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1" r:id="rId6"/>
    <p:sldId id="260" r:id="rId7"/>
    <p:sldId id="262" r:id="rId8"/>
    <p:sldId id="263" r:id="rId9"/>
    <p:sldId id="264" r:id="rId10"/>
    <p:sldId id="266" r:id="rId11"/>
    <p:sldId id="269" r:id="rId12"/>
    <p:sldId id="270" r:id="rId13"/>
    <p:sldId id="271" r:id="rId14"/>
    <p:sldId id="274" r:id="rId15"/>
    <p:sldId id="277" r:id="rId16"/>
    <p:sldId id="278" r:id="rId17"/>
    <p:sldId id="273" r:id="rId18"/>
    <p:sldId id="279" r:id="rId19"/>
    <p:sldId id="280" r:id="rId20"/>
    <p:sldId id="281" r:id="rId21"/>
    <p:sldId id="284" r:id="rId22"/>
    <p:sldId id="286" r:id="rId23"/>
    <p:sldId id="285" r:id="rId24"/>
    <p:sldId id="287" r:id="rId25"/>
    <p:sldId id="288" r:id="rId26"/>
    <p:sldId id="289" r:id="rId27"/>
    <p:sldId id="290" r:id="rId28"/>
    <p:sldId id="291" r:id="rId29"/>
    <p:sldId id="293" r:id="rId30"/>
    <p:sldId id="294" r:id="rId31"/>
    <p:sldId id="295" r:id="rId32"/>
    <p:sldId id="296" r:id="rId33"/>
    <p:sldId id="298" r:id="rId34"/>
    <p:sldId id="299"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A3BA9C2-8A24-49BC-9003-101BC3EE25A9}" type="datetimeFigureOut">
              <a:rPr lang="en-US"/>
              <a:pPr>
                <a:defRPr/>
              </a:pPr>
              <a:t>7/6/2019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1CE9D97-E290-4487-9BD5-43D54B3AF6B7}" type="slidenum">
              <a:rPr lang="en-US"/>
              <a:pPr>
                <a:defRPr/>
              </a:pPr>
              <a:t>‹#›</a:t>
            </a:fld>
            <a:endParaRPr lang="en-US"/>
          </a:p>
        </p:txBody>
      </p:sp>
    </p:spTree>
    <p:extLst>
      <p:ext uri="{BB962C8B-B14F-4D97-AF65-F5344CB8AC3E}">
        <p14:creationId xmlns:p14="http://schemas.microsoft.com/office/powerpoint/2010/main" xmlns="" val="3874510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71D3037C-5C33-439A-9C81-157F6D4EB5BE}" type="slidenum">
              <a:rPr lang="en-US"/>
              <a:pPr>
                <a:defRPr/>
              </a:pPr>
              <a:t>32</a:t>
            </a:fld>
            <a:endParaRPr lang="en-US"/>
          </a:p>
        </p:txBody>
      </p:sp>
      <p:sp>
        <p:nvSpPr>
          <p:cNvPr id="3789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789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33" tIns="45717" rIns="91433" bIns="45717"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650B6D-1642-4E42-A1A3-38C84D1FF79D}" type="datetime1">
              <a:rPr lang="en-US"/>
              <a:pPr>
                <a:defRPr/>
              </a:pPr>
              <a:t>7/6/2019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B2B1D0-0BC2-4B6E-BC7E-15338EDF296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2B79108-EF39-41D1-8F31-6C0220EE4428}" type="datetime1">
              <a:rPr lang="en-US"/>
              <a:pPr>
                <a:defRPr/>
              </a:pPr>
              <a:t>7/6/2019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22D4B7-BC1E-41CB-8E81-1113E6C8FD4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E727FC-F939-4676-9334-CB17466B0784}" type="datetime1">
              <a:rPr lang="en-US"/>
              <a:pPr>
                <a:defRPr/>
              </a:pPr>
              <a:t>7/6/2019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D41F01-BF29-4C04-B344-37CBBAC8179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D5688B-902A-4A8E-A9F8-84602B76D46B}" type="datetime1">
              <a:rPr lang="en-US"/>
              <a:pPr>
                <a:defRPr/>
              </a:pPr>
              <a:t>7/6/2019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A714DC-C419-470E-AF94-11269AD06C6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1F2F3A4-89E1-4BA7-80E4-4636A9339AF9}" type="datetime1">
              <a:rPr lang="en-US"/>
              <a:pPr>
                <a:defRPr/>
              </a:pPr>
              <a:t>7/6/2019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76CE1F-E09D-49A2-9DF8-87665CE59E5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9468F37-3D17-4BB5-B635-B02EEA18FAB0}" type="datetime1">
              <a:rPr lang="en-US"/>
              <a:pPr>
                <a:defRPr/>
              </a:pPr>
              <a:t>7/6/2019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27A031-B6F4-4A15-815B-6E96A1BB2C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0EC93CE-D9FC-428E-845C-107178E016CC}" type="datetime1">
              <a:rPr lang="en-US"/>
              <a:pPr>
                <a:defRPr/>
              </a:pPr>
              <a:t>7/6/2019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F2DB7CB-B277-448D-A6E4-9526816766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B4FA7A5-BE85-419E-9B71-85BDCCA0D143}" type="datetime1">
              <a:rPr lang="en-US"/>
              <a:pPr>
                <a:defRPr/>
              </a:pPr>
              <a:t>7/6/2019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DF2E510-E297-43FF-B90F-4513B3D5F3E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A7D2ECB-B14E-42B8-958E-E1BDD6EDAEA1}" type="datetime1">
              <a:rPr lang="en-US"/>
              <a:pPr>
                <a:defRPr/>
              </a:pPr>
              <a:t>7/6/2019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F6EE5E0-5A7F-43C9-A3BE-C2B27326D8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49"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DB84B74-758B-4D00-9E9A-9CAD557ADC4E}" type="datetime1">
              <a:rPr lang="en-US"/>
              <a:pPr>
                <a:defRPr/>
              </a:pPr>
              <a:t>7/6/2019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B9F25A-108D-4BAB-8BC2-9770BFA305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A06B96-3D39-4E77-BAE7-E7A1D38FE78A}" type="datetime1">
              <a:rPr lang="en-US"/>
              <a:pPr>
                <a:defRPr/>
              </a:pPr>
              <a:t>7/6/2019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D498C3-F570-4000-873F-DFF15C3462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E7AB22-5748-4E07-BA6C-2686573B7716}" type="datetime1">
              <a:rPr lang="en-US"/>
              <a:pPr>
                <a:defRPr/>
              </a:pPr>
              <a:t>7/6/2019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E21DD3D-2D08-4EDA-B1C5-DD4A9BCD1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1219200"/>
            <a:ext cx="7772400" cy="1470025"/>
          </a:xfrm>
        </p:spPr>
        <p:txBody>
          <a:bodyPr/>
          <a:lstStyle/>
          <a:p>
            <a:pPr eaLnBrk="1" hangingPunct="1"/>
            <a:r>
              <a:rPr lang="en-US" sz="4000" b="1" dirty="0" smtClean="0">
                <a:solidFill>
                  <a:srgbClr val="FF0000"/>
                </a:solidFill>
              </a:rPr>
              <a:t>Discrete Mathematics</a:t>
            </a:r>
            <a:br>
              <a:rPr lang="en-US" sz="4000" b="1" dirty="0" smtClean="0">
                <a:solidFill>
                  <a:srgbClr val="FF0000"/>
                </a:solidFill>
              </a:rPr>
            </a:br>
            <a:r>
              <a:rPr lang="en-US" sz="4000" b="1" dirty="0" smtClean="0">
                <a:solidFill>
                  <a:srgbClr val="FF0000"/>
                </a:solidFill>
              </a:rPr>
              <a:t>(CSC 1204) </a:t>
            </a:r>
            <a:endParaRPr lang="en-US" sz="4000" dirty="0" smtClean="0">
              <a:solidFill>
                <a:srgbClr val="FF0000"/>
              </a:solidFill>
            </a:endParaRPr>
          </a:p>
        </p:txBody>
      </p:sp>
      <p:sp>
        <p:nvSpPr>
          <p:cNvPr id="4099" name="Subtitle 2"/>
          <p:cNvSpPr>
            <a:spLocks noGrp="1"/>
          </p:cNvSpPr>
          <p:nvPr>
            <p:ph type="subTitle" idx="1"/>
          </p:nvPr>
        </p:nvSpPr>
        <p:spPr/>
        <p:txBody>
          <a:bodyPr/>
          <a:lstStyle/>
          <a:p>
            <a:pPr eaLnBrk="1" hangingPunct="1"/>
            <a:r>
              <a:rPr lang="en-US" sz="3600" b="1" dirty="0" smtClean="0">
                <a:solidFill>
                  <a:srgbClr val="0000FF"/>
                </a:solidFill>
              </a:rPr>
              <a:t>8.3 Representing Graphs and Graph Isomorphism</a:t>
            </a:r>
          </a:p>
        </p:txBody>
      </p:sp>
      <p:sp>
        <p:nvSpPr>
          <p:cNvPr id="4" name="Slide Number Placeholder 3"/>
          <p:cNvSpPr>
            <a:spLocks noGrp="1"/>
          </p:cNvSpPr>
          <p:nvPr>
            <p:ph type="sldNum" sz="quarter" idx="12"/>
          </p:nvPr>
        </p:nvSpPr>
        <p:spPr/>
        <p:txBody>
          <a:bodyPr/>
          <a:lstStyle/>
          <a:p>
            <a:pPr>
              <a:defRPr/>
            </a:pPr>
            <a:fld id="{C92E0A1F-910D-408E-B204-ED375F534806}"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4000" b="1" smtClean="0">
                <a:cs typeface="Times New Roman" pitchFamily="18" charset="0"/>
              </a:rPr>
              <a:t>Adjacency matrices </a:t>
            </a:r>
            <a:endParaRPr lang="en-US" sz="4000" smtClean="0"/>
          </a:p>
        </p:txBody>
      </p:sp>
      <p:sp>
        <p:nvSpPr>
          <p:cNvPr id="13315" name="Content Placeholder 2"/>
          <p:cNvSpPr>
            <a:spLocks noGrp="1"/>
          </p:cNvSpPr>
          <p:nvPr>
            <p:ph idx="1"/>
          </p:nvPr>
        </p:nvSpPr>
        <p:spPr>
          <a:xfrm>
            <a:off x="457200" y="1447800"/>
            <a:ext cx="8229600" cy="4678363"/>
          </a:xfrm>
        </p:spPr>
        <p:txBody>
          <a:bodyPr/>
          <a:lstStyle/>
          <a:p>
            <a:pPr eaLnBrk="1" hangingPunct="1"/>
            <a:r>
              <a:rPr lang="en-US" sz="2800" dirty="0" smtClean="0">
                <a:solidFill>
                  <a:srgbClr val="0000FF"/>
                </a:solidFill>
              </a:rPr>
              <a:t>Adjacency matrix can also be used to represent </a:t>
            </a:r>
            <a:r>
              <a:rPr lang="en-US" sz="2800" b="1" dirty="0" smtClean="0">
                <a:solidFill>
                  <a:srgbClr val="0000FF"/>
                </a:solidFill>
              </a:rPr>
              <a:t>undirected</a:t>
            </a:r>
            <a:r>
              <a:rPr lang="en-US" sz="2800" dirty="0" smtClean="0">
                <a:solidFill>
                  <a:srgbClr val="0000FF"/>
                </a:solidFill>
              </a:rPr>
              <a:t> </a:t>
            </a:r>
            <a:r>
              <a:rPr lang="en-US" sz="2800" b="1" dirty="0" smtClean="0">
                <a:solidFill>
                  <a:srgbClr val="0000FF"/>
                </a:solidFill>
              </a:rPr>
              <a:t>graphs</a:t>
            </a:r>
            <a:r>
              <a:rPr lang="en-US" sz="2800" dirty="0" smtClean="0">
                <a:solidFill>
                  <a:srgbClr val="0000FF"/>
                </a:solidFill>
              </a:rPr>
              <a:t> with </a:t>
            </a:r>
            <a:r>
              <a:rPr lang="en-US" sz="2800" b="1" dirty="0" smtClean="0">
                <a:solidFill>
                  <a:srgbClr val="0000FF"/>
                </a:solidFill>
              </a:rPr>
              <a:t>loops</a:t>
            </a:r>
            <a:r>
              <a:rPr lang="en-US" sz="2800" dirty="0" smtClean="0">
                <a:solidFill>
                  <a:srgbClr val="0000FF"/>
                </a:solidFill>
              </a:rPr>
              <a:t> and with </a:t>
            </a:r>
            <a:r>
              <a:rPr lang="en-US" sz="2800" b="1" dirty="0" smtClean="0">
                <a:solidFill>
                  <a:srgbClr val="0000FF"/>
                </a:solidFill>
              </a:rPr>
              <a:t>multiple</a:t>
            </a:r>
            <a:r>
              <a:rPr lang="en-US" sz="2800" dirty="0" smtClean="0">
                <a:solidFill>
                  <a:srgbClr val="0000FF"/>
                </a:solidFill>
              </a:rPr>
              <a:t> </a:t>
            </a:r>
            <a:r>
              <a:rPr lang="en-US" sz="2800" b="1" dirty="0" smtClean="0">
                <a:solidFill>
                  <a:srgbClr val="0000FF"/>
                </a:solidFill>
              </a:rPr>
              <a:t>edges</a:t>
            </a:r>
            <a:r>
              <a:rPr lang="en-US" sz="2800" dirty="0" smtClean="0">
                <a:solidFill>
                  <a:srgbClr val="0000FF"/>
                </a:solidFill>
              </a:rPr>
              <a:t>.</a:t>
            </a:r>
          </a:p>
          <a:p>
            <a:pPr lvl="1" eaLnBrk="1" hangingPunct="1"/>
            <a:r>
              <a:rPr lang="en-US" sz="2400" dirty="0" smtClean="0"/>
              <a:t>A loop at the vertex </a:t>
            </a:r>
            <a:r>
              <a:rPr lang="en-US" sz="2400" dirty="0" err="1" smtClean="0"/>
              <a:t>a</a:t>
            </a:r>
            <a:r>
              <a:rPr lang="en-US" sz="2400" baseline="-25000" dirty="0" err="1" smtClean="0"/>
              <a:t>i</a:t>
            </a:r>
            <a:r>
              <a:rPr lang="en-US" sz="2400" baseline="-25000" dirty="0" smtClean="0"/>
              <a:t> </a:t>
            </a:r>
            <a:r>
              <a:rPr lang="en-US" sz="2400" dirty="0" smtClean="0"/>
              <a:t>is represented by 1 at the (</a:t>
            </a:r>
            <a:r>
              <a:rPr lang="en-US" sz="2400" i="1" dirty="0" err="1" smtClean="0"/>
              <a:t>i,j</a:t>
            </a:r>
            <a:r>
              <a:rPr lang="en-US" sz="2400" dirty="0" smtClean="0"/>
              <a:t>)</a:t>
            </a:r>
            <a:r>
              <a:rPr lang="en-US" sz="2400" dirty="0" err="1" smtClean="0"/>
              <a:t>th</a:t>
            </a:r>
            <a:r>
              <a:rPr lang="en-US" sz="2400" dirty="0" smtClean="0"/>
              <a:t> position of the adjacency matrix.</a:t>
            </a:r>
          </a:p>
          <a:p>
            <a:pPr lvl="1" eaLnBrk="1" hangingPunct="1"/>
            <a:r>
              <a:rPr lang="en-US" sz="2400" dirty="0" smtClean="0">
                <a:solidFill>
                  <a:srgbClr val="0000FF"/>
                </a:solidFill>
              </a:rPr>
              <a:t>When multiple edges are present, the adjacency matrix is no longer zero-one matrix</a:t>
            </a:r>
            <a:r>
              <a:rPr lang="en-US" sz="2400" dirty="0" smtClean="0"/>
              <a:t>, because the (</a:t>
            </a:r>
            <a:r>
              <a:rPr lang="en-US" sz="2400" i="1" dirty="0" err="1" smtClean="0"/>
              <a:t>i,j</a:t>
            </a:r>
            <a:r>
              <a:rPr lang="en-US" sz="2400" dirty="0" smtClean="0"/>
              <a:t>)</a:t>
            </a:r>
            <a:r>
              <a:rPr lang="en-US" sz="2400" dirty="0" err="1" smtClean="0"/>
              <a:t>th</a:t>
            </a:r>
            <a:r>
              <a:rPr lang="en-US" sz="2400" dirty="0" smtClean="0"/>
              <a:t> entry of this matrix equals the number of edges that are associated to {</a:t>
            </a:r>
            <a:r>
              <a:rPr lang="en-US" sz="2400" dirty="0" err="1" smtClean="0"/>
              <a:t>a</a:t>
            </a:r>
            <a:r>
              <a:rPr lang="en-US" sz="2400" baseline="-25000" dirty="0" err="1" smtClean="0"/>
              <a:t>i</a:t>
            </a:r>
            <a:r>
              <a:rPr lang="en-US" sz="2400" baseline="-25000" dirty="0" smtClean="0"/>
              <a:t> ,</a:t>
            </a:r>
            <a:r>
              <a:rPr lang="en-US" sz="2400" dirty="0" err="1" smtClean="0"/>
              <a:t>a</a:t>
            </a:r>
            <a:r>
              <a:rPr lang="en-US" sz="2400" baseline="-25000" dirty="0" err="1" smtClean="0"/>
              <a:t>j</a:t>
            </a:r>
            <a:r>
              <a:rPr lang="en-US" sz="2400" baseline="-25000" dirty="0" smtClean="0"/>
              <a:t> </a:t>
            </a:r>
            <a:r>
              <a:rPr lang="en-US" sz="2400" dirty="0" smtClean="0"/>
              <a:t>}</a:t>
            </a:r>
          </a:p>
          <a:p>
            <a:pPr lvl="1" eaLnBrk="1" hangingPunct="1"/>
            <a:r>
              <a:rPr lang="en-US" sz="2400" b="1" dirty="0" smtClean="0">
                <a:solidFill>
                  <a:srgbClr val="FF0000"/>
                </a:solidFill>
              </a:rPr>
              <a:t>All</a:t>
            </a:r>
            <a:r>
              <a:rPr lang="en-US" sz="2400" dirty="0" smtClean="0">
                <a:solidFill>
                  <a:srgbClr val="FF0000"/>
                </a:solidFill>
              </a:rPr>
              <a:t> </a:t>
            </a:r>
            <a:r>
              <a:rPr lang="en-US" sz="2400" b="1" dirty="0" smtClean="0">
                <a:solidFill>
                  <a:srgbClr val="FF0000"/>
                </a:solidFill>
              </a:rPr>
              <a:t>undirected</a:t>
            </a:r>
            <a:r>
              <a:rPr lang="en-US" sz="2400" dirty="0" smtClean="0">
                <a:solidFill>
                  <a:srgbClr val="FF0000"/>
                </a:solidFill>
              </a:rPr>
              <a:t> </a:t>
            </a:r>
            <a:r>
              <a:rPr lang="en-US" sz="2400" b="1" dirty="0" smtClean="0">
                <a:solidFill>
                  <a:srgbClr val="FF0000"/>
                </a:solidFill>
              </a:rPr>
              <a:t>graphs</a:t>
            </a:r>
            <a:r>
              <a:rPr lang="en-US" sz="2400" dirty="0" smtClean="0"/>
              <a:t>, including multigraphs and </a:t>
            </a:r>
            <a:r>
              <a:rPr lang="en-US" sz="2400" dirty="0" err="1" smtClean="0"/>
              <a:t>pseudographs</a:t>
            </a:r>
            <a:r>
              <a:rPr lang="en-US" sz="2400" dirty="0" smtClean="0"/>
              <a:t>, </a:t>
            </a:r>
            <a:r>
              <a:rPr lang="en-US" sz="2400" b="1" dirty="0" smtClean="0">
                <a:solidFill>
                  <a:srgbClr val="FF0000"/>
                </a:solidFill>
              </a:rPr>
              <a:t>have symmetric adjacency matrices</a:t>
            </a:r>
          </a:p>
        </p:txBody>
      </p:sp>
      <p:sp>
        <p:nvSpPr>
          <p:cNvPr id="4" name="Slide Number Placeholder 3"/>
          <p:cNvSpPr>
            <a:spLocks noGrp="1"/>
          </p:cNvSpPr>
          <p:nvPr>
            <p:ph type="sldNum" sz="quarter" idx="12"/>
          </p:nvPr>
        </p:nvSpPr>
        <p:spPr/>
        <p:txBody>
          <a:bodyPr/>
          <a:lstStyle/>
          <a:p>
            <a:pPr>
              <a:defRPr/>
            </a:pPr>
            <a:fld id="{B9C5DF92-C4CD-4F7C-979D-A14087C29FEA}"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06BAAD0F-6E99-4E0A-9EB4-73DA6EC51249}" type="slidenum">
              <a:rPr lang="en-US"/>
              <a:pPr>
                <a:defRPr/>
              </a:pPr>
              <a:t>11</a:t>
            </a:fld>
            <a:endParaRPr lang="en-US"/>
          </a:p>
        </p:txBody>
      </p:sp>
      <p:sp>
        <p:nvSpPr>
          <p:cNvPr id="14339" name="Rectangle 2"/>
          <p:cNvSpPr>
            <a:spLocks noGrp="1" noChangeArrowheads="1"/>
          </p:cNvSpPr>
          <p:nvPr>
            <p:ph type="title"/>
          </p:nvPr>
        </p:nvSpPr>
        <p:spPr/>
        <p:txBody>
          <a:bodyPr/>
          <a:lstStyle/>
          <a:p>
            <a:pPr eaLnBrk="1" hangingPunct="1"/>
            <a:r>
              <a:rPr lang="en-US" sz="4000" b="1" smtClean="0"/>
              <a:t>Adjacency Matrices</a:t>
            </a:r>
          </a:p>
        </p:txBody>
      </p:sp>
      <p:sp>
        <p:nvSpPr>
          <p:cNvPr id="14340" name="Rectangle 3" descr="Rectangle: Click to edit Master text styles&#10;Second level&#10;Third level&#10;Fourth level&#10;Fifth level"/>
          <p:cNvSpPr>
            <a:spLocks noGrp="1" noChangeArrowheads="1"/>
          </p:cNvSpPr>
          <p:nvPr>
            <p:ph type="body" idx="1"/>
          </p:nvPr>
        </p:nvSpPr>
        <p:spPr>
          <a:xfrm>
            <a:off x="838200" y="1524000"/>
            <a:ext cx="7924800" cy="4724400"/>
          </a:xfrm>
        </p:spPr>
        <p:txBody>
          <a:bodyPr/>
          <a:lstStyle/>
          <a:p>
            <a:pPr eaLnBrk="1" hangingPunct="1"/>
            <a:r>
              <a:rPr lang="en-US" sz="2400" b="1" i="1" u="sng" dirty="0" smtClean="0">
                <a:solidFill>
                  <a:srgbClr val="FF0000"/>
                </a:solidFill>
              </a:rPr>
              <a:t>Example</a:t>
            </a:r>
            <a:r>
              <a:rPr lang="en-US" sz="2400" dirty="0" smtClean="0">
                <a:solidFill>
                  <a:srgbClr val="FF0000"/>
                </a:solidFill>
              </a:rPr>
              <a:t> : What’s the adjacency matrix of the following graph?</a:t>
            </a:r>
          </a:p>
        </p:txBody>
      </p:sp>
      <p:sp>
        <p:nvSpPr>
          <p:cNvPr id="14341" name="Oval 4"/>
          <p:cNvSpPr>
            <a:spLocks noChangeArrowheads="1"/>
          </p:cNvSpPr>
          <p:nvPr/>
        </p:nvSpPr>
        <p:spPr bwMode="auto">
          <a:xfrm>
            <a:off x="2667000" y="2743200"/>
            <a:ext cx="381000" cy="381000"/>
          </a:xfrm>
          <a:prstGeom prst="ellipse">
            <a:avLst/>
          </a:prstGeom>
          <a:solidFill>
            <a:schemeClr val="accent1"/>
          </a:solidFill>
          <a:ln w="9525">
            <a:solidFill>
              <a:schemeClr val="tx1"/>
            </a:solidFill>
            <a:round/>
            <a:headEnd/>
            <a:tailEnd/>
          </a:ln>
        </p:spPr>
        <p:txBody>
          <a:bodyPr wrap="none" anchor="ctr"/>
          <a:lstStyle/>
          <a:p>
            <a:pPr algn="ctr"/>
            <a:r>
              <a:rPr lang="en-US" b="1" dirty="0">
                <a:latin typeface="Calibri" pitchFamily="34" charset="0"/>
              </a:rPr>
              <a:t>a</a:t>
            </a:r>
          </a:p>
        </p:txBody>
      </p:sp>
      <p:sp>
        <p:nvSpPr>
          <p:cNvPr id="14342" name="Oval 5"/>
          <p:cNvSpPr>
            <a:spLocks noChangeArrowheads="1"/>
          </p:cNvSpPr>
          <p:nvPr/>
        </p:nvSpPr>
        <p:spPr bwMode="auto">
          <a:xfrm>
            <a:off x="5181600" y="2743200"/>
            <a:ext cx="381000" cy="381000"/>
          </a:xfrm>
          <a:prstGeom prst="ellipse">
            <a:avLst/>
          </a:prstGeom>
          <a:solidFill>
            <a:schemeClr val="accent1"/>
          </a:solidFill>
          <a:ln w="9525">
            <a:solidFill>
              <a:schemeClr val="tx1"/>
            </a:solidFill>
            <a:round/>
            <a:headEnd/>
            <a:tailEnd/>
          </a:ln>
        </p:spPr>
        <p:txBody>
          <a:bodyPr wrap="none" anchor="ctr"/>
          <a:lstStyle/>
          <a:p>
            <a:pPr algn="ctr"/>
            <a:r>
              <a:rPr lang="en-US" b="1" dirty="0">
                <a:latin typeface="Calibri" pitchFamily="34" charset="0"/>
              </a:rPr>
              <a:t>b</a:t>
            </a:r>
          </a:p>
        </p:txBody>
      </p:sp>
      <p:sp>
        <p:nvSpPr>
          <p:cNvPr id="14343" name="Oval 6"/>
          <p:cNvSpPr>
            <a:spLocks noChangeArrowheads="1"/>
          </p:cNvSpPr>
          <p:nvPr/>
        </p:nvSpPr>
        <p:spPr bwMode="auto">
          <a:xfrm>
            <a:off x="3962400" y="3886200"/>
            <a:ext cx="381000" cy="381000"/>
          </a:xfrm>
          <a:prstGeom prst="ellipse">
            <a:avLst/>
          </a:prstGeom>
          <a:solidFill>
            <a:schemeClr val="accent1"/>
          </a:solidFill>
          <a:ln w="9525">
            <a:solidFill>
              <a:schemeClr val="tx1"/>
            </a:solidFill>
            <a:round/>
            <a:headEnd/>
            <a:tailEnd/>
          </a:ln>
        </p:spPr>
        <p:txBody>
          <a:bodyPr wrap="none" anchor="ctr"/>
          <a:lstStyle/>
          <a:p>
            <a:pPr algn="ctr"/>
            <a:r>
              <a:rPr lang="en-US" b="1" dirty="0">
                <a:latin typeface="Calibri" pitchFamily="34" charset="0"/>
              </a:rPr>
              <a:t>c</a:t>
            </a:r>
          </a:p>
        </p:txBody>
      </p:sp>
      <p:sp>
        <p:nvSpPr>
          <p:cNvPr id="14344" name="Oval 7"/>
          <p:cNvSpPr>
            <a:spLocks noChangeArrowheads="1"/>
          </p:cNvSpPr>
          <p:nvPr/>
        </p:nvSpPr>
        <p:spPr bwMode="auto">
          <a:xfrm>
            <a:off x="5181600" y="3886200"/>
            <a:ext cx="381000" cy="381000"/>
          </a:xfrm>
          <a:prstGeom prst="ellipse">
            <a:avLst/>
          </a:prstGeom>
          <a:solidFill>
            <a:schemeClr val="accent1"/>
          </a:solidFill>
          <a:ln w="9525">
            <a:solidFill>
              <a:schemeClr val="tx1"/>
            </a:solidFill>
            <a:round/>
            <a:headEnd/>
            <a:tailEnd/>
          </a:ln>
        </p:spPr>
        <p:txBody>
          <a:bodyPr wrap="none" anchor="ctr"/>
          <a:lstStyle/>
          <a:p>
            <a:pPr algn="ctr"/>
            <a:r>
              <a:rPr lang="en-US" b="1" dirty="0">
                <a:latin typeface="Calibri" pitchFamily="34" charset="0"/>
              </a:rPr>
              <a:t>d</a:t>
            </a:r>
          </a:p>
        </p:txBody>
      </p:sp>
      <p:cxnSp>
        <p:nvCxnSpPr>
          <p:cNvPr id="14345" name="AutoShape 8"/>
          <p:cNvCxnSpPr>
            <a:cxnSpLocks noChangeShapeType="1"/>
            <a:stCxn id="14341" idx="6"/>
            <a:endCxn id="14342" idx="2"/>
          </p:cNvCxnSpPr>
          <p:nvPr/>
        </p:nvCxnSpPr>
        <p:spPr bwMode="auto">
          <a:xfrm>
            <a:off x="3048000" y="2933700"/>
            <a:ext cx="2133600" cy="0"/>
          </a:xfrm>
          <a:prstGeom prst="straightConnector1">
            <a:avLst/>
          </a:prstGeom>
          <a:noFill/>
          <a:ln w="9525">
            <a:solidFill>
              <a:srgbClr val="000000"/>
            </a:solidFill>
            <a:round/>
            <a:headEnd/>
            <a:tailEnd/>
          </a:ln>
        </p:spPr>
      </p:cxnSp>
      <p:cxnSp>
        <p:nvCxnSpPr>
          <p:cNvPr id="14346" name="AutoShape 9"/>
          <p:cNvCxnSpPr>
            <a:cxnSpLocks noChangeShapeType="1"/>
            <a:stCxn id="14341" idx="5"/>
            <a:endCxn id="14343" idx="1"/>
          </p:cNvCxnSpPr>
          <p:nvPr/>
        </p:nvCxnSpPr>
        <p:spPr bwMode="auto">
          <a:xfrm>
            <a:off x="2992438" y="3068638"/>
            <a:ext cx="1025525" cy="873125"/>
          </a:xfrm>
          <a:prstGeom prst="straightConnector1">
            <a:avLst/>
          </a:prstGeom>
          <a:noFill/>
          <a:ln w="9525">
            <a:solidFill>
              <a:srgbClr val="000000"/>
            </a:solidFill>
            <a:round/>
            <a:headEnd/>
            <a:tailEnd/>
          </a:ln>
        </p:spPr>
      </p:cxnSp>
      <p:cxnSp>
        <p:nvCxnSpPr>
          <p:cNvPr id="14347" name="AutoShape 10"/>
          <p:cNvCxnSpPr>
            <a:cxnSpLocks noChangeShapeType="1"/>
            <a:stCxn id="14343" idx="7"/>
            <a:endCxn id="14342" idx="3"/>
          </p:cNvCxnSpPr>
          <p:nvPr/>
        </p:nvCxnSpPr>
        <p:spPr bwMode="auto">
          <a:xfrm flipV="1">
            <a:off x="4287838" y="3068638"/>
            <a:ext cx="949325" cy="873125"/>
          </a:xfrm>
          <a:prstGeom prst="straightConnector1">
            <a:avLst/>
          </a:prstGeom>
          <a:noFill/>
          <a:ln w="9525">
            <a:solidFill>
              <a:srgbClr val="000000"/>
            </a:solidFill>
            <a:round/>
            <a:headEnd/>
            <a:tailEnd/>
          </a:ln>
        </p:spPr>
      </p:cxnSp>
      <p:cxnSp>
        <p:nvCxnSpPr>
          <p:cNvPr id="14348" name="AutoShape 11"/>
          <p:cNvCxnSpPr>
            <a:cxnSpLocks noChangeShapeType="1"/>
            <a:stCxn id="14341" idx="7"/>
            <a:endCxn id="14342" idx="1"/>
          </p:cNvCxnSpPr>
          <p:nvPr/>
        </p:nvCxnSpPr>
        <p:spPr bwMode="auto">
          <a:xfrm>
            <a:off x="2992438" y="2798763"/>
            <a:ext cx="2244725" cy="0"/>
          </a:xfrm>
          <a:prstGeom prst="straightConnector1">
            <a:avLst/>
          </a:prstGeom>
          <a:noFill/>
          <a:ln w="9525">
            <a:solidFill>
              <a:srgbClr val="000000"/>
            </a:solidFill>
            <a:round/>
            <a:headEnd/>
            <a:tailEnd/>
          </a:ln>
        </p:spPr>
      </p:cxnSp>
      <p:cxnSp>
        <p:nvCxnSpPr>
          <p:cNvPr id="14349" name="AutoShape 12"/>
          <p:cNvCxnSpPr>
            <a:cxnSpLocks noChangeShapeType="1"/>
            <a:stCxn id="14342" idx="4"/>
            <a:endCxn id="14342" idx="6"/>
          </p:cNvCxnSpPr>
          <p:nvPr/>
        </p:nvCxnSpPr>
        <p:spPr bwMode="auto">
          <a:xfrm rot="5400000" flipH="1" flipV="1">
            <a:off x="5372100" y="2933700"/>
            <a:ext cx="190500" cy="190500"/>
          </a:xfrm>
          <a:prstGeom prst="curvedConnector4">
            <a:avLst>
              <a:gd name="adj1" fmla="val -120000"/>
              <a:gd name="adj2" fmla="val 220000"/>
            </a:avLst>
          </a:prstGeom>
          <a:noFill/>
          <a:ln w="9525">
            <a:solidFill>
              <a:schemeClr val="tx1"/>
            </a:solidFill>
            <a:round/>
            <a:headEnd/>
            <a:tailEnd/>
          </a:ln>
        </p:spPr>
      </p:cxnSp>
      <p:cxnSp>
        <p:nvCxnSpPr>
          <p:cNvPr id="14350" name="AutoShape 13"/>
          <p:cNvCxnSpPr>
            <a:cxnSpLocks noChangeShapeType="1"/>
            <a:stCxn id="14342" idx="6"/>
            <a:endCxn id="14342" idx="0"/>
          </p:cNvCxnSpPr>
          <p:nvPr/>
        </p:nvCxnSpPr>
        <p:spPr bwMode="auto">
          <a:xfrm flipH="1" flipV="1">
            <a:off x="5372100" y="2743200"/>
            <a:ext cx="190500" cy="190500"/>
          </a:xfrm>
          <a:prstGeom prst="curvedConnector4">
            <a:avLst>
              <a:gd name="adj1" fmla="val -120000"/>
              <a:gd name="adj2" fmla="val 220000"/>
            </a:avLst>
          </a:prstGeom>
          <a:noFill/>
          <a:ln w="9525">
            <a:solidFill>
              <a:schemeClr val="tx1"/>
            </a:solidFill>
            <a:round/>
            <a:headEnd/>
            <a:tailEnd/>
          </a:ln>
        </p:spPr>
      </p:cxnSp>
      <p:cxnSp>
        <p:nvCxnSpPr>
          <p:cNvPr id="14351" name="AutoShape 14"/>
          <p:cNvCxnSpPr>
            <a:cxnSpLocks noChangeShapeType="1"/>
            <a:stCxn id="14344" idx="6"/>
            <a:endCxn id="14344" idx="0"/>
          </p:cNvCxnSpPr>
          <p:nvPr/>
        </p:nvCxnSpPr>
        <p:spPr bwMode="auto">
          <a:xfrm flipH="1" flipV="1">
            <a:off x="5372100" y="3886200"/>
            <a:ext cx="190500" cy="190500"/>
          </a:xfrm>
          <a:prstGeom prst="curvedConnector4">
            <a:avLst>
              <a:gd name="adj1" fmla="val -120000"/>
              <a:gd name="adj2" fmla="val 220000"/>
            </a:avLst>
          </a:prstGeom>
          <a:noFill/>
          <a:ln w="9525">
            <a:solidFill>
              <a:schemeClr val="tx1"/>
            </a:solidFill>
            <a:round/>
            <a:headEnd/>
            <a:tailE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fld id="{009BF9AE-1EEF-43BF-B2AE-5E6360B51179}" type="slidenum">
              <a:rPr lang="en-US"/>
              <a:pPr>
                <a:defRPr/>
              </a:pPr>
              <a:t>12</a:t>
            </a:fld>
            <a:endParaRPr lang="en-US"/>
          </a:p>
        </p:txBody>
      </p:sp>
      <p:sp>
        <p:nvSpPr>
          <p:cNvPr id="1028" name="Rectangle 2"/>
          <p:cNvSpPr>
            <a:spLocks noGrp="1" noChangeArrowheads="1"/>
          </p:cNvSpPr>
          <p:nvPr>
            <p:ph type="title"/>
          </p:nvPr>
        </p:nvSpPr>
        <p:spPr>
          <a:xfrm>
            <a:off x="457200" y="274638"/>
            <a:ext cx="8229600" cy="868362"/>
          </a:xfrm>
        </p:spPr>
        <p:txBody>
          <a:bodyPr/>
          <a:lstStyle/>
          <a:p>
            <a:pPr eaLnBrk="1" hangingPunct="1"/>
            <a:r>
              <a:rPr lang="en-US" sz="4000" b="1" smtClean="0"/>
              <a:t>Adjacency Matrices</a:t>
            </a:r>
          </a:p>
        </p:txBody>
      </p:sp>
      <p:sp>
        <p:nvSpPr>
          <p:cNvPr id="1029" name="Rectangle 3" descr="Rectangle: Click to edit Master text styles&#10;Second level&#10;Third level&#10;Fourth level&#10;Fifth level"/>
          <p:cNvSpPr>
            <a:spLocks noGrp="1" noChangeArrowheads="1"/>
          </p:cNvSpPr>
          <p:nvPr>
            <p:ph type="body" idx="1"/>
          </p:nvPr>
        </p:nvSpPr>
        <p:spPr>
          <a:xfrm>
            <a:off x="838200" y="1752600"/>
            <a:ext cx="7924800" cy="4724400"/>
          </a:xfrm>
        </p:spPr>
        <p:txBody>
          <a:bodyPr/>
          <a:lstStyle/>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sz="2800" b="1" u="sng" dirty="0" smtClean="0">
                <a:solidFill>
                  <a:srgbClr val="0000FF"/>
                </a:solidFill>
              </a:rPr>
              <a:t>Solution:</a:t>
            </a:r>
            <a:endParaRPr lang="en-US" dirty="0" smtClean="0">
              <a:solidFill>
                <a:srgbClr val="0000FF"/>
              </a:solidFill>
            </a:endParaRPr>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1030" name="Oval 4"/>
          <p:cNvSpPr>
            <a:spLocks noChangeArrowheads="1"/>
          </p:cNvSpPr>
          <p:nvPr/>
        </p:nvSpPr>
        <p:spPr bwMode="auto">
          <a:xfrm>
            <a:off x="2819400" y="16002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a</a:t>
            </a:r>
          </a:p>
        </p:txBody>
      </p:sp>
      <p:sp>
        <p:nvSpPr>
          <p:cNvPr id="1031" name="Oval 5"/>
          <p:cNvSpPr>
            <a:spLocks noChangeArrowheads="1"/>
          </p:cNvSpPr>
          <p:nvPr/>
        </p:nvSpPr>
        <p:spPr bwMode="auto">
          <a:xfrm>
            <a:off x="5334000" y="16002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b</a:t>
            </a:r>
          </a:p>
        </p:txBody>
      </p:sp>
      <p:sp>
        <p:nvSpPr>
          <p:cNvPr id="1032" name="Oval 6"/>
          <p:cNvSpPr>
            <a:spLocks noChangeArrowheads="1"/>
          </p:cNvSpPr>
          <p:nvPr/>
        </p:nvSpPr>
        <p:spPr bwMode="auto">
          <a:xfrm>
            <a:off x="4114800" y="27432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c</a:t>
            </a:r>
          </a:p>
        </p:txBody>
      </p:sp>
      <p:sp>
        <p:nvSpPr>
          <p:cNvPr id="1033" name="Oval 7"/>
          <p:cNvSpPr>
            <a:spLocks noChangeArrowheads="1"/>
          </p:cNvSpPr>
          <p:nvPr/>
        </p:nvSpPr>
        <p:spPr bwMode="auto">
          <a:xfrm>
            <a:off x="5334000" y="27432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d</a:t>
            </a:r>
          </a:p>
        </p:txBody>
      </p:sp>
      <p:cxnSp>
        <p:nvCxnSpPr>
          <p:cNvPr id="1034" name="AutoShape 8"/>
          <p:cNvCxnSpPr>
            <a:cxnSpLocks noChangeShapeType="1"/>
            <a:stCxn id="1030" idx="6"/>
            <a:endCxn id="1031" idx="2"/>
          </p:cNvCxnSpPr>
          <p:nvPr/>
        </p:nvCxnSpPr>
        <p:spPr bwMode="auto">
          <a:xfrm>
            <a:off x="3200400" y="1790700"/>
            <a:ext cx="2133600" cy="0"/>
          </a:xfrm>
          <a:prstGeom prst="straightConnector1">
            <a:avLst/>
          </a:prstGeom>
          <a:noFill/>
          <a:ln w="9525">
            <a:solidFill>
              <a:srgbClr val="000000"/>
            </a:solidFill>
            <a:round/>
            <a:headEnd/>
            <a:tailEnd/>
          </a:ln>
        </p:spPr>
      </p:cxnSp>
      <p:cxnSp>
        <p:nvCxnSpPr>
          <p:cNvPr id="1035" name="AutoShape 9"/>
          <p:cNvCxnSpPr>
            <a:cxnSpLocks noChangeShapeType="1"/>
            <a:stCxn id="1030" idx="5"/>
            <a:endCxn id="1032" idx="1"/>
          </p:cNvCxnSpPr>
          <p:nvPr/>
        </p:nvCxnSpPr>
        <p:spPr bwMode="auto">
          <a:xfrm>
            <a:off x="3144838" y="1925638"/>
            <a:ext cx="1025525" cy="873125"/>
          </a:xfrm>
          <a:prstGeom prst="straightConnector1">
            <a:avLst/>
          </a:prstGeom>
          <a:noFill/>
          <a:ln w="9525">
            <a:solidFill>
              <a:srgbClr val="000000"/>
            </a:solidFill>
            <a:round/>
            <a:headEnd/>
            <a:tailEnd/>
          </a:ln>
        </p:spPr>
      </p:cxnSp>
      <p:cxnSp>
        <p:nvCxnSpPr>
          <p:cNvPr id="1036" name="AutoShape 10"/>
          <p:cNvCxnSpPr>
            <a:cxnSpLocks noChangeShapeType="1"/>
            <a:stCxn id="1032" idx="7"/>
            <a:endCxn id="1031" idx="3"/>
          </p:cNvCxnSpPr>
          <p:nvPr/>
        </p:nvCxnSpPr>
        <p:spPr bwMode="auto">
          <a:xfrm flipV="1">
            <a:off x="4440238" y="1925638"/>
            <a:ext cx="949325" cy="873125"/>
          </a:xfrm>
          <a:prstGeom prst="straightConnector1">
            <a:avLst/>
          </a:prstGeom>
          <a:noFill/>
          <a:ln w="9525">
            <a:solidFill>
              <a:srgbClr val="000000"/>
            </a:solidFill>
            <a:round/>
            <a:headEnd/>
            <a:tailEnd/>
          </a:ln>
        </p:spPr>
      </p:cxnSp>
      <p:cxnSp>
        <p:nvCxnSpPr>
          <p:cNvPr id="1037" name="AutoShape 11"/>
          <p:cNvCxnSpPr>
            <a:cxnSpLocks noChangeShapeType="1"/>
            <a:stCxn id="1030" idx="7"/>
            <a:endCxn id="1031" idx="1"/>
          </p:cNvCxnSpPr>
          <p:nvPr/>
        </p:nvCxnSpPr>
        <p:spPr bwMode="auto">
          <a:xfrm>
            <a:off x="3144838" y="1655763"/>
            <a:ext cx="2244725" cy="0"/>
          </a:xfrm>
          <a:prstGeom prst="straightConnector1">
            <a:avLst/>
          </a:prstGeom>
          <a:noFill/>
          <a:ln w="9525">
            <a:solidFill>
              <a:srgbClr val="000000"/>
            </a:solidFill>
            <a:round/>
            <a:headEnd/>
            <a:tailEnd/>
          </a:ln>
        </p:spPr>
      </p:cxnSp>
      <p:cxnSp>
        <p:nvCxnSpPr>
          <p:cNvPr id="1038" name="AutoShape 12"/>
          <p:cNvCxnSpPr>
            <a:cxnSpLocks noChangeShapeType="1"/>
            <a:stCxn id="1031" idx="4"/>
            <a:endCxn id="1031" idx="6"/>
          </p:cNvCxnSpPr>
          <p:nvPr/>
        </p:nvCxnSpPr>
        <p:spPr bwMode="auto">
          <a:xfrm rot="5400000" flipH="1" flipV="1">
            <a:off x="5524500" y="1790700"/>
            <a:ext cx="190500" cy="190500"/>
          </a:xfrm>
          <a:prstGeom prst="curvedConnector4">
            <a:avLst>
              <a:gd name="adj1" fmla="val -120000"/>
              <a:gd name="adj2" fmla="val 220000"/>
            </a:avLst>
          </a:prstGeom>
          <a:noFill/>
          <a:ln w="9525">
            <a:solidFill>
              <a:schemeClr val="tx1"/>
            </a:solidFill>
            <a:round/>
            <a:headEnd/>
            <a:tailEnd/>
          </a:ln>
        </p:spPr>
      </p:cxnSp>
      <p:cxnSp>
        <p:nvCxnSpPr>
          <p:cNvPr id="1039" name="AutoShape 13"/>
          <p:cNvCxnSpPr>
            <a:cxnSpLocks noChangeShapeType="1"/>
            <a:stCxn id="1031" idx="6"/>
            <a:endCxn id="1031" idx="0"/>
          </p:cNvCxnSpPr>
          <p:nvPr/>
        </p:nvCxnSpPr>
        <p:spPr bwMode="auto">
          <a:xfrm flipH="1" flipV="1">
            <a:off x="5524500" y="1600200"/>
            <a:ext cx="190500" cy="190500"/>
          </a:xfrm>
          <a:prstGeom prst="curvedConnector4">
            <a:avLst>
              <a:gd name="adj1" fmla="val -120000"/>
              <a:gd name="adj2" fmla="val 220000"/>
            </a:avLst>
          </a:prstGeom>
          <a:noFill/>
          <a:ln w="9525">
            <a:solidFill>
              <a:schemeClr val="tx1"/>
            </a:solidFill>
            <a:round/>
            <a:headEnd/>
            <a:tailEnd/>
          </a:ln>
        </p:spPr>
      </p:cxnSp>
      <p:cxnSp>
        <p:nvCxnSpPr>
          <p:cNvPr id="1040" name="AutoShape 14"/>
          <p:cNvCxnSpPr>
            <a:cxnSpLocks noChangeShapeType="1"/>
            <a:stCxn id="1033" idx="6"/>
            <a:endCxn id="1033" idx="0"/>
          </p:cNvCxnSpPr>
          <p:nvPr/>
        </p:nvCxnSpPr>
        <p:spPr bwMode="auto">
          <a:xfrm flipH="1" flipV="1">
            <a:off x="5524500" y="2743200"/>
            <a:ext cx="190500" cy="190500"/>
          </a:xfrm>
          <a:prstGeom prst="curvedConnector4">
            <a:avLst>
              <a:gd name="adj1" fmla="val -120000"/>
              <a:gd name="adj2" fmla="val 220000"/>
            </a:avLst>
          </a:prstGeom>
          <a:noFill/>
          <a:ln w="9525">
            <a:solidFill>
              <a:schemeClr val="tx1"/>
            </a:solidFill>
            <a:round/>
            <a:headEnd/>
            <a:tailEnd/>
          </a:ln>
        </p:spPr>
      </p:cxnSp>
      <p:graphicFrame>
        <p:nvGraphicFramePr>
          <p:cNvPr id="1026" name="Object 2"/>
          <p:cNvGraphicFramePr>
            <a:graphicFrameLocks noChangeAspect="1"/>
          </p:cNvGraphicFramePr>
          <p:nvPr/>
        </p:nvGraphicFramePr>
        <p:xfrm>
          <a:off x="2932113" y="3429000"/>
          <a:ext cx="2867025" cy="2362200"/>
        </p:xfrm>
        <a:graphic>
          <a:graphicData uri="http://schemas.openxmlformats.org/presentationml/2006/ole">
            <p:oleObj spid="_x0000_s1034" name="Equation" r:id="rId3" imgW="21936209" imgH="21935875" progId="">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b="1" dirty="0" smtClean="0">
                <a:solidFill>
                  <a:srgbClr val="FF0000"/>
                </a:solidFill>
                <a:cs typeface="Times New Roman" pitchFamily="18" charset="0"/>
              </a:rPr>
              <a:t>Practice at Home</a:t>
            </a:r>
            <a:endParaRPr lang="en-US" sz="4000" dirty="0" smtClean="0">
              <a:solidFill>
                <a:srgbClr val="FF0000"/>
              </a:solidFill>
            </a:endParaRPr>
          </a:p>
        </p:txBody>
      </p:sp>
      <p:sp>
        <p:nvSpPr>
          <p:cNvPr id="15363" name="Content Placeholder 2"/>
          <p:cNvSpPr>
            <a:spLocks noGrp="1"/>
          </p:cNvSpPr>
          <p:nvPr>
            <p:ph idx="1"/>
          </p:nvPr>
        </p:nvSpPr>
        <p:spPr/>
        <p:txBody>
          <a:bodyPr/>
          <a:lstStyle/>
          <a:p>
            <a:pPr eaLnBrk="1" hangingPunct="1"/>
            <a:r>
              <a:rPr lang="en-US" sz="2800" b="1" u="sng" dirty="0" smtClean="0">
                <a:solidFill>
                  <a:srgbClr val="0000FF"/>
                </a:solidFill>
              </a:rPr>
              <a:t>Example 5 </a:t>
            </a:r>
            <a:r>
              <a:rPr lang="en-US" sz="2800" dirty="0" smtClean="0">
                <a:solidFill>
                  <a:srgbClr val="0000FF"/>
                </a:solidFill>
              </a:rPr>
              <a:t>: Use an adjacency matrix to represent the </a:t>
            </a:r>
            <a:r>
              <a:rPr lang="en-US" sz="2800" dirty="0" err="1" smtClean="0">
                <a:solidFill>
                  <a:srgbClr val="0000FF"/>
                </a:solidFill>
              </a:rPr>
              <a:t>pseudograph</a:t>
            </a:r>
            <a:r>
              <a:rPr lang="en-US" sz="2800" dirty="0" smtClean="0">
                <a:solidFill>
                  <a:srgbClr val="0000FF"/>
                </a:solidFill>
              </a:rPr>
              <a:t> shown in </a:t>
            </a:r>
            <a:r>
              <a:rPr lang="en-US" sz="2800" b="1" dirty="0" smtClean="0">
                <a:solidFill>
                  <a:srgbClr val="0000FF"/>
                </a:solidFill>
              </a:rPr>
              <a:t>Figure 5</a:t>
            </a:r>
            <a:r>
              <a:rPr lang="en-US" sz="2800" dirty="0" smtClean="0">
                <a:solidFill>
                  <a:srgbClr val="0000FF"/>
                </a:solidFill>
              </a:rPr>
              <a:t>.</a:t>
            </a:r>
          </a:p>
        </p:txBody>
      </p:sp>
      <p:sp>
        <p:nvSpPr>
          <p:cNvPr id="4" name="Slide Number Placeholder 3"/>
          <p:cNvSpPr>
            <a:spLocks noGrp="1"/>
          </p:cNvSpPr>
          <p:nvPr>
            <p:ph type="sldNum" sz="quarter" idx="12"/>
          </p:nvPr>
        </p:nvSpPr>
        <p:spPr/>
        <p:txBody>
          <a:bodyPr/>
          <a:lstStyle/>
          <a:p>
            <a:pPr>
              <a:defRPr/>
            </a:pPr>
            <a:fld id="{68F2678C-FE36-4B90-9582-4A13D822781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600" b="1" dirty="0" smtClean="0">
                <a:cs typeface="Times New Roman" pitchFamily="18" charset="0"/>
              </a:rPr>
              <a:t>Adjacency matrices for </a:t>
            </a:r>
            <a:r>
              <a:rPr lang="en-US" sz="3600" b="1" dirty="0" smtClean="0">
                <a:solidFill>
                  <a:srgbClr val="0000FF"/>
                </a:solidFill>
                <a:cs typeface="Times New Roman" pitchFamily="18" charset="0"/>
              </a:rPr>
              <a:t>Directed</a:t>
            </a:r>
            <a:r>
              <a:rPr lang="en-US" sz="3600" b="1" dirty="0" smtClean="0">
                <a:cs typeface="Times New Roman" pitchFamily="18" charset="0"/>
              </a:rPr>
              <a:t> </a:t>
            </a:r>
            <a:r>
              <a:rPr lang="en-US" sz="3600" b="1" dirty="0" smtClean="0">
                <a:solidFill>
                  <a:srgbClr val="0000FF"/>
                </a:solidFill>
                <a:cs typeface="Times New Roman" pitchFamily="18" charset="0"/>
              </a:rPr>
              <a:t>G</a:t>
            </a:r>
            <a:r>
              <a:rPr lang="en-US" sz="3600" b="1" dirty="0" smtClean="0">
                <a:solidFill>
                  <a:srgbClr val="0000FF"/>
                </a:solidFill>
                <a:cs typeface="Times New Roman" pitchFamily="18" charset="0"/>
              </a:rPr>
              <a:t>raph</a:t>
            </a:r>
            <a:endParaRPr lang="en-US" sz="3600" dirty="0" smtClean="0">
              <a:solidFill>
                <a:srgbClr val="0000FF"/>
              </a:solidFill>
            </a:endParaRPr>
          </a:p>
        </p:txBody>
      </p:sp>
      <p:sp>
        <p:nvSpPr>
          <p:cNvPr id="16387" name="Content Placeholder 2"/>
          <p:cNvSpPr>
            <a:spLocks noGrp="1"/>
          </p:cNvSpPr>
          <p:nvPr>
            <p:ph idx="1"/>
          </p:nvPr>
        </p:nvSpPr>
        <p:spPr/>
        <p:txBody>
          <a:bodyPr/>
          <a:lstStyle/>
          <a:p>
            <a:pPr eaLnBrk="1" hangingPunct="1"/>
            <a:r>
              <a:rPr lang="en-US" sz="2800" dirty="0" smtClean="0">
                <a:solidFill>
                  <a:srgbClr val="0000FF"/>
                </a:solidFill>
                <a:cs typeface="Times New Roman" pitchFamily="18" charset="0"/>
              </a:rPr>
              <a:t>Adjacency matrices can also be used to represent </a:t>
            </a:r>
            <a:r>
              <a:rPr lang="en-US" sz="2800" b="1" dirty="0" smtClean="0">
                <a:solidFill>
                  <a:srgbClr val="0000FF"/>
                </a:solidFill>
                <a:cs typeface="Times New Roman" pitchFamily="18" charset="0"/>
              </a:rPr>
              <a:t>directed</a:t>
            </a:r>
            <a:r>
              <a:rPr lang="en-US" sz="2800" dirty="0" smtClean="0">
                <a:solidFill>
                  <a:srgbClr val="0000FF"/>
                </a:solidFill>
                <a:cs typeface="Times New Roman" pitchFamily="18" charset="0"/>
              </a:rPr>
              <a:t> </a:t>
            </a:r>
            <a:r>
              <a:rPr lang="en-US" sz="2800" b="1" dirty="0" smtClean="0">
                <a:solidFill>
                  <a:srgbClr val="0000FF"/>
                </a:solidFill>
                <a:cs typeface="Times New Roman" pitchFamily="18" charset="0"/>
              </a:rPr>
              <a:t>multigraphs</a:t>
            </a:r>
            <a:r>
              <a:rPr lang="en-US" sz="2800" dirty="0" smtClean="0">
                <a:cs typeface="Times New Roman" pitchFamily="18" charset="0"/>
              </a:rPr>
              <a:t>. </a:t>
            </a:r>
          </a:p>
          <a:p>
            <a:pPr lvl="1" eaLnBrk="1" hangingPunct="1"/>
            <a:r>
              <a:rPr lang="en-US" sz="2400" dirty="0" smtClean="0">
                <a:cs typeface="Times New Roman" pitchFamily="18" charset="0"/>
              </a:rPr>
              <a:t>However, such matrices are </a:t>
            </a:r>
            <a:r>
              <a:rPr lang="en-US" sz="2400" dirty="0" smtClean="0">
                <a:solidFill>
                  <a:srgbClr val="FF0000"/>
                </a:solidFill>
                <a:cs typeface="Times New Roman" pitchFamily="18" charset="0"/>
              </a:rPr>
              <a:t>not zero-one matrices when there are multiple edges </a:t>
            </a:r>
            <a:r>
              <a:rPr lang="en-US" sz="2400" dirty="0" smtClean="0">
                <a:cs typeface="Times New Roman" pitchFamily="18" charset="0"/>
              </a:rPr>
              <a:t>in the same direction connecting two vertices</a:t>
            </a:r>
          </a:p>
          <a:p>
            <a:pPr eaLnBrk="1" hangingPunct="1"/>
            <a:r>
              <a:rPr lang="en-US" sz="2800" dirty="0" smtClean="0">
                <a:cs typeface="Times New Roman" pitchFamily="18" charset="0"/>
              </a:rPr>
              <a:t>In the adjacency matrix for a directed graph, </a:t>
            </a:r>
            <a:r>
              <a:rPr lang="en-US" sz="2800" dirty="0" err="1" smtClean="0"/>
              <a:t>a</a:t>
            </a:r>
            <a:r>
              <a:rPr lang="en-US" sz="2800" baseline="-25000" dirty="0" err="1" smtClean="0"/>
              <a:t>ij</a:t>
            </a:r>
            <a:r>
              <a:rPr lang="en-US" sz="2800" baseline="-25000" dirty="0" smtClean="0"/>
              <a:t> </a:t>
            </a:r>
            <a:r>
              <a:rPr lang="en-US" sz="2800" dirty="0" smtClean="0">
                <a:cs typeface="Times New Roman" pitchFamily="18" charset="0"/>
              </a:rPr>
              <a:t> equals the number of edges that are associated to</a:t>
            </a:r>
          </a:p>
          <a:p>
            <a:pPr eaLnBrk="1" hangingPunct="1">
              <a:buFont typeface="Arial" charset="0"/>
              <a:buNone/>
            </a:pPr>
            <a:r>
              <a:rPr lang="en-US" sz="2800" dirty="0" smtClean="0">
                <a:cs typeface="Times New Roman" pitchFamily="18" charset="0"/>
              </a:rPr>
              <a:t>	(</a:t>
            </a:r>
            <a:r>
              <a:rPr lang="en-US" sz="2800" i="1" dirty="0" smtClean="0"/>
              <a:t>v</a:t>
            </a:r>
            <a:r>
              <a:rPr lang="en-US" sz="2800" i="1" baseline="-25000" dirty="0" smtClean="0"/>
              <a:t>i ,</a:t>
            </a:r>
            <a:r>
              <a:rPr lang="en-US" sz="2800" i="1" dirty="0" err="1" smtClean="0"/>
              <a:t>v</a:t>
            </a:r>
            <a:r>
              <a:rPr lang="en-US" sz="2800" baseline="-25000" dirty="0" err="1" smtClean="0"/>
              <a:t>j</a:t>
            </a:r>
            <a:r>
              <a:rPr lang="en-US" sz="2800" baseline="-25000" dirty="0" smtClean="0"/>
              <a:t> </a:t>
            </a:r>
            <a:r>
              <a:rPr lang="en-US" sz="2800" dirty="0" smtClean="0">
                <a:cs typeface="Times New Roman" pitchFamily="18" charset="0"/>
              </a:rPr>
              <a:t>).</a:t>
            </a:r>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810DDF78-7F4A-494F-A921-1D81162DA4C8}"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A91426E7-D592-4D3E-9E9E-BFB62E978EE5}" type="slidenum">
              <a:rPr lang="en-US"/>
              <a:pPr>
                <a:defRPr/>
              </a:pPr>
              <a:t>15</a:t>
            </a:fld>
            <a:endParaRPr lang="en-US"/>
          </a:p>
        </p:txBody>
      </p:sp>
      <p:sp>
        <p:nvSpPr>
          <p:cNvPr id="17411" name="Rectangle 2"/>
          <p:cNvSpPr>
            <a:spLocks noGrp="1" noChangeArrowheads="1"/>
          </p:cNvSpPr>
          <p:nvPr>
            <p:ph type="title"/>
          </p:nvPr>
        </p:nvSpPr>
        <p:spPr/>
        <p:txBody>
          <a:bodyPr/>
          <a:lstStyle/>
          <a:p>
            <a:pPr eaLnBrk="1" hangingPunct="1"/>
            <a:r>
              <a:rPr lang="en-US" sz="3600" b="1" smtClean="0">
                <a:cs typeface="Times New Roman" pitchFamily="18" charset="0"/>
              </a:rPr>
              <a:t>Adjacency matrices for directed graph</a:t>
            </a:r>
            <a:endParaRPr lang="en-US" sz="3600" smtClean="0"/>
          </a:p>
        </p:txBody>
      </p:sp>
      <p:sp>
        <p:nvSpPr>
          <p:cNvPr id="17412"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u="sng" dirty="0" smtClean="0">
                <a:solidFill>
                  <a:srgbClr val="FF0000"/>
                </a:solidFill>
              </a:rPr>
              <a:t>Example</a:t>
            </a:r>
            <a:r>
              <a:rPr lang="en-US" dirty="0" smtClean="0">
                <a:solidFill>
                  <a:srgbClr val="FF0000"/>
                </a:solidFill>
              </a:rPr>
              <a:t> : What is the adjacency matrix?</a:t>
            </a:r>
          </a:p>
        </p:txBody>
      </p:sp>
      <p:sp>
        <p:nvSpPr>
          <p:cNvPr id="17413" name="Oval 16"/>
          <p:cNvSpPr>
            <a:spLocks noChangeArrowheads="1"/>
          </p:cNvSpPr>
          <p:nvPr/>
        </p:nvSpPr>
        <p:spPr bwMode="auto">
          <a:xfrm>
            <a:off x="2971800" y="39624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a</a:t>
            </a:r>
          </a:p>
        </p:txBody>
      </p:sp>
      <p:sp>
        <p:nvSpPr>
          <p:cNvPr id="17414" name="Oval 17"/>
          <p:cNvSpPr>
            <a:spLocks noChangeArrowheads="1"/>
          </p:cNvSpPr>
          <p:nvPr/>
        </p:nvSpPr>
        <p:spPr bwMode="auto">
          <a:xfrm>
            <a:off x="4191000" y="30480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b</a:t>
            </a:r>
          </a:p>
        </p:txBody>
      </p:sp>
      <p:sp>
        <p:nvSpPr>
          <p:cNvPr id="17415" name="Oval 18"/>
          <p:cNvSpPr>
            <a:spLocks noChangeArrowheads="1"/>
          </p:cNvSpPr>
          <p:nvPr/>
        </p:nvSpPr>
        <p:spPr bwMode="auto">
          <a:xfrm>
            <a:off x="5334000" y="39624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c</a:t>
            </a:r>
          </a:p>
        </p:txBody>
      </p:sp>
      <p:cxnSp>
        <p:nvCxnSpPr>
          <p:cNvPr id="17416" name="AutoShape 19"/>
          <p:cNvCxnSpPr>
            <a:cxnSpLocks noChangeShapeType="1"/>
            <a:stCxn id="17413" idx="7"/>
            <a:endCxn id="17414" idx="3"/>
          </p:cNvCxnSpPr>
          <p:nvPr/>
        </p:nvCxnSpPr>
        <p:spPr bwMode="auto">
          <a:xfrm flipV="1">
            <a:off x="3297238" y="3373438"/>
            <a:ext cx="949325" cy="644525"/>
          </a:xfrm>
          <a:prstGeom prst="straightConnector1">
            <a:avLst/>
          </a:prstGeom>
          <a:noFill/>
          <a:ln w="25400">
            <a:solidFill>
              <a:schemeClr val="tx1"/>
            </a:solidFill>
            <a:round/>
            <a:headEnd/>
            <a:tailEnd type="triangle" w="med" len="med"/>
          </a:ln>
        </p:spPr>
      </p:cxnSp>
      <p:cxnSp>
        <p:nvCxnSpPr>
          <p:cNvPr id="17417" name="AutoShape 20"/>
          <p:cNvCxnSpPr>
            <a:cxnSpLocks noChangeShapeType="1"/>
            <a:stCxn id="17414" idx="5"/>
            <a:endCxn id="17415" idx="1"/>
          </p:cNvCxnSpPr>
          <p:nvPr/>
        </p:nvCxnSpPr>
        <p:spPr bwMode="auto">
          <a:xfrm>
            <a:off x="4516438" y="3373438"/>
            <a:ext cx="873125" cy="644525"/>
          </a:xfrm>
          <a:prstGeom prst="straightConnector1">
            <a:avLst/>
          </a:prstGeom>
          <a:noFill/>
          <a:ln w="25400">
            <a:solidFill>
              <a:schemeClr val="tx1"/>
            </a:solidFill>
            <a:round/>
            <a:headEnd/>
            <a:tailEnd type="triangle" w="med" len="med"/>
          </a:ln>
        </p:spPr>
      </p:cxnSp>
      <p:cxnSp>
        <p:nvCxnSpPr>
          <p:cNvPr id="17418" name="AutoShape 21"/>
          <p:cNvCxnSpPr>
            <a:cxnSpLocks noChangeShapeType="1"/>
            <a:stCxn id="17415" idx="2"/>
            <a:endCxn id="17415" idx="4"/>
          </p:cNvCxnSpPr>
          <p:nvPr/>
        </p:nvCxnSpPr>
        <p:spPr bwMode="auto">
          <a:xfrm rot="10800000" flipH="1" flipV="1">
            <a:off x="5334000" y="4152900"/>
            <a:ext cx="190500" cy="190500"/>
          </a:xfrm>
          <a:prstGeom prst="curvedConnector4">
            <a:avLst>
              <a:gd name="adj1" fmla="val -120000"/>
              <a:gd name="adj2" fmla="val 220000"/>
            </a:avLst>
          </a:prstGeom>
          <a:noFill/>
          <a:ln w="25400">
            <a:solidFill>
              <a:schemeClr val="tx1"/>
            </a:solidFill>
            <a:round/>
            <a:headEnd/>
            <a:tailEnd type="triangle" w="med" len="med"/>
          </a:ln>
        </p:spPr>
      </p:cxnSp>
      <p:cxnSp>
        <p:nvCxnSpPr>
          <p:cNvPr id="17419" name="AutoShape 22"/>
          <p:cNvCxnSpPr>
            <a:cxnSpLocks noChangeShapeType="1"/>
            <a:stCxn id="17414" idx="6"/>
            <a:endCxn id="17414" idx="1"/>
          </p:cNvCxnSpPr>
          <p:nvPr/>
        </p:nvCxnSpPr>
        <p:spPr bwMode="auto">
          <a:xfrm flipH="1" flipV="1">
            <a:off x="4246563" y="3103563"/>
            <a:ext cx="325437" cy="134937"/>
          </a:xfrm>
          <a:prstGeom prst="curvedConnector4">
            <a:avLst>
              <a:gd name="adj1" fmla="val -35611"/>
              <a:gd name="adj2" fmla="val 425880"/>
            </a:avLst>
          </a:prstGeom>
          <a:noFill/>
          <a:ln w="25400">
            <a:solidFill>
              <a:schemeClr val="tx1"/>
            </a:solidFill>
            <a:round/>
            <a:headEnd/>
            <a:tailEnd type="triangle" w="med" len="med"/>
          </a:ln>
        </p:spPr>
      </p:cxnSp>
      <p:cxnSp>
        <p:nvCxnSpPr>
          <p:cNvPr id="17420" name="AutoShape 23"/>
          <p:cNvCxnSpPr>
            <a:cxnSpLocks noChangeShapeType="1"/>
            <a:stCxn id="17415" idx="6"/>
            <a:endCxn id="17415" idx="7"/>
          </p:cNvCxnSpPr>
          <p:nvPr/>
        </p:nvCxnSpPr>
        <p:spPr bwMode="auto">
          <a:xfrm flipH="1" flipV="1">
            <a:off x="5659438" y="4017963"/>
            <a:ext cx="55562" cy="134937"/>
          </a:xfrm>
          <a:prstGeom prst="curvedConnector4">
            <a:avLst>
              <a:gd name="adj1" fmla="val -674287"/>
              <a:gd name="adj2" fmla="val 310588"/>
            </a:avLst>
          </a:prstGeom>
          <a:noFill/>
          <a:ln w="25400">
            <a:solidFill>
              <a:schemeClr val="tx1"/>
            </a:solidFill>
            <a:round/>
            <a:headEnd/>
            <a:tailEnd type="triangle" w="med" len="med"/>
          </a:ln>
        </p:spPr>
      </p:cxnSp>
      <p:cxnSp>
        <p:nvCxnSpPr>
          <p:cNvPr id="17421" name="AutoShape 24"/>
          <p:cNvCxnSpPr>
            <a:cxnSpLocks noChangeShapeType="1"/>
            <a:stCxn id="17414" idx="6"/>
            <a:endCxn id="17415" idx="0"/>
          </p:cNvCxnSpPr>
          <p:nvPr/>
        </p:nvCxnSpPr>
        <p:spPr bwMode="auto">
          <a:xfrm>
            <a:off x="4572000" y="3238500"/>
            <a:ext cx="952500" cy="723900"/>
          </a:xfrm>
          <a:prstGeom prst="straightConnector1">
            <a:avLst/>
          </a:prstGeom>
          <a:noFill/>
          <a:ln w="25400">
            <a:solidFill>
              <a:schemeClr val="tx1"/>
            </a:solidFill>
            <a:round/>
            <a:headEnd/>
            <a:tailEnd type="triangle" w="med" len="med"/>
          </a:ln>
        </p:spPr>
      </p:cxnSp>
      <p:cxnSp>
        <p:nvCxnSpPr>
          <p:cNvPr id="17422" name="AutoShape 25"/>
          <p:cNvCxnSpPr>
            <a:cxnSpLocks noChangeShapeType="1"/>
            <a:stCxn id="17413" idx="0"/>
            <a:endCxn id="17414" idx="2"/>
          </p:cNvCxnSpPr>
          <p:nvPr/>
        </p:nvCxnSpPr>
        <p:spPr bwMode="auto">
          <a:xfrm flipV="1">
            <a:off x="3162300" y="3238500"/>
            <a:ext cx="1028700" cy="723900"/>
          </a:xfrm>
          <a:prstGeom prst="straightConnector1">
            <a:avLst/>
          </a:prstGeom>
          <a:noFill/>
          <a:ln w="25400">
            <a:solidFill>
              <a:schemeClr val="tx1"/>
            </a:solidFill>
            <a:round/>
            <a:headEnd/>
            <a:tailEnd type="triangle" w="med" len="med"/>
          </a:ln>
        </p:spPr>
      </p:cxnSp>
      <p:cxnSp>
        <p:nvCxnSpPr>
          <p:cNvPr id="17423" name="AutoShape 26"/>
          <p:cNvCxnSpPr>
            <a:cxnSpLocks noChangeShapeType="1"/>
            <a:stCxn id="17413" idx="6"/>
            <a:endCxn id="17414" idx="4"/>
          </p:cNvCxnSpPr>
          <p:nvPr/>
        </p:nvCxnSpPr>
        <p:spPr bwMode="auto">
          <a:xfrm flipV="1">
            <a:off x="3352800" y="3429000"/>
            <a:ext cx="1028700" cy="723900"/>
          </a:xfrm>
          <a:prstGeom prst="straightConnector1">
            <a:avLst/>
          </a:prstGeom>
          <a:noFill/>
          <a:ln w="25400">
            <a:solidFill>
              <a:schemeClr val="tx1"/>
            </a:solidFill>
            <a:round/>
            <a:headEnd/>
            <a:tailEnd type="triangle" w="med" len="med"/>
          </a:ln>
        </p:spPr>
      </p:cxnSp>
      <p:cxnSp>
        <p:nvCxnSpPr>
          <p:cNvPr id="17424" name="AutoShape 27"/>
          <p:cNvCxnSpPr>
            <a:cxnSpLocks noChangeShapeType="1"/>
            <a:stCxn id="17415" idx="2"/>
            <a:endCxn id="17414" idx="4"/>
          </p:cNvCxnSpPr>
          <p:nvPr/>
        </p:nvCxnSpPr>
        <p:spPr bwMode="auto">
          <a:xfrm flipH="1" flipV="1">
            <a:off x="4381500" y="3429000"/>
            <a:ext cx="952500" cy="723900"/>
          </a:xfrm>
          <a:prstGeom prst="straightConnector1">
            <a:avLst/>
          </a:prstGeom>
          <a:noFill/>
          <a:ln w="25400">
            <a:solidFill>
              <a:schemeClr val="tx1"/>
            </a:solidFill>
            <a:round/>
            <a:headEnd/>
            <a:tailEnd type="triangle" w="med" len="med"/>
          </a:ln>
        </p:spPr>
      </p:cxnSp>
      <p:sp>
        <p:nvSpPr>
          <p:cNvPr id="17425" name="Oval 28"/>
          <p:cNvSpPr>
            <a:spLocks noChangeArrowheads="1"/>
          </p:cNvSpPr>
          <p:nvPr/>
        </p:nvSpPr>
        <p:spPr bwMode="auto">
          <a:xfrm>
            <a:off x="4191000" y="39624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d</a:t>
            </a:r>
          </a:p>
        </p:txBody>
      </p:sp>
      <p:cxnSp>
        <p:nvCxnSpPr>
          <p:cNvPr id="17426" name="AutoShape 29"/>
          <p:cNvCxnSpPr>
            <a:cxnSpLocks noChangeShapeType="1"/>
            <a:stCxn id="17413" idx="6"/>
            <a:endCxn id="17425" idx="2"/>
          </p:cNvCxnSpPr>
          <p:nvPr/>
        </p:nvCxnSpPr>
        <p:spPr bwMode="auto">
          <a:xfrm>
            <a:off x="3352800" y="4152900"/>
            <a:ext cx="838200" cy="0"/>
          </a:xfrm>
          <a:prstGeom prst="straightConnector1">
            <a:avLst/>
          </a:prstGeom>
          <a:noFill/>
          <a:ln w="25400">
            <a:solidFill>
              <a:schemeClr val="tx1"/>
            </a:solidFill>
            <a:round/>
            <a:headEn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pPr>
              <a:defRPr/>
            </a:pPr>
            <a:fld id="{E797B946-8786-4AB9-8C46-D3DDD7BC0C67}" type="slidenum">
              <a:rPr lang="en-US"/>
              <a:pPr>
                <a:defRPr/>
              </a:pPr>
              <a:t>16</a:t>
            </a:fld>
            <a:endParaRPr lang="en-US"/>
          </a:p>
        </p:txBody>
      </p:sp>
      <p:sp>
        <p:nvSpPr>
          <p:cNvPr id="2052" name="Rectangle 2"/>
          <p:cNvSpPr>
            <a:spLocks noGrp="1" noChangeArrowheads="1"/>
          </p:cNvSpPr>
          <p:nvPr>
            <p:ph type="title"/>
          </p:nvPr>
        </p:nvSpPr>
        <p:spPr>
          <a:xfrm>
            <a:off x="457200" y="274638"/>
            <a:ext cx="8229600" cy="944562"/>
          </a:xfrm>
        </p:spPr>
        <p:txBody>
          <a:bodyPr/>
          <a:lstStyle/>
          <a:p>
            <a:pPr eaLnBrk="1" hangingPunct="1"/>
            <a:r>
              <a:rPr lang="en-US" sz="4000" smtClean="0"/>
              <a:t>Adjacency Matrices</a:t>
            </a:r>
          </a:p>
        </p:txBody>
      </p:sp>
      <p:sp>
        <p:nvSpPr>
          <p:cNvPr id="2053"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sz="2800" b="1" u="sng" dirty="0" smtClean="0">
                <a:solidFill>
                  <a:srgbClr val="0000FF"/>
                </a:solidFill>
              </a:rPr>
              <a:t>Solution</a:t>
            </a:r>
            <a:r>
              <a:rPr lang="en-US" dirty="0" smtClean="0">
                <a:solidFill>
                  <a:srgbClr val="0000FF"/>
                </a:solidFill>
              </a:rPr>
              <a:t>:</a:t>
            </a:r>
          </a:p>
        </p:txBody>
      </p:sp>
      <p:sp>
        <p:nvSpPr>
          <p:cNvPr id="2054" name="Oval 4"/>
          <p:cNvSpPr>
            <a:spLocks noChangeArrowheads="1"/>
          </p:cNvSpPr>
          <p:nvPr/>
        </p:nvSpPr>
        <p:spPr bwMode="auto">
          <a:xfrm>
            <a:off x="2971800" y="28194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a</a:t>
            </a:r>
          </a:p>
        </p:txBody>
      </p:sp>
      <p:sp>
        <p:nvSpPr>
          <p:cNvPr id="2055" name="Oval 5"/>
          <p:cNvSpPr>
            <a:spLocks noChangeArrowheads="1"/>
          </p:cNvSpPr>
          <p:nvPr/>
        </p:nvSpPr>
        <p:spPr bwMode="auto">
          <a:xfrm>
            <a:off x="4191000" y="19050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b</a:t>
            </a:r>
          </a:p>
        </p:txBody>
      </p:sp>
      <p:sp>
        <p:nvSpPr>
          <p:cNvPr id="2056" name="Oval 6"/>
          <p:cNvSpPr>
            <a:spLocks noChangeArrowheads="1"/>
          </p:cNvSpPr>
          <p:nvPr/>
        </p:nvSpPr>
        <p:spPr bwMode="auto">
          <a:xfrm>
            <a:off x="5334000" y="28194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c</a:t>
            </a:r>
          </a:p>
        </p:txBody>
      </p:sp>
      <p:cxnSp>
        <p:nvCxnSpPr>
          <p:cNvPr id="2057" name="AutoShape 7"/>
          <p:cNvCxnSpPr>
            <a:cxnSpLocks noChangeShapeType="1"/>
            <a:stCxn id="2054" idx="7"/>
            <a:endCxn id="2055" idx="3"/>
          </p:cNvCxnSpPr>
          <p:nvPr/>
        </p:nvCxnSpPr>
        <p:spPr bwMode="auto">
          <a:xfrm flipV="1">
            <a:off x="3297238" y="2230438"/>
            <a:ext cx="949325" cy="644525"/>
          </a:xfrm>
          <a:prstGeom prst="straightConnector1">
            <a:avLst/>
          </a:prstGeom>
          <a:noFill/>
          <a:ln w="25400">
            <a:solidFill>
              <a:schemeClr val="tx1"/>
            </a:solidFill>
            <a:round/>
            <a:headEnd/>
            <a:tailEnd type="triangle" w="med" len="med"/>
          </a:ln>
        </p:spPr>
      </p:cxnSp>
      <p:cxnSp>
        <p:nvCxnSpPr>
          <p:cNvPr id="2058" name="AutoShape 8"/>
          <p:cNvCxnSpPr>
            <a:cxnSpLocks noChangeShapeType="1"/>
            <a:stCxn id="2055" idx="5"/>
            <a:endCxn id="2056" idx="1"/>
          </p:cNvCxnSpPr>
          <p:nvPr/>
        </p:nvCxnSpPr>
        <p:spPr bwMode="auto">
          <a:xfrm>
            <a:off x="4516438" y="2230438"/>
            <a:ext cx="873125" cy="644525"/>
          </a:xfrm>
          <a:prstGeom prst="straightConnector1">
            <a:avLst/>
          </a:prstGeom>
          <a:noFill/>
          <a:ln w="25400">
            <a:solidFill>
              <a:schemeClr val="tx1"/>
            </a:solidFill>
            <a:round/>
            <a:headEnd/>
            <a:tailEnd type="triangle" w="med" len="med"/>
          </a:ln>
        </p:spPr>
      </p:cxnSp>
      <p:cxnSp>
        <p:nvCxnSpPr>
          <p:cNvPr id="2059" name="AutoShape 9"/>
          <p:cNvCxnSpPr>
            <a:cxnSpLocks noChangeShapeType="1"/>
            <a:stCxn id="2056" idx="2"/>
            <a:endCxn id="2056" idx="4"/>
          </p:cNvCxnSpPr>
          <p:nvPr/>
        </p:nvCxnSpPr>
        <p:spPr bwMode="auto">
          <a:xfrm rot="10800000" flipH="1" flipV="1">
            <a:off x="5334000" y="3009900"/>
            <a:ext cx="190500" cy="190500"/>
          </a:xfrm>
          <a:prstGeom prst="curvedConnector4">
            <a:avLst>
              <a:gd name="adj1" fmla="val -120000"/>
              <a:gd name="adj2" fmla="val 220000"/>
            </a:avLst>
          </a:prstGeom>
          <a:noFill/>
          <a:ln w="25400">
            <a:solidFill>
              <a:schemeClr val="tx1"/>
            </a:solidFill>
            <a:round/>
            <a:headEnd/>
            <a:tailEnd type="triangle" w="med" len="med"/>
          </a:ln>
        </p:spPr>
      </p:cxnSp>
      <p:cxnSp>
        <p:nvCxnSpPr>
          <p:cNvPr id="2060" name="AutoShape 10"/>
          <p:cNvCxnSpPr>
            <a:cxnSpLocks noChangeShapeType="1"/>
            <a:stCxn id="2055" idx="6"/>
            <a:endCxn id="2055" idx="1"/>
          </p:cNvCxnSpPr>
          <p:nvPr/>
        </p:nvCxnSpPr>
        <p:spPr bwMode="auto">
          <a:xfrm flipH="1" flipV="1">
            <a:off x="4246563" y="1960563"/>
            <a:ext cx="325437" cy="134937"/>
          </a:xfrm>
          <a:prstGeom prst="curvedConnector4">
            <a:avLst>
              <a:gd name="adj1" fmla="val -35611"/>
              <a:gd name="adj2" fmla="val 425880"/>
            </a:avLst>
          </a:prstGeom>
          <a:noFill/>
          <a:ln w="25400">
            <a:solidFill>
              <a:schemeClr val="tx1"/>
            </a:solidFill>
            <a:round/>
            <a:headEnd/>
            <a:tailEnd type="triangle" w="med" len="med"/>
          </a:ln>
        </p:spPr>
      </p:cxnSp>
      <p:cxnSp>
        <p:nvCxnSpPr>
          <p:cNvPr id="2061" name="AutoShape 11"/>
          <p:cNvCxnSpPr>
            <a:cxnSpLocks noChangeShapeType="1"/>
            <a:stCxn id="2056" idx="6"/>
            <a:endCxn id="2056" idx="7"/>
          </p:cNvCxnSpPr>
          <p:nvPr/>
        </p:nvCxnSpPr>
        <p:spPr bwMode="auto">
          <a:xfrm flipH="1" flipV="1">
            <a:off x="5659438" y="2874963"/>
            <a:ext cx="55562" cy="134937"/>
          </a:xfrm>
          <a:prstGeom prst="curvedConnector4">
            <a:avLst>
              <a:gd name="adj1" fmla="val -674287"/>
              <a:gd name="adj2" fmla="val 310588"/>
            </a:avLst>
          </a:prstGeom>
          <a:noFill/>
          <a:ln w="25400">
            <a:solidFill>
              <a:schemeClr val="tx1"/>
            </a:solidFill>
            <a:round/>
            <a:headEnd/>
            <a:tailEnd type="triangle" w="med" len="med"/>
          </a:ln>
        </p:spPr>
      </p:cxnSp>
      <p:cxnSp>
        <p:nvCxnSpPr>
          <p:cNvPr id="2062" name="AutoShape 12"/>
          <p:cNvCxnSpPr>
            <a:cxnSpLocks noChangeShapeType="1"/>
            <a:stCxn id="2055" idx="6"/>
            <a:endCxn id="2056" idx="0"/>
          </p:cNvCxnSpPr>
          <p:nvPr/>
        </p:nvCxnSpPr>
        <p:spPr bwMode="auto">
          <a:xfrm>
            <a:off x="4572000" y="2095500"/>
            <a:ext cx="952500" cy="723900"/>
          </a:xfrm>
          <a:prstGeom prst="straightConnector1">
            <a:avLst/>
          </a:prstGeom>
          <a:noFill/>
          <a:ln w="25400">
            <a:solidFill>
              <a:schemeClr val="tx1"/>
            </a:solidFill>
            <a:round/>
            <a:headEnd/>
            <a:tailEnd type="triangle" w="med" len="med"/>
          </a:ln>
        </p:spPr>
      </p:cxnSp>
      <p:cxnSp>
        <p:nvCxnSpPr>
          <p:cNvPr id="2063" name="AutoShape 13"/>
          <p:cNvCxnSpPr>
            <a:cxnSpLocks noChangeShapeType="1"/>
            <a:stCxn id="2054" idx="0"/>
            <a:endCxn id="2055" idx="2"/>
          </p:cNvCxnSpPr>
          <p:nvPr/>
        </p:nvCxnSpPr>
        <p:spPr bwMode="auto">
          <a:xfrm flipV="1">
            <a:off x="3162300" y="2095500"/>
            <a:ext cx="1028700" cy="723900"/>
          </a:xfrm>
          <a:prstGeom prst="straightConnector1">
            <a:avLst/>
          </a:prstGeom>
          <a:noFill/>
          <a:ln w="25400">
            <a:solidFill>
              <a:schemeClr val="tx1"/>
            </a:solidFill>
            <a:round/>
            <a:headEnd/>
            <a:tailEnd type="triangle" w="med" len="med"/>
          </a:ln>
        </p:spPr>
      </p:cxnSp>
      <p:cxnSp>
        <p:nvCxnSpPr>
          <p:cNvPr id="2064" name="AutoShape 14"/>
          <p:cNvCxnSpPr>
            <a:cxnSpLocks noChangeShapeType="1"/>
            <a:stCxn id="2054" idx="6"/>
            <a:endCxn id="2055" idx="4"/>
          </p:cNvCxnSpPr>
          <p:nvPr/>
        </p:nvCxnSpPr>
        <p:spPr bwMode="auto">
          <a:xfrm flipV="1">
            <a:off x="3352800" y="2286000"/>
            <a:ext cx="1028700" cy="723900"/>
          </a:xfrm>
          <a:prstGeom prst="straightConnector1">
            <a:avLst/>
          </a:prstGeom>
          <a:noFill/>
          <a:ln w="25400">
            <a:solidFill>
              <a:schemeClr val="tx1"/>
            </a:solidFill>
            <a:round/>
            <a:headEnd/>
            <a:tailEnd type="triangle" w="med" len="med"/>
          </a:ln>
        </p:spPr>
      </p:cxnSp>
      <p:cxnSp>
        <p:nvCxnSpPr>
          <p:cNvPr id="2065" name="AutoShape 15"/>
          <p:cNvCxnSpPr>
            <a:cxnSpLocks noChangeShapeType="1"/>
            <a:stCxn id="2056" idx="2"/>
            <a:endCxn id="2055" idx="4"/>
          </p:cNvCxnSpPr>
          <p:nvPr/>
        </p:nvCxnSpPr>
        <p:spPr bwMode="auto">
          <a:xfrm flipH="1" flipV="1">
            <a:off x="4381500" y="2286000"/>
            <a:ext cx="952500" cy="723900"/>
          </a:xfrm>
          <a:prstGeom prst="straightConnector1">
            <a:avLst/>
          </a:prstGeom>
          <a:noFill/>
          <a:ln w="25400">
            <a:solidFill>
              <a:schemeClr val="tx1"/>
            </a:solidFill>
            <a:round/>
            <a:headEnd/>
            <a:tailEnd type="triangle" w="med" len="med"/>
          </a:ln>
        </p:spPr>
      </p:cxnSp>
      <p:graphicFrame>
        <p:nvGraphicFramePr>
          <p:cNvPr id="2050" name="Object 2"/>
          <p:cNvGraphicFramePr>
            <a:graphicFrameLocks noChangeAspect="1"/>
          </p:cNvGraphicFramePr>
          <p:nvPr/>
        </p:nvGraphicFramePr>
        <p:xfrm>
          <a:off x="2932113" y="3810000"/>
          <a:ext cx="2867025" cy="2362200"/>
        </p:xfrm>
        <a:graphic>
          <a:graphicData uri="http://schemas.openxmlformats.org/presentationml/2006/ole">
            <p:oleObj spid="_x0000_s2058" name="Equation" r:id="rId3" imgW="21936209" imgH="21935875" progId="">
              <p:embed/>
            </p:oleObj>
          </a:graphicData>
        </a:graphic>
      </p:graphicFrame>
      <p:sp>
        <p:nvSpPr>
          <p:cNvPr id="2066" name="Oval 17"/>
          <p:cNvSpPr>
            <a:spLocks noChangeArrowheads="1"/>
          </p:cNvSpPr>
          <p:nvPr/>
        </p:nvSpPr>
        <p:spPr bwMode="auto">
          <a:xfrm>
            <a:off x="4191000" y="2819400"/>
            <a:ext cx="381000" cy="381000"/>
          </a:xfrm>
          <a:prstGeom prst="ellipse">
            <a:avLst/>
          </a:prstGeom>
          <a:solidFill>
            <a:schemeClr val="accent1"/>
          </a:solidFill>
          <a:ln w="9525">
            <a:solidFill>
              <a:schemeClr val="tx1"/>
            </a:solidFill>
            <a:round/>
            <a:headEnd/>
            <a:tailEnd/>
          </a:ln>
        </p:spPr>
        <p:txBody>
          <a:bodyPr wrap="none" anchor="ctr"/>
          <a:lstStyle/>
          <a:p>
            <a:pPr algn="ctr"/>
            <a:r>
              <a:rPr lang="en-US">
                <a:latin typeface="Calibri" pitchFamily="34" charset="0"/>
              </a:rPr>
              <a:t>d</a:t>
            </a:r>
          </a:p>
        </p:txBody>
      </p:sp>
      <p:cxnSp>
        <p:nvCxnSpPr>
          <p:cNvPr id="2067" name="AutoShape 18"/>
          <p:cNvCxnSpPr>
            <a:cxnSpLocks noChangeShapeType="1"/>
            <a:stCxn id="2054" idx="6"/>
            <a:endCxn id="2066" idx="2"/>
          </p:cNvCxnSpPr>
          <p:nvPr/>
        </p:nvCxnSpPr>
        <p:spPr bwMode="auto">
          <a:xfrm>
            <a:off x="3352800" y="3009900"/>
            <a:ext cx="838200" cy="0"/>
          </a:xfrm>
          <a:prstGeom prst="straightConnector1">
            <a:avLst/>
          </a:prstGeom>
          <a:noFill/>
          <a:ln w="25400">
            <a:solidFill>
              <a:schemeClr val="tx1"/>
            </a:solidFill>
            <a:round/>
            <a:headEn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b="1" smtClean="0"/>
              <a:t>Incidence matrices</a:t>
            </a:r>
            <a:endParaRPr lang="en-US" sz="4000" smtClean="0"/>
          </a:p>
        </p:txBody>
      </p:sp>
      <p:sp>
        <p:nvSpPr>
          <p:cNvPr id="18435" name="Content Placeholder 2"/>
          <p:cNvSpPr>
            <a:spLocks noGrp="1"/>
          </p:cNvSpPr>
          <p:nvPr>
            <p:ph idx="1"/>
          </p:nvPr>
        </p:nvSpPr>
        <p:spPr/>
        <p:txBody>
          <a:bodyPr/>
          <a:lstStyle/>
          <a:p>
            <a:pPr eaLnBrk="1" hangingPunct="1"/>
            <a:r>
              <a:rPr lang="en-US" sz="2400" b="1" u="sng" dirty="0" smtClean="0">
                <a:solidFill>
                  <a:srgbClr val="FF0000"/>
                </a:solidFill>
              </a:rPr>
              <a:t>Incidence matrix</a:t>
            </a:r>
            <a:r>
              <a:rPr lang="en-US" sz="2400" dirty="0" smtClean="0">
                <a:solidFill>
                  <a:srgbClr val="FF0000"/>
                </a:solidFill>
              </a:rPr>
              <a:t>:</a:t>
            </a:r>
            <a:r>
              <a:rPr lang="en-US" sz="2400" dirty="0" smtClean="0"/>
              <a:t> </a:t>
            </a:r>
            <a:r>
              <a:rPr lang="en-US" sz="2400" dirty="0" smtClean="0">
                <a:solidFill>
                  <a:srgbClr val="0000FF"/>
                </a:solidFill>
              </a:rPr>
              <a:t>A matrix representing a graph using the </a:t>
            </a:r>
            <a:r>
              <a:rPr lang="en-US" sz="2400" b="1" dirty="0" smtClean="0">
                <a:solidFill>
                  <a:srgbClr val="0000FF"/>
                </a:solidFill>
              </a:rPr>
              <a:t>incidence</a:t>
            </a:r>
            <a:r>
              <a:rPr lang="en-US" sz="2400" dirty="0" smtClean="0">
                <a:solidFill>
                  <a:srgbClr val="0000FF"/>
                </a:solidFill>
              </a:rPr>
              <a:t> of </a:t>
            </a:r>
            <a:r>
              <a:rPr lang="en-US" sz="2400" b="1" dirty="0" smtClean="0">
                <a:solidFill>
                  <a:srgbClr val="0000FF"/>
                </a:solidFill>
              </a:rPr>
              <a:t>edges</a:t>
            </a:r>
            <a:r>
              <a:rPr lang="en-US" sz="2400" dirty="0" smtClean="0">
                <a:solidFill>
                  <a:srgbClr val="0000FF"/>
                </a:solidFill>
              </a:rPr>
              <a:t> and </a:t>
            </a:r>
            <a:r>
              <a:rPr lang="en-US" sz="2400" b="1" dirty="0" smtClean="0">
                <a:solidFill>
                  <a:srgbClr val="0000FF"/>
                </a:solidFill>
              </a:rPr>
              <a:t>vertices</a:t>
            </a:r>
            <a:r>
              <a:rPr lang="en-US" sz="2400" dirty="0" smtClean="0"/>
              <a:t>.</a:t>
            </a:r>
          </a:p>
          <a:p>
            <a:pPr eaLnBrk="1" hangingPunct="1"/>
            <a:r>
              <a:rPr lang="en-US" sz="2400" dirty="0" smtClean="0"/>
              <a:t>Let G = (V, E) be an undirected graph. Suppose that v</a:t>
            </a:r>
            <a:r>
              <a:rPr lang="en-US" sz="2400" baseline="-25000" dirty="0" smtClean="0"/>
              <a:t>1</a:t>
            </a:r>
            <a:r>
              <a:rPr lang="en-US" sz="2400" dirty="0" smtClean="0"/>
              <a:t>, v</a:t>
            </a:r>
            <a:r>
              <a:rPr lang="en-US" sz="2400" baseline="-25000" dirty="0" smtClean="0"/>
              <a:t>2</a:t>
            </a:r>
            <a:r>
              <a:rPr lang="en-US" sz="2400" dirty="0" smtClean="0"/>
              <a:t>, …., </a:t>
            </a:r>
            <a:r>
              <a:rPr lang="en-US" sz="2400" dirty="0" err="1" smtClean="0"/>
              <a:t>v</a:t>
            </a:r>
            <a:r>
              <a:rPr lang="en-US" sz="2400" baseline="-25000" dirty="0" err="1" smtClean="0"/>
              <a:t>n</a:t>
            </a:r>
            <a:r>
              <a:rPr lang="en-US" sz="2400" dirty="0" smtClean="0"/>
              <a:t> are the vertices and e</a:t>
            </a:r>
            <a:r>
              <a:rPr lang="en-US" sz="2400" baseline="-25000" dirty="0" smtClean="0"/>
              <a:t>1</a:t>
            </a:r>
            <a:r>
              <a:rPr lang="en-US" sz="2400" dirty="0" smtClean="0"/>
              <a:t>, e</a:t>
            </a:r>
            <a:r>
              <a:rPr lang="en-US" sz="2400" baseline="-25000" dirty="0" smtClean="0"/>
              <a:t>2</a:t>
            </a:r>
            <a:r>
              <a:rPr lang="en-US" sz="2400" dirty="0" smtClean="0"/>
              <a:t>, …., </a:t>
            </a:r>
            <a:r>
              <a:rPr lang="en-US" sz="2400" dirty="0" err="1" smtClean="0"/>
              <a:t>e</a:t>
            </a:r>
            <a:r>
              <a:rPr lang="en-US" sz="2400" baseline="-25000" dirty="0" err="1" smtClean="0"/>
              <a:t>m</a:t>
            </a:r>
            <a:r>
              <a:rPr lang="en-US" sz="2400" dirty="0" smtClean="0"/>
              <a:t> are the edges of G.</a:t>
            </a:r>
          </a:p>
          <a:p>
            <a:pPr eaLnBrk="1" hangingPunct="1">
              <a:buFont typeface="Arial" charset="0"/>
              <a:buNone/>
            </a:pPr>
            <a:r>
              <a:rPr lang="en-US" sz="2400" dirty="0" smtClean="0"/>
              <a:t>	Then the incidence matrix with respect to this ordering of V and E is the </a:t>
            </a:r>
            <a:r>
              <a:rPr lang="en-US" sz="2400" b="1" dirty="0" smtClean="0">
                <a:solidFill>
                  <a:srgbClr val="0000FF"/>
                </a:solidFill>
              </a:rPr>
              <a:t>n x m matrix</a:t>
            </a:r>
            <a:r>
              <a:rPr lang="en-US" sz="2400" dirty="0" smtClean="0"/>
              <a:t>, </a:t>
            </a:r>
            <a:r>
              <a:rPr lang="en-US" sz="2400" b="1" dirty="0" smtClean="0">
                <a:solidFill>
                  <a:srgbClr val="0000FF"/>
                </a:solidFill>
              </a:rPr>
              <a:t>M = [</a:t>
            </a:r>
            <a:r>
              <a:rPr lang="en-US" sz="2400" b="1" dirty="0" err="1" smtClean="0">
                <a:solidFill>
                  <a:srgbClr val="0000FF"/>
                </a:solidFill>
              </a:rPr>
              <a:t>m</a:t>
            </a:r>
            <a:r>
              <a:rPr lang="en-US" sz="2400" b="1" baseline="-25000" dirty="0" err="1" smtClean="0">
                <a:solidFill>
                  <a:srgbClr val="0000FF"/>
                </a:solidFill>
              </a:rPr>
              <a:t>ij</a:t>
            </a:r>
            <a:r>
              <a:rPr lang="en-US" sz="2400" b="1" dirty="0" smtClean="0">
                <a:solidFill>
                  <a:srgbClr val="0000FF"/>
                </a:solidFill>
              </a:rPr>
              <a:t>], </a:t>
            </a:r>
            <a:r>
              <a:rPr lang="en-US" sz="2400" dirty="0" smtClean="0"/>
              <a:t>where </a:t>
            </a:r>
          </a:p>
          <a:p>
            <a:pPr eaLnBrk="1" hangingPunct="1">
              <a:buFont typeface="Arial" charset="0"/>
              <a:buNone/>
            </a:pPr>
            <a:r>
              <a:rPr lang="en-US" sz="2400" dirty="0" smtClean="0"/>
              <a:t>	 </a:t>
            </a:r>
            <a:r>
              <a:rPr lang="en-US" sz="2400" dirty="0" err="1" smtClean="0"/>
              <a:t>m</a:t>
            </a:r>
            <a:r>
              <a:rPr lang="en-US" sz="2400" baseline="-25000" dirty="0" err="1" smtClean="0"/>
              <a:t>ij</a:t>
            </a:r>
            <a:r>
              <a:rPr lang="en-US" sz="2400" baseline="-25000" dirty="0" smtClean="0"/>
              <a:t>  </a:t>
            </a:r>
            <a:r>
              <a:rPr lang="en-US" sz="2400" dirty="0" smtClean="0"/>
              <a:t>  =	1	when edge </a:t>
            </a:r>
            <a:r>
              <a:rPr lang="en-US" sz="2400" dirty="0" err="1" smtClean="0"/>
              <a:t>e</a:t>
            </a:r>
            <a:r>
              <a:rPr lang="en-US" sz="2400" baseline="-25000" dirty="0" err="1" smtClean="0"/>
              <a:t>j</a:t>
            </a:r>
            <a:r>
              <a:rPr lang="en-US" sz="2400" baseline="-25000" dirty="0" smtClean="0"/>
              <a:t> </a:t>
            </a:r>
            <a:r>
              <a:rPr lang="en-US" sz="2400" dirty="0" smtClean="0"/>
              <a:t> is incident with v</a:t>
            </a:r>
            <a:r>
              <a:rPr lang="en-US" sz="2400" baseline="-25000" dirty="0" smtClean="0"/>
              <a:t>i</a:t>
            </a:r>
            <a:r>
              <a:rPr lang="en-US" sz="2400" dirty="0" smtClean="0"/>
              <a:t> ,</a:t>
            </a:r>
          </a:p>
          <a:p>
            <a:pPr eaLnBrk="1" hangingPunct="1">
              <a:buFont typeface="Arial" charset="0"/>
              <a:buNone/>
            </a:pPr>
            <a:r>
              <a:rPr lang="en-US" sz="2400" dirty="0" smtClean="0"/>
              <a:t>			0	otherwise</a:t>
            </a:r>
          </a:p>
          <a:p>
            <a:pPr eaLnBrk="1" hangingPunct="1">
              <a:buFont typeface="Arial" charset="0"/>
              <a:buNone/>
            </a:pPr>
            <a:r>
              <a:rPr lang="en-US" sz="2400" dirty="0" smtClean="0"/>
              <a:t>	</a:t>
            </a:r>
            <a:endParaRPr lang="en-US" sz="2000" dirty="0" smtClean="0"/>
          </a:p>
          <a:p>
            <a:pPr eaLnBrk="1" hangingPunct="1">
              <a:buFont typeface="Arial" charset="0"/>
              <a:buNone/>
            </a:pPr>
            <a:endParaRPr lang="en-US" sz="2400" dirty="0" smtClean="0"/>
          </a:p>
        </p:txBody>
      </p:sp>
      <p:sp>
        <p:nvSpPr>
          <p:cNvPr id="4" name="Slide Number Placeholder 3"/>
          <p:cNvSpPr>
            <a:spLocks noGrp="1"/>
          </p:cNvSpPr>
          <p:nvPr>
            <p:ph type="sldNum" sz="quarter" idx="12"/>
          </p:nvPr>
        </p:nvSpPr>
        <p:spPr/>
        <p:txBody>
          <a:bodyPr/>
          <a:lstStyle/>
          <a:p>
            <a:pPr>
              <a:defRPr/>
            </a:pPr>
            <a:fld id="{0781E3DF-DA14-4F5E-86E4-89EECBF63FEF}" type="slidenum">
              <a:rPr lang="en-US"/>
              <a:pPr>
                <a:defRPr/>
              </a:pPr>
              <a:t>17</a:t>
            </a:fld>
            <a:endParaRPr lang="en-US"/>
          </a:p>
        </p:txBody>
      </p:sp>
      <p:sp>
        <p:nvSpPr>
          <p:cNvPr id="5" name="Left Brace 4"/>
          <p:cNvSpPr/>
          <p:nvPr/>
        </p:nvSpPr>
        <p:spPr>
          <a:xfrm>
            <a:off x="1981200" y="4114800"/>
            <a:ext cx="152400" cy="914400"/>
          </a:xfrm>
          <a:prstGeom prst="leftBrace">
            <a:avLst/>
          </a:prstGeom>
          <a:ln>
            <a:solidFill>
              <a:schemeClr val="tx1">
                <a:alpha val="9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3200" u="sng" dirty="0" smtClean="0">
                <a:solidFill>
                  <a:srgbClr val="FF0000"/>
                </a:solidFill>
              </a:rPr>
              <a:t>Example 6</a:t>
            </a:r>
            <a:r>
              <a:rPr lang="en-US" sz="3200" dirty="0" smtClean="0">
                <a:solidFill>
                  <a:srgbClr val="FF0000"/>
                </a:solidFill>
              </a:rPr>
              <a:t>: Representing a graph with an </a:t>
            </a:r>
            <a:r>
              <a:rPr lang="en-US" sz="3200" b="1" dirty="0" smtClean="0">
                <a:solidFill>
                  <a:srgbClr val="FF0000"/>
                </a:solidFill>
              </a:rPr>
              <a:t>Incidence</a:t>
            </a:r>
            <a:r>
              <a:rPr lang="en-US" sz="3200" dirty="0" smtClean="0">
                <a:solidFill>
                  <a:srgbClr val="FF0000"/>
                </a:solidFill>
              </a:rPr>
              <a:t> </a:t>
            </a:r>
            <a:r>
              <a:rPr lang="en-US" sz="3200" b="1" dirty="0" smtClean="0">
                <a:solidFill>
                  <a:srgbClr val="FF0000"/>
                </a:solidFill>
              </a:rPr>
              <a:t>Matrix</a:t>
            </a:r>
            <a:r>
              <a:rPr lang="en-US" sz="3200" dirty="0" smtClean="0">
                <a:solidFill>
                  <a:srgbClr val="FF0000"/>
                </a:solidFill>
              </a:rPr>
              <a:t> </a:t>
            </a:r>
          </a:p>
        </p:txBody>
      </p:sp>
      <p:sp>
        <p:nvSpPr>
          <p:cNvPr id="4" name="Slide Number Placeholder 3"/>
          <p:cNvSpPr>
            <a:spLocks noGrp="1"/>
          </p:cNvSpPr>
          <p:nvPr>
            <p:ph type="sldNum" sz="quarter" idx="12"/>
          </p:nvPr>
        </p:nvSpPr>
        <p:spPr/>
        <p:txBody>
          <a:bodyPr/>
          <a:lstStyle/>
          <a:p>
            <a:pPr>
              <a:defRPr/>
            </a:pPr>
            <a:fld id="{A9292EA5-AD0F-4300-ABC2-31B5FE6A6D2B}" type="slidenum">
              <a:rPr lang="en-US"/>
              <a:pPr>
                <a:defRPr/>
              </a:pPr>
              <a:t>18</a:t>
            </a:fld>
            <a:endParaRPr lang="en-US"/>
          </a:p>
        </p:txBody>
      </p:sp>
      <p:pic>
        <p:nvPicPr>
          <p:cNvPr id="19460" name="Picture 2"/>
          <p:cNvPicPr>
            <a:picLocks noGrp="1" noChangeAspect="1" noChangeArrowheads="1"/>
          </p:cNvPicPr>
          <p:nvPr>
            <p:ph idx="1"/>
          </p:nvPr>
        </p:nvPicPr>
        <p:blipFill>
          <a:blip r:embed="rId2" cstate="print"/>
          <a:srcRect/>
          <a:stretch>
            <a:fillRect/>
          </a:stretch>
        </p:blipFill>
        <p:spPr>
          <a:xfrm>
            <a:off x="414338" y="1600200"/>
            <a:ext cx="8120062" cy="4572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3600" dirty="0" smtClean="0">
                <a:solidFill>
                  <a:srgbClr val="FF0000"/>
                </a:solidFill>
              </a:rPr>
              <a:t>Example 7 : Representing a graph with an </a:t>
            </a:r>
            <a:r>
              <a:rPr lang="en-US" sz="3600" b="1" dirty="0" smtClean="0">
                <a:solidFill>
                  <a:srgbClr val="FF0000"/>
                </a:solidFill>
              </a:rPr>
              <a:t>Incidence</a:t>
            </a:r>
            <a:r>
              <a:rPr lang="en-US" sz="3600" dirty="0" smtClean="0">
                <a:solidFill>
                  <a:srgbClr val="FF0000"/>
                </a:solidFill>
              </a:rPr>
              <a:t> </a:t>
            </a:r>
            <a:r>
              <a:rPr lang="en-US" sz="3600" b="1" dirty="0" smtClean="0">
                <a:solidFill>
                  <a:srgbClr val="FF0000"/>
                </a:solidFill>
              </a:rPr>
              <a:t>Matrix</a:t>
            </a:r>
            <a:r>
              <a:rPr lang="en-US" sz="3600" dirty="0" smtClean="0">
                <a:solidFill>
                  <a:srgbClr val="FF0000"/>
                </a:solidFill>
              </a:rPr>
              <a:t>  </a:t>
            </a:r>
          </a:p>
        </p:txBody>
      </p:sp>
      <p:sp>
        <p:nvSpPr>
          <p:cNvPr id="4" name="Slide Number Placeholder 3"/>
          <p:cNvSpPr>
            <a:spLocks noGrp="1"/>
          </p:cNvSpPr>
          <p:nvPr>
            <p:ph type="sldNum" sz="quarter" idx="12"/>
          </p:nvPr>
        </p:nvSpPr>
        <p:spPr/>
        <p:txBody>
          <a:bodyPr/>
          <a:lstStyle/>
          <a:p>
            <a:pPr>
              <a:defRPr/>
            </a:pPr>
            <a:fld id="{F5D908A0-AA45-4A66-AB1B-A31899FED48D}" type="slidenum">
              <a:rPr lang="en-US"/>
              <a:pPr>
                <a:defRPr/>
              </a:pPr>
              <a:t>19</a:t>
            </a:fld>
            <a:endParaRPr lang="en-US"/>
          </a:p>
        </p:txBody>
      </p:sp>
      <p:pic>
        <p:nvPicPr>
          <p:cNvPr id="20484" name="Picture 2"/>
          <p:cNvPicPr>
            <a:picLocks noGrp="1" noChangeAspect="1" noChangeArrowheads="1"/>
          </p:cNvPicPr>
          <p:nvPr>
            <p:ph idx="1"/>
          </p:nvPr>
        </p:nvPicPr>
        <p:blipFill>
          <a:blip r:embed="rId2" cstate="print"/>
          <a:srcRect/>
          <a:stretch>
            <a:fillRect/>
          </a:stretch>
        </p:blipFill>
        <p:spPr>
          <a:xfrm>
            <a:off x="141288" y="1981200"/>
            <a:ext cx="8850312" cy="4419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eaLnBrk="1" hangingPunct="1"/>
            <a:r>
              <a:rPr lang="en-US" sz="3200" b="1" dirty="0" smtClean="0">
                <a:solidFill>
                  <a:srgbClr val="FF0000"/>
                </a:solidFill>
              </a:rPr>
              <a:t>Representing Graphs </a:t>
            </a:r>
            <a:r>
              <a:rPr lang="en-US" sz="3200" i="1" dirty="0" smtClean="0">
                <a:solidFill>
                  <a:srgbClr val="0000FF"/>
                </a:solidFill>
              </a:rPr>
              <a:t>and</a:t>
            </a:r>
            <a:r>
              <a:rPr lang="en-US" sz="3200" dirty="0" smtClean="0">
                <a:solidFill>
                  <a:srgbClr val="FF0000"/>
                </a:solidFill>
              </a:rPr>
              <a:t> </a:t>
            </a:r>
            <a:r>
              <a:rPr lang="en-US" sz="3200" b="1" dirty="0" smtClean="0">
                <a:solidFill>
                  <a:srgbClr val="FF0000"/>
                </a:solidFill>
              </a:rPr>
              <a:t>Graph Isomorphism</a:t>
            </a:r>
          </a:p>
        </p:txBody>
      </p:sp>
      <p:sp>
        <p:nvSpPr>
          <p:cNvPr id="5123" name="Content Placeholder 2"/>
          <p:cNvSpPr>
            <a:spLocks noGrp="1"/>
          </p:cNvSpPr>
          <p:nvPr>
            <p:ph idx="1"/>
          </p:nvPr>
        </p:nvSpPr>
        <p:spPr/>
        <p:txBody>
          <a:bodyPr/>
          <a:lstStyle/>
          <a:p>
            <a:pPr marL="365125" indent="-365125" eaLnBrk="1" hangingPunct="1"/>
            <a:r>
              <a:rPr lang="en-US" sz="2800" b="1" dirty="0" smtClean="0">
                <a:solidFill>
                  <a:srgbClr val="0000FF"/>
                </a:solidFill>
              </a:rPr>
              <a:t>Graph Representation</a:t>
            </a:r>
            <a:r>
              <a:rPr lang="en-US" sz="2800" b="1" dirty="0" smtClean="0"/>
              <a:t>: </a:t>
            </a:r>
            <a:endParaRPr lang="en-US" sz="2800" b="1" dirty="0" smtClean="0"/>
          </a:p>
          <a:p>
            <a:pPr marL="822325" lvl="1" indent="-457200" eaLnBrk="1" hangingPunct="1">
              <a:spcBef>
                <a:spcPct val="0"/>
              </a:spcBef>
              <a:buFont typeface="+mj-lt"/>
              <a:buAutoNum type="arabicParenR"/>
            </a:pPr>
            <a:r>
              <a:rPr lang="en-US" dirty="0" smtClean="0">
                <a:cs typeface="Tahoma" pitchFamily="34" charset="0"/>
              </a:rPr>
              <a:t>Adjacency lists</a:t>
            </a:r>
          </a:p>
          <a:p>
            <a:pPr marL="822325" lvl="1" indent="-457200" eaLnBrk="1" hangingPunct="1">
              <a:spcBef>
                <a:spcPct val="0"/>
              </a:spcBef>
              <a:buFont typeface="+mj-lt"/>
              <a:buAutoNum type="arabicParenR"/>
            </a:pPr>
            <a:r>
              <a:rPr lang="en-US" dirty="0" smtClean="0">
                <a:cs typeface="Tahoma" pitchFamily="34" charset="0"/>
              </a:rPr>
              <a:t>Adjacency matrices</a:t>
            </a:r>
          </a:p>
          <a:p>
            <a:pPr marL="822325" lvl="1" indent="-457200" eaLnBrk="1" hangingPunct="1">
              <a:spcBef>
                <a:spcPct val="0"/>
              </a:spcBef>
              <a:buFont typeface="+mj-lt"/>
              <a:buAutoNum type="arabicParenR"/>
            </a:pPr>
            <a:r>
              <a:rPr lang="en-US" dirty="0" smtClean="0">
                <a:cs typeface="Tahoma" pitchFamily="34" charset="0"/>
              </a:rPr>
              <a:t>Incidence matrices</a:t>
            </a:r>
          </a:p>
          <a:p>
            <a:pPr marL="365125" indent="-365125" eaLnBrk="1" hangingPunct="1">
              <a:lnSpc>
                <a:spcPct val="101000"/>
              </a:lnSpc>
              <a:spcBef>
                <a:spcPts val="413"/>
              </a:spcBef>
            </a:pPr>
            <a:endParaRPr lang="en-US" sz="2800" b="1" dirty="0" smtClean="0">
              <a:solidFill>
                <a:srgbClr val="0000FF"/>
              </a:solidFill>
              <a:cs typeface="Tahoma" pitchFamily="34" charset="0"/>
            </a:endParaRPr>
          </a:p>
          <a:p>
            <a:pPr marL="365125" indent="-365125" eaLnBrk="1" hangingPunct="1">
              <a:lnSpc>
                <a:spcPct val="101000"/>
              </a:lnSpc>
              <a:spcBef>
                <a:spcPts val="413"/>
              </a:spcBef>
            </a:pPr>
            <a:r>
              <a:rPr lang="en-US" sz="2800" b="1" dirty="0" smtClean="0">
                <a:solidFill>
                  <a:srgbClr val="0000FF"/>
                </a:solidFill>
                <a:cs typeface="Tahoma" pitchFamily="34" charset="0"/>
              </a:rPr>
              <a:t>Graph </a:t>
            </a:r>
            <a:r>
              <a:rPr lang="en-US" sz="2800" b="1" dirty="0" smtClean="0">
                <a:solidFill>
                  <a:srgbClr val="0000FF"/>
                </a:solidFill>
                <a:cs typeface="Tahoma" pitchFamily="34" charset="0"/>
              </a:rPr>
              <a:t>isomorphism:</a:t>
            </a:r>
          </a:p>
          <a:p>
            <a:pPr marL="730250" lvl="1" indent="-365125" eaLnBrk="1" hangingPunct="1">
              <a:spcBef>
                <a:spcPct val="0"/>
              </a:spcBef>
            </a:pPr>
            <a:r>
              <a:rPr lang="en-US" dirty="0" smtClean="0">
                <a:cs typeface="Tahoma" pitchFamily="34" charset="0"/>
              </a:rPr>
              <a:t>Two graphs are isomorphic </a:t>
            </a:r>
            <a:r>
              <a:rPr lang="en-US" dirty="0" err="1" smtClean="0">
                <a:cs typeface="Tahoma" pitchFamily="34" charset="0"/>
              </a:rPr>
              <a:t>iff</a:t>
            </a:r>
            <a:r>
              <a:rPr lang="en-US" dirty="0" smtClean="0">
                <a:cs typeface="Tahoma" pitchFamily="34" charset="0"/>
              </a:rPr>
              <a:t> they are identical except for their node names</a:t>
            </a:r>
            <a:endParaRPr lang="en-US" dirty="0" smtClean="0"/>
          </a:p>
        </p:txBody>
      </p:sp>
      <p:sp>
        <p:nvSpPr>
          <p:cNvPr id="4" name="Slide Number Placeholder 3"/>
          <p:cNvSpPr>
            <a:spLocks noGrp="1"/>
          </p:cNvSpPr>
          <p:nvPr>
            <p:ph type="sldNum" sz="quarter" idx="12"/>
          </p:nvPr>
        </p:nvSpPr>
        <p:spPr/>
        <p:txBody>
          <a:bodyPr/>
          <a:lstStyle/>
          <a:p>
            <a:pPr>
              <a:defRPr/>
            </a:pPr>
            <a:fld id="{DAC4739F-CE75-4BFB-9A96-A520EF6A36B0}"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b="1" dirty="0" smtClean="0"/>
              <a:t>Isomorphism of Graphs</a:t>
            </a:r>
          </a:p>
        </p:txBody>
      </p:sp>
      <p:sp>
        <p:nvSpPr>
          <p:cNvPr id="21507" name="Content Placeholder 2"/>
          <p:cNvSpPr>
            <a:spLocks noGrp="1"/>
          </p:cNvSpPr>
          <p:nvPr>
            <p:ph idx="1"/>
          </p:nvPr>
        </p:nvSpPr>
        <p:spPr/>
        <p:txBody>
          <a:bodyPr/>
          <a:lstStyle/>
          <a:p>
            <a:pPr eaLnBrk="1" hangingPunct="1"/>
            <a:r>
              <a:rPr lang="en-US" sz="2400" b="1" u="sng" smtClean="0">
                <a:solidFill>
                  <a:srgbClr val="0000FF"/>
                </a:solidFill>
              </a:rPr>
              <a:t>Definition 1</a:t>
            </a:r>
            <a:r>
              <a:rPr lang="en-US" sz="2400" smtClean="0"/>
              <a:t>: The simple graphs G</a:t>
            </a:r>
            <a:r>
              <a:rPr lang="en-US" sz="2400" baseline="-25000" smtClean="0"/>
              <a:t>1 </a:t>
            </a:r>
            <a:r>
              <a:rPr lang="en-US" sz="2400" smtClean="0"/>
              <a:t>= (V</a:t>
            </a:r>
            <a:r>
              <a:rPr lang="en-US" sz="2400" baseline="-25000" smtClean="0"/>
              <a:t>1</a:t>
            </a:r>
            <a:r>
              <a:rPr lang="en-US" sz="2400" smtClean="0"/>
              <a:t>, E</a:t>
            </a:r>
            <a:r>
              <a:rPr lang="en-US" sz="2400" baseline="-25000" smtClean="0"/>
              <a:t>1</a:t>
            </a:r>
            <a:r>
              <a:rPr lang="en-US" sz="2400" smtClean="0"/>
              <a:t>) and G</a:t>
            </a:r>
            <a:r>
              <a:rPr lang="en-US" sz="2400" baseline="-25000" smtClean="0"/>
              <a:t>2</a:t>
            </a:r>
            <a:r>
              <a:rPr lang="en-US" sz="2400" smtClean="0"/>
              <a:t> = (V</a:t>
            </a:r>
            <a:r>
              <a:rPr lang="en-US" sz="2400" baseline="-25000" smtClean="0"/>
              <a:t>2</a:t>
            </a:r>
            <a:r>
              <a:rPr lang="en-US" sz="2400" smtClean="0"/>
              <a:t>, E</a:t>
            </a:r>
            <a:r>
              <a:rPr lang="en-US" sz="2400" baseline="-25000" smtClean="0"/>
              <a:t>2</a:t>
            </a:r>
            <a:r>
              <a:rPr lang="en-US" sz="2400" smtClean="0"/>
              <a:t>)</a:t>
            </a:r>
          </a:p>
          <a:p>
            <a:pPr eaLnBrk="1" hangingPunct="1">
              <a:buFont typeface="Arial" charset="0"/>
              <a:buNone/>
            </a:pPr>
            <a:r>
              <a:rPr lang="en-US" sz="2400" smtClean="0"/>
              <a:t>	are isomorphic </a:t>
            </a:r>
            <a:r>
              <a:rPr lang="en-US" sz="2400" b="1" smtClean="0">
                <a:solidFill>
                  <a:srgbClr val="0000FF"/>
                </a:solidFill>
              </a:rPr>
              <a:t>if there is a one-to-one and onto function </a:t>
            </a:r>
            <a:r>
              <a:rPr lang="en-US" sz="2400" b="1" i="1" smtClean="0">
                <a:solidFill>
                  <a:srgbClr val="0000FF"/>
                </a:solidFill>
              </a:rPr>
              <a:t>f </a:t>
            </a:r>
            <a:r>
              <a:rPr lang="en-US" sz="2400" b="1" smtClean="0">
                <a:solidFill>
                  <a:srgbClr val="0000FF"/>
                </a:solidFill>
              </a:rPr>
              <a:t>from V</a:t>
            </a:r>
            <a:r>
              <a:rPr lang="en-US" sz="2400" b="1" baseline="-25000" smtClean="0">
                <a:solidFill>
                  <a:srgbClr val="0000FF"/>
                </a:solidFill>
              </a:rPr>
              <a:t>1 </a:t>
            </a:r>
            <a:r>
              <a:rPr lang="en-US" sz="2400" b="1" smtClean="0">
                <a:solidFill>
                  <a:srgbClr val="0000FF"/>
                </a:solidFill>
              </a:rPr>
              <a:t>to V</a:t>
            </a:r>
            <a:r>
              <a:rPr lang="en-US" sz="2400" b="1" baseline="-25000" smtClean="0">
                <a:solidFill>
                  <a:srgbClr val="0000FF"/>
                </a:solidFill>
              </a:rPr>
              <a:t>2</a:t>
            </a:r>
            <a:r>
              <a:rPr lang="en-US" sz="2400" b="1" smtClean="0">
                <a:solidFill>
                  <a:srgbClr val="C00000"/>
                </a:solidFill>
              </a:rPr>
              <a:t> </a:t>
            </a:r>
            <a:r>
              <a:rPr lang="en-US" sz="2400" smtClean="0"/>
              <a:t>with the property that a and b are adjacent in G</a:t>
            </a:r>
            <a:r>
              <a:rPr lang="en-US" sz="2400" baseline="-25000" smtClean="0"/>
              <a:t>1 </a:t>
            </a:r>
            <a:r>
              <a:rPr lang="en-US" sz="2400" smtClean="0"/>
              <a:t> iff </a:t>
            </a:r>
            <a:r>
              <a:rPr lang="en-US" sz="2400" i="1" smtClean="0"/>
              <a:t>f</a:t>
            </a:r>
            <a:r>
              <a:rPr lang="en-US" sz="2400" smtClean="0"/>
              <a:t>(a) and </a:t>
            </a:r>
            <a:r>
              <a:rPr lang="en-US" sz="2400" i="1" smtClean="0"/>
              <a:t>f</a:t>
            </a:r>
            <a:r>
              <a:rPr lang="en-US" sz="2400" smtClean="0"/>
              <a:t>(b) are adjacent in G</a:t>
            </a:r>
            <a:r>
              <a:rPr lang="en-US" sz="2400" baseline="-25000" smtClean="0"/>
              <a:t>1 </a:t>
            </a:r>
            <a:r>
              <a:rPr lang="en-US" sz="2400" smtClean="0"/>
              <a:t>, for all a and b in V</a:t>
            </a:r>
            <a:r>
              <a:rPr lang="en-US" sz="2400" baseline="-25000" smtClean="0"/>
              <a:t>1 </a:t>
            </a:r>
            <a:r>
              <a:rPr lang="en-US" sz="2400" smtClean="0"/>
              <a:t>. </a:t>
            </a:r>
          </a:p>
          <a:p>
            <a:pPr eaLnBrk="1" hangingPunct="1">
              <a:buFont typeface="Arial" charset="0"/>
              <a:buNone/>
            </a:pPr>
            <a:r>
              <a:rPr lang="en-US" sz="2400" smtClean="0"/>
              <a:t>	</a:t>
            </a:r>
            <a:r>
              <a:rPr lang="en-US" sz="2400" smtClean="0">
                <a:solidFill>
                  <a:srgbClr val="0000FF"/>
                </a:solidFill>
              </a:rPr>
              <a:t>Such a function </a:t>
            </a:r>
            <a:r>
              <a:rPr lang="en-US" sz="2400" b="1" i="1" smtClean="0">
                <a:solidFill>
                  <a:srgbClr val="0000FF"/>
                </a:solidFill>
              </a:rPr>
              <a:t>f</a:t>
            </a:r>
            <a:r>
              <a:rPr lang="en-US" sz="2400" smtClean="0">
                <a:solidFill>
                  <a:srgbClr val="0000FF"/>
                </a:solidFill>
              </a:rPr>
              <a:t> is called an </a:t>
            </a:r>
            <a:r>
              <a:rPr lang="en-US" sz="2400" b="1" smtClean="0">
                <a:solidFill>
                  <a:srgbClr val="0000FF"/>
                </a:solidFill>
              </a:rPr>
              <a:t>isomorphism</a:t>
            </a:r>
            <a:r>
              <a:rPr lang="en-US" sz="2400" smtClean="0">
                <a:solidFill>
                  <a:srgbClr val="0000FF"/>
                </a:solidFill>
              </a:rPr>
              <a:t>.</a:t>
            </a:r>
          </a:p>
          <a:p>
            <a:pPr lvl="1" eaLnBrk="1" hangingPunct="1"/>
            <a:r>
              <a:rPr lang="en-US" sz="2400" smtClean="0"/>
              <a:t>When two simple graphs are isomorphic, there is a one-to-one correspondence between vertices of the two graphs that preserves the adjacency relationship</a:t>
            </a:r>
          </a:p>
          <a:p>
            <a:pPr lvl="1" eaLnBrk="1" hangingPunct="1"/>
            <a:r>
              <a:rPr lang="en-US" sz="2400" smtClean="0"/>
              <a:t>Two graphs are isomorphic iff they are identical except for their node names</a:t>
            </a:r>
          </a:p>
          <a:p>
            <a:pPr lvl="1" eaLnBrk="1" hangingPunct="1"/>
            <a:r>
              <a:rPr lang="en-US" sz="2400" smtClean="0"/>
              <a:t>Isomorphism of simple graphs is an equivalence relation</a:t>
            </a:r>
          </a:p>
        </p:txBody>
      </p:sp>
      <p:sp>
        <p:nvSpPr>
          <p:cNvPr id="4" name="Slide Number Placeholder 3"/>
          <p:cNvSpPr>
            <a:spLocks noGrp="1"/>
          </p:cNvSpPr>
          <p:nvPr>
            <p:ph type="sldNum" sz="quarter" idx="12"/>
          </p:nvPr>
        </p:nvSpPr>
        <p:spPr/>
        <p:txBody>
          <a:bodyPr/>
          <a:lstStyle/>
          <a:p>
            <a:pPr>
              <a:defRPr/>
            </a:pPr>
            <a:fld id="{F8D95780-4D96-4CBC-B810-5B4A65F3A3B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A816D61C-D648-47E9-ABC4-20EACC0DEF8B}" type="slidenum">
              <a:rPr lang="en-US" smtClean="0"/>
              <a:pPr>
                <a:defRPr/>
              </a:pPr>
              <a:t>21</a:t>
            </a:fld>
            <a:endParaRPr lang="en-US" smtClean="0"/>
          </a:p>
        </p:txBody>
      </p:sp>
      <p:sp>
        <p:nvSpPr>
          <p:cNvPr id="22531" name="Rectangle 2"/>
          <p:cNvSpPr>
            <a:spLocks noGrp="1" noChangeArrowheads="1"/>
          </p:cNvSpPr>
          <p:nvPr>
            <p:ph type="title"/>
          </p:nvPr>
        </p:nvSpPr>
        <p:spPr/>
        <p:txBody>
          <a:bodyPr/>
          <a:lstStyle/>
          <a:p>
            <a:pPr eaLnBrk="1" hangingPunct="1"/>
            <a:r>
              <a:rPr lang="en-US" sz="4000" smtClean="0"/>
              <a:t>Isomorphism of Graphs</a:t>
            </a:r>
          </a:p>
        </p:txBody>
      </p:sp>
      <p:sp>
        <p:nvSpPr>
          <p:cNvPr id="22532" name="Rectangle 3" descr="Rectangle: Click to edit Master text styles&#10;Second level&#10;Third level&#10;Fourth level&#10;Fifth level"/>
          <p:cNvSpPr>
            <a:spLocks noGrp="1" noChangeArrowheads="1"/>
          </p:cNvSpPr>
          <p:nvPr>
            <p:ph type="body" idx="1"/>
          </p:nvPr>
        </p:nvSpPr>
        <p:spPr>
          <a:xfrm>
            <a:off x="685800" y="1600200"/>
            <a:ext cx="7848600" cy="5029200"/>
          </a:xfrm>
        </p:spPr>
        <p:txBody>
          <a:bodyPr/>
          <a:lstStyle/>
          <a:p>
            <a:pPr eaLnBrk="1" hangingPunct="1"/>
            <a:r>
              <a:rPr lang="en-US" sz="2800" smtClean="0"/>
              <a:t>Intuitively, two graphs are isomorphic if can bend, stretch and reposition vertices of the first graph, until the second graph is formed.  Etymologically, </a:t>
            </a:r>
            <a:r>
              <a:rPr lang="en-US" sz="2800" i="1" smtClean="0">
                <a:solidFill>
                  <a:srgbClr val="0000FF"/>
                </a:solidFill>
              </a:rPr>
              <a:t>isomorphic</a:t>
            </a:r>
            <a:r>
              <a:rPr lang="en-US" sz="2800" smtClean="0"/>
              <a:t> means “</a:t>
            </a:r>
            <a:r>
              <a:rPr lang="en-US" sz="2800" smtClean="0">
                <a:solidFill>
                  <a:srgbClr val="0000FF"/>
                </a:solidFill>
              </a:rPr>
              <a:t>same</a:t>
            </a:r>
            <a:r>
              <a:rPr lang="en-US" sz="2800" smtClean="0"/>
              <a:t> </a:t>
            </a:r>
            <a:r>
              <a:rPr lang="en-US" sz="2800" smtClean="0">
                <a:solidFill>
                  <a:srgbClr val="0000FF"/>
                </a:solidFill>
              </a:rPr>
              <a:t>shape</a:t>
            </a:r>
            <a:r>
              <a:rPr lang="en-US" sz="2800" smtClean="0"/>
              <a:t>”.</a:t>
            </a:r>
          </a:p>
          <a:p>
            <a:pPr eaLnBrk="1" hangingPunct="1">
              <a:buFont typeface="Wingdings" pitchFamily="2" charset="2"/>
              <a:buNone/>
            </a:pPr>
            <a:endParaRPr lang="en-US" sz="2800" smtClean="0"/>
          </a:p>
          <a:p>
            <a:pPr eaLnBrk="1" hangingPunct="1">
              <a:buFont typeface="Wingdings" pitchFamily="2" charset="2"/>
              <a:buNone/>
            </a:pPr>
            <a:r>
              <a:rPr lang="en-US" sz="2800" smtClean="0"/>
              <a:t>e.g.:  Can twist or relabel:	</a:t>
            </a:r>
          </a:p>
          <a:p>
            <a:pPr eaLnBrk="1" hangingPunct="1">
              <a:buFont typeface="Wingdings" pitchFamily="2" charset="2"/>
              <a:buNone/>
            </a:pPr>
            <a:endParaRPr lang="en-US" sz="2800" smtClean="0"/>
          </a:p>
          <a:p>
            <a:pPr eaLnBrk="1" hangingPunct="1">
              <a:buFont typeface="Wingdings" pitchFamily="2" charset="2"/>
              <a:buNone/>
            </a:pPr>
            <a:endParaRPr lang="en-US" sz="2800" smtClean="0"/>
          </a:p>
          <a:p>
            <a:pPr eaLnBrk="1" hangingPunct="1">
              <a:buFont typeface="Wingdings" pitchFamily="2" charset="2"/>
              <a:buNone/>
            </a:pPr>
            <a:endParaRPr lang="en-US" sz="2800" smtClean="0"/>
          </a:p>
          <a:p>
            <a:pPr eaLnBrk="1" hangingPunct="1">
              <a:buFont typeface="Wingdings" pitchFamily="2" charset="2"/>
              <a:buNone/>
            </a:pPr>
            <a:r>
              <a:rPr lang="en-US" sz="2800" smtClean="0"/>
              <a:t>to obtain:</a:t>
            </a:r>
          </a:p>
        </p:txBody>
      </p:sp>
      <p:grpSp>
        <p:nvGrpSpPr>
          <p:cNvPr id="22533" name="Group 4"/>
          <p:cNvGrpSpPr>
            <a:grpSpLocks/>
          </p:cNvGrpSpPr>
          <p:nvPr/>
        </p:nvGrpSpPr>
        <p:grpSpPr bwMode="auto">
          <a:xfrm>
            <a:off x="2590800" y="4905375"/>
            <a:ext cx="1295400" cy="1343025"/>
            <a:chOff x="3648" y="960"/>
            <a:chExt cx="1440" cy="1344"/>
          </a:xfrm>
        </p:grpSpPr>
        <p:sp>
          <p:nvSpPr>
            <p:cNvPr id="22542" name="Oval 5"/>
            <p:cNvSpPr>
              <a:spLocks noChangeArrowheads="1"/>
            </p:cNvSpPr>
            <p:nvPr/>
          </p:nvSpPr>
          <p:spPr bwMode="auto">
            <a:xfrm>
              <a:off x="3648" y="960"/>
              <a:ext cx="111" cy="112"/>
            </a:xfrm>
            <a:prstGeom prst="ellipse">
              <a:avLst/>
            </a:prstGeom>
            <a:noFill/>
            <a:ln w="9525">
              <a:solidFill>
                <a:schemeClr val="tx1"/>
              </a:solidFill>
              <a:round/>
              <a:headEnd/>
              <a:tailEnd/>
            </a:ln>
          </p:spPr>
          <p:txBody>
            <a:bodyPr wrap="none" anchor="ctr"/>
            <a:lstStyle/>
            <a:p>
              <a:pPr algn="ctr"/>
              <a:endParaRPr lang="en-US"/>
            </a:p>
          </p:txBody>
        </p:sp>
        <p:sp>
          <p:nvSpPr>
            <p:cNvPr id="22543"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p:spPr>
          <p:txBody>
            <a:bodyPr wrap="none" anchor="ctr"/>
            <a:lstStyle/>
            <a:p>
              <a:pPr algn="ctr"/>
              <a:endParaRPr lang="en-US"/>
            </a:p>
          </p:txBody>
        </p:sp>
        <p:sp>
          <p:nvSpPr>
            <p:cNvPr id="22544"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p:spPr>
          <p:txBody>
            <a:bodyPr wrap="none" anchor="ctr"/>
            <a:lstStyle/>
            <a:p>
              <a:pPr algn="ctr"/>
              <a:endParaRPr lang="en-US"/>
            </a:p>
          </p:txBody>
        </p:sp>
        <p:cxnSp>
          <p:nvCxnSpPr>
            <p:cNvPr id="22545" name="AutoShape 8"/>
            <p:cNvCxnSpPr>
              <a:cxnSpLocks noChangeShapeType="1"/>
              <a:stCxn id="22542" idx="6"/>
              <a:endCxn id="22543" idx="2"/>
            </p:cNvCxnSpPr>
            <p:nvPr/>
          </p:nvCxnSpPr>
          <p:spPr bwMode="auto">
            <a:xfrm>
              <a:off x="3759" y="1016"/>
              <a:ext cx="1218" cy="0"/>
            </a:xfrm>
            <a:prstGeom prst="straightConnector1">
              <a:avLst/>
            </a:prstGeom>
            <a:noFill/>
            <a:ln w="9525">
              <a:solidFill>
                <a:srgbClr val="000000"/>
              </a:solidFill>
              <a:round/>
              <a:headEnd/>
              <a:tailEnd/>
            </a:ln>
          </p:spPr>
        </p:cxnSp>
        <p:cxnSp>
          <p:nvCxnSpPr>
            <p:cNvPr id="22546" name="AutoShape 9"/>
            <p:cNvCxnSpPr>
              <a:cxnSpLocks noChangeShapeType="1"/>
              <a:stCxn id="22542" idx="4"/>
              <a:endCxn id="22544" idx="0"/>
            </p:cNvCxnSpPr>
            <p:nvPr/>
          </p:nvCxnSpPr>
          <p:spPr bwMode="auto">
            <a:xfrm>
              <a:off x="3703" y="1072"/>
              <a:ext cx="0" cy="1120"/>
            </a:xfrm>
            <a:prstGeom prst="straightConnector1">
              <a:avLst/>
            </a:prstGeom>
            <a:noFill/>
            <a:ln w="9525">
              <a:solidFill>
                <a:srgbClr val="000000"/>
              </a:solidFill>
              <a:round/>
              <a:headEnd/>
              <a:tailEnd/>
            </a:ln>
          </p:spPr>
        </p:cxnSp>
        <p:sp>
          <p:nvSpPr>
            <p:cNvPr id="22547" name="Oval 10"/>
            <p:cNvSpPr>
              <a:spLocks noChangeArrowheads="1"/>
            </p:cNvSpPr>
            <p:nvPr/>
          </p:nvSpPr>
          <p:spPr bwMode="auto">
            <a:xfrm>
              <a:off x="4977" y="2192"/>
              <a:ext cx="111" cy="112"/>
            </a:xfrm>
            <a:prstGeom prst="ellipse">
              <a:avLst/>
            </a:prstGeom>
            <a:noFill/>
            <a:ln w="9525">
              <a:solidFill>
                <a:schemeClr val="tx1"/>
              </a:solidFill>
              <a:round/>
              <a:headEnd/>
              <a:tailEnd/>
            </a:ln>
          </p:spPr>
          <p:txBody>
            <a:bodyPr wrap="none" anchor="ctr"/>
            <a:lstStyle/>
            <a:p>
              <a:pPr algn="ctr"/>
              <a:endParaRPr lang="en-US"/>
            </a:p>
          </p:txBody>
        </p:sp>
        <p:cxnSp>
          <p:nvCxnSpPr>
            <p:cNvPr id="22548" name="AutoShape 11"/>
            <p:cNvCxnSpPr>
              <a:cxnSpLocks noChangeShapeType="1"/>
              <a:stCxn id="22544" idx="6"/>
              <a:endCxn id="22547" idx="2"/>
            </p:cNvCxnSpPr>
            <p:nvPr/>
          </p:nvCxnSpPr>
          <p:spPr bwMode="auto">
            <a:xfrm>
              <a:off x="3759" y="2248"/>
              <a:ext cx="1218" cy="0"/>
            </a:xfrm>
            <a:prstGeom prst="straightConnector1">
              <a:avLst/>
            </a:prstGeom>
            <a:noFill/>
            <a:ln w="9525">
              <a:solidFill>
                <a:srgbClr val="000000"/>
              </a:solidFill>
              <a:round/>
              <a:headEnd/>
              <a:tailEnd/>
            </a:ln>
          </p:spPr>
        </p:cxnSp>
        <p:cxnSp>
          <p:nvCxnSpPr>
            <p:cNvPr id="22549" name="AutoShape 12"/>
            <p:cNvCxnSpPr>
              <a:cxnSpLocks noChangeShapeType="1"/>
              <a:stCxn id="22543" idx="4"/>
              <a:endCxn id="22547" idx="0"/>
            </p:cNvCxnSpPr>
            <p:nvPr/>
          </p:nvCxnSpPr>
          <p:spPr bwMode="auto">
            <a:xfrm>
              <a:off x="5033" y="1072"/>
              <a:ext cx="0" cy="1120"/>
            </a:xfrm>
            <a:prstGeom prst="straightConnector1">
              <a:avLst/>
            </a:prstGeom>
            <a:noFill/>
            <a:ln w="9525">
              <a:solidFill>
                <a:srgbClr val="000000"/>
              </a:solidFill>
              <a:round/>
              <a:headEnd/>
              <a:tailEnd/>
            </a:ln>
          </p:spPr>
        </p:cxnSp>
      </p:grpSp>
      <p:sp>
        <p:nvSpPr>
          <p:cNvPr id="22534" name="Oval 13"/>
          <p:cNvSpPr>
            <a:spLocks noChangeArrowheads="1"/>
          </p:cNvSpPr>
          <p:nvPr/>
        </p:nvSpPr>
        <p:spPr bwMode="auto">
          <a:xfrm>
            <a:off x="7062788" y="4078288"/>
            <a:ext cx="100012" cy="112712"/>
          </a:xfrm>
          <a:prstGeom prst="ellipse">
            <a:avLst/>
          </a:prstGeom>
          <a:noFill/>
          <a:ln w="9525">
            <a:solidFill>
              <a:schemeClr val="tx1"/>
            </a:solidFill>
            <a:round/>
            <a:headEnd/>
            <a:tailEnd/>
          </a:ln>
        </p:spPr>
        <p:txBody>
          <a:bodyPr wrap="none" anchor="ctr"/>
          <a:lstStyle/>
          <a:p>
            <a:pPr algn="ctr"/>
            <a:endParaRPr lang="en-US"/>
          </a:p>
        </p:txBody>
      </p:sp>
      <p:sp>
        <p:nvSpPr>
          <p:cNvPr id="22535" name="Oval 14"/>
          <p:cNvSpPr>
            <a:spLocks noChangeArrowheads="1"/>
          </p:cNvSpPr>
          <p:nvPr/>
        </p:nvSpPr>
        <p:spPr bwMode="auto">
          <a:xfrm>
            <a:off x="5438775" y="4916488"/>
            <a:ext cx="100013" cy="112712"/>
          </a:xfrm>
          <a:prstGeom prst="ellipse">
            <a:avLst/>
          </a:prstGeom>
          <a:solidFill>
            <a:srgbClr val="800000"/>
          </a:solidFill>
          <a:ln w="9525">
            <a:solidFill>
              <a:schemeClr val="tx1"/>
            </a:solidFill>
            <a:round/>
            <a:headEnd/>
            <a:tailEnd/>
          </a:ln>
        </p:spPr>
        <p:txBody>
          <a:bodyPr wrap="none" anchor="ctr"/>
          <a:lstStyle/>
          <a:p>
            <a:pPr algn="ctr"/>
            <a:endParaRPr lang="en-US"/>
          </a:p>
        </p:txBody>
      </p:sp>
      <p:sp>
        <p:nvSpPr>
          <p:cNvPr id="22536" name="Oval 15"/>
          <p:cNvSpPr>
            <a:spLocks noChangeArrowheads="1"/>
          </p:cNvSpPr>
          <p:nvPr/>
        </p:nvSpPr>
        <p:spPr bwMode="auto">
          <a:xfrm>
            <a:off x="5438775" y="4078288"/>
            <a:ext cx="100013" cy="112712"/>
          </a:xfrm>
          <a:prstGeom prst="ellipse">
            <a:avLst/>
          </a:prstGeom>
          <a:solidFill>
            <a:srgbClr val="800000"/>
          </a:solidFill>
          <a:ln w="9525">
            <a:solidFill>
              <a:schemeClr val="tx1"/>
            </a:solidFill>
            <a:round/>
            <a:headEnd/>
            <a:tailEnd/>
          </a:ln>
        </p:spPr>
        <p:txBody>
          <a:bodyPr wrap="none" anchor="ctr"/>
          <a:lstStyle/>
          <a:p>
            <a:pPr algn="ctr"/>
            <a:endParaRPr lang="en-US"/>
          </a:p>
        </p:txBody>
      </p:sp>
      <p:cxnSp>
        <p:nvCxnSpPr>
          <p:cNvPr id="22537" name="AutoShape 16"/>
          <p:cNvCxnSpPr>
            <a:cxnSpLocks noChangeShapeType="1"/>
            <a:stCxn id="22534" idx="3"/>
            <a:endCxn id="22535" idx="7"/>
          </p:cNvCxnSpPr>
          <p:nvPr/>
        </p:nvCxnSpPr>
        <p:spPr bwMode="auto">
          <a:xfrm flipH="1">
            <a:off x="5524500" y="4175125"/>
            <a:ext cx="1552575" cy="757238"/>
          </a:xfrm>
          <a:prstGeom prst="straightConnector1">
            <a:avLst/>
          </a:prstGeom>
          <a:noFill/>
          <a:ln w="9525">
            <a:solidFill>
              <a:srgbClr val="000000"/>
            </a:solidFill>
            <a:round/>
            <a:headEnd/>
            <a:tailEnd/>
          </a:ln>
        </p:spPr>
      </p:cxnSp>
      <p:cxnSp>
        <p:nvCxnSpPr>
          <p:cNvPr id="22538" name="AutoShape 17"/>
          <p:cNvCxnSpPr>
            <a:cxnSpLocks noChangeShapeType="1"/>
            <a:stCxn id="22534" idx="2"/>
            <a:endCxn id="22536" idx="6"/>
          </p:cNvCxnSpPr>
          <p:nvPr/>
        </p:nvCxnSpPr>
        <p:spPr bwMode="auto">
          <a:xfrm flipH="1">
            <a:off x="5538788" y="4135438"/>
            <a:ext cx="1524000" cy="0"/>
          </a:xfrm>
          <a:prstGeom prst="straightConnector1">
            <a:avLst/>
          </a:prstGeom>
          <a:noFill/>
          <a:ln w="9525">
            <a:solidFill>
              <a:srgbClr val="000000"/>
            </a:solidFill>
            <a:round/>
            <a:headEnd/>
            <a:tailEnd/>
          </a:ln>
        </p:spPr>
      </p:cxnSp>
      <p:sp>
        <p:nvSpPr>
          <p:cNvPr id="22539" name="Oval 18"/>
          <p:cNvSpPr>
            <a:spLocks noChangeArrowheads="1"/>
          </p:cNvSpPr>
          <p:nvPr/>
        </p:nvSpPr>
        <p:spPr bwMode="auto">
          <a:xfrm>
            <a:off x="7062788" y="4916488"/>
            <a:ext cx="100012" cy="112712"/>
          </a:xfrm>
          <a:prstGeom prst="ellipse">
            <a:avLst/>
          </a:prstGeom>
          <a:noFill/>
          <a:ln w="9525">
            <a:solidFill>
              <a:schemeClr val="tx1"/>
            </a:solidFill>
            <a:round/>
            <a:headEnd/>
            <a:tailEnd/>
          </a:ln>
        </p:spPr>
        <p:txBody>
          <a:bodyPr wrap="none" anchor="ctr"/>
          <a:lstStyle/>
          <a:p>
            <a:pPr algn="ctr"/>
            <a:endParaRPr lang="en-US"/>
          </a:p>
        </p:txBody>
      </p:sp>
      <p:cxnSp>
        <p:nvCxnSpPr>
          <p:cNvPr id="22540" name="AutoShape 19"/>
          <p:cNvCxnSpPr>
            <a:cxnSpLocks noChangeShapeType="1"/>
            <a:stCxn id="22536" idx="5"/>
            <a:endCxn id="22539" idx="1"/>
          </p:cNvCxnSpPr>
          <p:nvPr/>
        </p:nvCxnSpPr>
        <p:spPr bwMode="auto">
          <a:xfrm>
            <a:off x="5524500" y="4175125"/>
            <a:ext cx="1552575" cy="757238"/>
          </a:xfrm>
          <a:prstGeom prst="straightConnector1">
            <a:avLst/>
          </a:prstGeom>
          <a:noFill/>
          <a:ln w="9525">
            <a:solidFill>
              <a:srgbClr val="000000"/>
            </a:solidFill>
            <a:round/>
            <a:headEnd/>
            <a:tailEnd/>
          </a:ln>
        </p:spPr>
      </p:cxnSp>
      <p:cxnSp>
        <p:nvCxnSpPr>
          <p:cNvPr id="22541" name="AutoShape 20"/>
          <p:cNvCxnSpPr>
            <a:cxnSpLocks noChangeShapeType="1"/>
            <a:stCxn id="22535" idx="6"/>
            <a:endCxn id="22539" idx="2"/>
          </p:cNvCxnSpPr>
          <p:nvPr/>
        </p:nvCxnSpPr>
        <p:spPr bwMode="auto">
          <a:xfrm>
            <a:off x="5538788" y="4973638"/>
            <a:ext cx="1524000" cy="0"/>
          </a:xfrm>
          <a:prstGeom prst="straightConnector1">
            <a:avLst/>
          </a:prstGeom>
          <a:noFill/>
          <a:ln w="9525">
            <a:solidFill>
              <a:srgbClr val="000000"/>
            </a:solidFill>
            <a:round/>
            <a:headEnd/>
            <a:tailEn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4000" dirty="0" smtClean="0">
                <a:solidFill>
                  <a:srgbClr val="FF0000"/>
                </a:solidFill>
              </a:rPr>
              <a:t>Example 8</a:t>
            </a:r>
          </a:p>
        </p:txBody>
      </p:sp>
      <p:sp>
        <p:nvSpPr>
          <p:cNvPr id="23555" name="Content Placeholder 2"/>
          <p:cNvSpPr>
            <a:spLocks noGrp="1"/>
          </p:cNvSpPr>
          <p:nvPr>
            <p:ph idx="1"/>
          </p:nvPr>
        </p:nvSpPr>
        <p:spPr/>
        <p:txBody>
          <a:bodyPr/>
          <a:lstStyle/>
          <a:p>
            <a:r>
              <a:rPr lang="en-US" sz="2400" dirty="0" smtClean="0">
                <a:solidFill>
                  <a:srgbClr val="FF0000"/>
                </a:solidFill>
              </a:rPr>
              <a:t>Show that the graphs G=(V,E) and H=(W,F) are isomorphic.</a:t>
            </a:r>
          </a:p>
          <a:p>
            <a:endParaRPr lang="en-US" sz="2400" dirty="0" smtClean="0">
              <a:solidFill>
                <a:srgbClr val="0000FF"/>
              </a:solidFill>
            </a:endParaRPr>
          </a:p>
          <a:p>
            <a:pPr>
              <a:buFont typeface="Arial" charset="0"/>
              <a:buNone/>
            </a:pPr>
            <a:r>
              <a:rPr lang="en-US" sz="2400" dirty="0" smtClean="0"/>
              <a:t>u</a:t>
            </a:r>
            <a:r>
              <a:rPr lang="en-US" sz="2400" baseline="-25000" dirty="0" smtClean="0"/>
              <a:t>1	                            </a:t>
            </a:r>
            <a:r>
              <a:rPr lang="en-US" sz="2400" dirty="0" smtClean="0"/>
              <a:t>u</a:t>
            </a:r>
            <a:r>
              <a:rPr lang="en-US" sz="2400" baseline="-25000" dirty="0" smtClean="0"/>
              <a:t>2                                 </a:t>
            </a:r>
            <a:r>
              <a:rPr lang="en-US" sz="2400" dirty="0" smtClean="0"/>
              <a:t>v</a:t>
            </a:r>
            <a:r>
              <a:rPr lang="en-US" sz="2400" baseline="-25000" dirty="0" smtClean="0"/>
              <a:t>1                                </a:t>
            </a:r>
            <a:r>
              <a:rPr lang="en-US" sz="2400" dirty="0" smtClean="0"/>
              <a:t>v</a:t>
            </a:r>
            <a:r>
              <a:rPr lang="en-US" sz="2400" baseline="-25000" dirty="0" smtClean="0"/>
              <a:t>2</a:t>
            </a:r>
          </a:p>
          <a:p>
            <a:pPr>
              <a:buFont typeface="Arial" charset="0"/>
              <a:buNone/>
            </a:pPr>
            <a:r>
              <a:rPr lang="en-US" sz="2400" baseline="-25000" dirty="0" smtClean="0"/>
              <a:t> </a:t>
            </a:r>
          </a:p>
          <a:p>
            <a:pPr>
              <a:buFont typeface="Arial" charset="0"/>
              <a:buNone/>
            </a:pPr>
            <a:r>
              <a:rPr lang="en-US" sz="2400" baseline="-25000" dirty="0" smtClean="0"/>
              <a:t>    </a:t>
            </a:r>
          </a:p>
          <a:p>
            <a:pPr>
              <a:buFont typeface="Arial" charset="0"/>
              <a:buNone/>
            </a:pPr>
            <a:endParaRPr lang="en-US" sz="2400" baseline="-25000" dirty="0" smtClean="0"/>
          </a:p>
          <a:p>
            <a:pPr>
              <a:buFont typeface="Arial" charset="0"/>
              <a:buNone/>
            </a:pPr>
            <a:r>
              <a:rPr lang="en-US" sz="2400" baseline="-25000" dirty="0" smtClean="0"/>
              <a:t> </a:t>
            </a:r>
            <a:r>
              <a:rPr lang="en-US" sz="2400" dirty="0" smtClean="0"/>
              <a:t>u</a:t>
            </a:r>
            <a:r>
              <a:rPr lang="en-US" sz="2400" baseline="-25000" dirty="0" smtClean="0"/>
              <a:t>3</a:t>
            </a:r>
            <a:r>
              <a:rPr lang="en-US" sz="2400" dirty="0" smtClean="0"/>
              <a:t>                    u</a:t>
            </a:r>
            <a:r>
              <a:rPr lang="en-US" sz="2400" baseline="-25000" dirty="0" smtClean="0"/>
              <a:t>4</a:t>
            </a:r>
            <a:r>
              <a:rPr lang="en-US" sz="2400" dirty="0" smtClean="0"/>
              <a:t>                     v</a:t>
            </a:r>
            <a:r>
              <a:rPr lang="en-US" sz="2400" baseline="-25000" dirty="0" smtClean="0"/>
              <a:t>3                               </a:t>
            </a:r>
            <a:r>
              <a:rPr lang="en-US" sz="2400" dirty="0" smtClean="0"/>
              <a:t>v</a:t>
            </a:r>
            <a:r>
              <a:rPr lang="en-US" sz="2400" baseline="-25000" dirty="0" smtClean="0"/>
              <a:t>4</a:t>
            </a:r>
          </a:p>
          <a:p>
            <a:pPr>
              <a:buFont typeface="Arial" charset="0"/>
              <a:buNone/>
            </a:pPr>
            <a:endParaRPr lang="en-US" sz="2400" baseline="-25000" dirty="0" smtClean="0"/>
          </a:p>
          <a:p>
            <a:pPr>
              <a:buFont typeface="Arial" charset="0"/>
              <a:buNone/>
            </a:pPr>
            <a:r>
              <a:rPr lang="en-US" sz="2400" baseline="-25000" dirty="0" smtClean="0"/>
              <a:t> </a:t>
            </a:r>
          </a:p>
          <a:p>
            <a:pPr>
              <a:buFont typeface="Arial" charset="0"/>
              <a:buNone/>
            </a:pPr>
            <a:r>
              <a:rPr lang="en-US" b="1" baseline="-25000" dirty="0" smtClean="0"/>
              <a:t>          </a:t>
            </a:r>
            <a:r>
              <a:rPr lang="en-US" b="1" dirty="0" smtClean="0">
                <a:solidFill>
                  <a:srgbClr val="0000FF"/>
                </a:solidFill>
              </a:rPr>
              <a:t>G </a:t>
            </a:r>
            <a:r>
              <a:rPr lang="en-US" dirty="0" smtClean="0">
                <a:solidFill>
                  <a:srgbClr val="0000FF"/>
                </a:solidFill>
              </a:rPr>
              <a:t>				</a:t>
            </a:r>
            <a:r>
              <a:rPr lang="en-US" b="1" dirty="0" smtClean="0">
                <a:solidFill>
                  <a:srgbClr val="0000FF"/>
                </a:solidFill>
              </a:rPr>
              <a:t>H</a:t>
            </a:r>
            <a:r>
              <a:rPr lang="en-US" baseline="-25000" dirty="0" smtClean="0"/>
              <a:t>		 </a:t>
            </a:r>
          </a:p>
          <a:p>
            <a:pPr>
              <a:buFont typeface="Arial" charset="0"/>
              <a:buNone/>
            </a:pPr>
            <a:endParaRPr lang="en-US" sz="2400" baseline="-25000" dirty="0" smtClean="0"/>
          </a:p>
          <a:p>
            <a:pPr>
              <a:buFont typeface="Arial" charset="0"/>
              <a:buNone/>
            </a:pPr>
            <a:endParaRPr lang="en-US" sz="2400" baseline="-25000" dirty="0" smtClean="0"/>
          </a:p>
          <a:p>
            <a:pPr>
              <a:buFont typeface="Arial" charset="0"/>
              <a:buNone/>
            </a:pPr>
            <a:endParaRPr lang="en-US" sz="2400" baseline="-25000" dirty="0" smtClean="0"/>
          </a:p>
        </p:txBody>
      </p:sp>
      <p:sp>
        <p:nvSpPr>
          <p:cNvPr id="4" name="Slide Number Placeholder 3"/>
          <p:cNvSpPr>
            <a:spLocks noGrp="1"/>
          </p:cNvSpPr>
          <p:nvPr>
            <p:ph type="sldNum" sz="quarter" idx="12"/>
          </p:nvPr>
        </p:nvSpPr>
        <p:spPr/>
        <p:txBody>
          <a:bodyPr/>
          <a:lstStyle/>
          <a:p>
            <a:pPr>
              <a:defRPr/>
            </a:pPr>
            <a:fld id="{7632D100-9709-4958-A86E-CAA072F1FE17}" type="slidenum">
              <a:rPr lang="en-US" smtClean="0"/>
              <a:pPr>
                <a:defRPr/>
              </a:pPr>
              <a:t>22</a:t>
            </a:fld>
            <a:endParaRPr lang="en-US"/>
          </a:p>
        </p:txBody>
      </p:sp>
      <p:cxnSp>
        <p:nvCxnSpPr>
          <p:cNvPr id="6" name="Straight Connector 5"/>
          <p:cNvCxnSpPr/>
          <p:nvPr/>
        </p:nvCxnSpPr>
        <p:spPr>
          <a:xfrm>
            <a:off x="990600" y="2667000"/>
            <a:ext cx="0" cy="1295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2667000"/>
            <a:ext cx="1066800" cy="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90600" y="3962400"/>
            <a:ext cx="1066800" cy="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2667000"/>
            <a:ext cx="0" cy="1295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3400" y="2743200"/>
            <a:ext cx="0" cy="1295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86400" y="2743200"/>
            <a:ext cx="0" cy="1295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343400" y="2743200"/>
            <a:ext cx="1143000" cy="1295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43400" y="2743200"/>
            <a:ext cx="1143000" cy="1295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914400" y="25908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Flowchart: Connector 23"/>
          <p:cNvSpPr/>
          <p:nvPr/>
        </p:nvSpPr>
        <p:spPr>
          <a:xfrm>
            <a:off x="1981200" y="25908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lowchart: Connector 24"/>
          <p:cNvSpPr/>
          <p:nvPr/>
        </p:nvSpPr>
        <p:spPr>
          <a:xfrm>
            <a:off x="914400" y="38862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Flowchart: Connector 25"/>
          <p:cNvSpPr/>
          <p:nvPr/>
        </p:nvSpPr>
        <p:spPr>
          <a:xfrm>
            <a:off x="1981200" y="38862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lowchart: Connector 26"/>
          <p:cNvSpPr/>
          <p:nvPr/>
        </p:nvSpPr>
        <p:spPr>
          <a:xfrm>
            <a:off x="4267200" y="26670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lowchart: Connector 27"/>
          <p:cNvSpPr/>
          <p:nvPr/>
        </p:nvSpPr>
        <p:spPr>
          <a:xfrm>
            <a:off x="5410200" y="27432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Flowchart: Connector 28"/>
          <p:cNvSpPr/>
          <p:nvPr/>
        </p:nvSpPr>
        <p:spPr>
          <a:xfrm>
            <a:off x="4267200" y="39624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Flowchart: Connector 29"/>
          <p:cNvSpPr/>
          <p:nvPr/>
        </p:nvSpPr>
        <p:spPr>
          <a:xfrm>
            <a:off x="5410200" y="39624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b="1" dirty="0" smtClean="0">
                <a:solidFill>
                  <a:srgbClr val="0000FF"/>
                </a:solidFill>
              </a:rPr>
              <a:t>Solution</a:t>
            </a:r>
            <a:r>
              <a:rPr lang="en-US" sz="4000" dirty="0" smtClean="0">
                <a:solidFill>
                  <a:srgbClr val="C00000"/>
                </a:solidFill>
              </a:rPr>
              <a:t> </a:t>
            </a:r>
            <a:r>
              <a:rPr lang="en-US" sz="4000" b="1" dirty="0" smtClean="0">
                <a:solidFill>
                  <a:srgbClr val="FF0000"/>
                </a:solidFill>
              </a:rPr>
              <a:t>of Example </a:t>
            </a:r>
            <a:r>
              <a:rPr lang="en-US" sz="4000" b="1" dirty="0" smtClean="0">
                <a:solidFill>
                  <a:srgbClr val="FF0000"/>
                </a:solidFill>
              </a:rPr>
              <a:t>8</a:t>
            </a:r>
            <a:endParaRPr lang="en-US" sz="4000" b="1" dirty="0" smtClean="0">
              <a:solidFill>
                <a:srgbClr val="FF0000"/>
              </a:solidFill>
            </a:endParaRPr>
          </a:p>
        </p:txBody>
      </p:sp>
      <p:sp>
        <p:nvSpPr>
          <p:cNvPr id="24579" name="Content Placeholder 2"/>
          <p:cNvSpPr>
            <a:spLocks noGrp="1"/>
          </p:cNvSpPr>
          <p:nvPr>
            <p:ph idx="1"/>
          </p:nvPr>
        </p:nvSpPr>
        <p:spPr/>
        <p:txBody>
          <a:bodyPr/>
          <a:lstStyle/>
          <a:p>
            <a:pPr eaLnBrk="1" hangingPunct="1"/>
            <a:r>
              <a:rPr lang="en-US" sz="2800" smtClean="0"/>
              <a:t>The function </a:t>
            </a:r>
            <a:r>
              <a:rPr lang="en-US" sz="2800" i="1" smtClean="0"/>
              <a:t>f</a:t>
            </a:r>
            <a:r>
              <a:rPr lang="en-US" sz="2800" smtClean="0"/>
              <a:t> with </a:t>
            </a:r>
            <a:r>
              <a:rPr lang="en-US" sz="2800" i="1" smtClean="0"/>
              <a:t>f(u</a:t>
            </a:r>
            <a:r>
              <a:rPr lang="en-US" sz="2800" i="1" baseline="-25000" smtClean="0"/>
              <a:t>1</a:t>
            </a:r>
            <a:r>
              <a:rPr lang="en-US" sz="2800" i="1" smtClean="0"/>
              <a:t>) = v</a:t>
            </a:r>
            <a:r>
              <a:rPr lang="en-US" sz="2800" i="1" baseline="-25000" smtClean="0"/>
              <a:t>1</a:t>
            </a:r>
            <a:r>
              <a:rPr lang="en-US" sz="2800" i="1" smtClean="0"/>
              <a:t>, f(u</a:t>
            </a:r>
            <a:r>
              <a:rPr lang="en-US" sz="2800" i="1" baseline="-25000" smtClean="0"/>
              <a:t>2</a:t>
            </a:r>
            <a:r>
              <a:rPr lang="en-US" sz="2800" i="1" smtClean="0"/>
              <a:t>) = v</a:t>
            </a:r>
            <a:r>
              <a:rPr lang="en-US" sz="2800" i="1" baseline="-25000" smtClean="0"/>
              <a:t>4</a:t>
            </a:r>
            <a:r>
              <a:rPr lang="en-US" sz="2800" i="1" smtClean="0"/>
              <a:t>, f(u</a:t>
            </a:r>
            <a:r>
              <a:rPr lang="en-US" sz="2800" i="1" baseline="-25000" smtClean="0"/>
              <a:t>3</a:t>
            </a:r>
            <a:r>
              <a:rPr lang="en-US" sz="2800" i="1" smtClean="0"/>
              <a:t>) = v</a:t>
            </a:r>
            <a:r>
              <a:rPr lang="en-US" sz="2800" i="1" baseline="-25000" smtClean="0"/>
              <a:t>3</a:t>
            </a:r>
            <a:r>
              <a:rPr lang="en-US" sz="2800" i="1" smtClean="0"/>
              <a:t>, and f(u</a:t>
            </a:r>
            <a:r>
              <a:rPr lang="en-US" sz="2800" i="1" baseline="-25000" smtClean="0"/>
              <a:t>4</a:t>
            </a:r>
            <a:r>
              <a:rPr lang="en-US" sz="2800" i="1" smtClean="0"/>
              <a:t>)= v</a:t>
            </a:r>
            <a:r>
              <a:rPr lang="en-US" sz="2800" i="1" baseline="-25000" smtClean="0"/>
              <a:t>2</a:t>
            </a:r>
            <a:r>
              <a:rPr lang="en-US" sz="2800" i="1" smtClean="0"/>
              <a:t> </a:t>
            </a:r>
            <a:r>
              <a:rPr lang="en-US" sz="2800" smtClean="0"/>
              <a:t>is a one-to-one correspondence between </a:t>
            </a:r>
            <a:r>
              <a:rPr lang="en-US" sz="2800" i="1" smtClean="0"/>
              <a:t>V </a:t>
            </a:r>
            <a:r>
              <a:rPr lang="en-US" sz="2800" smtClean="0"/>
              <a:t>and</a:t>
            </a:r>
            <a:r>
              <a:rPr lang="en-US" sz="2800" i="1" smtClean="0"/>
              <a:t> W.</a:t>
            </a:r>
            <a:r>
              <a:rPr lang="en-US" sz="2800" smtClean="0"/>
              <a:t> To see that this correspondence preserves adjacency, note that adjacent vertices in G are </a:t>
            </a:r>
            <a:r>
              <a:rPr lang="en-US" sz="2800" i="1" smtClean="0"/>
              <a:t>u</a:t>
            </a:r>
            <a:r>
              <a:rPr lang="en-US" sz="2800" i="1" baseline="-25000" smtClean="0"/>
              <a:t>1</a:t>
            </a:r>
            <a:r>
              <a:rPr lang="en-US" sz="2800" smtClean="0"/>
              <a:t> and </a:t>
            </a:r>
            <a:r>
              <a:rPr lang="en-US" sz="2800" i="1" smtClean="0"/>
              <a:t>u</a:t>
            </a:r>
            <a:r>
              <a:rPr lang="en-US" sz="2800" i="1" baseline="-25000" smtClean="0"/>
              <a:t>2</a:t>
            </a:r>
            <a:r>
              <a:rPr lang="en-US" sz="2800" smtClean="0"/>
              <a:t>, </a:t>
            </a:r>
            <a:r>
              <a:rPr lang="en-US" sz="2800" i="1" smtClean="0"/>
              <a:t>u</a:t>
            </a:r>
            <a:r>
              <a:rPr lang="en-US" sz="2800" i="1" baseline="-25000" smtClean="0"/>
              <a:t>1</a:t>
            </a:r>
            <a:r>
              <a:rPr lang="en-US" sz="2800" smtClean="0"/>
              <a:t> and </a:t>
            </a:r>
            <a:r>
              <a:rPr lang="en-US" sz="2800" i="1" smtClean="0"/>
              <a:t>u</a:t>
            </a:r>
            <a:r>
              <a:rPr lang="en-US" sz="2800" i="1" baseline="-25000" smtClean="0"/>
              <a:t>3</a:t>
            </a:r>
            <a:r>
              <a:rPr lang="en-US" sz="2800" smtClean="0"/>
              <a:t>, </a:t>
            </a:r>
            <a:r>
              <a:rPr lang="en-US" sz="2800" i="1" smtClean="0"/>
              <a:t>u</a:t>
            </a:r>
            <a:r>
              <a:rPr lang="en-US" sz="2800" i="1" baseline="-25000" smtClean="0"/>
              <a:t>2</a:t>
            </a:r>
            <a:r>
              <a:rPr lang="en-US" sz="2800" smtClean="0"/>
              <a:t> and </a:t>
            </a:r>
            <a:r>
              <a:rPr lang="en-US" sz="2800" i="1" smtClean="0"/>
              <a:t>u</a:t>
            </a:r>
            <a:r>
              <a:rPr lang="en-US" sz="2800" i="1" baseline="-25000" smtClean="0"/>
              <a:t>4</a:t>
            </a:r>
            <a:r>
              <a:rPr lang="en-US" sz="2800" smtClean="0"/>
              <a:t>, and each of the pairs </a:t>
            </a:r>
            <a:r>
              <a:rPr lang="en-US" sz="2800" i="1" smtClean="0"/>
              <a:t>f(u</a:t>
            </a:r>
            <a:r>
              <a:rPr lang="en-US" sz="2800" i="1" baseline="-25000" smtClean="0"/>
              <a:t>1</a:t>
            </a:r>
            <a:r>
              <a:rPr lang="en-US" sz="2800" i="1" smtClean="0"/>
              <a:t>)= v</a:t>
            </a:r>
            <a:r>
              <a:rPr lang="en-US" sz="2800" i="1" baseline="-25000" smtClean="0"/>
              <a:t>1 </a:t>
            </a:r>
            <a:r>
              <a:rPr lang="en-US" sz="2800" i="1" smtClean="0"/>
              <a:t> and f(u</a:t>
            </a:r>
            <a:r>
              <a:rPr lang="en-US" sz="2800" i="1" baseline="-25000" smtClean="0"/>
              <a:t>2</a:t>
            </a:r>
            <a:r>
              <a:rPr lang="en-US" sz="2800" i="1" smtClean="0"/>
              <a:t>) = v</a:t>
            </a:r>
            <a:r>
              <a:rPr lang="en-US" sz="2800" i="1" baseline="-25000" smtClean="0"/>
              <a:t>4</a:t>
            </a:r>
            <a:r>
              <a:rPr lang="en-US" sz="2800" i="1" smtClean="0"/>
              <a:t>, f(u</a:t>
            </a:r>
            <a:r>
              <a:rPr lang="en-US" sz="2800" i="1" baseline="-25000" smtClean="0"/>
              <a:t>1</a:t>
            </a:r>
            <a:r>
              <a:rPr lang="en-US" sz="2800" i="1" smtClean="0"/>
              <a:t>)= v</a:t>
            </a:r>
            <a:r>
              <a:rPr lang="en-US" sz="2800" i="1" baseline="-25000" smtClean="0"/>
              <a:t>1 </a:t>
            </a:r>
            <a:r>
              <a:rPr lang="en-US" sz="2800" i="1" smtClean="0"/>
              <a:t>and f(u</a:t>
            </a:r>
            <a:r>
              <a:rPr lang="en-US" sz="2800" i="1" baseline="-25000" smtClean="0"/>
              <a:t>3</a:t>
            </a:r>
            <a:r>
              <a:rPr lang="en-US" sz="2800" i="1" smtClean="0"/>
              <a:t>)= v</a:t>
            </a:r>
            <a:r>
              <a:rPr lang="en-US" sz="2800" i="1" baseline="-25000" smtClean="0"/>
              <a:t>3</a:t>
            </a:r>
            <a:r>
              <a:rPr lang="en-US" sz="2800" i="1" smtClean="0"/>
              <a:t>, f(u</a:t>
            </a:r>
            <a:r>
              <a:rPr lang="en-US" sz="2800" i="1" baseline="-25000" smtClean="0"/>
              <a:t>2</a:t>
            </a:r>
            <a:r>
              <a:rPr lang="en-US" sz="2800" i="1" smtClean="0"/>
              <a:t>)= v</a:t>
            </a:r>
            <a:r>
              <a:rPr lang="en-US" sz="2800" i="1" baseline="-25000" smtClean="0"/>
              <a:t>4</a:t>
            </a:r>
            <a:r>
              <a:rPr lang="en-US" sz="2800" i="1" smtClean="0"/>
              <a:t> and f(u</a:t>
            </a:r>
            <a:r>
              <a:rPr lang="en-US" sz="2800" i="1" baseline="-25000" smtClean="0"/>
              <a:t>4</a:t>
            </a:r>
            <a:r>
              <a:rPr lang="en-US" sz="2800" i="1" smtClean="0"/>
              <a:t>)= v</a:t>
            </a:r>
            <a:r>
              <a:rPr lang="en-US" sz="2800" i="1" baseline="-25000" smtClean="0"/>
              <a:t>2</a:t>
            </a:r>
            <a:r>
              <a:rPr lang="en-US" sz="2800" i="1" smtClean="0"/>
              <a:t>, and f(u</a:t>
            </a:r>
            <a:r>
              <a:rPr lang="en-US" sz="2800" i="1" baseline="-25000" smtClean="0"/>
              <a:t>3</a:t>
            </a:r>
            <a:r>
              <a:rPr lang="en-US" sz="2800" i="1" smtClean="0"/>
              <a:t>)= v</a:t>
            </a:r>
            <a:r>
              <a:rPr lang="en-US" sz="2800" i="1" baseline="-25000" smtClean="0"/>
              <a:t>3</a:t>
            </a:r>
            <a:r>
              <a:rPr lang="en-US" sz="2800" i="1" smtClean="0"/>
              <a:t> and f(u</a:t>
            </a:r>
            <a:r>
              <a:rPr lang="en-US" sz="2800" i="1" baseline="-25000" smtClean="0"/>
              <a:t>4</a:t>
            </a:r>
            <a:r>
              <a:rPr lang="en-US" sz="2800" i="1" smtClean="0"/>
              <a:t>)= v</a:t>
            </a:r>
            <a:r>
              <a:rPr lang="en-US" sz="2800" i="1" baseline="-25000" smtClean="0"/>
              <a:t>2</a:t>
            </a:r>
            <a:r>
              <a:rPr lang="en-US" sz="2800" i="1" smtClean="0"/>
              <a:t> are adjacent in H.</a:t>
            </a:r>
          </a:p>
          <a:p>
            <a:pPr eaLnBrk="1" hangingPunct="1"/>
            <a:r>
              <a:rPr lang="en-US" sz="2800" smtClean="0"/>
              <a:t>So, the graphs G and H are isomorphic.</a:t>
            </a:r>
          </a:p>
        </p:txBody>
      </p:sp>
      <p:sp>
        <p:nvSpPr>
          <p:cNvPr id="4" name="Slide Number Placeholder 3"/>
          <p:cNvSpPr>
            <a:spLocks noGrp="1"/>
          </p:cNvSpPr>
          <p:nvPr>
            <p:ph type="sldNum" sz="quarter" idx="12"/>
          </p:nvPr>
        </p:nvSpPr>
        <p:spPr/>
        <p:txBody>
          <a:bodyPr/>
          <a:lstStyle/>
          <a:p>
            <a:pPr>
              <a:defRPr/>
            </a:pPr>
            <a:fld id="{9F67F3B7-FD96-49E0-9ABE-737292BED02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1020762"/>
          </a:xfrm>
        </p:spPr>
        <p:txBody>
          <a:bodyPr/>
          <a:lstStyle/>
          <a:p>
            <a:r>
              <a:rPr lang="en-US" sz="4000" b="1" dirty="0" smtClean="0"/>
              <a:t>Isomorphism of Graphs</a:t>
            </a:r>
          </a:p>
        </p:txBody>
      </p:sp>
      <p:sp>
        <p:nvSpPr>
          <p:cNvPr id="25603" name="Content Placeholder 2"/>
          <p:cNvSpPr>
            <a:spLocks noGrp="1"/>
          </p:cNvSpPr>
          <p:nvPr>
            <p:ph idx="1"/>
          </p:nvPr>
        </p:nvSpPr>
        <p:spPr>
          <a:xfrm>
            <a:off x="457200" y="1524000"/>
            <a:ext cx="8229600" cy="4602163"/>
          </a:xfrm>
        </p:spPr>
        <p:txBody>
          <a:bodyPr/>
          <a:lstStyle/>
          <a:p>
            <a:r>
              <a:rPr lang="en-US" sz="2400" dirty="0" smtClean="0">
                <a:solidFill>
                  <a:srgbClr val="FF0000"/>
                </a:solidFill>
              </a:rPr>
              <a:t>It is often difficult to determine whether two simple graphs are isomorphic.</a:t>
            </a:r>
          </a:p>
          <a:p>
            <a:r>
              <a:rPr lang="en-US" sz="2400" dirty="0" smtClean="0">
                <a:solidFill>
                  <a:srgbClr val="0000FF"/>
                </a:solidFill>
              </a:rPr>
              <a:t>Sometimes it is not hard to show that two graphs are </a:t>
            </a:r>
            <a:r>
              <a:rPr lang="en-US" sz="2400" b="1" dirty="0" smtClean="0">
                <a:solidFill>
                  <a:srgbClr val="0000FF"/>
                </a:solidFill>
              </a:rPr>
              <a:t>not</a:t>
            </a:r>
            <a:r>
              <a:rPr lang="en-US" sz="2400" dirty="0" smtClean="0">
                <a:solidFill>
                  <a:srgbClr val="0000FF"/>
                </a:solidFill>
              </a:rPr>
              <a:t> </a:t>
            </a:r>
            <a:r>
              <a:rPr lang="en-US" sz="2400" b="1" dirty="0" smtClean="0">
                <a:solidFill>
                  <a:srgbClr val="0000FF"/>
                </a:solidFill>
              </a:rPr>
              <a:t>isomorphic</a:t>
            </a:r>
            <a:r>
              <a:rPr lang="en-US" sz="2400" dirty="0" smtClean="0"/>
              <a:t>.</a:t>
            </a:r>
          </a:p>
          <a:p>
            <a:r>
              <a:rPr lang="en-US" sz="2400" dirty="0" smtClean="0">
                <a:solidFill>
                  <a:srgbClr val="0000FF"/>
                </a:solidFill>
              </a:rPr>
              <a:t>A property preserved by isomorphism of graph is called a </a:t>
            </a:r>
            <a:r>
              <a:rPr lang="en-US" sz="2400" b="1" i="1" dirty="0" smtClean="0">
                <a:solidFill>
                  <a:srgbClr val="0000FF"/>
                </a:solidFill>
              </a:rPr>
              <a:t>graph invariant</a:t>
            </a:r>
            <a:r>
              <a:rPr lang="en-US" sz="2400" dirty="0" smtClean="0">
                <a:solidFill>
                  <a:srgbClr val="0000FF"/>
                </a:solidFill>
              </a:rPr>
              <a:t>.</a:t>
            </a:r>
          </a:p>
          <a:p>
            <a:r>
              <a:rPr lang="en-US" sz="2400" b="1" dirty="0" smtClean="0"/>
              <a:t>Isomorphic simple graphs must have </a:t>
            </a:r>
            <a:r>
              <a:rPr lang="en-US" sz="2400" dirty="0" smtClean="0"/>
              <a:t>–</a:t>
            </a:r>
          </a:p>
          <a:p>
            <a:pPr lvl="1"/>
            <a:r>
              <a:rPr lang="en-US" sz="2400" dirty="0" smtClean="0"/>
              <a:t>The same # of vertices</a:t>
            </a:r>
          </a:p>
          <a:p>
            <a:pPr lvl="1"/>
            <a:r>
              <a:rPr lang="en-US" sz="2400" dirty="0" smtClean="0"/>
              <a:t>The same # of edges</a:t>
            </a:r>
          </a:p>
          <a:p>
            <a:pPr lvl="1"/>
            <a:r>
              <a:rPr lang="en-US" sz="2400" dirty="0" smtClean="0"/>
              <a:t>The degrees of the vertices must be the same</a:t>
            </a:r>
          </a:p>
        </p:txBody>
      </p:sp>
      <p:sp>
        <p:nvSpPr>
          <p:cNvPr id="4" name="Slide Number Placeholder 3"/>
          <p:cNvSpPr>
            <a:spLocks noGrp="1"/>
          </p:cNvSpPr>
          <p:nvPr>
            <p:ph type="sldNum" sz="quarter" idx="12"/>
          </p:nvPr>
        </p:nvSpPr>
        <p:spPr/>
        <p:txBody>
          <a:bodyPr/>
          <a:lstStyle/>
          <a:p>
            <a:pPr>
              <a:defRPr/>
            </a:pPr>
            <a:fld id="{5356A99C-4940-4470-8974-563D8892D66C}"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944562"/>
          </a:xfrm>
        </p:spPr>
        <p:txBody>
          <a:bodyPr/>
          <a:lstStyle/>
          <a:p>
            <a:r>
              <a:rPr lang="en-US" sz="4000" dirty="0" smtClean="0">
                <a:solidFill>
                  <a:srgbClr val="FF0000"/>
                </a:solidFill>
              </a:rPr>
              <a:t>Example 9</a:t>
            </a:r>
          </a:p>
        </p:txBody>
      </p:sp>
      <p:sp>
        <p:nvSpPr>
          <p:cNvPr id="26627" name="Content Placeholder 2"/>
          <p:cNvSpPr>
            <a:spLocks noGrp="1"/>
          </p:cNvSpPr>
          <p:nvPr>
            <p:ph idx="1"/>
          </p:nvPr>
        </p:nvSpPr>
        <p:spPr>
          <a:xfrm>
            <a:off x="304800" y="1295400"/>
            <a:ext cx="8382000" cy="4830763"/>
          </a:xfrm>
        </p:spPr>
        <p:txBody>
          <a:bodyPr/>
          <a:lstStyle/>
          <a:p>
            <a:r>
              <a:rPr lang="en-US" sz="2400" dirty="0" smtClean="0">
                <a:solidFill>
                  <a:srgbClr val="FF0000"/>
                </a:solidFill>
              </a:rPr>
              <a:t>Show that  the following two graphs G and H are not isomorphic.                                                                             </a:t>
            </a:r>
          </a:p>
          <a:p>
            <a:pPr>
              <a:buFont typeface="Arial" charset="0"/>
              <a:buNone/>
            </a:pPr>
            <a:r>
              <a:rPr lang="en-US" sz="2400" dirty="0" smtClean="0">
                <a:solidFill>
                  <a:srgbClr val="FF0000"/>
                </a:solidFill>
              </a:rPr>
              <a:t>     </a:t>
            </a:r>
            <a:r>
              <a:rPr lang="en-US" sz="2400" dirty="0" smtClean="0">
                <a:solidFill>
                  <a:srgbClr val="0000FF"/>
                </a:solidFill>
              </a:rPr>
              <a:t>                                                               b</a:t>
            </a:r>
          </a:p>
          <a:p>
            <a:pPr>
              <a:buFont typeface="Arial" charset="0"/>
              <a:buNone/>
            </a:pPr>
            <a:r>
              <a:rPr lang="en-US" sz="2400" dirty="0" smtClean="0">
                <a:solidFill>
                  <a:srgbClr val="0000FF"/>
                </a:solidFill>
              </a:rPr>
              <a:t>             b                </a:t>
            </a:r>
          </a:p>
          <a:p>
            <a:pPr>
              <a:buFont typeface="Arial" charset="0"/>
              <a:buNone/>
            </a:pPr>
            <a:r>
              <a:rPr lang="en-US" sz="2400" dirty="0" smtClean="0">
                <a:solidFill>
                  <a:srgbClr val="0000FF"/>
                </a:solidFill>
              </a:rPr>
              <a:t>     a                       c                           a                          c</a:t>
            </a:r>
          </a:p>
          <a:p>
            <a:pPr>
              <a:buFont typeface="Arial" charset="0"/>
              <a:buNone/>
            </a:pPr>
            <a:endParaRPr lang="en-US" sz="2400" dirty="0" smtClean="0">
              <a:solidFill>
                <a:srgbClr val="0000FF"/>
              </a:solidFill>
            </a:endParaRPr>
          </a:p>
          <a:p>
            <a:pPr>
              <a:buFont typeface="Arial" charset="0"/>
              <a:buNone/>
            </a:pPr>
            <a:endParaRPr lang="en-US" sz="2400" dirty="0" smtClean="0">
              <a:solidFill>
                <a:srgbClr val="0000FF"/>
              </a:solidFill>
            </a:endParaRPr>
          </a:p>
          <a:p>
            <a:pPr>
              <a:buFont typeface="Arial" charset="0"/>
              <a:buNone/>
            </a:pPr>
            <a:endParaRPr lang="en-US" sz="2400" dirty="0" smtClean="0">
              <a:solidFill>
                <a:srgbClr val="0000FF"/>
              </a:solidFill>
            </a:endParaRPr>
          </a:p>
          <a:p>
            <a:pPr>
              <a:buFont typeface="Arial" charset="0"/>
              <a:buNone/>
            </a:pPr>
            <a:r>
              <a:rPr lang="en-US" sz="2400" dirty="0" smtClean="0">
                <a:solidFill>
                  <a:srgbClr val="0000FF"/>
                </a:solidFill>
              </a:rPr>
              <a:t>      e                     d                            e                         d</a:t>
            </a:r>
          </a:p>
          <a:p>
            <a:pPr>
              <a:buFont typeface="Arial" charset="0"/>
              <a:buNone/>
            </a:pPr>
            <a:r>
              <a:rPr lang="en-US" sz="2400" dirty="0" smtClean="0">
                <a:solidFill>
                  <a:srgbClr val="0000FF"/>
                </a:solidFill>
              </a:rPr>
              <a:t>    </a:t>
            </a:r>
            <a:r>
              <a:rPr lang="en-US" sz="2400" dirty="0" smtClean="0">
                <a:solidFill>
                  <a:srgbClr val="C00000"/>
                </a:solidFill>
              </a:rPr>
              <a:t>            </a:t>
            </a:r>
            <a:r>
              <a:rPr lang="en-US" sz="2800" b="1" dirty="0" smtClean="0">
                <a:solidFill>
                  <a:srgbClr val="C00000"/>
                </a:solidFill>
              </a:rPr>
              <a:t>G 				     H</a:t>
            </a:r>
          </a:p>
        </p:txBody>
      </p:sp>
      <p:sp>
        <p:nvSpPr>
          <p:cNvPr id="4" name="Slide Number Placeholder 3"/>
          <p:cNvSpPr>
            <a:spLocks noGrp="1"/>
          </p:cNvSpPr>
          <p:nvPr>
            <p:ph type="sldNum" sz="quarter" idx="12"/>
          </p:nvPr>
        </p:nvSpPr>
        <p:spPr/>
        <p:txBody>
          <a:bodyPr/>
          <a:lstStyle/>
          <a:p>
            <a:pPr>
              <a:defRPr/>
            </a:pPr>
            <a:fld id="{07CCD749-7D86-48C6-9091-FBCBAB7A7406}" type="slidenum">
              <a:rPr lang="en-US" smtClean="0"/>
              <a:pPr>
                <a:defRPr/>
              </a:pPr>
              <a:t>25</a:t>
            </a:fld>
            <a:endParaRPr lang="en-US"/>
          </a:p>
        </p:txBody>
      </p:sp>
      <p:cxnSp>
        <p:nvCxnSpPr>
          <p:cNvPr id="5" name="Straight Connector 4"/>
          <p:cNvCxnSpPr/>
          <p:nvPr/>
        </p:nvCxnSpPr>
        <p:spPr>
          <a:xfrm>
            <a:off x="990600" y="3200400"/>
            <a:ext cx="0" cy="1676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0" y="3200400"/>
            <a:ext cx="0" cy="1676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990600" y="2743200"/>
            <a:ext cx="609600" cy="4572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00200" y="2743200"/>
            <a:ext cx="685800" cy="4572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90600" y="4876800"/>
            <a:ext cx="1295400" cy="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90600" y="3200400"/>
            <a:ext cx="1295400" cy="1676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172200" y="3048000"/>
            <a:ext cx="0" cy="1676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48200" y="3048000"/>
            <a:ext cx="0" cy="1676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48200" y="3048000"/>
            <a:ext cx="1524000" cy="16764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648200" y="3048000"/>
            <a:ext cx="1524000" cy="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10200" y="2362200"/>
            <a:ext cx="762000" cy="6858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648200" y="2362200"/>
            <a:ext cx="762000" cy="685800"/>
          </a:xfrm>
          <a:prstGeom prst="line">
            <a:avLst/>
          </a:prstGeom>
          <a:ln>
            <a:solidFill>
              <a:schemeClr val="tx1">
                <a:alpha val="94000"/>
              </a:schemeClr>
            </a:solidFill>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914400" y="31242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lowchart: Connector 32"/>
          <p:cNvSpPr/>
          <p:nvPr/>
        </p:nvSpPr>
        <p:spPr>
          <a:xfrm>
            <a:off x="1524000" y="26670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lowchart: Connector 33"/>
          <p:cNvSpPr/>
          <p:nvPr/>
        </p:nvSpPr>
        <p:spPr>
          <a:xfrm>
            <a:off x="5334000" y="22860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35" name="Flowchart: Connector 34"/>
          <p:cNvSpPr/>
          <p:nvPr/>
        </p:nvSpPr>
        <p:spPr>
          <a:xfrm>
            <a:off x="2209800" y="31242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lowchart: Connector 35"/>
          <p:cNvSpPr/>
          <p:nvPr/>
        </p:nvSpPr>
        <p:spPr>
          <a:xfrm>
            <a:off x="914400" y="47244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lowchart: Connector 36"/>
          <p:cNvSpPr/>
          <p:nvPr/>
        </p:nvSpPr>
        <p:spPr>
          <a:xfrm>
            <a:off x="2209800" y="47244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Flowchart: Connector 37"/>
          <p:cNvSpPr/>
          <p:nvPr/>
        </p:nvSpPr>
        <p:spPr>
          <a:xfrm>
            <a:off x="4572000" y="29718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lowchart: Connector 38"/>
          <p:cNvSpPr/>
          <p:nvPr/>
        </p:nvSpPr>
        <p:spPr>
          <a:xfrm>
            <a:off x="6096000" y="29718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lowchart: Connector 39"/>
          <p:cNvSpPr/>
          <p:nvPr/>
        </p:nvSpPr>
        <p:spPr>
          <a:xfrm>
            <a:off x="4572000" y="45720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Flowchart: Connector 40"/>
          <p:cNvSpPr/>
          <p:nvPr/>
        </p:nvSpPr>
        <p:spPr>
          <a:xfrm>
            <a:off x="6096000" y="46482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944562"/>
          </a:xfrm>
        </p:spPr>
        <p:txBody>
          <a:bodyPr/>
          <a:lstStyle/>
          <a:p>
            <a:r>
              <a:rPr lang="en-US" sz="4000" b="1" dirty="0" smtClean="0">
                <a:solidFill>
                  <a:srgbClr val="0000FF"/>
                </a:solidFill>
              </a:rPr>
              <a:t>Solution</a:t>
            </a:r>
            <a:r>
              <a:rPr lang="en-US" sz="4000" dirty="0" smtClean="0">
                <a:solidFill>
                  <a:srgbClr val="C00000"/>
                </a:solidFill>
              </a:rPr>
              <a:t> </a:t>
            </a:r>
            <a:r>
              <a:rPr lang="en-US" sz="4000" dirty="0" smtClean="0">
                <a:solidFill>
                  <a:srgbClr val="FF0000"/>
                </a:solidFill>
              </a:rPr>
              <a:t>of Example 9 </a:t>
            </a:r>
          </a:p>
        </p:txBody>
      </p:sp>
      <p:sp>
        <p:nvSpPr>
          <p:cNvPr id="27651" name="Content Placeholder 2"/>
          <p:cNvSpPr>
            <a:spLocks noGrp="1"/>
          </p:cNvSpPr>
          <p:nvPr>
            <p:ph idx="1"/>
          </p:nvPr>
        </p:nvSpPr>
        <p:spPr>
          <a:xfrm>
            <a:off x="457200" y="1447800"/>
            <a:ext cx="8229600" cy="4525963"/>
          </a:xfrm>
        </p:spPr>
        <p:txBody>
          <a:bodyPr/>
          <a:lstStyle/>
          <a:p>
            <a:r>
              <a:rPr lang="en-US" sz="2800" b="1" dirty="0" smtClean="0">
                <a:solidFill>
                  <a:srgbClr val="0000FF"/>
                </a:solidFill>
              </a:rPr>
              <a:t>Solution : </a:t>
            </a:r>
            <a:r>
              <a:rPr lang="en-US" sz="2800" dirty="0" smtClean="0"/>
              <a:t>Both G and H have five vertices and six edges. However, H has a vertex of degree one, namely e, whereas G has no vertices of degree one.</a:t>
            </a:r>
          </a:p>
          <a:p>
            <a:pPr>
              <a:buFont typeface="Arial" charset="0"/>
              <a:buNone/>
            </a:pPr>
            <a:r>
              <a:rPr lang="en-US" sz="2800" dirty="0" smtClean="0"/>
              <a:t>	It follows that G and H are </a:t>
            </a:r>
            <a:r>
              <a:rPr lang="en-US" sz="2800" dirty="0" smtClean="0">
                <a:solidFill>
                  <a:srgbClr val="FF0000"/>
                </a:solidFill>
              </a:rPr>
              <a:t>not isomorphic.</a:t>
            </a:r>
          </a:p>
          <a:p>
            <a:pPr>
              <a:buFont typeface="Arial" charset="0"/>
              <a:buNone/>
            </a:pPr>
            <a:endParaRPr lang="en-US" sz="2800" dirty="0" smtClean="0">
              <a:solidFill>
                <a:srgbClr val="FF0000"/>
              </a:solidFill>
            </a:endParaRPr>
          </a:p>
          <a:p>
            <a:r>
              <a:rPr lang="en-US" sz="2800" dirty="0" smtClean="0">
                <a:solidFill>
                  <a:srgbClr val="FF0000"/>
                </a:solidFill>
              </a:rPr>
              <a:t>There are other answers too!</a:t>
            </a:r>
          </a:p>
          <a:p>
            <a:pPr>
              <a:buNone/>
            </a:pPr>
            <a:r>
              <a:rPr lang="en-US" sz="2800" dirty="0" smtClean="0">
                <a:solidFill>
                  <a:srgbClr val="FF0000"/>
                </a:solidFill>
              </a:rPr>
              <a:t>	</a:t>
            </a:r>
            <a:r>
              <a:rPr lang="en-US" sz="2800" dirty="0" smtClean="0">
                <a:solidFill>
                  <a:srgbClr val="FF0000"/>
                </a:solidFill>
              </a:rPr>
              <a:t>What </a:t>
            </a:r>
            <a:r>
              <a:rPr lang="en-US" sz="2800" dirty="0" smtClean="0">
                <a:solidFill>
                  <a:srgbClr val="FF0000"/>
                </a:solidFill>
              </a:rPr>
              <a:t>are other answers?</a:t>
            </a:r>
          </a:p>
          <a:p>
            <a:pPr>
              <a:buFont typeface="Arial" charset="0"/>
              <a:buNone/>
            </a:pPr>
            <a:endParaRPr lang="en-US" sz="2800" dirty="0" smtClean="0">
              <a:solidFill>
                <a:srgbClr val="FF0000"/>
              </a:solidFill>
            </a:endParaRPr>
          </a:p>
          <a:p>
            <a:pPr>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E6C54B76-BEA8-4EAC-89E7-93FD527D0DED}"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4000" b="1" dirty="0" smtClean="0"/>
              <a:t>Isomorphism of Graphs</a:t>
            </a:r>
          </a:p>
        </p:txBody>
      </p:sp>
      <p:sp>
        <p:nvSpPr>
          <p:cNvPr id="28675" name="Content Placeholder 2"/>
          <p:cNvSpPr>
            <a:spLocks noGrp="1"/>
          </p:cNvSpPr>
          <p:nvPr>
            <p:ph idx="1"/>
          </p:nvPr>
        </p:nvSpPr>
        <p:spPr/>
        <p:txBody>
          <a:bodyPr/>
          <a:lstStyle/>
          <a:p>
            <a:r>
              <a:rPr lang="en-US" sz="2800" b="1" u="sng" dirty="0" smtClean="0">
                <a:solidFill>
                  <a:srgbClr val="FF0000"/>
                </a:solidFill>
              </a:rPr>
              <a:t>Note</a:t>
            </a:r>
            <a:r>
              <a:rPr lang="en-US" sz="2800" dirty="0" smtClean="0">
                <a:solidFill>
                  <a:srgbClr val="FF0000"/>
                </a:solidFill>
              </a:rPr>
              <a:t>:</a:t>
            </a:r>
            <a:r>
              <a:rPr lang="en-US" sz="2800" dirty="0" smtClean="0"/>
              <a:t> The number of vertices, the number of edges, and the number of vertices of each degree are all invariants under isomorphism. </a:t>
            </a:r>
            <a:r>
              <a:rPr lang="en-US" sz="2800" dirty="0" smtClean="0">
                <a:solidFill>
                  <a:srgbClr val="0000FF"/>
                </a:solidFill>
              </a:rPr>
              <a:t>If any of these quantities differ in two simple graphs, these graphs cannot be isomorphic. </a:t>
            </a:r>
          </a:p>
          <a:p>
            <a:r>
              <a:rPr lang="en-US" sz="2800" dirty="0" smtClean="0">
                <a:solidFill>
                  <a:srgbClr val="FF0000"/>
                </a:solidFill>
              </a:rPr>
              <a:t>However, when these invariants are the same, it does not necessarily mean that the two graphs are isomorphic</a:t>
            </a:r>
            <a:r>
              <a:rPr lang="en-US" sz="2800" dirty="0" smtClean="0"/>
              <a:t>. </a:t>
            </a:r>
            <a:r>
              <a:rPr lang="en-US" sz="2800" dirty="0" smtClean="0">
                <a:solidFill>
                  <a:srgbClr val="0000FF"/>
                </a:solidFill>
              </a:rPr>
              <a:t>There are </a:t>
            </a:r>
            <a:r>
              <a:rPr lang="en-US" sz="2800" dirty="0" smtClean="0">
                <a:solidFill>
                  <a:srgbClr val="0000FF"/>
                </a:solidFill>
              </a:rPr>
              <a:t>NO</a:t>
            </a:r>
            <a:r>
              <a:rPr lang="en-US" sz="2800" dirty="0" smtClean="0">
                <a:solidFill>
                  <a:srgbClr val="0000FF"/>
                </a:solidFill>
              </a:rPr>
              <a:t> </a:t>
            </a:r>
            <a:r>
              <a:rPr lang="en-US" sz="2800" dirty="0" smtClean="0">
                <a:solidFill>
                  <a:srgbClr val="0000FF"/>
                </a:solidFill>
              </a:rPr>
              <a:t>useful sets of invariants currently known that can be used to determine whether simple graphs are isomorphic.</a:t>
            </a:r>
          </a:p>
          <a:p>
            <a:endParaRPr lang="en-US" sz="2800" dirty="0" smtClean="0"/>
          </a:p>
        </p:txBody>
      </p:sp>
      <p:sp>
        <p:nvSpPr>
          <p:cNvPr id="4" name="Slide Number Placeholder 3"/>
          <p:cNvSpPr>
            <a:spLocks noGrp="1"/>
          </p:cNvSpPr>
          <p:nvPr>
            <p:ph type="sldNum" sz="quarter" idx="12"/>
          </p:nvPr>
        </p:nvSpPr>
        <p:spPr/>
        <p:txBody>
          <a:bodyPr/>
          <a:lstStyle/>
          <a:p>
            <a:pPr>
              <a:defRPr/>
            </a:pPr>
            <a:fld id="{9B333B47-3AD9-47B0-B537-B446253A2AF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p:txBody>
          <a:bodyPr/>
          <a:lstStyle/>
          <a:p>
            <a:pPr>
              <a:defRPr/>
            </a:pPr>
            <a:fld id="{CC56A9BB-8029-4351-A7C6-8025ADA123E1}" type="slidenum">
              <a:rPr lang="en-US"/>
              <a:pPr>
                <a:defRPr/>
              </a:pPr>
              <a:t>28</a:t>
            </a:fld>
            <a:endParaRPr lang="en-US"/>
          </a:p>
        </p:txBody>
      </p:sp>
      <p:sp>
        <p:nvSpPr>
          <p:cNvPr id="29699" name="Rectangle 2"/>
          <p:cNvSpPr>
            <a:spLocks noGrp="1" noChangeArrowheads="1"/>
          </p:cNvSpPr>
          <p:nvPr>
            <p:ph type="title"/>
          </p:nvPr>
        </p:nvSpPr>
        <p:spPr/>
        <p:txBody>
          <a:bodyPr/>
          <a:lstStyle/>
          <a:p>
            <a:pPr eaLnBrk="1" hangingPunct="1"/>
            <a:r>
              <a:rPr lang="en-US" sz="4000" b="1" dirty="0" smtClean="0"/>
              <a:t>Properties of Isomorphism</a:t>
            </a:r>
          </a:p>
        </p:txBody>
      </p:sp>
      <p:sp>
        <p:nvSpPr>
          <p:cNvPr id="29700" name="Rectangle 3" descr="Rectangle: Click to edit Master text styles&#10;Second level&#10;Third level&#10;Fourth level&#10;Fifth level"/>
          <p:cNvSpPr>
            <a:spLocks noGrp="1" noChangeArrowheads="1"/>
          </p:cNvSpPr>
          <p:nvPr>
            <p:ph type="body" idx="1"/>
          </p:nvPr>
        </p:nvSpPr>
        <p:spPr/>
        <p:txBody>
          <a:bodyPr/>
          <a:lstStyle/>
          <a:p>
            <a:pPr marL="365125" indent="-365125" eaLnBrk="1" hangingPunct="1"/>
            <a:r>
              <a:rPr lang="en-US" sz="2800" dirty="0" smtClean="0"/>
              <a:t>Since graphs are completely defined by their vertex sets and the number of edges between each pair, isomorphic graphs must have the same intrinsic properties, i.e. isomorphic graphs have the same…</a:t>
            </a:r>
          </a:p>
          <a:p>
            <a:pPr marL="365125" indent="-365125" eaLnBrk="1" hangingPunct="1">
              <a:buFont typeface="Wingdings" pitchFamily="2" charset="2"/>
              <a:buNone/>
            </a:pPr>
            <a:r>
              <a:rPr lang="en-US" sz="2800" dirty="0" smtClean="0"/>
              <a:t>	…number of vertices and edges</a:t>
            </a:r>
          </a:p>
          <a:p>
            <a:pPr marL="365125" indent="-365125" eaLnBrk="1" hangingPunct="1">
              <a:buFont typeface="Wingdings" pitchFamily="2" charset="2"/>
              <a:buNone/>
            </a:pPr>
            <a:r>
              <a:rPr lang="en-US" sz="2800" dirty="0" smtClean="0"/>
              <a:t>	…degrees at corresponding vertices</a:t>
            </a:r>
          </a:p>
          <a:p>
            <a:pPr marL="365125" indent="-365125" eaLnBrk="1" hangingPunct="1">
              <a:buFont typeface="Wingdings" pitchFamily="2" charset="2"/>
              <a:buNone/>
            </a:pPr>
            <a:r>
              <a:rPr lang="en-US" sz="2800" dirty="0" smtClean="0"/>
              <a:t>	…types of possible sub-graphs</a:t>
            </a:r>
          </a:p>
          <a:p>
            <a:pPr marL="365125" indent="-365125" eaLnBrk="1" hangingPunct="1">
              <a:buFont typeface="Wingdings" pitchFamily="2" charset="2"/>
              <a:buNone/>
            </a:pPr>
            <a:r>
              <a:rPr lang="en-US" sz="2800" dirty="0" smtClean="0"/>
              <a:t>	…any other property defined in terms of the basic graph theoretic building blocks!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Slide Number Placeholder 5"/>
          <p:cNvSpPr>
            <a:spLocks noGrp="1"/>
          </p:cNvSpPr>
          <p:nvPr>
            <p:ph type="sldNum" sz="quarter" idx="12"/>
          </p:nvPr>
        </p:nvSpPr>
        <p:spPr/>
        <p:txBody>
          <a:bodyPr/>
          <a:lstStyle/>
          <a:p>
            <a:pPr>
              <a:defRPr/>
            </a:pPr>
            <a:fld id="{69C4CA65-7EA4-425A-AC75-01092095DC19}" type="slidenum">
              <a:rPr lang="en-US"/>
              <a:pPr>
                <a:defRPr/>
              </a:pPr>
              <a:t>29</a:t>
            </a:fld>
            <a:endParaRPr lang="en-US"/>
          </a:p>
        </p:txBody>
      </p:sp>
      <p:sp>
        <p:nvSpPr>
          <p:cNvPr id="30723" name="Rectangle 2"/>
          <p:cNvSpPr>
            <a:spLocks noGrp="1" noChangeArrowheads="1"/>
          </p:cNvSpPr>
          <p:nvPr>
            <p:ph type="title"/>
          </p:nvPr>
        </p:nvSpPr>
        <p:spPr/>
        <p:txBody>
          <a:bodyPr/>
          <a:lstStyle/>
          <a:p>
            <a:pPr algn="l" eaLnBrk="1" hangingPunct="1"/>
            <a:r>
              <a:rPr lang="en-US" sz="3600" dirty="0" smtClean="0"/>
              <a:t>Graph Isomorphism : </a:t>
            </a:r>
            <a:r>
              <a:rPr lang="en-US" sz="3600" dirty="0" smtClean="0">
                <a:solidFill>
                  <a:srgbClr val="FF0000"/>
                </a:solidFill>
              </a:rPr>
              <a:t>Negative Examples</a:t>
            </a:r>
          </a:p>
        </p:txBody>
      </p:sp>
      <p:sp>
        <p:nvSpPr>
          <p:cNvPr id="30724"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z="2800" dirty="0" smtClean="0">
                <a:solidFill>
                  <a:srgbClr val="FF0000"/>
                </a:solidFill>
              </a:rPr>
              <a:t>Q1: </a:t>
            </a:r>
            <a:r>
              <a:rPr lang="en-US" sz="2800" dirty="0" smtClean="0">
                <a:solidFill>
                  <a:srgbClr val="FF0000"/>
                </a:solidFill>
              </a:rPr>
              <a:t>Why are the following graphs not isomorphic?</a:t>
            </a:r>
          </a:p>
        </p:txBody>
      </p:sp>
      <p:sp>
        <p:nvSpPr>
          <p:cNvPr id="30725" name="Oval 4"/>
          <p:cNvSpPr>
            <a:spLocks noChangeArrowheads="1"/>
          </p:cNvSpPr>
          <p:nvPr/>
        </p:nvSpPr>
        <p:spPr bwMode="auto">
          <a:xfrm>
            <a:off x="2073275"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0726" name="Oval 5"/>
          <p:cNvSpPr>
            <a:spLocks noChangeArrowheads="1"/>
          </p:cNvSpPr>
          <p:nvPr/>
        </p:nvSpPr>
        <p:spPr bwMode="auto">
          <a:xfrm>
            <a:off x="2987675"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0727" name="Oval 6"/>
          <p:cNvSpPr>
            <a:spLocks noChangeArrowheads="1"/>
          </p:cNvSpPr>
          <p:nvPr/>
        </p:nvSpPr>
        <p:spPr bwMode="auto">
          <a:xfrm>
            <a:off x="2225675"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0728" name="AutoShape 7"/>
          <p:cNvCxnSpPr>
            <a:cxnSpLocks noChangeShapeType="1"/>
            <a:stCxn id="30725" idx="4"/>
            <a:endCxn id="30727" idx="1"/>
          </p:cNvCxnSpPr>
          <p:nvPr/>
        </p:nvCxnSpPr>
        <p:spPr bwMode="auto">
          <a:xfrm>
            <a:off x="2111375" y="4267200"/>
            <a:ext cx="125413" cy="544513"/>
          </a:xfrm>
          <a:prstGeom prst="straightConnector1">
            <a:avLst/>
          </a:prstGeom>
          <a:noFill/>
          <a:ln w="9525">
            <a:solidFill>
              <a:srgbClr val="000000"/>
            </a:solidFill>
            <a:round/>
            <a:headEnd/>
            <a:tailEnd/>
          </a:ln>
        </p:spPr>
      </p:cxnSp>
      <p:sp>
        <p:nvSpPr>
          <p:cNvPr id="30729" name="Oval 8"/>
          <p:cNvSpPr>
            <a:spLocks noChangeArrowheads="1"/>
          </p:cNvSpPr>
          <p:nvPr/>
        </p:nvSpPr>
        <p:spPr bwMode="auto">
          <a:xfrm>
            <a:off x="2835275"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0730" name="AutoShape 9"/>
          <p:cNvCxnSpPr>
            <a:cxnSpLocks noChangeShapeType="1"/>
            <a:stCxn id="30727" idx="6"/>
            <a:endCxn id="30729" idx="2"/>
          </p:cNvCxnSpPr>
          <p:nvPr/>
        </p:nvCxnSpPr>
        <p:spPr bwMode="auto">
          <a:xfrm>
            <a:off x="2301875" y="4838700"/>
            <a:ext cx="533400" cy="0"/>
          </a:xfrm>
          <a:prstGeom prst="straightConnector1">
            <a:avLst/>
          </a:prstGeom>
          <a:noFill/>
          <a:ln w="9525">
            <a:solidFill>
              <a:srgbClr val="000000"/>
            </a:solidFill>
            <a:round/>
            <a:headEnd/>
            <a:tailEnd/>
          </a:ln>
        </p:spPr>
      </p:cxnSp>
      <p:cxnSp>
        <p:nvCxnSpPr>
          <p:cNvPr id="30731" name="AutoShape 10"/>
          <p:cNvCxnSpPr>
            <a:cxnSpLocks noChangeShapeType="1"/>
            <a:stCxn id="30726" idx="4"/>
            <a:endCxn id="30729" idx="7"/>
          </p:cNvCxnSpPr>
          <p:nvPr/>
        </p:nvCxnSpPr>
        <p:spPr bwMode="auto">
          <a:xfrm flipH="1">
            <a:off x="2900363" y="4267200"/>
            <a:ext cx="125412" cy="544513"/>
          </a:xfrm>
          <a:prstGeom prst="straightConnector1">
            <a:avLst/>
          </a:prstGeom>
          <a:noFill/>
          <a:ln w="9525">
            <a:solidFill>
              <a:srgbClr val="000000"/>
            </a:solidFill>
            <a:round/>
            <a:headEnd/>
            <a:tailEnd/>
          </a:ln>
        </p:spPr>
      </p:cxnSp>
      <p:sp>
        <p:nvSpPr>
          <p:cNvPr id="30732" name="Oval 11"/>
          <p:cNvSpPr>
            <a:spLocks noChangeArrowheads="1"/>
          </p:cNvSpPr>
          <p:nvPr/>
        </p:nvSpPr>
        <p:spPr bwMode="auto">
          <a:xfrm>
            <a:off x="2530475" y="3886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0733" name="AutoShape 12"/>
          <p:cNvCxnSpPr>
            <a:cxnSpLocks noChangeShapeType="1"/>
            <a:stCxn id="30732" idx="2"/>
            <a:endCxn id="30725" idx="7"/>
          </p:cNvCxnSpPr>
          <p:nvPr/>
        </p:nvCxnSpPr>
        <p:spPr bwMode="auto">
          <a:xfrm flipH="1">
            <a:off x="2138363" y="3924300"/>
            <a:ext cx="392112" cy="277813"/>
          </a:xfrm>
          <a:prstGeom prst="straightConnector1">
            <a:avLst/>
          </a:prstGeom>
          <a:noFill/>
          <a:ln w="9525">
            <a:solidFill>
              <a:srgbClr val="000000"/>
            </a:solidFill>
            <a:round/>
            <a:headEnd/>
            <a:tailEnd/>
          </a:ln>
        </p:spPr>
      </p:cxnSp>
      <p:cxnSp>
        <p:nvCxnSpPr>
          <p:cNvPr id="30734" name="AutoShape 13"/>
          <p:cNvCxnSpPr>
            <a:cxnSpLocks noChangeShapeType="1"/>
            <a:stCxn id="30732" idx="6"/>
            <a:endCxn id="30726" idx="1"/>
          </p:cNvCxnSpPr>
          <p:nvPr/>
        </p:nvCxnSpPr>
        <p:spPr bwMode="auto">
          <a:xfrm>
            <a:off x="2606675" y="3924300"/>
            <a:ext cx="392113" cy="277813"/>
          </a:xfrm>
          <a:prstGeom prst="straightConnector1">
            <a:avLst/>
          </a:prstGeom>
          <a:noFill/>
          <a:ln w="9525">
            <a:solidFill>
              <a:srgbClr val="000000"/>
            </a:solidFill>
            <a:round/>
            <a:headEnd/>
            <a:tailEnd/>
          </a:ln>
        </p:spPr>
      </p:cxnSp>
      <p:sp>
        <p:nvSpPr>
          <p:cNvPr id="30735" name="Text Box 14"/>
          <p:cNvSpPr txBox="1">
            <a:spLocks noChangeArrowheads="1"/>
          </p:cNvSpPr>
          <p:nvPr/>
        </p:nvSpPr>
        <p:spPr bwMode="auto">
          <a:xfrm>
            <a:off x="1600200" y="3962400"/>
            <a:ext cx="465138" cy="457200"/>
          </a:xfrm>
          <a:prstGeom prst="rect">
            <a:avLst/>
          </a:prstGeom>
          <a:noFill/>
          <a:ln w="9525">
            <a:noFill/>
            <a:miter lim="800000"/>
            <a:headEnd/>
            <a:tailEnd/>
          </a:ln>
        </p:spPr>
        <p:txBody>
          <a:bodyPr wrap="none">
            <a:spAutoFit/>
          </a:bodyPr>
          <a:lstStyle/>
          <a:p>
            <a:r>
              <a:rPr lang="en-US" i="1"/>
              <a:t>u</a:t>
            </a:r>
            <a:r>
              <a:rPr lang="en-US" baseline="-25000"/>
              <a:t>1</a:t>
            </a:r>
          </a:p>
        </p:txBody>
      </p:sp>
      <p:sp>
        <p:nvSpPr>
          <p:cNvPr id="30736" name="Text Box 15"/>
          <p:cNvSpPr txBox="1">
            <a:spLocks noChangeArrowheads="1"/>
          </p:cNvSpPr>
          <p:nvPr/>
        </p:nvSpPr>
        <p:spPr bwMode="auto">
          <a:xfrm>
            <a:off x="2408238" y="3505200"/>
            <a:ext cx="465137" cy="457200"/>
          </a:xfrm>
          <a:prstGeom prst="rect">
            <a:avLst/>
          </a:prstGeom>
          <a:noFill/>
          <a:ln w="9525">
            <a:noFill/>
            <a:miter lim="800000"/>
            <a:headEnd/>
            <a:tailEnd/>
          </a:ln>
        </p:spPr>
        <p:txBody>
          <a:bodyPr wrap="none">
            <a:spAutoFit/>
          </a:bodyPr>
          <a:lstStyle/>
          <a:p>
            <a:r>
              <a:rPr lang="en-US" i="1"/>
              <a:t>u</a:t>
            </a:r>
            <a:r>
              <a:rPr lang="en-US" baseline="-25000"/>
              <a:t>2</a:t>
            </a:r>
            <a:endParaRPr lang="en-US"/>
          </a:p>
        </p:txBody>
      </p:sp>
      <p:sp>
        <p:nvSpPr>
          <p:cNvPr id="30737" name="Text Box 16"/>
          <p:cNvSpPr txBox="1">
            <a:spLocks noChangeArrowheads="1"/>
          </p:cNvSpPr>
          <p:nvPr/>
        </p:nvSpPr>
        <p:spPr bwMode="auto">
          <a:xfrm>
            <a:off x="2941638" y="3810000"/>
            <a:ext cx="465137" cy="457200"/>
          </a:xfrm>
          <a:prstGeom prst="rect">
            <a:avLst/>
          </a:prstGeom>
          <a:noFill/>
          <a:ln w="9525">
            <a:noFill/>
            <a:miter lim="800000"/>
            <a:headEnd/>
            <a:tailEnd/>
          </a:ln>
        </p:spPr>
        <p:txBody>
          <a:bodyPr wrap="none">
            <a:spAutoFit/>
          </a:bodyPr>
          <a:lstStyle/>
          <a:p>
            <a:r>
              <a:rPr lang="en-US" i="1"/>
              <a:t>u</a:t>
            </a:r>
            <a:r>
              <a:rPr lang="en-US" baseline="-25000"/>
              <a:t>3</a:t>
            </a:r>
            <a:endParaRPr lang="en-US"/>
          </a:p>
        </p:txBody>
      </p:sp>
      <p:sp>
        <p:nvSpPr>
          <p:cNvPr id="30738" name="Text Box 17"/>
          <p:cNvSpPr txBox="1">
            <a:spLocks noChangeArrowheads="1"/>
          </p:cNvSpPr>
          <p:nvPr/>
        </p:nvSpPr>
        <p:spPr bwMode="auto">
          <a:xfrm>
            <a:off x="1744663" y="4648200"/>
            <a:ext cx="465137" cy="457200"/>
          </a:xfrm>
          <a:prstGeom prst="rect">
            <a:avLst/>
          </a:prstGeom>
          <a:noFill/>
          <a:ln w="9525">
            <a:noFill/>
            <a:miter lim="800000"/>
            <a:headEnd/>
            <a:tailEnd/>
          </a:ln>
        </p:spPr>
        <p:txBody>
          <a:bodyPr wrap="none">
            <a:spAutoFit/>
          </a:bodyPr>
          <a:lstStyle/>
          <a:p>
            <a:r>
              <a:rPr lang="en-US" i="1"/>
              <a:t>u</a:t>
            </a:r>
            <a:r>
              <a:rPr lang="en-US" baseline="-25000"/>
              <a:t>5</a:t>
            </a:r>
            <a:endParaRPr lang="en-US"/>
          </a:p>
        </p:txBody>
      </p:sp>
      <p:sp>
        <p:nvSpPr>
          <p:cNvPr id="30739" name="Text Box 18"/>
          <p:cNvSpPr txBox="1">
            <a:spLocks noChangeArrowheads="1"/>
          </p:cNvSpPr>
          <p:nvPr/>
        </p:nvSpPr>
        <p:spPr bwMode="auto">
          <a:xfrm>
            <a:off x="2895600" y="4572000"/>
            <a:ext cx="465138" cy="457200"/>
          </a:xfrm>
          <a:prstGeom prst="rect">
            <a:avLst/>
          </a:prstGeom>
          <a:noFill/>
          <a:ln w="9525">
            <a:noFill/>
            <a:miter lim="800000"/>
            <a:headEnd/>
            <a:tailEnd/>
          </a:ln>
        </p:spPr>
        <p:txBody>
          <a:bodyPr wrap="none">
            <a:spAutoFit/>
          </a:bodyPr>
          <a:lstStyle/>
          <a:p>
            <a:r>
              <a:rPr lang="en-US" i="1"/>
              <a:t>u</a:t>
            </a:r>
            <a:r>
              <a:rPr lang="en-US" baseline="-25000"/>
              <a:t>4</a:t>
            </a:r>
            <a:endParaRPr lang="en-US"/>
          </a:p>
        </p:txBody>
      </p:sp>
      <p:sp>
        <p:nvSpPr>
          <p:cNvPr id="30740" name="Oval 19"/>
          <p:cNvSpPr>
            <a:spLocks noChangeArrowheads="1"/>
          </p:cNvSpPr>
          <p:nvPr/>
        </p:nvSpPr>
        <p:spPr bwMode="auto">
          <a:xfrm>
            <a:off x="5676900"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0741" name="Oval 20"/>
          <p:cNvSpPr>
            <a:spLocks noChangeArrowheads="1"/>
          </p:cNvSpPr>
          <p:nvPr/>
        </p:nvSpPr>
        <p:spPr bwMode="auto">
          <a:xfrm>
            <a:off x="6591300"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0742" name="AutoShape 21"/>
          <p:cNvCxnSpPr>
            <a:cxnSpLocks noChangeShapeType="1"/>
            <a:stCxn id="30740" idx="4"/>
            <a:endCxn id="30743" idx="1"/>
          </p:cNvCxnSpPr>
          <p:nvPr/>
        </p:nvCxnSpPr>
        <p:spPr bwMode="auto">
          <a:xfrm>
            <a:off x="5715000" y="4267200"/>
            <a:ext cx="735013" cy="544513"/>
          </a:xfrm>
          <a:prstGeom prst="straightConnector1">
            <a:avLst/>
          </a:prstGeom>
          <a:noFill/>
          <a:ln w="9525">
            <a:solidFill>
              <a:srgbClr val="000000"/>
            </a:solidFill>
            <a:round/>
            <a:headEnd/>
            <a:tailEnd/>
          </a:ln>
        </p:spPr>
      </p:cxnSp>
      <p:sp>
        <p:nvSpPr>
          <p:cNvPr id="30743" name="Oval 22"/>
          <p:cNvSpPr>
            <a:spLocks noChangeArrowheads="1"/>
          </p:cNvSpPr>
          <p:nvPr/>
        </p:nvSpPr>
        <p:spPr bwMode="auto">
          <a:xfrm>
            <a:off x="6438900"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0744" name="AutoShape 23"/>
          <p:cNvCxnSpPr>
            <a:cxnSpLocks noChangeShapeType="1"/>
            <a:stCxn id="30741" idx="4"/>
            <a:endCxn id="30743" idx="7"/>
          </p:cNvCxnSpPr>
          <p:nvPr/>
        </p:nvCxnSpPr>
        <p:spPr bwMode="auto">
          <a:xfrm flipH="1">
            <a:off x="6503988" y="4267200"/>
            <a:ext cx="125412" cy="544513"/>
          </a:xfrm>
          <a:prstGeom prst="straightConnector1">
            <a:avLst/>
          </a:prstGeom>
          <a:noFill/>
          <a:ln w="9525">
            <a:solidFill>
              <a:srgbClr val="000000"/>
            </a:solidFill>
            <a:round/>
            <a:headEnd/>
            <a:tailEnd/>
          </a:ln>
        </p:spPr>
      </p:cxnSp>
      <p:sp>
        <p:nvSpPr>
          <p:cNvPr id="30745" name="Oval 24"/>
          <p:cNvSpPr>
            <a:spLocks noChangeArrowheads="1"/>
          </p:cNvSpPr>
          <p:nvPr/>
        </p:nvSpPr>
        <p:spPr bwMode="auto">
          <a:xfrm>
            <a:off x="6134100" y="3886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0746" name="AutoShape 25"/>
          <p:cNvCxnSpPr>
            <a:cxnSpLocks noChangeShapeType="1"/>
            <a:stCxn id="30745" idx="2"/>
            <a:endCxn id="30740" idx="7"/>
          </p:cNvCxnSpPr>
          <p:nvPr/>
        </p:nvCxnSpPr>
        <p:spPr bwMode="auto">
          <a:xfrm flipH="1">
            <a:off x="5741988" y="3924300"/>
            <a:ext cx="392112" cy="277813"/>
          </a:xfrm>
          <a:prstGeom prst="straightConnector1">
            <a:avLst/>
          </a:prstGeom>
          <a:noFill/>
          <a:ln w="9525">
            <a:solidFill>
              <a:srgbClr val="000000"/>
            </a:solidFill>
            <a:round/>
            <a:headEnd/>
            <a:tailEnd/>
          </a:ln>
        </p:spPr>
      </p:cxnSp>
      <p:cxnSp>
        <p:nvCxnSpPr>
          <p:cNvPr id="30747" name="AutoShape 26"/>
          <p:cNvCxnSpPr>
            <a:cxnSpLocks noChangeShapeType="1"/>
            <a:stCxn id="30745" idx="6"/>
            <a:endCxn id="30741" idx="1"/>
          </p:cNvCxnSpPr>
          <p:nvPr/>
        </p:nvCxnSpPr>
        <p:spPr bwMode="auto">
          <a:xfrm>
            <a:off x="6210300" y="3924300"/>
            <a:ext cx="392113" cy="277813"/>
          </a:xfrm>
          <a:prstGeom prst="straightConnector1">
            <a:avLst/>
          </a:prstGeom>
          <a:noFill/>
          <a:ln w="9525">
            <a:solidFill>
              <a:srgbClr val="000000"/>
            </a:solidFill>
            <a:round/>
            <a:headEnd/>
            <a:tailEnd/>
          </a:ln>
        </p:spPr>
      </p:cxnSp>
      <p:sp>
        <p:nvSpPr>
          <p:cNvPr id="30748" name="Text Box 27"/>
          <p:cNvSpPr txBox="1">
            <a:spLocks noChangeArrowheads="1"/>
          </p:cNvSpPr>
          <p:nvPr/>
        </p:nvSpPr>
        <p:spPr bwMode="auto">
          <a:xfrm>
            <a:off x="5203825" y="3962400"/>
            <a:ext cx="447675" cy="457200"/>
          </a:xfrm>
          <a:prstGeom prst="rect">
            <a:avLst/>
          </a:prstGeom>
          <a:noFill/>
          <a:ln w="9525">
            <a:noFill/>
            <a:miter lim="800000"/>
            <a:headEnd/>
            <a:tailEnd/>
          </a:ln>
        </p:spPr>
        <p:txBody>
          <a:bodyPr wrap="none">
            <a:spAutoFit/>
          </a:bodyPr>
          <a:lstStyle/>
          <a:p>
            <a:r>
              <a:rPr lang="en-US" i="1"/>
              <a:t>v</a:t>
            </a:r>
            <a:r>
              <a:rPr lang="en-US" baseline="-25000"/>
              <a:t>1</a:t>
            </a:r>
          </a:p>
        </p:txBody>
      </p:sp>
      <p:sp>
        <p:nvSpPr>
          <p:cNvPr id="30749" name="Text Box 28"/>
          <p:cNvSpPr txBox="1">
            <a:spLocks noChangeArrowheads="1"/>
          </p:cNvSpPr>
          <p:nvPr/>
        </p:nvSpPr>
        <p:spPr bwMode="auto">
          <a:xfrm>
            <a:off x="6011863" y="3505200"/>
            <a:ext cx="447675" cy="457200"/>
          </a:xfrm>
          <a:prstGeom prst="rect">
            <a:avLst/>
          </a:prstGeom>
          <a:noFill/>
          <a:ln w="9525">
            <a:noFill/>
            <a:miter lim="800000"/>
            <a:headEnd/>
            <a:tailEnd/>
          </a:ln>
        </p:spPr>
        <p:txBody>
          <a:bodyPr wrap="none">
            <a:spAutoFit/>
          </a:bodyPr>
          <a:lstStyle/>
          <a:p>
            <a:r>
              <a:rPr lang="en-US" i="1"/>
              <a:t>v</a:t>
            </a:r>
            <a:r>
              <a:rPr lang="en-US" baseline="-25000"/>
              <a:t>2</a:t>
            </a:r>
            <a:endParaRPr lang="en-US"/>
          </a:p>
        </p:txBody>
      </p:sp>
      <p:sp>
        <p:nvSpPr>
          <p:cNvPr id="30750" name="Text Box 29"/>
          <p:cNvSpPr txBox="1">
            <a:spLocks noChangeArrowheads="1"/>
          </p:cNvSpPr>
          <p:nvPr/>
        </p:nvSpPr>
        <p:spPr bwMode="auto">
          <a:xfrm>
            <a:off x="6705600" y="3962400"/>
            <a:ext cx="447675" cy="457200"/>
          </a:xfrm>
          <a:prstGeom prst="rect">
            <a:avLst/>
          </a:prstGeom>
          <a:noFill/>
          <a:ln w="9525">
            <a:noFill/>
            <a:miter lim="800000"/>
            <a:headEnd/>
            <a:tailEnd/>
          </a:ln>
        </p:spPr>
        <p:txBody>
          <a:bodyPr wrap="none">
            <a:spAutoFit/>
          </a:bodyPr>
          <a:lstStyle/>
          <a:p>
            <a:r>
              <a:rPr lang="en-US" i="1"/>
              <a:t>v</a:t>
            </a:r>
            <a:r>
              <a:rPr lang="en-US" baseline="-25000"/>
              <a:t>3</a:t>
            </a:r>
            <a:endParaRPr lang="en-US"/>
          </a:p>
        </p:txBody>
      </p:sp>
      <p:sp>
        <p:nvSpPr>
          <p:cNvPr id="30751" name="Text Box 30"/>
          <p:cNvSpPr txBox="1">
            <a:spLocks noChangeArrowheads="1"/>
          </p:cNvSpPr>
          <p:nvPr/>
        </p:nvSpPr>
        <p:spPr bwMode="auto">
          <a:xfrm>
            <a:off x="6499225" y="4572000"/>
            <a:ext cx="447675" cy="457200"/>
          </a:xfrm>
          <a:prstGeom prst="rect">
            <a:avLst/>
          </a:prstGeom>
          <a:noFill/>
          <a:ln w="9525">
            <a:noFill/>
            <a:miter lim="800000"/>
            <a:headEnd/>
            <a:tailEnd/>
          </a:ln>
        </p:spPr>
        <p:txBody>
          <a:bodyPr wrap="none">
            <a:spAutoFit/>
          </a:bodyPr>
          <a:lstStyle/>
          <a:p>
            <a:r>
              <a:rPr lang="en-US" i="1"/>
              <a:t>v</a:t>
            </a:r>
            <a:r>
              <a:rPr lang="en-US" baseline="-25000"/>
              <a:t>4</a:t>
            </a:r>
            <a:endParaRPr lang="en-US"/>
          </a:p>
        </p:txBody>
      </p:sp>
      <p:cxnSp>
        <p:nvCxnSpPr>
          <p:cNvPr id="30752" name="AutoShape 31"/>
          <p:cNvCxnSpPr>
            <a:cxnSpLocks noChangeShapeType="1"/>
            <a:stCxn id="30740" idx="6"/>
            <a:endCxn id="30741" idx="4"/>
          </p:cNvCxnSpPr>
          <p:nvPr/>
        </p:nvCxnSpPr>
        <p:spPr bwMode="auto">
          <a:xfrm>
            <a:off x="5753100" y="4229100"/>
            <a:ext cx="876300" cy="38100"/>
          </a:xfrm>
          <a:prstGeom prst="straightConnector1">
            <a:avLst/>
          </a:prstGeom>
          <a:noFill/>
          <a:ln w="9525">
            <a:solidFill>
              <a:srgbClr val="000000"/>
            </a:solidFill>
            <a:round/>
            <a:headEnd/>
            <a:tailE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4000" smtClean="0"/>
              <a:t>Representing Graphs </a:t>
            </a:r>
          </a:p>
        </p:txBody>
      </p:sp>
      <p:sp>
        <p:nvSpPr>
          <p:cNvPr id="6147" name="Content Placeholder 2"/>
          <p:cNvSpPr>
            <a:spLocks noGrp="1"/>
          </p:cNvSpPr>
          <p:nvPr>
            <p:ph idx="1"/>
          </p:nvPr>
        </p:nvSpPr>
        <p:spPr/>
        <p:txBody>
          <a:bodyPr/>
          <a:lstStyle/>
          <a:p>
            <a:pPr marL="365125" indent="-365125" eaLnBrk="1" hangingPunct="1">
              <a:spcBef>
                <a:spcPct val="0"/>
              </a:spcBef>
            </a:pPr>
            <a:r>
              <a:rPr lang="en-US" sz="2400" dirty="0" smtClean="0"/>
              <a:t>One way to represent </a:t>
            </a:r>
            <a:r>
              <a:rPr lang="en-US" sz="2400" dirty="0" smtClean="0">
                <a:solidFill>
                  <a:srgbClr val="FF0000"/>
                </a:solidFill>
              </a:rPr>
              <a:t>a graph without multiple edges </a:t>
            </a:r>
            <a:r>
              <a:rPr lang="en-US" sz="2400" dirty="0" smtClean="0"/>
              <a:t>is to </a:t>
            </a:r>
            <a:r>
              <a:rPr lang="en-US" sz="2400" b="1" dirty="0" smtClean="0">
                <a:solidFill>
                  <a:srgbClr val="0000FF"/>
                </a:solidFill>
              </a:rPr>
              <a:t>list</a:t>
            </a:r>
            <a:r>
              <a:rPr lang="en-US" sz="2400" dirty="0" smtClean="0"/>
              <a:t> all the edges of the graph.</a:t>
            </a:r>
          </a:p>
          <a:p>
            <a:pPr marL="365125" indent="-365125" eaLnBrk="1" hangingPunct="1">
              <a:spcBef>
                <a:spcPct val="0"/>
              </a:spcBef>
            </a:pPr>
            <a:r>
              <a:rPr lang="en-US" sz="2400" dirty="0" smtClean="0"/>
              <a:t>Another way to represent </a:t>
            </a:r>
            <a:r>
              <a:rPr lang="en-US" sz="2400" dirty="0" smtClean="0">
                <a:solidFill>
                  <a:srgbClr val="FF0000"/>
                </a:solidFill>
              </a:rPr>
              <a:t>a graph with no multiple edges </a:t>
            </a:r>
            <a:r>
              <a:rPr lang="en-US" sz="2400" dirty="0" smtClean="0"/>
              <a:t>is to use </a:t>
            </a:r>
            <a:r>
              <a:rPr lang="en-US" sz="2400" b="1" dirty="0" smtClean="0">
                <a:solidFill>
                  <a:srgbClr val="0000FF"/>
                </a:solidFill>
              </a:rPr>
              <a:t>adjacency lists</a:t>
            </a:r>
            <a:r>
              <a:rPr lang="en-US" sz="2400" dirty="0" smtClean="0"/>
              <a:t>, which specify the vertices that are adjacent to each vertex of the graph.</a:t>
            </a:r>
          </a:p>
          <a:p>
            <a:pPr marL="365125" indent="-365125" eaLnBrk="1" hangingPunct="1">
              <a:spcBef>
                <a:spcPct val="0"/>
              </a:spcBef>
            </a:pPr>
            <a:endParaRPr lang="en-US" sz="2400" dirty="0" smtClean="0"/>
          </a:p>
          <a:p>
            <a:pPr marL="365125" indent="-365125" eaLnBrk="1" hangingPunct="1">
              <a:spcBef>
                <a:spcPct val="0"/>
              </a:spcBef>
            </a:pPr>
            <a:r>
              <a:rPr lang="en-US" sz="2400" b="1" u="sng" dirty="0" smtClean="0">
                <a:solidFill>
                  <a:srgbClr val="0000FF"/>
                </a:solidFill>
              </a:rPr>
              <a:t>Adjacency Lists</a:t>
            </a:r>
            <a:r>
              <a:rPr lang="en-US" sz="2400" dirty="0" smtClean="0"/>
              <a:t>: A table with </a:t>
            </a:r>
            <a:r>
              <a:rPr lang="en-US" sz="2400" dirty="0" smtClean="0">
                <a:solidFill>
                  <a:srgbClr val="FF0000"/>
                </a:solidFill>
              </a:rPr>
              <a:t>1 row per vertex</a:t>
            </a:r>
            <a:r>
              <a:rPr lang="en-US" sz="2400" dirty="0" smtClean="0"/>
              <a:t>, listing its adjacent vertices.</a:t>
            </a:r>
          </a:p>
          <a:p>
            <a:pPr marL="365125" indent="-365125" eaLnBrk="1" hangingPunct="1">
              <a:spcBef>
                <a:spcPct val="0"/>
              </a:spcBef>
            </a:pPr>
            <a:r>
              <a:rPr lang="en-US" sz="2400" b="1" u="sng" dirty="0" smtClean="0">
                <a:solidFill>
                  <a:srgbClr val="0000FF"/>
                </a:solidFill>
              </a:rPr>
              <a:t>Directed Adjacency Lists</a:t>
            </a:r>
            <a:r>
              <a:rPr lang="en-US" sz="2400" dirty="0" smtClean="0"/>
              <a:t>: A table with </a:t>
            </a:r>
            <a:r>
              <a:rPr lang="en-US" sz="2400" dirty="0" smtClean="0">
                <a:solidFill>
                  <a:srgbClr val="FF0000"/>
                </a:solidFill>
              </a:rPr>
              <a:t>1 row per node</a:t>
            </a:r>
            <a:r>
              <a:rPr lang="en-US" sz="2400" dirty="0" smtClean="0"/>
              <a:t>, listing the </a:t>
            </a:r>
            <a:r>
              <a:rPr lang="en-US" sz="2400" i="1" dirty="0" smtClean="0">
                <a:solidFill>
                  <a:srgbClr val="FF0000"/>
                </a:solidFill>
              </a:rPr>
              <a:t>terminal</a:t>
            </a:r>
            <a:r>
              <a:rPr lang="en-US" sz="2400" dirty="0" smtClean="0">
                <a:solidFill>
                  <a:srgbClr val="FF0000"/>
                </a:solidFill>
              </a:rPr>
              <a:t> </a:t>
            </a:r>
            <a:r>
              <a:rPr lang="en-US" sz="2400" i="1" dirty="0" smtClean="0">
                <a:solidFill>
                  <a:srgbClr val="FF0000"/>
                </a:solidFill>
              </a:rPr>
              <a:t>nodes</a:t>
            </a:r>
            <a:r>
              <a:rPr lang="en-US" sz="2400" dirty="0" smtClean="0">
                <a:solidFill>
                  <a:srgbClr val="FF0000"/>
                </a:solidFill>
              </a:rPr>
              <a:t> </a:t>
            </a:r>
            <a:r>
              <a:rPr lang="en-US" sz="2400" dirty="0" smtClean="0"/>
              <a:t>of each edge </a:t>
            </a:r>
            <a:r>
              <a:rPr lang="en-US" sz="2400" i="1" dirty="0" smtClean="0">
                <a:solidFill>
                  <a:srgbClr val="FF0000"/>
                </a:solidFill>
              </a:rPr>
              <a:t>incident</a:t>
            </a:r>
            <a:r>
              <a:rPr lang="en-US" sz="2400" dirty="0" smtClean="0">
                <a:solidFill>
                  <a:srgbClr val="FF0000"/>
                </a:solidFill>
              </a:rPr>
              <a:t> </a:t>
            </a:r>
            <a:r>
              <a:rPr lang="en-US" sz="2400" i="1" dirty="0" smtClean="0">
                <a:solidFill>
                  <a:srgbClr val="FF0000"/>
                </a:solidFill>
              </a:rPr>
              <a:t>from</a:t>
            </a:r>
            <a:r>
              <a:rPr lang="en-US" sz="2400" dirty="0" smtClean="0">
                <a:solidFill>
                  <a:srgbClr val="FF0000"/>
                </a:solidFill>
              </a:rPr>
              <a:t> </a:t>
            </a:r>
            <a:r>
              <a:rPr lang="en-US" sz="2400" i="1" dirty="0" smtClean="0">
                <a:solidFill>
                  <a:srgbClr val="FF0000"/>
                </a:solidFill>
              </a:rPr>
              <a:t>that node</a:t>
            </a:r>
            <a:r>
              <a:rPr lang="en-US" sz="2400" dirty="0" smtClean="0"/>
              <a:t>.</a:t>
            </a:r>
          </a:p>
        </p:txBody>
      </p:sp>
      <p:sp>
        <p:nvSpPr>
          <p:cNvPr id="4" name="Slide Number Placeholder 3"/>
          <p:cNvSpPr>
            <a:spLocks noGrp="1"/>
          </p:cNvSpPr>
          <p:nvPr>
            <p:ph type="sldNum" sz="quarter" idx="12"/>
          </p:nvPr>
        </p:nvSpPr>
        <p:spPr/>
        <p:txBody>
          <a:bodyPr/>
          <a:lstStyle/>
          <a:p>
            <a:pPr>
              <a:defRPr/>
            </a:pPr>
            <a:fld id="{90D105F6-82EA-49A2-A114-E5D9AD194A25}"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5"/>
          <p:cNvSpPr>
            <a:spLocks noGrp="1"/>
          </p:cNvSpPr>
          <p:nvPr>
            <p:ph type="sldNum" sz="quarter" idx="12"/>
          </p:nvPr>
        </p:nvSpPr>
        <p:spPr/>
        <p:txBody>
          <a:bodyPr/>
          <a:lstStyle/>
          <a:p>
            <a:pPr>
              <a:defRPr/>
            </a:pPr>
            <a:fld id="{2F743EE5-FC0A-422A-BA99-B4F1AC369E53}" type="slidenum">
              <a:rPr lang="en-US"/>
              <a:pPr>
                <a:defRPr/>
              </a:pPr>
              <a:t>30</a:t>
            </a:fld>
            <a:endParaRPr lang="en-US"/>
          </a:p>
        </p:txBody>
      </p:sp>
      <p:sp>
        <p:nvSpPr>
          <p:cNvPr id="31747" name="Rectangle 2"/>
          <p:cNvSpPr>
            <a:spLocks noGrp="1" noChangeArrowheads="1"/>
          </p:cNvSpPr>
          <p:nvPr>
            <p:ph type="title"/>
          </p:nvPr>
        </p:nvSpPr>
        <p:spPr/>
        <p:txBody>
          <a:bodyPr/>
          <a:lstStyle/>
          <a:p>
            <a:pPr eaLnBrk="1" hangingPunct="1"/>
            <a:r>
              <a:rPr lang="en-US" sz="3600" smtClean="0"/>
              <a:t>Graph Isomorphism : Negative Examples</a:t>
            </a:r>
          </a:p>
        </p:txBody>
      </p:sp>
      <p:sp>
        <p:nvSpPr>
          <p:cNvPr id="31748" name="Rectangle 3" descr="Rectangle: Click to edit Master text styles&#10;Second level&#10;Third level&#10;Fourth level&#10;Fifth level"/>
          <p:cNvSpPr>
            <a:spLocks noGrp="1" noChangeArrowheads="1"/>
          </p:cNvSpPr>
          <p:nvPr>
            <p:ph type="body" idx="1"/>
          </p:nvPr>
        </p:nvSpPr>
        <p:spPr/>
        <p:txBody>
          <a:bodyPr/>
          <a:lstStyle/>
          <a:p>
            <a:pPr eaLnBrk="1" hangingPunct="1">
              <a:buNone/>
            </a:pPr>
            <a:r>
              <a:rPr lang="en-US" sz="2800" dirty="0" smtClean="0">
                <a:solidFill>
                  <a:srgbClr val="0000FF"/>
                </a:solidFill>
              </a:rPr>
              <a:t>A1:  </a:t>
            </a:r>
            <a:r>
              <a:rPr lang="en-US" sz="2800" dirty="0" smtClean="0">
                <a:solidFill>
                  <a:srgbClr val="0000FF"/>
                </a:solidFill>
              </a:rPr>
              <a:t>1</a:t>
            </a:r>
            <a:r>
              <a:rPr lang="en-US" sz="2800" baseline="30000" dirty="0" smtClean="0">
                <a:solidFill>
                  <a:srgbClr val="0000FF"/>
                </a:solidFill>
              </a:rPr>
              <a:t>st</a:t>
            </a:r>
            <a:r>
              <a:rPr lang="en-US" sz="2800" dirty="0" smtClean="0">
                <a:solidFill>
                  <a:srgbClr val="0000FF"/>
                </a:solidFill>
              </a:rPr>
              <a:t> graph has more vertices than 2</a:t>
            </a:r>
            <a:r>
              <a:rPr lang="en-US" sz="2800" baseline="30000" dirty="0" smtClean="0">
                <a:solidFill>
                  <a:srgbClr val="0000FF"/>
                </a:solidFill>
              </a:rPr>
              <a:t>nd</a:t>
            </a:r>
            <a:r>
              <a:rPr lang="en-US" sz="2800" dirty="0" smtClean="0">
                <a:solidFill>
                  <a:srgbClr val="0000FF"/>
                </a:solidFill>
              </a:rPr>
              <a:t>. So the graphs are not isomorphic. </a:t>
            </a:r>
            <a:r>
              <a:rPr lang="en-US" sz="2800" dirty="0" smtClean="0">
                <a:solidFill>
                  <a:srgbClr val="FF0000"/>
                </a:solidFill>
              </a:rPr>
              <a:t>What </a:t>
            </a:r>
            <a:r>
              <a:rPr lang="en-US" sz="2800" dirty="0">
                <a:solidFill>
                  <a:srgbClr val="FF0000"/>
                </a:solidFill>
              </a:rPr>
              <a:t>are other answers?</a:t>
            </a:r>
          </a:p>
          <a:p>
            <a:pPr eaLnBrk="1" hangingPunct="1">
              <a:buFont typeface="Wingdings" pitchFamily="2" charset="2"/>
              <a:buNone/>
            </a:pPr>
            <a:r>
              <a:rPr lang="en-US" sz="2800" dirty="0" smtClean="0">
                <a:solidFill>
                  <a:srgbClr val="FF0000"/>
                </a:solidFill>
              </a:rPr>
              <a:t>Q2:  </a:t>
            </a:r>
            <a:r>
              <a:rPr lang="en-US" sz="2800" dirty="0" smtClean="0">
                <a:solidFill>
                  <a:srgbClr val="FF0000"/>
                </a:solidFill>
              </a:rPr>
              <a:t>Why are the following graphs not isomorphic?</a:t>
            </a:r>
          </a:p>
        </p:txBody>
      </p:sp>
      <p:sp>
        <p:nvSpPr>
          <p:cNvPr id="31749" name="Oval 4"/>
          <p:cNvSpPr>
            <a:spLocks noChangeArrowheads="1"/>
          </p:cNvSpPr>
          <p:nvPr/>
        </p:nvSpPr>
        <p:spPr bwMode="auto">
          <a:xfrm>
            <a:off x="2073275"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1750" name="Oval 5"/>
          <p:cNvSpPr>
            <a:spLocks noChangeArrowheads="1"/>
          </p:cNvSpPr>
          <p:nvPr/>
        </p:nvSpPr>
        <p:spPr bwMode="auto">
          <a:xfrm>
            <a:off x="2987675"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1751" name="Oval 6"/>
          <p:cNvSpPr>
            <a:spLocks noChangeArrowheads="1"/>
          </p:cNvSpPr>
          <p:nvPr/>
        </p:nvSpPr>
        <p:spPr bwMode="auto">
          <a:xfrm>
            <a:off x="2225675"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1752" name="AutoShape 7"/>
          <p:cNvCxnSpPr>
            <a:cxnSpLocks noChangeShapeType="1"/>
            <a:stCxn id="31749" idx="4"/>
            <a:endCxn id="31751" idx="1"/>
          </p:cNvCxnSpPr>
          <p:nvPr/>
        </p:nvCxnSpPr>
        <p:spPr bwMode="auto">
          <a:xfrm>
            <a:off x="2111375" y="4267200"/>
            <a:ext cx="125413" cy="544513"/>
          </a:xfrm>
          <a:prstGeom prst="straightConnector1">
            <a:avLst/>
          </a:prstGeom>
          <a:noFill/>
          <a:ln w="9525">
            <a:solidFill>
              <a:srgbClr val="000000"/>
            </a:solidFill>
            <a:round/>
            <a:headEnd/>
            <a:tailEnd/>
          </a:ln>
        </p:spPr>
      </p:cxnSp>
      <p:sp>
        <p:nvSpPr>
          <p:cNvPr id="31753" name="Oval 8"/>
          <p:cNvSpPr>
            <a:spLocks noChangeArrowheads="1"/>
          </p:cNvSpPr>
          <p:nvPr/>
        </p:nvSpPr>
        <p:spPr bwMode="auto">
          <a:xfrm>
            <a:off x="2835275"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1754" name="AutoShape 9"/>
          <p:cNvCxnSpPr>
            <a:cxnSpLocks noChangeShapeType="1"/>
            <a:stCxn id="31751" idx="6"/>
            <a:endCxn id="31753" idx="2"/>
          </p:cNvCxnSpPr>
          <p:nvPr/>
        </p:nvCxnSpPr>
        <p:spPr bwMode="auto">
          <a:xfrm>
            <a:off x="2301875" y="4838700"/>
            <a:ext cx="533400" cy="0"/>
          </a:xfrm>
          <a:prstGeom prst="straightConnector1">
            <a:avLst/>
          </a:prstGeom>
          <a:noFill/>
          <a:ln w="9525">
            <a:solidFill>
              <a:srgbClr val="000000"/>
            </a:solidFill>
            <a:round/>
            <a:headEnd/>
            <a:tailEnd/>
          </a:ln>
        </p:spPr>
      </p:cxnSp>
      <p:cxnSp>
        <p:nvCxnSpPr>
          <p:cNvPr id="31755" name="AutoShape 10"/>
          <p:cNvCxnSpPr>
            <a:cxnSpLocks noChangeShapeType="1"/>
            <a:stCxn id="31750" idx="4"/>
            <a:endCxn id="31753" idx="7"/>
          </p:cNvCxnSpPr>
          <p:nvPr/>
        </p:nvCxnSpPr>
        <p:spPr bwMode="auto">
          <a:xfrm flipH="1">
            <a:off x="2900363" y="4267200"/>
            <a:ext cx="125412" cy="544513"/>
          </a:xfrm>
          <a:prstGeom prst="straightConnector1">
            <a:avLst/>
          </a:prstGeom>
          <a:noFill/>
          <a:ln w="9525">
            <a:solidFill>
              <a:srgbClr val="000000"/>
            </a:solidFill>
            <a:round/>
            <a:headEnd/>
            <a:tailEnd/>
          </a:ln>
        </p:spPr>
      </p:cxnSp>
      <p:sp>
        <p:nvSpPr>
          <p:cNvPr id="31756" name="Oval 11"/>
          <p:cNvSpPr>
            <a:spLocks noChangeArrowheads="1"/>
          </p:cNvSpPr>
          <p:nvPr/>
        </p:nvSpPr>
        <p:spPr bwMode="auto">
          <a:xfrm>
            <a:off x="2530475" y="3886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1757" name="AutoShape 12"/>
          <p:cNvCxnSpPr>
            <a:cxnSpLocks noChangeShapeType="1"/>
            <a:stCxn id="31756" idx="2"/>
            <a:endCxn id="31749" idx="7"/>
          </p:cNvCxnSpPr>
          <p:nvPr/>
        </p:nvCxnSpPr>
        <p:spPr bwMode="auto">
          <a:xfrm flipH="1">
            <a:off x="2138363" y="3924300"/>
            <a:ext cx="392112" cy="277813"/>
          </a:xfrm>
          <a:prstGeom prst="straightConnector1">
            <a:avLst/>
          </a:prstGeom>
          <a:noFill/>
          <a:ln w="9525">
            <a:solidFill>
              <a:srgbClr val="000000"/>
            </a:solidFill>
            <a:round/>
            <a:headEnd/>
            <a:tailEnd/>
          </a:ln>
        </p:spPr>
      </p:cxnSp>
      <p:cxnSp>
        <p:nvCxnSpPr>
          <p:cNvPr id="31758" name="AutoShape 13"/>
          <p:cNvCxnSpPr>
            <a:cxnSpLocks noChangeShapeType="1"/>
            <a:stCxn id="31756" idx="6"/>
            <a:endCxn id="31750" idx="1"/>
          </p:cNvCxnSpPr>
          <p:nvPr/>
        </p:nvCxnSpPr>
        <p:spPr bwMode="auto">
          <a:xfrm>
            <a:off x="2606675" y="3924300"/>
            <a:ext cx="392113" cy="277813"/>
          </a:xfrm>
          <a:prstGeom prst="straightConnector1">
            <a:avLst/>
          </a:prstGeom>
          <a:noFill/>
          <a:ln w="9525">
            <a:solidFill>
              <a:srgbClr val="000000"/>
            </a:solidFill>
            <a:round/>
            <a:headEnd/>
            <a:tailEnd/>
          </a:ln>
        </p:spPr>
      </p:cxnSp>
      <p:sp>
        <p:nvSpPr>
          <p:cNvPr id="31759" name="Text Box 14"/>
          <p:cNvSpPr txBox="1">
            <a:spLocks noChangeArrowheads="1"/>
          </p:cNvSpPr>
          <p:nvPr/>
        </p:nvSpPr>
        <p:spPr bwMode="auto">
          <a:xfrm>
            <a:off x="1600200" y="3962400"/>
            <a:ext cx="465138" cy="457200"/>
          </a:xfrm>
          <a:prstGeom prst="rect">
            <a:avLst/>
          </a:prstGeom>
          <a:noFill/>
          <a:ln w="9525">
            <a:noFill/>
            <a:miter lim="800000"/>
            <a:headEnd/>
            <a:tailEnd/>
          </a:ln>
        </p:spPr>
        <p:txBody>
          <a:bodyPr wrap="none">
            <a:spAutoFit/>
          </a:bodyPr>
          <a:lstStyle/>
          <a:p>
            <a:r>
              <a:rPr lang="en-US" i="1"/>
              <a:t>u</a:t>
            </a:r>
            <a:r>
              <a:rPr lang="en-US" baseline="-25000"/>
              <a:t>1</a:t>
            </a:r>
          </a:p>
        </p:txBody>
      </p:sp>
      <p:sp>
        <p:nvSpPr>
          <p:cNvPr id="31760" name="Text Box 15"/>
          <p:cNvSpPr txBox="1">
            <a:spLocks noChangeArrowheads="1"/>
          </p:cNvSpPr>
          <p:nvPr/>
        </p:nvSpPr>
        <p:spPr bwMode="auto">
          <a:xfrm>
            <a:off x="2408238" y="3505200"/>
            <a:ext cx="465137" cy="457200"/>
          </a:xfrm>
          <a:prstGeom prst="rect">
            <a:avLst/>
          </a:prstGeom>
          <a:noFill/>
          <a:ln w="9525">
            <a:noFill/>
            <a:miter lim="800000"/>
            <a:headEnd/>
            <a:tailEnd/>
          </a:ln>
        </p:spPr>
        <p:txBody>
          <a:bodyPr wrap="none">
            <a:spAutoFit/>
          </a:bodyPr>
          <a:lstStyle/>
          <a:p>
            <a:r>
              <a:rPr lang="en-US" i="1"/>
              <a:t>u</a:t>
            </a:r>
            <a:r>
              <a:rPr lang="en-US" baseline="-25000"/>
              <a:t>2</a:t>
            </a:r>
            <a:endParaRPr lang="en-US"/>
          </a:p>
        </p:txBody>
      </p:sp>
      <p:sp>
        <p:nvSpPr>
          <p:cNvPr id="31761" name="Text Box 16"/>
          <p:cNvSpPr txBox="1">
            <a:spLocks noChangeArrowheads="1"/>
          </p:cNvSpPr>
          <p:nvPr/>
        </p:nvSpPr>
        <p:spPr bwMode="auto">
          <a:xfrm>
            <a:off x="2941638" y="3810000"/>
            <a:ext cx="465137" cy="457200"/>
          </a:xfrm>
          <a:prstGeom prst="rect">
            <a:avLst/>
          </a:prstGeom>
          <a:noFill/>
          <a:ln w="9525">
            <a:noFill/>
            <a:miter lim="800000"/>
            <a:headEnd/>
            <a:tailEnd/>
          </a:ln>
        </p:spPr>
        <p:txBody>
          <a:bodyPr wrap="none">
            <a:spAutoFit/>
          </a:bodyPr>
          <a:lstStyle/>
          <a:p>
            <a:r>
              <a:rPr lang="en-US" i="1"/>
              <a:t>u</a:t>
            </a:r>
            <a:r>
              <a:rPr lang="en-US" baseline="-25000"/>
              <a:t>3</a:t>
            </a:r>
            <a:endParaRPr lang="en-US"/>
          </a:p>
        </p:txBody>
      </p:sp>
      <p:sp>
        <p:nvSpPr>
          <p:cNvPr id="31762" name="Text Box 17"/>
          <p:cNvSpPr txBox="1">
            <a:spLocks noChangeArrowheads="1"/>
          </p:cNvSpPr>
          <p:nvPr/>
        </p:nvSpPr>
        <p:spPr bwMode="auto">
          <a:xfrm>
            <a:off x="1744663" y="4648200"/>
            <a:ext cx="465137" cy="457200"/>
          </a:xfrm>
          <a:prstGeom prst="rect">
            <a:avLst/>
          </a:prstGeom>
          <a:noFill/>
          <a:ln w="9525">
            <a:noFill/>
            <a:miter lim="800000"/>
            <a:headEnd/>
            <a:tailEnd/>
          </a:ln>
        </p:spPr>
        <p:txBody>
          <a:bodyPr wrap="none">
            <a:spAutoFit/>
          </a:bodyPr>
          <a:lstStyle/>
          <a:p>
            <a:r>
              <a:rPr lang="en-US" i="1"/>
              <a:t>u</a:t>
            </a:r>
            <a:r>
              <a:rPr lang="en-US" baseline="-25000"/>
              <a:t>5</a:t>
            </a:r>
            <a:endParaRPr lang="en-US"/>
          </a:p>
        </p:txBody>
      </p:sp>
      <p:sp>
        <p:nvSpPr>
          <p:cNvPr id="31763" name="Text Box 18"/>
          <p:cNvSpPr txBox="1">
            <a:spLocks noChangeArrowheads="1"/>
          </p:cNvSpPr>
          <p:nvPr/>
        </p:nvSpPr>
        <p:spPr bwMode="auto">
          <a:xfrm>
            <a:off x="2895600" y="4572000"/>
            <a:ext cx="465138" cy="457200"/>
          </a:xfrm>
          <a:prstGeom prst="rect">
            <a:avLst/>
          </a:prstGeom>
          <a:noFill/>
          <a:ln w="9525">
            <a:noFill/>
            <a:miter lim="800000"/>
            <a:headEnd/>
            <a:tailEnd/>
          </a:ln>
        </p:spPr>
        <p:txBody>
          <a:bodyPr wrap="none">
            <a:spAutoFit/>
          </a:bodyPr>
          <a:lstStyle/>
          <a:p>
            <a:r>
              <a:rPr lang="en-US" i="1"/>
              <a:t>u</a:t>
            </a:r>
            <a:r>
              <a:rPr lang="en-US" baseline="-25000"/>
              <a:t>4</a:t>
            </a:r>
            <a:endParaRPr lang="en-US"/>
          </a:p>
        </p:txBody>
      </p:sp>
      <p:sp>
        <p:nvSpPr>
          <p:cNvPr id="31764" name="Oval 19"/>
          <p:cNvSpPr>
            <a:spLocks noChangeArrowheads="1"/>
          </p:cNvSpPr>
          <p:nvPr/>
        </p:nvSpPr>
        <p:spPr bwMode="auto">
          <a:xfrm>
            <a:off x="5676900"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1765" name="Oval 20"/>
          <p:cNvSpPr>
            <a:spLocks noChangeArrowheads="1"/>
          </p:cNvSpPr>
          <p:nvPr/>
        </p:nvSpPr>
        <p:spPr bwMode="auto">
          <a:xfrm>
            <a:off x="6591300"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1766" name="Oval 21"/>
          <p:cNvSpPr>
            <a:spLocks noChangeArrowheads="1"/>
          </p:cNvSpPr>
          <p:nvPr/>
        </p:nvSpPr>
        <p:spPr bwMode="auto">
          <a:xfrm>
            <a:off x="5829300"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1767" name="AutoShape 22"/>
          <p:cNvCxnSpPr>
            <a:cxnSpLocks noChangeShapeType="1"/>
            <a:stCxn id="31764" idx="4"/>
            <a:endCxn id="31768" idx="2"/>
          </p:cNvCxnSpPr>
          <p:nvPr/>
        </p:nvCxnSpPr>
        <p:spPr bwMode="auto">
          <a:xfrm>
            <a:off x="5715000" y="4267200"/>
            <a:ext cx="723900" cy="571500"/>
          </a:xfrm>
          <a:prstGeom prst="straightConnector1">
            <a:avLst/>
          </a:prstGeom>
          <a:noFill/>
          <a:ln w="9525">
            <a:solidFill>
              <a:srgbClr val="000000"/>
            </a:solidFill>
            <a:round/>
            <a:headEnd/>
            <a:tailEnd/>
          </a:ln>
        </p:spPr>
      </p:cxnSp>
      <p:sp>
        <p:nvSpPr>
          <p:cNvPr id="31768" name="Oval 23"/>
          <p:cNvSpPr>
            <a:spLocks noChangeArrowheads="1"/>
          </p:cNvSpPr>
          <p:nvPr/>
        </p:nvSpPr>
        <p:spPr bwMode="auto">
          <a:xfrm>
            <a:off x="6438900"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1769" name="AutoShape 24"/>
          <p:cNvCxnSpPr>
            <a:cxnSpLocks noChangeShapeType="1"/>
            <a:stCxn id="31765" idx="4"/>
            <a:endCxn id="31768" idx="7"/>
          </p:cNvCxnSpPr>
          <p:nvPr/>
        </p:nvCxnSpPr>
        <p:spPr bwMode="auto">
          <a:xfrm flipH="1">
            <a:off x="6503988" y="4267200"/>
            <a:ext cx="125412" cy="544513"/>
          </a:xfrm>
          <a:prstGeom prst="straightConnector1">
            <a:avLst/>
          </a:prstGeom>
          <a:noFill/>
          <a:ln w="9525">
            <a:solidFill>
              <a:srgbClr val="000000"/>
            </a:solidFill>
            <a:round/>
            <a:headEnd/>
            <a:tailEnd/>
          </a:ln>
        </p:spPr>
      </p:cxnSp>
      <p:sp>
        <p:nvSpPr>
          <p:cNvPr id="31770" name="Oval 25"/>
          <p:cNvSpPr>
            <a:spLocks noChangeArrowheads="1"/>
          </p:cNvSpPr>
          <p:nvPr/>
        </p:nvSpPr>
        <p:spPr bwMode="auto">
          <a:xfrm>
            <a:off x="6134100" y="3886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1771" name="AutoShape 26"/>
          <p:cNvCxnSpPr>
            <a:cxnSpLocks noChangeShapeType="1"/>
            <a:stCxn id="31770" idx="2"/>
            <a:endCxn id="31764" idx="7"/>
          </p:cNvCxnSpPr>
          <p:nvPr/>
        </p:nvCxnSpPr>
        <p:spPr bwMode="auto">
          <a:xfrm flipH="1">
            <a:off x="5741988" y="3924300"/>
            <a:ext cx="392112" cy="277813"/>
          </a:xfrm>
          <a:prstGeom prst="straightConnector1">
            <a:avLst/>
          </a:prstGeom>
          <a:noFill/>
          <a:ln w="9525">
            <a:solidFill>
              <a:srgbClr val="000000"/>
            </a:solidFill>
            <a:round/>
            <a:headEnd/>
            <a:tailEnd/>
          </a:ln>
        </p:spPr>
      </p:cxnSp>
      <p:cxnSp>
        <p:nvCxnSpPr>
          <p:cNvPr id="31772" name="AutoShape 27"/>
          <p:cNvCxnSpPr>
            <a:cxnSpLocks noChangeShapeType="1"/>
            <a:stCxn id="31770" idx="6"/>
            <a:endCxn id="31765" idx="1"/>
          </p:cNvCxnSpPr>
          <p:nvPr/>
        </p:nvCxnSpPr>
        <p:spPr bwMode="auto">
          <a:xfrm>
            <a:off x="6210300" y="3924300"/>
            <a:ext cx="392113" cy="277813"/>
          </a:xfrm>
          <a:prstGeom prst="straightConnector1">
            <a:avLst/>
          </a:prstGeom>
          <a:noFill/>
          <a:ln w="9525">
            <a:solidFill>
              <a:srgbClr val="000000"/>
            </a:solidFill>
            <a:round/>
            <a:headEnd/>
            <a:tailEnd/>
          </a:ln>
        </p:spPr>
      </p:cxnSp>
      <p:sp>
        <p:nvSpPr>
          <p:cNvPr id="31773" name="Text Box 28"/>
          <p:cNvSpPr txBox="1">
            <a:spLocks noChangeArrowheads="1"/>
          </p:cNvSpPr>
          <p:nvPr/>
        </p:nvSpPr>
        <p:spPr bwMode="auto">
          <a:xfrm>
            <a:off x="5203825" y="3962400"/>
            <a:ext cx="447675" cy="457200"/>
          </a:xfrm>
          <a:prstGeom prst="rect">
            <a:avLst/>
          </a:prstGeom>
          <a:noFill/>
          <a:ln w="9525">
            <a:noFill/>
            <a:miter lim="800000"/>
            <a:headEnd/>
            <a:tailEnd/>
          </a:ln>
        </p:spPr>
        <p:txBody>
          <a:bodyPr wrap="none">
            <a:spAutoFit/>
          </a:bodyPr>
          <a:lstStyle/>
          <a:p>
            <a:r>
              <a:rPr lang="en-US" i="1"/>
              <a:t>v</a:t>
            </a:r>
            <a:r>
              <a:rPr lang="en-US" baseline="-25000"/>
              <a:t>1</a:t>
            </a:r>
          </a:p>
        </p:txBody>
      </p:sp>
      <p:sp>
        <p:nvSpPr>
          <p:cNvPr id="31774" name="Text Box 29"/>
          <p:cNvSpPr txBox="1">
            <a:spLocks noChangeArrowheads="1"/>
          </p:cNvSpPr>
          <p:nvPr/>
        </p:nvSpPr>
        <p:spPr bwMode="auto">
          <a:xfrm>
            <a:off x="6011863" y="3505200"/>
            <a:ext cx="447675" cy="457200"/>
          </a:xfrm>
          <a:prstGeom prst="rect">
            <a:avLst/>
          </a:prstGeom>
          <a:noFill/>
          <a:ln w="9525">
            <a:noFill/>
            <a:miter lim="800000"/>
            <a:headEnd/>
            <a:tailEnd/>
          </a:ln>
        </p:spPr>
        <p:txBody>
          <a:bodyPr wrap="none">
            <a:spAutoFit/>
          </a:bodyPr>
          <a:lstStyle/>
          <a:p>
            <a:r>
              <a:rPr lang="en-US" i="1"/>
              <a:t>v</a:t>
            </a:r>
            <a:r>
              <a:rPr lang="en-US" baseline="-25000"/>
              <a:t>2</a:t>
            </a:r>
            <a:endParaRPr lang="en-US"/>
          </a:p>
        </p:txBody>
      </p:sp>
      <p:sp>
        <p:nvSpPr>
          <p:cNvPr id="31775" name="Text Box 30"/>
          <p:cNvSpPr txBox="1">
            <a:spLocks noChangeArrowheads="1"/>
          </p:cNvSpPr>
          <p:nvPr/>
        </p:nvSpPr>
        <p:spPr bwMode="auto">
          <a:xfrm>
            <a:off x="6545263" y="3810000"/>
            <a:ext cx="447675" cy="457200"/>
          </a:xfrm>
          <a:prstGeom prst="rect">
            <a:avLst/>
          </a:prstGeom>
          <a:noFill/>
          <a:ln w="9525">
            <a:noFill/>
            <a:miter lim="800000"/>
            <a:headEnd/>
            <a:tailEnd/>
          </a:ln>
        </p:spPr>
        <p:txBody>
          <a:bodyPr wrap="none">
            <a:spAutoFit/>
          </a:bodyPr>
          <a:lstStyle/>
          <a:p>
            <a:r>
              <a:rPr lang="en-US" i="1"/>
              <a:t>v</a:t>
            </a:r>
            <a:r>
              <a:rPr lang="en-US" baseline="-25000"/>
              <a:t>3</a:t>
            </a:r>
            <a:endParaRPr lang="en-US"/>
          </a:p>
        </p:txBody>
      </p:sp>
      <p:sp>
        <p:nvSpPr>
          <p:cNvPr id="31776" name="Text Box 31"/>
          <p:cNvSpPr txBox="1">
            <a:spLocks noChangeArrowheads="1"/>
          </p:cNvSpPr>
          <p:nvPr/>
        </p:nvSpPr>
        <p:spPr bwMode="auto">
          <a:xfrm>
            <a:off x="5348288" y="4648200"/>
            <a:ext cx="447675" cy="457200"/>
          </a:xfrm>
          <a:prstGeom prst="rect">
            <a:avLst/>
          </a:prstGeom>
          <a:noFill/>
          <a:ln w="9525">
            <a:noFill/>
            <a:miter lim="800000"/>
            <a:headEnd/>
            <a:tailEnd/>
          </a:ln>
        </p:spPr>
        <p:txBody>
          <a:bodyPr wrap="none">
            <a:spAutoFit/>
          </a:bodyPr>
          <a:lstStyle/>
          <a:p>
            <a:r>
              <a:rPr lang="en-US" i="1"/>
              <a:t>v</a:t>
            </a:r>
            <a:r>
              <a:rPr lang="en-US" baseline="-25000"/>
              <a:t>5</a:t>
            </a:r>
            <a:endParaRPr lang="en-US"/>
          </a:p>
        </p:txBody>
      </p:sp>
      <p:sp>
        <p:nvSpPr>
          <p:cNvPr id="31777" name="Text Box 32"/>
          <p:cNvSpPr txBox="1">
            <a:spLocks noChangeArrowheads="1"/>
          </p:cNvSpPr>
          <p:nvPr/>
        </p:nvSpPr>
        <p:spPr bwMode="auto">
          <a:xfrm>
            <a:off x="6499225" y="4572000"/>
            <a:ext cx="447675" cy="457200"/>
          </a:xfrm>
          <a:prstGeom prst="rect">
            <a:avLst/>
          </a:prstGeom>
          <a:noFill/>
          <a:ln w="9525">
            <a:noFill/>
            <a:miter lim="800000"/>
            <a:headEnd/>
            <a:tailEnd/>
          </a:ln>
        </p:spPr>
        <p:txBody>
          <a:bodyPr wrap="none">
            <a:spAutoFit/>
          </a:bodyPr>
          <a:lstStyle/>
          <a:p>
            <a:r>
              <a:rPr lang="en-US" i="1"/>
              <a:t>v</a:t>
            </a:r>
            <a:r>
              <a:rPr lang="en-US" baseline="-25000"/>
              <a:t>4</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Slide Number Placeholder 5"/>
          <p:cNvSpPr>
            <a:spLocks noGrp="1"/>
          </p:cNvSpPr>
          <p:nvPr>
            <p:ph type="sldNum" sz="quarter" idx="12"/>
          </p:nvPr>
        </p:nvSpPr>
        <p:spPr/>
        <p:txBody>
          <a:bodyPr/>
          <a:lstStyle/>
          <a:p>
            <a:pPr>
              <a:defRPr/>
            </a:pPr>
            <a:fld id="{DC8B54EE-55EE-4736-B8DE-13EE64AF4EC8}" type="slidenum">
              <a:rPr lang="en-US"/>
              <a:pPr>
                <a:defRPr/>
              </a:pPr>
              <a:t>31</a:t>
            </a:fld>
            <a:endParaRPr lang="en-US"/>
          </a:p>
        </p:txBody>
      </p:sp>
      <p:sp>
        <p:nvSpPr>
          <p:cNvPr id="32771" name="Rectangle 2"/>
          <p:cNvSpPr>
            <a:spLocks noGrp="1" noChangeArrowheads="1"/>
          </p:cNvSpPr>
          <p:nvPr>
            <p:ph type="title"/>
          </p:nvPr>
        </p:nvSpPr>
        <p:spPr/>
        <p:txBody>
          <a:bodyPr/>
          <a:lstStyle/>
          <a:p>
            <a:pPr eaLnBrk="1" hangingPunct="1"/>
            <a:r>
              <a:rPr lang="en-US" sz="3600" smtClean="0"/>
              <a:t>Graph Isomorphism : Negative Examples</a:t>
            </a:r>
          </a:p>
        </p:txBody>
      </p:sp>
      <p:sp>
        <p:nvSpPr>
          <p:cNvPr id="32772" name="Rectangle 3" descr="Rectangle: Click to edit Master text styles&#10;Second level&#10;Third level&#10;Fourth level&#10;Fifth level"/>
          <p:cNvSpPr>
            <a:spLocks noGrp="1" noChangeArrowheads="1"/>
          </p:cNvSpPr>
          <p:nvPr>
            <p:ph type="body" idx="1"/>
          </p:nvPr>
        </p:nvSpPr>
        <p:spPr/>
        <p:txBody>
          <a:bodyPr/>
          <a:lstStyle/>
          <a:p>
            <a:pPr eaLnBrk="1" hangingPunct="1">
              <a:buNone/>
            </a:pPr>
            <a:r>
              <a:rPr lang="en-US" sz="2800" dirty="0" smtClean="0">
                <a:solidFill>
                  <a:srgbClr val="0000FF"/>
                </a:solidFill>
              </a:rPr>
              <a:t>A2:  </a:t>
            </a:r>
            <a:r>
              <a:rPr lang="en-US" sz="2800" dirty="0" smtClean="0">
                <a:solidFill>
                  <a:srgbClr val="0000FF"/>
                </a:solidFill>
              </a:rPr>
              <a:t>1</a:t>
            </a:r>
            <a:r>
              <a:rPr lang="en-US" sz="2800" baseline="30000" dirty="0" smtClean="0">
                <a:solidFill>
                  <a:srgbClr val="0000FF"/>
                </a:solidFill>
              </a:rPr>
              <a:t>st</a:t>
            </a:r>
            <a:r>
              <a:rPr lang="en-US" sz="2800" dirty="0" smtClean="0">
                <a:solidFill>
                  <a:srgbClr val="0000FF"/>
                </a:solidFill>
              </a:rPr>
              <a:t> graph has more edges than 2</a:t>
            </a:r>
            <a:r>
              <a:rPr lang="en-US" sz="2800" baseline="30000" dirty="0" smtClean="0">
                <a:solidFill>
                  <a:srgbClr val="0000FF"/>
                </a:solidFill>
              </a:rPr>
              <a:t>nd</a:t>
            </a:r>
            <a:r>
              <a:rPr lang="en-US" sz="2800" dirty="0" smtClean="0">
                <a:solidFill>
                  <a:srgbClr val="0000FF"/>
                </a:solidFill>
              </a:rPr>
              <a:t>.</a:t>
            </a:r>
            <a:r>
              <a:rPr lang="en-US" sz="2800" dirty="0">
                <a:solidFill>
                  <a:srgbClr val="FF0000"/>
                </a:solidFill>
              </a:rPr>
              <a:t> What are other answers?</a:t>
            </a:r>
          </a:p>
          <a:p>
            <a:pPr eaLnBrk="1" hangingPunct="1">
              <a:buFont typeface="Wingdings" pitchFamily="2" charset="2"/>
              <a:buNone/>
            </a:pPr>
            <a:r>
              <a:rPr lang="en-US" sz="2800" dirty="0" smtClean="0">
                <a:solidFill>
                  <a:srgbClr val="FF0000"/>
                </a:solidFill>
              </a:rPr>
              <a:t>Q3:  </a:t>
            </a:r>
            <a:r>
              <a:rPr lang="en-US" sz="2800" dirty="0" smtClean="0">
                <a:solidFill>
                  <a:srgbClr val="FF0000"/>
                </a:solidFill>
              </a:rPr>
              <a:t>Why are the following graphs not isomorphic?</a:t>
            </a:r>
          </a:p>
        </p:txBody>
      </p:sp>
      <p:sp>
        <p:nvSpPr>
          <p:cNvPr id="32773" name="Oval 4"/>
          <p:cNvSpPr>
            <a:spLocks noChangeArrowheads="1"/>
          </p:cNvSpPr>
          <p:nvPr/>
        </p:nvSpPr>
        <p:spPr bwMode="auto">
          <a:xfrm>
            <a:off x="2073275"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2774" name="Oval 5"/>
          <p:cNvSpPr>
            <a:spLocks noChangeArrowheads="1"/>
          </p:cNvSpPr>
          <p:nvPr/>
        </p:nvSpPr>
        <p:spPr bwMode="auto">
          <a:xfrm>
            <a:off x="2987675"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2775" name="Oval 6"/>
          <p:cNvSpPr>
            <a:spLocks noChangeArrowheads="1"/>
          </p:cNvSpPr>
          <p:nvPr/>
        </p:nvSpPr>
        <p:spPr bwMode="auto">
          <a:xfrm>
            <a:off x="2225675"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2776" name="AutoShape 7"/>
          <p:cNvCxnSpPr>
            <a:cxnSpLocks noChangeShapeType="1"/>
            <a:stCxn id="32773" idx="4"/>
            <a:endCxn id="32775" idx="1"/>
          </p:cNvCxnSpPr>
          <p:nvPr/>
        </p:nvCxnSpPr>
        <p:spPr bwMode="auto">
          <a:xfrm>
            <a:off x="2111375" y="4267200"/>
            <a:ext cx="125413" cy="544513"/>
          </a:xfrm>
          <a:prstGeom prst="straightConnector1">
            <a:avLst/>
          </a:prstGeom>
          <a:noFill/>
          <a:ln w="9525">
            <a:solidFill>
              <a:srgbClr val="000000"/>
            </a:solidFill>
            <a:round/>
            <a:headEnd/>
            <a:tailEnd/>
          </a:ln>
        </p:spPr>
      </p:cxnSp>
      <p:sp>
        <p:nvSpPr>
          <p:cNvPr id="32777" name="Oval 8"/>
          <p:cNvSpPr>
            <a:spLocks noChangeArrowheads="1"/>
          </p:cNvSpPr>
          <p:nvPr/>
        </p:nvSpPr>
        <p:spPr bwMode="auto">
          <a:xfrm>
            <a:off x="2835275"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2778" name="AutoShape 9"/>
          <p:cNvCxnSpPr>
            <a:cxnSpLocks noChangeShapeType="1"/>
            <a:stCxn id="32775" idx="6"/>
            <a:endCxn id="32777" idx="2"/>
          </p:cNvCxnSpPr>
          <p:nvPr/>
        </p:nvCxnSpPr>
        <p:spPr bwMode="auto">
          <a:xfrm>
            <a:off x="2301875" y="4838700"/>
            <a:ext cx="533400" cy="0"/>
          </a:xfrm>
          <a:prstGeom prst="straightConnector1">
            <a:avLst/>
          </a:prstGeom>
          <a:noFill/>
          <a:ln w="9525">
            <a:solidFill>
              <a:srgbClr val="000000"/>
            </a:solidFill>
            <a:round/>
            <a:headEnd/>
            <a:tailEnd/>
          </a:ln>
        </p:spPr>
      </p:cxnSp>
      <p:cxnSp>
        <p:nvCxnSpPr>
          <p:cNvPr id="32779" name="AutoShape 10"/>
          <p:cNvCxnSpPr>
            <a:cxnSpLocks noChangeShapeType="1"/>
            <a:stCxn id="32774" idx="4"/>
            <a:endCxn id="32777" idx="7"/>
          </p:cNvCxnSpPr>
          <p:nvPr/>
        </p:nvCxnSpPr>
        <p:spPr bwMode="auto">
          <a:xfrm flipH="1">
            <a:off x="2900363" y="4267200"/>
            <a:ext cx="125412" cy="544513"/>
          </a:xfrm>
          <a:prstGeom prst="straightConnector1">
            <a:avLst/>
          </a:prstGeom>
          <a:noFill/>
          <a:ln w="9525">
            <a:solidFill>
              <a:srgbClr val="000000"/>
            </a:solidFill>
            <a:round/>
            <a:headEnd/>
            <a:tailEnd/>
          </a:ln>
        </p:spPr>
      </p:cxnSp>
      <p:sp>
        <p:nvSpPr>
          <p:cNvPr id="32780" name="Oval 11"/>
          <p:cNvSpPr>
            <a:spLocks noChangeArrowheads="1"/>
          </p:cNvSpPr>
          <p:nvPr/>
        </p:nvSpPr>
        <p:spPr bwMode="auto">
          <a:xfrm>
            <a:off x="2530475" y="3886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2781" name="AutoShape 12"/>
          <p:cNvCxnSpPr>
            <a:cxnSpLocks noChangeShapeType="1"/>
            <a:stCxn id="32780" idx="2"/>
            <a:endCxn id="32773" idx="7"/>
          </p:cNvCxnSpPr>
          <p:nvPr/>
        </p:nvCxnSpPr>
        <p:spPr bwMode="auto">
          <a:xfrm flipH="1">
            <a:off x="2138363" y="3924300"/>
            <a:ext cx="392112" cy="277813"/>
          </a:xfrm>
          <a:prstGeom prst="straightConnector1">
            <a:avLst/>
          </a:prstGeom>
          <a:noFill/>
          <a:ln w="9525">
            <a:solidFill>
              <a:srgbClr val="000000"/>
            </a:solidFill>
            <a:round/>
            <a:headEnd/>
            <a:tailEnd/>
          </a:ln>
        </p:spPr>
      </p:cxnSp>
      <p:cxnSp>
        <p:nvCxnSpPr>
          <p:cNvPr id="32782" name="AutoShape 13"/>
          <p:cNvCxnSpPr>
            <a:cxnSpLocks noChangeShapeType="1"/>
            <a:stCxn id="32780" idx="6"/>
            <a:endCxn id="32774" idx="1"/>
          </p:cNvCxnSpPr>
          <p:nvPr/>
        </p:nvCxnSpPr>
        <p:spPr bwMode="auto">
          <a:xfrm>
            <a:off x="2606675" y="3924300"/>
            <a:ext cx="392113" cy="277813"/>
          </a:xfrm>
          <a:prstGeom prst="straightConnector1">
            <a:avLst/>
          </a:prstGeom>
          <a:noFill/>
          <a:ln w="9525">
            <a:solidFill>
              <a:srgbClr val="000000"/>
            </a:solidFill>
            <a:round/>
            <a:headEnd/>
            <a:tailEnd/>
          </a:ln>
        </p:spPr>
      </p:cxnSp>
      <p:sp>
        <p:nvSpPr>
          <p:cNvPr id="32783" name="Text Box 14"/>
          <p:cNvSpPr txBox="1">
            <a:spLocks noChangeArrowheads="1"/>
          </p:cNvSpPr>
          <p:nvPr/>
        </p:nvSpPr>
        <p:spPr bwMode="auto">
          <a:xfrm>
            <a:off x="1600200" y="3962400"/>
            <a:ext cx="465138" cy="457200"/>
          </a:xfrm>
          <a:prstGeom prst="rect">
            <a:avLst/>
          </a:prstGeom>
          <a:noFill/>
          <a:ln w="9525">
            <a:noFill/>
            <a:miter lim="800000"/>
            <a:headEnd/>
            <a:tailEnd/>
          </a:ln>
        </p:spPr>
        <p:txBody>
          <a:bodyPr wrap="none">
            <a:spAutoFit/>
          </a:bodyPr>
          <a:lstStyle/>
          <a:p>
            <a:r>
              <a:rPr lang="en-US" i="1"/>
              <a:t>u</a:t>
            </a:r>
            <a:r>
              <a:rPr lang="en-US" baseline="-25000"/>
              <a:t>1</a:t>
            </a:r>
          </a:p>
        </p:txBody>
      </p:sp>
      <p:sp>
        <p:nvSpPr>
          <p:cNvPr id="32784" name="Text Box 15"/>
          <p:cNvSpPr txBox="1">
            <a:spLocks noChangeArrowheads="1"/>
          </p:cNvSpPr>
          <p:nvPr/>
        </p:nvSpPr>
        <p:spPr bwMode="auto">
          <a:xfrm>
            <a:off x="2408238" y="3505200"/>
            <a:ext cx="465137" cy="457200"/>
          </a:xfrm>
          <a:prstGeom prst="rect">
            <a:avLst/>
          </a:prstGeom>
          <a:noFill/>
          <a:ln w="9525">
            <a:noFill/>
            <a:miter lim="800000"/>
            <a:headEnd/>
            <a:tailEnd/>
          </a:ln>
        </p:spPr>
        <p:txBody>
          <a:bodyPr wrap="none">
            <a:spAutoFit/>
          </a:bodyPr>
          <a:lstStyle/>
          <a:p>
            <a:r>
              <a:rPr lang="en-US" i="1"/>
              <a:t>u</a:t>
            </a:r>
            <a:r>
              <a:rPr lang="en-US" baseline="-25000"/>
              <a:t>2</a:t>
            </a:r>
            <a:endParaRPr lang="en-US"/>
          </a:p>
        </p:txBody>
      </p:sp>
      <p:sp>
        <p:nvSpPr>
          <p:cNvPr id="32785" name="Text Box 16"/>
          <p:cNvSpPr txBox="1">
            <a:spLocks noChangeArrowheads="1"/>
          </p:cNvSpPr>
          <p:nvPr/>
        </p:nvSpPr>
        <p:spPr bwMode="auto">
          <a:xfrm>
            <a:off x="2941638" y="3810000"/>
            <a:ext cx="465137" cy="457200"/>
          </a:xfrm>
          <a:prstGeom prst="rect">
            <a:avLst/>
          </a:prstGeom>
          <a:noFill/>
          <a:ln w="9525">
            <a:noFill/>
            <a:miter lim="800000"/>
            <a:headEnd/>
            <a:tailEnd/>
          </a:ln>
        </p:spPr>
        <p:txBody>
          <a:bodyPr wrap="none">
            <a:spAutoFit/>
          </a:bodyPr>
          <a:lstStyle/>
          <a:p>
            <a:r>
              <a:rPr lang="en-US" i="1"/>
              <a:t>u</a:t>
            </a:r>
            <a:r>
              <a:rPr lang="en-US" baseline="-25000"/>
              <a:t>3</a:t>
            </a:r>
            <a:endParaRPr lang="en-US"/>
          </a:p>
        </p:txBody>
      </p:sp>
      <p:sp>
        <p:nvSpPr>
          <p:cNvPr id="32786" name="Text Box 17"/>
          <p:cNvSpPr txBox="1">
            <a:spLocks noChangeArrowheads="1"/>
          </p:cNvSpPr>
          <p:nvPr/>
        </p:nvSpPr>
        <p:spPr bwMode="auto">
          <a:xfrm>
            <a:off x="1744663" y="4648200"/>
            <a:ext cx="465137" cy="457200"/>
          </a:xfrm>
          <a:prstGeom prst="rect">
            <a:avLst/>
          </a:prstGeom>
          <a:noFill/>
          <a:ln w="9525">
            <a:noFill/>
            <a:miter lim="800000"/>
            <a:headEnd/>
            <a:tailEnd/>
          </a:ln>
        </p:spPr>
        <p:txBody>
          <a:bodyPr wrap="none">
            <a:spAutoFit/>
          </a:bodyPr>
          <a:lstStyle/>
          <a:p>
            <a:r>
              <a:rPr lang="en-US" i="1"/>
              <a:t>u</a:t>
            </a:r>
            <a:r>
              <a:rPr lang="en-US" baseline="-25000"/>
              <a:t>5</a:t>
            </a:r>
            <a:endParaRPr lang="en-US"/>
          </a:p>
        </p:txBody>
      </p:sp>
      <p:sp>
        <p:nvSpPr>
          <p:cNvPr id="32787" name="Text Box 18"/>
          <p:cNvSpPr txBox="1">
            <a:spLocks noChangeArrowheads="1"/>
          </p:cNvSpPr>
          <p:nvPr/>
        </p:nvSpPr>
        <p:spPr bwMode="auto">
          <a:xfrm>
            <a:off x="2895600" y="4572000"/>
            <a:ext cx="465138" cy="457200"/>
          </a:xfrm>
          <a:prstGeom prst="rect">
            <a:avLst/>
          </a:prstGeom>
          <a:noFill/>
          <a:ln w="9525">
            <a:noFill/>
            <a:miter lim="800000"/>
            <a:headEnd/>
            <a:tailEnd/>
          </a:ln>
        </p:spPr>
        <p:txBody>
          <a:bodyPr wrap="none">
            <a:spAutoFit/>
          </a:bodyPr>
          <a:lstStyle/>
          <a:p>
            <a:r>
              <a:rPr lang="en-US" i="1"/>
              <a:t>u</a:t>
            </a:r>
            <a:r>
              <a:rPr lang="en-US" baseline="-25000"/>
              <a:t>4</a:t>
            </a:r>
            <a:endParaRPr lang="en-US"/>
          </a:p>
        </p:txBody>
      </p:sp>
      <p:sp>
        <p:nvSpPr>
          <p:cNvPr id="32788" name="Oval 19"/>
          <p:cNvSpPr>
            <a:spLocks noChangeArrowheads="1"/>
          </p:cNvSpPr>
          <p:nvPr/>
        </p:nvSpPr>
        <p:spPr bwMode="auto">
          <a:xfrm>
            <a:off x="5676900"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2789" name="Oval 20"/>
          <p:cNvSpPr>
            <a:spLocks noChangeArrowheads="1"/>
          </p:cNvSpPr>
          <p:nvPr/>
        </p:nvSpPr>
        <p:spPr bwMode="auto">
          <a:xfrm>
            <a:off x="6591300" y="41910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2790" name="Oval 21"/>
          <p:cNvSpPr>
            <a:spLocks noChangeArrowheads="1"/>
          </p:cNvSpPr>
          <p:nvPr/>
        </p:nvSpPr>
        <p:spPr bwMode="auto">
          <a:xfrm>
            <a:off x="5829300"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2791" name="AutoShape 22"/>
          <p:cNvCxnSpPr>
            <a:cxnSpLocks noChangeShapeType="1"/>
            <a:stCxn id="32788" idx="4"/>
            <a:endCxn id="32792" idx="1"/>
          </p:cNvCxnSpPr>
          <p:nvPr/>
        </p:nvCxnSpPr>
        <p:spPr bwMode="auto">
          <a:xfrm>
            <a:off x="5715000" y="4267200"/>
            <a:ext cx="735013" cy="544513"/>
          </a:xfrm>
          <a:prstGeom prst="straightConnector1">
            <a:avLst/>
          </a:prstGeom>
          <a:noFill/>
          <a:ln w="9525">
            <a:solidFill>
              <a:srgbClr val="000000"/>
            </a:solidFill>
            <a:round/>
            <a:headEnd/>
            <a:tailEnd/>
          </a:ln>
        </p:spPr>
      </p:cxnSp>
      <p:sp>
        <p:nvSpPr>
          <p:cNvPr id="32792" name="Oval 23"/>
          <p:cNvSpPr>
            <a:spLocks noChangeArrowheads="1"/>
          </p:cNvSpPr>
          <p:nvPr/>
        </p:nvSpPr>
        <p:spPr bwMode="auto">
          <a:xfrm>
            <a:off x="6438900" y="4800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2793" name="AutoShape 24"/>
          <p:cNvCxnSpPr>
            <a:cxnSpLocks noChangeShapeType="1"/>
            <a:stCxn id="32790" idx="6"/>
            <a:endCxn id="32792" idx="2"/>
          </p:cNvCxnSpPr>
          <p:nvPr/>
        </p:nvCxnSpPr>
        <p:spPr bwMode="auto">
          <a:xfrm>
            <a:off x="5905500" y="4838700"/>
            <a:ext cx="533400" cy="0"/>
          </a:xfrm>
          <a:prstGeom prst="straightConnector1">
            <a:avLst/>
          </a:prstGeom>
          <a:noFill/>
          <a:ln w="9525">
            <a:solidFill>
              <a:srgbClr val="000000"/>
            </a:solidFill>
            <a:round/>
            <a:headEnd/>
            <a:tailEnd/>
          </a:ln>
        </p:spPr>
      </p:cxnSp>
      <p:cxnSp>
        <p:nvCxnSpPr>
          <p:cNvPr id="32794" name="AutoShape 25"/>
          <p:cNvCxnSpPr>
            <a:cxnSpLocks noChangeShapeType="1"/>
            <a:stCxn id="32789" idx="4"/>
            <a:endCxn id="32792" idx="7"/>
          </p:cNvCxnSpPr>
          <p:nvPr/>
        </p:nvCxnSpPr>
        <p:spPr bwMode="auto">
          <a:xfrm flipH="1">
            <a:off x="6503988" y="4267200"/>
            <a:ext cx="125412" cy="544513"/>
          </a:xfrm>
          <a:prstGeom prst="straightConnector1">
            <a:avLst/>
          </a:prstGeom>
          <a:noFill/>
          <a:ln w="9525">
            <a:solidFill>
              <a:srgbClr val="000000"/>
            </a:solidFill>
            <a:round/>
            <a:headEnd/>
            <a:tailEnd/>
          </a:ln>
        </p:spPr>
      </p:cxnSp>
      <p:sp>
        <p:nvSpPr>
          <p:cNvPr id="32795" name="Oval 26"/>
          <p:cNvSpPr>
            <a:spLocks noChangeArrowheads="1"/>
          </p:cNvSpPr>
          <p:nvPr/>
        </p:nvSpPr>
        <p:spPr bwMode="auto">
          <a:xfrm>
            <a:off x="6134100" y="3886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2796" name="AutoShape 27"/>
          <p:cNvCxnSpPr>
            <a:cxnSpLocks noChangeShapeType="1"/>
            <a:stCxn id="32795" idx="2"/>
            <a:endCxn id="32788" idx="7"/>
          </p:cNvCxnSpPr>
          <p:nvPr/>
        </p:nvCxnSpPr>
        <p:spPr bwMode="auto">
          <a:xfrm flipH="1">
            <a:off x="5741988" y="3924300"/>
            <a:ext cx="392112" cy="277813"/>
          </a:xfrm>
          <a:prstGeom prst="straightConnector1">
            <a:avLst/>
          </a:prstGeom>
          <a:noFill/>
          <a:ln w="9525">
            <a:solidFill>
              <a:srgbClr val="000000"/>
            </a:solidFill>
            <a:round/>
            <a:headEnd/>
            <a:tailEnd/>
          </a:ln>
        </p:spPr>
      </p:cxnSp>
      <p:cxnSp>
        <p:nvCxnSpPr>
          <p:cNvPr id="32797" name="AutoShape 28"/>
          <p:cNvCxnSpPr>
            <a:cxnSpLocks noChangeShapeType="1"/>
            <a:stCxn id="32795" idx="6"/>
            <a:endCxn id="32789" idx="1"/>
          </p:cNvCxnSpPr>
          <p:nvPr/>
        </p:nvCxnSpPr>
        <p:spPr bwMode="auto">
          <a:xfrm>
            <a:off x="6210300" y="3924300"/>
            <a:ext cx="392113" cy="277813"/>
          </a:xfrm>
          <a:prstGeom prst="straightConnector1">
            <a:avLst/>
          </a:prstGeom>
          <a:noFill/>
          <a:ln w="9525">
            <a:solidFill>
              <a:srgbClr val="000000"/>
            </a:solidFill>
            <a:round/>
            <a:headEnd/>
            <a:tailEnd/>
          </a:ln>
        </p:spPr>
      </p:cxnSp>
      <p:sp>
        <p:nvSpPr>
          <p:cNvPr id="32798" name="Text Box 29"/>
          <p:cNvSpPr txBox="1">
            <a:spLocks noChangeArrowheads="1"/>
          </p:cNvSpPr>
          <p:nvPr/>
        </p:nvSpPr>
        <p:spPr bwMode="auto">
          <a:xfrm>
            <a:off x="5203825" y="3962400"/>
            <a:ext cx="447675" cy="457200"/>
          </a:xfrm>
          <a:prstGeom prst="rect">
            <a:avLst/>
          </a:prstGeom>
          <a:noFill/>
          <a:ln w="9525">
            <a:noFill/>
            <a:miter lim="800000"/>
            <a:headEnd/>
            <a:tailEnd/>
          </a:ln>
        </p:spPr>
        <p:txBody>
          <a:bodyPr wrap="none">
            <a:spAutoFit/>
          </a:bodyPr>
          <a:lstStyle/>
          <a:p>
            <a:r>
              <a:rPr lang="en-US" i="1"/>
              <a:t>v</a:t>
            </a:r>
            <a:r>
              <a:rPr lang="en-US" baseline="-25000"/>
              <a:t>1</a:t>
            </a:r>
          </a:p>
        </p:txBody>
      </p:sp>
      <p:sp>
        <p:nvSpPr>
          <p:cNvPr id="32799" name="Text Box 30"/>
          <p:cNvSpPr txBox="1">
            <a:spLocks noChangeArrowheads="1"/>
          </p:cNvSpPr>
          <p:nvPr/>
        </p:nvSpPr>
        <p:spPr bwMode="auto">
          <a:xfrm>
            <a:off x="6011863" y="3505200"/>
            <a:ext cx="447675" cy="457200"/>
          </a:xfrm>
          <a:prstGeom prst="rect">
            <a:avLst/>
          </a:prstGeom>
          <a:noFill/>
          <a:ln w="9525">
            <a:noFill/>
            <a:miter lim="800000"/>
            <a:headEnd/>
            <a:tailEnd/>
          </a:ln>
        </p:spPr>
        <p:txBody>
          <a:bodyPr wrap="none">
            <a:spAutoFit/>
          </a:bodyPr>
          <a:lstStyle/>
          <a:p>
            <a:r>
              <a:rPr lang="en-US" i="1"/>
              <a:t>v</a:t>
            </a:r>
            <a:r>
              <a:rPr lang="en-US" baseline="-25000"/>
              <a:t>2</a:t>
            </a:r>
            <a:endParaRPr lang="en-US"/>
          </a:p>
        </p:txBody>
      </p:sp>
      <p:sp>
        <p:nvSpPr>
          <p:cNvPr id="32800" name="Text Box 31"/>
          <p:cNvSpPr txBox="1">
            <a:spLocks noChangeArrowheads="1"/>
          </p:cNvSpPr>
          <p:nvPr/>
        </p:nvSpPr>
        <p:spPr bwMode="auto">
          <a:xfrm>
            <a:off x="6545263" y="3810000"/>
            <a:ext cx="447675" cy="457200"/>
          </a:xfrm>
          <a:prstGeom prst="rect">
            <a:avLst/>
          </a:prstGeom>
          <a:noFill/>
          <a:ln w="9525">
            <a:noFill/>
            <a:miter lim="800000"/>
            <a:headEnd/>
            <a:tailEnd/>
          </a:ln>
        </p:spPr>
        <p:txBody>
          <a:bodyPr wrap="none">
            <a:spAutoFit/>
          </a:bodyPr>
          <a:lstStyle/>
          <a:p>
            <a:r>
              <a:rPr lang="en-US" i="1"/>
              <a:t>v</a:t>
            </a:r>
            <a:r>
              <a:rPr lang="en-US" baseline="-25000"/>
              <a:t>3</a:t>
            </a:r>
            <a:endParaRPr lang="en-US"/>
          </a:p>
        </p:txBody>
      </p:sp>
      <p:sp>
        <p:nvSpPr>
          <p:cNvPr id="32801" name="Text Box 32"/>
          <p:cNvSpPr txBox="1">
            <a:spLocks noChangeArrowheads="1"/>
          </p:cNvSpPr>
          <p:nvPr/>
        </p:nvSpPr>
        <p:spPr bwMode="auto">
          <a:xfrm>
            <a:off x="5348288" y="4648200"/>
            <a:ext cx="447675" cy="457200"/>
          </a:xfrm>
          <a:prstGeom prst="rect">
            <a:avLst/>
          </a:prstGeom>
          <a:noFill/>
          <a:ln w="9525">
            <a:noFill/>
            <a:miter lim="800000"/>
            <a:headEnd/>
            <a:tailEnd/>
          </a:ln>
        </p:spPr>
        <p:txBody>
          <a:bodyPr wrap="none">
            <a:spAutoFit/>
          </a:bodyPr>
          <a:lstStyle/>
          <a:p>
            <a:r>
              <a:rPr lang="en-US" i="1"/>
              <a:t>v</a:t>
            </a:r>
            <a:r>
              <a:rPr lang="en-US" baseline="-25000"/>
              <a:t>5</a:t>
            </a:r>
            <a:endParaRPr lang="en-US"/>
          </a:p>
        </p:txBody>
      </p:sp>
      <p:sp>
        <p:nvSpPr>
          <p:cNvPr id="32802" name="Text Box 33"/>
          <p:cNvSpPr txBox="1">
            <a:spLocks noChangeArrowheads="1"/>
          </p:cNvSpPr>
          <p:nvPr/>
        </p:nvSpPr>
        <p:spPr bwMode="auto">
          <a:xfrm>
            <a:off x="6499225" y="4572000"/>
            <a:ext cx="447675" cy="457200"/>
          </a:xfrm>
          <a:prstGeom prst="rect">
            <a:avLst/>
          </a:prstGeom>
          <a:noFill/>
          <a:ln w="9525">
            <a:noFill/>
            <a:miter lim="800000"/>
            <a:headEnd/>
            <a:tailEnd/>
          </a:ln>
        </p:spPr>
        <p:txBody>
          <a:bodyPr wrap="none">
            <a:spAutoFit/>
          </a:bodyPr>
          <a:lstStyle/>
          <a:p>
            <a:r>
              <a:rPr lang="en-US" i="1"/>
              <a:t>v</a:t>
            </a:r>
            <a:r>
              <a:rPr lang="en-US" baseline="-25000"/>
              <a:t>4</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5"/>
          <p:cNvSpPr>
            <a:spLocks noGrp="1"/>
          </p:cNvSpPr>
          <p:nvPr>
            <p:ph type="sldNum" sz="quarter" idx="12"/>
          </p:nvPr>
        </p:nvSpPr>
        <p:spPr/>
        <p:txBody>
          <a:bodyPr/>
          <a:lstStyle/>
          <a:p>
            <a:pPr>
              <a:defRPr/>
            </a:pPr>
            <a:fld id="{D9ACB135-7B50-4F63-B23A-C2CC82547ACD}" type="slidenum">
              <a:rPr lang="en-US"/>
              <a:pPr>
                <a:defRPr/>
              </a:pPr>
              <a:t>32</a:t>
            </a:fld>
            <a:endParaRPr lang="en-US"/>
          </a:p>
        </p:txBody>
      </p:sp>
      <p:sp>
        <p:nvSpPr>
          <p:cNvPr id="33795" name="Rectangle 2"/>
          <p:cNvSpPr>
            <a:spLocks noGrp="1" noChangeArrowheads="1"/>
          </p:cNvSpPr>
          <p:nvPr>
            <p:ph type="title"/>
          </p:nvPr>
        </p:nvSpPr>
        <p:spPr/>
        <p:txBody>
          <a:bodyPr/>
          <a:lstStyle/>
          <a:p>
            <a:pPr eaLnBrk="1" hangingPunct="1"/>
            <a:r>
              <a:rPr lang="en-US" sz="3600" smtClean="0"/>
              <a:t>Graph Isomorphism : Negative Examples</a:t>
            </a:r>
          </a:p>
        </p:txBody>
      </p:sp>
      <p:sp>
        <p:nvSpPr>
          <p:cNvPr id="33796" name="Rectangle 3" descr="Rectangle: Click to edit Master text styles&#10;Second level&#10;Third level&#10;Fourth level&#10;Fifth level"/>
          <p:cNvSpPr>
            <a:spLocks noGrp="1" noChangeArrowheads="1"/>
          </p:cNvSpPr>
          <p:nvPr>
            <p:ph type="body" idx="1"/>
          </p:nvPr>
        </p:nvSpPr>
        <p:spPr/>
        <p:txBody>
          <a:bodyPr/>
          <a:lstStyle/>
          <a:p>
            <a:pPr eaLnBrk="1" hangingPunct="1">
              <a:buNone/>
            </a:pPr>
            <a:r>
              <a:rPr lang="en-US" sz="2800" dirty="0" smtClean="0">
                <a:solidFill>
                  <a:srgbClr val="0000FF"/>
                </a:solidFill>
              </a:rPr>
              <a:t>A3:  </a:t>
            </a:r>
            <a:r>
              <a:rPr lang="en-US" sz="2800" dirty="0" smtClean="0">
                <a:solidFill>
                  <a:srgbClr val="0000FF"/>
                </a:solidFill>
              </a:rPr>
              <a:t>2</a:t>
            </a:r>
            <a:r>
              <a:rPr lang="en-US" sz="2800" baseline="30000" dirty="0" smtClean="0">
                <a:solidFill>
                  <a:srgbClr val="0000FF"/>
                </a:solidFill>
              </a:rPr>
              <a:t>nd</a:t>
            </a:r>
            <a:r>
              <a:rPr lang="en-US" sz="2800" dirty="0" smtClean="0">
                <a:solidFill>
                  <a:srgbClr val="0000FF"/>
                </a:solidFill>
              </a:rPr>
              <a:t> graph has vertex of degree 1, 1</a:t>
            </a:r>
            <a:r>
              <a:rPr lang="en-US" sz="2800" baseline="30000" dirty="0" smtClean="0">
                <a:solidFill>
                  <a:srgbClr val="0000FF"/>
                </a:solidFill>
              </a:rPr>
              <a:t>st</a:t>
            </a:r>
            <a:r>
              <a:rPr lang="en-US" sz="2800" dirty="0" smtClean="0">
                <a:solidFill>
                  <a:srgbClr val="0000FF"/>
                </a:solidFill>
              </a:rPr>
              <a:t> graph doesn't. So the graphs are not isomorphic.</a:t>
            </a:r>
            <a:r>
              <a:rPr lang="en-US" sz="2800" dirty="0" smtClean="0">
                <a:solidFill>
                  <a:srgbClr val="FF0000"/>
                </a:solidFill>
              </a:rPr>
              <a:t> What </a:t>
            </a:r>
            <a:r>
              <a:rPr lang="en-US" sz="2800" dirty="0">
                <a:solidFill>
                  <a:srgbClr val="FF0000"/>
                </a:solidFill>
              </a:rPr>
              <a:t>are other answers</a:t>
            </a:r>
            <a:r>
              <a:rPr lang="en-US" sz="2800" dirty="0" smtClean="0">
                <a:solidFill>
                  <a:srgbClr val="FF0000"/>
                </a:solidFill>
              </a:rPr>
              <a:t>?</a:t>
            </a:r>
          </a:p>
          <a:p>
            <a:pPr eaLnBrk="1" hangingPunct="1">
              <a:buNone/>
            </a:pPr>
            <a:endParaRPr lang="en-US" sz="2800" dirty="0">
              <a:solidFill>
                <a:srgbClr val="FF0000"/>
              </a:solidFill>
            </a:endParaRPr>
          </a:p>
          <a:p>
            <a:pPr eaLnBrk="1" hangingPunct="1">
              <a:buFont typeface="Wingdings" pitchFamily="2" charset="2"/>
              <a:buNone/>
            </a:pPr>
            <a:r>
              <a:rPr lang="en-US" sz="2800" dirty="0" smtClean="0">
                <a:solidFill>
                  <a:srgbClr val="FF0000"/>
                </a:solidFill>
              </a:rPr>
              <a:t>Q4: </a:t>
            </a:r>
            <a:r>
              <a:rPr lang="en-US" sz="2800" dirty="0" smtClean="0">
                <a:solidFill>
                  <a:srgbClr val="FF0000"/>
                </a:solidFill>
              </a:rPr>
              <a:t>Why are the following graphs non-isomorphic?</a:t>
            </a:r>
          </a:p>
        </p:txBody>
      </p:sp>
      <p:sp>
        <p:nvSpPr>
          <p:cNvPr id="33797" name="Oval 4"/>
          <p:cNvSpPr>
            <a:spLocks noChangeArrowheads="1"/>
          </p:cNvSpPr>
          <p:nvPr/>
        </p:nvSpPr>
        <p:spPr bwMode="auto">
          <a:xfrm>
            <a:off x="288925"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798" name="Oval 5"/>
          <p:cNvSpPr>
            <a:spLocks noChangeArrowheads="1"/>
          </p:cNvSpPr>
          <p:nvPr/>
        </p:nvSpPr>
        <p:spPr bwMode="auto">
          <a:xfrm>
            <a:off x="1792288"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799" name="Oval 6"/>
          <p:cNvSpPr>
            <a:spLocks noChangeArrowheads="1"/>
          </p:cNvSpPr>
          <p:nvPr/>
        </p:nvSpPr>
        <p:spPr bwMode="auto">
          <a:xfrm>
            <a:off x="990600" y="5029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00" name="AutoShape 7"/>
          <p:cNvCxnSpPr>
            <a:cxnSpLocks noChangeShapeType="1"/>
            <a:stCxn id="33804" idx="4"/>
            <a:endCxn id="33799" idx="0"/>
          </p:cNvCxnSpPr>
          <p:nvPr/>
        </p:nvCxnSpPr>
        <p:spPr bwMode="auto">
          <a:xfrm>
            <a:off x="1028700" y="4495800"/>
            <a:ext cx="0" cy="533400"/>
          </a:xfrm>
          <a:prstGeom prst="straightConnector1">
            <a:avLst/>
          </a:prstGeom>
          <a:noFill/>
          <a:ln w="9525">
            <a:solidFill>
              <a:srgbClr val="000000"/>
            </a:solidFill>
            <a:round/>
            <a:headEnd/>
            <a:tailEnd/>
          </a:ln>
        </p:spPr>
      </p:cxnSp>
      <p:sp>
        <p:nvSpPr>
          <p:cNvPr id="33801" name="Oval 8"/>
          <p:cNvSpPr>
            <a:spLocks noChangeArrowheads="1"/>
          </p:cNvSpPr>
          <p:nvPr/>
        </p:nvSpPr>
        <p:spPr bwMode="auto">
          <a:xfrm>
            <a:off x="2630488"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02" name="AutoShape 9"/>
          <p:cNvCxnSpPr>
            <a:cxnSpLocks noChangeShapeType="1"/>
            <a:stCxn id="33812" idx="2"/>
            <a:endCxn id="33801" idx="6"/>
          </p:cNvCxnSpPr>
          <p:nvPr/>
        </p:nvCxnSpPr>
        <p:spPr bwMode="auto">
          <a:xfrm flipH="1">
            <a:off x="2706688" y="4457700"/>
            <a:ext cx="709612" cy="0"/>
          </a:xfrm>
          <a:prstGeom prst="straightConnector1">
            <a:avLst/>
          </a:prstGeom>
          <a:noFill/>
          <a:ln w="9525">
            <a:solidFill>
              <a:srgbClr val="000000"/>
            </a:solidFill>
            <a:round/>
            <a:headEnd/>
            <a:tailEnd/>
          </a:ln>
        </p:spPr>
      </p:cxnSp>
      <p:cxnSp>
        <p:nvCxnSpPr>
          <p:cNvPr id="33803" name="AutoShape 10"/>
          <p:cNvCxnSpPr>
            <a:cxnSpLocks noChangeShapeType="1"/>
            <a:stCxn id="33798" idx="6"/>
            <a:endCxn id="33801" idx="2"/>
          </p:cNvCxnSpPr>
          <p:nvPr/>
        </p:nvCxnSpPr>
        <p:spPr bwMode="auto">
          <a:xfrm>
            <a:off x="1868488" y="4457700"/>
            <a:ext cx="762000" cy="0"/>
          </a:xfrm>
          <a:prstGeom prst="straightConnector1">
            <a:avLst/>
          </a:prstGeom>
          <a:noFill/>
          <a:ln w="9525">
            <a:solidFill>
              <a:srgbClr val="000000"/>
            </a:solidFill>
            <a:round/>
            <a:headEnd/>
            <a:tailEnd/>
          </a:ln>
        </p:spPr>
      </p:cxnSp>
      <p:sp>
        <p:nvSpPr>
          <p:cNvPr id="33804" name="Oval 11"/>
          <p:cNvSpPr>
            <a:spLocks noChangeArrowheads="1"/>
          </p:cNvSpPr>
          <p:nvPr/>
        </p:nvSpPr>
        <p:spPr bwMode="auto">
          <a:xfrm>
            <a:off x="990600"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05" name="AutoShape 12"/>
          <p:cNvCxnSpPr>
            <a:cxnSpLocks noChangeShapeType="1"/>
            <a:stCxn id="33804" idx="2"/>
            <a:endCxn id="33797" idx="6"/>
          </p:cNvCxnSpPr>
          <p:nvPr/>
        </p:nvCxnSpPr>
        <p:spPr bwMode="auto">
          <a:xfrm flipH="1">
            <a:off x="365125" y="4457700"/>
            <a:ext cx="625475" cy="0"/>
          </a:xfrm>
          <a:prstGeom prst="straightConnector1">
            <a:avLst/>
          </a:prstGeom>
          <a:noFill/>
          <a:ln w="9525">
            <a:solidFill>
              <a:srgbClr val="000000"/>
            </a:solidFill>
            <a:round/>
            <a:headEnd/>
            <a:tailEnd/>
          </a:ln>
        </p:spPr>
      </p:cxnSp>
      <p:cxnSp>
        <p:nvCxnSpPr>
          <p:cNvPr id="33806" name="AutoShape 13"/>
          <p:cNvCxnSpPr>
            <a:cxnSpLocks noChangeShapeType="1"/>
            <a:stCxn id="33804" idx="6"/>
            <a:endCxn id="33798" idx="2"/>
          </p:cNvCxnSpPr>
          <p:nvPr/>
        </p:nvCxnSpPr>
        <p:spPr bwMode="auto">
          <a:xfrm>
            <a:off x="1066800" y="4457700"/>
            <a:ext cx="725488" cy="0"/>
          </a:xfrm>
          <a:prstGeom prst="straightConnector1">
            <a:avLst/>
          </a:prstGeom>
          <a:noFill/>
          <a:ln w="9525">
            <a:solidFill>
              <a:srgbClr val="000000"/>
            </a:solidFill>
            <a:round/>
            <a:headEnd/>
            <a:tailEnd/>
          </a:ln>
        </p:spPr>
      </p:cxnSp>
      <p:sp>
        <p:nvSpPr>
          <p:cNvPr id="33807" name="Text Box 14"/>
          <p:cNvSpPr txBox="1">
            <a:spLocks noChangeArrowheads="1"/>
          </p:cNvSpPr>
          <p:nvPr/>
        </p:nvSpPr>
        <p:spPr bwMode="auto">
          <a:xfrm>
            <a:off x="76200" y="3962400"/>
            <a:ext cx="465138" cy="457200"/>
          </a:xfrm>
          <a:prstGeom prst="rect">
            <a:avLst/>
          </a:prstGeom>
          <a:noFill/>
          <a:ln w="9525">
            <a:noFill/>
            <a:miter lim="800000"/>
            <a:headEnd/>
            <a:tailEnd/>
          </a:ln>
        </p:spPr>
        <p:txBody>
          <a:bodyPr wrap="none">
            <a:spAutoFit/>
          </a:bodyPr>
          <a:lstStyle/>
          <a:p>
            <a:r>
              <a:rPr lang="en-US" i="1"/>
              <a:t>u</a:t>
            </a:r>
            <a:r>
              <a:rPr lang="en-US" baseline="-25000"/>
              <a:t>1</a:t>
            </a:r>
          </a:p>
        </p:txBody>
      </p:sp>
      <p:sp>
        <p:nvSpPr>
          <p:cNvPr id="33808" name="Text Box 15"/>
          <p:cNvSpPr txBox="1">
            <a:spLocks noChangeArrowheads="1"/>
          </p:cNvSpPr>
          <p:nvPr/>
        </p:nvSpPr>
        <p:spPr bwMode="auto">
          <a:xfrm>
            <a:off x="830263" y="3962400"/>
            <a:ext cx="465137" cy="457200"/>
          </a:xfrm>
          <a:prstGeom prst="rect">
            <a:avLst/>
          </a:prstGeom>
          <a:noFill/>
          <a:ln w="9525">
            <a:noFill/>
            <a:miter lim="800000"/>
            <a:headEnd/>
            <a:tailEnd/>
          </a:ln>
        </p:spPr>
        <p:txBody>
          <a:bodyPr wrap="none">
            <a:spAutoFit/>
          </a:bodyPr>
          <a:lstStyle/>
          <a:p>
            <a:r>
              <a:rPr lang="en-US" i="1" dirty="0"/>
              <a:t>u</a:t>
            </a:r>
            <a:r>
              <a:rPr lang="en-US" baseline="-25000" dirty="0"/>
              <a:t>2</a:t>
            </a:r>
            <a:endParaRPr lang="en-US" dirty="0"/>
          </a:p>
        </p:txBody>
      </p:sp>
      <p:sp>
        <p:nvSpPr>
          <p:cNvPr id="33809" name="Text Box 16"/>
          <p:cNvSpPr txBox="1">
            <a:spLocks noChangeArrowheads="1"/>
          </p:cNvSpPr>
          <p:nvPr/>
        </p:nvSpPr>
        <p:spPr bwMode="auto">
          <a:xfrm>
            <a:off x="1616075" y="3962400"/>
            <a:ext cx="465138" cy="457200"/>
          </a:xfrm>
          <a:prstGeom prst="rect">
            <a:avLst/>
          </a:prstGeom>
          <a:noFill/>
          <a:ln w="9525">
            <a:noFill/>
            <a:miter lim="800000"/>
            <a:headEnd/>
            <a:tailEnd/>
          </a:ln>
        </p:spPr>
        <p:txBody>
          <a:bodyPr>
            <a:spAutoFit/>
          </a:bodyPr>
          <a:lstStyle/>
          <a:p>
            <a:r>
              <a:rPr lang="en-US" i="1"/>
              <a:t>u</a:t>
            </a:r>
            <a:r>
              <a:rPr lang="en-US" baseline="-25000"/>
              <a:t>3</a:t>
            </a:r>
            <a:endParaRPr lang="en-US"/>
          </a:p>
        </p:txBody>
      </p:sp>
      <p:sp>
        <p:nvSpPr>
          <p:cNvPr id="33810" name="Text Box 17"/>
          <p:cNvSpPr txBox="1">
            <a:spLocks noChangeArrowheads="1"/>
          </p:cNvSpPr>
          <p:nvPr/>
        </p:nvSpPr>
        <p:spPr bwMode="auto">
          <a:xfrm>
            <a:off x="3925888" y="3962400"/>
            <a:ext cx="465137" cy="457200"/>
          </a:xfrm>
          <a:prstGeom prst="rect">
            <a:avLst/>
          </a:prstGeom>
          <a:noFill/>
          <a:ln w="9525">
            <a:noFill/>
            <a:miter lim="800000"/>
            <a:headEnd/>
            <a:tailEnd/>
          </a:ln>
        </p:spPr>
        <p:txBody>
          <a:bodyPr wrap="none">
            <a:spAutoFit/>
          </a:bodyPr>
          <a:lstStyle/>
          <a:p>
            <a:r>
              <a:rPr lang="en-US" i="1"/>
              <a:t>u</a:t>
            </a:r>
            <a:r>
              <a:rPr lang="en-US" baseline="-25000"/>
              <a:t>6</a:t>
            </a:r>
            <a:endParaRPr lang="en-US"/>
          </a:p>
        </p:txBody>
      </p:sp>
      <p:sp>
        <p:nvSpPr>
          <p:cNvPr id="33811" name="Text Box 18"/>
          <p:cNvSpPr txBox="1">
            <a:spLocks noChangeArrowheads="1"/>
          </p:cNvSpPr>
          <p:nvPr/>
        </p:nvSpPr>
        <p:spPr bwMode="auto">
          <a:xfrm>
            <a:off x="2470150" y="3962400"/>
            <a:ext cx="465138" cy="457200"/>
          </a:xfrm>
          <a:prstGeom prst="rect">
            <a:avLst/>
          </a:prstGeom>
          <a:noFill/>
          <a:ln w="9525">
            <a:noFill/>
            <a:miter lim="800000"/>
            <a:headEnd/>
            <a:tailEnd/>
          </a:ln>
        </p:spPr>
        <p:txBody>
          <a:bodyPr wrap="none">
            <a:spAutoFit/>
          </a:bodyPr>
          <a:lstStyle/>
          <a:p>
            <a:r>
              <a:rPr lang="en-US" i="1"/>
              <a:t>u</a:t>
            </a:r>
            <a:r>
              <a:rPr lang="en-US" baseline="-25000"/>
              <a:t>4</a:t>
            </a:r>
            <a:endParaRPr lang="en-US"/>
          </a:p>
        </p:txBody>
      </p:sp>
      <p:sp>
        <p:nvSpPr>
          <p:cNvPr id="33812" name="Oval 19"/>
          <p:cNvSpPr>
            <a:spLocks noChangeArrowheads="1"/>
          </p:cNvSpPr>
          <p:nvPr/>
        </p:nvSpPr>
        <p:spPr bwMode="auto">
          <a:xfrm>
            <a:off x="3416300"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13" name="AutoShape 20"/>
          <p:cNvCxnSpPr>
            <a:cxnSpLocks noChangeShapeType="1"/>
            <a:stCxn id="33814" idx="0"/>
            <a:endCxn id="33812" idx="4"/>
          </p:cNvCxnSpPr>
          <p:nvPr/>
        </p:nvCxnSpPr>
        <p:spPr bwMode="auto">
          <a:xfrm flipV="1">
            <a:off x="3454400" y="4495800"/>
            <a:ext cx="0" cy="533400"/>
          </a:xfrm>
          <a:prstGeom prst="straightConnector1">
            <a:avLst/>
          </a:prstGeom>
          <a:noFill/>
          <a:ln w="9525">
            <a:solidFill>
              <a:srgbClr val="000000"/>
            </a:solidFill>
            <a:round/>
            <a:headEnd/>
            <a:tailEnd/>
          </a:ln>
        </p:spPr>
      </p:cxnSp>
      <p:sp>
        <p:nvSpPr>
          <p:cNvPr id="33814" name="Oval 21"/>
          <p:cNvSpPr>
            <a:spLocks noChangeArrowheads="1"/>
          </p:cNvSpPr>
          <p:nvPr/>
        </p:nvSpPr>
        <p:spPr bwMode="auto">
          <a:xfrm>
            <a:off x="3416300" y="5029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815" name="Oval 22"/>
          <p:cNvSpPr>
            <a:spLocks noChangeArrowheads="1"/>
          </p:cNvSpPr>
          <p:nvPr/>
        </p:nvSpPr>
        <p:spPr bwMode="auto">
          <a:xfrm>
            <a:off x="4154488"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16" name="AutoShape 23"/>
          <p:cNvCxnSpPr>
            <a:cxnSpLocks noChangeShapeType="1"/>
            <a:stCxn id="33815" idx="2"/>
            <a:endCxn id="33812" idx="6"/>
          </p:cNvCxnSpPr>
          <p:nvPr/>
        </p:nvCxnSpPr>
        <p:spPr bwMode="auto">
          <a:xfrm flipH="1">
            <a:off x="3492500" y="4457700"/>
            <a:ext cx="661988" cy="0"/>
          </a:xfrm>
          <a:prstGeom prst="straightConnector1">
            <a:avLst/>
          </a:prstGeom>
          <a:noFill/>
          <a:ln w="9525">
            <a:solidFill>
              <a:srgbClr val="000000"/>
            </a:solidFill>
            <a:round/>
            <a:headEnd/>
            <a:tailEnd/>
          </a:ln>
        </p:spPr>
      </p:cxnSp>
      <p:sp>
        <p:nvSpPr>
          <p:cNvPr id="33817" name="Text Box 24"/>
          <p:cNvSpPr txBox="1">
            <a:spLocks noChangeArrowheads="1"/>
          </p:cNvSpPr>
          <p:nvPr/>
        </p:nvSpPr>
        <p:spPr bwMode="auto">
          <a:xfrm>
            <a:off x="3255963" y="3962400"/>
            <a:ext cx="465137" cy="457200"/>
          </a:xfrm>
          <a:prstGeom prst="rect">
            <a:avLst/>
          </a:prstGeom>
          <a:noFill/>
          <a:ln w="9525">
            <a:noFill/>
            <a:miter lim="800000"/>
            <a:headEnd/>
            <a:tailEnd/>
          </a:ln>
        </p:spPr>
        <p:txBody>
          <a:bodyPr wrap="none">
            <a:spAutoFit/>
          </a:bodyPr>
          <a:lstStyle/>
          <a:p>
            <a:r>
              <a:rPr lang="en-US" i="1"/>
              <a:t>u</a:t>
            </a:r>
            <a:r>
              <a:rPr lang="en-US" baseline="-25000"/>
              <a:t>5</a:t>
            </a:r>
            <a:endParaRPr lang="en-US"/>
          </a:p>
        </p:txBody>
      </p:sp>
      <p:sp>
        <p:nvSpPr>
          <p:cNvPr id="33818" name="Text Box 25"/>
          <p:cNvSpPr txBox="1">
            <a:spLocks noChangeArrowheads="1"/>
          </p:cNvSpPr>
          <p:nvPr/>
        </p:nvSpPr>
        <p:spPr bwMode="auto">
          <a:xfrm>
            <a:off x="838200" y="5029200"/>
            <a:ext cx="465138" cy="457200"/>
          </a:xfrm>
          <a:prstGeom prst="rect">
            <a:avLst/>
          </a:prstGeom>
          <a:noFill/>
          <a:ln w="9525">
            <a:noFill/>
            <a:miter lim="800000"/>
            <a:headEnd/>
            <a:tailEnd/>
          </a:ln>
        </p:spPr>
        <p:txBody>
          <a:bodyPr wrap="none">
            <a:spAutoFit/>
          </a:bodyPr>
          <a:lstStyle/>
          <a:p>
            <a:r>
              <a:rPr lang="en-US" i="1"/>
              <a:t>u</a:t>
            </a:r>
            <a:r>
              <a:rPr lang="en-US" baseline="-25000"/>
              <a:t>7</a:t>
            </a:r>
            <a:endParaRPr lang="en-US"/>
          </a:p>
        </p:txBody>
      </p:sp>
      <p:sp>
        <p:nvSpPr>
          <p:cNvPr id="33819" name="Text Box 26"/>
          <p:cNvSpPr txBox="1">
            <a:spLocks noChangeArrowheads="1"/>
          </p:cNvSpPr>
          <p:nvPr/>
        </p:nvSpPr>
        <p:spPr bwMode="auto">
          <a:xfrm>
            <a:off x="3255963" y="5029200"/>
            <a:ext cx="465137" cy="457200"/>
          </a:xfrm>
          <a:prstGeom prst="rect">
            <a:avLst/>
          </a:prstGeom>
          <a:noFill/>
          <a:ln w="9525">
            <a:noFill/>
            <a:miter lim="800000"/>
            <a:headEnd/>
            <a:tailEnd/>
          </a:ln>
        </p:spPr>
        <p:txBody>
          <a:bodyPr wrap="none">
            <a:spAutoFit/>
          </a:bodyPr>
          <a:lstStyle/>
          <a:p>
            <a:r>
              <a:rPr lang="en-US" i="1"/>
              <a:t>u</a:t>
            </a:r>
            <a:r>
              <a:rPr lang="en-US" baseline="-25000"/>
              <a:t>9</a:t>
            </a:r>
            <a:endParaRPr lang="en-US"/>
          </a:p>
        </p:txBody>
      </p:sp>
      <p:sp>
        <p:nvSpPr>
          <p:cNvPr id="33820" name="Oval 27"/>
          <p:cNvSpPr>
            <a:spLocks noChangeArrowheads="1"/>
          </p:cNvSpPr>
          <p:nvPr/>
        </p:nvSpPr>
        <p:spPr bwMode="auto">
          <a:xfrm>
            <a:off x="4897438"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821" name="Oval 28"/>
          <p:cNvSpPr>
            <a:spLocks noChangeArrowheads="1"/>
          </p:cNvSpPr>
          <p:nvPr/>
        </p:nvSpPr>
        <p:spPr bwMode="auto">
          <a:xfrm>
            <a:off x="6400800"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822" name="Oval 29"/>
          <p:cNvSpPr>
            <a:spLocks noChangeArrowheads="1"/>
          </p:cNvSpPr>
          <p:nvPr/>
        </p:nvSpPr>
        <p:spPr bwMode="auto">
          <a:xfrm>
            <a:off x="5599113" y="5029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23" name="AutoShape 30"/>
          <p:cNvCxnSpPr>
            <a:cxnSpLocks noChangeShapeType="1"/>
            <a:stCxn id="33827" idx="4"/>
            <a:endCxn id="33822" idx="0"/>
          </p:cNvCxnSpPr>
          <p:nvPr/>
        </p:nvCxnSpPr>
        <p:spPr bwMode="auto">
          <a:xfrm>
            <a:off x="5637213" y="4495800"/>
            <a:ext cx="0" cy="533400"/>
          </a:xfrm>
          <a:prstGeom prst="straightConnector1">
            <a:avLst/>
          </a:prstGeom>
          <a:noFill/>
          <a:ln w="9525">
            <a:solidFill>
              <a:srgbClr val="000000"/>
            </a:solidFill>
            <a:round/>
            <a:headEnd/>
            <a:tailEnd/>
          </a:ln>
        </p:spPr>
      </p:cxnSp>
      <p:sp>
        <p:nvSpPr>
          <p:cNvPr id="33824" name="Oval 31"/>
          <p:cNvSpPr>
            <a:spLocks noChangeArrowheads="1"/>
          </p:cNvSpPr>
          <p:nvPr/>
        </p:nvSpPr>
        <p:spPr bwMode="auto">
          <a:xfrm>
            <a:off x="7239000"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25" name="AutoShape 32"/>
          <p:cNvCxnSpPr>
            <a:cxnSpLocks noChangeShapeType="1"/>
            <a:stCxn id="33835" idx="2"/>
            <a:endCxn id="33824" idx="6"/>
          </p:cNvCxnSpPr>
          <p:nvPr/>
        </p:nvCxnSpPr>
        <p:spPr bwMode="auto">
          <a:xfrm flipH="1">
            <a:off x="7315200" y="4457700"/>
            <a:ext cx="762000" cy="0"/>
          </a:xfrm>
          <a:prstGeom prst="straightConnector1">
            <a:avLst/>
          </a:prstGeom>
          <a:noFill/>
          <a:ln w="9525">
            <a:solidFill>
              <a:srgbClr val="000000"/>
            </a:solidFill>
            <a:round/>
            <a:headEnd/>
            <a:tailEnd/>
          </a:ln>
        </p:spPr>
      </p:cxnSp>
      <p:cxnSp>
        <p:nvCxnSpPr>
          <p:cNvPr id="33826" name="AutoShape 33"/>
          <p:cNvCxnSpPr>
            <a:cxnSpLocks noChangeShapeType="1"/>
            <a:stCxn id="33821" idx="6"/>
            <a:endCxn id="33824" idx="2"/>
          </p:cNvCxnSpPr>
          <p:nvPr/>
        </p:nvCxnSpPr>
        <p:spPr bwMode="auto">
          <a:xfrm>
            <a:off x="6477000" y="4457700"/>
            <a:ext cx="762000" cy="0"/>
          </a:xfrm>
          <a:prstGeom prst="straightConnector1">
            <a:avLst/>
          </a:prstGeom>
          <a:noFill/>
          <a:ln w="9525">
            <a:solidFill>
              <a:srgbClr val="000000"/>
            </a:solidFill>
            <a:round/>
            <a:headEnd/>
            <a:tailEnd/>
          </a:ln>
        </p:spPr>
      </p:cxnSp>
      <p:sp>
        <p:nvSpPr>
          <p:cNvPr id="33827" name="Oval 34"/>
          <p:cNvSpPr>
            <a:spLocks noChangeArrowheads="1"/>
          </p:cNvSpPr>
          <p:nvPr/>
        </p:nvSpPr>
        <p:spPr bwMode="auto">
          <a:xfrm>
            <a:off x="5599113"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28" name="AutoShape 35"/>
          <p:cNvCxnSpPr>
            <a:cxnSpLocks noChangeShapeType="1"/>
            <a:stCxn id="33827" idx="2"/>
            <a:endCxn id="33820" idx="6"/>
          </p:cNvCxnSpPr>
          <p:nvPr/>
        </p:nvCxnSpPr>
        <p:spPr bwMode="auto">
          <a:xfrm flipH="1">
            <a:off x="4973638" y="4457700"/>
            <a:ext cx="625475" cy="0"/>
          </a:xfrm>
          <a:prstGeom prst="straightConnector1">
            <a:avLst/>
          </a:prstGeom>
          <a:noFill/>
          <a:ln w="9525">
            <a:solidFill>
              <a:srgbClr val="000000"/>
            </a:solidFill>
            <a:round/>
            <a:headEnd/>
            <a:tailEnd/>
          </a:ln>
        </p:spPr>
      </p:cxnSp>
      <p:cxnSp>
        <p:nvCxnSpPr>
          <p:cNvPr id="33829" name="AutoShape 36"/>
          <p:cNvCxnSpPr>
            <a:cxnSpLocks noChangeShapeType="1"/>
            <a:stCxn id="33827" idx="6"/>
            <a:endCxn id="33821" idx="2"/>
          </p:cNvCxnSpPr>
          <p:nvPr/>
        </p:nvCxnSpPr>
        <p:spPr bwMode="auto">
          <a:xfrm>
            <a:off x="5675313" y="4457700"/>
            <a:ext cx="725487" cy="0"/>
          </a:xfrm>
          <a:prstGeom prst="straightConnector1">
            <a:avLst/>
          </a:prstGeom>
          <a:noFill/>
          <a:ln w="9525">
            <a:solidFill>
              <a:srgbClr val="000000"/>
            </a:solidFill>
            <a:round/>
            <a:headEnd/>
            <a:tailEnd/>
          </a:ln>
        </p:spPr>
      </p:cxnSp>
      <p:sp>
        <p:nvSpPr>
          <p:cNvPr id="33830" name="Text Box 37"/>
          <p:cNvSpPr txBox="1">
            <a:spLocks noChangeArrowheads="1"/>
          </p:cNvSpPr>
          <p:nvPr/>
        </p:nvSpPr>
        <p:spPr bwMode="auto">
          <a:xfrm>
            <a:off x="4745038" y="3962400"/>
            <a:ext cx="447675" cy="457200"/>
          </a:xfrm>
          <a:prstGeom prst="rect">
            <a:avLst/>
          </a:prstGeom>
          <a:noFill/>
          <a:ln w="9525">
            <a:noFill/>
            <a:miter lim="800000"/>
            <a:headEnd/>
            <a:tailEnd/>
          </a:ln>
        </p:spPr>
        <p:txBody>
          <a:bodyPr wrap="none">
            <a:spAutoFit/>
          </a:bodyPr>
          <a:lstStyle/>
          <a:p>
            <a:r>
              <a:rPr lang="en-US" i="1"/>
              <a:t>v</a:t>
            </a:r>
            <a:r>
              <a:rPr lang="en-US" baseline="-25000"/>
              <a:t>1</a:t>
            </a:r>
          </a:p>
        </p:txBody>
      </p:sp>
      <p:sp>
        <p:nvSpPr>
          <p:cNvPr id="33831" name="Text Box 38"/>
          <p:cNvSpPr txBox="1">
            <a:spLocks noChangeArrowheads="1"/>
          </p:cNvSpPr>
          <p:nvPr/>
        </p:nvSpPr>
        <p:spPr bwMode="auto">
          <a:xfrm>
            <a:off x="5438775" y="3962400"/>
            <a:ext cx="447675" cy="457200"/>
          </a:xfrm>
          <a:prstGeom prst="rect">
            <a:avLst/>
          </a:prstGeom>
          <a:noFill/>
          <a:ln w="9525">
            <a:noFill/>
            <a:miter lim="800000"/>
            <a:headEnd/>
            <a:tailEnd/>
          </a:ln>
        </p:spPr>
        <p:txBody>
          <a:bodyPr wrap="none">
            <a:spAutoFit/>
          </a:bodyPr>
          <a:lstStyle/>
          <a:p>
            <a:r>
              <a:rPr lang="en-US" i="1"/>
              <a:t>v</a:t>
            </a:r>
            <a:r>
              <a:rPr lang="en-US" baseline="-25000"/>
              <a:t>2</a:t>
            </a:r>
            <a:endParaRPr lang="en-US"/>
          </a:p>
        </p:txBody>
      </p:sp>
      <p:sp>
        <p:nvSpPr>
          <p:cNvPr id="33832" name="Text Box 39"/>
          <p:cNvSpPr txBox="1">
            <a:spLocks noChangeArrowheads="1"/>
          </p:cNvSpPr>
          <p:nvPr/>
        </p:nvSpPr>
        <p:spPr bwMode="auto">
          <a:xfrm>
            <a:off x="6224588" y="3962400"/>
            <a:ext cx="465137" cy="457200"/>
          </a:xfrm>
          <a:prstGeom prst="rect">
            <a:avLst/>
          </a:prstGeom>
          <a:noFill/>
          <a:ln w="9525">
            <a:noFill/>
            <a:miter lim="800000"/>
            <a:headEnd/>
            <a:tailEnd/>
          </a:ln>
        </p:spPr>
        <p:txBody>
          <a:bodyPr>
            <a:spAutoFit/>
          </a:bodyPr>
          <a:lstStyle/>
          <a:p>
            <a:r>
              <a:rPr lang="en-US" i="1"/>
              <a:t>v</a:t>
            </a:r>
            <a:r>
              <a:rPr lang="en-US" baseline="-25000"/>
              <a:t>3</a:t>
            </a:r>
            <a:endParaRPr lang="en-US"/>
          </a:p>
        </p:txBody>
      </p:sp>
      <p:sp>
        <p:nvSpPr>
          <p:cNvPr id="33833" name="Text Box 40"/>
          <p:cNvSpPr txBox="1">
            <a:spLocks noChangeArrowheads="1"/>
          </p:cNvSpPr>
          <p:nvPr/>
        </p:nvSpPr>
        <p:spPr bwMode="auto">
          <a:xfrm>
            <a:off x="8602663" y="3962400"/>
            <a:ext cx="447675" cy="457200"/>
          </a:xfrm>
          <a:prstGeom prst="rect">
            <a:avLst/>
          </a:prstGeom>
          <a:noFill/>
          <a:ln w="9525">
            <a:noFill/>
            <a:miter lim="800000"/>
            <a:headEnd/>
            <a:tailEnd/>
          </a:ln>
        </p:spPr>
        <p:txBody>
          <a:bodyPr wrap="none">
            <a:spAutoFit/>
          </a:bodyPr>
          <a:lstStyle/>
          <a:p>
            <a:r>
              <a:rPr lang="en-US" i="1"/>
              <a:t>v</a:t>
            </a:r>
            <a:r>
              <a:rPr lang="en-US" baseline="-25000"/>
              <a:t>6</a:t>
            </a:r>
            <a:endParaRPr lang="en-US"/>
          </a:p>
        </p:txBody>
      </p:sp>
      <p:sp>
        <p:nvSpPr>
          <p:cNvPr id="33834" name="Text Box 41"/>
          <p:cNvSpPr txBox="1">
            <a:spLocks noChangeArrowheads="1"/>
          </p:cNvSpPr>
          <p:nvPr/>
        </p:nvSpPr>
        <p:spPr bwMode="auto">
          <a:xfrm>
            <a:off x="7078663" y="3962400"/>
            <a:ext cx="447675" cy="457200"/>
          </a:xfrm>
          <a:prstGeom prst="rect">
            <a:avLst/>
          </a:prstGeom>
          <a:noFill/>
          <a:ln w="9525">
            <a:noFill/>
            <a:miter lim="800000"/>
            <a:headEnd/>
            <a:tailEnd/>
          </a:ln>
        </p:spPr>
        <p:txBody>
          <a:bodyPr wrap="none">
            <a:spAutoFit/>
          </a:bodyPr>
          <a:lstStyle/>
          <a:p>
            <a:r>
              <a:rPr lang="en-US" i="1"/>
              <a:t>v</a:t>
            </a:r>
            <a:r>
              <a:rPr lang="en-US" baseline="-25000"/>
              <a:t>4</a:t>
            </a:r>
            <a:endParaRPr lang="en-US"/>
          </a:p>
        </p:txBody>
      </p:sp>
      <p:sp>
        <p:nvSpPr>
          <p:cNvPr id="33835" name="Oval 42"/>
          <p:cNvSpPr>
            <a:spLocks noChangeArrowheads="1"/>
          </p:cNvSpPr>
          <p:nvPr/>
        </p:nvSpPr>
        <p:spPr bwMode="auto">
          <a:xfrm>
            <a:off x="8077200"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36" name="AutoShape 43"/>
          <p:cNvCxnSpPr>
            <a:cxnSpLocks noChangeShapeType="1"/>
            <a:stCxn id="33837" idx="0"/>
            <a:endCxn id="33824" idx="4"/>
          </p:cNvCxnSpPr>
          <p:nvPr/>
        </p:nvCxnSpPr>
        <p:spPr bwMode="auto">
          <a:xfrm flipV="1">
            <a:off x="7277100" y="4495800"/>
            <a:ext cx="0" cy="533400"/>
          </a:xfrm>
          <a:prstGeom prst="straightConnector1">
            <a:avLst/>
          </a:prstGeom>
          <a:noFill/>
          <a:ln w="9525">
            <a:solidFill>
              <a:srgbClr val="000000"/>
            </a:solidFill>
            <a:round/>
            <a:headEnd/>
            <a:tailEnd/>
          </a:ln>
        </p:spPr>
      </p:cxnSp>
      <p:sp>
        <p:nvSpPr>
          <p:cNvPr id="33837" name="Oval 44"/>
          <p:cNvSpPr>
            <a:spLocks noChangeArrowheads="1"/>
          </p:cNvSpPr>
          <p:nvPr/>
        </p:nvSpPr>
        <p:spPr bwMode="auto">
          <a:xfrm>
            <a:off x="7239000" y="5029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838" name="Oval 45"/>
          <p:cNvSpPr>
            <a:spLocks noChangeArrowheads="1"/>
          </p:cNvSpPr>
          <p:nvPr/>
        </p:nvSpPr>
        <p:spPr bwMode="auto">
          <a:xfrm>
            <a:off x="8831263" y="44196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cxnSp>
        <p:nvCxnSpPr>
          <p:cNvPr id="33839" name="AutoShape 46"/>
          <p:cNvCxnSpPr>
            <a:cxnSpLocks noChangeShapeType="1"/>
            <a:stCxn id="33838" idx="2"/>
            <a:endCxn id="33835" idx="6"/>
          </p:cNvCxnSpPr>
          <p:nvPr/>
        </p:nvCxnSpPr>
        <p:spPr bwMode="auto">
          <a:xfrm flipH="1">
            <a:off x="8153400" y="4457700"/>
            <a:ext cx="677863" cy="0"/>
          </a:xfrm>
          <a:prstGeom prst="straightConnector1">
            <a:avLst/>
          </a:prstGeom>
          <a:noFill/>
          <a:ln w="9525">
            <a:solidFill>
              <a:srgbClr val="000000"/>
            </a:solidFill>
            <a:round/>
            <a:headEnd/>
            <a:tailEnd/>
          </a:ln>
        </p:spPr>
      </p:cxnSp>
      <p:sp>
        <p:nvSpPr>
          <p:cNvPr id="33840" name="Text Box 47"/>
          <p:cNvSpPr txBox="1">
            <a:spLocks noChangeArrowheads="1"/>
          </p:cNvSpPr>
          <p:nvPr/>
        </p:nvSpPr>
        <p:spPr bwMode="auto">
          <a:xfrm>
            <a:off x="7916863" y="3962400"/>
            <a:ext cx="447675" cy="457200"/>
          </a:xfrm>
          <a:prstGeom prst="rect">
            <a:avLst/>
          </a:prstGeom>
          <a:noFill/>
          <a:ln w="9525">
            <a:noFill/>
            <a:miter lim="800000"/>
            <a:headEnd/>
            <a:tailEnd/>
          </a:ln>
        </p:spPr>
        <p:txBody>
          <a:bodyPr wrap="none">
            <a:spAutoFit/>
          </a:bodyPr>
          <a:lstStyle/>
          <a:p>
            <a:r>
              <a:rPr lang="en-US" i="1"/>
              <a:t>v</a:t>
            </a:r>
            <a:r>
              <a:rPr lang="en-US" baseline="-25000"/>
              <a:t>5</a:t>
            </a:r>
            <a:endParaRPr lang="en-US"/>
          </a:p>
        </p:txBody>
      </p:sp>
      <p:sp>
        <p:nvSpPr>
          <p:cNvPr id="33841" name="Text Box 48"/>
          <p:cNvSpPr txBox="1">
            <a:spLocks noChangeArrowheads="1"/>
          </p:cNvSpPr>
          <p:nvPr/>
        </p:nvSpPr>
        <p:spPr bwMode="auto">
          <a:xfrm>
            <a:off x="5446713" y="5029200"/>
            <a:ext cx="447675" cy="457200"/>
          </a:xfrm>
          <a:prstGeom prst="rect">
            <a:avLst/>
          </a:prstGeom>
          <a:noFill/>
          <a:ln w="9525">
            <a:noFill/>
            <a:miter lim="800000"/>
            <a:headEnd/>
            <a:tailEnd/>
          </a:ln>
        </p:spPr>
        <p:txBody>
          <a:bodyPr wrap="none">
            <a:spAutoFit/>
          </a:bodyPr>
          <a:lstStyle/>
          <a:p>
            <a:r>
              <a:rPr lang="en-US" i="1"/>
              <a:t>v</a:t>
            </a:r>
            <a:r>
              <a:rPr lang="en-US" baseline="-25000"/>
              <a:t>7</a:t>
            </a:r>
            <a:endParaRPr lang="en-US"/>
          </a:p>
        </p:txBody>
      </p:sp>
      <p:sp>
        <p:nvSpPr>
          <p:cNvPr id="33842" name="Text Box 49"/>
          <p:cNvSpPr txBox="1">
            <a:spLocks noChangeArrowheads="1"/>
          </p:cNvSpPr>
          <p:nvPr/>
        </p:nvSpPr>
        <p:spPr bwMode="auto">
          <a:xfrm>
            <a:off x="7086600" y="5029200"/>
            <a:ext cx="447675" cy="457200"/>
          </a:xfrm>
          <a:prstGeom prst="rect">
            <a:avLst/>
          </a:prstGeom>
          <a:noFill/>
          <a:ln w="9525">
            <a:noFill/>
            <a:miter lim="800000"/>
            <a:headEnd/>
            <a:tailEnd/>
          </a:ln>
        </p:spPr>
        <p:txBody>
          <a:bodyPr wrap="none">
            <a:spAutoFit/>
          </a:bodyPr>
          <a:lstStyle/>
          <a:p>
            <a:r>
              <a:rPr lang="en-US" i="1"/>
              <a:t>v</a:t>
            </a:r>
            <a:r>
              <a:rPr lang="en-US" baseline="-25000"/>
              <a:t>8</a:t>
            </a:r>
            <a:endParaRPr lang="en-US"/>
          </a:p>
        </p:txBody>
      </p:sp>
      <p:cxnSp>
        <p:nvCxnSpPr>
          <p:cNvPr id="33843" name="AutoShape 50"/>
          <p:cNvCxnSpPr>
            <a:cxnSpLocks noChangeShapeType="1"/>
            <a:stCxn id="33844" idx="0"/>
            <a:endCxn id="33835" idx="4"/>
          </p:cNvCxnSpPr>
          <p:nvPr/>
        </p:nvCxnSpPr>
        <p:spPr bwMode="auto">
          <a:xfrm flipV="1">
            <a:off x="8115300" y="4495800"/>
            <a:ext cx="0" cy="533400"/>
          </a:xfrm>
          <a:prstGeom prst="straightConnector1">
            <a:avLst/>
          </a:prstGeom>
          <a:noFill/>
          <a:ln w="9525">
            <a:solidFill>
              <a:srgbClr val="000000"/>
            </a:solidFill>
            <a:round/>
            <a:headEnd/>
            <a:tailEnd/>
          </a:ln>
        </p:spPr>
      </p:cxnSp>
      <p:sp>
        <p:nvSpPr>
          <p:cNvPr id="33844" name="Oval 51"/>
          <p:cNvSpPr>
            <a:spLocks noChangeArrowheads="1"/>
          </p:cNvSpPr>
          <p:nvPr/>
        </p:nvSpPr>
        <p:spPr bwMode="auto">
          <a:xfrm>
            <a:off x="8077200" y="5029200"/>
            <a:ext cx="76200" cy="762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845" name="Text Box 52"/>
          <p:cNvSpPr txBox="1">
            <a:spLocks noChangeArrowheads="1"/>
          </p:cNvSpPr>
          <p:nvPr/>
        </p:nvSpPr>
        <p:spPr bwMode="auto">
          <a:xfrm>
            <a:off x="7924800" y="5029200"/>
            <a:ext cx="447675" cy="457200"/>
          </a:xfrm>
          <a:prstGeom prst="rect">
            <a:avLst/>
          </a:prstGeom>
          <a:noFill/>
          <a:ln w="9525">
            <a:noFill/>
            <a:miter lim="800000"/>
            <a:headEnd/>
            <a:tailEnd/>
          </a:ln>
        </p:spPr>
        <p:txBody>
          <a:bodyPr wrap="none">
            <a:spAutoFit/>
          </a:bodyPr>
          <a:lstStyle/>
          <a:p>
            <a:r>
              <a:rPr lang="en-US" i="1"/>
              <a:t>v</a:t>
            </a:r>
            <a:r>
              <a:rPr lang="en-US" baseline="-25000"/>
              <a:t>9</a:t>
            </a:r>
            <a:endParaRPr lang="en-US"/>
          </a:p>
        </p:txBody>
      </p:sp>
      <p:cxnSp>
        <p:nvCxnSpPr>
          <p:cNvPr id="33846" name="AutoShape 53"/>
          <p:cNvCxnSpPr>
            <a:cxnSpLocks noChangeShapeType="1"/>
            <a:stCxn id="33837" idx="6"/>
            <a:endCxn id="33844" idx="2"/>
          </p:cNvCxnSpPr>
          <p:nvPr/>
        </p:nvCxnSpPr>
        <p:spPr bwMode="auto">
          <a:xfrm>
            <a:off x="7315200" y="5067300"/>
            <a:ext cx="762000" cy="0"/>
          </a:xfrm>
          <a:prstGeom prst="straightConnector1">
            <a:avLst/>
          </a:prstGeom>
          <a:noFill/>
          <a:ln w="9525">
            <a:solidFill>
              <a:srgbClr val="000000"/>
            </a:solidFill>
            <a:round/>
            <a:headEnd/>
            <a:tailEnd/>
          </a:ln>
        </p:spPr>
      </p:cxnSp>
      <p:sp>
        <p:nvSpPr>
          <p:cNvPr id="33847" name="Oval 54"/>
          <p:cNvSpPr>
            <a:spLocks noChangeArrowheads="1"/>
          </p:cNvSpPr>
          <p:nvPr/>
        </p:nvSpPr>
        <p:spPr bwMode="auto">
          <a:xfrm>
            <a:off x="1790700" y="5029200"/>
            <a:ext cx="76200" cy="80963"/>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3848" name="Text Box 55"/>
          <p:cNvSpPr txBox="1">
            <a:spLocks noChangeArrowheads="1"/>
          </p:cNvSpPr>
          <p:nvPr/>
        </p:nvSpPr>
        <p:spPr bwMode="auto">
          <a:xfrm>
            <a:off x="1630363" y="5029200"/>
            <a:ext cx="465137" cy="457200"/>
          </a:xfrm>
          <a:prstGeom prst="rect">
            <a:avLst/>
          </a:prstGeom>
          <a:noFill/>
          <a:ln w="9525">
            <a:noFill/>
            <a:miter lim="800000"/>
            <a:headEnd/>
            <a:tailEnd/>
          </a:ln>
        </p:spPr>
        <p:txBody>
          <a:bodyPr wrap="none">
            <a:spAutoFit/>
          </a:bodyPr>
          <a:lstStyle/>
          <a:p>
            <a:r>
              <a:rPr lang="en-US" i="1"/>
              <a:t>u</a:t>
            </a:r>
            <a:r>
              <a:rPr lang="en-US" baseline="-25000"/>
              <a:t>8</a:t>
            </a:r>
            <a:endParaRPr lang="en-US"/>
          </a:p>
        </p:txBody>
      </p:sp>
      <p:cxnSp>
        <p:nvCxnSpPr>
          <p:cNvPr id="33849" name="AutoShape 56"/>
          <p:cNvCxnSpPr>
            <a:cxnSpLocks noChangeShapeType="1"/>
            <a:stCxn id="33799" idx="6"/>
            <a:endCxn id="33847" idx="2"/>
          </p:cNvCxnSpPr>
          <p:nvPr/>
        </p:nvCxnSpPr>
        <p:spPr bwMode="auto">
          <a:xfrm>
            <a:off x="1066800" y="5067300"/>
            <a:ext cx="723900" cy="3175"/>
          </a:xfrm>
          <a:prstGeom prst="straightConnector1">
            <a:avLst/>
          </a:prstGeom>
          <a:noFill/>
          <a:ln w="9525">
            <a:solidFill>
              <a:srgbClr val="000000"/>
            </a:solidFill>
            <a:round/>
            <a:headEnd/>
            <a:tailEnd/>
          </a:ln>
        </p:spPr>
      </p:cxnSp>
      <p:cxnSp>
        <p:nvCxnSpPr>
          <p:cNvPr id="33850" name="AutoShape 57"/>
          <p:cNvCxnSpPr>
            <a:cxnSpLocks noChangeShapeType="1"/>
            <a:stCxn id="33819" idx="0"/>
            <a:endCxn id="33815" idx="3"/>
          </p:cNvCxnSpPr>
          <p:nvPr/>
        </p:nvCxnSpPr>
        <p:spPr bwMode="auto">
          <a:xfrm flipV="1">
            <a:off x="3489325" y="4484688"/>
            <a:ext cx="676275" cy="544512"/>
          </a:xfrm>
          <a:prstGeom prst="straightConnector1">
            <a:avLst/>
          </a:prstGeom>
          <a:noFill/>
          <a:ln w="9525">
            <a:solidFill>
              <a:srgbClr val="000000"/>
            </a:solidFill>
            <a:round/>
            <a:headEnd/>
            <a:tailEn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600" smtClean="0"/>
              <a:t>Graph Isomorphism : Negative Examples</a:t>
            </a:r>
          </a:p>
        </p:txBody>
      </p:sp>
      <p:sp>
        <p:nvSpPr>
          <p:cNvPr id="34819" name="Content Placeholder 2"/>
          <p:cNvSpPr>
            <a:spLocks noGrp="1"/>
          </p:cNvSpPr>
          <p:nvPr>
            <p:ph idx="1"/>
          </p:nvPr>
        </p:nvSpPr>
        <p:spPr>
          <a:xfrm>
            <a:off x="304800" y="1600200"/>
            <a:ext cx="8686800" cy="4525963"/>
          </a:xfrm>
        </p:spPr>
        <p:txBody>
          <a:bodyPr/>
          <a:lstStyle/>
          <a:p>
            <a:r>
              <a:rPr lang="en-US" dirty="0" smtClean="0">
                <a:solidFill>
                  <a:srgbClr val="0000FF"/>
                </a:solidFill>
              </a:rPr>
              <a:t>A4:  </a:t>
            </a:r>
            <a:r>
              <a:rPr lang="en-US" dirty="0" smtClean="0">
                <a:solidFill>
                  <a:srgbClr val="0000FF"/>
                </a:solidFill>
              </a:rPr>
              <a:t>1</a:t>
            </a:r>
            <a:r>
              <a:rPr lang="en-US" baseline="30000" dirty="0" smtClean="0">
                <a:solidFill>
                  <a:srgbClr val="0000FF"/>
                </a:solidFill>
              </a:rPr>
              <a:t>st</a:t>
            </a:r>
            <a:r>
              <a:rPr lang="en-US" dirty="0" smtClean="0">
                <a:solidFill>
                  <a:srgbClr val="0000FF"/>
                </a:solidFill>
              </a:rPr>
              <a:t> graph has 2 vertices of degree 1, whereas the 2</a:t>
            </a:r>
            <a:r>
              <a:rPr lang="en-US" baseline="30000" dirty="0" smtClean="0">
                <a:solidFill>
                  <a:srgbClr val="0000FF"/>
                </a:solidFill>
              </a:rPr>
              <a:t>nd</a:t>
            </a:r>
            <a:r>
              <a:rPr lang="en-US" dirty="0" smtClean="0">
                <a:solidFill>
                  <a:srgbClr val="0000FF"/>
                </a:solidFill>
              </a:rPr>
              <a:t> graph has 3 vertices of degree 1. </a:t>
            </a:r>
          </a:p>
          <a:p>
            <a:pPr>
              <a:buNone/>
            </a:pPr>
            <a:r>
              <a:rPr lang="en-US" dirty="0" smtClean="0">
                <a:solidFill>
                  <a:srgbClr val="0000FF"/>
                </a:solidFill>
              </a:rPr>
              <a:t>	So the graphs are not isomorphic.</a:t>
            </a:r>
          </a:p>
          <a:p>
            <a:pPr>
              <a:buNone/>
            </a:pPr>
            <a:r>
              <a:rPr lang="en-US" dirty="0" smtClean="0">
                <a:solidFill>
                  <a:srgbClr val="FF0000"/>
                </a:solidFill>
              </a:rPr>
              <a:t>	What </a:t>
            </a:r>
            <a:r>
              <a:rPr lang="en-US" dirty="0">
                <a:solidFill>
                  <a:srgbClr val="FF0000"/>
                </a:solidFill>
              </a:rPr>
              <a:t>are other answers?</a:t>
            </a:r>
          </a:p>
          <a:p>
            <a:endParaRPr lang="en-US" dirty="0" smtClean="0">
              <a:solidFill>
                <a:srgbClr val="0000FF"/>
              </a:solidFill>
            </a:endParaRPr>
          </a:p>
          <a:p>
            <a:pPr>
              <a:buFont typeface="Arial" charset="0"/>
              <a:buNone/>
            </a:pPr>
            <a:endParaRPr lang="en-US"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E7985434-5C9D-44F1-8350-B64B028A8BFC}"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4000" b="1" dirty="0" smtClean="0">
                <a:solidFill>
                  <a:srgbClr val="FF0000"/>
                </a:solidFill>
              </a:rPr>
              <a:t>Practice @ Home</a:t>
            </a:r>
          </a:p>
        </p:txBody>
      </p:sp>
      <p:sp>
        <p:nvSpPr>
          <p:cNvPr id="35843" name="Content Placeholder 2"/>
          <p:cNvSpPr>
            <a:spLocks noGrp="1"/>
          </p:cNvSpPr>
          <p:nvPr>
            <p:ph idx="1"/>
          </p:nvPr>
        </p:nvSpPr>
        <p:spPr/>
        <p:txBody>
          <a:bodyPr/>
          <a:lstStyle/>
          <a:p>
            <a:r>
              <a:rPr lang="en-US" dirty="0" smtClean="0">
                <a:solidFill>
                  <a:srgbClr val="FF0000"/>
                </a:solidFill>
              </a:rPr>
              <a:t>Example 10 </a:t>
            </a:r>
          </a:p>
          <a:p>
            <a:r>
              <a:rPr lang="en-US" dirty="0" smtClean="0">
                <a:solidFill>
                  <a:srgbClr val="FF0000"/>
                </a:solidFill>
              </a:rPr>
              <a:t>Example 11 </a:t>
            </a:r>
          </a:p>
          <a:p>
            <a:r>
              <a:rPr lang="en-US" b="1" dirty="0" smtClean="0">
                <a:solidFill>
                  <a:srgbClr val="FF0000"/>
                </a:solidFill>
              </a:rPr>
              <a:t>Relevant</a:t>
            </a:r>
            <a:r>
              <a:rPr lang="en-US" dirty="0" smtClean="0">
                <a:solidFill>
                  <a:srgbClr val="FF0000"/>
                </a:solidFill>
              </a:rPr>
              <a:t> </a:t>
            </a:r>
            <a:r>
              <a:rPr lang="en-US" b="1" dirty="0" smtClean="0">
                <a:solidFill>
                  <a:srgbClr val="FF0000"/>
                </a:solidFill>
              </a:rPr>
              <a:t>Exercises</a:t>
            </a:r>
            <a:endParaRPr lang="en-US" dirty="0" smtClean="0">
              <a:solidFill>
                <a:srgbClr val="FF0000"/>
              </a:solidFill>
            </a:endParaRPr>
          </a:p>
          <a:p>
            <a:pPr>
              <a:buFont typeface="Arial" charset="0"/>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5C5B82FE-8062-4D51-89DB-8D5E0F83E591}" type="slidenum">
              <a:rPr lang="en-US" smtClean="0"/>
              <a:pPr>
                <a:defRPr/>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4000" smtClean="0"/>
              <a:t>Representing Graphs</a:t>
            </a:r>
          </a:p>
        </p:txBody>
      </p:sp>
      <p:sp>
        <p:nvSpPr>
          <p:cNvPr id="7171" name="Content Placeholder 2"/>
          <p:cNvSpPr>
            <a:spLocks noGrp="1"/>
          </p:cNvSpPr>
          <p:nvPr>
            <p:ph idx="1"/>
          </p:nvPr>
        </p:nvSpPr>
        <p:spPr/>
        <p:txBody>
          <a:bodyPr/>
          <a:lstStyle/>
          <a:p>
            <a:pPr eaLnBrk="1" hangingPunct="1"/>
            <a:r>
              <a:rPr lang="en-US" sz="2800" u="sng" dirty="0" smtClean="0">
                <a:solidFill>
                  <a:srgbClr val="FF0000"/>
                </a:solidFill>
              </a:rPr>
              <a:t>EXAMPLE 1</a:t>
            </a:r>
            <a:r>
              <a:rPr lang="en-US" sz="2800" dirty="0" smtClean="0">
                <a:solidFill>
                  <a:srgbClr val="FF0000"/>
                </a:solidFill>
              </a:rPr>
              <a:t>: Use </a:t>
            </a:r>
            <a:r>
              <a:rPr lang="en-US" sz="2800" b="1" dirty="0" smtClean="0">
                <a:solidFill>
                  <a:srgbClr val="FF0000"/>
                </a:solidFill>
              </a:rPr>
              <a:t>adjacency</a:t>
            </a:r>
            <a:r>
              <a:rPr lang="en-US" sz="2800" dirty="0" smtClean="0">
                <a:solidFill>
                  <a:srgbClr val="FF0000"/>
                </a:solidFill>
              </a:rPr>
              <a:t> </a:t>
            </a:r>
            <a:r>
              <a:rPr lang="en-US" sz="2800" b="1" dirty="0" smtClean="0">
                <a:solidFill>
                  <a:srgbClr val="FF0000"/>
                </a:solidFill>
              </a:rPr>
              <a:t>lists</a:t>
            </a:r>
            <a:r>
              <a:rPr lang="en-US" sz="2800" dirty="0" smtClean="0">
                <a:solidFill>
                  <a:srgbClr val="FF0000"/>
                </a:solidFill>
              </a:rPr>
              <a:t> to describe the simple graph given in Figure 1.</a:t>
            </a:r>
          </a:p>
          <a:p>
            <a:pPr eaLnBrk="1" hangingPunct="1"/>
            <a:endParaRPr lang="en-US" sz="2800" dirty="0" smtClean="0"/>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D5B86A8B-9FF5-4A4E-96E1-2E1E33B88D02}" type="slidenum">
              <a:rPr lang="en-US"/>
              <a:pPr>
                <a:defRPr/>
              </a:pPr>
              <a:t>4</a:t>
            </a:fld>
            <a:endParaRPr lang="en-US"/>
          </a:p>
        </p:txBody>
      </p:sp>
      <p:pic>
        <p:nvPicPr>
          <p:cNvPr id="7173" name="Picture 2"/>
          <p:cNvPicPr>
            <a:picLocks noChangeAspect="1" noChangeArrowheads="1"/>
          </p:cNvPicPr>
          <p:nvPr/>
        </p:nvPicPr>
        <p:blipFill>
          <a:blip r:embed="rId2" cstate="print"/>
          <a:srcRect/>
          <a:stretch>
            <a:fillRect/>
          </a:stretch>
        </p:blipFill>
        <p:spPr bwMode="auto">
          <a:xfrm>
            <a:off x="457200" y="2590800"/>
            <a:ext cx="8315325"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smtClean="0"/>
              <a:t>Representing Graphs</a:t>
            </a:r>
          </a:p>
        </p:txBody>
      </p:sp>
      <p:sp>
        <p:nvSpPr>
          <p:cNvPr id="8195" name="Content Placeholder 2"/>
          <p:cNvSpPr>
            <a:spLocks noGrp="1"/>
          </p:cNvSpPr>
          <p:nvPr>
            <p:ph idx="1"/>
          </p:nvPr>
        </p:nvSpPr>
        <p:spPr/>
        <p:txBody>
          <a:bodyPr/>
          <a:lstStyle/>
          <a:p>
            <a:pPr eaLnBrk="1" hangingPunct="1"/>
            <a:r>
              <a:rPr lang="en-US" sz="2400" u="sng" dirty="0" smtClean="0">
                <a:solidFill>
                  <a:srgbClr val="FF0000"/>
                </a:solidFill>
              </a:rPr>
              <a:t>EXAMPLE 2</a:t>
            </a:r>
            <a:r>
              <a:rPr lang="en-US" sz="2400" dirty="0" smtClean="0">
                <a:solidFill>
                  <a:srgbClr val="FF0000"/>
                </a:solidFill>
              </a:rPr>
              <a:t>:</a:t>
            </a:r>
            <a:r>
              <a:rPr lang="en-US" sz="2400" dirty="0" smtClean="0">
                <a:solidFill>
                  <a:srgbClr val="C00000"/>
                </a:solidFill>
              </a:rPr>
              <a:t> </a:t>
            </a:r>
            <a:r>
              <a:rPr lang="en-US" sz="2400" dirty="0" smtClean="0">
                <a:solidFill>
                  <a:srgbClr val="0000FF"/>
                </a:solidFill>
              </a:rPr>
              <a:t>Represent the directed graph shown in Figure 2 by listing all the vertices that are the terminal vertices of edges starting at each vertex of the graph.</a:t>
            </a:r>
          </a:p>
          <a:p>
            <a:pPr eaLnBrk="1" hangingPunct="1"/>
            <a:endParaRPr lang="en-US" sz="2400" dirty="0" smtClean="0"/>
          </a:p>
          <a:p>
            <a:pPr eaLnBrk="1" hangingPunct="1">
              <a:buFont typeface="Arial" charset="0"/>
              <a:buNone/>
            </a:pPr>
            <a:endParaRPr lang="en-US" sz="2400" dirty="0" smtClean="0"/>
          </a:p>
        </p:txBody>
      </p:sp>
      <p:sp>
        <p:nvSpPr>
          <p:cNvPr id="4" name="Slide Number Placeholder 3"/>
          <p:cNvSpPr>
            <a:spLocks noGrp="1"/>
          </p:cNvSpPr>
          <p:nvPr>
            <p:ph type="sldNum" sz="quarter" idx="12"/>
          </p:nvPr>
        </p:nvSpPr>
        <p:spPr/>
        <p:txBody>
          <a:bodyPr/>
          <a:lstStyle/>
          <a:p>
            <a:pPr>
              <a:defRPr/>
            </a:pPr>
            <a:fld id="{8E108663-CABB-4155-9096-BC8049E2AAAE}" type="slidenum">
              <a:rPr lang="en-US"/>
              <a:pPr>
                <a:defRPr/>
              </a:pPr>
              <a:t>5</a:t>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403225" y="2971800"/>
            <a:ext cx="8512175"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4000" smtClean="0"/>
              <a:t>Representing Graphs</a:t>
            </a:r>
          </a:p>
        </p:txBody>
      </p:sp>
      <p:sp>
        <p:nvSpPr>
          <p:cNvPr id="9219" name="Content Placeholder 2"/>
          <p:cNvSpPr>
            <a:spLocks noGrp="1"/>
          </p:cNvSpPr>
          <p:nvPr>
            <p:ph idx="1"/>
          </p:nvPr>
        </p:nvSpPr>
        <p:spPr/>
        <p:txBody>
          <a:bodyPr/>
          <a:lstStyle/>
          <a:p>
            <a:pPr eaLnBrk="1" hangingPunct="1"/>
            <a:r>
              <a:rPr lang="en-US" sz="2800" dirty="0" smtClean="0">
                <a:solidFill>
                  <a:srgbClr val="0000FF"/>
                </a:solidFill>
              </a:rPr>
              <a:t>Two types of </a:t>
            </a:r>
            <a:r>
              <a:rPr lang="en-US" sz="2800" b="1" dirty="0" smtClean="0">
                <a:solidFill>
                  <a:srgbClr val="0000FF"/>
                </a:solidFill>
              </a:rPr>
              <a:t>matrices</a:t>
            </a:r>
            <a:r>
              <a:rPr lang="en-US" sz="2800" dirty="0" smtClean="0">
                <a:solidFill>
                  <a:srgbClr val="0000FF"/>
                </a:solidFill>
              </a:rPr>
              <a:t> commonly used to represent graphs –</a:t>
            </a:r>
          </a:p>
          <a:p>
            <a:pPr marL="1314450" lvl="2" indent="-457200" eaLnBrk="1" hangingPunct="1">
              <a:buFont typeface="Calibri" pitchFamily="34" charset="0"/>
              <a:buAutoNum type="arabicParenR"/>
            </a:pPr>
            <a:r>
              <a:rPr lang="en-US" sz="2800" dirty="0" smtClean="0">
                <a:solidFill>
                  <a:srgbClr val="0000FF"/>
                </a:solidFill>
              </a:rPr>
              <a:t>Adjacency matrix</a:t>
            </a:r>
          </a:p>
          <a:p>
            <a:pPr marL="1314450" lvl="2" indent="-457200" eaLnBrk="1" hangingPunct="1">
              <a:buFont typeface="Calibri" pitchFamily="34" charset="0"/>
              <a:buAutoNum type="arabicParenR"/>
            </a:pPr>
            <a:r>
              <a:rPr lang="en-US" sz="2800" dirty="0" smtClean="0">
                <a:solidFill>
                  <a:srgbClr val="0000FF"/>
                </a:solidFill>
              </a:rPr>
              <a:t>Incidence matrix</a:t>
            </a:r>
          </a:p>
          <a:p>
            <a:pPr marL="1314450" lvl="2" indent="-457200" eaLnBrk="1" hangingPunct="1">
              <a:buFont typeface="Calibri" pitchFamily="34" charset="0"/>
              <a:buAutoNum type="arabicParenR"/>
            </a:pPr>
            <a:endParaRPr lang="en-US" dirty="0" smtClean="0">
              <a:solidFill>
                <a:srgbClr val="0000FF"/>
              </a:solidFill>
            </a:endParaRPr>
          </a:p>
          <a:p>
            <a:pPr eaLnBrk="1" hangingPunct="1"/>
            <a:r>
              <a:rPr lang="en-US" sz="2800" u="sng" dirty="0" smtClean="0">
                <a:solidFill>
                  <a:srgbClr val="0000FF"/>
                </a:solidFill>
              </a:rPr>
              <a:t>Adjacency matrix</a:t>
            </a:r>
            <a:r>
              <a:rPr lang="en-US" sz="2800" dirty="0" smtClean="0">
                <a:solidFill>
                  <a:srgbClr val="0000FF"/>
                </a:solidFill>
              </a:rPr>
              <a:t>: </a:t>
            </a:r>
            <a:r>
              <a:rPr lang="en-US" sz="2800" dirty="0" smtClean="0"/>
              <a:t>A matrix representing a graph using the </a:t>
            </a:r>
            <a:r>
              <a:rPr lang="en-US" sz="2800" dirty="0" smtClean="0">
                <a:solidFill>
                  <a:srgbClr val="FF0000"/>
                </a:solidFill>
              </a:rPr>
              <a:t>adjacency of vertices</a:t>
            </a:r>
            <a:r>
              <a:rPr lang="en-US" sz="2800" dirty="0" smtClean="0"/>
              <a:t>.</a:t>
            </a:r>
          </a:p>
          <a:p>
            <a:pPr eaLnBrk="1" hangingPunct="1"/>
            <a:r>
              <a:rPr lang="en-US" sz="2800" u="sng" dirty="0" smtClean="0">
                <a:solidFill>
                  <a:srgbClr val="0000FF"/>
                </a:solidFill>
              </a:rPr>
              <a:t>Incidence matrix</a:t>
            </a:r>
            <a:r>
              <a:rPr lang="en-US" sz="2800" dirty="0" smtClean="0"/>
              <a:t>: A matrix representing a graph using the </a:t>
            </a:r>
            <a:r>
              <a:rPr lang="en-US" sz="2800" dirty="0" smtClean="0">
                <a:solidFill>
                  <a:srgbClr val="FF0000"/>
                </a:solidFill>
              </a:rPr>
              <a:t>incidence of edges and vertices</a:t>
            </a:r>
            <a:r>
              <a:rPr lang="en-US" sz="2800" dirty="0" smtClean="0"/>
              <a:t>.</a:t>
            </a:r>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EBD39A6B-F1A4-46BB-A91C-A2F25423A2F5}"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4000" b="1" dirty="0" smtClean="0">
                <a:latin typeface="+mn-lt"/>
                <a:cs typeface="Times New Roman" pitchFamily="18" charset="0"/>
              </a:rPr>
              <a:t>Adjacency matrices</a:t>
            </a:r>
            <a:endParaRPr lang="en-US" sz="4000" dirty="0" smtClean="0">
              <a:latin typeface="+mn-lt"/>
            </a:endParaRPr>
          </a:p>
        </p:txBody>
      </p:sp>
      <p:sp>
        <p:nvSpPr>
          <p:cNvPr id="10243" name="Content Placeholder 2"/>
          <p:cNvSpPr>
            <a:spLocks noGrp="1"/>
          </p:cNvSpPr>
          <p:nvPr>
            <p:ph idx="1"/>
          </p:nvPr>
        </p:nvSpPr>
        <p:spPr/>
        <p:txBody>
          <a:bodyPr/>
          <a:lstStyle/>
          <a:p>
            <a:pPr eaLnBrk="1" hangingPunct="1"/>
            <a:r>
              <a:rPr lang="en-US" sz="2400" smtClean="0"/>
              <a:t>Suppose that </a:t>
            </a:r>
            <a:r>
              <a:rPr lang="en-US" sz="2400" smtClean="0">
                <a:solidFill>
                  <a:srgbClr val="0000FF"/>
                </a:solidFill>
              </a:rPr>
              <a:t>G = (V, E) is a simple graph </a:t>
            </a:r>
            <a:r>
              <a:rPr lang="en-US" sz="2400" smtClean="0"/>
              <a:t>where </a:t>
            </a:r>
            <a:r>
              <a:rPr lang="en-US" sz="2400" smtClean="0">
                <a:solidFill>
                  <a:srgbClr val="0000FF"/>
                </a:solidFill>
              </a:rPr>
              <a:t>|V|= n. </a:t>
            </a:r>
            <a:r>
              <a:rPr lang="en-US" sz="2400" smtClean="0"/>
              <a:t>Suppose that the vertices of G are listed arbitrarily as v</a:t>
            </a:r>
            <a:r>
              <a:rPr lang="en-US" sz="2400" baseline="-25000" smtClean="0"/>
              <a:t>1</a:t>
            </a:r>
            <a:r>
              <a:rPr lang="en-US" sz="2400" smtClean="0"/>
              <a:t>, v</a:t>
            </a:r>
            <a:r>
              <a:rPr lang="en-US" sz="2400" baseline="-25000" smtClean="0"/>
              <a:t>2</a:t>
            </a:r>
            <a:r>
              <a:rPr lang="en-US" sz="2400" smtClean="0"/>
              <a:t>, …., v</a:t>
            </a:r>
            <a:r>
              <a:rPr lang="en-US" sz="2400" baseline="-25000" smtClean="0"/>
              <a:t>n</a:t>
            </a:r>
            <a:r>
              <a:rPr lang="en-US" sz="2400" smtClean="0"/>
              <a:t>. </a:t>
            </a:r>
          </a:p>
          <a:p>
            <a:pPr eaLnBrk="1" hangingPunct="1">
              <a:buFont typeface="Arial" charset="0"/>
              <a:buNone/>
            </a:pPr>
            <a:r>
              <a:rPr lang="en-US" sz="2400" smtClean="0"/>
              <a:t>	The </a:t>
            </a:r>
            <a:r>
              <a:rPr lang="en-US" sz="2400" b="1" smtClean="0">
                <a:solidFill>
                  <a:srgbClr val="0000FF"/>
                </a:solidFill>
              </a:rPr>
              <a:t>adjacency matrix A</a:t>
            </a:r>
            <a:r>
              <a:rPr lang="en-US" sz="2400" smtClean="0">
                <a:solidFill>
                  <a:srgbClr val="0000FF"/>
                </a:solidFill>
              </a:rPr>
              <a:t> </a:t>
            </a:r>
            <a:r>
              <a:rPr lang="en-US" sz="2400" smtClean="0"/>
              <a:t>of G, with respect to this listing of the vertices, is the </a:t>
            </a:r>
            <a:r>
              <a:rPr lang="en-US" sz="2400" i="1" smtClean="0">
                <a:solidFill>
                  <a:srgbClr val="0000FF"/>
                </a:solidFill>
              </a:rPr>
              <a:t>n x n </a:t>
            </a:r>
            <a:r>
              <a:rPr lang="en-US" sz="2400" smtClean="0">
                <a:solidFill>
                  <a:srgbClr val="0000FF"/>
                </a:solidFill>
              </a:rPr>
              <a:t>zero-one matrix </a:t>
            </a:r>
            <a:r>
              <a:rPr lang="en-US" sz="2400" smtClean="0"/>
              <a:t>with 1 as its (i,j)th entry when v</a:t>
            </a:r>
            <a:r>
              <a:rPr lang="en-US" sz="2400" baseline="-25000" smtClean="0"/>
              <a:t>i</a:t>
            </a:r>
            <a:r>
              <a:rPr lang="en-US" sz="2400" smtClean="0"/>
              <a:t> and v</a:t>
            </a:r>
            <a:r>
              <a:rPr lang="en-US" sz="2400" baseline="-25000" smtClean="0"/>
              <a:t>j   </a:t>
            </a:r>
            <a:r>
              <a:rPr lang="en-US" sz="2400" smtClean="0"/>
              <a:t>are adjacent, and 0 as its (i,j)th entry when they are not adjacent.</a:t>
            </a:r>
          </a:p>
          <a:p>
            <a:pPr eaLnBrk="1" hangingPunct="1"/>
            <a:r>
              <a:rPr lang="en-US" sz="2400" smtClean="0"/>
              <a:t>In other words, if its adjacency matrix is </a:t>
            </a:r>
            <a:r>
              <a:rPr lang="en-US" sz="2400" b="1" smtClean="0">
                <a:solidFill>
                  <a:srgbClr val="0000FF"/>
                </a:solidFill>
              </a:rPr>
              <a:t>A</a:t>
            </a:r>
            <a:r>
              <a:rPr lang="en-US" sz="2400" smtClean="0">
                <a:solidFill>
                  <a:srgbClr val="0000FF"/>
                </a:solidFill>
              </a:rPr>
              <a:t> = [ a</a:t>
            </a:r>
            <a:r>
              <a:rPr lang="en-US" sz="2400" baseline="-25000" smtClean="0">
                <a:solidFill>
                  <a:srgbClr val="0000FF"/>
                </a:solidFill>
              </a:rPr>
              <a:t>ij</a:t>
            </a:r>
            <a:r>
              <a:rPr lang="en-US" sz="2400" smtClean="0">
                <a:solidFill>
                  <a:srgbClr val="0000FF"/>
                </a:solidFill>
              </a:rPr>
              <a:t> ], </a:t>
            </a:r>
            <a:r>
              <a:rPr lang="en-US" sz="2400" smtClean="0"/>
              <a:t>then</a:t>
            </a:r>
          </a:p>
          <a:p>
            <a:pPr eaLnBrk="1" hangingPunct="1">
              <a:buFont typeface="Arial" charset="0"/>
              <a:buNone/>
            </a:pPr>
            <a:r>
              <a:rPr lang="en-US" sz="2400" smtClean="0"/>
              <a:t>	a</a:t>
            </a:r>
            <a:r>
              <a:rPr lang="en-US" sz="2400" baseline="-25000" smtClean="0"/>
              <a:t>ij</a:t>
            </a:r>
            <a:r>
              <a:rPr lang="en-US" sz="2400" smtClean="0"/>
              <a:t> =    1	if {v</a:t>
            </a:r>
            <a:r>
              <a:rPr lang="en-US" sz="2400" baseline="-25000" smtClean="0"/>
              <a:t>i</a:t>
            </a:r>
            <a:r>
              <a:rPr lang="en-US" sz="2400" smtClean="0"/>
              <a:t>, v</a:t>
            </a:r>
            <a:r>
              <a:rPr lang="en-US" sz="2400" baseline="-25000" smtClean="0"/>
              <a:t>j</a:t>
            </a:r>
            <a:r>
              <a:rPr lang="en-US" sz="2400" smtClean="0"/>
              <a:t>} is an edge of G,</a:t>
            </a:r>
          </a:p>
          <a:p>
            <a:pPr eaLnBrk="1" hangingPunct="1">
              <a:buFont typeface="Arial" charset="0"/>
              <a:buNone/>
            </a:pPr>
            <a:r>
              <a:rPr lang="en-US" sz="2400" smtClean="0"/>
              <a:t>		  0	otherwise</a:t>
            </a:r>
          </a:p>
        </p:txBody>
      </p:sp>
      <p:sp>
        <p:nvSpPr>
          <p:cNvPr id="4" name="Slide Number Placeholder 3"/>
          <p:cNvSpPr>
            <a:spLocks noGrp="1"/>
          </p:cNvSpPr>
          <p:nvPr>
            <p:ph type="sldNum" sz="quarter" idx="12"/>
          </p:nvPr>
        </p:nvSpPr>
        <p:spPr/>
        <p:txBody>
          <a:bodyPr/>
          <a:lstStyle/>
          <a:p>
            <a:pPr>
              <a:defRPr/>
            </a:pPr>
            <a:fld id="{A8C65A58-3B19-467E-8110-29601D8CA472}" type="slidenum">
              <a:rPr lang="en-US"/>
              <a:pPr>
                <a:defRPr/>
              </a:pPr>
              <a:t>7</a:t>
            </a:fld>
            <a:endParaRPr lang="en-US"/>
          </a:p>
        </p:txBody>
      </p:sp>
      <p:sp>
        <p:nvSpPr>
          <p:cNvPr id="5" name="Left Brace 4"/>
          <p:cNvSpPr/>
          <p:nvPr/>
        </p:nvSpPr>
        <p:spPr>
          <a:xfrm>
            <a:off x="1368425" y="4876800"/>
            <a:ext cx="155575" cy="914400"/>
          </a:xfrm>
          <a:prstGeom prst="leftBrace">
            <a:avLst/>
          </a:prstGeom>
          <a:ln>
            <a:solidFill>
              <a:schemeClr val="tx1">
                <a:alpha val="98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p:spPr>
        <p:txBody>
          <a:bodyPr/>
          <a:lstStyle/>
          <a:p>
            <a:pPr eaLnBrk="1" hangingPunct="1"/>
            <a:r>
              <a:rPr lang="en-US" sz="3600" dirty="0" smtClean="0">
                <a:solidFill>
                  <a:srgbClr val="FF0000"/>
                </a:solidFill>
                <a:cs typeface="Times New Roman" pitchFamily="18" charset="0"/>
              </a:rPr>
              <a:t> Example 3: Representing a graph using </a:t>
            </a:r>
            <a:r>
              <a:rPr lang="en-US" sz="3600" b="1" dirty="0" smtClean="0">
                <a:solidFill>
                  <a:srgbClr val="FF0000"/>
                </a:solidFill>
                <a:cs typeface="Times New Roman" pitchFamily="18" charset="0"/>
              </a:rPr>
              <a:t>Adjacency</a:t>
            </a:r>
            <a:r>
              <a:rPr lang="en-US" sz="3600" dirty="0" smtClean="0">
                <a:solidFill>
                  <a:srgbClr val="FF0000"/>
                </a:solidFill>
                <a:cs typeface="Times New Roman" pitchFamily="18" charset="0"/>
              </a:rPr>
              <a:t> </a:t>
            </a:r>
            <a:r>
              <a:rPr lang="en-US" sz="3600" b="1" dirty="0" smtClean="0">
                <a:solidFill>
                  <a:srgbClr val="FF0000"/>
                </a:solidFill>
                <a:cs typeface="Times New Roman" pitchFamily="18" charset="0"/>
              </a:rPr>
              <a:t>M</a:t>
            </a:r>
            <a:r>
              <a:rPr lang="en-US" sz="3600" b="1" dirty="0" smtClean="0">
                <a:solidFill>
                  <a:srgbClr val="FF0000"/>
                </a:solidFill>
                <a:cs typeface="Times New Roman" pitchFamily="18" charset="0"/>
              </a:rPr>
              <a:t>atrix</a:t>
            </a:r>
            <a:endParaRPr lang="en-US" sz="3600" b="1"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58D48A99-CC02-477B-BACF-4C65BB22D46C}" type="slidenum">
              <a:rPr lang="en-US"/>
              <a:pPr>
                <a:defRPr/>
              </a:pPr>
              <a:t>8</a:t>
            </a:fld>
            <a:endParaRPr lang="en-US"/>
          </a:p>
        </p:txBody>
      </p:sp>
      <p:pic>
        <p:nvPicPr>
          <p:cNvPr id="11268" name="Picture 5"/>
          <p:cNvPicPr>
            <a:picLocks noChangeAspect="1" noChangeArrowheads="1"/>
          </p:cNvPicPr>
          <p:nvPr/>
        </p:nvPicPr>
        <p:blipFill>
          <a:blip r:embed="rId2" cstate="print"/>
          <a:srcRect/>
          <a:stretch>
            <a:fillRect/>
          </a:stretch>
        </p:blipFill>
        <p:spPr bwMode="auto">
          <a:xfrm>
            <a:off x="4419600" y="3471862"/>
            <a:ext cx="3810000" cy="2624138"/>
          </a:xfrm>
          <a:prstGeom prst="rect">
            <a:avLst/>
          </a:prstGeom>
          <a:noFill/>
          <a:ln w="9525">
            <a:noFill/>
            <a:miter lim="800000"/>
            <a:headEnd/>
            <a:tailEnd/>
          </a:ln>
        </p:spPr>
      </p:pic>
      <p:pic>
        <p:nvPicPr>
          <p:cNvPr id="11269" name="Picture 3"/>
          <p:cNvPicPr>
            <a:picLocks noGrp="1" noChangeAspect="1" noChangeArrowheads="1"/>
          </p:cNvPicPr>
          <p:nvPr>
            <p:ph idx="1"/>
          </p:nvPr>
        </p:nvPicPr>
        <p:blipFill>
          <a:blip r:embed="rId3" cstate="print"/>
          <a:srcRect/>
          <a:stretch>
            <a:fillRect/>
          </a:stretch>
        </p:blipFill>
        <p:spPr>
          <a:xfrm>
            <a:off x="762000" y="1295400"/>
            <a:ext cx="8001000" cy="2286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b="1" smtClean="0">
                <a:cs typeface="Times New Roman" pitchFamily="18" charset="0"/>
              </a:rPr>
              <a:t>Adjacency matrices  </a:t>
            </a:r>
            <a:endParaRPr lang="en-US" sz="3600" b="1" smtClean="0"/>
          </a:p>
        </p:txBody>
      </p:sp>
      <p:sp>
        <p:nvSpPr>
          <p:cNvPr id="12291" name="Content Placeholder 2"/>
          <p:cNvSpPr>
            <a:spLocks noGrp="1"/>
          </p:cNvSpPr>
          <p:nvPr>
            <p:ph idx="1"/>
          </p:nvPr>
        </p:nvSpPr>
        <p:spPr/>
        <p:txBody>
          <a:bodyPr/>
          <a:lstStyle/>
          <a:p>
            <a:pPr eaLnBrk="1" hangingPunct="1"/>
            <a:r>
              <a:rPr lang="en-US" sz="2400" b="1" u="sng" dirty="0" smtClean="0">
                <a:solidFill>
                  <a:srgbClr val="FF0000"/>
                </a:solidFill>
                <a:cs typeface="Times New Roman" pitchFamily="18" charset="0"/>
              </a:rPr>
              <a:t>Example 4</a:t>
            </a:r>
            <a:r>
              <a:rPr lang="en-US" sz="2400" dirty="0" smtClean="0">
                <a:solidFill>
                  <a:srgbClr val="FF0000"/>
                </a:solidFill>
                <a:cs typeface="Times New Roman" pitchFamily="18" charset="0"/>
              </a:rPr>
              <a:t> : Draw a graph with the adjacency matrix below.</a:t>
            </a:r>
          </a:p>
          <a:p>
            <a:pPr eaLnBrk="1" hangingPunct="1">
              <a:buFont typeface="Arial" charset="0"/>
              <a:buNone/>
            </a:pPr>
            <a:r>
              <a:rPr lang="en-US" sz="2400" dirty="0" smtClean="0">
                <a:cs typeface="Times New Roman" pitchFamily="18" charset="0"/>
              </a:rPr>
              <a:t>		</a:t>
            </a:r>
            <a:r>
              <a:rPr lang="en-US" sz="2000" dirty="0" smtClean="0">
                <a:cs typeface="Times New Roman" pitchFamily="18" charset="0"/>
              </a:rPr>
              <a:t>0	1	1	0</a:t>
            </a:r>
          </a:p>
          <a:p>
            <a:pPr eaLnBrk="1" hangingPunct="1">
              <a:buFont typeface="Arial" charset="0"/>
              <a:buNone/>
            </a:pPr>
            <a:r>
              <a:rPr lang="en-US" sz="2000" dirty="0" smtClean="0">
                <a:cs typeface="Times New Roman" pitchFamily="18" charset="0"/>
              </a:rPr>
              <a:t>		1	0	0	1</a:t>
            </a:r>
          </a:p>
          <a:p>
            <a:pPr eaLnBrk="1" hangingPunct="1">
              <a:buFont typeface="Arial" charset="0"/>
              <a:buNone/>
            </a:pPr>
            <a:r>
              <a:rPr lang="en-US" sz="2000" dirty="0" smtClean="0">
                <a:cs typeface="Times New Roman" pitchFamily="18" charset="0"/>
              </a:rPr>
              <a:t>		1	0	0	1</a:t>
            </a:r>
          </a:p>
          <a:p>
            <a:pPr eaLnBrk="1" hangingPunct="1">
              <a:buFont typeface="Arial" charset="0"/>
              <a:buNone/>
            </a:pPr>
            <a:r>
              <a:rPr lang="en-US" sz="2000" dirty="0" smtClean="0">
                <a:cs typeface="Times New Roman" pitchFamily="18" charset="0"/>
              </a:rPr>
              <a:t>		0	1	1	0</a:t>
            </a:r>
          </a:p>
          <a:p>
            <a:pPr eaLnBrk="1" hangingPunct="1">
              <a:buFont typeface="Arial" charset="0"/>
              <a:buNone/>
            </a:pPr>
            <a:endParaRPr lang="en-US" sz="2000" dirty="0" smtClean="0">
              <a:cs typeface="Times New Roman" pitchFamily="18" charset="0"/>
            </a:endParaRPr>
          </a:p>
          <a:p>
            <a:pPr eaLnBrk="1" hangingPunct="1">
              <a:buFont typeface="Arial" charset="0"/>
              <a:buNone/>
            </a:pPr>
            <a:r>
              <a:rPr lang="en-US" sz="2000" dirty="0" smtClean="0">
                <a:cs typeface="Times New Roman" pitchFamily="18" charset="0"/>
              </a:rPr>
              <a:t>      </a:t>
            </a:r>
            <a:r>
              <a:rPr lang="en-US" sz="2400" dirty="0" smtClean="0">
                <a:cs typeface="Times New Roman" pitchFamily="18" charset="0"/>
              </a:rPr>
              <a:t>a                           b </a:t>
            </a:r>
          </a:p>
          <a:p>
            <a:pPr eaLnBrk="1" hangingPunct="1">
              <a:buFont typeface="Arial" charset="0"/>
              <a:buNone/>
            </a:pPr>
            <a:r>
              <a:rPr lang="en-US" sz="2400" dirty="0" smtClean="0">
                <a:cs typeface="Times New Roman" pitchFamily="18" charset="0"/>
              </a:rPr>
              <a:t> </a:t>
            </a:r>
          </a:p>
          <a:p>
            <a:pPr eaLnBrk="1" hangingPunct="1">
              <a:buFont typeface="Arial" charset="0"/>
              <a:buNone/>
            </a:pPr>
            <a:endParaRPr lang="en-US" sz="2400" dirty="0" smtClean="0"/>
          </a:p>
          <a:p>
            <a:pPr eaLnBrk="1" hangingPunct="1">
              <a:buFont typeface="Arial" charset="0"/>
              <a:buNone/>
            </a:pPr>
            <a:r>
              <a:rPr lang="en-US" sz="2400" dirty="0" smtClean="0"/>
              <a:t>      d                        c</a:t>
            </a:r>
          </a:p>
        </p:txBody>
      </p:sp>
      <p:sp>
        <p:nvSpPr>
          <p:cNvPr id="4" name="Slide Number Placeholder 3"/>
          <p:cNvSpPr>
            <a:spLocks noGrp="1"/>
          </p:cNvSpPr>
          <p:nvPr>
            <p:ph type="sldNum" sz="quarter" idx="12"/>
          </p:nvPr>
        </p:nvSpPr>
        <p:spPr/>
        <p:txBody>
          <a:bodyPr/>
          <a:lstStyle/>
          <a:p>
            <a:pPr>
              <a:defRPr/>
            </a:pPr>
            <a:fld id="{DFFB60E5-1A34-4E3C-B0AE-074763B15C87}" type="slidenum">
              <a:rPr lang="en-US"/>
              <a:pPr>
                <a:defRPr/>
              </a:pPr>
              <a:t>9</a:t>
            </a:fld>
            <a:endParaRPr lang="en-US"/>
          </a:p>
        </p:txBody>
      </p:sp>
      <p:cxnSp>
        <p:nvCxnSpPr>
          <p:cNvPr id="10" name="Straight Connector 9"/>
          <p:cNvCxnSpPr/>
          <p:nvPr/>
        </p:nvCxnSpPr>
        <p:spPr>
          <a:xfrm>
            <a:off x="1219200" y="2133600"/>
            <a:ext cx="0" cy="1371600"/>
          </a:xfrm>
          <a:prstGeom prst="line">
            <a:avLst/>
          </a:prstGeom>
          <a:ln w="25400">
            <a:solidFill>
              <a:schemeClr val="tx1">
                <a:alpha val="96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2133600"/>
            <a:ext cx="0" cy="1371600"/>
          </a:xfrm>
          <a:prstGeom prst="line">
            <a:avLst/>
          </a:prstGeom>
          <a:ln w="25400">
            <a:solidFill>
              <a:schemeClr val="tx1">
                <a:alpha val="96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4114800"/>
            <a:ext cx="152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95400" y="5334000"/>
            <a:ext cx="1371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295400" y="4114800"/>
            <a:ext cx="1447800" cy="1219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9200" y="4114800"/>
            <a:ext cx="1447800" cy="1219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19200" y="2133600"/>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19200" y="3505200"/>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0" y="2133600"/>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000" y="3505200"/>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1143000" y="40386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Flowchart: Connector 21"/>
          <p:cNvSpPr/>
          <p:nvPr/>
        </p:nvSpPr>
        <p:spPr>
          <a:xfrm>
            <a:off x="2667000" y="40386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lowchart: Connector 22"/>
          <p:cNvSpPr/>
          <p:nvPr/>
        </p:nvSpPr>
        <p:spPr>
          <a:xfrm>
            <a:off x="1219200" y="52578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Flowchart: Connector 23"/>
          <p:cNvSpPr/>
          <p:nvPr/>
        </p:nvSpPr>
        <p:spPr>
          <a:xfrm>
            <a:off x="2590800" y="5257800"/>
            <a:ext cx="152400" cy="1524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07" name="TextBox 19"/>
          <p:cNvSpPr txBox="1">
            <a:spLocks noChangeArrowheads="1"/>
          </p:cNvSpPr>
          <p:nvPr/>
        </p:nvSpPr>
        <p:spPr bwMode="auto">
          <a:xfrm>
            <a:off x="457200" y="3638550"/>
            <a:ext cx="1295400" cy="400050"/>
          </a:xfrm>
          <a:prstGeom prst="rect">
            <a:avLst/>
          </a:prstGeom>
          <a:noFill/>
          <a:ln w="9525">
            <a:noFill/>
            <a:miter lim="800000"/>
            <a:headEnd/>
            <a:tailEnd/>
          </a:ln>
        </p:spPr>
        <p:txBody>
          <a:bodyPr wrap="none">
            <a:spAutoFit/>
          </a:bodyPr>
          <a:lstStyle/>
          <a:p>
            <a:r>
              <a:rPr lang="en-US" sz="2000" b="1" dirty="0">
                <a:solidFill>
                  <a:srgbClr val="0000FF"/>
                </a:solidFill>
              </a:rPr>
              <a:t>Solution: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TotalTime>
  <Words>1286</Words>
  <Application>Microsoft Office PowerPoint</Application>
  <PresentationFormat>On-screen Show (4:3)</PresentationFormat>
  <Paragraphs>264</Paragraphs>
  <Slides>34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Discrete Mathematics (CSC 1204) </vt:lpstr>
      <vt:lpstr>Representing Graphs and Graph Isomorphism</vt:lpstr>
      <vt:lpstr>Representing Graphs </vt:lpstr>
      <vt:lpstr>Representing Graphs</vt:lpstr>
      <vt:lpstr>Representing Graphs</vt:lpstr>
      <vt:lpstr>Representing Graphs</vt:lpstr>
      <vt:lpstr>Adjacency matrices</vt:lpstr>
      <vt:lpstr> Example 3: Representing a graph using Adjacency Matrix</vt:lpstr>
      <vt:lpstr>Adjacency matrices  </vt:lpstr>
      <vt:lpstr>Adjacency matrices </vt:lpstr>
      <vt:lpstr>Adjacency Matrices</vt:lpstr>
      <vt:lpstr>Adjacency Matrices</vt:lpstr>
      <vt:lpstr>Practice at Home</vt:lpstr>
      <vt:lpstr>Adjacency matrices for Directed Graph</vt:lpstr>
      <vt:lpstr>Adjacency matrices for directed graph</vt:lpstr>
      <vt:lpstr>Adjacency Matrices</vt:lpstr>
      <vt:lpstr>Incidence matrices</vt:lpstr>
      <vt:lpstr>Example 6: Representing a graph with an Incidence Matrix </vt:lpstr>
      <vt:lpstr>Example 7 : Representing a graph with an Incidence Matrix  </vt:lpstr>
      <vt:lpstr>Isomorphism of Graphs</vt:lpstr>
      <vt:lpstr>Isomorphism of Graphs</vt:lpstr>
      <vt:lpstr>Example 8</vt:lpstr>
      <vt:lpstr>Solution of Example 8</vt:lpstr>
      <vt:lpstr>Isomorphism of Graphs</vt:lpstr>
      <vt:lpstr>Example 9</vt:lpstr>
      <vt:lpstr>Solution of Example 9 </vt:lpstr>
      <vt:lpstr>Isomorphism of Graphs</vt:lpstr>
      <vt:lpstr>Properties of Isomorphism</vt:lpstr>
      <vt:lpstr>Graph Isomorphism : Negative Examples</vt:lpstr>
      <vt:lpstr>Graph Isomorphism : Negative Examples</vt:lpstr>
      <vt:lpstr>Graph Isomorphism : Negative Examples</vt:lpstr>
      <vt:lpstr>Graph Isomorphism : Negative Examples</vt:lpstr>
      <vt:lpstr>Graph Isomorphism : Negative Examples</vt:lpstr>
      <vt:lpstr>Practice @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(CSC 1204)</dc:title>
  <dc:creator>rouf</dc:creator>
  <cp:lastModifiedBy>ASUS</cp:lastModifiedBy>
  <cp:revision>56</cp:revision>
  <dcterms:created xsi:type="dcterms:W3CDTF">2013-11-05T16:05:07Z</dcterms:created>
  <dcterms:modified xsi:type="dcterms:W3CDTF">2019-07-06T16:33:33Z</dcterms:modified>
</cp:coreProperties>
</file>