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304" r:id="rId15"/>
    <p:sldId id="271" r:id="rId16"/>
    <p:sldId id="273" r:id="rId17"/>
    <p:sldId id="274" r:id="rId18"/>
    <p:sldId id="275" r:id="rId19"/>
    <p:sldId id="281" r:id="rId20"/>
    <p:sldId id="282" r:id="rId21"/>
    <p:sldId id="283" r:id="rId22"/>
    <p:sldId id="284" r:id="rId23"/>
    <p:sldId id="285" r:id="rId24"/>
    <p:sldId id="287" r:id="rId25"/>
    <p:sldId id="288" r:id="rId26"/>
    <p:sldId id="289" r:id="rId27"/>
    <p:sldId id="290" r:id="rId28"/>
    <p:sldId id="291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12" r:id="rId40"/>
    <p:sldId id="303" r:id="rId41"/>
    <p:sldId id="308" r:id="rId42"/>
    <p:sldId id="305" r:id="rId43"/>
    <p:sldId id="307" r:id="rId44"/>
    <p:sldId id="309" r:id="rId45"/>
    <p:sldId id="310" r:id="rId46"/>
    <p:sldId id="311" r:id="rId47"/>
    <p:sldId id="306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57" autoAdjust="0"/>
  </p:normalViewPr>
  <p:slideViewPr>
    <p:cSldViewPr>
      <p:cViewPr>
        <p:scale>
          <a:sx n="70" d="100"/>
          <a:sy n="70" d="100"/>
        </p:scale>
        <p:origin x="-137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D8C99F3-AFFF-44D3-BEF2-9045355D9B52}" type="datetimeFigureOut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FBED438-9572-4424-93A0-EDE28DAFB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8A0DA-D3CA-48D1-B938-D79AFD4E7516}" type="datetime1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8C74E-CE4A-47CE-A1C8-66E7E2CAC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58508-217B-4C75-B0C4-84CB9CE144A8}" type="datetime1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E8274-6F68-458E-A5F8-26B8B28F6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1A31C-175B-4BAA-B33F-C4AEF1F362FB}" type="datetime1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E8BA1-4332-44BB-AF6A-4C158954C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5B230-6044-4DE7-8720-BEC0A03916F2}" type="datetime1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D7909-DD22-4896-8F63-88754AE3A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99781-7E2F-4BFD-827A-B157ADCFD00C}" type="datetime1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A41F9-EEFF-44AF-822F-EA286A2A56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0C436-4582-4554-A269-9A812A2555B8}" type="datetime1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9BCF5-5ACD-410C-9920-15D5D47292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E7B52-0565-4E68-B168-E4675E7EC088}" type="datetime1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AE043-A51E-466A-8FE2-BEF5C88FA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60996-0B61-4F63-AD51-9BA14AD8DE6A}" type="datetime1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599C7-ABFC-479E-83AD-FF8922014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DE243-F6D5-469D-B655-96752B4A2340}" type="datetime1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0D3FD-1E12-4D94-AF88-07DEE164F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A6169-26C7-4227-AAC5-A463BFE6681A}" type="datetime1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0BE64-F0A1-4686-9268-471145D9F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0EB23-C467-44FD-91DC-F2889213D442}" type="datetime1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D666A-4089-4516-B428-19BFBE1B1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B5C0CC-5BDE-4AE7-902B-F5911F0628C2}" type="datetime1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6E4708-FFCD-4276-924B-DFE07E643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3.lanl.gov/mega-math/gloss/graph/gredver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rgbClr val="C00000"/>
                </a:solidFill>
              </a:rPr>
              <a:t>Discrete Mathematics</a:t>
            </a:r>
            <a:br>
              <a:rPr lang="en-US" sz="4000" b="1" smtClean="0">
                <a:solidFill>
                  <a:srgbClr val="C00000"/>
                </a:solidFill>
              </a:rPr>
            </a:br>
            <a:r>
              <a:rPr lang="en-US" sz="4000" b="1" smtClean="0">
                <a:solidFill>
                  <a:srgbClr val="C00000"/>
                </a:solidFill>
              </a:rPr>
              <a:t>(CSC 1204) </a:t>
            </a:r>
            <a:endParaRPr lang="en-US" sz="4000" smtClean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</a:rPr>
              <a:t>8.4 Connectivity</a:t>
            </a:r>
          </a:p>
          <a:p>
            <a:pPr eaLnBrk="1" hangingPunct="1"/>
            <a:r>
              <a:rPr lang="en-US" b="1" dirty="0" smtClean="0">
                <a:solidFill>
                  <a:srgbClr val="0000FF"/>
                </a:solidFill>
              </a:rPr>
              <a:t>8.5 Euler and Hamilton Paths</a:t>
            </a:r>
          </a:p>
          <a:p>
            <a:pPr eaLnBrk="1" hangingPunct="1"/>
            <a:endParaRPr lang="en-US" b="1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70C70-D9AA-49FF-93D3-7DF907E1977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Connected Components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</a:t>
            </a:r>
            <a:r>
              <a:rPr lang="en-US" sz="2800" smtClean="0">
                <a:solidFill>
                  <a:srgbClr val="0000FF"/>
                </a:solidFill>
              </a:rPr>
              <a:t>connected component </a:t>
            </a:r>
            <a:r>
              <a:rPr lang="en-US" sz="2800" smtClean="0"/>
              <a:t>of a graph G is a connected subgraph of G that is not proper subgraph of another connected subgraph of G.</a:t>
            </a:r>
          </a:p>
          <a:p>
            <a:pPr eaLnBrk="1" hangingPunct="1"/>
            <a:r>
              <a:rPr lang="en-US" sz="2800" smtClean="0"/>
              <a:t>A </a:t>
            </a:r>
            <a:r>
              <a:rPr lang="en-US" sz="2800" smtClean="0">
                <a:solidFill>
                  <a:srgbClr val="0000FF"/>
                </a:solidFill>
              </a:rPr>
              <a:t>connected component </a:t>
            </a:r>
            <a:r>
              <a:rPr lang="en-US" sz="2800" smtClean="0"/>
              <a:t>of a graph G is a maximal connected subgraph of G.</a:t>
            </a:r>
          </a:p>
          <a:p>
            <a:pPr lvl="1" eaLnBrk="1" hangingPunct="1"/>
            <a:r>
              <a:rPr lang="en-US" smtClean="0"/>
              <a:t>A graph G that is not connected has two or more connected components that are disjoint and have G as their union</a:t>
            </a:r>
          </a:p>
          <a:p>
            <a:pPr eaLnBrk="1" hangingPunct="1"/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C1E51-6764-434A-ADEE-955486768B99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0D482-8B41-4EBE-B66D-0C13DD6047D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Connected Components</a:t>
            </a:r>
          </a:p>
        </p:txBody>
      </p:sp>
      <p:sp>
        <p:nvSpPr>
          <p:cNvPr id="122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5257800"/>
          </a:xfrm>
        </p:spPr>
        <p:txBody>
          <a:bodyPr/>
          <a:lstStyle/>
          <a:p>
            <a:pPr eaLnBrk="1" hangingPunct="1"/>
            <a:r>
              <a:rPr lang="en-US" sz="2400" b="1" u="sng" dirty="0" smtClean="0">
                <a:solidFill>
                  <a:srgbClr val="0000FF"/>
                </a:solidFill>
              </a:rPr>
              <a:t>Definition</a:t>
            </a:r>
            <a:r>
              <a:rPr lang="en-US" sz="2400" dirty="0" smtClean="0"/>
              <a:t>:  A </a:t>
            </a:r>
            <a:r>
              <a:rPr lang="en-US" sz="2400" b="1" i="1" dirty="0" smtClean="0">
                <a:solidFill>
                  <a:srgbClr val="0000FF"/>
                </a:solidFill>
              </a:rPr>
              <a:t>connected component </a:t>
            </a:r>
            <a:r>
              <a:rPr lang="en-US" sz="2400" dirty="0" smtClean="0"/>
              <a:t>in a graph </a:t>
            </a:r>
            <a:r>
              <a:rPr lang="en-US" sz="2400" i="1" dirty="0" smtClean="0"/>
              <a:t>G</a:t>
            </a:r>
            <a:r>
              <a:rPr lang="en-US" sz="2400" dirty="0" smtClean="0"/>
              <a:t> is a set of vertices such that all vertices in the set are connected to each other and every possible connected vertex is included.</a:t>
            </a:r>
          </a:p>
          <a:p>
            <a:pPr eaLnBrk="1" hangingPunct="1"/>
            <a:r>
              <a:rPr lang="en-US" sz="2400" b="1" u="sng" dirty="0" smtClean="0">
                <a:solidFill>
                  <a:srgbClr val="FF0000"/>
                </a:solidFill>
              </a:rPr>
              <a:t>Question</a:t>
            </a:r>
            <a:r>
              <a:rPr lang="en-US" sz="2400" dirty="0" smtClean="0">
                <a:solidFill>
                  <a:srgbClr val="FF0000"/>
                </a:solidFill>
              </a:rPr>
              <a:t> : What are the connected components of the following graph?</a:t>
            </a:r>
            <a:endParaRPr lang="en-US" sz="2400" b="1" i="1" dirty="0" smtClean="0">
              <a:solidFill>
                <a:srgbClr val="FF0000"/>
              </a:solidFill>
            </a:endParaRP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564188" y="4953000"/>
            <a:ext cx="252412" cy="241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6</a:t>
            </a:r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7291388" y="4953000"/>
            <a:ext cx="252412" cy="241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453188" y="6248400"/>
            <a:ext cx="250825" cy="239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4</a:t>
            </a:r>
          </a:p>
        </p:txBody>
      </p:sp>
      <p:cxnSp>
        <p:nvCxnSpPr>
          <p:cNvPr id="12296" name="AutoShape 7"/>
          <p:cNvCxnSpPr>
            <a:cxnSpLocks noChangeShapeType="1"/>
            <a:stCxn id="12293" idx="6"/>
            <a:endCxn id="12294" idx="2"/>
          </p:cNvCxnSpPr>
          <p:nvPr/>
        </p:nvCxnSpPr>
        <p:spPr bwMode="auto">
          <a:xfrm>
            <a:off x="5816600" y="5073650"/>
            <a:ext cx="14747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2297" name="AutoShape 8"/>
          <p:cNvCxnSpPr>
            <a:cxnSpLocks noChangeShapeType="1"/>
            <a:stCxn id="12293" idx="4"/>
            <a:endCxn id="12295" idx="1"/>
          </p:cNvCxnSpPr>
          <p:nvPr/>
        </p:nvCxnSpPr>
        <p:spPr bwMode="auto">
          <a:xfrm>
            <a:off x="5691188" y="5194300"/>
            <a:ext cx="798512" cy="1089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2298" name="AutoShape 9"/>
          <p:cNvCxnSpPr>
            <a:cxnSpLocks noChangeShapeType="1"/>
            <a:stCxn id="12295" idx="7"/>
            <a:endCxn id="12294" idx="4"/>
          </p:cNvCxnSpPr>
          <p:nvPr/>
        </p:nvCxnSpPr>
        <p:spPr bwMode="auto">
          <a:xfrm flipV="1">
            <a:off x="6667500" y="5194300"/>
            <a:ext cx="750888" cy="1089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2299" name="Oval 11"/>
          <p:cNvSpPr>
            <a:spLocks noChangeArrowheads="1"/>
          </p:cNvSpPr>
          <p:nvPr/>
        </p:nvSpPr>
        <p:spPr bwMode="auto">
          <a:xfrm flipH="1" flipV="1">
            <a:off x="7291388" y="5867400"/>
            <a:ext cx="252412" cy="239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alibri" pitchFamily="34" charset="0"/>
              </a:rPr>
              <a:t>3</a:t>
            </a:r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 flipH="1" flipV="1">
            <a:off x="5691188" y="5867400"/>
            <a:ext cx="252412" cy="239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alibri" pitchFamily="34" charset="0"/>
              </a:rPr>
              <a:t>5</a:t>
            </a:r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 flipH="1" flipV="1">
            <a:off x="6453188" y="4572000"/>
            <a:ext cx="250825" cy="239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alibri" pitchFamily="34" charset="0"/>
              </a:rPr>
              <a:t>1</a:t>
            </a:r>
          </a:p>
        </p:txBody>
      </p:sp>
      <p:cxnSp>
        <p:nvCxnSpPr>
          <p:cNvPr id="12302" name="AutoShape 14"/>
          <p:cNvCxnSpPr>
            <a:cxnSpLocks noChangeShapeType="1"/>
            <a:stCxn id="12299" idx="6"/>
            <a:endCxn id="12300" idx="2"/>
          </p:cNvCxnSpPr>
          <p:nvPr/>
        </p:nvCxnSpPr>
        <p:spPr bwMode="auto">
          <a:xfrm flipH="1">
            <a:off x="5945188" y="5988050"/>
            <a:ext cx="13477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2303" name="AutoShape 15"/>
          <p:cNvCxnSpPr>
            <a:cxnSpLocks noChangeShapeType="1"/>
            <a:stCxn id="12299" idx="4"/>
            <a:endCxn id="12301" idx="1"/>
          </p:cNvCxnSpPr>
          <p:nvPr/>
        </p:nvCxnSpPr>
        <p:spPr bwMode="auto">
          <a:xfrm flipH="1" flipV="1">
            <a:off x="6665913" y="4776788"/>
            <a:ext cx="752475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2304" name="AutoShape 16"/>
          <p:cNvCxnSpPr>
            <a:cxnSpLocks noChangeShapeType="1"/>
            <a:stCxn id="12301" idx="7"/>
            <a:endCxn id="12300" idx="4"/>
          </p:cNvCxnSpPr>
          <p:nvPr/>
        </p:nvCxnSpPr>
        <p:spPr bwMode="auto">
          <a:xfrm flipH="1">
            <a:off x="5818188" y="4776788"/>
            <a:ext cx="671512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7805738" y="5410200"/>
            <a:ext cx="271462" cy="268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7</a:t>
            </a:r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6202363" y="5562600"/>
            <a:ext cx="274637" cy="268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8</a:t>
            </a:r>
          </a:p>
        </p:txBody>
      </p:sp>
      <p:cxnSp>
        <p:nvCxnSpPr>
          <p:cNvPr id="12307" name="AutoShape 19"/>
          <p:cNvCxnSpPr>
            <a:cxnSpLocks noChangeShapeType="1"/>
            <a:stCxn id="12305" idx="4"/>
            <a:endCxn id="12305" idx="6"/>
          </p:cNvCxnSpPr>
          <p:nvPr/>
        </p:nvCxnSpPr>
        <p:spPr bwMode="auto">
          <a:xfrm rot="5400000" flipH="1" flipV="1">
            <a:off x="7943057" y="5544344"/>
            <a:ext cx="133350" cy="134937"/>
          </a:xfrm>
          <a:prstGeom prst="curvedConnector4">
            <a:avLst>
              <a:gd name="adj1" fmla="val -276565"/>
              <a:gd name="adj2" fmla="val 48852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8" name="AutoShape 20"/>
          <p:cNvCxnSpPr>
            <a:cxnSpLocks noChangeShapeType="1"/>
            <a:stCxn id="12305" idx="6"/>
            <a:endCxn id="12305" idx="0"/>
          </p:cNvCxnSpPr>
          <p:nvPr/>
        </p:nvCxnSpPr>
        <p:spPr bwMode="auto">
          <a:xfrm flipH="1" flipV="1">
            <a:off x="7942263" y="5410200"/>
            <a:ext cx="134937" cy="134938"/>
          </a:xfrm>
          <a:prstGeom prst="curvedConnector4">
            <a:avLst>
              <a:gd name="adj1" fmla="val -345903"/>
              <a:gd name="adj2" fmla="val 344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9" name="AutoShape 21"/>
          <p:cNvCxnSpPr>
            <a:cxnSpLocks noChangeShapeType="1"/>
            <a:stCxn id="12306" idx="6"/>
            <a:endCxn id="12306" idx="0"/>
          </p:cNvCxnSpPr>
          <p:nvPr/>
        </p:nvCxnSpPr>
        <p:spPr bwMode="auto">
          <a:xfrm flipH="1" flipV="1">
            <a:off x="6338888" y="5562600"/>
            <a:ext cx="138112" cy="133350"/>
          </a:xfrm>
          <a:prstGeom prst="curvedConnector4">
            <a:avLst>
              <a:gd name="adj1" fmla="val -354843"/>
              <a:gd name="adj2" fmla="val 43437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5DF8B-0304-40B3-AA41-E493FE8AAA8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Connected Components</a:t>
            </a: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b="1" u="sng" dirty="0" smtClean="0">
                <a:solidFill>
                  <a:srgbClr val="0000FF"/>
                </a:solidFill>
              </a:rPr>
              <a:t>Answer</a:t>
            </a:r>
            <a:r>
              <a:rPr lang="en-US" sz="2800" dirty="0" smtClean="0"/>
              <a:t>: The connected components are </a:t>
            </a:r>
            <a:r>
              <a:rPr lang="en-US" sz="2800" dirty="0" smtClean="0">
                <a:solidFill>
                  <a:srgbClr val="0000FF"/>
                </a:solidFill>
              </a:rPr>
              <a:t>{1,3,5}, {2,4,6}, {7}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00FF"/>
                </a:solidFill>
              </a:rPr>
              <a:t>{8}</a:t>
            </a:r>
            <a:r>
              <a:rPr lang="en-US" sz="2800" dirty="0" smtClean="0"/>
              <a:t> as one can see visually by pulling components apart:</a:t>
            </a:r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3230563" y="3951288"/>
            <a:ext cx="252412" cy="241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6</a:t>
            </a:r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4957763" y="3951288"/>
            <a:ext cx="252412" cy="241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4119563" y="5246688"/>
            <a:ext cx="250825" cy="239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4</a:t>
            </a:r>
          </a:p>
        </p:txBody>
      </p:sp>
      <p:cxnSp>
        <p:nvCxnSpPr>
          <p:cNvPr id="13320" name="AutoShape 7"/>
          <p:cNvCxnSpPr>
            <a:cxnSpLocks noChangeShapeType="1"/>
            <a:stCxn id="13317" idx="6"/>
            <a:endCxn id="13318" idx="2"/>
          </p:cNvCxnSpPr>
          <p:nvPr/>
        </p:nvCxnSpPr>
        <p:spPr bwMode="auto">
          <a:xfrm>
            <a:off x="3482975" y="4071938"/>
            <a:ext cx="14747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3321" name="AutoShape 8"/>
          <p:cNvCxnSpPr>
            <a:cxnSpLocks noChangeShapeType="1"/>
            <a:stCxn id="13317" idx="4"/>
            <a:endCxn id="13319" idx="1"/>
          </p:cNvCxnSpPr>
          <p:nvPr/>
        </p:nvCxnSpPr>
        <p:spPr bwMode="auto">
          <a:xfrm>
            <a:off x="3357563" y="4192588"/>
            <a:ext cx="798512" cy="1089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3322" name="AutoShape 9"/>
          <p:cNvCxnSpPr>
            <a:cxnSpLocks noChangeShapeType="1"/>
            <a:stCxn id="13319" idx="7"/>
            <a:endCxn id="13318" idx="4"/>
          </p:cNvCxnSpPr>
          <p:nvPr/>
        </p:nvCxnSpPr>
        <p:spPr bwMode="auto">
          <a:xfrm flipV="1">
            <a:off x="4333875" y="4192588"/>
            <a:ext cx="750888" cy="1089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3323" name="Oval 16"/>
          <p:cNvSpPr>
            <a:spLocks noChangeArrowheads="1"/>
          </p:cNvSpPr>
          <p:nvPr/>
        </p:nvSpPr>
        <p:spPr bwMode="auto">
          <a:xfrm>
            <a:off x="5778500" y="4724400"/>
            <a:ext cx="271463" cy="268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7</a:t>
            </a:r>
          </a:p>
        </p:txBody>
      </p:sp>
      <p:cxnSp>
        <p:nvCxnSpPr>
          <p:cNvPr id="13324" name="AutoShape 18"/>
          <p:cNvCxnSpPr>
            <a:cxnSpLocks noChangeShapeType="1"/>
            <a:stCxn id="13323" idx="4"/>
            <a:endCxn id="13323" idx="6"/>
          </p:cNvCxnSpPr>
          <p:nvPr/>
        </p:nvCxnSpPr>
        <p:spPr bwMode="auto">
          <a:xfrm rot="5400000" flipH="1" flipV="1">
            <a:off x="5915819" y="4858544"/>
            <a:ext cx="133350" cy="134938"/>
          </a:xfrm>
          <a:prstGeom prst="curvedConnector4">
            <a:avLst>
              <a:gd name="adj1" fmla="val -276565"/>
              <a:gd name="adj2" fmla="val 48852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5" name="AutoShape 19"/>
          <p:cNvCxnSpPr>
            <a:cxnSpLocks noChangeShapeType="1"/>
            <a:stCxn id="13323" idx="6"/>
            <a:endCxn id="13323" idx="0"/>
          </p:cNvCxnSpPr>
          <p:nvPr/>
        </p:nvCxnSpPr>
        <p:spPr bwMode="auto">
          <a:xfrm flipH="1" flipV="1">
            <a:off x="5915025" y="4724400"/>
            <a:ext cx="134938" cy="134938"/>
          </a:xfrm>
          <a:prstGeom prst="curvedConnector4">
            <a:avLst>
              <a:gd name="adj1" fmla="val -345903"/>
              <a:gd name="adj2" fmla="val 344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3326" name="Group 34"/>
          <p:cNvGrpSpPr>
            <a:grpSpLocks/>
          </p:cNvGrpSpPr>
          <p:nvPr/>
        </p:nvGrpSpPr>
        <p:grpSpPr bwMode="auto">
          <a:xfrm>
            <a:off x="3886200" y="4648200"/>
            <a:ext cx="274638" cy="268288"/>
            <a:chOff x="4675" y="2999"/>
            <a:chExt cx="173" cy="169"/>
          </a:xfrm>
        </p:grpSpPr>
        <p:sp>
          <p:nvSpPr>
            <p:cNvPr id="13334" name="Oval 17"/>
            <p:cNvSpPr>
              <a:spLocks noChangeArrowheads="1"/>
            </p:cNvSpPr>
            <p:nvPr/>
          </p:nvSpPr>
          <p:spPr bwMode="auto">
            <a:xfrm>
              <a:off x="4675" y="2999"/>
              <a:ext cx="173" cy="1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8</a:t>
              </a:r>
            </a:p>
          </p:txBody>
        </p:sp>
        <p:cxnSp>
          <p:nvCxnSpPr>
            <p:cNvPr id="13335" name="AutoShape 20"/>
            <p:cNvCxnSpPr>
              <a:cxnSpLocks noChangeShapeType="1"/>
              <a:stCxn id="13334" idx="6"/>
              <a:endCxn id="13334" idx="0"/>
            </p:cNvCxnSpPr>
            <p:nvPr/>
          </p:nvCxnSpPr>
          <p:spPr bwMode="auto">
            <a:xfrm flipH="1" flipV="1">
              <a:off x="4761" y="2999"/>
              <a:ext cx="87" cy="84"/>
            </a:xfrm>
            <a:prstGeom prst="curvedConnector4">
              <a:avLst>
                <a:gd name="adj1" fmla="val -354843"/>
                <a:gd name="adj2" fmla="val 43437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3327" name="Group 33"/>
          <p:cNvGrpSpPr>
            <a:grpSpLocks/>
          </p:cNvGrpSpPr>
          <p:nvPr/>
        </p:nvGrpSpPr>
        <p:grpSpPr bwMode="auto">
          <a:xfrm>
            <a:off x="3352800" y="3581400"/>
            <a:ext cx="1852613" cy="1535113"/>
            <a:chOff x="835" y="2496"/>
            <a:chExt cx="1167" cy="967"/>
          </a:xfrm>
        </p:grpSpPr>
        <p:sp>
          <p:nvSpPr>
            <p:cNvPr id="13328" name="Oval 27"/>
            <p:cNvSpPr>
              <a:spLocks noChangeArrowheads="1"/>
            </p:cNvSpPr>
            <p:nvPr/>
          </p:nvSpPr>
          <p:spPr bwMode="auto">
            <a:xfrm flipH="1" flipV="1">
              <a:off x="1843" y="3312"/>
              <a:ext cx="159" cy="1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3</a:t>
              </a:r>
            </a:p>
          </p:txBody>
        </p:sp>
        <p:sp>
          <p:nvSpPr>
            <p:cNvPr id="13329" name="Oval 28"/>
            <p:cNvSpPr>
              <a:spLocks noChangeArrowheads="1"/>
            </p:cNvSpPr>
            <p:nvPr/>
          </p:nvSpPr>
          <p:spPr bwMode="auto">
            <a:xfrm flipH="1" flipV="1">
              <a:off x="835" y="3312"/>
              <a:ext cx="159" cy="1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5</a:t>
              </a:r>
            </a:p>
          </p:txBody>
        </p:sp>
        <p:sp>
          <p:nvSpPr>
            <p:cNvPr id="13330" name="Oval 29"/>
            <p:cNvSpPr>
              <a:spLocks noChangeArrowheads="1"/>
            </p:cNvSpPr>
            <p:nvPr/>
          </p:nvSpPr>
          <p:spPr bwMode="auto">
            <a:xfrm flipH="1" flipV="1">
              <a:off x="1315" y="2496"/>
              <a:ext cx="158" cy="1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</a:t>
              </a:r>
            </a:p>
          </p:txBody>
        </p:sp>
        <p:cxnSp>
          <p:nvCxnSpPr>
            <p:cNvPr id="13331" name="AutoShape 30"/>
            <p:cNvCxnSpPr>
              <a:cxnSpLocks noChangeShapeType="1"/>
              <a:stCxn id="13328" idx="6"/>
              <a:endCxn id="13329" idx="2"/>
            </p:cNvCxnSpPr>
            <p:nvPr/>
          </p:nvCxnSpPr>
          <p:spPr bwMode="auto">
            <a:xfrm flipH="1">
              <a:off x="995" y="3388"/>
              <a:ext cx="84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332" name="AutoShape 31"/>
            <p:cNvCxnSpPr>
              <a:cxnSpLocks noChangeShapeType="1"/>
              <a:stCxn id="13328" idx="4"/>
              <a:endCxn id="13330" idx="1"/>
            </p:cNvCxnSpPr>
            <p:nvPr/>
          </p:nvCxnSpPr>
          <p:spPr bwMode="auto">
            <a:xfrm flipH="1" flipV="1">
              <a:off x="1449" y="2625"/>
              <a:ext cx="474" cy="6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333" name="AutoShape 32"/>
            <p:cNvCxnSpPr>
              <a:cxnSpLocks noChangeShapeType="1"/>
              <a:stCxn id="13330" idx="7"/>
              <a:endCxn id="13329" idx="4"/>
            </p:cNvCxnSpPr>
            <p:nvPr/>
          </p:nvCxnSpPr>
          <p:spPr bwMode="auto">
            <a:xfrm flipH="1">
              <a:off x="915" y="2625"/>
              <a:ext cx="423" cy="6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Connectedness in Directed Graphs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 </a:t>
            </a:r>
            <a:r>
              <a:rPr lang="en-US" sz="2400" b="1" dirty="0" smtClean="0"/>
              <a:t>directed</a:t>
            </a:r>
            <a:r>
              <a:rPr lang="en-US" sz="2400" dirty="0" smtClean="0"/>
              <a:t> </a:t>
            </a:r>
            <a:r>
              <a:rPr lang="en-US" sz="2400" b="1" dirty="0" smtClean="0"/>
              <a:t>graph</a:t>
            </a:r>
            <a:r>
              <a:rPr lang="en-US" sz="2400" dirty="0" smtClean="0"/>
              <a:t> is </a:t>
            </a:r>
            <a:r>
              <a:rPr lang="en-US" sz="2400" b="1" i="1" dirty="0" smtClean="0">
                <a:solidFill>
                  <a:srgbClr val="0000FF"/>
                </a:solidFill>
              </a:rPr>
              <a:t>strongly connected </a:t>
            </a:r>
            <a:r>
              <a:rPr lang="en-US" sz="2400" dirty="0" smtClean="0">
                <a:solidFill>
                  <a:srgbClr val="0000FF"/>
                </a:solidFill>
              </a:rPr>
              <a:t>if there is a path from </a:t>
            </a:r>
            <a:r>
              <a:rPr lang="en-US" sz="2400" i="1" dirty="0" smtClean="0">
                <a:solidFill>
                  <a:srgbClr val="0000FF"/>
                </a:solidFill>
              </a:rPr>
              <a:t>a</a:t>
            </a:r>
            <a:r>
              <a:rPr lang="en-US" sz="2400" dirty="0" smtClean="0">
                <a:solidFill>
                  <a:srgbClr val="0000FF"/>
                </a:solidFill>
              </a:rPr>
              <a:t> to </a:t>
            </a:r>
            <a:r>
              <a:rPr lang="en-US" sz="2400" i="1" dirty="0" smtClean="0">
                <a:solidFill>
                  <a:srgbClr val="0000FF"/>
                </a:solidFill>
              </a:rPr>
              <a:t>b</a:t>
            </a:r>
            <a:r>
              <a:rPr lang="en-US" sz="2400" dirty="0" smtClean="0">
                <a:solidFill>
                  <a:srgbClr val="0000FF"/>
                </a:solidFill>
              </a:rPr>
              <a:t> and from </a:t>
            </a:r>
            <a:r>
              <a:rPr lang="en-US" sz="2400" i="1" dirty="0" smtClean="0">
                <a:solidFill>
                  <a:srgbClr val="0000FF"/>
                </a:solidFill>
              </a:rPr>
              <a:t>b</a:t>
            </a:r>
            <a:r>
              <a:rPr lang="en-US" sz="2400" dirty="0" smtClean="0">
                <a:solidFill>
                  <a:srgbClr val="0000FF"/>
                </a:solidFill>
              </a:rPr>
              <a:t> to </a:t>
            </a:r>
            <a:r>
              <a:rPr lang="en-US" sz="2400" i="1" dirty="0" smtClean="0">
                <a:solidFill>
                  <a:srgbClr val="0000FF"/>
                </a:solidFill>
              </a:rPr>
              <a:t>a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whenever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 are vertices in the graph.</a:t>
            </a:r>
          </a:p>
          <a:p>
            <a:pPr lvl="1" eaLnBrk="1" hangingPunct="1"/>
            <a:r>
              <a:rPr lang="en-US" sz="2400" dirty="0" smtClean="0"/>
              <a:t>For a directed graph to be strongly connected there must be a sequence of directed edges </a:t>
            </a:r>
            <a:r>
              <a:rPr lang="en-US" sz="2400" dirty="0" smtClean="0">
                <a:solidFill>
                  <a:srgbClr val="FF0000"/>
                </a:solidFill>
              </a:rPr>
              <a:t>from any vertex in the graph to any other vertex</a:t>
            </a:r>
          </a:p>
          <a:p>
            <a:pPr eaLnBrk="1" hangingPunct="1"/>
            <a:r>
              <a:rPr lang="en-US" sz="2400" dirty="0" smtClean="0"/>
              <a:t>A </a:t>
            </a:r>
            <a:r>
              <a:rPr lang="en-US" sz="2400" b="1" dirty="0" smtClean="0"/>
              <a:t>directed</a:t>
            </a:r>
            <a:r>
              <a:rPr lang="en-US" sz="2400" dirty="0" smtClean="0"/>
              <a:t> </a:t>
            </a:r>
            <a:r>
              <a:rPr lang="en-US" sz="2400" b="1" dirty="0" smtClean="0"/>
              <a:t>graph</a:t>
            </a:r>
            <a:r>
              <a:rPr lang="en-US" sz="2400" dirty="0" smtClean="0"/>
              <a:t> is </a:t>
            </a:r>
            <a:r>
              <a:rPr lang="en-US" sz="2400" b="1" i="1" dirty="0" smtClean="0">
                <a:solidFill>
                  <a:srgbClr val="0000FF"/>
                </a:solidFill>
              </a:rPr>
              <a:t>weakly connected </a:t>
            </a:r>
            <a:r>
              <a:rPr lang="en-US" sz="2400" dirty="0" smtClean="0"/>
              <a:t>if there is a path between every two vertices in the underlying undirected graph.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FF0000"/>
                </a:solidFill>
              </a:rPr>
              <a:t>Note</a:t>
            </a:r>
            <a:r>
              <a:rPr lang="en-US" sz="2400" dirty="0" smtClean="0">
                <a:solidFill>
                  <a:srgbClr val="FF0000"/>
                </a:solidFill>
              </a:rPr>
              <a:t>: Any strongly connected directed graph is also weakly connected, but the opposite is </a:t>
            </a:r>
            <a:r>
              <a:rPr lang="en-US" sz="2400" b="1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true</a:t>
            </a:r>
            <a:r>
              <a:rPr lang="en-US" sz="2400" dirty="0" smtClean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B51A32-2DB6-4E1E-A6FA-134FD5BFE6D2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C2B1A-BE24-4965-B1A6-A7F3E87E0F24}" type="slidenum">
              <a:rPr lang="ja-JP" altLang="en-US"/>
              <a:pPr>
                <a:defRPr/>
              </a:pPr>
              <a:t>14</a:t>
            </a:fld>
            <a:endParaRPr lang="en-US" altLang="ja-JP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762000"/>
          </a:xfrm>
        </p:spPr>
        <p:txBody>
          <a:bodyPr/>
          <a:lstStyle/>
          <a:p>
            <a:pPr eaLnBrk="1" hangingPunct="1"/>
            <a:r>
              <a:rPr lang="en-US" altLang="ja-JP" sz="2400" b="1" u="sng" dirty="0" smtClean="0">
                <a:solidFill>
                  <a:srgbClr val="FF0000"/>
                </a:solidFill>
              </a:rPr>
              <a:t>EXAMPLE</a:t>
            </a:r>
            <a:r>
              <a:rPr lang="en-US" altLang="ja-JP" sz="2400" dirty="0" smtClean="0">
                <a:solidFill>
                  <a:srgbClr val="FF0000"/>
                </a:solidFill>
              </a:rPr>
              <a:t>: Are the directed graphs G and H shown in Figure strongly connected? Are they weakly connected?  </a:t>
            </a:r>
            <a:endParaRPr lang="ja-JP" altLang="en-US" sz="2400" smtClean="0">
              <a:solidFill>
                <a:srgbClr val="FF0000"/>
              </a:solidFill>
            </a:endParaRP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ja-JP" sz="2800" b="1" i="1" smtClean="0"/>
              <a:t>Weakly		Strongly</a:t>
            </a:r>
          </a:p>
          <a:p>
            <a:pPr eaLnBrk="1" hangingPunct="1">
              <a:buFontTx/>
              <a:buNone/>
            </a:pPr>
            <a:r>
              <a:rPr lang="en-US" altLang="ja-JP" sz="2800" b="1" i="1" smtClean="0"/>
              <a:t>Connected		Connected</a:t>
            </a:r>
          </a:p>
          <a:p>
            <a:pPr eaLnBrk="1" hangingPunct="1">
              <a:buFontTx/>
              <a:buNone/>
            </a:pPr>
            <a:endParaRPr lang="en-US" altLang="ja-JP" sz="2800" b="1" i="1" smtClean="0"/>
          </a:p>
          <a:p>
            <a:pPr eaLnBrk="1" hangingPunct="1">
              <a:buFontTx/>
              <a:buNone/>
            </a:pPr>
            <a:endParaRPr lang="en-US" altLang="ja-JP" sz="2800" b="1" i="1" smtClean="0"/>
          </a:p>
          <a:p>
            <a:pPr eaLnBrk="1" hangingPunct="1">
              <a:buFontTx/>
              <a:buNone/>
            </a:pPr>
            <a:endParaRPr lang="en-US" altLang="ja-JP" sz="2800" b="1" i="1" smtClean="0"/>
          </a:p>
          <a:p>
            <a:pPr eaLnBrk="1" hangingPunct="1">
              <a:buFontTx/>
              <a:buNone/>
            </a:pPr>
            <a:r>
              <a:rPr lang="en-US" altLang="ja-JP" sz="2800" b="1" smtClean="0"/>
              <a:t>     </a:t>
            </a:r>
          </a:p>
          <a:p>
            <a:pPr eaLnBrk="1" hangingPunct="1">
              <a:buFontTx/>
              <a:buNone/>
            </a:pPr>
            <a:r>
              <a:rPr lang="en-US" altLang="ja-JP" sz="2800" b="1" smtClean="0"/>
              <a:t>  G		               H</a:t>
            </a:r>
          </a:p>
          <a:p>
            <a:pPr eaLnBrk="1" hangingPunct="1">
              <a:buFontTx/>
              <a:buNone/>
            </a:pPr>
            <a:endParaRPr lang="en-US" altLang="ja-JP" sz="2800" b="1" smtClean="0"/>
          </a:p>
          <a:p>
            <a:pPr eaLnBrk="1" hangingPunct="1">
              <a:buFontTx/>
              <a:buNone/>
            </a:pPr>
            <a:endParaRPr lang="en-US" altLang="ja-JP" sz="2800" b="1" smtClean="0"/>
          </a:p>
        </p:txBody>
      </p:sp>
      <p:sp>
        <p:nvSpPr>
          <p:cNvPr id="15365" name="Oval 6"/>
          <p:cNvSpPr>
            <a:spLocks noChangeArrowheads="1"/>
          </p:cNvSpPr>
          <p:nvPr/>
        </p:nvSpPr>
        <p:spPr bwMode="auto">
          <a:xfrm>
            <a:off x="685800" y="3287713"/>
            <a:ext cx="133350" cy="1174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>
              <a:latin typeface="Tahoma" pitchFamily="34" charset="0"/>
            </a:endParaRPr>
          </a:p>
        </p:txBody>
      </p:sp>
      <p:sp>
        <p:nvSpPr>
          <p:cNvPr id="15366" name="Oval 7"/>
          <p:cNvSpPr>
            <a:spLocks noChangeArrowheads="1"/>
          </p:cNvSpPr>
          <p:nvPr/>
        </p:nvSpPr>
        <p:spPr bwMode="auto">
          <a:xfrm>
            <a:off x="2290763" y="3287713"/>
            <a:ext cx="133350" cy="1174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>
              <a:latin typeface="Tahoma" pitchFamily="34" charset="0"/>
            </a:endParaRPr>
          </a:p>
        </p:txBody>
      </p:sp>
      <p:sp>
        <p:nvSpPr>
          <p:cNvPr id="15367" name="Oval 8"/>
          <p:cNvSpPr>
            <a:spLocks noChangeArrowheads="1"/>
          </p:cNvSpPr>
          <p:nvPr/>
        </p:nvSpPr>
        <p:spPr bwMode="auto">
          <a:xfrm>
            <a:off x="954088" y="4225925"/>
            <a:ext cx="133350" cy="1174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>
              <a:latin typeface="Tahoma" pitchFamily="34" charset="0"/>
            </a:endParaRPr>
          </a:p>
        </p:txBody>
      </p:sp>
      <p:cxnSp>
        <p:nvCxnSpPr>
          <p:cNvPr id="15368" name="AutoShape 9"/>
          <p:cNvCxnSpPr>
            <a:cxnSpLocks noChangeShapeType="1"/>
            <a:stCxn id="15365" idx="4"/>
            <a:endCxn id="15367" idx="1"/>
          </p:cNvCxnSpPr>
          <p:nvPr/>
        </p:nvCxnSpPr>
        <p:spPr bwMode="auto">
          <a:xfrm>
            <a:off x="752475" y="3405188"/>
            <a:ext cx="219075" cy="8382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5369" name="Oval 10"/>
          <p:cNvSpPr>
            <a:spLocks noChangeArrowheads="1"/>
          </p:cNvSpPr>
          <p:nvPr/>
        </p:nvSpPr>
        <p:spPr bwMode="auto">
          <a:xfrm>
            <a:off x="2022475" y="4225925"/>
            <a:ext cx="133350" cy="1174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>
              <a:latin typeface="Tahoma" pitchFamily="34" charset="0"/>
            </a:endParaRPr>
          </a:p>
        </p:txBody>
      </p:sp>
      <p:cxnSp>
        <p:nvCxnSpPr>
          <p:cNvPr id="15370" name="AutoShape 11"/>
          <p:cNvCxnSpPr>
            <a:cxnSpLocks noChangeShapeType="1"/>
            <a:stCxn id="15367" idx="6"/>
            <a:endCxn id="15369" idx="2"/>
          </p:cNvCxnSpPr>
          <p:nvPr/>
        </p:nvCxnSpPr>
        <p:spPr bwMode="auto">
          <a:xfrm>
            <a:off x="1087438" y="4284663"/>
            <a:ext cx="93503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371" name="AutoShape 12"/>
          <p:cNvCxnSpPr>
            <a:cxnSpLocks noChangeShapeType="1"/>
            <a:stCxn id="15366" idx="4"/>
            <a:endCxn id="15369" idx="7"/>
          </p:cNvCxnSpPr>
          <p:nvPr/>
        </p:nvCxnSpPr>
        <p:spPr bwMode="auto">
          <a:xfrm flipH="1">
            <a:off x="2138363" y="3405188"/>
            <a:ext cx="219075" cy="8382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5372" name="Oval 13"/>
          <p:cNvSpPr>
            <a:spLocks noChangeArrowheads="1"/>
          </p:cNvSpPr>
          <p:nvPr/>
        </p:nvSpPr>
        <p:spPr bwMode="auto">
          <a:xfrm>
            <a:off x="1487488" y="2819400"/>
            <a:ext cx="134937" cy="1174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>
              <a:latin typeface="Tahoma" pitchFamily="34" charset="0"/>
            </a:endParaRPr>
          </a:p>
        </p:txBody>
      </p:sp>
      <p:cxnSp>
        <p:nvCxnSpPr>
          <p:cNvPr id="15373" name="AutoShape 14"/>
          <p:cNvCxnSpPr>
            <a:cxnSpLocks noChangeShapeType="1"/>
            <a:stCxn id="15372" idx="2"/>
            <a:endCxn id="15365" idx="7"/>
          </p:cNvCxnSpPr>
          <p:nvPr/>
        </p:nvCxnSpPr>
        <p:spPr bwMode="auto">
          <a:xfrm flipH="1">
            <a:off x="800100" y="2878138"/>
            <a:ext cx="687388" cy="42703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15374" name="AutoShape 15"/>
          <p:cNvCxnSpPr>
            <a:cxnSpLocks noChangeShapeType="1"/>
            <a:stCxn id="15372" idx="6"/>
            <a:endCxn id="15366" idx="1"/>
          </p:cNvCxnSpPr>
          <p:nvPr/>
        </p:nvCxnSpPr>
        <p:spPr bwMode="auto">
          <a:xfrm>
            <a:off x="1622425" y="2878138"/>
            <a:ext cx="687388" cy="42703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15375" name="Oval 16"/>
          <p:cNvSpPr>
            <a:spLocks noChangeArrowheads="1"/>
          </p:cNvSpPr>
          <p:nvPr/>
        </p:nvSpPr>
        <p:spPr bwMode="auto">
          <a:xfrm>
            <a:off x="1487488" y="3595688"/>
            <a:ext cx="134937" cy="1174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>
              <a:latin typeface="Tahoma" pitchFamily="34" charset="0"/>
            </a:endParaRPr>
          </a:p>
        </p:txBody>
      </p:sp>
      <p:cxnSp>
        <p:nvCxnSpPr>
          <p:cNvPr id="15376" name="AutoShape 17"/>
          <p:cNvCxnSpPr>
            <a:cxnSpLocks noChangeShapeType="1"/>
            <a:stCxn id="15375" idx="2"/>
            <a:endCxn id="15365" idx="6"/>
          </p:cNvCxnSpPr>
          <p:nvPr/>
        </p:nvCxnSpPr>
        <p:spPr bwMode="auto">
          <a:xfrm flipH="1" flipV="1">
            <a:off x="819150" y="3346450"/>
            <a:ext cx="668338" cy="3079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15377" name="AutoShape 18"/>
          <p:cNvCxnSpPr>
            <a:cxnSpLocks noChangeShapeType="1"/>
            <a:stCxn id="15375" idx="5"/>
            <a:endCxn id="15369" idx="1"/>
          </p:cNvCxnSpPr>
          <p:nvPr/>
        </p:nvCxnSpPr>
        <p:spPr bwMode="auto">
          <a:xfrm>
            <a:off x="1601788" y="3695700"/>
            <a:ext cx="439737" cy="5476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378" name="AutoShape 19"/>
          <p:cNvCxnSpPr>
            <a:cxnSpLocks noChangeShapeType="1"/>
            <a:stCxn id="15375" idx="3"/>
            <a:endCxn id="15367" idx="7"/>
          </p:cNvCxnSpPr>
          <p:nvPr/>
        </p:nvCxnSpPr>
        <p:spPr bwMode="auto">
          <a:xfrm flipH="1">
            <a:off x="1066800" y="3695700"/>
            <a:ext cx="441325" cy="5476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379" name="AutoShape 20"/>
          <p:cNvCxnSpPr>
            <a:cxnSpLocks noChangeShapeType="1"/>
            <a:stCxn id="15366" idx="3"/>
            <a:endCxn id="15375" idx="6"/>
          </p:cNvCxnSpPr>
          <p:nvPr/>
        </p:nvCxnSpPr>
        <p:spPr bwMode="auto">
          <a:xfrm flipH="1">
            <a:off x="1622425" y="3389313"/>
            <a:ext cx="687388" cy="26511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380" name="AutoShape 21"/>
          <p:cNvCxnSpPr>
            <a:cxnSpLocks noChangeShapeType="1"/>
            <a:stCxn id="15372" idx="4"/>
            <a:endCxn id="15375" idx="0"/>
          </p:cNvCxnSpPr>
          <p:nvPr/>
        </p:nvCxnSpPr>
        <p:spPr bwMode="auto">
          <a:xfrm>
            <a:off x="1555750" y="2949575"/>
            <a:ext cx="0" cy="63341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15381" name="Oval 22"/>
          <p:cNvSpPr>
            <a:spLocks noChangeArrowheads="1"/>
          </p:cNvSpPr>
          <p:nvPr/>
        </p:nvSpPr>
        <p:spPr bwMode="auto">
          <a:xfrm>
            <a:off x="3048000" y="3287713"/>
            <a:ext cx="133350" cy="1174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>
              <a:latin typeface="Tahoma" pitchFamily="34" charset="0"/>
            </a:endParaRPr>
          </a:p>
        </p:txBody>
      </p:sp>
      <p:sp>
        <p:nvSpPr>
          <p:cNvPr id="15382" name="Oval 23"/>
          <p:cNvSpPr>
            <a:spLocks noChangeArrowheads="1"/>
          </p:cNvSpPr>
          <p:nvPr/>
        </p:nvSpPr>
        <p:spPr bwMode="auto">
          <a:xfrm>
            <a:off x="4652963" y="3287713"/>
            <a:ext cx="133350" cy="1174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>
              <a:latin typeface="Tahoma" pitchFamily="34" charset="0"/>
            </a:endParaRPr>
          </a:p>
        </p:txBody>
      </p:sp>
      <p:sp>
        <p:nvSpPr>
          <p:cNvPr id="15383" name="Oval 24"/>
          <p:cNvSpPr>
            <a:spLocks noChangeArrowheads="1"/>
          </p:cNvSpPr>
          <p:nvPr/>
        </p:nvSpPr>
        <p:spPr bwMode="auto">
          <a:xfrm>
            <a:off x="3314700" y="4225925"/>
            <a:ext cx="134938" cy="1174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>
              <a:latin typeface="Tahoma" pitchFamily="34" charset="0"/>
            </a:endParaRPr>
          </a:p>
        </p:txBody>
      </p:sp>
      <p:cxnSp>
        <p:nvCxnSpPr>
          <p:cNvPr id="15384" name="AutoShape 25"/>
          <p:cNvCxnSpPr>
            <a:cxnSpLocks noChangeShapeType="1"/>
            <a:stCxn id="15381" idx="4"/>
            <a:endCxn id="15383" idx="1"/>
          </p:cNvCxnSpPr>
          <p:nvPr/>
        </p:nvCxnSpPr>
        <p:spPr bwMode="auto">
          <a:xfrm>
            <a:off x="3114675" y="3405188"/>
            <a:ext cx="220663" cy="8382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5385" name="Oval 26"/>
          <p:cNvSpPr>
            <a:spLocks noChangeArrowheads="1"/>
          </p:cNvSpPr>
          <p:nvPr/>
        </p:nvSpPr>
        <p:spPr bwMode="auto">
          <a:xfrm>
            <a:off x="4384675" y="4225925"/>
            <a:ext cx="134938" cy="1174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>
              <a:latin typeface="Tahoma" pitchFamily="34" charset="0"/>
            </a:endParaRPr>
          </a:p>
        </p:txBody>
      </p:sp>
      <p:cxnSp>
        <p:nvCxnSpPr>
          <p:cNvPr id="15386" name="AutoShape 27"/>
          <p:cNvCxnSpPr>
            <a:cxnSpLocks noChangeShapeType="1"/>
            <a:stCxn id="15383" idx="6"/>
            <a:endCxn id="15385" idx="2"/>
          </p:cNvCxnSpPr>
          <p:nvPr/>
        </p:nvCxnSpPr>
        <p:spPr bwMode="auto">
          <a:xfrm>
            <a:off x="3449638" y="4284663"/>
            <a:ext cx="93503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387" name="AutoShape 28"/>
          <p:cNvCxnSpPr>
            <a:cxnSpLocks noChangeShapeType="1"/>
            <a:stCxn id="15382" idx="4"/>
            <a:endCxn id="15385" idx="7"/>
          </p:cNvCxnSpPr>
          <p:nvPr/>
        </p:nvCxnSpPr>
        <p:spPr bwMode="auto">
          <a:xfrm flipH="1">
            <a:off x="4498975" y="3405188"/>
            <a:ext cx="220663" cy="8382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15388" name="Oval 29"/>
          <p:cNvSpPr>
            <a:spLocks noChangeArrowheads="1"/>
          </p:cNvSpPr>
          <p:nvPr/>
        </p:nvSpPr>
        <p:spPr bwMode="auto">
          <a:xfrm>
            <a:off x="3849688" y="2819400"/>
            <a:ext cx="134937" cy="1174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>
              <a:latin typeface="Tahoma" pitchFamily="34" charset="0"/>
            </a:endParaRPr>
          </a:p>
        </p:txBody>
      </p:sp>
      <p:cxnSp>
        <p:nvCxnSpPr>
          <p:cNvPr id="15389" name="AutoShape 30"/>
          <p:cNvCxnSpPr>
            <a:cxnSpLocks noChangeShapeType="1"/>
            <a:stCxn id="15388" idx="2"/>
            <a:endCxn id="15381" idx="7"/>
          </p:cNvCxnSpPr>
          <p:nvPr/>
        </p:nvCxnSpPr>
        <p:spPr bwMode="auto">
          <a:xfrm flipH="1">
            <a:off x="3162300" y="2878138"/>
            <a:ext cx="687388" cy="42703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390" name="AutoShape 31"/>
          <p:cNvCxnSpPr>
            <a:cxnSpLocks noChangeShapeType="1"/>
            <a:stCxn id="15388" idx="6"/>
            <a:endCxn id="15382" idx="1"/>
          </p:cNvCxnSpPr>
          <p:nvPr/>
        </p:nvCxnSpPr>
        <p:spPr bwMode="auto">
          <a:xfrm>
            <a:off x="3984625" y="2878138"/>
            <a:ext cx="687388" cy="42703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15391" name="Oval 32"/>
          <p:cNvSpPr>
            <a:spLocks noChangeArrowheads="1"/>
          </p:cNvSpPr>
          <p:nvPr/>
        </p:nvSpPr>
        <p:spPr bwMode="auto">
          <a:xfrm>
            <a:off x="3849688" y="3595688"/>
            <a:ext cx="134937" cy="1174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>
              <a:latin typeface="Tahoma" pitchFamily="34" charset="0"/>
            </a:endParaRPr>
          </a:p>
        </p:txBody>
      </p:sp>
      <p:cxnSp>
        <p:nvCxnSpPr>
          <p:cNvPr id="15392" name="AutoShape 33"/>
          <p:cNvCxnSpPr>
            <a:cxnSpLocks noChangeShapeType="1"/>
            <a:stCxn id="15391" idx="2"/>
            <a:endCxn id="15381" idx="6"/>
          </p:cNvCxnSpPr>
          <p:nvPr/>
        </p:nvCxnSpPr>
        <p:spPr bwMode="auto">
          <a:xfrm flipH="1" flipV="1">
            <a:off x="3181350" y="3346450"/>
            <a:ext cx="668338" cy="3079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393" name="AutoShape 34"/>
          <p:cNvCxnSpPr>
            <a:cxnSpLocks noChangeShapeType="1"/>
            <a:stCxn id="15391" idx="5"/>
            <a:endCxn id="15385" idx="1"/>
          </p:cNvCxnSpPr>
          <p:nvPr/>
        </p:nvCxnSpPr>
        <p:spPr bwMode="auto">
          <a:xfrm>
            <a:off x="3963988" y="3695700"/>
            <a:ext cx="441325" cy="5476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394" name="AutoShape 35"/>
          <p:cNvCxnSpPr>
            <a:cxnSpLocks noChangeShapeType="1"/>
            <a:stCxn id="15391" idx="3"/>
            <a:endCxn id="15383" idx="7"/>
          </p:cNvCxnSpPr>
          <p:nvPr/>
        </p:nvCxnSpPr>
        <p:spPr bwMode="auto">
          <a:xfrm flipH="1">
            <a:off x="3429000" y="3695700"/>
            <a:ext cx="441325" cy="5476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395" name="AutoShape 36"/>
          <p:cNvCxnSpPr>
            <a:cxnSpLocks noChangeShapeType="1"/>
            <a:stCxn id="15382" idx="3"/>
            <a:endCxn id="15391" idx="6"/>
          </p:cNvCxnSpPr>
          <p:nvPr/>
        </p:nvCxnSpPr>
        <p:spPr bwMode="auto">
          <a:xfrm flipH="1">
            <a:off x="3984625" y="3387725"/>
            <a:ext cx="687388" cy="266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396" name="AutoShape 37"/>
          <p:cNvCxnSpPr>
            <a:cxnSpLocks noChangeShapeType="1"/>
            <a:stCxn id="15388" idx="4"/>
            <a:endCxn id="15391" idx="0"/>
          </p:cNvCxnSpPr>
          <p:nvPr/>
        </p:nvCxnSpPr>
        <p:spPr bwMode="auto">
          <a:xfrm>
            <a:off x="3917950" y="2936875"/>
            <a:ext cx="0" cy="65881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5397" name="Text Box 38"/>
          <p:cNvSpPr txBox="1">
            <a:spLocks noChangeArrowheads="1"/>
          </p:cNvSpPr>
          <p:nvPr/>
        </p:nvSpPr>
        <p:spPr bwMode="auto">
          <a:xfrm>
            <a:off x="5394325" y="1833563"/>
            <a:ext cx="3597275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H</a:t>
            </a:r>
            <a:r>
              <a:rPr lang="en-US" altLang="ja-JP" b="1" dirty="0">
                <a:latin typeface="Calibri" pitchFamily="34" charset="0"/>
              </a:rPr>
              <a:t> 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is strongly connected </a:t>
            </a:r>
            <a:r>
              <a:rPr lang="en-US" altLang="ja-JP" b="1" dirty="0">
                <a:latin typeface="Calibri" pitchFamily="34" charset="0"/>
              </a:rPr>
              <a:t>because there is a path between any two vertices in this directed graph. 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Hence, H is also weakly connected. </a:t>
            </a:r>
          </a:p>
          <a:p>
            <a:endParaRPr lang="en-US" altLang="ja-JP" b="1" dirty="0">
              <a:latin typeface="Calibri" pitchFamily="34" charset="0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Calibri" pitchFamily="34" charset="0"/>
              </a:rPr>
              <a:t>The graph G is not strongly connected.</a:t>
            </a:r>
            <a:r>
              <a:rPr lang="en-US" altLang="ja-JP" b="1" dirty="0">
                <a:latin typeface="Calibri" pitchFamily="34" charset="0"/>
              </a:rPr>
              <a:t> There is no directed path from a vertex to other vertex in this graph.</a:t>
            </a:r>
            <a:endParaRPr lang="ja-JP" altLang="en-US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563563"/>
            <a:ext cx="8229600" cy="944562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2925"/>
            <a:ext cx="8229600" cy="49530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Graph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2400" dirty="0" smtClean="0">
                <a:solidFill>
                  <a:srgbClr val="0000FF"/>
                </a:solidFill>
              </a:rPr>
              <a:t> is </a:t>
            </a:r>
            <a:r>
              <a:rPr lang="en-US" sz="2400" b="1" dirty="0" smtClean="0">
                <a:solidFill>
                  <a:srgbClr val="0000FF"/>
                </a:solidFill>
              </a:rPr>
              <a:t>strongly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connected</a:t>
            </a:r>
            <a:r>
              <a:rPr lang="en-US" sz="2400" dirty="0" smtClean="0">
                <a:solidFill>
                  <a:srgbClr val="0000FF"/>
                </a:solidFill>
              </a:rPr>
              <a:t> (hence G is also weakly connected). </a:t>
            </a:r>
            <a:r>
              <a:rPr lang="en-US" sz="2400" dirty="0" smtClean="0">
                <a:solidFill>
                  <a:srgbClr val="FF0000"/>
                </a:solidFill>
              </a:rPr>
              <a:t>Graph </a:t>
            </a:r>
            <a:r>
              <a:rPr lang="en-US" sz="2400" b="1" dirty="0" smtClean="0">
                <a:solidFill>
                  <a:srgbClr val="FF0000"/>
                </a:solidFill>
              </a:rPr>
              <a:t>H</a:t>
            </a:r>
            <a:r>
              <a:rPr lang="en-US" sz="2400" dirty="0" smtClean="0">
                <a:solidFill>
                  <a:srgbClr val="FF0000"/>
                </a:solidFill>
              </a:rPr>
              <a:t> is not strongly connected, however H is weakly connected.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       </a:t>
            </a:r>
            <a:r>
              <a:rPr lang="en-US" dirty="0" smtClean="0"/>
              <a:t>a             b                    a          b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                                                 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                                                            </a:t>
            </a:r>
            <a:r>
              <a:rPr lang="en-US" sz="2600" dirty="0" smtClean="0"/>
              <a:t>c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               c                                     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e                d	           e             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Graph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G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00FF"/>
                </a:solidFill>
              </a:rPr>
              <a:t>Graph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H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645275"/>
            <a:ext cx="2133600" cy="365125"/>
          </a:xfrm>
        </p:spPr>
        <p:txBody>
          <a:bodyPr/>
          <a:lstStyle/>
          <a:p>
            <a:pPr>
              <a:defRPr/>
            </a:pPr>
            <a:fld id="{AED5DC0C-EF87-4B6F-8913-500E90CBB4AE}" type="slidenum">
              <a:rPr lang="en-US"/>
              <a:pPr>
                <a:defRPr/>
              </a:pPr>
              <a:t>15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43000" y="3794125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2200" y="3794125"/>
            <a:ext cx="0" cy="1371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43000" y="5165725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43000" y="3794125"/>
            <a:ext cx="0" cy="1371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62200" y="3794125"/>
            <a:ext cx="4572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191000" y="4937125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191000" y="3641725"/>
            <a:ext cx="0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257800" y="3641725"/>
            <a:ext cx="0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191000" y="3641725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334000" y="3717925"/>
            <a:ext cx="45720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257800" y="4175125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438400" y="4479925"/>
            <a:ext cx="3810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Paths</a:t>
            </a:r>
            <a:r>
              <a:rPr lang="en-US" sz="4000" dirty="0" smtClean="0"/>
              <a:t> and </a:t>
            </a:r>
            <a:r>
              <a:rPr lang="en-US" sz="4000" b="1" dirty="0" smtClean="0"/>
              <a:t>Isomorphism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0000FF"/>
                </a:solidFill>
              </a:rPr>
              <a:t>There are several ways that </a:t>
            </a:r>
            <a:r>
              <a:rPr lang="en-US" sz="2800" b="1" dirty="0" smtClean="0">
                <a:solidFill>
                  <a:srgbClr val="0000FF"/>
                </a:solidFill>
              </a:rPr>
              <a:t>paths</a:t>
            </a:r>
            <a:r>
              <a:rPr lang="en-US" sz="2800" dirty="0" smtClean="0">
                <a:solidFill>
                  <a:srgbClr val="0000FF"/>
                </a:solidFill>
              </a:rPr>
              <a:t> &amp; </a:t>
            </a:r>
            <a:r>
              <a:rPr lang="en-US" sz="2800" b="1" dirty="0" smtClean="0">
                <a:solidFill>
                  <a:srgbClr val="0000FF"/>
                </a:solidFill>
              </a:rPr>
              <a:t>circuits</a:t>
            </a:r>
            <a:r>
              <a:rPr lang="en-US" sz="2800" dirty="0" smtClean="0">
                <a:solidFill>
                  <a:srgbClr val="0000FF"/>
                </a:solidFill>
              </a:rPr>
              <a:t> can help determine whether two graphs are isomorphic. </a:t>
            </a:r>
          </a:p>
          <a:p>
            <a:pPr lvl="1" eaLnBrk="1" hangingPunct="1"/>
            <a:r>
              <a:rPr lang="en-US" sz="2400" dirty="0" smtClean="0"/>
              <a:t>For example, the </a:t>
            </a:r>
            <a:r>
              <a:rPr lang="en-US" sz="2400" dirty="0" smtClean="0">
                <a:solidFill>
                  <a:srgbClr val="FF0000"/>
                </a:solidFill>
              </a:rPr>
              <a:t>existence of a simple circuit of a particular length </a:t>
            </a:r>
            <a:r>
              <a:rPr lang="en-US" sz="2400" dirty="0" smtClean="0"/>
              <a:t>is a useful </a:t>
            </a:r>
            <a:r>
              <a:rPr lang="en-US" sz="2400" b="1" dirty="0" smtClean="0">
                <a:solidFill>
                  <a:srgbClr val="FF0000"/>
                </a:solidFill>
              </a:rPr>
              <a:t>invariant</a:t>
            </a:r>
            <a:r>
              <a:rPr lang="en-US" sz="2400" dirty="0" smtClean="0"/>
              <a:t> that can be used to show that two graphs are not isomorphic</a:t>
            </a:r>
          </a:p>
          <a:p>
            <a:pPr eaLnBrk="1" hangingPunct="1"/>
            <a:r>
              <a:rPr lang="en-US" sz="2800" dirty="0" smtClean="0"/>
              <a:t>A useful </a:t>
            </a:r>
            <a:r>
              <a:rPr lang="en-US" sz="2800" b="1" dirty="0" smtClean="0">
                <a:solidFill>
                  <a:srgbClr val="0000FF"/>
                </a:solidFill>
              </a:rPr>
              <a:t>isomorphic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invariant</a:t>
            </a:r>
            <a:r>
              <a:rPr lang="en-US" sz="2800" dirty="0" smtClean="0">
                <a:solidFill>
                  <a:srgbClr val="0000FF"/>
                </a:solidFill>
              </a:rPr>
              <a:t> for simple graphs </a:t>
            </a:r>
            <a:r>
              <a:rPr lang="en-US" sz="2800" dirty="0" smtClean="0"/>
              <a:t>is the </a:t>
            </a:r>
            <a:r>
              <a:rPr lang="en-US" sz="2800" b="1" dirty="0" smtClean="0">
                <a:solidFill>
                  <a:srgbClr val="0000FF"/>
                </a:solidFill>
              </a:rPr>
              <a:t>existence of a simple circuit of length k</a:t>
            </a:r>
            <a:r>
              <a:rPr lang="en-US" sz="2800" dirty="0" smtClean="0"/>
              <a:t>, where k is a positive integer greater than 2.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F58E5-E927-4529-9B61-254F1F40A0FB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5CC1C-197E-4E2C-8145-8CD3AA9BB1A4}" type="slidenum">
              <a:rPr lang="ja-JP" altLang="en-US"/>
              <a:pPr>
                <a:defRPr/>
              </a:pPr>
              <a:t>17</a:t>
            </a:fld>
            <a:endParaRPr lang="en-US" altLang="ja-JP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ja-JP" sz="4000" dirty="0" smtClean="0"/>
              <a:t>Graph Isomorphism – </a:t>
            </a:r>
            <a:r>
              <a:rPr lang="en-US" altLang="ja-JP" sz="4000" b="1" dirty="0" smtClean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467600" cy="4648200"/>
          </a:xfrm>
        </p:spPr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en-US" altLang="ja-JP" sz="2400" dirty="0" smtClean="0">
                <a:solidFill>
                  <a:srgbClr val="FF0000"/>
                </a:solidFill>
              </a:rPr>
              <a:t>Determine whether the graphs  G and H are isomorphic.</a:t>
            </a:r>
          </a:p>
          <a:p>
            <a:pPr marL="381000" indent="-381000" eaLnBrk="1" hangingPunct="1">
              <a:buFontTx/>
              <a:buNone/>
            </a:pPr>
            <a:endParaRPr lang="en-US" altLang="ja-JP" sz="2000" dirty="0" smtClean="0"/>
          </a:p>
          <a:p>
            <a:pPr marL="381000" indent="-381000" eaLnBrk="1" hangingPunct="1">
              <a:buFontTx/>
              <a:buNone/>
            </a:pPr>
            <a:endParaRPr lang="en-US" altLang="ja-JP" sz="2000" dirty="0" smtClean="0"/>
          </a:p>
          <a:p>
            <a:pPr marL="381000" indent="-381000" eaLnBrk="1" hangingPunct="1">
              <a:buFontTx/>
              <a:buNone/>
            </a:pPr>
            <a:endParaRPr lang="en-US" altLang="ja-JP" sz="2000" dirty="0" smtClean="0"/>
          </a:p>
          <a:p>
            <a:pPr marL="381000" indent="-381000" eaLnBrk="1" hangingPunct="1">
              <a:buFontTx/>
              <a:buNone/>
            </a:pPr>
            <a:r>
              <a:rPr lang="en-US" altLang="ja-JP" sz="2000" dirty="0" smtClean="0"/>
              <a:t>			    </a:t>
            </a:r>
          </a:p>
          <a:p>
            <a:pPr marL="381000" indent="-381000" eaLnBrk="1" hangingPunct="1">
              <a:buFontTx/>
              <a:buNone/>
            </a:pPr>
            <a:r>
              <a:rPr lang="en-US" altLang="ja-JP" sz="2000" dirty="0" smtClean="0"/>
              <a:t>			</a:t>
            </a:r>
          </a:p>
          <a:p>
            <a:pPr marL="381000" indent="-381000" eaLnBrk="1" hangingPunct="1">
              <a:buFontTx/>
              <a:buNone/>
            </a:pPr>
            <a:endParaRPr lang="en-US" altLang="ja-JP" sz="2000" b="1" dirty="0" smtClean="0">
              <a:solidFill>
                <a:srgbClr val="C00000"/>
              </a:solidFill>
            </a:endParaRPr>
          </a:p>
          <a:p>
            <a:pPr marL="381000" indent="-381000" eaLnBrk="1" hangingPunct="1">
              <a:buFontTx/>
              <a:buNone/>
            </a:pPr>
            <a:endParaRPr lang="en-US" altLang="ja-JP" sz="2000" b="1" dirty="0" smtClean="0">
              <a:solidFill>
                <a:srgbClr val="C00000"/>
              </a:solidFill>
            </a:endParaRPr>
          </a:p>
          <a:p>
            <a:pPr marL="381000" indent="-381000" eaLnBrk="1" hangingPunct="1">
              <a:buFontTx/>
              <a:buNone/>
            </a:pPr>
            <a:r>
              <a:rPr lang="en-US" altLang="ja-JP" sz="2000" b="1" dirty="0" smtClean="0">
                <a:solidFill>
                  <a:srgbClr val="C00000"/>
                </a:solidFill>
              </a:rPr>
              <a:t>                                 </a:t>
            </a:r>
            <a:r>
              <a:rPr lang="en-US" altLang="ja-JP" sz="2000" b="1" dirty="0" smtClean="0"/>
              <a:t>G			H</a:t>
            </a:r>
            <a:r>
              <a:rPr lang="en-US" altLang="ja-JP" sz="2000" dirty="0" smtClean="0"/>
              <a:t>	</a:t>
            </a:r>
          </a:p>
          <a:p>
            <a:pPr marL="381000" indent="-381000" eaLnBrk="1" hangingPunct="1">
              <a:buFontTx/>
              <a:buNone/>
            </a:pPr>
            <a:endParaRPr lang="en-US" altLang="ja-JP" sz="2000" dirty="0" smtClean="0"/>
          </a:p>
          <a:p>
            <a:pPr marL="381000" indent="-381000" eaLnBrk="1" hangingPunct="1">
              <a:buNone/>
            </a:pPr>
            <a:r>
              <a:rPr lang="en-US" altLang="ja-JP" sz="2000" dirty="0" smtClean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18439" name="Group 25"/>
          <p:cNvGrpSpPr>
            <a:grpSpLocks/>
          </p:cNvGrpSpPr>
          <p:nvPr/>
        </p:nvGrpSpPr>
        <p:grpSpPr bwMode="auto">
          <a:xfrm>
            <a:off x="2270126" y="2057402"/>
            <a:ext cx="1420813" cy="1665288"/>
            <a:chOff x="1574" y="3168"/>
            <a:chExt cx="895" cy="1049"/>
          </a:xfrm>
        </p:grpSpPr>
        <p:sp>
          <p:nvSpPr>
            <p:cNvPr id="18456" name="Oval 26"/>
            <p:cNvSpPr>
              <a:spLocks noChangeArrowheads="1"/>
            </p:cNvSpPr>
            <p:nvPr/>
          </p:nvSpPr>
          <p:spPr bwMode="auto">
            <a:xfrm>
              <a:off x="1680" y="36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sp>
          <p:nvSpPr>
            <p:cNvPr id="18457" name="Oval 27"/>
            <p:cNvSpPr>
              <a:spLocks noChangeArrowheads="1"/>
            </p:cNvSpPr>
            <p:nvPr/>
          </p:nvSpPr>
          <p:spPr bwMode="auto">
            <a:xfrm>
              <a:off x="2256" y="36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sp>
          <p:nvSpPr>
            <p:cNvPr id="18458" name="Oval 28"/>
            <p:cNvSpPr>
              <a:spLocks noChangeArrowheads="1"/>
            </p:cNvSpPr>
            <p:nvPr/>
          </p:nvSpPr>
          <p:spPr bwMode="auto">
            <a:xfrm>
              <a:off x="1776" y="398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cxnSp>
          <p:nvCxnSpPr>
            <p:cNvPr id="18459" name="AutoShape 29"/>
            <p:cNvCxnSpPr>
              <a:cxnSpLocks noChangeShapeType="1"/>
              <a:stCxn id="18456" idx="4"/>
              <a:endCxn id="18458" idx="1"/>
            </p:cNvCxnSpPr>
            <p:nvPr/>
          </p:nvCxnSpPr>
          <p:spPr bwMode="auto">
            <a:xfrm>
              <a:off x="1704" y="3648"/>
              <a:ext cx="79" cy="3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8460" name="Oval 30"/>
            <p:cNvSpPr>
              <a:spLocks noChangeArrowheads="1"/>
            </p:cNvSpPr>
            <p:nvPr/>
          </p:nvSpPr>
          <p:spPr bwMode="auto">
            <a:xfrm>
              <a:off x="2160" y="398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cxnSp>
          <p:nvCxnSpPr>
            <p:cNvPr id="18461" name="AutoShape 31"/>
            <p:cNvCxnSpPr>
              <a:cxnSpLocks noChangeShapeType="1"/>
              <a:stCxn id="18458" idx="6"/>
              <a:endCxn id="18460" idx="2"/>
            </p:cNvCxnSpPr>
            <p:nvPr/>
          </p:nvCxnSpPr>
          <p:spPr bwMode="auto">
            <a:xfrm>
              <a:off x="1824" y="4008"/>
              <a:ext cx="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462" name="AutoShape 32"/>
            <p:cNvCxnSpPr>
              <a:cxnSpLocks noChangeShapeType="1"/>
              <a:stCxn id="18457" idx="4"/>
              <a:endCxn id="18460" idx="7"/>
            </p:cNvCxnSpPr>
            <p:nvPr/>
          </p:nvCxnSpPr>
          <p:spPr bwMode="auto">
            <a:xfrm flipH="1">
              <a:off x="2201" y="3648"/>
              <a:ext cx="79" cy="3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8463" name="Oval 33"/>
            <p:cNvSpPr>
              <a:spLocks noChangeArrowheads="1"/>
            </p:cNvSpPr>
            <p:nvPr/>
          </p:nvSpPr>
          <p:spPr bwMode="auto">
            <a:xfrm>
              <a:off x="1968" y="34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cxnSp>
          <p:nvCxnSpPr>
            <p:cNvPr id="18464" name="AutoShape 34"/>
            <p:cNvCxnSpPr>
              <a:cxnSpLocks noChangeShapeType="1"/>
              <a:stCxn id="18463" idx="2"/>
              <a:endCxn id="18456" idx="7"/>
            </p:cNvCxnSpPr>
            <p:nvPr/>
          </p:nvCxnSpPr>
          <p:spPr bwMode="auto">
            <a:xfrm flipH="1">
              <a:off x="1721" y="3432"/>
              <a:ext cx="247" cy="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465" name="AutoShape 35"/>
            <p:cNvCxnSpPr>
              <a:cxnSpLocks noChangeShapeType="1"/>
              <a:stCxn id="18463" idx="6"/>
              <a:endCxn id="18457" idx="1"/>
            </p:cNvCxnSpPr>
            <p:nvPr/>
          </p:nvCxnSpPr>
          <p:spPr bwMode="auto">
            <a:xfrm>
              <a:off x="2016" y="3432"/>
              <a:ext cx="247" cy="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8466" name="Text Box 36"/>
            <p:cNvSpPr txBox="1">
              <a:spLocks noChangeArrowheads="1"/>
            </p:cNvSpPr>
            <p:nvPr/>
          </p:nvSpPr>
          <p:spPr bwMode="auto">
            <a:xfrm>
              <a:off x="1574" y="3381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dirty="0" smtClean="0">
                  <a:latin typeface="Tahoma" pitchFamily="34" charset="0"/>
                </a:rPr>
                <a:t>v</a:t>
              </a:r>
              <a:r>
                <a:rPr lang="en-US" altLang="ja-JP" baseline="-25000" dirty="0" smtClean="0">
                  <a:latin typeface="Tahoma" pitchFamily="34" charset="0"/>
                </a:rPr>
                <a:t>1</a:t>
              </a:r>
              <a:endParaRPr lang="en-US" altLang="ja-JP" baseline="-25000" dirty="0">
                <a:latin typeface="Tahoma" pitchFamily="34" charset="0"/>
              </a:endParaRPr>
            </a:p>
          </p:txBody>
        </p:sp>
        <p:sp>
          <p:nvSpPr>
            <p:cNvPr id="18467" name="Text Box 37"/>
            <p:cNvSpPr txBox="1">
              <a:spLocks noChangeArrowheads="1"/>
            </p:cNvSpPr>
            <p:nvPr/>
          </p:nvSpPr>
          <p:spPr bwMode="auto">
            <a:xfrm>
              <a:off x="1891" y="3168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dirty="0" smtClean="0">
                  <a:latin typeface="Tahoma" pitchFamily="34" charset="0"/>
                </a:rPr>
                <a:t>v</a:t>
              </a:r>
              <a:r>
                <a:rPr lang="en-US" altLang="ja-JP" baseline="-25000" dirty="0" smtClean="0">
                  <a:latin typeface="Tahoma" pitchFamily="34" charset="0"/>
                </a:rPr>
                <a:t>2</a:t>
              </a:r>
              <a:endParaRPr lang="en-US" altLang="ja-JP" baseline="-25000" dirty="0">
                <a:latin typeface="Tahoma" pitchFamily="34" charset="0"/>
              </a:endParaRPr>
            </a:p>
          </p:txBody>
        </p:sp>
        <p:sp>
          <p:nvSpPr>
            <p:cNvPr id="18468" name="Text Box 38"/>
            <p:cNvSpPr txBox="1">
              <a:spLocks noChangeArrowheads="1"/>
            </p:cNvSpPr>
            <p:nvPr/>
          </p:nvSpPr>
          <p:spPr bwMode="auto">
            <a:xfrm>
              <a:off x="2227" y="3360"/>
              <a:ext cx="24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dirty="0" smtClean="0">
                  <a:latin typeface="Tahoma" pitchFamily="34" charset="0"/>
                </a:rPr>
                <a:t>v</a:t>
              </a:r>
              <a:r>
                <a:rPr lang="en-US" altLang="ja-JP" baseline="-25000" dirty="0" smtClean="0">
                  <a:latin typeface="Tahoma" pitchFamily="34" charset="0"/>
                </a:rPr>
                <a:t>3</a:t>
              </a:r>
            </a:p>
            <a:p>
              <a:endParaRPr lang="en-US" altLang="ja-JP" dirty="0">
                <a:latin typeface="Tahoma" pitchFamily="34" charset="0"/>
              </a:endParaRPr>
            </a:p>
          </p:txBody>
        </p:sp>
        <p:sp>
          <p:nvSpPr>
            <p:cNvPr id="18469" name="Text Box 39"/>
            <p:cNvSpPr txBox="1">
              <a:spLocks noChangeArrowheads="1"/>
            </p:cNvSpPr>
            <p:nvPr/>
          </p:nvSpPr>
          <p:spPr bwMode="auto">
            <a:xfrm>
              <a:off x="1680" y="3984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dirty="0" smtClean="0">
                  <a:latin typeface="Tahoma" pitchFamily="34" charset="0"/>
                </a:rPr>
                <a:t>v</a:t>
              </a:r>
              <a:r>
                <a:rPr lang="en-US" altLang="ja-JP" baseline="-25000" dirty="0" smtClean="0">
                  <a:latin typeface="Tahoma" pitchFamily="34" charset="0"/>
                </a:rPr>
                <a:t>5</a:t>
              </a:r>
            </a:p>
          </p:txBody>
        </p:sp>
        <p:sp>
          <p:nvSpPr>
            <p:cNvPr id="18470" name="Text Box 40"/>
            <p:cNvSpPr txBox="1">
              <a:spLocks noChangeArrowheads="1"/>
            </p:cNvSpPr>
            <p:nvPr/>
          </p:nvSpPr>
          <p:spPr bwMode="auto">
            <a:xfrm>
              <a:off x="2035" y="3984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dirty="0" smtClean="0">
                  <a:latin typeface="Tahoma" pitchFamily="34" charset="0"/>
                </a:rPr>
                <a:t>v</a:t>
              </a:r>
              <a:r>
                <a:rPr lang="en-US" altLang="ja-JP" baseline="-25000" dirty="0" smtClean="0">
                  <a:latin typeface="Tahoma" pitchFamily="34" charset="0"/>
                </a:rPr>
                <a:t>4</a:t>
              </a:r>
            </a:p>
          </p:txBody>
        </p:sp>
      </p:grpSp>
      <p:grpSp>
        <p:nvGrpSpPr>
          <p:cNvPr id="18440" name="Group 41"/>
          <p:cNvGrpSpPr>
            <a:grpSpLocks/>
          </p:cNvGrpSpPr>
          <p:nvPr/>
        </p:nvGrpSpPr>
        <p:grpSpPr bwMode="auto">
          <a:xfrm>
            <a:off x="4800602" y="2133602"/>
            <a:ext cx="1433513" cy="1665288"/>
            <a:chOff x="3542" y="3168"/>
            <a:chExt cx="903" cy="1049"/>
          </a:xfrm>
        </p:grpSpPr>
        <p:sp>
          <p:nvSpPr>
            <p:cNvPr id="18441" name="Oval 42"/>
            <p:cNvSpPr>
              <a:spLocks noChangeArrowheads="1"/>
            </p:cNvSpPr>
            <p:nvPr/>
          </p:nvSpPr>
          <p:spPr bwMode="auto">
            <a:xfrm>
              <a:off x="3648" y="36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sp>
          <p:nvSpPr>
            <p:cNvPr id="18442" name="Oval 43"/>
            <p:cNvSpPr>
              <a:spLocks noChangeArrowheads="1"/>
            </p:cNvSpPr>
            <p:nvPr/>
          </p:nvSpPr>
          <p:spPr bwMode="auto">
            <a:xfrm>
              <a:off x="4224" y="36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sp>
          <p:nvSpPr>
            <p:cNvPr id="18443" name="Oval 44"/>
            <p:cNvSpPr>
              <a:spLocks noChangeArrowheads="1"/>
            </p:cNvSpPr>
            <p:nvPr/>
          </p:nvSpPr>
          <p:spPr bwMode="auto">
            <a:xfrm>
              <a:off x="3744" y="398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cxnSp>
          <p:nvCxnSpPr>
            <p:cNvPr id="18444" name="AutoShape 45"/>
            <p:cNvCxnSpPr>
              <a:cxnSpLocks noChangeShapeType="1"/>
              <a:stCxn id="18441" idx="6"/>
              <a:endCxn id="18442" idx="2"/>
            </p:cNvCxnSpPr>
            <p:nvPr/>
          </p:nvCxnSpPr>
          <p:spPr bwMode="auto">
            <a:xfrm>
              <a:off x="3696" y="3624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445" name="AutoShape 46"/>
            <p:cNvCxnSpPr>
              <a:cxnSpLocks noChangeShapeType="1"/>
              <a:stCxn id="18443" idx="7"/>
              <a:endCxn id="18442" idx="3"/>
            </p:cNvCxnSpPr>
            <p:nvPr/>
          </p:nvCxnSpPr>
          <p:spPr bwMode="auto">
            <a:xfrm flipV="1">
              <a:off x="3785" y="3641"/>
              <a:ext cx="446" cy="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8446" name="Oval 47"/>
            <p:cNvSpPr>
              <a:spLocks noChangeArrowheads="1"/>
            </p:cNvSpPr>
            <p:nvPr/>
          </p:nvSpPr>
          <p:spPr bwMode="auto">
            <a:xfrm>
              <a:off x="4128" y="398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cxnSp>
          <p:nvCxnSpPr>
            <p:cNvPr id="18447" name="AutoShape 48"/>
            <p:cNvCxnSpPr>
              <a:cxnSpLocks noChangeShapeType="1"/>
              <a:stCxn id="18446" idx="1"/>
              <a:endCxn id="18441" idx="5"/>
            </p:cNvCxnSpPr>
            <p:nvPr/>
          </p:nvCxnSpPr>
          <p:spPr bwMode="auto">
            <a:xfrm flipH="1" flipV="1">
              <a:off x="3689" y="3641"/>
              <a:ext cx="446" cy="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8448" name="Oval 49"/>
            <p:cNvSpPr>
              <a:spLocks noChangeArrowheads="1"/>
            </p:cNvSpPr>
            <p:nvPr/>
          </p:nvSpPr>
          <p:spPr bwMode="auto">
            <a:xfrm>
              <a:off x="3936" y="34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cxnSp>
          <p:nvCxnSpPr>
            <p:cNvPr id="18449" name="AutoShape 50"/>
            <p:cNvCxnSpPr>
              <a:cxnSpLocks noChangeShapeType="1"/>
              <a:stCxn id="18448" idx="3"/>
              <a:endCxn id="18443" idx="0"/>
            </p:cNvCxnSpPr>
            <p:nvPr/>
          </p:nvCxnSpPr>
          <p:spPr bwMode="auto">
            <a:xfrm flipH="1">
              <a:off x="3768" y="3449"/>
              <a:ext cx="175" cy="5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450" name="AutoShape 51"/>
            <p:cNvCxnSpPr>
              <a:cxnSpLocks noChangeShapeType="1"/>
              <a:stCxn id="18448" idx="5"/>
              <a:endCxn id="18446" idx="0"/>
            </p:cNvCxnSpPr>
            <p:nvPr/>
          </p:nvCxnSpPr>
          <p:spPr bwMode="auto">
            <a:xfrm>
              <a:off x="3977" y="3449"/>
              <a:ext cx="175" cy="5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8451" name="Text Box 52"/>
            <p:cNvSpPr txBox="1">
              <a:spLocks noChangeArrowheads="1"/>
            </p:cNvSpPr>
            <p:nvPr/>
          </p:nvSpPr>
          <p:spPr bwMode="auto">
            <a:xfrm>
              <a:off x="3542" y="3381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dirty="0" smtClean="0">
                  <a:latin typeface="Tahoma" pitchFamily="34" charset="0"/>
                </a:rPr>
                <a:t>u</a:t>
              </a:r>
              <a:r>
                <a:rPr lang="en-US" altLang="ja-JP" baseline="-25000" dirty="0" smtClean="0">
                  <a:latin typeface="Tahoma" pitchFamily="34" charset="0"/>
                </a:rPr>
                <a:t>1</a:t>
              </a:r>
            </a:p>
          </p:txBody>
        </p:sp>
        <p:sp>
          <p:nvSpPr>
            <p:cNvPr id="18452" name="Text Box 53"/>
            <p:cNvSpPr txBox="1">
              <a:spLocks noChangeArrowheads="1"/>
            </p:cNvSpPr>
            <p:nvPr/>
          </p:nvSpPr>
          <p:spPr bwMode="auto">
            <a:xfrm>
              <a:off x="3859" y="316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dirty="0" smtClean="0">
                  <a:latin typeface="Tahoma" pitchFamily="34" charset="0"/>
                </a:rPr>
                <a:t>u</a:t>
              </a:r>
              <a:r>
                <a:rPr lang="en-US" altLang="ja-JP" baseline="-25000" dirty="0" smtClean="0">
                  <a:latin typeface="Tahoma" pitchFamily="34" charset="0"/>
                </a:rPr>
                <a:t>2</a:t>
              </a:r>
            </a:p>
          </p:txBody>
        </p:sp>
        <p:sp>
          <p:nvSpPr>
            <p:cNvPr id="18453" name="Text Box 54"/>
            <p:cNvSpPr txBox="1">
              <a:spLocks noChangeArrowheads="1"/>
            </p:cNvSpPr>
            <p:nvPr/>
          </p:nvSpPr>
          <p:spPr bwMode="auto">
            <a:xfrm>
              <a:off x="4195" y="336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dirty="0" smtClean="0">
                  <a:latin typeface="Tahoma" pitchFamily="34" charset="0"/>
                </a:rPr>
                <a:t>u</a:t>
              </a:r>
              <a:r>
                <a:rPr lang="en-US" altLang="ja-JP" baseline="-25000" dirty="0" smtClean="0">
                  <a:latin typeface="Tahoma" pitchFamily="34" charset="0"/>
                </a:rPr>
                <a:t>3</a:t>
              </a:r>
            </a:p>
          </p:txBody>
        </p:sp>
        <p:sp>
          <p:nvSpPr>
            <p:cNvPr id="18454" name="Text Box 55"/>
            <p:cNvSpPr txBox="1">
              <a:spLocks noChangeArrowheads="1"/>
            </p:cNvSpPr>
            <p:nvPr/>
          </p:nvSpPr>
          <p:spPr bwMode="auto">
            <a:xfrm>
              <a:off x="3686" y="398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dirty="0" smtClean="0">
                  <a:latin typeface="Tahoma" pitchFamily="34" charset="0"/>
                </a:rPr>
                <a:t>u</a:t>
              </a:r>
              <a:r>
                <a:rPr lang="en-US" altLang="ja-JP" baseline="-25000" dirty="0" smtClean="0">
                  <a:latin typeface="Tahoma" pitchFamily="34" charset="0"/>
                </a:rPr>
                <a:t>5</a:t>
              </a:r>
            </a:p>
          </p:txBody>
        </p:sp>
        <p:sp>
          <p:nvSpPr>
            <p:cNvPr id="18455" name="Text Box 56"/>
            <p:cNvSpPr txBox="1">
              <a:spLocks noChangeArrowheads="1"/>
            </p:cNvSpPr>
            <p:nvPr/>
          </p:nvSpPr>
          <p:spPr bwMode="auto">
            <a:xfrm>
              <a:off x="4089" y="398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dirty="0" smtClean="0">
                  <a:latin typeface="Tahoma" pitchFamily="34" charset="0"/>
                </a:rPr>
                <a:t>u</a:t>
              </a:r>
              <a:r>
                <a:rPr lang="en-US" altLang="ja-JP" baseline="-25000" dirty="0" smtClean="0">
                  <a:latin typeface="Tahoma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A3DF7-32DF-439A-B3AF-0D3B10482F32}" type="slidenum">
              <a:rPr lang="ja-JP" altLang="en-US"/>
              <a:pPr>
                <a:defRPr/>
              </a:pPr>
              <a:t>18</a:t>
            </a:fld>
            <a:endParaRPr lang="en-US" altLang="ja-JP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ja-JP" b="1" dirty="0" smtClean="0">
                <a:solidFill>
                  <a:srgbClr val="0000FF"/>
                </a:solidFill>
              </a:rPr>
              <a:t>Solution</a:t>
            </a:r>
            <a:endParaRPr lang="en-US" altLang="ja-JP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01000" cy="5257800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buNone/>
            </a:pPr>
            <a:r>
              <a:rPr lang="en-US" altLang="ja-JP" sz="2400" dirty="0" smtClean="0"/>
              <a:t>At first, you check all the graph invariants between 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 smtClean="0"/>
              <a:t>the two graphs you know so far. If there is any mismatch, then 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 smtClean="0"/>
              <a:t>the graphs are not isomorphic. 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 smtClean="0"/>
              <a:t>However, if all the graph invariants are same, then you go for 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 smtClean="0"/>
              <a:t>mapping  (i.e., mapping the vertices of one graph to another).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 smtClean="0">
                <a:solidFill>
                  <a:srgbClr val="FF0000"/>
                </a:solidFill>
              </a:rPr>
              <a:t>Here, all the graph invariants are same (you check it!). 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 smtClean="0">
                <a:solidFill>
                  <a:srgbClr val="FF0000"/>
                </a:solidFill>
              </a:rPr>
              <a:t>Now you go for mapping…</a:t>
            </a:r>
          </a:p>
          <a:p>
            <a:pPr marL="381000" indent="-381000" eaLnBrk="1" hangingPunct="1">
              <a:lnSpc>
                <a:spcPct val="90000"/>
              </a:lnSpc>
              <a:buNone/>
            </a:pPr>
            <a:r>
              <a:rPr lang="en-US" sz="2400" i="1" dirty="0" smtClean="0">
                <a:solidFill>
                  <a:srgbClr val="0000FF"/>
                </a:solidFill>
              </a:rPr>
              <a:t>f </a:t>
            </a:r>
            <a:r>
              <a:rPr lang="en-US" sz="2400" dirty="0" smtClean="0">
                <a:solidFill>
                  <a:srgbClr val="0000FF"/>
                </a:solidFill>
              </a:rPr>
              <a:t>(v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) = u</a:t>
            </a:r>
            <a:r>
              <a:rPr lang="en-US" sz="2400" baseline="-25000" dirty="0" smtClean="0">
                <a:solidFill>
                  <a:srgbClr val="0000FF"/>
                </a:solidFill>
              </a:rPr>
              <a:t>1 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i="1" dirty="0" smtClean="0">
                <a:solidFill>
                  <a:srgbClr val="0000FF"/>
                </a:solidFill>
              </a:rPr>
              <a:t>f </a:t>
            </a:r>
            <a:r>
              <a:rPr lang="en-US" sz="2400" dirty="0" smtClean="0">
                <a:solidFill>
                  <a:srgbClr val="0000FF"/>
                </a:solidFill>
              </a:rPr>
              <a:t>(v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) = u</a:t>
            </a:r>
            <a:r>
              <a:rPr lang="en-US" sz="2400" baseline="-25000" dirty="0" smtClean="0">
                <a:solidFill>
                  <a:srgbClr val="0000FF"/>
                </a:solidFill>
              </a:rPr>
              <a:t>3 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i="1" dirty="0" smtClean="0">
                <a:solidFill>
                  <a:srgbClr val="0000FF"/>
                </a:solidFill>
              </a:rPr>
              <a:t>f </a:t>
            </a:r>
            <a:r>
              <a:rPr lang="en-US" sz="2400" dirty="0" smtClean="0">
                <a:solidFill>
                  <a:srgbClr val="0000FF"/>
                </a:solidFill>
              </a:rPr>
              <a:t>(v</a:t>
            </a:r>
            <a:r>
              <a:rPr lang="en-US" sz="2400" baseline="-25000" dirty="0" smtClean="0">
                <a:solidFill>
                  <a:srgbClr val="0000FF"/>
                </a:solidFill>
              </a:rPr>
              <a:t>3</a:t>
            </a:r>
            <a:r>
              <a:rPr lang="en-US" sz="2400" dirty="0" smtClean="0">
                <a:solidFill>
                  <a:srgbClr val="0000FF"/>
                </a:solidFill>
              </a:rPr>
              <a:t>) = u</a:t>
            </a:r>
            <a:r>
              <a:rPr lang="en-US" sz="2400" baseline="-25000" dirty="0" smtClean="0">
                <a:solidFill>
                  <a:srgbClr val="0000FF"/>
                </a:solidFill>
              </a:rPr>
              <a:t>5 </a:t>
            </a:r>
            <a:r>
              <a:rPr lang="en-US" sz="2400" dirty="0" smtClean="0">
                <a:solidFill>
                  <a:srgbClr val="0000FF"/>
                </a:solidFill>
              </a:rPr>
              <a:t> , </a:t>
            </a:r>
            <a:r>
              <a:rPr lang="en-US" sz="2400" i="1" dirty="0" smtClean="0">
                <a:solidFill>
                  <a:srgbClr val="0000FF"/>
                </a:solidFill>
              </a:rPr>
              <a:t>f </a:t>
            </a:r>
            <a:r>
              <a:rPr lang="en-US" sz="2400" dirty="0" smtClean="0">
                <a:solidFill>
                  <a:srgbClr val="0000FF"/>
                </a:solidFill>
              </a:rPr>
              <a:t>(v</a:t>
            </a:r>
            <a:r>
              <a:rPr lang="en-US" sz="2400" baseline="-25000" dirty="0" smtClean="0">
                <a:solidFill>
                  <a:srgbClr val="0000FF"/>
                </a:solidFill>
              </a:rPr>
              <a:t>4</a:t>
            </a:r>
            <a:r>
              <a:rPr lang="en-US" sz="2400" dirty="0" smtClean="0">
                <a:solidFill>
                  <a:srgbClr val="0000FF"/>
                </a:solidFill>
              </a:rPr>
              <a:t>) = u</a:t>
            </a:r>
            <a:r>
              <a:rPr lang="en-US" sz="2400" baseline="-25000" dirty="0" smtClean="0">
                <a:solidFill>
                  <a:srgbClr val="0000FF"/>
                </a:solidFill>
              </a:rPr>
              <a:t>2 </a:t>
            </a:r>
            <a:r>
              <a:rPr lang="en-US" sz="2400" dirty="0" smtClean="0">
                <a:solidFill>
                  <a:srgbClr val="0000FF"/>
                </a:solidFill>
              </a:rPr>
              <a:t> , </a:t>
            </a:r>
            <a:r>
              <a:rPr lang="en-US" sz="2400" i="1" dirty="0" smtClean="0">
                <a:solidFill>
                  <a:srgbClr val="0000FF"/>
                </a:solidFill>
              </a:rPr>
              <a:t>f </a:t>
            </a:r>
            <a:r>
              <a:rPr lang="en-US" sz="2400" dirty="0" smtClean="0">
                <a:solidFill>
                  <a:srgbClr val="0000FF"/>
                </a:solidFill>
              </a:rPr>
              <a:t>(v</a:t>
            </a:r>
            <a:r>
              <a:rPr lang="en-US" sz="2400" baseline="-25000" dirty="0" smtClean="0">
                <a:solidFill>
                  <a:srgbClr val="0000FF"/>
                </a:solidFill>
              </a:rPr>
              <a:t>5</a:t>
            </a:r>
            <a:r>
              <a:rPr lang="en-US" sz="2400" dirty="0" smtClean="0">
                <a:solidFill>
                  <a:srgbClr val="0000FF"/>
                </a:solidFill>
              </a:rPr>
              <a:t>) = u</a:t>
            </a:r>
            <a:r>
              <a:rPr lang="en-US" sz="2400" baseline="-25000" dirty="0" smtClean="0">
                <a:solidFill>
                  <a:srgbClr val="0000FF"/>
                </a:solidFill>
              </a:rPr>
              <a:t>4 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endParaRPr lang="ja-JP" altLang="en-US" sz="2400" smtClean="0"/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 smtClean="0"/>
              <a:t>The </a:t>
            </a:r>
            <a:r>
              <a:rPr lang="en-US" altLang="ja-JP" sz="2400" b="1" dirty="0" smtClean="0"/>
              <a:t>function </a:t>
            </a:r>
            <a:r>
              <a:rPr lang="en-US" altLang="ja-JP" sz="2400" b="1" i="1" dirty="0" smtClean="0"/>
              <a:t>f</a:t>
            </a:r>
            <a:r>
              <a:rPr lang="en-US" altLang="ja-JP" sz="2400" dirty="0" smtClean="0"/>
              <a:t> is </a:t>
            </a:r>
            <a:r>
              <a:rPr lang="en-US" altLang="ja-JP" sz="2400" b="1" dirty="0" err="1" smtClean="0"/>
              <a:t>bijective</a:t>
            </a:r>
            <a:r>
              <a:rPr lang="en-US" altLang="ja-JP" sz="2400" dirty="0" smtClean="0"/>
              <a:t> (i.e., </a:t>
            </a:r>
            <a:r>
              <a:rPr lang="en-US" altLang="ja-JP" sz="2400" b="1" i="1" dirty="0" smtClean="0"/>
              <a:t>one-to-one</a:t>
            </a:r>
            <a:r>
              <a:rPr lang="en-US" altLang="ja-JP" sz="2400" dirty="0" smtClean="0"/>
              <a:t> as well as </a:t>
            </a:r>
            <a:r>
              <a:rPr lang="en-US" altLang="ja-JP" sz="2400" b="1" i="1" dirty="0" smtClean="0"/>
              <a:t>onto</a:t>
            </a:r>
            <a:r>
              <a:rPr lang="en-US" altLang="ja-JP" sz="2400" dirty="0" smtClean="0"/>
              <a:t>).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 smtClean="0">
                <a:solidFill>
                  <a:srgbClr val="0000FF"/>
                </a:solidFill>
              </a:rPr>
              <a:t>So the graphs G and H are isomorphic.</a:t>
            </a:r>
            <a:endParaRPr lang="ja-JP" altLang="en-US" sz="24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5B8BF-5E87-4194-A69A-1882D5835634}" type="slidenum">
              <a:rPr lang="ja-JP" altLang="en-US"/>
              <a:pPr>
                <a:defRPr/>
              </a:pPr>
              <a:t>19</a:t>
            </a:fld>
            <a:endParaRPr lang="en-US" altLang="ja-JP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ja-JP" sz="2400" b="1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/>
            </a:r>
            <a:br>
              <a:rPr lang="en-US" altLang="ja-JP" sz="2400" b="1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</a:br>
            <a:r>
              <a:rPr lang="en-US" altLang="ja-JP" sz="2400" b="1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Example 14(p.565): </a:t>
            </a:r>
            <a:r>
              <a:rPr lang="en-US" altLang="ja-JP" sz="24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Determine whether the graphs G and H shown in Figure 8  are isomorphic.</a:t>
            </a:r>
            <a:br>
              <a:rPr lang="en-US" altLang="ja-JP" sz="24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</a:br>
            <a:endParaRPr lang="ja-JP" altLang="en-US" sz="2400" smtClean="0">
              <a:solidFill>
                <a:srgbClr val="FF0000"/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2662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19200" y="1600200"/>
            <a:ext cx="6934200" cy="4613275"/>
          </a:xfrm>
        </p:spPr>
      </p:pic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962400" y="5715000"/>
            <a:ext cx="13805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Figure </a:t>
            </a:r>
            <a:r>
              <a:rPr lang="en-US" sz="2400" b="1" dirty="0" smtClean="0">
                <a:solidFill>
                  <a:srgbClr val="C00000"/>
                </a:solidFill>
              </a:rPr>
              <a:t>8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Paths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 </a:t>
            </a:r>
            <a:r>
              <a:rPr lang="en-US" b="1" smtClean="0">
                <a:solidFill>
                  <a:srgbClr val="0000FF"/>
                </a:solidFill>
              </a:rPr>
              <a:t>path</a:t>
            </a:r>
            <a:r>
              <a:rPr lang="en-US" smtClean="0"/>
              <a:t> is a sequence of edges that begins at a vertex of a graph and travels from vertex to vertex along edges of the graph.</a:t>
            </a:r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63531-57D2-47AC-83A4-E1FE2723A66A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66B79-2B2F-4636-8316-9A3B62BF7399}" type="slidenum">
              <a:rPr lang="ja-JP" altLang="en-US"/>
              <a:pPr>
                <a:defRPr/>
              </a:pPr>
              <a:t>20</a:t>
            </a:fld>
            <a:endParaRPr lang="en-US" altLang="ja-JP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ja-JP" sz="4000" b="1" dirty="0" smtClean="0">
                <a:solidFill>
                  <a:srgbClr val="0000FF"/>
                </a:solidFill>
              </a:rPr>
              <a:t>Solution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 dirty="0" smtClean="0">
                <a:cs typeface="Times New Roman" pitchFamily="18" charset="0"/>
              </a:rPr>
              <a:t>Both </a:t>
            </a:r>
            <a:r>
              <a:rPr lang="en-US" altLang="ja-JP" sz="2400" dirty="0" smtClean="0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US" altLang="ja-JP" sz="2400" dirty="0" smtClean="0">
                <a:cs typeface="Times New Roman" pitchFamily="18" charset="0"/>
              </a:rPr>
              <a:t> and </a:t>
            </a:r>
            <a:r>
              <a:rPr lang="en-US" altLang="ja-JP" sz="2400" dirty="0" smtClean="0">
                <a:solidFill>
                  <a:srgbClr val="0000FF"/>
                </a:solidFill>
                <a:cs typeface="Times New Roman" pitchFamily="18" charset="0"/>
              </a:rPr>
              <a:t>H</a:t>
            </a:r>
            <a:r>
              <a:rPr lang="en-US" altLang="ja-JP" sz="2400" dirty="0" smtClean="0">
                <a:cs typeface="Times New Roman" pitchFamily="18" charset="0"/>
              </a:rPr>
              <a:t> have six vertices and eight edges.</a:t>
            </a:r>
          </a:p>
          <a:p>
            <a:pPr algn="just" eaLnBrk="1" hangingPunct="1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 dirty="0" smtClean="0">
                <a:cs typeface="Times New Roman" pitchFamily="18" charset="0"/>
              </a:rPr>
              <a:t>Each has four vertices of degree three, and two vertices of degree two.</a:t>
            </a:r>
          </a:p>
          <a:p>
            <a:pPr algn="just" eaLnBrk="1" hangingPunct="1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 dirty="0" smtClean="0">
                <a:cs typeface="Times New Roman" pitchFamily="18" charset="0"/>
              </a:rPr>
              <a:t>So, the three invariants –number of vertices, number of edges, and degrees of vertices —all agree for the two graphs. </a:t>
            </a:r>
            <a:r>
              <a:rPr lang="en-US" altLang="ja-JP" sz="2400" dirty="0" smtClean="0">
                <a:solidFill>
                  <a:srgbClr val="FF0000"/>
                </a:solidFill>
                <a:cs typeface="Times New Roman" pitchFamily="18" charset="0"/>
              </a:rPr>
              <a:t>[</a:t>
            </a:r>
            <a:r>
              <a:rPr lang="en-US" altLang="ja-JP" sz="2400" b="1" dirty="0" smtClean="0">
                <a:solidFill>
                  <a:srgbClr val="FF0000"/>
                </a:solidFill>
                <a:cs typeface="Times New Roman" pitchFamily="18" charset="0"/>
              </a:rPr>
              <a:t>Note</a:t>
            </a:r>
            <a:r>
              <a:rPr lang="en-US" altLang="ja-JP" sz="2400" dirty="0" smtClean="0">
                <a:solidFill>
                  <a:srgbClr val="FF0000"/>
                </a:solidFill>
                <a:cs typeface="Times New Roman" pitchFamily="18" charset="0"/>
              </a:rPr>
              <a:t>: you must check other graph invariants too]</a:t>
            </a:r>
          </a:p>
          <a:p>
            <a:pPr algn="just" eaLnBrk="1" hangingPunct="1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 dirty="0" smtClean="0">
                <a:cs typeface="Times New Roman" pitchFamily="18" charset="0"/>
              </a:rPr>
              <a:t>However, </a:t>
            </a:r>
            <a:r>
              <a:rPr lang="en-US" altLang="ja-JP" sz="2400" dirty="0" smtClean="0">
                <a:solidFill>
                  <a:srgbClr val="0000FF"/>
                </a:solidFill>
                <a:cs typeface="Times New Roman" pitchFamily="18" charset="0"/>
              </a:rPr>
              <a:t>H has a simple circuit of length three</a:t>
            </a:r>
            <a:r>
              <a:rPr lang="en-US" altLang="ja-JP" sz="2400" dirty="0" smtClean="0">
                <a:cs typeface="Times New Roman" pitchFamily="18" charset="0"/>
              </a:rPr>
              <a:t>, namely, </a:t>
            </a:r>
            <a:r>
              <a:rPr lang="en-US" altLang="ja-JP" sz="2400" dirty="0" smtClean="0">
                <a:solidFill>
                  <a:srgbClr val="0000FF"/>
                </a:solidFill>
                <a:cs typeface="Times New Roman" pitchFamily="18" charset="0"/>
              </a:rPr>
              <a:t>v</a:t>
            </a:r>
            <a:r>
              <a:rPr lang="en-US" altLang="ja-JP" sz="2400" baseline="-25000" dirty="0" smtClean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altLang="ja-JP" sz="2400" dirty="0" smtClean="0">
                <a:solidFill>
                  <a:srgbClr val="0000FF"/>
                </a:solidFill>
                <a:cs typeface="Times New Roman" pitchFamily="18" charset="0"/>
              </a:rPr>
              <a:t>, v</a:t>
            </a:r>
            <a:r>
              <a:rPr lang="en-US" altLang="ja-JP" sz="2400" baseline="-25000" dirty="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altLang="ja-JP" sz="2400" dirty="0" smtClean="0">
                <a:solidFill>
                  <a:srgbClr val="0000FF"/>
                </a:solidFill>
                <a:cs typeface="Times New Roman" pitchFamily="18" charset="0"/>
              </a:rPr>
              <a:t>, v</a:t>
            </a:r>
            <a:r>
              <a:rPr lang="en-US" altLang="ja-JP" sz="2400" baseline="-25000" dirty="0" smtClean="0">
                <a:solidFill>
                  <a:srgbClr val="0000FF"/>
                </a:solidFill>
                <a:cs typeface="Times New Roman" pitchFamily="18" charset="0"/>
              </a:rPr>
              <a:t>6</a:t>
            </a:r>
            <a:r>
              <a:rPr lang="en-US" altLang="ja-JP" sz="2400" dirty="0" smtClean="0">
                <a:solidFill>
                  <a:srgbClr val="0000FF"/>
                </a:solidFill>
                <a:cs typeface="Times New Roman" pitchFamily="18" charset="0"/>
              </a:rPr>
              <a:t>, v</a:t>
            </a:r>
            <a:r>
              <a:rPr lang="en-US" altLang="ja-JP" sz="2400" baseline="-25000" dirty="0" smtClean="0">
                <a:solidFill>
                  <a:srgbClr val="0000FF"/>
                </a:solidFill>
                <a:cs typeface="Times New Roman" pitchFamily="18" charset="0"/>
              </a:rPr>
              <a:t>1 </a:t>
            </a:r>
            <a:r>
              <a:rPr lang="en-US" altLang="ja-JP" sz="2400" dirty="0" smtClean="0">
                <a:cs typeface="Times New Roman" pitchFamily="18" charset="0"/>
              </a:rPr>
              <a:t>, whereas </a:t>
            </a:r>
            <a:r>
              <a:rPr lang="en-US" altLang="ja-JP" sz="2400" dirty="0" smtClean="0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US" altLang="ja-JP" sz="2400" dirty="0" smtClean="0">
                <a:cs typeface="Times New Roman" pitchFamily="18" charset="0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cs typeface="Times New Roman" pitchFamily="18" charset="0"/>
              </a:rPr>
              <a:t>has no simple circuit of length three</a:t>
            </a:r>
            <a:r>
              <a:rPr lang="en-US" altLang="ja-JP" sz="2400" dirty="0" smtClean="0">
                <a:cs typeface="Times New Roman" pitchFamily="18" charset="0"/>
              </a:rPr>
              <a:t>, as can be determined by inspection (all simple  circuits in </a:t>
            </a:r>
            <a:r>
              <a:rPr lang="en-US" altLang="ja-JP" sz="2400" dirty="0" smtClean="0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US" altLang="ja-JP" sz="2400" dirty="0" smtClean="0">
                <a:cs typeface="Times New Roman" pitchFamily="18" charset="0"/>
              </a:rPr>
              <a:t> have length at least four). </a:t>
            </a:r>
          </a:p>
          <a:p>
            <a:pPr algn="just" eaLnBrk="1" hangingPunct="1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 dirty="0" smtClean="0">
                <a:cs typeface="Times New Roman" pitchFamily="18" charset="0"/>
              </a:rPr>
              <a:t>Because the existence of a simple circuit of length three is an isomorphic invariant, </a:t>
            </a:r>
            <a:r>
              <a:rPr lang="en-US" altLang="ja-JP" sz="2400" b="1" dirty="0" smtClean="0">
                <a:solidFill>
                  <a:srgbClr val="FF0000"/>
                </a:solidFill>
                <a:cs typeface="Times New Roman" pitchFamily="18" charset="0"/>
              </a:rPr>
              <a:t>G</a:t>
            </a:r>
            <a:r>
              <a:rPr lang="en-US" altLang="ja-JP" sz="2400" dirty="0" smtClean="0">
                <a:cs typeface="Times New Roman" pitchFamily="18" charset="0"/>
              </a:rPr>
              <a:t> and </a:t>
            </a:r>
            <a:r>
              <a:rPr lang="en-US" altLang="ja-JP" sz="2400" b="1" dirty="0" smtClean="0">
                <a:solidFill>
                  <a:srgbClr val="FF0000"/>
                </a:solidFill>
                <a:cs typeface="Times New Roman" pitchFamily="18" charset="0"/>
              </a:rPr>
              <a:t>H</a:t>
            </a:r>
            <a:r>
              <a:rPr lang="en-US" altLang="ja-JP" sz="2400" dirty="0" smtClean="0">
                <a:cs typeface="Times New Roman" pitchFamily="18" charset="0"/>
              </a:rPr>
              <a:t> are </a:t>
            </a:r>
            <a:r>
              <a:rPr lang="en-US" altLang="ja-JP" sz="2400" b="1" dirty="0" smtClean="0">
                <a:solidFill>
                  <a:srgbClr val="FF0000"/>
                </a:solidFill>
                <a:cs typeface="Times New Roman" pitchFamily="18" charset="0"/>
              </a:rPr>
              <a:t>not isomorphic</a:t>
            </a:r>
            <a:r>
              <a:rPr lang="en-US" altLang="ja-JP" sz="2400" dirty="0" smtClean="0">
                <a:solidFill>
                  <a:srgbClr val="FF0000"/>
                </a:solidFill>
                <a:cs typeface="Times New Roman" pitchFamily="18" charset="0"/>
              </a:rPr>
              <a:t>.</a:t>
            </a:r>
            <a:endParaRPr lang="ja-JP" altLang="en-US" sz="240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C2464-9AE6-407D-808B-A98153DAEA6D}" type="slidenum">
              <a:rPr lang="ja-JP" altLang="en-US"/>
              <a:pPr>
                <a:defRPr/>
              </a:pPr>
              <a:t>21</a:t>
            </a:fld>
            <a:endParaRPr lang="en-US" altLang="ja-JP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2400" b="1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/>
            </a:r>
            <a:br>
              <a:rPr lang="en-US" altLang="ja-JP" sz="2400" b="1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</a:br>
            <a:r>
              <a:rPr lang="en-US" altLang="ja-JP" sz="2400" b="1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/>
            </a:r>
            <a:br>
              <a:rPr lang="en-US" altLang="ja-JP" sz="2400" b="1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</a:br>
            <a:r>
              <a:rPr lang="en-US" altLang="ja-JP" sz="2400" b="1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Example 15 (p.566) : </a:t>
            </a:r>
            <a:r>
              <a:rPr lang="en-US" altLang="en-US" sz="2400" dirty="0" smtClean="0">
                <a:solidFill>
                  <a:srgbClr val="FF0000"/>
                </a:solidFill>
                <a:latin typeface="+mn-lt"/>
                <a:ea typeface="ＭＳ Ｐゴシック" pitchFamily="34" charset="-128"/>
                <a:cs typeface="Times New Roman" pitchFamily="18" charset="0"/>
              </a:rPr>
              <a:t>Determine whether the graphs G and H </a:t>
            </a:r>
            <a:br>
              <a:rPr lang="en-US" altLang="en-US" sz="2400" dirty="0" smtClean="0">
                <a:solidFill>
                  <a:srgbClr val="FF0000"/>
                </a:solidFill>
                <a:latin typeface="+mn-lt"/>
                <a:ea typeface="ＭＳ Ｐゴシック" pitchFamily="34" charset="-128"/>
                <a:cs typeface="Times New Roman" pitchFamily="18" charset="0"/>
              </a:rPr>
            </a:br>
            <a:r>
              <a:rPr lang="en-US" altLang="en-US" sz="2400" dirty="0" smtClean="0">
                <a:solidFill>
                  <a:srgbClr val="FF0000"/>
                </a:solidFill>
                <a:latin typeface="+mn-lt"/>
                <a:ea typeface="ＭＳ Ｐゴシック" pitchFamily="34" charset="-128"/>
                <a:cs typeface="Times New Roman" pitchFamily="18" charset="0"/>
              </a:rPr>
              <a:t>shown in Figure 9  are isomorphic.</a:t>
            </a:r>
            <a:br>
              <a:rPr lang="en-US" altLang="en-US" sz="2400" dirty="0" smtClean="0">
                <a:solidFill>
                  <a:srgbClr val="FF0000"/>
                </a:solidFill>
                <a:latin typeface="+mn-lt"/>
                <a:ea typeface="ＭＳ Ｐゴシック" pitchFamily="34" charset="-128"/>
                <a:cs typeface="Times New Roman" pitchFamily="18" charset="0"/>
              </a:rPr>
            </a:br>
            <a:r>
              <a:rPr lang="en-US" altLang="ja-JP" sz="24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/>
            </a:r>
            <a:br>
              <a:rPr lang="en-US" altLang="ja-JP" sz="24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</a:br>
            <a:endParaRPr lang="ja-JP" altLang="en-US" sz="2400" smtClean="0">
              <a:solidFill>
                <a:srgbClr val="FF0000"/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2867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524000"/>
            <a:ext cx="7696200" cy="4135438"/>
          </a:xfrm>
        </p:spPr>
      </p:pic>
      <p:sp>
        <p:nvSpPr>
          <p:cNvPr id="5" name="Rectangle 4"/>
          <p:cNvSpPr/>
          <p:nvPr/>
        </p:nvSpPr>
        <p:spPr>
          <a:xfrm>
            <a:off x="4056474" y="5574268"/>
            <a:ext cx="1266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smtClean="0">
                <a:solidFill>
                  <a:srgbClr val="FF0000"/>
                </a:solidFill>
                <a:latin typeface="+mn-lt"/>
                <a:ea typeface="ＭＳ Ｐゴシック" pitchFamily="34" charset="-128"/>
                <a:cs typeface="Times New Roman" pitchFamily="18" charset="0"/>
              </a:rPr>
              <a:t>Figure 9 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4F8D8-0898-45D8-9404-EDACB7EB7546}" type="slidenum">
              <a:rPr lang="ja-JP" altLang="en-US"/>
              <a:pPr>
                <a:defRPr/>
              </a:pPr>
              <a:t>22</a:t>
            </a:fld>
            <a:endParaRPr lang="en-US" altLang="ja-JP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ja-JP" sz="4000" b="1" dirty="0" smtClean="0">
                <a:solidFill>
                  <a:srgbClr val="0000FF"/>
                </a:solidFill>
              </a:rPr>
              <a:t>Solution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pPr algn="just"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 smtClean="0">
                <a:cs typeface="Times New Roman" pitchFamily="18" charset="0"/>
              </a:rPr>
              <a:t>Both </a:t>
            </a:r>
            <a:r>
              <a:rPr lang="en-US" altLang="ja-JP" sz="2400" smtClean="0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US" altLang="ja-JP" sz="2400" smtClean="0">
                <a:cs typeface="Times New Roman" pitchFamily="18" charset="0"/>
              </a:rPr>
              <a:t> and </a:t>
            </a:r>
            <a:r>
              <a:rPr lang="en-US" altLang="ja-JP" sz="2400" smtClean="0">
                <a:solidFill>
                  <a:srgbClr val="0000FF"/>
                </a:solidFill>
                <a:cs typeface="Times New Roman" pitchFamily="18" charset="0"/>
              </a:rPr>
              <a:t>H</a:t>
            </a:r>
            <a:r>
              <a:rPr lang="en-US" altLang="ja-JP" sz="2400" smtClean="0">
                <a:cs typeface="Times New Roman" pitchFamily="18" charset="0"/>
              </a:rPr>
              <a:t> have five vertices and six edges.</a:t>
            </a:r>
          </a:p>
          <a:p>
            <a:pPr algn="just"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 smtClean="0">
                <a:cs typeface="Times New Roman" pitchFamily="18" charset="0"/>
              </a:rPr>
              <a:t>Each has two vertices of degree three, and three vertices of degree two.</a:t>
            </a:r>
          </a:p>
          <a:p>
            <a:pPr algn="just"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 smtClean="0">
                <a:cs typeface="Times New Roman" pitchFamily="18" charset="0"/>
              </a:rPr>
              <a:t>Both have a simple circuit of length three, a simple circuit of length four, and a simple circuit of length five. </a:t>
            </a:r>
          </a:p>
          <a:p>
            <a:pPr algn="just"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 smtClean="0">
                <a:cs typeface="Times New Roman" pitchFamily="18" charset="0"/>
              </a:rPr>
              <a:t>Because all these isomorphic invariants agree here, so </a:t>
            </a:r>
          </a:p>
          <a:p>
            <a:pPr algn="just" eaLnBrk="1" hangingPunct="1">
              <a:buClr>
                <a:srgbClr val="0000CC"/>
              </a:buClr>
              <a:buFont typeface="Arial" pitchFamily="34" charset="0"/>
              <a:buNone/>
            </a:pPr>
            <a:r>
              <a:rPr lang="en-US" altLang="ja-JP" sz="2400" smtClean="0">
                <a:solidFill>
                  <a:srgbClr val="0000FF"/>
                </a:solidFill>
                <a:cs typeface="Times New Roman" pitchFamily="18" charset="0"/>
              </a:rPr>
              <a:t>	</a:t>
            </a:r>
            <a:r>
              <a:rPr lang="en-US" altLang="ja-JP" sz="2400" b="1" smtClean="0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US" altLang="ja-JP" sz="2400" smtClean="0">
                <a:cs typeface="Times New Roman" pitchFamily="18" charset="0"/>
              </a:rPr>
              <a:t> and </a:t>
            </a:r>
            <a:r>
              <a:rPr lang="en-US" altLang="ja-JP" sz="2400" b="1" smtClean="0">
                <a:solidFill>
                  <a:srgbClr val="0000FF"/>
                </a:solidFill>
                <a:cs typeface="Times New Roman" pitchFamily="18" charset="0"/>
              </a:rPr>
              <a:t>H </a:t>
            </a:r>
            <a:r>
              <a:rPr lang="en-US" altLang="ja-JP" sz="2400" b="1" smtClean="0">
                <a:solidFill>
                  <a:srgbClr val="FF0000"/>
                </a:solidFill>
                <a:cs typeface="Times New Roman" pitchFamily="18" charset="0"/>
              </a:rPr>
              <a:t>may be isomorphic</a:t>
            </a:r>
            <a:r>
              <a:rPr lang="en-US" altLang="ja-JP" sz="2400" smtClean="0">
                <a:cs typeface="Times New Roman" pitchFamily="18" charset="0"/>
              </a:rPr>
              <a:t>.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 smtClean="0">
                <a:cs typeface="Times New Roman" pitchFamily="18" charset="0"/>
              </a:rPr>
              <a:t>…..continued to next slide</a:t>
            </a:r>
            <a:endParaRPr lang="ja-JP" altLang="en-US" sz="240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965B3-D0E4-4632-80CF-587D39123EC3}" type="slidenum">
              <a:rPr lang="ja-JP" altLang="en-US"/>
              <a:pPr>
                <a:defRPr/>
              </a:pPr>
              <a:t>23</a:t>
            </a:fld>
            <a:endParaRPr lang="en-US" altLang="ja-JP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ja-JP" sz="4000" smtClean="0">
                <a:solidFill>
                  <a:srgbClr val="C00000"/>
                </a:solidFill>
              </a:rPr>
              <a:t>Finding of possible isomorphism:</a:t>
            </a:r>
            <a:endParaRPr lang="ja-JP" altLang="en-US" sz="4000" smtClean="0">
              <a:solidFill>
                <a:srgbClr val="C00000"/>
              </a:solidFill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562600"/>
          </a:xfrm>
        </p:spPr>
        <p:txBody>
          <a:bodyPr/>
          <a:lstStyle/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000" dirty="0" smtClean="0">
                <a:solidFill>
                  <a:srgbClr val="0000CC"/>
                </a:solidFill>
              </a:rPr>
              <a:t>………. we will follow paths that go through all vertices so that the corresponding vertices in the two graphs have the same degree.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endParaRPr lang="en-US" altLang="ja-JP" sz="2000" dirty="0" smtClean="0">
              <a:solidFill>
                <a:srgbClr val="0000CC"/>
              </a:solidFill>
            </a:endParaRP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000" dirty="0" smtClean="0">
                <a:solidFill>
                  <a:srgbClr val="0000CC"/>
                </a:solidFill>
              </a:rPr>
              <a:t>For example, the paths </a:t>
            </a:r>
            <a:r>
              <a:rPr lang="en-US" altLang="ja-JP" sz="2000" i="1" dirty="0" smtClean="0">
                <a:solidFill>
                  <a:srgbClr val="0000CC"/>
                </a:solidFill>
              </a:rPr>
              <a:t>u</a:t>
            </a:r>
            <a:r>
              <a:rPr lang="en-US" altLang="ja-JP" sz="2000" i="1" baseline="-25000" dirty="0" smtClean="0">
                <a:solidFill>
                  <a:srgbClr val="0000CC"/>
                </a:solidFill>
              </a:rPr>
              <a:t>1</a:t>
            </a:r>
            <a:r>
              <a:rPr lang="en-US" altLang="ja-JP" sz="2000" i="1" dirty="0" smtClean="0">
                <a:solidFill>
                  <a:srgbClr val="0000CC"/>
                </a:solidFill>
              </a:rPr>
              <a:t>, u</a:t>
            </a:r>
            <a:r>
              <a:rPr lang="en-US" altLang="ja-JP" sz="2000" i="1" baseline="-25000" dirty="0" smtClean="0">
                <a:solidFill>
                  <a:srgbClr val="0000CC"/>
                </a:solidFill>
              </a:rPr>
              <a:t>4</a:t>
            </a:r>
            <a:r>
              <a:rPr lang="en-US" altLang="ja-JP" sz="2000" i="1" dirty="0" smtClean="0">
                <a:solidFill>
                  <a:srgbClr val="0000CC"/>
                </a:solidFill>
              </a:rPr>
              <a:t>,u</a:t>
            </a:r>
            <a:r>
              <a:rPr lang="en-US" altLang="ja-JP" sz="2000" i="1" baseline="-25000" dirty="0" smtClean="0">
                <a:solidFill>
                  <a:srgbClr val="0000CC"/>
                </a:solidFill>
              </a:rPr>
              <a:t>3</a:t>
            </a:r>
            <a:r>
              <a:rPr lang="en-US" altLang="ja-JP" sz="2000" i="1" dirty="0" smtClean="0">
                <a:solidFill>
                  <a:srgbClr val="0000CC"/>
                </a:solidFill>
              </a:rPr>
              <a:t>, u</a:t>
            </a:r>
            <a:r>
              <a:rPr lang="en-US" altLang="ja-JP" sz="2000" i="1" baseline="-25000" dirty="0" smtClean="0">
                <a:solidFill>
                  <a:srgbClr val="0000CC"/>
                </a:solidFill>
              </a:rPr>
              <a:t>2</a:t>
            </a:r>
            <a:r>
              <a:rPr lang="en-US" altLang="ja-JP" sz="2000" i="1" dirty="0" smtClean="0">
                <a:solidFill>
                  <a:srgbClr val="0000CC"/>
                </a:solidFill>
              </a:rPr>
              <a:t>, u</a:t>
            </a:r>
            <a:r>
              <a:rPr lang="en-US" altLang="ja-JP" sz="2000" i="1" baseline="-25000" dirty="0" smtClean="0">
                <a:solidFill>
                  <a:srgbClr val="0000CC"/>
                </a:solidFill>
              </a:rPr>
              <a:t>5</a:t>
            </a:r>
            <a:r>
              <a:rPr lang="en-US" altLang="ja-JP" sz="2000" i="1" dirty="0" smtClean="0">
                <a:solidFill>
                  <a:srgbClr val="0000CC"/>
                </a:solidFill>
              </a:rPr>
              <a:t> in G and v</a:t>
            </a:r>
            <a:r>
              <a:rPr lang="en-US" altLang="ja-JP" sz="2000" i="1" baseline="-25000" dirty="0" smtClean="0">
                <a:solidFill>
                  <a:srgbClr val="0000CC"/>
                </a:solidFill>
              </a:rPr>
              <a:t>3</a:t>
            </a:r>
            <a:r>
              <a:rPr lang="en-US" altLang="ja-JP" sz="2000" i="1" dirty="0" smtClean="0">
                <a:solidFill>
                  <a:srgbClr val="0000CC"/>
                </a:solidFill>
              </a:rPr>
              <a:t>, v</a:t>
            </a:r>
            <a:r>
              <a:rPr lang="en-US" altLang="ja-JP" sz="2000" i="1" baseline="-25000" dirty="0" smtClean="0">
                <a:solidFill>
                  <a:srgbClr val="0000CC"/>
                </a:solidFill>
              </a:rPr>
              <a:t>2</a:t>
            </a:r>
            <a:r>
              <a:rPr lang="en-US" altLang="ja-JP" sz="2000" i="1" dirty="0" smtClean="0">
                <a:solidFill>
                  <a:srgbClr val="0000CC"/>
                </a:solidFill>
              </a:rPr>
              <a:t>, v</a:t>
            </a:r>
            <a:r>
              <a:rPr lang="en-US" altLang="ja-JP" sz="2000" i="1" baseline="-25000" dirty="0" smtClean="0">
                <a:solidFill>
                  <a:srgbClr val="0000CC"/>
                </a:solidFill>
              </a:rPr>
              <a:t>1</a:t>
            </a:r>
            <a:r>
              <a:rPr lang="en-US" altLang="ja-JP" sz="2000" i="1" dirty="0" smtClean="0">
                <a:solidFill>
                  <a:srgbClr val="0000CC"/>
                </a:solidFill>
              </a:rPr>
              <a:t>, v</a:t>
            </a:r>
            <a:r>
              <a:rPr lang="en-US" altLang="ja-JP" sz="2000" i="1" baseline="-25000" dirty="0" smtClean="0">
                <a:solidFill>
                  <a:srgbClr val="0000CC"/>
                </a:solidFill>
              </a:rPr>
              <a:t>5</a:t>
            </a:r>
            <a:r>
              <a:rPr lang="en-US" altLang="ja-JP" sz="2000" i="1" dirty="0" smtClean="0">
                <a:solidFill>
                  <a:srgbClr val="0000CC"/>
                </a:solidFill>
              </a:rPr>
              <a:t>, v</a:t>
            </a:r>
            <a:r>
              <a:rPr lang="en-US" altLang="ja-JP" sz="2000" i="1" baseline="-25000" dirty="0" smtClean="0">
                <a:solidFill>
                  <a:srgbClr val="0000CC"/>
                </a:solidFill>
              </a:rPr>
              <a:t>4</a:t>
            </a:r>
            <a:r>
              <a:rPr lang="en-US" altLang="ja-JP" sz="2000" i="1" dirty="0" smtClean="0">
                <a:solidFill>
                  <a:srgbClr val="0000CC"/>
                </a:solidFill>
              </a:rPr>
              <a:t> </a:t>
            </a:r>
            <a:r>
              <a:rPr lang="en-US" altLang="ja-JP" sz="2000" dirty="0" smtClean="0">
                <a:solidFill>
                  <a:srgbClr val="0000CC"/>
                </a:solidFill>
              </a:rPr>
              <a:t>in H both go through every vertex in the graph; start at a vertex of degree three; go through vertices of degrees two, three, and two, respectively; and end at a vertex of degree two.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000" dirty="0" smtClean="0">
                <a:solidFill>
                  <a:srgbClr val="0000CC"/>
                </a:solidFill>
              </a:rPr>
              <a:t>By following these paths through the graphs, we can define the mapping </a:t>
            </a:r>
            <a:r>
              <a:rPr lang="en-US" altLang="ja-JP" sz="2000" i="1" dirty="0" smtClean="0">
                <a:solidFill>
                  <a:srgbClr val="0000CC"/>
                </a:solidFill>
              </a:rPr>
              <a:t>f  </a:t>
            </a:r>
            <a:r>
              <a:rPr lang="en-US" altLang="ja-JP" sz="2000" dirty="0" smtClean="0">
                <a:solidFill>
                  <a:srgbClr val="0000CC"/>
                </a:solidFill>
              </a:rPr>
              <a:t>with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ja-JP" sz="2000" dirty="0" smtClean="0">
                <a:solidFill>
                  <a:srgbClr val="0000CC"/>
                </a:solidFill>
              </a:rPr>
              <a:t> </a:t>
            </a:r>
            <a:r>
              <a:rPr lang="en-US" altLang="ja-JP" sz="2000" i="1" dirty="0" smtClean="0">
                <a:solidFill>
                  <a:srgbClr val="0000CC"/>
                </a:solidFill>
              </a:rPr>
              <a:t>f </a:t>
            </a:r>
            <a:r>
              <a:rPr lang="en-US" altLang="ja-JP" sz="2000" dirty="0" smtClean="0">
                <a:solidFill>
                  <a:srgbClr val="0000CC"/>
                </a:solidFill>
              </a:rPr>
              <a:t>(u</a:t>
            </a:r>
            <a:r>
              <a:rPr lang="en-US" altLang="ja-JP" sz="2000" baseline="-25000" dirty="0" smtClean="0">
                <a:solidFill>
                  <a:srgbClr val="0000CC"/>
                </a:solidFill>
              </a:rPr>
              <a:t>1</a:t>
            </a:r>
            <a:r>
              <a:rPr lang="en-US" altLang="ja-JP" sz="2000" dirty="0" smtClean="0">
                <a:solidFill>
                  <a:srgbClr val="0000CC"/>
                </a:solidFill>
              </a:rPr>
              <a:t>) = v</a:t>
            </a:r>
            <a:r>
              <a:rPr lang="en-US" altLang="ja-JP" sz="2000" baseline="-25000" dirty="0" smtClean="0">
                <a:solidFill>
                  <a:srgbClr val="0000CC"/>
                </a:solidFill>
              </a:rPr>
              <a:t>3</a:t>
            </a:r>
            <a:r>
              <a:rPr lang="en-US" altLang="ja-JP" sz="2000" dirty="0" smtClean="0">
                <a:solidFill>
                  <a:srgbClr val="0000CC"/>
                </a:solidFill>
              </a:rPr>
              <a:t>		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ja-JP" sz="2000" i="1" dirty="0" smtClean="0">
                <a:solidFill>
                  <a:srgbClr val="0000CC"/>
                </a:solidFill>
              </a:rPr>
              <a:t>f </a:t>
            </a:r>
            <a:r>
              <a:rPr lang="en-US" altLang="ja-JP" sz="2000" dirty="0" smtClean="0">
                <a:solidFill>
                  <a:srgbClr val="0000CC"/>
                </a:solidFill>
              </a:rPr>
              <a:t>(u</a:t>
            </a:r>
            <a:r>
              <a:rPr lang="en-US" altLang="ja-JP" sz="2000" baseline="-25000" dirty="0" smtClean="0">
                <a:solidFill>
                  <a:srgbClr val="0000CC"/>
                </a:solidFill>
              </a:rPr>
              <a:t>2</a:t>
            </a:r>
            <a:r>
              <a:rPr lang="en-US" altLang="ja-JP" sz="2000" dirty="0" smtClean="0">
                <a:solidFill>
                  <a:srgbClr val="0000CC"/>
                </a:solidFill>
              </a:rPr>
              <a:t>) = v</a:t>
            </a:r>
            <a:r>
              <a:rPr lang="en-US" altLang="ja-JP" sz="2000" baseline="-25000" dirty="0" smtClean="0">
                <a:solidFill>
                  <a:srgbClr val="0000CC"/>
                </a:solidFill>
              </a:rPr>
              <a:t>5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ja-JP" sz="2000" i="1" dirty="0" smtClean="0">
                <a:solidFill>
                  <a:srgbClr val="0000CC"/>
                </a:solidFill>
              </a:rPr>
              <a:t>f </a:t>
            </a:r>
            <a:r>
              <a:rPr lang="en-US" altLang="ja-JP" sz="2000" dirty="0" smtClean="0">
                <a:solidFill>
                  <a:srgbClr val="0000CC"/>
                </a:solidFill>
              </a:rPr>
              <a:t>(u</a:t>
            </a:r>
            <a:r>
              <a:rPr lang="en-US" altLang="ja-JP" sz="2000" baseline="-25000" dirty="0" smtClean="0">
                <a:solidFill>
                  <a:srgbClr val="0000CC"/>
                </a:solidFill>
              </a:rPr>
              <a:t>3</a:t>
            </a:r>
            <a:r>
              <a:rPr lang="en-US" altLang="ja-JP" sz="2000" dirty="0" smtClean="0">
                <a:solidFill>
                  <a:srgbClr val="0000CC"/>
                </a:solidFill>
              </a:rPr>
              <a:t>) = v</a:t>
            </a:r>
            <a:r>
              <a:rPr lang="en-US" altLang="ja-JP" sz="2000" baseline="-25000" dirty="0" smtClean="0">
                <a:solidFill>
                  <a:srgbClr val="0000CC"/>
                </a:solidFill>
              </a:rPr>
              <a:t>1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ja-JP" sz="2000" i="1" dirty="0" smtClean="0">
                <a:solidFill>
                  <a:srgbClr val="0000CC"/>
                </a:solidFill>
              </a:rPr>
              <a:t>f </a:t>
            </a:r>
            <a:r>
              <a:rPr lang="en-US" altLang="ja-JP" sz="2000" dirty="0" smtClean="0">
                <a:solidFill>
                  <a:srgbClr val="0000CC"/>
                </a:solidFill>
              </a:rPr>
              <a:t>(u</a:t>
            </a:r>
            <a:r>
              <a:rPr lang="en-US" altLang="ja-JP" sz="2000" baseline="-25000" dirty="0" smtClean="0">
                <a:solidFill>
                  <a:srgbClr val="0000CC"/>
                </a:solidFill>
              </a:rPr>
              <a:t>4</a:t>
            </a:r>
            <a:r>
              <a:rPr lang="en-US" altLang="ja-JP" sz="2000" dirty="0" smtClean="0">
                <a:solidFill>
                  <a:srgbClr val="0000CC"/>
                </a:solidFill>
              </a:rPr>
              <a:t>) = v</a:t>
            </a:r>
            <a:r>
              <a:rPr lang="en-US" altLang="ja-JP" sz="2000" baseline="-25000" dirty="0" smtClean="0">
                <a:solidFill>
                  <a:srgbClr val="0000CC"/>
                </a:solidFill>
              </a:rPr>
              <a:t>2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ja-JP" sz="2000" i="1" dirty="0" smtClean="0">
                <a:solidFill>
                  <a:srgbClr val="0000CC"/>
                </a:solidFill>
              </a:rPr>
              <a:t>f </a:t>
            </a:r>
            <a:r>
              <a:rPr lang="en-US" altLang="ja-JP" sz="2000" dirty="0" smtClean="0">
                <a:solidFill>
                  <a:srgbClr val="0000CC"/>
                </a:solidFill>
              </a:rPr>
              <a:t>(u</a:t>
            </a:r>
            <a:r>
              <a:rPr lang="en-US" altLang="ja-JP" sz="2000" baseline="-25000" dirty="0" smtClean="0">
                <a:solidFill>
                  <a:srgbClr val="0000CC"/>
                </a:solidFill>
              </a:rPr>
              <a:t>5</a:t>
            </a:r>
            <a:r>
              <a:rPr lang="en-US" altLang="ja-JP" sz="2000" dirty="0" smtClean="0">
                <a:solidFill>
                  <a:srgbClr val="0000CC"/>
                </a:solidFill>
              </a:rPr>
              <a:t>) = v</a:t>
            </a:r>
            <a:r>
              <a:rPr lang="en-US" altLang="ja-JP" sz="2000" baseline="-25000" dirty="0" smtClean="0">
                <a:solidFill>
                  <a:srgbClr val="0000CC"/>
                </a:solidFill>
              </a:rPr>
              <a:t>4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ja-JP" sz="2400" b="1" i="1" dirty="0" smtClean="0">
                <a:solidFill>
                  <a:srgbClr val="C00000"/>
                </a:solidFill>
              </a:rPr>
              <a:t>It shows that f is an isomorphism, so G and H are isomorphic.</a:t>
            </a:r>
            <a:r>
              <a:rPr lang="en-US" altLang="ja-JP" sz="2400" i="1" dirty="0" smtClean="0">
                <a:solidFill>
                  <a:srgbClr val="C00000"/>
                </a:solidFill>
              </a:rPr>
              <a:t> </a:t>
            </a:r>
            <a:endParaRPr lang="en-US" altLang="ja-JP" sz="2400" dirty="0" smtClean="0">
              <a:solidFill>
                <a:srgbClr val="C00000"/>
              </a:solidFill>
            </a:endParaRP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endParaRPr lang="en-US" altLang="ja-JP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+mn-lt"/>
              </a:rPr>
              <a:t>8.5 Euler and Hamilton Paths</a:t>
            </a:r>
            <a:endParaRPr lang="en-US" sz="40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Euler Paths &amp; Circuits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Hamilton Paths &amp;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28AED-6223-4DDF-AFB3-57DD092331D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sz="4000" smtClean="0"/>
              <a:t>Euler Paths &amp; Circuits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b="1" i="1" u="sng" smtClean="0">
                <a:solidFill>
                  <a:srgbClr val="0000FF"/>
                </a:solidFill>
              </a:rPr>
              <a:t>Euler path</a:t>
            </a:r>
            <a:r>
              <a:rPr lang="en-US" altLang="ja-JP" b="1" i="1" smtClean="0">
                <a:solidFill>
                  <a:srgbClr val="0000FF"/>
                </a:solidFill>
              </a:rPr>
              <a:t>: </a:t>
            </a:r>
            <a:r>
              <a:rPr lang="en-US" altLang="ja-JP" smtClean="0"/>
              <a:t>An Euler path in G is a </a:t>
            </a:r>
            <a:r>
              <a:rPr lang="en-US" altLang="ja-JP" b="1" smtClean="0"/>
              <a:t>simple</a:t>
            </a:r>
            <a:r>
              <a:rPr lang="en-US" altLang="ja-JP" smtClean="0"/>
              <a:t> </a:t>
            </a:r>
            <a:r>
              <a:rPr lang="en-US" altLang="ja-JP" b="1" smtClean="0"/>
              <a:t>path</a:t>
            </a:r>
            <a:r>
              <a:rPr lang="en-US" altLang="ja-JP" smtClean="0"/>
              <a:t> containing </a:t>
            </a:r>
            <a:r>
              <a:rPr lang="en-US" altLang="ja-JP" b="1" smtClean="0"/>
              <a:t>every edge</a:t>
            </a:r>
            <a:r>
              <a:rPr lang="en-US" altLang="ja-JP" smtClean="0"/>
              <a:t> of G.</a:t>
            </a:r>
          </a:p>
          <a:p>
            <a:pPr eaLnBrk="1" hangingPunct="1"/>
            <a:endParaRPr lang="en-US" altLang="ja-JP" smtClean="0"/>
          </a:p>
          <a:p>
            <a:pPr eaLnBrk="1" hangingPunct="1"/>
            <a:r>
              <a:rPr lang="en-US" altLang="ja-JP" b="1" i="1" u="sng" smtClean="0">
                <a:solidFill>
                  <a:srgbClr val="0000FF"/>
                </a:solidFill>
              </a:rPr>
              <a:t>Euler circuit:</a:t>
            </a:r>
            <a:r>
              <a:rPr lang="en-US" altLang="ja-JP" smtClean="0">
                <a:solidFill>
                  <a:srgbClr val="0000FF"/>
                </a:solidFill>
              </a:rPr>
              <a:t> </a:t>
            </a:r>
            <a:r>
              <a:rPr lang="en-US" altLang="ja-JP" smtClean="0"/>
              <a:t>An Euler circuit in a graph G is </a:t>
            </a:r>
            <a:r>
              <a:rPr lang="en-US" altLang="ja-JP" b="1" smtClean="0"/>
              <a:t>a simple circuit </a:t>
            </a:r>
            <a:r>
              <a:rPr lang="en-US" altLang="ja-JP" smtClean="0"/>
              <a:t>containing </a:t>
            </a:r>
            <a:r>
              <a:rPr lang="en-US" altLang="ja-JP" b="1" smtClean="0"/>
              <a:t>every edge of G. </a:t>
            </a:r>
          </a:p>
          <a:p>
            <a:pPr eaLnBrk="1" hangingPunct="1">
              <a:buFont typeface="Arial" pitchFamily="34" charset="0"/>
              <a:buNone/>
            </a:pPr>
            <a:endParaRPr lang="en-US" altLang="ja-JP" smtClean="0"/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07823-C367-41F0-B7E2-661EABA24A1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Euler Paths &amp; Circuits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EXAMPLE 1 (p.572): 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Which of the undirected graphs in Figure below have an Euler circuit? Of those that do not, which have an Euler path?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CFA53-A519-4A10-B5EA-F3F9479EE1B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971800"/>
            <a:ext cx="8001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Euler Paths &amp; Circuits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ja-JP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altLang="ja-JP" sz="2800" b="1" u="sng" dirty="0" smtClean="0"/>
              <a:t>: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ja-JP" sz="2800" dirty="0" smtClean="0"/>
              <a:t>The graph </a:t>
            </a:r>
            <a:r>
              <a:rPr lang="en-US" altLang="ja-JP" sz="2800" dirty="0" smtClean="0">
                <a:solidFill>
                  <a:srgbClr val="0000FF"/>
                </a:solidFill>
              </a:rPr>
              <a:t>G1 has an Euler circuit</a:t>
            </a:r>
            <a:r>
              <a:rPr lang="en-US" altLang="ja-JP" sz="2800" dirty="0" smtClean="0"/>
              <a:t>, for example, </a:t>
            </a:r>
            <a:r>
              <a:rPr lang="en-US" altLang="ja-JP" sz="2800" dirty="0" smtClean="0">
                <a:solidFill>
                  <a:srgbClr val="0000FF"/>
                </a:solidFill>
              </a:rPr>
              <a:t>a, e, c, d, e, b, a.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ja-JP" sz="2800" dirty="0" smtClean="0"/>
              <a:t> </a:t>
            </a:r>
            <a:r>
              <a:rPr lang="en-US" altLang="ja-JP" sz="2800" dirty="0" smtClean="0">
                <a:solidFill>
                  <a:srgbClr val="FF0000"/>
                </a:solidFill>
              </a:rPr>
              <a:t>Neither of the graphs G2 or G3 has an Euler circuit.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ja-JP" sz="2800" dirty="0" smtClean="0"/>
              <a:t>However, </a:t>
            </a:r>
            <a:r>
              <a:rPr lang="en-US" altLang="ja-JP" sz="2800" dirty="0" smtClean="0">
                <a:solidFill>
                  <a:srgbClr val="0000FF"/>
                </a:solidFill>
              </a:rPr>
              <a:t>G3 has an Euler path, </a:t>
            </a:r>
            <a:r>
              <a:rPr lang="en-US" altLang="ja-JP" sz="2800" dirty="0" smtClean="0"/>
              <a:t>namely, </a:t>
            </a:r>
            <a:r>
              <a:rPr lang="en-US" altLang="ja-JP" sz="2800" dirty="0" smtClean="0">
                <a:solidFill>
                  <a:srgbClr val="0000FF"/>
                </a:solidFill>
              </a:rPr>
              <a:t>a, c, d, e, b, d, a, b</a:t>
            </a:r>
            <a:r>
              <a:rPr lang="en-US" altLang="ja-JP" sz="2800" dirty="0" smtClean="0"/>
              <a:t>. </a:t>
            </a:r>
            <a:r>
              <a:rPr lang="en-US" altLang="ja-JP" sz="2800" dirty="0" smtClean="0">
                <a:solidFill>
                  <a:srgbClr val="FF0000"/>
                </a:solidFill>
              </a:rPr>
              <a:t>G2 does not have an Euler path.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86D7F-8775-4C08-AF3C-2947C2D0066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Euler Paths &amp; Circuits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rgbClr val="0000FF"/>
                </a:solidFill>
              </a:rPr>
              <a:t>Theorem 1</a:t>
            </a:r>
            <a:r>
              <a:rPr lang="en-US" sz="2800" dirty="0" smtClean="0"/>
              <a:t>: A connected </a:t>
            </a:r>
            <a:r>
              <a:rPr lang="en-US" sz="2800" dirty="0" err="1" smtClean="0"/>
              <a:t>multigraph</a:t>
            </a:r>
            <a:r>
              <a:rPr lang="en-US" sz="2800" dirty="0" smtClean="0"/>
              <a:t> with at least two vertices has an </a:t>
            </a:r>
            <a:r>
              <a:rPr lang="en-US" sz="2800" b="1" dirty="0" smtClean="0">
                <a:solidFill>
                  <a:srgbClr val="C00000"/>
                </a:solidFill>
              </a:rPr>
              <a:t>Euler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circuit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iff</a:t>
            </a:r>
            <a:r>
              <a:rPr lang="en-US" sz="2800" dirty="0" smtClean="0">
                <a:solidFill>
                  <a:srgbClr val="0000FF"/>
                </a:solidFill>
              </a:rPr>
              <a:t> each of its vertices has even degree.</a:t>
            </a:r>
          </a:p>
          <a:p>
            <a:endParaRPr lang="en-US" sz="2800" dirty="0" smtClean="0"/>
          </a:p>
          <a:p>
            <a:r>
              <a:rPr lang="en-US" sz="2800" b="1" u="sng" dirty="0" smtClean="0">
                <a:solidFill>
                  <a:srgbClr val="0000FF"/>
                </a:solidFill>
              </a:rPr>
              <a:t>Theorem 2</a:t>
            </a:r>
            <a:r>
              <a:rPr lang="en-US" sz="2800" dirty="0" smtClean="0"/>
              <a:t>: A connected </a:t>
            </a:r>
            <a:r>
              <a:rPr lang="en-US" sz="2800" dirty="0" err="1" smtClean="0"/>
              <a:t>multigraph</a:t>
            </a:r>
            <a:r>
              <a:rPr lang="en-US" sz="2800" dirty="0" smtClean="0"/>
              <a:t> has an </a:t>
            </a:r>
            <a:r>
              <a:rPr lang="en-US" sz="2800" b="1" dirty="0" smtClean="0">
                <a:solidFill>
                  <a:srgbClr val="C00000"/>
                </a:solidFill>
              </a:rPr>
              <a:t>Euler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path</a:t>
            </a:r>
            <a:r>
              <a:rPr lang="en-US" sz="2800" dirty="0" smtClean="0">
                <a:solidFill>
                  <a:srgbClr val="0000FF"/>
                </a:solidFill>
              </a:rPr>
              <a:t> (but not an Euler circuit</a:t>
            </a:r>
            <a:r>
              <a:rPr lang="en-US" sz="2800" dirty="0" smtClean="0"/>
              <a:t>) </a:t>
            </a:r>
            <a:r>
              <a:rPr lang="en-US" sz="2800" dirty="0" err="1" smtClean="0">
                <a:solidFill>
                  <a:srgbClr val="0000FF"/>
                </a:solidFill>
              </a:rPr>
              <a:t>iff</a:t>
            </a:r>
            <a:r>
              <a:rPr lang="en-US" sz="2800" dirty="0" smtClean="0">
                <a:solidFill>
                  <a:srgbClr val="0000FF"/>
                </a:solidFill>
              </a:rPr>
              <a:t> it has </a:t>
            </a:r>
            <a:r>
              <a:rPr lang="en-US" sz="2800" b="1" dirty="0" smtClean="0">
                <a:solidFill>
                  <a:srgbClr val="0000FF"/>
                </a:solidFill>
              </a:rPr>
              <a:t>exactly</a:t>
            </a:r>
            <a:r>
              <a:rPr lang="en-US" sz="2800" dirty="0" smtClean="0">
                <a:solidFill>
                  <a:srgbClr val="0000FF"/>
                </a:solidFill>
              </a:rPr>
              <a:t> two vertices of </a:t>
            </a:r>
            <a:r>
              <a:rPr lang="en-US" sz="2800" b="1" dirty="0" smtClean="0">
                <a:solidFill>
                  <a:srgbClr val="0000FF"/>
                </a:solidFill>
              </a:rPr>
              <a:t>odd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degree</a:t>
            </a:r>
            <a:r>
              <a:rPr lang="en-US" sz="2800" dirty="0" smtClean="0">
                <a:solidFill>
                  <a:srgbClr val="0000FF"/>
                </a:solidFill>
              </a:rPr>
              <a:t>.</a:t>
            </a:r>
          </a:p>
          <a:p>
            <a:pPr>
              <a:buFont typeface="Arial" pitchFamily="34" charset="0"/>
              <a:buNone/>
            </a:pPr>
            <a:endParaRPr lang="en-US" sz="2800" dirty="0" smtClean="0"/>
          </a:p>
          <a:p>
            <a:pPr>
              <a:buFont typeface="Arial" pitchFamily="34" charset="0"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D4722-D8D3-4530-9858-084B730D18F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Determining Euler Circuit/Path: </a:t>
            </a:r>
            <a:r>
              <a:rPr lang="en-US" sz="3600" dirty="0" smtClean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EXAMPLE 2 (p.572): 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Which of the directed graphs in Figure 4 have an Euler circuit? Of those that do not, which have an Euler path?</a:t>
            </a:r>
          </a:p>
          <a:p>
            <a:endParaRPr lang="en-US" sz="240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0C3CF-EC18-438E-8328-FEC964DE896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0"/>
            <a:ext cx="6794500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TextBox 5"/>
          <p:cNvSpPr txBox="1">
            <a:spLocks noChangeArrowheads="1"/>
          </p:cNvSpPr>
          <p:nvPr/>
        </p:nvSpPr>
        <p:spPr bwMode="auto">
          <a:xfrm>
            <a:off x="3495675" y="6019800"/>
            <a:ext cx="1381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Figure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109696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Paths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365125" eaLnBrk="1" hangingPunct="1">
              <a:spcBef>
                <a:spcPts val="600"/>
              </a:spcBef>
            </a:pPr>
            <a:r>
              <a:rPr lang="en-US" sz="2400" b="1" u="sng" dirty="0" smtClean="0">
                <a:solidFill>
                  <a:srgbClr val="FF0000"/>
                </a:solidFill>
              </a:rPr>
              <a:t>Definition1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Let </a:t>
            </a:r>
            <a:r>
              <a:rPr lang="en-US" sz="2400" i="1" dirty="0" smtClean="0"/>
              <a:t>n</a:t>
            </a:r>
            <a:r>
              <a:rPr lang="en-US" sz="2400" dirty="0" smtClean="0"/>
              <a:t> be a nonnegative integer and G an </a:t>
            </a:r>
            <a:r>
              <a:rPr lang="en-US" sz="2400" b="1" dirty="0" smtClean="0"/>
              <a:t>undirected</a:t>
            </a:r>
            <a:r>
              <a:rPr lang="en-US" sz="2400" dirty="0" smtClean="0"/>
              <a:t> </a:t>
            </a:r>
            <a:r>
              <a:rPr lang="en-US" sz="2400" b="1" dirty="0" smtClean="0"/>
              <a:t>graph</a:t>
            </a:r>
            <a:r>
              <a:rPr lang="en-US" sz="2400" dirty="0" smtClean="0"/>
              <a:t>. A path of length </a:t>
            </a:r>
            <a:r>
              <a:rPr lang="en-US" sz="2400" i="1" dirty="0" smtClean="0"/>
              <a:t>n </a:t>
            </a:r>
            <a:r>
              <a:rPr lang="en-US" sz="2400" dirty="0" smtClean="0"/>
              <a:t>from </a:t>
            </a:r>
            <a:r>
              <a:rPr lang="en-US" sz="2400" i="1" dirty="0" smtClean="0"/>
              <a:t>u</a:t>
            </a:r>
            <a:r>
              <a:rPr lang="en-US" sz="2400" dirty="0" smtClean="0"/>
              <a:t> to </a:t>
            </a:r>
            <a:r>
              <a:rPr lang="en-US" sz="2400" i="1" dirty="0" smtClean="0"/>
              <a:t>v</a:t>
            </a:r>
            <a:r>
              <a:rPr lang="en-US" sz="2400" dirty="0" smtClean="0"/>
              <a:t> in G is a sequence of </a:t>
            </a:r>
            <a:r>
              <a:rPr lang="en-US" sz="2400" i="1" dirty="0" smtClean="0"/>
              <a:t>n </a:t>
            </a:r>
            <a:r>
              <a:rPr lang="en-US" sz="2400" dirty="0" smtClean="0"/>
              <a:t>edges 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e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, …., e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of G such that </a:t>
            </a:r>
          </a:p>
          <a:p>
            <a:pPr marL="365125" indent="-365125" eaLnBrk="1" hangingPunct="1">
              <a:spcBef>
                <a:spcPts val="600"/>
              </a:spcBef>
              <a:buFont typeface="Arial" pitchFamily="34" charset="0"/>
              <a:buNone/>
            </a:pPr>
            <a:r>
              <a:rPr lang="en-US" sz="2400" dirty="0" smtClean="0"/>
              <a:t>	e</a:t>
            </a:r>
            <a:r>
              <a:rPr lang="en-US" sz="2400" baseline="-25000" dirty="0" smtClean="0"/>
              <a:t>1  </a:t>
            </a:r>
            <a:r>
              <a:rPr lang="en-US" sz="2400" dirty="0" smtClean="0"/>
              <a:t>is associated with {x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}, 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is associated with {x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}, and so on, with e</a:t>
            </a:r>
            <a:r>
              <a:rPr lang="en-US" sz="2400" baseline="-25000" dirty="0" smtClean="0"/>
              <a:t>n </a:t>
            </a:r>
            <a:r>
              <a:rPr lang="en-US" sz="2400" dirty="0" smtClean="0"/>
              <a:t>associated with {x</a:t>
            </a:r>
            <a:r>
              <a:rPr lang="en-US" sz="2400" baseline="-25000" dirty="0" smtClean="0"/>
              <a:t>n-1</a:t>
            </a:r>
            <a:r>
              <a:rPr lang="en-US" sz="2400" dirty="0" smtClean="0"/>
              <a:t>,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}, where 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=u and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=v.</a:t>
            </a:r>
          </a:p>
          <a:p>
            <a:pPr marL="365125" indent="-365125" eaLnBrk="1" hangingPunct="1"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The path is a </a:t>
            </a:r>
            <a:r>
              <a:rPr lang="en-US" sz="2400" b="1" i="1" dirty="0" smtClean="0">
                <a:solidFill>
                  <a:srgbClr val="0000FF"/>
                </a:solidFill>
              </a:rPr>
              <a:t>circuit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if it begins and ends at the same vertex, </a:t>
            </a:r>
            <a:r>
              <a:rPr lang="en-US" sz="2400" dirty="0" smtClean="0"/>
              <a:t>that is, if u = v, and has length greater than zero.</a:t>
            </a:r>
          </a:p>
          <a:p>
            <a:pPr marL="365125" indent="-365125" eaLnBrk="1" hangingPunct="1">
              <a:spcBef>
                <a:spcPts val="600"/>
              </a:spcBef>
            </a:pPr>
            <a:r>
              <a:rPr lang="en-US" sz="2400" dirty="0" smtClean="0"/>
              <a:t>The path or circuit is said to </a:t>
            </a:r>
            <a:r>
              <a:rPr lang="en-US" sz="2400" i="1" dirty="0" smtClean="0">
                <a:solidFill>
                  <a:srgbClr val="0000FF"/>
                </a:solidFill>
              </a:rPr>
              <a:t>pass through </a:t>
            </a:r>
            <a:r>
              <a:rPr lang="en-US" sz="2400" dirty="0" smtClean="0">
                <a:solidFill>
                  <a:srgbClr val="0000FF"/>
                </a:solidFill>
              </a:rPr>
              <a:t>the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00FF"/>
                </a:solidFill>
              </a:rPr>
              <a:t>vertices</a:t>
            </a:r>
            <a:r>
              <a:rPr lang="en-US" sz="2400" dirty="0" smtClean="0"/>
              <a:t> x</a:t>
            </a:r>
            <a:r>
              <a:rPr lang="en-US" sz="2400" baseline="-25000" dirty="0" smtClean="0"/>
              <a:t>1, 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2, …,</a:t>
            </a:r>
            <a:r>
              <a:rPr lang="en-US" sz="2400" dirty="0" smtClean="0"/>
              <a:t> x</a:t>
            </a:r>
            <a:r>
              <a:rPr lang="en-US" sz="2400" baseline="-25000" dirty="0" smtClean="0"/>
              <a:t>n-1  </a:t>
            </a:r>
            <a:r>
              <a:rPr lang="en-US" sz="2400" dirty="0" smtClean="0"/>
              <a:t> or </a:t>
            </a:r>
            <a:r>
              <a:rPr lang="en-US" sz="2400" i="1" dirty="0" smtClean="0">
                <a:solidFill>
                  <a:srgbClr val="0000FF"/>
                </a:solidFill>
              </a:rPr>
              <a:t>traverses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the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00FF"/>
                </a:solidFill>
              </a:rPr>
              <a:t>edges</a:t>
            </a:r>
            <a:r>
              <a:rPr lang="en-US" sz="2400" dirty="0" smtClean="0"/>
              <a:t> 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e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, …., e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.   </a:t>
            </a:r>
          </a:p>
          <a:p>
            <a:pPr marL="365125" indent="-365125" eaLnBrk="1" hangingPunct="1"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A </a:t>
            </a:r>
            <a:r>
              <a:rPr lang="en-US" sz="2400" b="1" dirty="0" smtClean="0">
                <a:solidFill>
                  <a:srgbClr val="0000FF"/>
                </a:solidFill>
              </a:rPr>
              <a:t>path/circuit</a:t>
            </a:r>
            <a:r>
              <a:rPr lang="en-US" sz="2400" dirty="0" smtClean="0">
                <a:solidFill>
                  <a:srgbClr val="0000FF"/>
                </a:solidFill>
              </a:rPr>
              <a:t> is </a:t>
            </a:r>
            <a:r>
              <a:rPr lang="en-US" sz="2400" b="1" i="1" dirty="0" smtClean="0">
                <a:solidFill>
                  <a:srgbClr val="0000FF"/>
                </a:solidFill>
              </a:rPr>
              <a:t>simple</a:t>
            </a:r>
            <a:r>
              <a:rPr lang="en-US" sz="2400" dirty="0" smtClean="0">
                <a:solidFill>
                  <a:srgbClr val="0000FF"/>
                </a:solidFill>
              </a:rPr>
              <a:t> if it does not contain the same edge more than once.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12A5CE-AF92-48F5-A7F9-9FE7CA5FB733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Determining Euler Circuit/Path: </a:t>
            </a:r>
            <a:r>
              <a:rPr lang="en-US" sz="3600" dirty="0" smtClean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Font typeface="Wingdings" pitchFamily="2" charset="2"/>
              <a:buChar char="§"/>
              <a:defRPr/>
            </a:pPr>
            <a:r>
              <a:rPr lang="en-US" sz="2800" u="sng" dirty="0" smtClean="0">
                <a:solidFill>
                  <a:srgbClr val="0000FF"/>
                </a:solidFill>
                <a:cs typeface="Times New Roman" pitchFamily="18" charset="0"/>
              </a:rPr>
              <a:t>Solution</a:t>
            </a:r>
            <a:r>
              <a:rPr lang="en-US" sz="2800" u="sng" dirty="0" smtClean="0">
                <a:cs typeface="Times New Roman" pitchFamily="18" charset="0"/>
              </a:rPr>
              <a:t>: </a:t>
            </a:r>
          </a:p>
          <a:p>
            <a:pPr marL="0">
              <a:defRPr/>
            </a:pPr>
            <a:r>
              <a:rPr lang="en-US" sz="2800" dirty="0" smtClean="0">
                <a:cs typeface="Times New Roman" pitchFamily="18" charset="0"/>
              </a:rPr>
              <a:t>The graph 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H</a:t>
            </a:r>
            <a:r>
              <a:rPr lang="en-US" sz="2800" baseline="-25000" dirty="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 has an Euler </a:t>
            </a:r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circuit</a:t>
            </a:r>
            <a:r>
              <a:rPr lang="en-US" sz="2800" dirty="0" smtClean="0">
                <a:cs typeface="Times New Roman" pitchFamily="18" charset="0"/>
              </a:rPr>
              <a:t>, for example, </a:t>
            </a:r>
          </a:p>
          <a:p>
            <a:pPr marL="0">
              <a:buFont typeface="Arial" pitchFamily="34" charset="0"/>
              <a:buNone/>
              <a:defRPr/>
            </a:pPr>
            <a:r>
              <a:rPr lang="en-US" sz="2800" dirty="0" smtClean="0">
                <a:cs typeface="Times New Roman" pitchFamily="18" charset="0"/>
              </a:rPr>
              <a:t>     a, g, c, b, g, e, d, f, a.</a:t>
            </a:r>
          </a:p>
          <a:p>
            <a:pPr marL="0">
              <a:defRPr/>
            </a:pP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Neither H</a:t>
            </a:r>
            <a:r>
              <a:rPr lang="en-US" sz="2800" baseline="-25000" dirty="0" smtClean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nor H</a:t>
            </a:r>
            <a:r>
              <a:rPr lang="en-US" sz="2800" baseline="-25000" dirty="0" smtClean="0">
                <a:solidFill>
                  <a:srgbClr val="0000FF"/>
                </a:solidFill>
                <a:cs typeface="Times New Roman" pitchFamily="18" charset="0"/>
              </a:rPr>
              <a:t>3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 has an Euler </a:t>
            </a:r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circuit</a:t>
            </a:r>
          </a:p>
          <a:p>
            <a:pPr marL="0">
              <a:defRPr/>
            </a:pP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H</a:t>
            </a:r>
            <a:r>
              <a:rPr lang="en-US" sz="2800" baseline="-25000" dirty="0" smtClean="0">
                <a:solidFill>
                  <a:srgbClr val="0000FF"/>
                </a:solidFill>
                <a:cs typeface="Times New Roman" pitchFamily="18" charset="0"/>
              </a:rPr>
              <a:t>3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 has an Euler </a:t>
            </a:r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path</a:t>
            </a:r>
            <a:r>
              <a:rPr lang="en-US" sz="2800" dirty="0" smtClean="0">
                <a:cs typeface="Times New Roman" pitchFamily="18" charset="0"/>
              </a:rPr>
              <a:t>, namely, c, a, b, c, d, b, </a:t>
            </a:r>
          </a:p>
          <a:p>
            <a:pPr marL="0">
              <a:buFont typeface="Arial" pitchFamily="34" charset="0"/>
              <a:buNone/>
              <a:defRPr/>
            </a:pPr>
            <a:r>
              <a:rPr lang="en-US" sz="2800" dirty="0" smtClean="0">
                <a:cs typeface="Times New Roman" pitchFamily="18" charset="0"/>
              </a:rPr>
              <a:t>     but 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H</a:t>
            </a:r>
            <a:r>
              <a:rPr lang="en-US" sz="2800" baseline="-25000" dirty="0" smtClean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  does not have Euler </a:t>
            </a:r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path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E2C319-9BBA-45B7-997D-59F2B6D9CBE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Determining Euler Circuit/Path: </a:t>
            </a:r>
            <a:r>
              <a:rPr lang="en-US" sz="3600" dirty="0" smtClean="0">
                <a:solidFill>
                  <a:srgbClr val="FF0000"/>
                </a:solidFill>
              </a:rPr>
              <a:t>Example</a:t>
            </a:r>
            <a:r>
              <a:rPr lang="en-US" sz="3600" dirty="0" smtClean="0"/>
              <a:t> 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Example 4(p.575</a:t>
            </a:r>
            <a:r>
              <a:rPr lang="en-US" sz="2400" dirty="0" smtClean="0">
                <a:solidFill>
                  <a:srgbClr val="FF0000"/>
                </a:solidFill>
              </a:rPr>
              <a:t>):</a:t>
            </a:r>
            <a:r>
              <a:rPr lang="en-US" altLang="ja-JP" sz="2400" dirty="0" smtClean="0">
                <a:solidFill>
                  <a:srgbClr val="FF0000"/>
                </a:solidFill>
              </a:rPr>
              <a:t>Which graphs shown in Figure 7 have an Euler path?</a:t>
            </a:r>
            <a:br>
              <a:rPr lang="en-US" altLang="ja-JP" sz="2400" dirty="0" smtClean="0">
                <a:solidFill>
                  <a:srgbClr val="FF0000"/>
                </a:solidFill>
              </a:rPr>
            </a:b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1FD80-C6E5-4255-BEB9-F215EC8A19C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38400"/>
            <a:ext cx="7772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Determining Euler Circuit/Path: </a:t>
            </a:r>
            <a:r>
              <a:rPr lang="en-US" sz="3600" dirty="0" smtClean="0">
                <a:solidFill>
                  <a:srgbClr val="FF0000"/>
                </a:solidFill>
              </a:rPr>
              <a:t>Example</a:t>
            </a:r>
            <a:r>
              <a:rPr lang="en-US" sz="3600" dirty="0" smtClean="0"/>
              <a:t> 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400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 b="1" dirty="0" smtClean="0">
                <a:solidFill>
                  <a:srgbClr val="0000FF"/>
                </a:solidFill>
              </a:rPr>
              <a:t>G</a:t>
            </a:r>
            <a:r>
              <a:rPr lang="en-US" altLang="ja-JP" sz="2400" b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ja-JP" sz="2400" dirty="0" smtClean="0"/>
              <a:t> contains </a:t>
            </a:r>
            <a:r>
              <a:rPr lang="en-US" altLang="ja-JP" sz="2400" dirty="0" smtClean="0">
                <a:solidFill>
                  <a:srgbClr val="0000FF"/>
                </a:solidFill>
              </a:rPr>
              <a:t>exactly</a:t>
            </a:r>
            <a:r>
              <a:rPr lang="en-US" altLang="ja-JP" sz="2400" dirty="0" smtClean="0"/>
              <a:t> </a:t>
            </a:r>
            <a:r>
              <a:rPr lang="en-US" altLang="ja-JP" sz="2400" dirty="0" smtClean="0">
                <a:solidFill>
                  <a:srgbClr val="0000FF"/>
                </a:solidFill>
              </a:rPr>
              <a:t>two vertices of odd degree</a:t>
            </a:r>
            <a:r>
              <a:rPr lang="en-US" altLang="ja-JP" sz="2400" dirty="0" smtClean="0"/>
              <a:t>, namely, b and d. Hence, it </a:t>
            </a:r>
            <a:r>
              <a:rPr lang="en-US" altLang="ja-JP" sz="2400" dirty="0" smtClean="0">
                <a:solidFill>
                  <a:srgbClr val="0000FF"/>
                </a:solidFill>
              </a:rPr>
              <a:t>has an Euler path </a:t>
            </a:r>
            <a:r>
              <a:rPr lang="en-US" altLang="ja-JP" sz="2400" dirty="0" smtClean="0"/>
              <a:t>that must have b and d as its endpoints.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000" dirty="0" smtClean="0"/>
              <a:t>One such Euler path is d, a, b, c, d, b.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 dirty="0" smtClean="0">
                <a:solidFill>
                  <a:srgbClr val="0000FF"/>
                </a:solidFill>
              </a:rPr>
              <a:t>Similarly,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G</a:t>
            </a:r>
            <a:r>
              <a:rPr lang="en-US" altLang="ja-JP" sz="2400" b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ja-JP" sz="2400" dirty="0" smtClean="0"/>
              <a:t> has </a:t>
            </a:r>
            <a:r>
              <a:rPr lang="en-US" altLang="ja-JP" sz="2400" dirty="0" smtClean="0">
                <a:solidFill>
                  <a:srgbClr val="0000FF"/>
                </a:solidFill>
              </a:rPr>
              <a:t>exactly two vertices of odd degree</a:t>
            </a:r>
            <a:r>
              <a:rPr lang="en-US" altLang="ja-JP" sz="2400" dirty="0" smtClean="0"/>
              <a:t>, namely, b and d. So it </a:t>
            </a:r>
            <a:r>
              <a:rPr lang="en-US" altLang="ja-JP" sz="2400" dirty="0" smtClean="0">
                <a:solidFill>
                  <a:srgbClr val="0000FF"/>
                </a:solidFill>
              </a:rPr>
              <a:t>has an Euler path </a:t>
            </a:r>
            <a:r>
              <a:rPr lang="en-US" altLang="ja-JP" sz="2400" dirty="0" smtClean="0"/>
              <a:t>that must have b and d as endpoints.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000" dirty="0" smtClean="0"/>
              <a:t>One such Euler path is b, a, g, f, e, d, c, g, b, c, f, 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 dirty="0" smtClean="0">
                <a:solidFill>
                  <a:srgbClr val="FF0000"/>
                </a:solidFill>
              </a:rPr>
              <a:t>G</a:t>
            </a:r>
            <a:r>
              <a:rPr lang="en-US" altLang="ja-JP" sz="2400" baseline="-25000" dirty="0" smtClean="0">
                <a:solidFill>
                  <a:srgbClr val="FF0000"/>
                </a:solidFill>
              </a:rPr>
              <a:t>3</a:t>
            </a:r>
            <a:r>
              <a:rPr lang="en-US" altLang="ja-JP" sz="2400" dirty="0" smtClean="0">
                <a:solidFill>
                  <a:srgbClr val="FF0000"/>
                </a:solidFill>
              </a:rPr>
              <a:t> has no Euler path</a:t>
            </a:r>
            <a:r>
              <a:rPr lang="en-US" altLang="ja-JP" sz="2400" dirty="0" smtClean="0">
                <a:solidFill>
                  <a:srgbClr val="0000FF"/>
                </a:solidFill>
              </a:rPr>
              <a:t>, because it has six vertices of odd degree.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ja-JP" altLang="en-US" sz="2400" smtClean="0"/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7D731-2E51-4DC7-85C5-58E4AF64785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sz="4000" smtClean="0"/>
              <a:t>Hamilton Paths and Circuits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800" b="1" u="sng" smtClean="0">
                <a:solidFill>
                  <a:srgbClr val="C00000"/>
                </a:solidFill>
              </a:rPr>
              <a:t>Hamilton path</a:t>
            </a:r>
            <a:r>
              <a:rPr lang="en-US" sz="2800" smtClean="0"/>
              <a:t>: A </a:t>
            </a:r>
            <a:r>
              <a:rPr lang="en-US" sz="2800" b="1" smtClean="0">
                <a:solidFill>
                  <a:srgbClr val="0000FF"/>
                </a:solidFill>
              </a:rPr>
              <a:t>simple</a:t>
            </a:r>
            <a:r>
              <a:rPr lang="en-US" sz="2800" smtClean="0">
                <a:solidFill>
                  <a:srgbClr val="C00000"/>
                </a:solidFill>
              </a:rPr>
              <a:t> </a:t>
            </a:r>
            <a:r>
              <a:rPr lang="en-US" sz="2800" b="1" smtClean="0">
                <a:solidFill>
                  <a:srgbClr val="0000FF"/>
                </a:solidFill>
              </a:rPr>
              <a:t>path</a:t>
            </a:r>
            <a:r>
              <a:rPr lang="en-US" sz="2800" smtClean="0">
                <a:solidFill>
                  <a:srgbClr val="C00000"/>
                </a:solidFill>
              </a:rPr>
              <a:t> </a:t>
            </a:r>
            <a:r>
              <a:rPr lang="en-US" sz="2800" smtClean="0"/>
              <a:t>in a graph that passes through </a:t>
            </a:r>
            <a:r>
              <a:rPr lang="en-US" sz="2800" smtClean="0">
                <a:solidFill>
                  <a:srgbClr val="0000FF"/>
                </a:solidFill>
              </a:rPr>
              <a:t>every vertex exactly once</a:t>
            </a:r>
            <a:r>
              <a:rPr lang="en-US" sz="2800" smtClean="0">
                <a:solidFill>
                  <a:srgbClr val="C00000"/>
                </a:solidFill>
              </a:rPr>
              <a:t> </a:t>
            </a:r>
            <a:r>
              <a:rPr lang="en-US" sz="2800" smtClean="0"/>
              <a:t>is called a </a:t>
            </a:r>
            <a:r>
              <a:rPr lang="en-US" sz="2800" i="1" smtClean="0">
                <a:solidFill>
                  <a:srgbClr val="0000FF"/>
                </a:solidFill>
              </a:rPr>
              <a:t>Hamilton path</a:t>
            </a:r>
            <a:r>
              <a:rPr lang="en-US" sz="2800" smtClean="0"/>
              <a:t>.</a:t>
            </a:r>
          </a:p>
          <a:p>
            <a:pPr lvl="1">
              <a:buFont typeface="Arial" pitchFamily="34" charset="0"/>
              <a:buNone/>
            </a:pPr>
            <a:r>
              <a:rPr lang="en-US" b="1" u="sng" smtClean="0">
                <a:solidFill>
                  <a:srgbClr val="FF0000"/>
                </a:solidFill>
              </a:rPr>
              <a:t>Note</a:t>
            </a:r>
            <a:r>
              <a:rPr lang="en-US" smtClean="0"/>
              <a:t>: A Hamilton path does not necessarily pass </a:t>
            </a:r>
          </a:p>
          <a:p>
            <a:pPr lvl="1">
              <a:buFont typeface="Arial" pitchFamily="34" charset="0"/>
              <a:buNone/>
            </a:pPr>
            <a:r>
              <a:rPr lang="en-US" smtClean="0"/>
              <a:t>through </a:t>
            </a:r>
            <a:r>
              <a:rPr lang="en-US" smtClean="0">
                <a:solidFill>
                  <a:srgbClr val="0000FF"/>
                </a:solidFill>
              </a:rPr>
              <a:t>all the </a:t>
            </a:r>
            <a:r>
              <a:rPr lang="en-US" smtClean="0">
                <a:solidFill>
                  <a:srgbClr val="0000FF"/>
                </a:solidFill>
                <a:hlinkClick r:id="rId2"/>
              </a:rPr>
              <a:t>edges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of the graph</a:t>
            </a:r>
          </a:p>
          <a:p>
            <a:pPr lvl="1">
              <a:buFont typeface="Arial" pitchFamily="34" charset="0"/>
              <a:buNone/>
            </a:pPr>
            <a:endParaRPr lang="en-US" smtClean="0"/>
          </a:p>
          <a:p>
            <a:r>
              <a:rPr lang="en-US" sz="2800" b="1" u="sng" smtClean="0">
                <a:solidFill>
                  <a:srgbClr val="C00000"/>
                </a:solidFill>
              </a:rPr>
              <a:t>Hamilton circuit</a:t>
            </a:r>
            <a:r>
              <a:rPr lang="en-US" sz="2800" smtClean="0"/>
              <a:t>: A </a:t>
            </a:r>
            <a:r>
              <a:rPr lang="en-US" sz="2800" b="1" smtClean="0">
                <a:solidFill>
                  <a:srgbClr val="0000FF"/>
                </a:solidFill>
              </a:rPr>
              <a:t>simple</a:t>
            </a:r>
            <a:r>
              <a:rPr lang="en-US" sz="2800" b="1" smtClean="0">
                <a:solidFill>
                  <a:srgbClr val="C00000"/>
                </a:solidFill>
              </a:rPr>
              <a:t> </a:t>
            </a:r>
            <a:r>
              <a:rPr lang="en-US" sz="2800" b="1" smtClean="0">
                <a:solidFill>
                  <a:srgbClr val="0000FF"/>
                </a:solidFill>
              </a:rPr>
              <a:t>circuit</a:t>
            </a:r>
            <a:r>
              <a:rPr lang="en-US" sz="2800" b="1" smtClean="0">
                <a:solidFill>
                  <a:srgbClr val="C00000"/>
                </a:solidFill>
              </a:rPr>
              <a:t> </a:t>
            </a:r>
            <a:r>
              <a:rPr lang="en-US" sz="2800" smtClean="0"/>
              <a:t>in a graph G that passes through </a:t>
            </a:r>
            <a:r>
              <a:rPr lang="en-US" sz="2800" smtClean="0">
                <a:solidFill>
                  <a:srgbClr val="0000FF"/>
                </a:solidFill>
              </a:rPr>
              <a:t>every vertex exactly once</a:t>
            </a:r>
            <a:r>
              <a:rPr lang="en-US" sz="2800" smtClean="0">
                <a:solidFill>
                  <a:srgbClr val="C00000"/>
                </a:solidFill>
              </a:rPr>
              <a:t> </a:t>
            </a:r>
            <a:r>
              <a:rPr lang="en-US" sz="2800" smtClean="0"/>
              <a:t>is called a </a:t>
            </a:r>
            <a:r>
              <a:rPr lang="en-US" sz="2800" i="1" smtClean="0">
                <a:solidFill>
                  <a:srgbClr val="0000FF"/>
                </a:solidFill>
              </a:rPr>
              <a:t>Hamilton circuit</a:t>
            </a:r>
            <a:r>
              <a:rPr lang="en-US" sz="280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93245-56A1-4389-91DD-A1C0BAFC9B2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Hamilton Paths and Circuits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sz="2200" b="1" u="sng" dirty="0" smtClean="0">
                <a:solidFill>
                  <a:srgbClr val="FF0000"/>
                </a:solidFill>
                <a:cs typeface="Times New Roman" pitchFamily="18" charset="0"/>
              </a:rPr>
              <a:t>EXAMPLE 5(p.577)</a:t>
            </a:r>
            <a:r>
              <a:rPr lang="en-US" sz="2200" b="1" dirty="0" smtClean="0">
                <a:solidFill>
                  <a:srgbClr val="FF0000"/>
                </a:solidFill>
                <a:cs typeface="Times New Roman" pitchFamily="18" charset="0"/>
              </a:rPr>
              <a:t>: Which of the simple graphs in Figure 10 have a </a:t>
            </a:r>
          </a:p>
          <a:p>
            <a:pPr>
              <a:buFont typeface="Arial" pitchFamily="34" charset="0"/>
              <a:buNone/>
            </a:pPr>
            <a:r>
              <a:rPr lang="en-US" sz="2200" b="1" dirty="0" smtClean="0">
                <a:solidFill>
                  <a:srgbClr val="FF0000"/>
                </a:solidFill>
                <a:cs typeface="Times New Roman" pitchFamily="18" charset="0"/>
              </a:rPr>
              <a:t>Hamilton circuit or, if not, a Hamilton path?</a:t>
            </a:r>
          </a:p>
          <a:p>
            <a:pPr>
              <a:buFont typeface="Arial" pitchFamily="34" charset="0"/>
              <a:buNone/>
            </a:pPr>
            <a:endParaRPr lang="en-US" sz="2200" b="1" dirty="0" smtClean="0">
              <a:solidFill>
                <a:srgbClr val="0000FF"/>
              </a:solidFill>
              <a:cs typeface="Times New Roman" pitchFamily="18" charset="0"/>
            </a:endParaRPr>
          </a:p>
          <a:p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C6EDA9-CAE0-4F2C-89CE-A4DBC19C679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14600"/>
            <a:ext cx="7772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0" name="TextBox 5"/>
          <p:cNvSpPr txBox="1">
            <a:spLocks noChangeArrowheads="1"/>
          </p:cNvSpPr>
          <p:nvPr/>
        </p:nvSpPr>
        <p:spPr bwMode="auto">
          <a:xfrm>
            <a:off x="2057400" y="5715000"/>
            <a:ext cx="4918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Figure 10 : Three Simple Graphs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Hamilton Paths and Circuits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>
              <a:spcBef>
                <a:spcPts val="600"/>
              </a:spcBef>
              <a:buFont typeface="Arial" pitchFamily="34" charset="0"/>
              <a:buNone/>
            </a:pPr>
            <a:r>
              <a:rPr lang="en-US" sz="2800" b="1" u="sng" dirty="0" smtClean="0">
                <a:solidFill>
                  <a:srgbClr val="0000FF"/>
                </a:solidFill>
                <a:cs typeface="Times New Roman" pitchFamily="18" charset="0"/>
              </a:rPr>
              <a:t>Solution:</a:t>
            </a:r>
            <a:endParaRPr lang="en-US" sz="2800" dirty="0" smtClean="0"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US" sz="2800" baseline="-25000" dirty="0" smtClean="0">
                <a:solidFill>
                  <a:srgbClr val="0000FF"/>
                </a:solidFill>
                <a:cs typeface="Times New Roman" pitchFamily="18" charset="0"/>
              </a:rPr>
              <a:t>1 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has a Hamilton circuit</a:t>
            </a:r>
            <a:r>
              <a:rPr lang="en-US" sz="2800" dirty="0" smtClean="0">
                <a:cs typeface="Times New Roman" pitchFamily="18" charset="0"/>
              </a:rPr>
              <a:t>: a, b, c, d, e, a. 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cs typeface="Times New Roman" pitchFamily="18" charset="0"/>
              </a:rPr>
              <a:t>There is 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no Hamilton circuit in G</a:t>
            </a:r>
            <a:r>
              <a:rPr lang="en-US" sz="2800" baseline="-25000" dirty="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(this can be seen by noting that any circuit containing every vertex  must contain the edge {a, b} twice), </a:t>
            </a:r>
          </a:p>
          <a:p>
            <a:pPr>
              <a:spcBef>
                <a:spcPts val="600"/>
              </a:spcBef>
              <a:buFont typeface="Arial" pitchFamily="34" charset="0"/>
              <a:buNone/>
            </a:pPr>
            <a:r>
              <a:rPr lang="en-US" sz="2800" dirty="0" smtClean="0"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but G</a:t>
            </a:r>
            <a:r>
              <a:rPr lang="en-US" sz="2800" baseline="-25000" dirty="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 does have a Hamilton path, namely, a, b, c, d. 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US" sz="2800" baseline="-25000" dirty="0" smtClean="0">
                <a:solidFill>
                  <a:srgbClr val="0000FF"/>
                </a:solidFill>
                <a:cs typeface="Times New Roman" pitchFamily="18" charset="0"/>
              </a:rPr>
              <a:t>3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 has neither a Hamilton circuit nor a Hamilton path</a:t>
            </a:r>
            <a:r>
              <a:rPr lang="en-US" sz="2800" dirty="0" smtClean="0">
                <a:cs typeface="Times New Roman" pitchFamily="18" charset="0"/>
              </a:rPr>
              <a:t>, because any path containing all vertices must contain one of the edges {a, b},{e, f }, and {c, d} more than once. 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57612-5A9F-453B-9091-D62F936E521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Necessary &amp; Sufficient Criteria for Hamilton Circuits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There are </a:t>
            </a:r>
            <a:r>
              <a:rPr lang="en-US" sz="2000" b="1" dirty="0" smtClean="0">
                <a:solidFill>
                  <a:srgbClr val="FF0000"/>
                </a:solidFill>
              </a:rPr>
              <a:t>NO</a:t>
            </a:r>
            <a:r>
              <a:rPr lang="en-US" sz="2000" dirty="0" smtClean="0">
                <a:solidFill>
                  <a:srgbClr val="FF0000"/>
                </a:solidFill>
              </a:rPr>
              <a:t> known simple </a:t>
            </a:r>
            <a:r>
              <a:rPr lang="en-US" sz="2000" b="1" dirty="0" smtClean="0">
                <a:solidFill>
                  <a:srgbClr val="FF0000"/>
                </a:solidFill>
              </a:rPr>
              <a:t>necessary</a:t>
            </a:r>
            <a:r>
              <a:rPr lang="en-US" sz="2000" dirty="0" smtClean="0">
                <a:solidFill>
                  <a:srgbClr val="FF0000"/>
                </a:solidFill>
              </a:rPr>
              <a:t> and </a:t>
            </a:r>
            <a:r>
              <a:rPr lang="en-US" sz="2000" b="1" dirty="0" smtClean="0">
                <a:solidFill>
                  <a:srgbClr val="FF0000"/>
                </a:solidFill>
              </a:rPr>
              <a:t>sufficient</a:t>
            </a:r>
            <a:r>
              <a:rPr lang="en-US" sz="2000" dirty="0" smtClean="0">
                <a:solidFill>
                  <a:srgbClr val="FF0000"/>
                </a:solidFill>
              </a:rPr>
              <a:t> criteria for the existence of Hamilton circuits. </a:t>
            </a:r>
            <a:r>
              <a:rPr lang="en-US" sz="2000" dirty="0" smtClean="0">
                <a:solidFill>
                  <a:srgbClr val="0000FF"/>
                </a:solidFill>
              </a:rPr>
              <a:t>However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many theorems are known that give </a:t>
            </a:r>
            <a:r>
              <a:rPr lang="en-US" sz="2000" b="1" dirty="0" smtClean="0">
                <a:solidFill>
                  <a:srgbClr val="0000FF"/>
                </a:solidFill>
              </a:rPr>
              <a:t>sufficient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conditions</a:t>
            </a:r>
            <a:r>
              <a:rPr lang="en-US" sz="2000" dirty="0" smtClean="0">
                <a:solidFill>
                  <a:srgbClr val="0000FF"/>
                </a:solidFill>
              </a:rPr>
              <a:t> for the existence of Hamilton circuits.</a:t>
            </a:r>
          </a:p>
          <a:p>
            <a:r>
              <a:rPr lang="en-US" sz="2000" dirty="0" smtClean="0"/>
              <a:t>Certain properties can be used to show that a graph has no Hamilton circuit. For instance, a graph with a vertex of degree one cannot have a Hamilton circuit, because in a Hamilton circuit, each vertex is incident with two edges in the circuit. Moreover, if a vertex in the graph has degree two, then both edges that are incident with this vertex must be part of any Hamilton circuit.</a:t>
            </a:r>
          </a:p>
          <a:p>
            <a:r>
              <a:rPr lang="en-US" sz="2000" dirty="0" smtClean="0"/>
              <a:t>When a Hamilton circuit is being constructed and this circuit has passed through a vertex, then all remaining edges incident with this vertex, other than the two used in the circuit, can be removed from consideration.</a:t>
            </a:r>
          </a:p>
          <a:p>
            <a:r>
              <a:rPr lang="en-US" sz="2000" dirty="0" smtClean="0"/>
              <a:t>A Hamilton circuit cannot contain a smaller circuit within it.</a:t>
            </a:r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D8AD7-B1FA-49F3-AF3E-6704A2F7DAC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smtClean="0"/>
              <a:t>Hamilton Paths and Circuits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2000" b="1" u="sng" dirty="0" smtClean="0">
                <a:solidFill>
                  <a:srgbClr val="FF0000"/>
                </a:solidFill>
              </a:rPr>
              <a:t>EXAMPLE 6</a:t>
            </a:r>
            <a:r>
              <a:rPr lang="en-US" sz="2000" b="1" dirty="0" smtClean="0">
                <a:solidFill>
                  <a:srgbClr val="FF0000"/>
                </a:solidFill>
              </a:rPr>
              <a:t> (p.577): Show that neither graph displayed in Figure 11 has a 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Hamilton circuit.</a:t>
            </a:r>
          </a:p>
          <a:p>
            <a:pPr>
              <a:buFont typeface="Arial" pitchFamily="34" charset="0"/>
              <a:buNone/>
            </a:pPr>
            <a:endParaRPr lang="en-US" sz="2000" b="1" dirty="0" smtClean="0"/>
          </a:p>
          <a:p>
            <a:pPr>
              <a:buFont typeface="Arial" pitchFamily="34" charset="0"/>
              <a:buNone/>
            </a:pPr>
            <a:endParaRPr lang="en-US" sz="2000" b="1" dirty="0" smtClean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24152-F94A-4071-A5B6-3E03BB2284B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770731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2" name="TextBox 5"/>
          <p:cNvSpPr txBox="1">
            <a:spLocks noChangeArrowheads="1"/>
          </p:cNvSpPr>
          <p:nvPr/>
        </p:nvSpPr>
        <p:spPr bwMode="auto">
          <a:xfrm>
            <a:off x="2895600" y="5486400"/>
            <a:ext cx="15351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Figure 11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Hamilton Paths and Circuits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1" u="sng" dirty="0" smtClean="0">
                <a:solidFill>
                  <a:srgbClr val="0000FF"/>
                </a:solidFill>
              </a:rPr>
              <a:t>Solution:</a:t>
            </a:r>
            <a:endParaRPr lang="en-US" sz="2800" i="1" dirty="0" smtClean="0"/>
          </a:p>
          <a:p>
            <a:r>
              <a:rPr lang="en-US" sz="2800" i="1" dirty="0" smtClean="0"/>
              <a:t>There is </a:t>
            </a:r>
            <a:r>
              <a:rPr lang="en-US" sz="2800" i="1" dirty="0" smtClean="0">
                <a:solidFill>
                  <a:srgbClr val="C00000"/>
                </a:solidFill>
              </a:rPr>
              <a:t>no Hamilton circuit in G </a:t>
            </a:r>
            <a:r>
              <a:rPr lang="en-US" sz="2800" i="1" dirty="0" smtClean="0"/>
              <a:t>because G has a vertex of degree one, namely, e. </a:t>
            </a:r>
          </a:p>
          <a:p>
            <a:r>
              <a:rPr lang="en-US" sz="2800" dirty="0" smtClean="0"/>
              <a:t>Now consider </a:t>
            </a:r>
            <a:r>
              <a:rPr lang="en-US" sz="2800" i="1" dirty="0" smtClean="0"/>
              <a:t>H. Because the degrees of the vertices a, b, d, and e are all two, every edge </a:t>
            </a:r>
            <a:r>
              <a:rPr lang="en-US" sz="2800" dirty="0" smtClean="0"/>
              <a:t>incident with these vertices must be part of any Hamilton circuit. It is now easy to see that </a:t>
            </a:r>
            <a:r>
              <a:rPr lang="en-US" sz="2800" dirty="0" smtClean="0">
                <a:solidFill>
                  <a:srgbClr val="C00000"/>
                </a:solidFill>
              </a:rPr>
              <a:t>no Hamilton circuit can exist in </a:t>
            </a:r>
            <a:r>
              <a:rPr lang="en-US" sz="2800" i="1" dirty="0" smtClean="0">
                <a:solidFill>
                  <a:srgbClr val="C00000"/>
                </a:solidFill>
              </a:rPr>
              <a:t>H</a:t>
            </a:r>
            <a:r>
              <a:rPr lang="en-US" sz="2800" i="1" dirty="0" smtClean="0"/>
              <a:t>, for any Hamilton circuit would have to contain four edges </a:t>
            </a:r>
            <a:r>
              <a:rPr lang="en-US" sz="2800" dirty="0" smtClean="0"/>
              <a:t>incident with </a:t>
            </a:r>
            <a:r>
              <a:rPr lang="en-US" sz="2800" i="1" dirty="0" smtClean="0"/>
              <a:t>c, which is impossible.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E6614-BCA0-4AFA-8DE2-B7AE54A5013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Hamilton Paths and Circuits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u="sng" dirty="0" smtClean="0">
                <a:solidFill>
                  <a:srgbClr val="FF0000"/>
                </a:solidFill>
              </a:rPr>
              <a:t>Extra Question</a:t>
            </a:r>
            <a:r>
              <a:rPr lang="en-US" sz="2800" dirty="0" smtClean="0">
                <a:solidFill>
                  <a:srgbClr val="FF0000"/>
                </a:solidFill>
              </a:rPr>
              <a:t>: Is there any Hamilton paths in those graphs of Example 6?</a:t>
            </a:r>
          </a:p>
          <a:p>
            <a:r>
              <a:rPr lang="en-US" sz="2800" b="1" u="sng" dirty="0" smtClean="0">
                <a:solidFill>
                  <a:srgbClr val="0000FF"/>
                </a:solidFill>
              </a:rPr>
              <a:t>Answer</a:t>
            </a:r>
            <a:r>
              <a:rPr lang="en-US" sz="2800" dirty="0" smtClean="0"/>
              <a:t>: Yes, both graph contains Hamilton paths.</a:t>
            </a:r>
          </a:p>
          <a:p>
            <a:r>
              <a:rPr lang="en-US" sz="2800" dirty="0" smtClean="0"/>
              <a:t>In graph G </a:t>
            </a:r>
            <a:r>
              <a:rPr lang="en-US" sz="2800" dirty="0" smtClean="0">
                <a:sym typeface="Wingdings" pitchFamily="2" charset="2"/>
              </a:rPr>
              <a:t> </a:t>
            </a:r>
            <a:r>
              <a:rPr lang="en-US" sz="2800" i="1" dirty="0" smtClean="0">
                <a:sym typeface="Wingdings" pitchFamily="2" charset="2"/>
              </a:rPr>
              <a:t>e, d, a, b, c</a:t>
            </a:r>
          </a:p>
          <a:p>
            <a:r>
              <a:rPr lang="en-US" sz="2800" dirty="0" smtClean="0">
                <a:sym typeface="Wingdings" pitchFamily="2" charset="2"/>
              </a:rPr>
              <a:t>In graph H  </a:t>
            </a:r>
            <a:r>
              <a:rPr lang="en-US" sz="2800" i="1" dirty="0" smtClean="0">
                <a:sym typeface="Wingdings" pitchFamily="2" charset="2"/>
              </a:rPr>
              <a:t>a, b, c, d, e</a:t>
            </a:r>
          </a:p>
          <a:p>
            <a:endParaRPr lang="en-US" sz="2800" dirty="0" smtClean="0"/>
          </a:p>
          <a:p>
            <a:r>
              <a:rPr lang="en-US" sz="2800" b="1" u="sng" dirty="0" smtClean="0">
                <a:solidFill>
                  <a:srgbClr val="FF0000"/>
                </a:solidFill>
              </a:rPr>
              <a:t>Question</a:t>
            </a:r>
            <a:r>
              <a:rPr lang="en-US" sz="2800" dirty="0" smtClean="0">
                <a:solidFill>
                  <a:srgbClr val="FF0000"/>
                </a:solidFill>
              </a:rPr>
              <a:t>: What are other answers (paths)?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D7909-DD22-4896-8F63-88754AE3A0B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Paths in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 rtlCol="0">
            <a:normAutofit/>
          </a:bodyPr>
          <a:lstStyle/>
          <a:p>
            <a:pPr marL="365760" indent="-365760"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>
                <a:cs typeface="Calibri"/>
              </a:rPr>
              <a:t>Same as</a:t>
            </a:r>
            <a:r>
              <a:rPr lang="en-US" sz="2800" spc="-9" dirty="0" smtClean="0">
                <a:cs typeface="Calibri"/>
              </a:rPr>
              <a:t> </a:t>
            </a:r>
            <a:r>
              <a:rPr lang="en-US" sz="2800" dirty="0" smtClean="0">
                <a:cs typeface="Calibri"/>
              </a:rPr>
              <a:t>in</a:t>
            </a:r>
            <a:r>
              <a:rPr lang="en-US" sz="2800" spc="19" dirty="0" smtClean="0">
                <a:cs typeface="Calibri"/>
              </a:rPr>
              <a:t> </a:t>
            </a:r>
            <a:r>
              <a:rPr lang="en-US" sz="2800" dirty="0" smtClean="0">
                <a:cs typeface="Calibri"/>
              </a:rPr>
              <a:t>un</a:t>
            </a:r>
            <a:r>
              <a:rPr lang="en-US" sz="2800" spc="-14" dirty="0" smtClean="0">
                <a:cs typeface="Calibri"/>
              </a:rPr>
              <a:t>d</a:t>
            </a:r>
            <a:r>
              <a:rPr lang="en-US" sz="2800" dirty="0" smtClean="0">
                <a:cs typeface="Calibri"/>
              </a:rPr>
              <a:t>i</a:t>
            </a:r>
            <a:r>
              <a:rPr lang="en-US" sz="2800" spc="-39" dirty="0" smtClean="0">
                <a:cs typeface="Calibri"/>
              </a:rPr>
              <a:t>r</a:t>
            </a:r>
            <a:r>
              <a:rPr lang="en-US" sz="2800" dirty="0" smtClean="0">
                <a:cs typeface="Calibri"/>
              </a:rPr>
              <a:t>ec</a:t>
            </a:r>
            <a:r>
              <a:rPr lang="en-US" sz="2800" spc="-39" dirty="0" smtClean="0">
                <a:cs typeface="Calibri"/>
              </a:rPr>
              <a:t>t</a:t>
            </a:r>
            <a:r>
              <a:rPr lang="en-US" sz="2800" dirty="0" smtClean="0">
                <a:cs typeface="Calibri"/>
              </a:rPr>
              <a:t>ed g</a:t>
            </a:r>
            <a:r>
              <a:rPr lang="en-US" sz="2800" spc="-54" dirty="0" smtClean="0">
                <a:cs typeface="Calibri"/>
              </a:rPr>
              <a:t>r</a:t>
            </a:r>
            <a:r>
              <a:rPr lang="en-US" sz="2800" dirty="0" smtClean="0">
                <a:cs typeface="Calibri"/>
              </a:rPr>
              <a:t>aph</a:t>
            </a:r>
            <a:r>
              <a:rPr lang="en-US" sz="2800" spc="-14" dirty="0" smtClean="0">
                <a:cs typeface="Calibri"/>
              </a:rPr>
              <a:t>s</a:t>
            </a:r>
            <a:r>
              <a:rPr lang="en-US" sz="2800" dirty="0" smtClean="0">
                <a:cs typeface="Calibri"/>
              </a:rPr>
              <a:t>,</a:t>
            </a:r>
            <a:r>
              <a:rPr lang="en-US" sz="2800" spc="9" dirty="0" smtClean="0">
                <a:cs typeface="Calibri"/>
              </a:rPr>
              <a:t> </a:t>
            </a:r>
            <a:r>
              <a:rPr lang="en-US" sz="2800" dirty="0" smtClean="0">
                <a:cs typeface="Calibri"/>
              </a:rPr>
              <a:t>but the</a:t>
            </a:r>
            <a:r>
              <a:rPr lang="en-US" sz="2800" spc="-9" dirty="0" smtClean="0">
                <a:cs typeface="Calibri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cs typeface="Calibri"/>
              </a:rPr>
              <a:t>p</a:t>
            </a:r>
            <a:r>
              <a:rPr lang="en-US" sz="2800" spc="-19" dirty="0" smtClean="0">
                <a:solidFill>
                  <a:srgbClr val="0000FF"/>
                </a:solidFill>
                <a:cs typeface="Calibri"/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cs typeface="Calibri"/>
              </a:rPr>
              <a:t>th must go    </a:t>
            </a:r>
          </a:p>
          <a:p>
            <a:pPr marL="365760" indent="-365760" eaLnBrk="1" fontAlgn="auto" hangingPunct="1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rgbClr val="0000FF"/>
                </a:solidFill>
                <a:cs typeface="Calibri"/>
              </a:rPr>
              <a:t>	in the direction of the arrows</a:t>
            </a:r>
            <a:r>
              <a:rPr lang="en-US" sz="2800" dirty="0" smtClean="0">
                <a:cs typeface="Calibri"/>
              </a:rPr>
              <a:t>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FEABC-2583-4080-8174-37264DA727DC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Hamilton Paths and Circuits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Theorem 3</a:t>
            </a:r>
            <a:r>
              <a:rPr lang="en-US" sz="2800" b="1" dirty="0" smtClean="0">
                <a:solidFill>
                  <a:srgbClr val="0000FF"/>
                </a:solidFill>
              </a:rPr>
              <a:t>(DIRAC’S THEOREM</a:t>
            </a:r>
            <a:r>
              <a:rPr lang="en-US" sz="2800" dirty="0" smtClean="0">
                <a:solidFill>
                  <a:srgbClr val="0000FF"/>
                </a:solidFill>
              </a:rPr>
              <a:t>):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If G is a simple graph with </a:t>
            </a:r>
            <a:r>
              <a:rPr lang="en-US" sz="2800" i="1" dirty="0" smtClean="0"/>
              <a:t>n</a:t>
            </a:r>
            <a:r>
              <a:rPr lang="en-US" sz="2800" dirty="0" smtClean="0"/>
              <a:t> vertices with </a:t>
            </a:r>
            <a:r>
              <a:rPr lang="en-US" sz="2800" i="1" dirty="0" smtClean="0"/>
              <a:t>n</a:t>
            </a:r>
            <a:r>
              <a:rPr lang="en-US" sz="2800" dirty="0" smtClean="0"/>
              <a:t>&gt;=3 such that the degree of every vertex in G is at least </a:t>
            </a:r>
            <a:r>
              <a:rPr lang="en-US" sz="2800" i="1" dirty="0" smtClean="0"/>
              <a:t>n</a:t>
            </a:r>
            <a:r>
              <a:rPr lang="en-US" sz="2800" dirty="0" smtClean="0"/>
              <a:t>/2, then G has a Hamilton circuit.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Theorem 4</a:t>
            </a:r>
            <a:r>
              <a:rPr lang="en-US" sz="2800" b="1" dirty="0" smtClean="0">
                <a:solidFill>
                  <a:srgbClr val="0000FF"/>
                </a:solidFill>
              </a:rPr>
              <a:t>(ORE’S THEOREM)</a:t>
            </a:r>
            <a:r>
              <a:rPr lang="en-US" sz="2800" dirty="0" smtClean="0"/>
              <a:t>: if G is a simple graph with </a:t>
            </a:r>
            <a:r>
              <a:rPr lang="en-US" sz="2800" i="1" dirty="0" smtClean="0"/>
              <a:t>n</a:t>
            </a:r>
            <a:r>
              <a:rPr lang="en-US" sz="2800" dirty="0" smtClean="0"/>
              <a:t> vertices with </a:t>
            </a:r>
            <a:r>
              <a:rPr lang="en-US" sz="2800" i="1" dirty="0" smtClean="0"/>
              <a:t>n</a:t>
            </a:r>
            <a:r>
              <a:rPr lang="en-US" sz="2800" dirty="0" smtClean="0"/>
              <a:t>&gt;=3 such that </a:t>
            </a:r>
          </a:p>
          <a:p>
            <a:pPr>
              <a:buFont typeface="Arial" pitchFamily="34" charset="0"/>
              <a:buNone/>
            </a:pPr>
            <a:r>
              <a:rPr lang="en-US" sz="2800" dirty="0" smtClean="0"/>
              <a:t>	deg(</a:t>
            </a:r>
            <a:r>
              <a:rPr lang="en-US" sz="2800" i="1" dirty="0" smtClean="0"/>
              <a:t>u</a:t>
            </a:r>
            <a:r>
              <a:rPr lang="en-US" sz="2800" dirty="0" smtClean="0"/>
              <a:t>) + deg(</a:t>
            </a:r>
            <a:r>
              <a:rPr lang="en-US" sz="2800" i="1" dirty="0" smtClean="0"/>
              <a:t>v</a:t>
            </a:r>
            <a:r>
              <a:rPr lang="en-US" sz="2800" dirty="0" smtClean="0"/>
              <a:t>) &gt;= </a:t>
            </a:r>
            <a:r>
              <a:rPr lang="en-US" sz="2800" i="1" dirty="0" smtClean="0"/>
              <a:t>n</a:t>
            </a:r>
            <a:r>
              <a:rPr lang="en-US" sz="2800" dirty="0" smtClean="0"/>
              <a:t> for every pair of non-adjacent vertices </a:t>
            </a:r>
            <a:r>
              <a:rPr lang="en-US" sz="2800" i="1" dirty="0" smtClean="0"/>
              <a:t>u</a:t>
            </a:r>
            <a:r>
              <a:rPr lang="en-US" sz="2800" dirty="0" smtClean="0"/>
              <a:t> and </a:t>
            </a:r>
            <a:r>
              <a:rPr lang="en-US" sz="2800" i="1" dirty="0" smtClean="0"/>
              <a:t>v</a:t>
            </a:r>
            <a:r>
              <a:rPr lang="en-US" sz="2800" dirty="0" smtClean="0"/>
              <a:t> in G, then G has a Hamilton circuit.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66F8-87F3-46D4-AC49-25473DF071D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Hamilton Paths and Circuits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b="1" dirty="0" smtClean="0">
                <a:solidFill>
                  <a:srgbClr val="FF0000"/>
                </a:solidFill>
              </a:rPr>
              <a:t>Ore’s Theorem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Dirac’s Theorem </a:t>
            </a:r>
            <a:r>
              <a:rPr lang="en-US" dirty="0" smtClean="0"/>
              <a:t>provide </a:t>
            </a:r>
            <a:r>
              <a:rPr lang="en-US" b="1" dirty="0" smtClean="0"/>
              <a:t>sufficient</a:t>
            </a:r>
            <a:r>
              <a:rPr lang="en-US" dirty="0" smtClean="0"/>
              <a:t> </a:t>
            </a:r>
            <a:r>
              <a:rPr lang="en-US" b="1" dirty="0" smtClean="0"/>
              <a:t>conditions</a:t>
            </a:r>
            <a:r>
              <a:rPr lang="en-US" dirty="0" smtClean="0"/>
              <a:t> for a connected simple graph to have a Hamilton circuit. However, </a:t>
            </a:r>
            <a:r>
              <a:rPr lang="en-US" dirty="0" smtClean="0">
                <a:solidFill>
                  <a:srgbClr val="FF0000"/>
                </a:solidFill>
              </a:rPr>
              <a:t>these theorems do not provide </a:t>
            </a:r>
            <a:r>
              <a:rPr lang="en-US" b="1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conditions</a:t>
            </a:r>
            <a:r>
              <a:rPr lang="en-US" dirty="0" smtClean="0">
                <a:solidFill>
                  <a:srgbClr val="FF0000"/>
                </a:solidFill>
              </a:rPr>
              <a:t> for the existence of a Hamilton circuit.</a:t>
            </a:r>
          </a:p>
          <a:p>
            <a:pPr lvl="1"/>
            <a:r>
              <a:rPr lang="en-US" u="sng" dirty="0" smtClean="0">
                <a:solidFill>
                  <a:srgbClr val="0000FF"/>
                </a:solidFill>
              </a:rPr>
              <a:t>For example</a:t>
            </a:r>
            <a:r>
              <a:rPr lang="en-US" dirty="0" smtClean="0"/>
              <a:t>, the graph C</a:t>
            </a:r>
            <a:r>
              <a:rPr lang="en-US" baseline="-25000" dirty="0" smtClean="0"/>
              <a:t>5</a:t>
            </a:r>
            <a:r>
              <a:rPr lang="en-US" dirty="0" smtClean="0"/>
              <a:t> has a Hamilton circuit but does not satisfy the hypotheses of either Ore’s Theorem or Dirac’s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13E14-ADD2-45E8-84EB-4A9F2D6276C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Exercise 37 (p.583)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Does the following graph have a </a:t>
            </a:r>
            <a:r>
              <a:rPr lang="en-US" sz="2400" b="1" dirty="0" smtClean="0">
                <a:solidFill>
                  <a:srgbClr val="FF0000"/>
                </a:solidFill>
              </a:rPr>
              <a:t>Hamilton path</a:t>
            </a:r>
            <a:r>
              <a:rPr lang="en-US" sz="2400" dirty="0" smtClean="0">
                <a:solidFill>
                  <a:srgbClr val="FF0000"/>
                </a:solidFill>
              </a:rPr>
              <a:t>? If so, find such a path. If it does not, give an argument to show why no such path exists.</a:t>
            </a:r>
          </a:p>
          <a:p>
            <a:endParaRPr lang="en-US" sz="2400" dirty="0" smtClean="0"/>
          </a:p>
          <a:p>
            <a:pPr>
              <a:buFont typeface="Arial" pitchFamily="34" charset="0"/>
              <a:buNone/>
            </a:pPr>
            <a:r>
              <a:rPr lang="en-US" sz="2400" dirty="0" smtClean="0"/>
              <a:t>     a				     d</a:t>
            </a:r>
          </a:p>
          <a:p>
            <a:pPr>
              <a:buFont typeface="Arial" pitchFamily="34" charset="0"/>
              <a:buNone/>
            </a:pPr>
            <a:r>
              <a:rPr lang="en-US" sz="2400" dirty="0" smtClean="0"/>
              <a:t>                         c            f</a:t>
            </a:r>
          </a:p>
          <a:p>
            <a:pPr>
              <a:buFont typeface="Arial" pitchFamily="34" charset="0"/>
              <a:buNone/>
            </a:pPr>
            <a:endParaRPr lang="en-US" sz="2400" dirty="0" smtClean="0"/>
          </a:p>
          <a:p>
            <a:pPr>
              <a:buFont typeface="Arial" pitchFamily="34" charset="0"/>
              <a:buNone/>
            </a:pPr>
            <a:r>
              <a:rPr lang="en-US" sz="2400" dirty="0" smtClean="0"/>
              <a:t>  </a:t>
            </a:r>
          </a:p>
          <a:p>
            <a:pPr>
              <a:buFont typeface="Arial" pitchFamily="34" charset="0"/>
              <a:buNone/>
            </a:pPr>
            <a:r>
              <a:rPr lang="en-US" sz="2400" dirty="0" smtClean="0"/>
              <a:t>       b 				e</a:t>
            </a:r>
          </a:p>
          <a:p>
            <a:pPr>
              <a:buFont typeface="Arial" pitchFamily="34" charset="0"/>
              <a:buNone/>
            </a:pPr>
            <a:endParaRPr lang="en-US" sz="2400" dirty="0" smtClean="0"/>
          </a:p>
          <a:p>
            <a:pPr>
              <a:buFont typeface="Arial" pitchFamily="34" charset="0"/>
              <a:buNone/>
            </a:pPr>
            <a:r>
              <a:rPr lang="en-US" sz="2400" dirty="0" smtClean="0"/>
              <a:t>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63AD1-1EA8-4B01-9DE0-982F18DF2EE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3505200"/>
            <a:ext cx="0" cy="1524000"/>
          </a:xfrm>
          <a:prstGeom prst="line">
            <a:avLst/>
          </a:prstGeom>
          <a:ln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3505200"/>
            <a:ext cx="990600" cy="685800"/>
          </a:xfrm>
          <a:prstGeom prst="line">
            <a:avLst/>
          </a:prstGeom>
          <a:ln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295400" y="4191000"/>
            <a:ext cx="990600" cy="838200"/>
          </a:xfrm>
          <a:prstGeom prst="line">
            <a:avLst/>
          </a:prstGeom>
          <a:ln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43400" y="3505200"/>
            <a:ext cx="0" cy="1524000"/>
          </a:xfrm>
          <a:prstGeom prst="line">
            <a:avLst/>
          </a:prstGeom>
          <a:ln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286000" y="4191000"/>
            <a:ext cx="990600" cy="0"/>
          </a:xfrm>
          <a:prstGeom prst="line">
            <a:avLst/>
          </a:prstGeom>
          <a:ln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276600" y="3505200"/>
            <a:ext cx="1066800" cy="685800"/>
          </a:xfrm>
          <a:prstGeom prst="line">
            <a:avLst/>
          </a:prstGeom>
          <a:ln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76600" y="4191000"/>
            <a:ext cx="1066800" cy="838200"/>
          </a:xfrm>
          <a:prstGeom prst="line">
            <a:avLst/>
          </a:prstGeom>
          <a:ln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/>
          <p:cNvSpPr/>
          <p:nvPr/>
        </p:nvSpPr>
        <p:spPr>
          <a:xfrm>
            <a:off x="1219200" y="3429000"/>
            <a:ext cx="152400" cy="1524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1219200" y="4876800"/>
            <a:ext cx="152400" cy="1524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2133600" y="4114800"/>
            <a:ext cx="152400" cy="1524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267200" y="3429000"/>
            <a:ext cx="152400" cy="1524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4267200" y="4953000"/>
            <a:ext cx="152400" cy="1524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200400" y="4114800"/>
            <a:ext cx="152400" cy="1524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Exercise 37 (p.645)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sz="2400" b="1" u="sng" smtClean="0">
                <a:solidFill>
                  <a:srgbClr val="C00000"/>
                </a:solidFill>
              </a:rPr>
              <a:t>Solution:</a:t>
            </a:r>
            <a:endParaRPr lang="en-US" sz="2400" smtClean="0"/>
          </a:p>
          <a:p>
            <a:r>
              <a:rPr lang="en-US" sz="2400" smtClean="0">
                <a:solidFill>
                  <a:srgbClr val="0000FF"/>
                </a:solidFill>
              </a:rPr>
              <a:t>This graph has the Hamilton path </a:t>
            </a:r>
            <a:r>
              <a:rPr lang="en-US" sz="2400" i="1" smtClean="0">
                <a:solidFill>
                  <a:srgbClr val="0000FF"/>
                </a:solidFill>
              </a:rPr>
              <a:t>a, b, c, f, d, e</a:t>
            </a:r>
            <a:r>
              <a:rPr lang="en-US" sz="2400" smtClean="0">
                <a:solidFill>
                  <a:srgbClr val="0000FF"/>
                </a:solidFill>
              </a:rPr>
              <a:t>. </a:t>
            </a:r>
          </a:p>
          <a:p>
            <a:pPr>
              <a:buFont typeface="Arial" pitchFamily="34" charset="0"/>
              <a:buNone/>
            </a:pPr>
            <a:r>
              <a:rPr lang="en-US" sz="2400" smtClean="0">
                <a:solidFill>
                  <a:srgbClr val="0000FF"/>
                </a:solidFill>
              </a:rPr>
              <a:t>	This simple path hits each vertex once.</a:t>
            </a:r>
          </a:p>
          <a:p>
            <a:pPr>
              <a:buFont typeface="Arial" pitchFamily="34" charset="0"/>
              <a:buNone/>
            </a:pPr>
            <a:endParaRPr lang="en-US" sz="2400" smtClean="0"/>
          </a:p>
          <a:p>
            <a:pPr>
              <a:buFont typeface="Arial" pitchFamily="34" charset="0"/>
              <a:buNone/>
            </a:pPr>
            <a:r>
              <a:rPr lang="en-US" sz="2400" smtClean="0"/>
              <a:t>     a				     d</a:t>
            </a:r>
          </a:p>
          <a:p>
            <a:pPr>
              <a:buFont typeface="Arial" pitchFamily="34" charset="0"/>
              <a:buNone/>
            </a:pPr>
            <a:r>
              <a:rPr lang="en-US" sz="2400" smtClean="0"/>
              <a:t>                        c             f</a:t>
            </a:r>
          </a:p>
          <a:p>
            <a:pPr>
              <a:buFont typeface="Arial" pitchFamily="34" charset="0"/>
              <a:buNone/>
            </a:pPr>
            <a:endParaRPr lang="en-US" sz="2400" smtClean="0"/>
          </a:p>
          <a:p>
            <a:pPr>
              <a:buFont typeface="Arial" pitchFamily="34" charset="0"/>
              <a:buNone/>
            </a:pPr>
            <a:r>
              <a:rPr lang="en-US" sz="2400" smtClean="0"/>
              <a:t>  </a:t>
            </a:r>
          </a:p>
          <a:p>
            <a:pPr>
              <a:buFont typeface="Arial" pitchFamily="34" charset="0"/>
              <a:buNone/>
            </a:pPr>
            <a:r>
              <a:rPr lang="en-US" sz="2400" smtClean="0"/>
              <a:t>       b 			         e</a:t>
            </a:r>
          </a:p>
          <a:p>
            <a:pPr>
              <a:buFont typeface="Arial" pitchFamily="34" charset="0"/>
              <a:buNone/>
            </a:pPr>
            <a:endParaRPr lang="en-US" sz="2400" smtClean="0"/>
          </a:p>
          <a:p>
            <a:pPr>
              <a:buFont typeface="Arial" pitchFamily="34" charset="0"/>
              <a:buNone/>
            </a:pPr>
            <a:r>
              <a:rPr lang="en-US" sz="2400" smtClean="0"/>
              <a:t>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C317B0-948B-421C-82FD-F997D3AA0FB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3505200"/>
            <a:ext cx="0" cy="1524000"/>
          </a:xfrm>
          <a:prstGeom prst="line">
            <a:avLst/>
          </a:prstGeom>
          <a:ln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3505200"/>
            <a:ext cx="990600" cy="685800"/>
          </a:xfrm>
          <a:prstGeom prst="line">
            <a:avLst/>
          </a:prstGeom>
          <a:ln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295400" y="4191000"/>
            <a:ext cx="990600" cy="838200"/>
          </a:xfrm>
          <a:prstGeom prst="line">
            <a:avLst/>
          </a:prstGeom>
          <a:ln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43400" y="3505200"/>
            <a:ext cx="0" cy="1524000"/>
          </a:xfrm>
          <a:prstGeom prst="line">
            <a:avLst/>
          </a:prstGeom>
          <a:ln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286000" y="4191000"/>
            <a:ext cx="990600" cy="0"/>
          </a:xfrm>
          <a:prstGeom prst="line">
            <a:avLst/>
          </a:prstGeom>
          <a:ln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276600" y="3505200"/>
            <a:ext cx="1066800" cy="685800"/>
          </a:xfrm>
          <a:prstGeom prst="line">
            <a:avLst/>
          </a:prstGeom>
          <a:ln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76600" y="4191000"/>
            <a:ext cx="1066800" cy="838200"/>
          </a:xfrm>
          <a:prstGeom prst="line">
            <a:avLst/>
          </a:prstGeom>
          <a:ln>
            <a:solidFill>
              <a:schemeClr val="tx1"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/>
          <p:cNvSpPr/>
          <p:nvPr/>
        </p:nvSpPr>
        <p:spPr>
          <a:xfrm>
            <a:off x="1219200" y="3429000"/>
            <a:ext cx="152400" cy="1524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1219200" y="4876800"/>
            <a:ext cx="152400" cy="1524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2133600" y="4114800"/>
            <a:ext cx="152400" cy="1524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267200" y="3429000"/>
            <a:ext cx="152400" cy="1524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4267200" y="4953000"/>
            <a:ext cx="152400" cy="1524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200400" y="4114800"/>
            <a:ext cx="152400" cy="1524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194" name="TextBox 18"/>
          <p:cNvSpPr txBox="1">
            <a:spLocks noChangeArrowheads="1"/>
          </p:cNvSpPr>
          <p:nvPr/>
        </p:nvSpPr>
        <p:spPr bwMode="auto">
          <a:xfrm>
            <a:off x="644525" y="5638800"/>
            <a:ext cx="7594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C00000"/>
                </a:solidFill>
              </a:rPr>
              <a:t>Question</a:t>
            </a:r>
            <a:r>
              <a:rPr lang="en-US" sz="2000">
                <a:solidFill>
                  <a:srgbClr val="C00000"/>
                </a:solidFill>
              </a:rPr>
              <a:t>: Does the above graph have Hamilton Circuit? Explain.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Euler vs. Hamilton Paths &amp; Circuits</a:t>
            </a:r>
            <a:endParaRPr lang="en-US" sz="40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On the surface, there is a one-word difference between </a:t>
            </a:r>
            <a:r>
              <a:rPr lang="en-US" b="1" dirty="0" smtClean="0">
                <a:solidFill>
                  <a:srgbClr val="FF0000"/>
                </a:solidFill>
              </a:rPr>
              <a:t>Euler paths/circuits</a:t>
            </a:r>
            <a:r>
              <a:rPr lang="en-US" b="1" dirty="0" smtClean="0">
                <a:solidFill>
                  <a:srgbClr val="FF0000"/>
                </a:solidFill>
                <a:latin typeface="Helvetica" pitchFamily="1" charset="0"/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00FF"/>
                </a:solidFill>
              </a:rPr>
              <a:t>Hamilton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paths/circuits</a:t>
            </a:r>
            <a:r>
              <a:rPr lang="en-US" dirty="0" smtClean="0"/>
              <a:t>: The former covers </a:t>
            </a:r>
            <a:r>
              <a:rPr lang="en-US" b="1" i="1" dirty="0" smtClean="0">
                <a:solidFill>
                  <a:srgbClr val="FF0000"/>
                </a:solidFill>
              </a:rPr>
              <a:t>all edges</a:t>
            </a:r>
            <a:r>
              <a:rPr lang="en-US" dirty="0" smtClean="0"/>
              <a:t>; the latter covers </a:t>
            </a:r>
            <a:r>
              <a:rPr lang="en-US" b="1" i="1" dirty="0" smtClean="0">
                <a:solidFill>
                  <a:srgbClr val="0000FF"/>
                </a:solidFill>
              </a:rPr>
              <a:t>all vertices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35E05D-578B-4B08-AC3A-D84F4C9845A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Euler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vs.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0000FF"/>
                </a:solidFill>
              </a:rPr>
              <a:t>Hamilton</a:t>
            </a:r>
            <a:r>
              <a:rPr lang="en-US" sz="4000" b="1" dirty="0" smtClean="0"/>
              <a:t> Paths &amp; Circuits</a:t>
            </a:r>
            <a:endParaRPr lang="en-US" sz="4000" dirty="0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602163"/>
          </a:xfrm>
        </p:spPr>
        <p:txBody>
          <a:bodyPr/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Note: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I</a:t>
            </a:r>
            <a:r>
              <a:rPr lang="en-US" sz="2400" b="1" i="1" dirty="0" smtClean="0">
                <a:solidFill>
                  <a:srgbClr val="FF0000"/>
                </a:solidFill>
              </a:rPr>
              <a:t>f a graph has a Hamilton circuit, then it automatically has a Hamilton path</a:t>
            </a:r>
            <a:r>
              <a:rPr lang="en-US" sz="2400" dirty="0" smtClean="0">
                <a:solidFill>
                  <a:srgbClr val="FF0000"/>
                </a:solidFill>
              </a:rPr>
              <a:t>–the Hamilton circuit can</a:t>
            </a:r>
            <a:r>
              <a:rPr lang="en-US" sz="2400" dirty="0" smtClean="0">
                <a:solidFill>
                  <a:srgbClr val="FF0000"/>
                </a:solidFill>
                <a:latin typeface="Helvetica"/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always be truncated into a Hamilton path by dropping the last vertex of the</a:t>
            </a:r>
            <a:r>
              <a:rPr lang="en-US" sz="2400" dirty="0" smtClean="0">
                <a:solidFill>
                  <a:srgbClr val="FF0000"/>
                </a:solidFill>
                <a:latin typeface="Helvetica"/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circuit. (For example, the Hamilton circuit </a:t>
            </a:r>
            <a:r>
              <a:rPr lang="en-US" sz="2400" i="1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</a:rPr>
              <a:t>F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</a:rPr>
              <a:t>G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</a:rPr>
              <a:t>D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</a:rPr>
              <a:t>E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 can be truncated into the Hamilton path </a:t>
            </a:r>
            <a:r>
              <a:rPr lang="en-US" sz="2400" i="1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</a:rPr>
              <a:t>F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</a:rPr>
              <a:t>G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</a:rPr>
              <a:t>D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</a:rPr>
              <a:t>E</a:t>
            </a:r>
            <a:r>
              <a:rPr lang="en-US" sz="2400" dirty="0" smtClean="0">
                <a:solidFill>
                  <a:srgbClr val="FF0000"/>
                </a:solidFill>
              </a:rPr>
              <a:t>.) </a:t>
            </a: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							  ==&gt; See next slide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Contrast</a:t>
            </a:r>
            <a:r>
              <a:rPr lang="en-US" sz="2400" dirty="0" smtClean="0">
                <a:solidFill>
                  <a:schemeClr val="hlink"/>
                </a:solidFill>
              </a:rPr>
              <a:t> this with the </a:t>
            </a:r>
            <a:r>
              <a:rPr lang="en-US" sz="2400" b="1" dirty="0" smtClean="0">
                <a:solidFill>
                  <a:schemeClr val="hlink"/>
                </a:solidFill>
              </a:rPr>
              <a:t>mutually exclusive relationship between Euler circuits and </a:t>
            </a:r>
            <a:r>
              <a:rPr lang="en-US" sz="2400" b="1" dirty="0" smtClean="0">
                <a:solidFill>
                  <a:schemeClr val="hlink"/>
                </a:solidFill>
              </a:rPr>
              <a:t>Euler paths</a:t>
            </a:r>
            <a:r>
              <a:rPr lang="en-US" sz="2400" dirty="0" smtClean="0">
                <a:solidFill>
                  <a:schemeClr val="hlink"/>
                </a:solidFill>
              </a:rPr>
              <a:t>: If a graph has</a:t>
            </a:r>
            <a:r>
              <a:rPr lang="en-US" sz="2400" dirty="0" smtClean="0">
                <a:solidFill>
                  <a:schemeClr val="hlink"/>
                </a:solidFill>
                <a:latin typeface="Helvetica"/>
              </a:rPr>
              <a:t> </a:t>
            </a:r>
            <a:r>
              <a:rPr lang="en-US" sz="2400" dirty="0" smtClean="0">
                <a:solidFill>
                  <a:schemeClr val="hlink"/>
                </a:solidFill>
              </a:rPr>
              <a:t>an Euler circuit it cannot have an Euler path and vice versa.</a:t>
            </a:r>
            <a:r>
              <a:rPr lang="en-US" sz="2400" dirty="0" smtClean="0">
                <a:solidFill>
                  <a:schemeClr val="hlink"/>
                </a:solidFill>
                <a:latin typeface="Helvetica"/>
              </a:rPr>
              <a:t>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BDADC0-F0FC-4A9F-851F-445931AD510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Hamilton vs. Euler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FCCD8-2212-429A-82F1-477B852D912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53252" name="Picture 8" descr="Picture 1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962650" y="1600200"/>
            <a:ext cx="3028950" cy="4525963"/>
          </a:xfr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1143000"/>
            <a:ext cx="518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dirty="0">
                <a:latin typeface="+mn-lt"/>
                <a:cs typeface="+mn-cs"/>
              </a:rPr>
              <a:t>The figure shows a graph that (1) has Euler circuits (the vertices are all</a:t>
            </a:r>
            <a:r>
              <a:rPr lang="en-US" sz="3200" dirty="0">
                <a:latin typeface="Helvetica" pitchFamily="1" charset="0"/>
                <a:cs typeface="+mn-cs"/>
              </a:rPr>
              <a:t> </a:t>
            </a:r>
            <a:r>
              <a:rPr lang="en-US" sz="3200" dirty="0">
                <a:latin typeface="+mn-lt"/>
                <a:cs typeface="+mn-cs"/>
              </a:rPr>
              <a:t>even-degree) and (2) has Hamilton circuits. </a:t>
            </a:r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457200" y="3429000"/>
            <a:ext cx="4648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>
                <a:latin typeface="+mn-lt"/>
              </a:rPr>
              <a:t>One such Hamilton circuit is </a:t>
            </a:r>
            <a:endParaRPr lang="en-US" sz="2800" dirty="0" smtClean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en-US" sz="2800" i="1" dirty="0" smtClean="0">
                <a:latin typeface="+mn-lt"/>
              </a:rPr>
              <a:t>A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F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C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G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D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E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A </a:t>
            </a:r>
            <a:r>
              <a:rPr lang="en-US" sz="2800" dirty="0">
                <a:latin typeface="+mn-lt"/>
              </a:rPr>
              <a:t>– there are plenty more. </a:t>
            </a:r>
            <a:endParaRPr lang="en-US" sz="2800" dirty="0" smtClean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Can you identify an Euler circuit in this graph?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Practice @ Home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Relevant Odd-Numbered Exercises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19, 21, </a:t>
            </a:r>
            <a:r>
              <a:rPr lang="en-US" sz="2800" b="1" dirty="0" smtClean="0"/>
              <a:t>30</a:t>
            </a:r>
            <a:r>
              <a:rPr lang="en-US" sz="2800" dirty="0" smtClean="0">
                <a:solidFill>
                  <a:srgbClr val="FF0000"/>
                </a:solidFill>
              </a:rPr>
              <a:t>, 31, 35, 37, 39, 43, 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40F05-276C-4368-AC9A-DB355586482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Connectedness in Undirected Graphs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An </a:t>
            </a:r>
            <a:r>
              <a:rPr lang="en-US" sz="2800" b="1" i="1" dirty="0" smtClean="0">
                <a:solidFill>
                  <a:srgbClr val="0000FF"/>
                </a:solidFill>
              </a:rPr>
              <a:t>undirected graph </a:t>
            </a:r>
            <a:r>
              <a:rPr lang="en-US" sz="2800" dirty="0" smtClean="0"/>
              <a:t>is called </a:t>
            </a:r>
            <a:r>
              <a:rPr lang="en-US" sz="2800" b="1" i="1" dirty="0" smtClean="0">
                <a:solidFill>
                  <a:srgbClr val="0000FF"/>
                </a:solidFill>
              </a:rPr>
              <a:t>connected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if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there is a </a:t>
            </a:r>
            <a:r>
              <a:rPr lang="en-US" sz="2800" b="1" dirty="0" smtClean="0">
                <a:solidFill>
                  <a:srgbClr val="FF0000"/>
                </a:solidFill>
              </a:rPr>
              <a:t>path</a:t>
            </a:r>
            <a:r>
              <a:rPr lang="en-US" sz="2800" dirty="0" smtClean="0">
                <a:solidFill>
                  <a:srgbClr val="FF0000"/>
                </a:solidFill>
              </a:rPr>
              <a:t> between </a:t>
            </a:r>
            <a:r>
              <a:rPr lang="en-US" sz="2800" dirty="0" smtClean="0">
                <a:solidFill>
                  <a:srgbClr val="0000FF"/>
                </a:solidFill>
              </a:rPr>
              <a:t>every pair of distinct vertices </a:t>
            </a:r>
            <a:r>
              <a:rPr lang="en-US" sz="2800" dirty="0" smtClean="0"/>
              <a:t>of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4DB54-2490-499D-BAA4-3AAABB142DE3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52400" y="914400"/>
            <a:ext cx="3581400" cy="60960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400" b="1" dirty="0" smtClean="0">
                <a:solidFill>
                  <a:srgbClr val="FF0000"/>
                </a:solidFill>
              </a:rPr>
              <a:t>Example 2 (p.561)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A35B4-E468-4BED-8EE1-64DB37FC8262}" type="slidenum">
              <a:rPr lang="ja-JP" altLang="en-US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429000"/>
          </a:xfrm>
        </p:spPr>
        <p:txBody>
          <a:bodyPr/>
          <a:lstStyle/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200" smtClean="0">
                <a:cs typeface="Fd398836-Identity-H"/>
              </a:rPr>
              <a:t>In the simple graph shown in Figure</a:t>
            </a:r>
            <a:r>
              <a:rPr lang="en-US" altLang="ja-JP" sz="2200" smtClean="0">
                <a:cs typeface="Fd492287-Identity-H"/>
              </a:rPr>
              <a:t>, </a:t>
            </a:r>
            <a:r>
              <a:rPr lang="en-US" altLang="ja-JP" sz="2200" smtClean="0">
                <a:solidFill>
                  <a:srgbClr val="0000FF"/>
                </a:solidFill>
                <a:cs typeface="Fd725111-Identity-H"/>
              </a:rPr>
              <a:t>a , </a:t>
            </a:r>
            <a:r>
              <a:rPr lang="en-US" altLang="ja-JP" sz="2200" smtClean="0">
                <a:solidFill>
                  <a:srgbClr val="0000FF"/>
                </a:solidFill>
                <a:cs typeface="Fd426424-Identity-H"/>
              </a:rPr>
              <a:t>d, c, f, e </a:t>
            </a:r>
            <a:r>
              <a:rPr lang="en-US" altLang="ja-JP" sz="2200" smtClean="0">
                <a:cs typeface="Fd398836-Identity-H"/>
              </a:rPr>
              <a:t>is a </a:t>
            </a:r>
            <a:r>
              <a:rPr lang="en-US" altLang="ja-JP" sz="2200" b="1" smtClean="0">
                <a:cs typeface="Fd398836-Identity-H"/>
              </a:rPr>
              <a:t>simple</a:t>
            </a:r>
            <a:r>
              <a:rPr lang="en-US" altLang="ja-JP" sz="2200" smtClean="0">
                <a:cs typeface="Fd398836-Identity-H"/>
              </a:rPr>
              <a:t> </a:t>
            </a:r>
            <a:r>
              <a:rPr lang="en-US" altLang="ja-JP" sz="2200" b="1" smtClean="0">
                <a:cs typeface="Fd398836-Identity-H"/>
              </a:rPr>
              <a:t>path</a:t>
            </a:r>
            <a:r>
              <a:rPr lang="en-US" altLang="ja-JP" sz="2200" smtClean="0">
                <a:cs typeface="Fd398836-Identity-H"/>
              </a:rPr>
              <a:t> of </a:t>
            </a:r>
            <a:r>
              <a:rPr lang="en-US" altLang="ja-JP" sz="2200" smtClean="0">
                <a:solidFill>
                  <a:srgbClr val="0000FF"/>
                </a:solidFill>
                <a:cs typeface="Fd398836-Identity-H"/>
              </a:rPr>
              <a:t>length 4</a:t>
            </a:r>
            <a:r>
              <a:rPr lang="en-US" altLang="ja-JP" sz="2200" smtClean="0">
                <a:cs typeface="Fd398836-Identity-H"/>
              </a:rPr>
              <a:t>, because {a , d}, {d, c } , {c, f}, and { f, e} are all edges. 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200" smtClean="0">
                <a:cs typeface="Fd398836-Identity-H"/>
              </a:rPr>
              <a:t>However, </a:t>
            </a:r>
            <a:r>
              <a:rPr lang="en-US" altLang="ja-JP" sz="2200" smtClean="0">
                <a:solidFill>
                  <a:srgbClr val="0000FF"/>
                </a:solidFill>
                <a:cs typeface="Fd398836-Identity-H"/>
              </a:rPr>
              <a:t>d, e, c, a </a:t>
            </a:r>
            <a:r>
              <a:rPr lang="en-US" altLang="ja-JP" sz="2200" smtClean="0">
                <a:cs typeface="Fd398836-Identity-H"/>
              </a:rPr>
              <a:t>is </a:t>
            </a:r>
            <a:r>
              <a:rPr lang="en-US" altLang="ja-JP" sz="2200" smtClean="0">
                <a:solidFill>
                  <a:srgbClr val="C00000"/>
                </a:solidFill>
                <a:cs typeface="Fd398836-Identity-H"/>
              </a:rPr>
              <a:t>not a path</a:t>
            </a:r>
            <a:r>
              <a:rPr lang="en-US" altLang="ja-JP" sz="2200" smtClean="0">
                <a:cs typeface="Fd398836-Identity-H"/>
              </a:rPr>
              <a:t>, </a:t>
            </a:r>
            <a:r>
              <a:rPr lang="en-US" altLang="ja-JP" sz="2200" smtClean="0">
                <a:solidFill>
                  <a:srgbClr val="FF0000"/>
                </a:solidFill>
                <a:cs typeface="Fd398836-Identity-H"/>
              </a:rPr>
              <a:t>because {e, c} is not an edge</a:t>
            </a:r>
            <a:r>
              <a:rPr lang="en-US" altLang="ja-JP" sz="2200" smtClean="0">
                <a:cs typeface="Fd398836-Identity-H"/>
              </a:rPr>
              <a:t>. 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200" smtClean="0">
                <a:cs typeface="Fd398836-Identity-H"/>
              </a:rPr>
              <a:t>Note that </a:t>
            </a:r>
            <a:r>
              <a:rPr lang="en-US" altLang="ja-JP" sz="2200" smtClean="0">
                <a:solidFill>
                  <a:srgbClr val="0000FF"/>
                </a:solidFill>
                <a:cs typeface="Fd398836-Identity-H"/>
              </a:rPr>
              <a:t>b, c, f, e, b </a:t>
            </a:r>
            <a:r>
              <a:rPr lang="en-US" altLang="ja-JP" sz="2200" smtClean="0">
                <a:cs typeface="Fd398836-Identity-H"/>
              </a:rPr>
              <a:t>is a </a:t>
            </a:r>
            <a:r>
              <a:rPr lang="en-US" altLang="ja-JP" sz="2200" smtClean="0">
                <a:solidFill>
                  <a:srgbClr val="0000FF"/>
                </a:solidFill>
                <a:cs typeface="Fd398836-Identity-H"/>
              </a:rPr>
              <a:t>circuit of length 4 </a:t>
            </a:r>
            <a:r>
              <a:rPr lang="en-US" altLang="ja-JP" sz="2200" smtClean="0">
                <a:cs typeface="Fd398836-Identity-H"/>
              </a:rPr>
              <a:t>because {b, c}, {c, f}, {f, e}, and {e, b} are edges, and this path begins and ends at b. 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200" smtClean="0">
                <a:cs typeface="Fd398836-Identity-H"/>
              </a:rPr>
              <a:t>The path </a:t>
            </a:r>
            <a:r>
              <a:rPr lang="en-US" altLang="ja-JP" sz="2200" smtClean="0">
                <a:solidFill>
                  <a:srgbClr val="0000FF"/>
                </a:solidFill>
                <a:cs typeface="Fd398836-Identity-H"/>
              </a:rPr>
              <a:t>a, b, </a:t>
            </a:r>
            <a:r>
              <a:rPr lang="en-US" altLang="ja-JP" sz="2200" smtClean="0">
                <a:solidFill>
                  <a:srgbClr val="0000FF"/>
                </a:solidFill>
                <a:cs typeface="Fd837929-Identity-H"/>
              </a:rPr>
              <a:t>e, </a:t>
            </a:r>
            <a:r>
              <a:rPr lang="en-US" altLang="ja-JP" sz="2200" smtClean="0">
                <a:solidFill>
                  <a:srgbClr val="0000FF"/>
                </a:solidFill>
                <a:cs typeface="Fd398836-Identity-H"/>
              </a:rPr>
              <a:t>d, a, b</a:t>
            </a:r>
            <a:r>
              <a:rPr lang="en-US" altLang="ja-JP" sz="2200" smtClean="0">
                <a:cs typeface="Fd398836-Identity-H"/>
              </a:rPr>
              <a:t>, which is of </a:t>
            </a:r>
            <a:r>
              <a:rPr lang="en-US" altLang="ja-JP" sz="2200" smtClean="0">
                <a:solidFill>
                  <a:srgbClr val="0000FF"/>
                </a:solidFill>
                <a:cs typeface="Fd398836-Identity-H"/>
              </a:rPr>
              <a:t>length 5</a:t>
            </a:r>
            <a:r>
              <a:rPr lang="en-US" altLang="ja-JP" sz="2200" smtClean="0">
                <a:cs typeface="Fd398836-Identity-H"/>
              </a:rPr>
              <a:t>, is </a:t>
            </a:r>
            <a:r>
              <a:rPr lang="en-US" altLang="ja-JP" sz="2200" b="1" smtClean="0">
                <a:solidFill>
                  <a:srgbClr val="C00000"/>
                </a:solidFill>
                <a:cs typeface="Fd398836-Identity-H"/>
              </a:rPr>
              <a:t>not</a:t>
            </a:r>
            <a:r>
              <a:rPr lang="en-US" altLang="ja-JP" sz="2200" smtClean="0">
                <a:solidFill>
                  <a:srgbClr val="C00000"/>
                </a:solidFill>
                <a:cs typeface="Fd398836-Identity-H"/>
              </a:rPr>
              <a:t> </a:t>
            </a:r>
            <a:r>
              <a:rPr lang="en-US" altLang="ja-JP" sz="2200" b="1" smtClean="0">
                <a:solidFill>
                  <a:srgbClr val="C00000"/>
                </a:solidFill>
                <a:cs typeface="Fd398836-Identity-H"/>
              </a:rPr>
              <a:t>simple</a:t>
            </a:r>
            <a:r>
              <a:rPr lang="en-US" altLang="ja-JP" sz="2200" smtClean="0">
                <a:solidFill>
                  <a:srgbClr val="C00000"/>
                </a:solidFill>
                <a:cs typeface="Fd398836-Identity-H"/>
              </a:rPr>
              <a:t> </a:t>
            </a:r>
            <a:r>
              <a:rPr lang="en-US" altLang="ja-JP" sz="2200" smtClean="0">
                <a:cs typeface="Fd398836-Identity-H"/>
              </a:rPr>
              <a:t>because it contains the edge {a, b} twice.</a:t>
            </a:r>
            <a:endParaRPr lang="ja-JP" altLang="en-US" sz="2200" smtClean="0">
              <a:cs typeface="Fd398836-Identity-H"/>
            </a:endParaRPr>
          </a:p>
        </p:txBody>
      </p:sp>
      <p:pic>
        <p:nvPicPr>
          <p:cNvPr id="7173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0" y="573985"/>
            <a:ext cx="3200400" cy="20930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3276600" cy="11430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Example 6 (p.563)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61130-D7CF-4951-B3ED-7091A25D28A1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819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751263" y="533400"/>
            <a:ext cx="4249737" cy="2514600"/>
          </a:xfrm>
        </p:spPr>
      </p:pic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457200" y="3276600"/>
            <a:ext cx="838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00FF"/>
                </a:solidFill>
                <a:latin typeface="Calibri" pitchFamily="34" charset="0"/>
              </a:rPr>
              <a:t>Figure </a:t>
            </a:r>
            <a:r>
              <a:rPr lang="en-US" altLang="ja-JP" sz="2400" b="1" dirty="0" smtClean="0">
                <a:solidFill>
                  <a:srgbClr val="0000FF"/>
                </a:solidFill>
                <a:latin typeface="Calibri" pitchFamily="34" charset="0"/>
              </a:rPr>
              <a:t>3:  </a:t>
            </a:r>
            <a:r>
              <a:rPr lang="en-US" altLang="ja-JP" sz="2400" b="1" dirty="0">
                <a:solidFill>
                  <a:srgbClr val="0000FF"/>
                </a:solidFill>
                <a:latin typeface="Calibri" pitchFamily="34" charset="0"/>
              </a:rPr>
              <a:t>The Graphs G</a:t>
            </a:r>
            <a:r>
              <a:rPr lang="en-US" altLang="ja-JP" sz="2400" b="1" baseline="-25000" dirty="0">
                <a:solidFill>
                  <a:srgbClr val="0000FF"/>
                </a:solidFill>
                <a:latin typeface="Calibri" pitchFamily="34" charset="0"/>
              </a:rPr>
              <a:t> 1</a:t>
            </a:r>
            <a:r>
              <a:rPr lang="en-US" altLang="ja-JP" sz="2400" b="1" dirty="0">
                <a:solidFill>
                  <a:srgbClr val="0000FF"/>
                </a:solidFill>
                <a:latin typeface="Calibri" pitchFamily="34" charset="0"/>
              </a:rPr>
              <a:t> and G</a:t>
            </a:r>
            <a:r>
              <a:rPr lang="en-US" altLang="ja-JP" sz="2400" b="1" baseline="-25000" dirty="0">
                <a:solidFill>
                  <a:srgbClr val="0000FF"/>
                </a:solidFill>
                <a:latin typeface="Calibri" pitchFamily="34" charset="0"/>
              </a:rPr>
              <a:t>2</a:t>
            </a:r>
            <a:endParaRPr lang="ja-JP" altLang="en-US" sz="2400" b="1" baseline="-2500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8198" name="Rectangle 3"/>
          <p:cNvSpPr txBox="1">
            <a:spLocks noChangeArrowheads="1"/>
          </p:cNvSpPr>
          <p:nvPr/>
        </p:nvSpPr>
        <p:spPr bwMode="auto">
          <a:xfrm>
            <a:off x="685800" y="4191000"/>
            <a:ext cx="8077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 dirty="0">
                <a:latin typeface="Calibri" pitchFamily="34" charset="0"/>
              </a:rPr>
              <a:t>The graph </a:t>
            </a:r>
            <a:r>
              <a:rPr lang="en-US" altLang="ja-JP" sz="2400" b="1" dirty="0">
                <a:solidFill>
                  <a:srgbClr val="0000FF"/>
                </a:solidFill>
                <a:latin typeface="Calibri" pitchFamily="34" charset="0"/>
              </a:rPr>
              <a:t>G</a:t>
            </a:r>
            <a:r>
              <a:rPr lang="en-US" altLang="ja-JP" sz="2400" b="1" baseline="-25000" dirty="0">
                <a:solidFill>
                  <a:srgbClr val="0000FF"/>
                </a:solidFill>
                <a:latin typeface="Calibri" pitchFamily="34" charset="0"/>
              </a:rPr>
              <a:t> l</a:t>
            </a:r>
            <a:r>
              <a:rPr lang="en-US" altLang="ja-JP" sz="2400" dirty="0">
                <a:latin typeface="Calibri" pitchFamily="34" charset="0"/>
              </a:rPr>
              <a:t> in Figure </a:t>
            </a:r>
            <a:r>
              <a:rPr lang="en-US" altLang="ja-JP" sz="2400" dirty="0" smtClean="0">
                <a:latin typeface="Calibri" pitchFamily="34" charset="0"/>
              </a:rPr>
              <a:t>3 </a:t>
            </a:r>
            <a:r>
              <a:rPr lang="en-US" altLang="ja-JP" sz="2400" dirty="0">
                <a:latin typeface="Calibri" pitchFamily="34" charset="0"/>
              </a:rPr>
              <a:t>is </a:t>
            </a:r>
            <a:r>
              <a:rPr lang="en-US" altLang="ja-JP" sz="2400" b="1" dirty="0">
                <a:solidFill>
                  <a:srgbClr val="0000FF"/>
                </a:solidFill>
                <a:latin typeface="Calibri" pitchFamily="34" charset="0"/>
              </a:rPr>
              <a:t>connected</a:t>
            </a:r>
            <a:r>
              <a:rPr lang="en-US" altLang="ja-JP" sz="2400" dirty="0">
                <a:latin typeface="Calibri" pitchFamily="34" charset="0"/>
              </a:rPr>
              <a:t>, because for every pair of distinct vertices there is a path between them. </a:t>
            </a:r>
          </a:p>
          <a:p>
            <a:pPr marL="342900" indent="-342900"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 dirty="0">
                <a:latin typeface="Calibri" pitchFamily="34" charset="0"/>
              </a:rPr>
              <a:t>However, the graph </a:t>
            </a:r>
            <a:r>
              <a:rPr lang="en-US" altLang="ja-JP" sz="2400" b="1" dirty="0">
                <a:solidFill>
                  <a:srgbClr val="0000FF"/>
                </a:solidFill>
                <a:latin typeface="Calibri" pitchFamily="34" charset="0"/>
              </a:rPr>
              <a:t>G</a:t>
            </a:r>
            <a:r>
              <a:rPr lang="en-US" altLang="ja-JP" sz="2400" b="1" baseline="-25000" dirty="0">
                <a:solidFill>
                  <a:srgbClr val="0000FF"/>
                </a:solidFill>
                <a:latin typeface="Calibri" pitchFamily="34" charset="0"/>
              </a:rPr>
              <a:t> 2</a:t>
            </a:r>
            <a:r>
              <a:rPr lang="en-US" altLang="ja-JP" sz="2400" dirty="0">
                <a:latin typeface="Calibri" pitchFamily="34" charset="0"/>
              </a:rPr>
              <a:t> in Figure </a:t>
            </a:r>
            <a:r>
              <a:rPr lang="en-US" altLang="ja-JP" sz="2400" dirty="0" smtClean="0">
                <a:latin typeface="Calibri" pitchFamily="34" charset="0"/>
              </a:rPr>
              <a:t>3 </a:t>
            </a:r>
            <a:r>
              <a:rPr lang="en-US" altLang="ja-JP" sz="2400" dirty="0">
                <a:latin typeface="Calibri" pitchFamily="34" charset="0"/>
              </a:rPr>
              <a:t>is </a:t>
            </a:r>
            <a:r>
              <a:rPr lang="en-US" altLang="ja-JP" sz="2400" b="1" dirty="0">
                <a:solidFill>
                  <a:srgbClr val="0000FF"/>
                </a:solidFill>
                <a:latin typeface="Calibri" pitchFamily="34" charset="0"/>
              </a:rPr>
              <a:t>not connected</a:t>
            </a:r>
            <a:r>
              <a:rPr lang="en-US" altLang="ja-JP" sz="2400" dirty="0">
                <a:latin typeface="Calibri" pitchFamily="34" charset="0"/>
              </a:rPr>
              <a:t>. For instance, there is no path in G2 between vertices </a:t>
            </a:r>
            <a:r>
              <a:rPr lang="en-US" altLang="ja-JP" sz="2400" i="1" dirty="0">
                <a:latin typeface="Calibri" pitchFamily="34" charset="0"/>
              </a:rPr>
              <a:t>a</a:t>
            </a:r>
            <a:r>
              <a:rPr lang="en-US" altLang="ja-JP" sz="2400" dirty="0">
                <a:latin typeface="Calibri" pitchFamily="34" charset="0"/>
              </a:rPr>
              <a:t> and </a:t>
            </a:r>
            <a:r>
              <a:rPr lang="en-US" altLang="ja-JP" sz="2400" i="1" dirty="0">
                <a:latin typeface="Calibri" pitchFamily="34" charset="0"/>
              </a:rPr>
              <a:t>d</a:t>
            </a:r>
            <a:r>
              <a:rPr lang="en-US" altLang="ja-JP" sz="2400" dirty="0">
                <a:latin typeface="Calibri" pitchFamily="34" charset="0"/>
              </a:rPr>
              <a:t>. </a:t>
            </a:r>
            <a:endParaRPr lang="ja-JP" alt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9E76-BFE3-4633-B77A-C7B0AE46ECEE}" type="slidenum">
              <a:rPr lang="ja-JP" altLang="en-US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001000" cy="5029200"/>
          </a:xfrm>
        </p:spPr>
        <p:txBody>
          <a:bodyPr/>
          <a:lstStyle/>
          <a:p>
            <a:pPr eaLnBrk="1" hangingPunct="1"/>
            <a:r>
              <a:rPr lang="en-US" altLang="ja-JP" sz="2400" u="sng" dirty="0" smtClean="0">
                <a:solidFill>
                  <a:srgbClr val="FF0000"/>
                </a:solidFill>
              </a:rPr>
              <a:t>Question</a:t>
            </a:r>
            <a:r>
              <a:rPr lang="en-US" altLang="ja-JP" sz="2400" dirty="0" smtClean="0">
                <a:solidFill>
                  <a:srgbClr val="FF0000"/>
                </a:solidFill>
              </a:rPr>
              <a:t>:  Which of the following graphs are connected?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ja-JP" sz="3600" b="1" dirty="0" smtClean="0">
                <a:solidFill>
                  <a:srgbClr val="0000FF"/>
                </a:solidFill>
              </a:rPr>
              <a:t>Connectivity</a:t>
            </a:r>
          </a:p>
        </p:txBody>
      </p:sp>
      <p:grpSp>
        <p:nvGrpSpPr>
          <p:cNvPr id="9221" name="Group 51"/>
          <p:cNvGrpSpPr>
            <a:grpSpLocks/>
          </p:cNvGrpSpPr>
          <p:nvPr/>
        </p:nvGrpSpPr>
        <p:grpSpPr bwMode="auto">
          <a:xfrm>
            <a:off x="914400" y="3124200"/>
            <a:ext cx="7543800" cy="1905000"/>
            <a:chOff x="506" y="1968"/>
            <a:chExt cx="4006" cy="720"/>
          </a:xfrm>
        </p:grpSpPr>
        <p:sp>
          <p:nvSpPr>
            <p:cNvPr id="9222" name="Oval 5"/>
            <p:cNvSpPr>
              <a:spLocks noChangeArrowheads="1"/>
            </p:cNvSpPr>
            <p:nvPr/>
          </p:nvSpPr>
          <p:spPr bwMode="auto">
            <a:xfrm>
              <a:off x="2400" y="21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sp>
          <p:nvSpPr>
            <p:cNvPr id="9223" name="Oval 6"/>
            <p:cNvSpPr>
              <a:spLocks noChangeArrowheads="1"/>
            </p:cNvSpPr>
            <p:nvPr/>
          </p:nvSpPr>
          <p:spPr bwMode="auto">
            <a:xfrm>
              <a:off x="2976" y="21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sp>
          <p:nvSpPr>
            <p:cNvPr id="9224" name="Oval 7"/>
            <p:cNvSpPr>
              <a:spLocks noChangeArrowheads="1"/>
            </p:cNvSpPr>
            <p:nvPr/>
          </p:nvSpPr>
          <p:spPr bwMode="auto">
            <a:xfrm>
              <a:off x="2688" y="254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cxnSp>
          <p:nvCxnSpPr>
            <p:cNvPr id="9225" name="AutoShape 8"/>
            <p:cNvCxnSpPr>
              <a:cxnSpLocks noChangeShapeType="1"/>
              <a:stCxn id="9222" idx="6"/>
              <a:endCxn id="9223" idx="2"/>
            </p:cNvCxnSpPr>
            <p:nvPr/>
          </p:nvCxnSpPr>
          <p:spPr bwMode="auto">
            <a:xfrm>
              <a:off x="2448" y="213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226" name="AutoShape 9"/>
            <p:cNvCxnSpPr>
              <a:cxnSpLocks noChangeShapeType="1"/>
              <a:stCxn id="9222" idx="4"/>
              <a:endCxn id="9224" idx="1"/>
            </p:cNvCxnSpPr>
            <p:nvPr/>
          </p:nvCxnSpPr>
          <p:spPr bwMode="auto">
            <a:xfrm>
              <a:off x="2424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227" name="AutoShape 10"/>
            <p:cNvCxnSpPr>
              <a:cxnSpLocks noChangeShapeType="1"/>
              <a:stCxn id="9224" idx="7"/>
              <a:endCxn id="9223" idx="4"/>
            </p:cNvCxnSpPr>
            <p:nvPr/>
          </p:nvCxnSpPr>
          <p:spPr bwMode="auto">
            <a:xfrm flipV="1">
              <a:off x="2729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9228" name="Group 17"/>
            <p:cNvGrpSpPr>
              <a:grpSpLocks/>
            </p:cNvGrpSpPr>
            <p:nvPr/>
          </p:nvGrpSpPr>
          <p:grpSpPr bwMode="auto">
            <a:xfrm flipH="1" flipV="1">
              <a:off x="2400" y="1968"/>
              <a:ext cx="624" cy="480"/>
              <a:chOff x="1776" y="2208"/>
              <a:chExt cx="624" cy="480"/>
            </a:xfrm>
          </p:grpSpPr>
          <p:sp>
            <p:nvSpPr>
              <p:cNvPr id="9254" name="Oval 11"/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ja-JP" altLang="en-US">
                  <a:latin typeface="Tahoma" pitchFamily="34" charset="0"/>
                </a:endParaRPr>
              </a:p>
            </p:txBody>
          </p:sp>
          <p:sp>
            <p:nvSpPr>
              <p:cNvPr id="9255" name="Oval 12"/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ja-JP" altLang="en-US">
                  <a:latin typeface="Tahoma" pitchFamily="34" charset="0"/>
                </a:endParaRPr>
              </a:p>
            </p:txBody>
          </p:sp>
          <p:sp>
            <p:nvSpPr>
              <p:cNvPr id="9256" name="Oval 13"/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ja-JP" altLang="en-US">
                  <a:latin typeface="Tahoma" pitchFamily="34" charset="0"/>
                </a:endParaRPr>
              </a:p>
            </p:txBody>
          </p:sp>
          <p:cxnSp>
            <p:nvCxnSpPr>
              <p:cNvPr id="9257" name="AutoShape 14"/>
              <p:cNvCxnSpPr>
                <a:cxnSpLocks noChangeShapeType="1"/>
                <a:stCxn id="9254" idx="6"/>
                <a:endCxn id="9255" idx="2"/>
              </p:cNvCxnSpPr>
              <p:nvPr/>
            </p:nvCxnSpPr>
            <p:spPr bwMode="auto">
              <a:xfrm>
                <a:off x="1824" y="2232"/>
                <a:ext cx="52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258" name="AutoShape 15"/>
              <p:cNvCxnSpPr>
                <a:cxnSpLocks noChangeShapeType="1"/>
                <a:stCxn id="9254" idx="4"/>
                <a:endCxn id="9256" idx="1"/>
              </p:cNvCxnSpPr>
              <p:nvPr/>
            </p:nvCxnSpPr>
            <p:spPr bwMode="auto">
              <a:xfrm>
                <a:off x="1800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259" name="AutoShape 16"/>
              <p:cNvCxnSpPr>
                <a:cxnSpLocks noChangeShapeType="1"/>
                <a:stCxn id="9256" idx="7"/>
                <a:endCxn id="9255" idx="4"/>
              </p:cNvCxnSpPr>
              <p:nvPr/>
            </p:nvCxnSpPr>
            <p:spPr bwMode="auto">
              <a:xfrm flipV="1">
                <a:off x="2105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9229" name="Oval 18"/>
            <p:cNvSpPr>
              <a:spLocks noChangeArrowheads="1"/>
            </p:cNvSpPr>
            <p:nvPr/>
          </p:nvSpPr>
          <p:spPr bwMode="auto">
            <a:xfrm>
              <a:off x="3888" y="21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sp>
          <p:nvSpPr>
            <p:cNvPr id="9230" name="Oval 19"/>
            <p:cNvSpPr>
              <a:spLocks noChangeArrowheads="1"/>
            </p:cNvSpPr>
            <p:nvPr/>
          </p:nvSpPr>
          <p:spPr bwMode="auto">
            <a:xfrm>
              <a:off x="4464" y="21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sp>
          <p:nvSpPr>
            <p:cNvPr id="9231" name="Oval 20"/>
            <p:cNvSpPr>
              <a:spLocks noChangeArrowheads="1"/>
            </p:cNvSpPr>
            <p:nvPr/>
          </p:nvSpPr>
          <p:spPr bwMode="auto">
            <a:xfrm>
              <a:off x="4176" y="254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cxnSp>
          <p:nvCxnSpPr>
            <p:cNvPr id="9232" name="AutoShape 21"/>
            <p:cNvCxnSpPr>
              <a:cxnSpLocks noChangeShapeType="1"/>
              <a:stCxn id="9229" idx="6"/>
              <a:endCxn id="9230" idx="2"/>
            </p:cNvCxnSpPr>
            <p:nvPr/>
          </p:nvCxnSpPr>
          <p:spPr bwMode="auto">
            <a:xfrm>
              <a:off x="3936" y="213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233" name="AutoShape 22"/>
            <p:cNvCxnSpPr>
              <a:cxnSpLocks noChangeShapeType="1"/>
              <a:stCxn id="9229" idx="4"/>
              <a:endCxn id="9231" idx="1"/>
            </p:cNvCxnSpPr>
            <p:nvPr/>
          </p:nvCxnSpPr>
          <p:spPr bwMode="auto">
            <a:xfrm>
              <a:off x="3912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234" name="AutoShape 23"/>
            <p:cNvCxnSpPr>
              <a:cxnSpLocks noChangeShapeType="1"/>
              <a:stCxn id="9231" idx="7"/>
              <a:endCxn id="9230" idx="4"/>
            </p:cNvCxnSpPr>
            <p:nvPr/>
          </p:nvCxnSpPr>
          <p:spPr bwMode="auto">
            <a:xfrm flipV="1">
              <a:off x="4217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9235" name="Group 24"/>
            <p:cNvGrpSpPr>
              <a:grpSpLocks/>
            </p:cNvGrpSpPr>
            <p:nvPr/>
          </p:nvGrpSpPr>
          <p:grpSpPr bwMode="auto">
            <a:xfrm flipH="1" flipV="1">
              <a:off x="3888" y="1968"/>
              <a:ext cx="624" cy="480"/>
              <a:chOff x="1776" y="2208"/>
              <a:chExt cx="624" cy="480"/>
            </a:xfrm>
          </p:grpSpPr>
          <p:sp>
            <p:nvSpPr>
              <p:cNvPr id="9248" name="Oval 25"/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ja-JP" altLang="en-US">
                  <a:latin typeface="Tahoma" pitchFamily="34" charset="0"/>
                </a:endParaRPr>
              </a:p>
            </p:txBody>
          </p:sp>
          <p:sp>
            <p:nvSpPr>
              <p:cNvPr id="9249" name="Oval 26"/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ja-JP" altLang="en-US">
                  <a:latin typeface="Tahoma" pitchFamily="34" charset="0"/>
                </a:endParaRPr>
              </a:p>
            </p:txBody>
          </p:sp>
          <p:sp>
            <p:nvSpPr>
              <p:cNvPr id="9250" name="Oval 27"/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ja-JP" altLang="en-US">
                  <a:latin typeface="Tahoma" pitchFamily="34" charset="0"/>
                </a:endParaRPr>
              </a:p>
            </p:txBody>
          </p:sp>
          <p:cxnSp>
            <p:nvCxnSpPr>
              <p:cNvPr id="9251" name="AutoShape 28"/>
              <p:cNvCxnSpPr>
                <a:cxnSpLocks noChangeShapeType="1"/>
                <a:stCxn id="9248" idx="6"/>
                <a:endCxn id="9249" idx="2"/>
              </p:cNvCxnSpPr>
              <p:nvPr/>
            </p:nvCxnSpPr>
            <p:spPr bwMode="auto">
              <a:xfrm>
                <a:off x="1824" y="2232"/>
                <a:ext cx="52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252" name="AutoShape 29"/>
              <p:cNvCxnSpPr>
                <a:cxnSpLocks noChangeShapeType="1"/>
                <a:stCxn id="9248" idx="4"/>
                <a:endCxn id="9250" idx="1"/>
              </p:cNvCxnSpPr>
              <p:nvPr/>
            </p:nvCxnSpPr>
            <p:spPr bwMode="auto">
              <a:xfrm>
                <a:off x="1800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253" name="AutoShape 30"/>
              <p:cNvCxnSpPr>
                <a:cxnSpLocks noChangeShapeType="1"/>
                <a:stCxn id="9250" idx="7"/>
                <a:endCxn id="9249" idx="4"/>
              </p:cNvCxnSpPr>
              <p:nvPr/>
            </p:nvCxnSpPr>
            <p:spPr bwMode="auto">
              <a:xfrm flipV="1">
                <a:off x="2105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9236" name="Oval 31"/>
            <p:cNvSpPr>
              <a:spLocks noChangeArrowheads="1"/>
            </p:cNvSpPr>
            <p:nvPr/>
          </p:nvSpPr>
          <p:spPr bwMode="auto">
            <a:xfrm>
              <a:off x="4278" y="21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sp>
          <p:nvSpPr>
            <p:cNvPr id="9237" name="Oval 32"/>
            <p:cNvSpPr>
              <a:spLocks noChangeArrowheads="1"/>
            </p:cNvSpPr>
            <p:nvPr/>
          </p:nvSpPr>
          <p:spPr bwMode="auto">
            <a:xfrm>
              <a:off x="506" y="2027"/>
              <a:ext cx="124" cy="1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chemeClr val="bg1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238" name="Oval 33"/>
            <p:cNvSpPr>
              <a:spLocks noChangeArrowheads="1"/>
            </p:cNvSpPr>
            <p:nvPr/>
          </p:nvSpPr>
          <p:spPr bwMode="auto">
            <a:xfrm>
              <a:off x="1322" y="2027"/>
              <a:ext cx="123" cy="1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chemeClr val="bg1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9239" name="Oval 34"/>
            <p:cNvSpPr>
              <a:spLocks noChangeArrowheads="1"/>
            </p:cNvSpPr>
            <p:nvPr/>
          </p:nvSpPr>
          <p:spPr bwMode="auto">
            <a:xfrm>
              <a:off x="926" y="2415"/>
              <a:ext cx="124" cy="1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chemeClr val="bg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9240" name="Oval 35"/>
            <p:cNvSpPr>
              <a:spLocks noChangeArrowheads="1"/>
            </p:cNvSpPr>
            <p:nvPr/>
          </p:nvSpPr>
          <p:spPr bwMode="auto">
            <a:xfrm>
              <a:off x="1200" y="2559"/>
              <a:ext cx="124" cy="1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chemeClr val="bg1"/>
                  </a:solidFill>
                  <a:latin typeface="Tahoma" pitchFamily="34" charset="0"/>
                </a:rPr>
                <a:t>4</a:t>
              </a:r>
            </a:p>
          </p:txBody>
        </p:sp>
        <p:cxnSp>
          <p:nvCxnSpPr>
            <p:cNvPr id="9241" name="AutoShape 36"/>
            <p:cNvCxnSpPr>
              <a:cxnSpLocks noChangeShapeType="1"/>
              <a:stCxn id="9237" idx="6"/>
              <a:endCxn id="9238" idx="2"/>
            </p:cNvCxnSpPr>
            <p:nvPr/>
          </p:nvCxnSpPr>
          <p:spPr bwMode="auto">
            <a:xfrm>
              <a:off x="630" y="2092"/>
              <a:ext cx="69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242" name="AutoShape 37"/>
            <p:cNvCxnSpPr>
              <a:cxnSpLocks noChangeShapeType="1"/>
              <a:stCxn id="9237" idx="5"/>
              <a:endCxn id="9239" idx="1"/>
            </p:cNvCxnSpPr>
            <p:nvPr/>
          </p:nvCxnSpPr>
          <p:spPr bwMode="auto">
            <a:xfrm>
              <a:off x="612" y="2137"/>
              <a:ext cx="332" cy="2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243" name="AutoShape 38"/>
            <p:cNvCxnSpPr>
              <a:cxnSpLocks noChangeShapeType="1"/>
              <a:stCxn id="9239" idx="7"/>
              <a:endCxn id="9238" idx="3"/>
            </p:cNvCxnSpPr>
            <p:nvPr/>
          </p:nvCxnSpPr>
          <p:spPr bwMode="auto">
            <a:xfrm flipV="1">
              <a:off x="1032" y="2137"/>
              <a:ext cx="308" cy="2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244" name="AutoShape 41"/>
            <p:cNvCxnSpPr>
              <a:cxnSpLocks noChangeShapeType="1"/>
              <a:stCxn id="9237" idx="7"/>
              <a:endCxn id="9238" idx="1"/>
            </p:cNvCxnSpPr>
            <p:nvPr/>
          </p:nvCxnSpPr>
          <p:spPr bwMode="auto">
            <a:xfrm>
              <a:off x="612" y="2046"/>
              <a:ext cx="7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245" name="AutoShape 46"/>
            <p:cNvCxnSpPr>
              <a:cxnSpLocks noChangeShapeType="1"/>
              <a:stCxn id="9238" idx="4"/>
              <a:endCxn id="9238" idx="6"/>
            </p:cNvCxnSpPr>
            <p:nvPr/>
          </p:nvCxnSpPr>
          <p:spPr bwMode="auto">
            <a:xfrm rot="5400000" flipH="1" flipV="1">
              <a:off x="1383" y="2093"/>
              <a:ext cx="64" cy="61"/>
            </a:xfrm>
            <a:prstGeom prst="curvedConnector4">
              <a:avLst>
                <a:gd name="adj1" fmla="val -276565"/>
                <a:gd name="adj2" fmla="val 48852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46" name="AutoShape 47"/>
            <p:cNvCxnSpPr>
              <a:cxnSpLocks noChangeShapeType="1"/>
              <a:stCxn id="9238" idx="6"/>
              <a:endCxn id="9238" idx="0"/>
            </p:cNvCxnSpPr>
            <p:nvPr/>
          </p:nvCxnSpPr>
          <p:spPr bwMode="auto">
            <a:xfrm flipH="1" flipV="1">
              <a:off x="1384" y="2027"/>
              <a:ext cx="61" cy="65"/>
            </a:xfrm>
            <a:prstGeom prst="curvedConnector4">
              <a:avLst>
                <a:gd name="adj1" fmla="val -345903"/>
                <a:gd name="adj2" fmla="val 34461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47" name="AutoShape 48"/>
            <p:cNvCxnSpPr>
              <a:cxnSpLocks noChangeShapeType="1"/>
              <a:stCxn id="9240" idx="6"/>
              <a:endCxn id="9240" idx="0"/>
            </p:cNvCxnSpPr>
            <p:nvPr/>
          </p:nvCxnSpPr>
          <p:spPr bwMode="auto">
            <a:xfrm flipH="1" flipV="1">
              <a:off x="1262" y="2559"/>
              <a:ext cx="62" cy="64"/>
            </a:xfrm>
            <a:prstGeom prst="curvedConnector4">
              <a:avLst>
                <a:gd name="adj1" fmla="val -354843"/>
                <a:gd name="adj2" fmla="val 43437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D3BD19-AF4A-4DC3-A422-A9717536AF66}" type="slidenum">
              <a:rPr lang="ja-JP" altLang="en-US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610600" cy="419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ja-JP" sz="2400" b="1" u="sng" dirty="0" smtClean="0">
                <a:solidFill>
                  <a:srgbClr val="0000FF"/>
                </a:solidFill>
              </a:rPr>
              <a:t>Answer</a:t>
            </a:r>
            <a:r>
              <a:rPr lang="en-US" altLang="ja-JP" sz="2400" dirty="0" smtClean="0">
                <a:solidFill>
                  <a:srgbClr val="0000FF"/>
                </a:solidFill>
              </a:rPr>
              <a:t>:  First and second are disconnected. Last one is connected.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655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ja-JP" sz="4000" b="1" dirty="0" smtClean="0">
                <a:solidFill>
                  <a:srgbClr val="0000FF"/>
                </a:solidFill>
              </a:rPr>
              <a:t>Connectivity</a:t>
            </a:r>
          </a:p>
        </p:txBody>
      </p:sp>
      <p:grpSp>
        <p:nvGrpSpPr>
          <p:cNvPr id="10245" name="Group 42"/>
          <p:cNvGrpSpPr>
            <a:grpSpLocks/>
          </p:cNvGrpSpPr>
          <p:nvPr/>
        </p:nvGrpSpPr>
        <p:grpSpPr bwMode="auto">
          <a:xfrm>
            <a:off x="803275" y="3124200"/>
            <a:ext cx="7807325" cy="1752600"/>
            <a:chOff x="506" y="1968"/>
            <a:chExt cx="4006" cy="720"/>
          </a:xfrm>
        </p:grpSpPr>
        <p:sp>
          <p:nvSpPr>
            <p:cNvPr id="10246" name="Oval 4"/>
            <p:cNvSpPr>
              <a:spLocks noChangeArrowheads="1"/>
            </p:cNvSpPr>
            <p:nvPr/>
          </p:nvSpPr>
          <p:spPr bwMode="auto">
            <a:xfrm>
              <a:off x="2400" y="21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sp>
          <p:nvSpPr>
            <p:cNvPr id="10247" name="Oval 5"/>
            <p:cNvSpPr>
              <a:spLocks noChangeArrowheads="1"/>
            </p:cNvSpPr>
            <p:nvPr/>
          </p:nvSpPr>
          <p:spPr bwMode="auto">
            <a:xfrm>
              <a:off x="2976" y="21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sp>
          <p:nvSpPr>
            <p:cNvPr id="10248" name="Oval 6"/>
            <p:cNvSpPr>
              <a:spLocks noChangeArrowheads="1"/>
            </p:cNvSpPr>
            <p:nvPr/>
          </p:nvSpPr>
          <p:spPr bwMode="auto">
            <a:xfrm>
              <a:off x="2688" y="254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cxnSp>
          <p:nvCxnSpPr>
            <p:cNvPr id="10249" name="AutoShape 7"/>
            <p:cNvCxnSpPr>
              <a:cxnSpLocks noChangeShapeType="1"/>
              <a:stCxn id="10246" idx="6"/>
              <a:endCxn id="10247" idx="2"/>
            </p:cNvCxnSpPr>
            <p:nvPr/>
          </p:nvCxnSpPr>
          <p:spPr bwMode="auto">
            <a:xfrm>
              <a:off x="2448" y="213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250" name="AutoShape 8"/>
            <p:cNvCxnSpPr>
              <a:cxnSpLocks noChangeShapeType="1"/>
              <a:stCxn id="10246" idx="4"/>
              <a:endCxn id="10248" idx="1"/>
            </p:cNvCxnSpPr>
            <p:nvPr/>
          </p:nvCxnSpPr>
          <p:spPr bwMode="auto">
            <a:xfrm>
              <a:off x="2424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251" name="AutoShape 9"/>
            <p:cNvCxnSpPr>
              <a:cxnSpLocks noChangeShapeType="1"/>
              <a:stCxn id="10248" idx="7"/>
              <a:endCxn id="10247" idx="4"/>
            </p:cNvCxnSpPr>
            <p:nvPr/>
          </p:nvCxnSpPr>
          <p:spPr bwMode="auto">
            <a:xfrm flipV="1">
              <a:off x="2729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0252" name="Group 10"/>
            <p:cNvGrpSpPr>
              <a:grpSpLocks/>
            </p:cNvGrpSpPr>
            <p:nvPr/>
          </p:nvGrpSpPr>
          <p:grpSpPr bwMode="auto">
            <a:xfrm flipH="1" flipV="1">
              <a:off x="2400" y="1968"/>
              <a:ext cx="624" cy="480"/>
              <a:chOff x="1776" y="2208"/>
              <a:chExt cx="624" cy="480"/>
            </a:xfrm>
          </p:grpSpPr>
          <p:sp>
            <p:nvSpPr>
              <p:cNvPr id="10278" name="Oval 11"/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ja-JP" altLang="en-US">
                  <a:latin typeface="Tahoma" pitchFamily="34" charset="0"/>
                </a:endParaRPr>
              </a:p>
            </p:txBody>
          </p:sp>
          <p:sp>
            <p:nvSpPr>
              <p:cNvPr id="10279" name="Oval 12"/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ja-JP" altLang="en-US">
                  <a:latin typeface="Tahoma" pitchFamily="34" charset="0"/>
                </a:endParaRPr>
              </a:p>
            </p:txBody>
          </p:sp>
          <p:sp>
            <p:nvSpPr>
              <p:cNvPr id="10280" name="Oval 13"/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ja-JP" altLang="en-US">
                  <a:latin typeface="Tahoma" pitchFamily="34" charset="0"/>
                </a:endParaRPr>
              </a:p>
            </p:txBody>
          </p:sp>
          <p:cxnSp>
            <p:nvCxnSpPr>
              <p:cNvPr id="10281" name="AutoShape 14"/>
              <p:cNvCxnSpPr>
                <a:cxnSpLocks noChangeShapeType="1"/>
                <a:stCxn id="10278" idx="6"/>
                <a:endCxn id="10279" idx="2"/>
              </p:cNvCxnSpPr>
              <p:nvPr/>
            </p:nvCxnSpPr>
            <p:spPr bwMode="auto">
              <a:xfrm>
                <a:off x="1824" y="2232"/>
                <a:ext cx="52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282" name="AutoShape 15"/>
              <p:cNvCxnSpPr>
                <a:cxnSpLocks noChangeShapeType="1"/>
                <a:stCxn id="10278" idx="4"/>
                <a:endCxn id="10280" idx="1"/>
              </p:cNvCxnSpPr>
              <p:nvPr/>
            </p:nvCxnSpPr>
            <p:spPr bwMode="auto">
              <a:xfrm>
                <a:off x="1800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283" name="AutoShape 16"/>
              <p:cNvCxnSpPr>
                <a:cxnSpLocks noChangeShapeType="1"/>
                <a:stCxn id="10280" idx="7"/>
                <a:endCxn id="10279" idx="4"/>
              </p:cNvCxnSpPr>
              <p:nvPr/>
            </p:nvCxnSpPr>
            <p:spPr bwMode="auto">
              <a:xfrm flipV="1">
                <a:off x="2105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0253" name="Oval 17"/>
            <p:cNvSpPr>
              <a:spLocks noChangeArrowheads="1"/>
            </p:cNvSpPr>
            <p:nvPr/>
          </p:nvSpPr>
          <p:spPr bwMode="auto">
            <a:xfrm>
              <a:off x="3888" y="21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sp>
          <p:nvSpPr>
            <p:cNvPr id="10254" name="Oval 18"/>
            <p:cNvSpPr>
              <a:spLocks noChangeArrowheads="1"/>
            </p:cNvSpPr>
            <p:nvPr/>
          </p:nvSpPr>
          <p:spPr bwMode="auto">
            <a:xfrm>
              <a:off x="4464" y="21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sp>
          <p:nvSpPr>
            <p:cNvPr id="10255" name="Oval 19"/>
            <p:cNvSpPr>
              <a:spLocks noChangeArrowheads="1"/>
            </p:cNvSpPr>
            <p:nvPr/>
          </p:nvSpPr>
          <p:spPr bwMode="auto">
            <a:xfrm>
              <a:off x="4176" y="254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cxnSp>
          <p:nvCxnSpPr>
            <p:cNvPr id="10256" name="AutoShape 20"/>
            <p:cNvCxnSpPr>
              <a:cxnSpLocks noChangeShapeType="1"/>
              <a:stCxn id="10253" idx="6"/>
              <a:endCxn id="10254" idx="2"/>
            </p:cNvCxnSpPr>
            <p:nvPr/>
          </p:nvCxnSpPr>
          <p:spPr bwMode="auto">
            <a:xfrm>
              <a:off x="3936" y="213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257" name="AutoShape 21"/>
            <p:cNvCxnSpPr>
              <a:cxnSpLocks noChangeShapeType="1"/>
              <a:stCxn id="10253" idx="4"/>
              <a:endCxn id="10255" idx="1"/>
            </p:cNvCxnSpPr>
            <p:nvPr/>
          </p:nvCxnSpPr>
          <p:spPr bwMode="auto">
            <a:xfrm>
              <a:off x="3912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258" name="AutoShape 22"/>
            <p:cNvCxnSpPr>
              <a:cxnSpLocks noChangeShapeType="1"/>
              <a:stCxn id="10255" idx="7"/>
              <a:endCxn id="10254" idx="4"/>
            </p:cNvCxnSpPr>
            <p:nvPr/>
          </p:nvCxnSpPr>
          <p:spPr bwMode="auto">
            <a:xfrm flipV="1">
              <a:off x="4217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0259" name="Group 23"/>
            <p:cNvGrpSpPr>
              <a:grpSpLocks/>
            </p:cNvGrpSpPr>
            <p:nvPr/>
          </p:nvGrpSpPr>
          <p:grpSpPr bwMode="auto">
            <a:xfrm flipH="1" flipV="1">
              <a:off x="3888" y="1968"/>
              <a:ext cx="624" cy="480"/>
              <a:chOff x="1776" y="2208"/>
              <a:chExt cx="624" cy="480"/>
            </a:xfrm>
          </p:grpSpPr>
          <p:sp>
            <p:nvSpPr>
              <p:cNvPr id="10272" name="Oval 24"/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ja-JP" altLang="en-US">
                  <a:latin typeface="Tahoma" pitchFamily="34" charset="0"/>
                </a:endParaRPr>
              </a:p>
            </p:txBody>
          </p:sp>
          <p:sp>
            <p:nvSpPr>
              <p:cNvPr id="10273" name="Oval 25"/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ja-JP" altLang="en-US">
                  <a:latin typeface="Tahoma" pitchFamily="34" charset="0"/>
                </a:endParaRPr>
              </a:p>
            </p:txBody>
          </p:sp>
          <p:sp>
            <p:nvSpPr>
              <p:cNvPr id="10274" name="Oval 26"/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ja-JP" altLang="en-US">
                  <a:latin typeface="Tahoma" pitchFamily="34" charset="0"/>
                </a:endParaRPr>
              </a:p>
            </p:txBody>
          </p:sp>
          <p:cxnSp>
            <p:nvCxnSpPr>
              <p:cNvPr id="10275" name="AutoShape 27"/>
              <p:cNvCxnSpPr>
                <a:cxnSpLocks noChangeShapeType="1"/>
                <a:stCxn id="10272" idx="6"/>
                <a:endCxn id="10273" idx="2"/>
              </p:cNvCxnSpPr>
              <p:nvPr/>
            </p:nvCxnSpPr>
            <p:spPr bwMode="auto">
              <a:xfrm>
                <a:off x="1824" y="2232"/>
                <a:ext cx="52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276" name="AutoShape 28"/>
              <p:cNvCxnSpPr>
                <a:cxnSpLocks noChangeShapeType="1"/>
                <a:stCxn id="10272" idx="4"/>
                <a:endCxn id="10274" idx="1"/>
              </p:cNvCxnSpPr>
              <p:nvPr/>
            </p:nvCxnSpPr>
            <p:spPr bwMode="auto">
              <a:xfrm>
                <a:off x="1800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277" name="AutoShape 29"/>
              <p:cNvCxnSpPr>
                <a:cxnSpLocks noChangeShapeType="1"/>
                <a:stCxn id="10274" idx="7"/>
                <a:endCxn id="10273" idx="4"/>
              </p:cNvCxnSpPr>
              <p:nvPr/>
            </p:nvCxnSpPr>
            <p:spPr bwMode="auto">
              <a:xfrm flipV="1">
                <a:off x="2105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0260" name="Oval 30"/>
            <p:cNvSpPr>
              <a:spLocks noChangeArrowheads="1"/>
            </p:cNvSpPr>
            <p:nvPr/>
          </p:nvSpPr>
          <p:spPr bwMode="auto">
            <a:xfrm>
              <a:off x="4278" y="21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sp>
          <p:nvSpPr>
            <p:cNvPr id="10261" name="Oval 31"/>
            <p:cNvSpPr>
              <a:spLocks noChangeArrowheads="1"/>
            </p:cNvSpPr>
            <p:nvPr/>
          </p:nvSpPr>
          <p:spPr bwMode="auto">
            <a:xfrm>
              <a:off x="506" y="2027"/>
              <a:ext cx="124" cy="1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chemeClr val="bg1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262" name="Oval 32"/>
            <p:cNvSpPr>
              <a:spLocks noChangeArrowheads="1"/>
            </p:cNvSpPr>
            <p:nvPr/>
          </p:nvSpPr>
          <p:spPr bwMode="auto">
            <a:xfrm>
              <a:off x="1322" y="2027"/>
              <a:ext cx="123" cy="1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chemeClr val="bg1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10263" name="Oval 33"/>
            <p:cNvSpPr>
              <a:spLocks noChangeArrowheads="1"/>
            </p:cNvSpPr>
            <p:nvPr/>
          </p:nvSpPr>
          <p:spPr bwMode="auto">
            <a:xfrm>
              <a:off x="926" y="2415"/>
              <a:ext cx="124" cy="1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chemeClr val="bg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0264" name="Oval 34"/>
            <p:cNvSpPr>
              <a:spLocks noChangeArrowheads="1"/>
            </p:cNvSpPr>
            <p:nvPr/>
          </p:nvSpPr>
          <p:spPr bwMode="auto">
            <a:xfrm>
              <a:off x="1200" y="2559"/>
              <a:ext cx="124" cy="1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chemeClr val="bg1"/>
                  </a:solidFill>
                  <a:latin typeface="Tahoma" pitchFamily="34" charset="0"/>
                </a:rPr>
                <a:t>4</a:t>
              </a:r>
            </a:p>
          </p:txBody>
        </p:sp>
        <p:cxnSp>
          <p:nvCxnSpPr>
            <p:cNvPr id="10265" name="AutoShape 35"/>
            <p:cNvCxnSpPr>
              <a:cxnSpLocks noChangeShapeType="1"/>
              <a:stCxn id="10261" idx="6"/>
              <a:endCxn id="10262" idx="2"/>
            </p:cNvCxnSpPr>
            <p:nvPr/>
          </p:nvCxnSpPr>
          <p:spPr bwMode="auto">
            <a:xfrm>
              <a:off x="630" y="2092"/>
              <a:ext cx="69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266" name="AutoShape 36"/>
            <p:cNvCxnSpPr>
              <a:cxnSpLocks noChangeShapeType="1"/>
              <a:stCxn id="10261" idx="5"/>
              <a:endCxn id="10263" idx="1"/>
            </p:cNvCxnSpPr>
            <p:nvPr/>
          </p:nvCxnSpPr>
          <p:spPr bwMode="auto">
            <a:xfrm>
              <a:off x="612" y="2137"/>
              <a:ext cx="332" cy="2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267" name="AutoShape 37"/>
            <p:cNvCxnSpPr>
              <a:cxnSpLocks noChangeShapeType="1"/>
              <a:stCxn id="10263" idx="7"/>
              <a:endCxn id="10262" idx="3"/>
            </p:cNvCxnSpPr>
            <p:nvPr/>
          </p:nvCxnSpPr>
          <p:spPr bwMode="auto">
            <a:xfrm flipV="1">
              <a:off x="1032" y="2137"/>
              <a:ext cx="308" cy="2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268" name="AutoShape 38"/>
            <p:cNvCxnSpPr>
              <a:cxnSpLocks noChangeShapeType="1"/>
              <a:stCxn id="10261" idx="7"/>
              <a:endCxn id="10262" idx="1"/>
            </p:cNvCxnSpPr>
            <p:nvPr/>
          </p:nvCxnSpPr>
          <p:spPr bwMode="auto">
            <a:xfrm>
              <a:off x="612" y="2046"/>
              <a:ext cx="7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269" name="AutoShape 39"/>
            <p:cNvCxnSpPr>
              <a:cxnSpLocks noChangeShapeType="1"/>
              <a:stCxn id="10262" idx="4"/>
              <a:endCxn id="10262" idx="6"/>
            </p:cNvCxnSpPr>
            <p:nvPr/>
          </p:nvCxnSpPr>
          <p:spPr bwMode="auto">
            <a:xfrm rot="5400000" flipH="1" flipV="1">
              <a:off x="1383" y="2093"/>
              <a:ext cx="64" cy="61"/>
            </a:xfrm>
            <a:prstGeom prst="curvedConnector4">
              <a:avLst>
                <a:gd name="adj1" fmla="val -276565"/>
                <a:gd name="adj2" fmla="val 48852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70" name="AutoShape 40"/>
            <p:cNvCxnSpPr>
              <a:cxnSpLocks noChangeShapeType="1"/>
              <a:stCxn id="10262" idx="6"/>
              <a:endCxn id="10262" idx="0"/>
            </p:cNvCxnSpPr>
            <p:nvPr/>
          </p:nvCxnSpPr>
          <p:spPr bwMode="auto">
            <a:xfrm flipH="1" flipV="1">
              <a:off x="1384" y="2027"/>
              <a:ext cx="61" cy="65"/>
            </a:xfrm>
            <a:prstGeom prst="curvedConnector4">
              <a:avLst>
                <a:gd name="adj1" fmla="val -345903"/>
                <a:gd name="adj2" fmla="val 34461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71" name="AutoShape 41"/>
            <p:cNvCxnSpPr>
              <a:cxnSpLocks noChangeShapeType="1"/>
              <a:stCxn id="10264" idx="6"/>
              <a:endCxn id="10264" idx="0"/>
            </p:cNvCxnSpPr>
            <p:nvPr/>
          </p:nvCxnSpPr>
          <p:spPr bwMode="auto">
            <a:xfrm flipH="1" flipV="1">
              <a:off x="1262" y="2559"/>
              <a:ext cx="62" cy="64"/>
            </a:xfrm>
            <a:prstGeom prst="curvedConnector4">
              <a:avLst>
                <a:gd name="adj1" fmla="val -354843"/>
                <a:gd name="adj2" fmla="val 43437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2751</Words>
  <Application>Microsoft Office PowerPoint</Application>
  <PresentationFormat>On-screen Show (4:3)</PresentationFormat>
  <Paragraphs>324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Discrete Mathematics (CSC 1204) </vt:lpstr>
      <vt:lpstr>Paths</vt:lpstr>
      <vt:lpstr>Paths</vt:lpstr>
      <vt:lpstr>Paths in Directed Graph</vt:lpstr>
      <vt:lpstr>Connectedness in Undirected Graphs</vt:lpstr>
      <vt:lpstr>PowerPoint Presentation</vt:lpstr>
      <vt:lpstr>Example 6 (p.563)</vt:lpstr>
      <vt:lpstr>Connectivity</vt:lpstr>
      <vt:lpstr>Connectivity</vt:lpstr>
      <vt:lpstr>Connected Components</vt:lpstr>
      <vt:lpstr>Connected Components</vt:lpstr>
      <vt:lpstr>Connected Components</vt:lpstr>
      <vt:lpstr>Connectedness in Directed Graphs</vt:lpstr>
      <vt:lpstr>EXAMPLE: Are the directed graphs G and H shown in Figure strongly connected? Are they weakly connected?  </vt:lpstr>
      <vt:lpstr>Example</vt:lpstr>
      <vt:lpstr>Paths and Isomorphism</vt:lpstr>
      <vt:lpstr>Graph Isomorphism – Example</vt:lpstr>
      <vt:lpstr>Solution</vt:lpstr>
      <vt:lpstr> Example 14(p.565): Determine whether the graphs G and H shown in Figure 8  are isomorphic. </vt:lpstr>
      <vt:lpstr>Solution</vt:lpstr>
      <vt:lpstr>  Example 15 (p.566) : Determine whether the graphs G and H  shown in Figure 9  are isomorphic.  </vt:lpstr>
      <vt:lpstr>Solution</vt:lpstr>
      <vt:lpstr>Finding of possible isomorphism:</vt:lpstr>
      <vt:lpstr>8.5 Euler and Hamilton Paths</vt:lpstr>
      <vt:lpstr>Euler Paths &amp; Circuits</vt:lpstr>
      <vt:lpstr>Euler Paths &amp; Circuits</vt:lpstr>
      <vt:lpstr>Euler Paths &amp; Circuits</vt:lpstr>
      <vt:lpstr>Euler Paths &amp; Circuits</vt:lpstr>
      <vt:lpstr>Determining Euler Circuit/Path: Example</vt:lpstr>
      <vt:lpstr>Determining Euler Circuit/Path: Example</vt:lpstr>
      <vt:lpstr>Determining Euler Circuit/Path: Example </vt:lpstr>
      <vt:lpstr>Determining Euler Circuit/Path: Example </vt:lpstr>
      <vt:lpstr>Hamilton Paths and Circuits</vt:lpstr>
      <vt:lpstr>Hamilton Paths and Circuits</vt:lpstr>
      <vt:lpstr>Hamilton Paths and Circuits</vt:lpstr>
      <vt:lpstr>Necessary &amp; Sufficient Criteria for Hamilton Circuits</vt:lpstr>
      <vt:lpstr>Hamilton Paths and Circuits</vt:lpstr>
      <vt:lpstr>Hamilton Paths and Circuits</vt:lpstr>
      <vt:lpstr>Hamilton Paths and Circuits</vt:lpstr>
      <vt:lpstr>Hamilton Paths and Circuits</vt:lpstr>
      <vt:lpstr>Hamilton Paths and Circuits</vt:lpstr>
      <vt:lpstr>Exercise 37 (p.583)</vt:lpstr>
      <vt:lpstr>Exercise 37 (p.645)</vt:lpstr>
      <vt:lpstr>Euler vs. Hamilton Paths &amp; Circuits</vt:lpstr>
      <vt:lpstr>Euler vs. Hamilton Paths &amp; Circuits</vt:lpstr>
      <vt:lpstr>Hamilton vs. Euler </vt:lpstr>
      <vt:lpstr>Practice @ Home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(CSC 1204)</dc:title>
  <dc:creator>rouf</dc:creator>
  <cp:lastModifiedBy>Teacher</cp:lastModifiedBy>
  <cp:revision>100</cp:revision>
  <dcterms:created xsi:type="dcterms:W3CDTF">2013-11-11T13:56:04Z</dcterms:created>
  <dcterms:modified xsi:type="dcterms:W3CDTF">2019-03-24T01:56:11Z</dcterms:modified>
</cp:coreProperties>
</file>