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00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571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8EB95-B587-4CDA-A55A-298C6BAC6996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C19A68-4785-4256-8E75-8D8BFFB90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89D7-5179-4F7F-9826-72B44B7C0F33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C5F8-6B2D-4BAD-9793-7ACE2FCFB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CAA0-E591-44BF-9914-5F2676212FE0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AA3A3-EA9E-47A8-8FAF-E02EC1AA8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EF63C-C80D-4A37-861C-7992D80BAB12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0A341-B8AF-41D1-8568-95499213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02FED-BB96-42E6-BC37-0CA6B99AB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64F9C-CB6A-470C-805D-FEE55D058ECF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6446A-11D9-4ACE-8D19-8E826A920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CCA8E-D74F-4B5C-8B27-B319F45C8D65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CC2B-EA15-42C3-9569-243B7A01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E177-F88E-4043-AD35-4B9EDE49E8BE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CD6D9-9656-4FC2-8B7D-E6C31D537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3D46-B490-48BC-AAF1-8E448FD39CEF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9F54-A6B3-4863-B7FF-EC903E94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0B6C-2F62-42A2-88B0-41FBD66D89ED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B4948-CCBA-405D-BD93-C0296FAAB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5C355-81AD-48B9-8F98-E58C29E59BD5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A7FC-A023-4132-883D-9E399BCF7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E8A8-9C55-4722-8F10-6F6743515058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265B4-B423-49B1-9941-EA1F699D2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B699-9335-446A-A8E4-BD657AFC4199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2D3D4-CC3B-4B64-888E-FE71203AF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ACB467-B033-4C53-AABA-8339197E7E7E}" type="datetime1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1262BA-BDCA-4650-B507-90932925E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1981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8.7 Planar Graphs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  8.8 Graph Coloring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0E511-06AB-4946-B9FE-0C54C8728BE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 (cont.)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Now there is no way to place vertex v</a:t>
            </a:r>
            <a:r>
              <a:rPr lang="en-US" sz="3600" baseline="-25000" dirty="0" smtClean="0"/>
              <a:t>6</a:t>
            </a:r>
            <a:r>
              <a:rPr lang="en-US" sz="3600" dirty="0" smtClean="0"/>
              <a:t> without forcing a crossing: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If 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 is in 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then {v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If 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 is in 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21</a:t>
            </a:r>
            <a:r>
              <a:rPr lang="en-US" sz="3200" dirty="0" smtClean="0"/>
              <a:t>, then {v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} must cross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If 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 is in </a:t>
            </a:r>
            <a:r>
              <a:rPr lang="en-US" sz="3200" i="1" dirty="0" smtClean="0"/>
              <a:t>R</a:t>
            </a:r>
            <a:r>
              <a:rPr lang="en-US" sz="3200" baseline="-25000" dirty="0" smtClean="0"/>
              <a:t>22</a:t>
            </a:r>
            <a:r>
              <a:rPr lang="en-US" sz="3200" dirty="0" smtClean="0"/>
              <a:t>, then {v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, v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} must cross an edge</a:t>
            </a:r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</p:txBody>
      </p:sp>
      <p:sp>
        <p:nvSpPr>
          <p:cNvPr id="15364" name="Text Box 12"/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        v</a:t>
            </a:r>
            <a:r>
              <a:rPr lang="en-US" baseline="-25000" dirty="0"/>
              <a:t>1</a:t>
            </a:r>
            <a:r>
              <a:rPr lang="en-US" dirty="0"/>
              <a:t>		      v</a:t>
            </a:r>
            <a:r>
              <a:rPr lang="en-US" baseline="-25000" dirty="0"/>
              <a:t>5</a:t>
            </a:r>
          </a:p>
          <a:p>
            <a:pPr algn="l">
              <a:spcBef>
                <a:spcPct val="50000"/>
              </a:spcBef>
            </a:pPr>
            <a:endParaRPr lang="en-US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-25000" dirty="0"/>
              <a:t>21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       </a:t>
            </a:r>
            <a:r>
              <a:rPr lang="en-US" sz="24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             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</a:t>
            </a:r>
            <a:r>
              <a:rPr lang="en-US" sz="2400" dirty="0" smtClean="0"/>
              <a:t>         </a:t>
            </a:r>
            <a:r>
              <a:rPr lang="en-US" i="1" dirty="0" smtClean="0"/>
              <a:t>R</a:t>
            </a:r>
            <a:r>
              <a:rPr lang="en-US" baseline="-25000" dirty="0" smtClean="0"/>
              <a:t>22</a:t>
            </a:r>
            <a:endParaRPr lang="en-US" baseline="-25000" dirty="0"/>
          </a:p>
          <a:p>
            <a:pPr algn="l">
              <a:spcBef>
                <a:spcPct val="50000"/>
              </a:spcBef>
            </a:pPr>
            <a:endParaRPr lang="en-US" sz="800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        v</a:t>
            </a:r>
            <a:r>
              <a:rPr lang="en-US" baseline="-25000" dirty="0"/>
              <a:t>4</a:t>
            </a:r>
            <a:r>
              <a:rPr lang="en-US" dirty="0"/>
              <a:t>		      v</a:t>
            </a:r>
            <a:r>
              <a:rPr lang="en-US" baseline="-25000" dirty="0"/>
              <a:t>2</a:t>
            </a:r>
          </a:p>
        </p:txBody>
      </p:sp>
      <p:sp>
        <p:nvSpPr>
          <p:cNvPr id="15365" name="Oval 13"/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14"/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15"/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6"/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7"/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18"/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9"/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20"/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21"/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22"/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 (cont.)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2057400"/>
          </a:xfrm>
        </p:spPr>
        <p:txBody>
          <a:bodyPr/>
          <a:lstStyle/>
          <a:p>
            <a:pPr eaLnBrk="1" hangingPunct="1"/>
            <a:r>
              <a:rPr lang="en-US" sz="3500" b="1" dirty="0" smtClean="0">
                <a:solidFill>
                  <a:srgbClr val="0000FF"/>
                </a:solidFill>
              </a:rPr>
              <a:t>When v</a:t>
            </a:r>
            <a:r>
              <a:rPr lang="en-US" sz="35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3500" b="1" dirty="0" smtClean="0">
                <a:solidFill>
                  <a:srgbClr val="0000FF"/>
                </a:solidFill>
              </a:rPr>
              <a:t> is in R</a:t>
            </a:r>
            <a:r>
              <a:rPr lang="en-US" sz="35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3500" dirty="0" smtClean="0"/>
              <a:t>, then the edges</a:t>
            </a:r>
            <a:r>
              <a:rPr lang="en-US" sz="3500" i="1" dirty="0" smtClean="0"/>
              <a:t> </a:t>
            </a:r>
            <a:r>
              <a:rPr lang="en-US" sz="3500" dirty="0" smtClean="0"/>
              <a:t>{v</a:t>
            </a:r>
            <a:r>
              <a:rPr lang="en-US" sz="3500" baseline="-25000" dirty="0" smtClean="0"/>
              <a:t>3</a:t>
            </a:r>
            <a:r>
              <a:rPr lang="en-US" sz="3500" dirty="0" smtClean="0"/>
              <a:t>, v</a:t>
            </a:r>
            <a:r>
              <a:rPr lang="en-US" sz="3500" baseline="-25000" dirty="0" smtClean="0"/>
              <a:t>4</a:t>
            </a:r>
            <a:r>
              <a:rPr lang="en-US" sz="3500" dirty="0" smtClean="0"/>
              <a:t>} and {v</a:t>
            </a:r>
            <a:r>
              <a:rPr lang="en-US" sz="3500" baseline="-25000" dirty="0" smtClean="0"/>
              <a:t>4</a:t>
            </a:r>
            <a:r>
              <a:rPr lang="en-US" sz="3500" dirty="0" smtClean="0"/>
              <a:t>, v</a:t>
            </a:r>
            <a:r>
              <a:rPr lang="en-US" sz="3500" baseline="-25000" dirty="0" smtClean="0"/>
              <a:t>5</a:t>
            </a:r>
            <a:r>
              <a:rPr lang="en-US" sz="3500" dirty="0" smtClean="0"/>
              <a:t>} separate </a:t>
            </a:r>
            <a:r>
              <a:rPr lang="en-US" sz="3500" i="1" dirty="0" smtClean="0"/>
              <a:t>R</a:t>
            </a:r>
            <a:r>
              <a:rPr lang="en-US" sz="3500" baseline="-25000" dirty="0" smtClean="0"/>
              <a:t>1</a:t>
            </a:r>
            <a:r>
              <a:rPr lang="en-US" sz="3500" dirty="0" smtClean="0"/>
              <a:t> into two sub-regions, </a:t>
            </a:r>
          </a:p>
          <a:p>
            <a:pPr marL="0" indent="0" eaLnBrk="1" hangingPunct="1">
              <a:buNone/>
            </a:pPr>
            <a:r>
              <a:rPr lang="en-US" sz="3500" i="1" dirty="0" smtClean="0"/>
              <a:t>    R</a:t>
            </a:r>
            <a:r>
              <a:rPr lang="en-US" sz="3500" baseline="-25000" dirty="0" smtClean="0"/>
              <a:t>11</a:t>
            </a:r>
            <a:r>
              <a:rPr lang="en-US" sz="3500" dirty="0" smtClean="0"/>
              <a:t> and </a:t>
            </a:r>
            <a:r>
              <a:rPr lang="en-US" sz="3500" i="1" dirty="0" smtClean="0"/>
              <a:t>R</a:t>
            </a:r>
            <a:r>
              <a:rPr lang="en-US" sz="3500" baseline="-25000" dirty="0" smtClean="0"/>
              <a:t>12</a:t>
            </a:r>
            <a:r>
              <a:rPr lang="en-US" sz="3500" dirty="0" smtClean="0"/>
              <a:t>.</a:t>
            </a:r>
            <a:endParaRPr lang="en-US" sz="3500" baseline="-25000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        v</a:t>
            </a:r>
            <a:r>
              <a:rPr lang="en-US" baseline="-25000" dirty="0"/>
              <a:t>1</a:t>
            </a:r>
            <a:r>
              <a:rPr lang="en-US" dirty="0"/>
              <a:t>		      v</a:t>
            </a:r>
            <a:r>
              <a:rPr lang="en-US" baseline="-25000" dirty="0"/>
              <a:t>5</a:t>
            </a:r>
          </a:p>
          <a:p>
            <a:pPr algn="l">
              <a:spcBef>
                <a:spcPct val="50000"/>
              </a:spcBef>
            </a:pPr>
            <a:endParaRPr lang="en-US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	</a:t>
            </a:r>
            <a:r>
              <a:rPr lang="en-US" baseline="-25000" dirty="0"/>
              <a:t>			 </a:t>
            </a:r>
            <a:r>
              <a:rPr lang="en-US" i="1" dirty="0"/>
              <a:t>R</a:t>
            </a:r>
            <a:r>
              <a:rPr lang="en-US" baseline="-25000" dirty="0"/>
              <a:t>11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sz="2400" dirty="0"/>
              <a:t> 	          </a:t>
            </a:r>
            <a:r>
              <a:rPr lang="en-US" i="1" dirty="0"/>
              <a:t>R</a:t>
            </a:r>
            <a:r>
              <a:rPr lang="en-US" baseline="-25000" dirty="0"/>
              <a:t>12</a:t>
            </a:r>
            <a:r>
              <a:rPr lang="en-US" dirty="0"/>
              <a:t> </a:t>
            </a:r>
            <a:r>
              <a:rPr lang="en-US" sz="2400" dirty="0"/>
              <a:t>	 </a:t>
            </a:r>
            <a:r>
              <a:rPr lang="en-US" dirty="0"/>
              <a:t>v</a:t>
            </a:r>
            <a:r>
              <a:rPr lang="en-US" baseline="-25000" dirty="0"/>
              <a:t>3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	</a:t>
            </a:r>
            <a:endParaRPr lang="en-US" baseline="-25000" dirty="0"/>
          </a:p>
          <a:p>
            <a:pPr algn="l">
              <a:spcBef>
                <a:spcPct val="50000"/>
              </a:spcBef>
            </a:pPr>
            <a:endParaRPr lang="en-US" sz="800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        v</a:t>
            </a:r>
            <a:r>
              <a:rPr lang="en-US" baseline="-25000" dirty="0"/>
              <a:t>4</a:t>
            </a:r>
            <a:r>
              <a:rPr lang="en-US" dirty="0"/>
              <a:t>		           v</a:t>
            </a:r>
            <a:r>
              <a:rPr lang="en-US" baseline="-25000" dirty="0"/>
              <a:t>2</a:t>
            </a:r>
          </a:p>
        </p:txBody>
      </p:sp>
      <p:sp>
        <p:nvSpPr>
          <p:cNvPr id="16389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99" name="AutoShape 18"/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6877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 (cont.)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2895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Now there is no way to place vertex v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 without forcing a crossing:</a:t>
            </a:r>
          </a:p>
          <a:p>
            <a:pPr lvl="1" eaLnBrk="1" hangingPunct="1"/>
            <a:r>
              <a:rPr lang="en-US" dirty="0" smtClean="0"/>
              <a:t>If v</a:t>
            </a:r>
            <a:r>
              <a:rPr lang="en-US" baseline="-25000" dirty="0" smtClean="0"/>
              <a:t>6</a:t>
            </a:r>
            <a:r>
              <a:rPr lang="en-US" dirty="0" smtClean="0"/>
              <a:t> is in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then {v</a:t>
            </a:r>
            <a:r>
              <a:rPr lang="en-US" baseline="-25000" dirty="0" smtClean="0"/>
              <a:t>6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} must cross an edge</a:t>
            </a:r>
          </a:p>
          <a:p>
            <a:pPr lvl="1" eaLnBrk="1" hangingPunct="1"/>
            <a:r>
              <a:rPr lang="en-US" dirty="0" smtClean="0"/>
              <a:t>If v</a:t>
            </a:r>
            <a:r>
              <a:rPr lang="en-US" baseline="-25000" dirty="0" smtClean="0"/>
              <a:t>6</a:t>
            </a:r>
            <a:r>
              <a:rPr lang="en-US" dirty="0" smtClean="0"/>
              <a:t> is in </a:t>
            </a:r>
            <a:r>
              <a:rPr lang="en-US" i="1" dirty="0" smtClean="0"/>
              <a:t>R</a:t>
            </a:r>
            <a:r>
              <a:rPr lang="en-US" baseline="-25000" dirty="0" smtClean="0"/>
              <a:t>11</a:t>
            </a:r>
            <a:r>
              <a:rPr lang="en-US" dirty="0" smtClean="0"/>
              <a:t>, then {v</a:t>
            </a:r>
            <a:r>
              <a:rPr lang="en-US" baseline="-25000" dirty="0" smtClean="0"/>
              <a:t>6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} must cross an edge</a:t>
            </a:r>
          </a:p>
          <a:p>
            <a:pPr lvl="1" eaLnBrk="1" hangingPunct="1"/>
            <a:r>
              <a:rPr lang="en-US" dirty="0" smtClean="0"/>
              <a:t>If v</a:t>
            </a:r>
            <a:r>
              <a:rPr lang="en-US" baseline="-25000" dirty="0" smtClean="0"/>
              <a:t>6</a:t>
            </a:r>
            <a:r>
              <a:rPr lang="en-US" dirty="0" smtClean="0"/>
              <a:t> is in </a:t>
            </a:r>
            <a:r>
              <a:rPr lang="en-US" i="1" dirty="0" smtClean="0"/>
              <a:t>R</a:t>
            </a:r>
            <a:r>
              <a:rPr lang="en-US" baseline="-25000" dirty="0" smtClean="0"/>
              <a:t>12</a:t>
            </a:r>
            <a:r>
              <a:rPr lang="en-US" dirty="0" smtClean="0"/>
              <a:t>, then {v</a:t>
            </a:r>
            <a:r>
              <a:rPr lang="en-US" baseline="-25000" dirty="0" smtClean="0"/>
              <a:t>6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} must cross an edge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        v</a:t>
            </a:r>
            <a:r>
              <a:rPr lang="en-US" baseline="-25000" dirty="0"/>
              <a:t>1</a:t>
            </a:r>
            <a:r>
              <a:rPr lang="en-US" dirty="0"/>
              <a:t>		      v</a:t>
            </a:r>
            <a:r>
              <a:rPr lang="en-US" baseline="-25000" dirty="0"/>
              <a:t>5</a:t>
            </a:r>
          </a:p>
          <a:p>
            <a:pPr algn="l">
              <a:spcBef>
                <a:spcPct val="50000"/>
              </a:spcBef>
            </a:pPr>
            <a:endParaRPr lang="en-US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	</a:t>
            </a:r>
            <a:r>
              <a:rPr lang="en-US" baseline="-25000" dirty="0"/>
              <a:t>			 </a:t>
            </a:r>
            <a:r>
              <a:rPr lang="en-US" i="1" dirty="0"/>
              <a:t>R</a:t>
            </a:r>
            <a:r>
              <a:rPr lang="en-US" baseline="-25000" dirty="0"/>
              <a:t>11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sz="2400" dirty="0"/>
              <a:t> 	          </a:t>
            </a:r>
            <a:r>
              <a:rPr lang="en-US" i="1" dirty="0"/>
              <a:t>R</a:t>
            </a:r>
            <a:r>
              <a:rPr lang="en-US" baseline="-25000" dirty="0"/>
              <a:t>12</a:t>
            </a:r>
            <a:r>
              <a:rPr lang="en-US" dirty="0"/>
              <a:t> </a:t>
            </a:r>
            <a:r>
              <a:rPr lang="en-US" sz="2400" dirty="0"/>
              <a:t>	 </a:t>
            </a:r>
            <a:r>
              <a:rPr lang="en-US" dirty="0"/>
              <a:t>v</a:t>
            </a:r>
            <a:r>
              <a:rPr lang="en-US" baseline="-25000" dirty="0"/>
              <a:t>3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	</a:t>
            </a:r>
            <a:endParaRPr lang="en-US" baseline="-25000" dirty="0"/>
          </a:p>
          <a:p>
            <a:pPr algn="l">
              <a:spcBef>
                <a:spcPct val="50000"/>
              </a:spcBef>
            </a:pPr>
            <a:endParaRPr lang="en-US" sz="800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        v</a:t>
            </a:r>
            <a:r>
              <a:rPr lang="en-US" baseline="-25000" dirty="0"/>
              <a:t>4</a:t>
            </a:r>
            <a:r>
              <a:rPr lang="en-US" dirty="0"/>
              <a:t>		</a:t>
            </a:r>
            <a:r>
              <a:rPr lang="en-US" dirty="0" smtClean="0"/>
              <a:t>         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7413" name="Oval 5"/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0"/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1"/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2"/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3"/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3" name="AutoShape 15"/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87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 (cont.)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Consequently, the graph K</a:t>
            </a:r>
            <a:r>
              <a:rPr lang="en-US" sz="2800" b="1" baseline="-25000" dirty="0" smtClean="0"/>
              <a:t>3,3</a:t>
            </a:r>
            <a:r>
              <a:rPr lang="en-US" sz="2800" b="1" dirty="0" smtClean="0"/>
              <a:t> must be </a:t>
            </a:r>
            <a:r>
              <a:rPr lang="en-US" sz="2800" b="1" dirty="0" err="1" smtClean="0"/>
              <a:t>nonplanar</a:t>
            </a:r>
            <a:r>
              <a:rPr lang="en-US" sz="2800" b="1" dirty="0" smtClean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>
                <a:solidFill>
                  <a:srgbClr val="FF0000"/>
                </a:solidFill>
              </a:rPr>
              <a:t>: See an easier solution by Corollary 3 </a:t>
            </a:r>
            <a:r>
              <a:rPr lang="en-US" sz="2800" i="1" dirty="0" smtClean="0">
                <a:solidFill>
                  <a:srgbClr val="FF0000"/>
                </a:solidFill>
              </a:rPr>
              <a:t>later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</a:rPr>
              <a:t>K</a:t>
            </a:r>
            <a:r>
              <a:rPr lang="en-US" sz="3200" b="1" baseline="-25000" dirty="0">
                <a:latin typeface="Times New Roman" pitchFamily="18" charset="0"/>
              </a:rPr>
              <a:t>3,3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16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7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92921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+mn-lt"/>
              </a:rPr>
              <a:t>Regions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Euler showed that all planar representations of a graph split the plane into the </a:t>
            </a:r>
            <a:r>
              <a:rPr lang="en-US" b="1" dirty="0" smtClean="0">
                <a:solidFill>
                  <a:srgbClr val="0000FF"/>
                </a:solidFill>
              </a:rPr>
              <a:t>same</a:t>
            </a:r>
            <a:r>
              <a:rPr lang="en-US" dirty="0" smtClean="0">
                <a:solidFill>
                  <a:srgbClr val="0000FF"/>
                </a:solidFill>
              </a:rPr>
              <a:t> number of </a:t>
            </a:r>
            <a:r>
              <a:rPr lang="en-US" i="1" dirty="0" smtClean="0">
                <a:solidFill>
                  <a:srgbClr val="0000FF"/>
                </a:solidFill>
              </a:rPr>
              <a:t>regions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 smtClean="0"/>
              <a:t> including an unbounded region.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Bookman Old Style" pitchFamily="18" charset="0"/>
                </a:rPr>
                <a:t>R</a:t>
              </a:r>
              <a:r>
                <a:rPr lang="en-US" sz="2400" baseline="-25000" dirty="0">
                  <a:latin typeface="Bookman Old Style" pitchFamily="18" charset="0"/>
                </a:rPr>
                <a:t>4</a:t>
              </a:r>
              <a:r>
                <a:rPr lang="en-US" sz="2400" dirty="0">
                  <a:latin typeface="Bookman Old Style" pitchFamily="18" charset="0"/>
                </a:rPr>
                <a:t>     </a:t>
              </a:r>
              <a:r>
                <a:rPr lang="en-US" sz="2400" i="1" dirty="0">
                  <a:latin typeface="Bookman Old Style" pitchFamily="18" charset="0"/>
                </a:rPr>
                <a:t>R</a:t>
              </a:r>
              <a:r>
                <a:rPr lang="en-US" sz="2400" baseline="-25000" dirty="0">
                  <a:latin typeface="Bookman Old Style" pitchFamily="18" charset="0"/>
                </a:rPr>
                <a:t>3</a:t>
              </a:r>
              <a:r>
                <a:rPr lang="en-US" sz="2400" dirty="0">
                  <a:latin typeface="Bookman Old Style" pitchFamily="18" charset="0"/>
                </a:rPr>
                <a:t>          </a:t>
              </a:r>
              <a:r>
                <a:rPr lang="en-US" sz="2400" i="1" dirty="0">
                  <a:latin typeface="Bookman Old Style" pitchFamily="18" charset="0"/>
                </a:rPr>
                <a:t>R</a:t>
              </a:r>
              <a:r>
                <a:rPr lang="en-US" sz="2400" baseline="-25000" dirty="0">
                  <a:latin typeface="Bookman Old Style" pitchFamily="18" charset="0"/>
                </a:rPr>
                <a:t>2</a:t>
              </a:r>
              <a:endParaRPr lang="en-US" sz="2400" dirty="0">
                <a:latin typeface="Bookman Old Style" pitchFamily="18" charset="0"/>
              </a:endParaRPr>
            </a:p>
            <a:p>
              <a:pPr algn="l" eaLnBrk="0" hangingPunct="0"/>
              <a:endParaRPr lang="en-US" sz="2400" dirty="0">
                <a:latin typeface="Bookman Old Style" pitchFamily="18" charset="0"/>
              </a:endParaRPr>
            </a:p>
            <a:p>
              <a:pPr algn="l" eaLnBrk="0" hangingPunct="0"/>
              <a:r>
                <a:rPr lang="en-US" sz="2400" dirty="0">
                  <a:latin typeface="Bookman Old Style" pitchFamily="18" charset="0"/>
                </a:rPr>
                <a:t>                 </a:t>
              </a:r>
              <a:r>
                <a:rPr lang="en-US" sz="2400" dirty="0" smtClean="0">
                  <a:latin typeface="Bookman Old Style" pitchFamily="18" charset="0"/>
                </a:rPr>
                <a:t> </a:t>
              </a:r>
              <a:r>
                <a:rPr lang="en-US" sz="2400" i="1" dirty="0" smtClean="0">
                  <a:latin typeface="Bookman Old Style" pitchFamily="18" charset="0"/>
                </a:rPr>
                <a:t>R</a:t>
              </a:r>
              <a:r>
                <a:rPr lang="en-US" sz="2400" baseline="-25000" dirty="0" smtClean="0">
                  <a:latin typeface="Bookman Old Style" pitchFamily="18" charset="0"/>
                </a:rPr>
                <a:t>1</a:t>
              </a:r>
              <a:endParaRPr lang="en-US" sz="2400" dirty="0">
                <a:latin typeface="Bookman Old Style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Here, </a:t>
            </a:r>
            <a:r>
              <a:rPr lang="en-US" sz="2400" b="1" i="1" dirty="0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400" b="1" baseline="-25000" dirty="0" smtClean="0">
                <a:solidFill>
                  <a:srgbClr val="FF0000"/>
                </a:solidFill>
                <a:latin typeface="+mn-lt"/>
              </a:rPr>
              <a:t>4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is the unbounded region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latin typeface="+mn-lt"/>
              </a:rPr>
              <a:t>Regions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3733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Euler</a:t>
            </a:r>
            <a:r>
              <a:rPr lang="en-US" sz="3600" dirty="0" smtClean="0"/>
              <a:t> devised a formula for expressing the </a:t>
            </a:r>
            <a:r>
              <a:rPr lang="en-US" sz="3600" b="1" dirty="0" smtClean="0">
                <a:solidFill>
                  <a:srgbClr val="0000FF"/>
                </a:solidFill>
              </a:rPr>
              <a:t>relationship between the number of vertices, edges, and regions </a:t>
            </a:r>
            <a:r>
              <a:rPr lang="en-US" sz="3600" dirty="0" smtClean="0"/>
              <a:t>of a planar graph.</a:t>
            </a:r>
          </a:p>
          <a:p>
            <a:pPr eaLnBrk="1" hangingPunct="1"/>
            <a:r>
              <a:rPr lang="en-US" sz="3600" dirty="0" smtClean="0"/>
              <a:t>These </a:t>
            </a:r>
            <a:r>
              <a:rPr lang="en-US" sz="3600" i="1" dirty="0" smtClean="0"/>
              <a:t>may</a:t>
            </a:r>
            <a:r>
              <a:rPr lang="en-US" sz="3600" dirty="0" smtClean="0"/>
              <a:t> help us determine if a graph can be planar or not.</a:t>
            </a:r>
          </a:p>
        </p:txBody>
      </p:sp>
    </p:spTree>
    <p:extLst>
      <p:ext uri="{BB962C8B-B14F-4D97-AF65-F5344CB8AC3E}">
        <p14:creationId xmlns:p14="http://schemas.microsoft.com/office/powerpoint/2010/main" val="19349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+mn-lt"/>
              </a:rPr>
              <a:t>Euler’s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2590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Let </a:t>
            </a:r>
            <a:r>
              <a:rPr lang="en-US" sz="3600" i="1" dirty="0" smtClean="0"/>
              <a:t>G</a:t>
            </a:r>
            <a:r>
              <a:rPr lang="en-US" sz="3600" dirty="0" smtClean="0"/>
              <a:t> be a connected planar simple graph with </a:t>
            </a:r>
            <a:r>
              <a:rPr lang="en-US" sz="3600" i="1" dirty="0" smtClean="0"/>
              <a:t>e</a:t>
            </a:r>
            <a:r>
              <a:rPr lang="en-US" sz="3600" dirty="0" smtClean="0"/>
              <a:t> edges and </a:t>
            </a:r>
            <a:r>
              <a:rPr lang="en-US" sz="3600" i="1" dirty="0" smtClean="0"/>
              <a:t>v</a:t>
            </a:r>
            <a:r>
              <a:rPr lang="en-US" sz="3600" dirty="0" smtClean="0"/>
              <a:t> vertices. Let </a:t>
            </a:r>
            <a:r>
              <a:rPr lang="en-US" sz="3600" i="1" dirty="0" smtClean="0"/>
              <a:t>r</a:t>
            </a:r>
            <a:r>
              <a:rPr lang="en-US" sz="3600" dirty="0" smtClean="0"/>
              <a:t> be the number of regions in a planar representation of </a:t>
            </a:r>
            <a:r>
              <a:rPr lang="en-US" sz="3600" i="1" dirty="0" smtClean="0"/>
              <a:t>G</a:t>
            </a:r>
            <a:r>
              <a:rPr lang="en-US" sz="3600" dirty="0" smtClean="0"/>
              <a:t>. Then </a:t>
            </a:r>
            <a:r>
              <a:rPr lang="en-US" sz="3600" b="1" i="1" dirty="0" smtClean="0">
                <a:solidFill>
                  <a:srgbClr val="0000FF"/>
                </a:solidFill>
              </a:rPr>
              <a:t>r</a:t>
            </a:r>
            <a:r>
              <a:rPr lang="en-US" sz="3600" b="1" dirty="0" smtClean="0">
                <a:solidFill>
                  <a:srgbClr val="0000FF"/>
                </a:solidFill>
              </a:rPr>
              <a:t> = </a:t>
            </a:r>
            <a:r>
              <a:rPr lang="en-US" sz="3600" b="1" i="1" dirty="0" smtClean="0">
                <a:solidFill>
                  <a:srgbClr val="0000FF"/>
                </a:solidFill>
              </a:rPr>
              <a:t>e</a:t>
            </a:r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3600" b="1" dirty="0" smtClean="0">
                <a:solidFill>
                  <a:srgbClr val="0000FF"/>
                </a:solidFill>
              </a:rPr>
              <a:t> </a:t>
            </a:r>
            <a:r>
              <a:rPr lang="en-US" sz="3600" b="1" i="1" dirty="0" smtClean="0">
                <a:solidFill>
                  <a:srgbClr val="0000FF"/>
                </a:solidFill>
              </a:rPr>
              <a:t>v</a:t>
            </a:r>
            <a:r>
              <a:rPr lang="en-US" sz="3600" b="1" dirty="0" smtClean="0">
                <a:solidFill>
                  <a:srgbClr val="0000FF"/>
                </a:solidFill>
              </a:rPr>
              <a:t> + 2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2800" b="1" dirty="0">
                <a:latin typeface="+mn-lt"/>
              </a:rPr>
              <a:t># of edges, </a:t>
            </a:r>
            <a:r>
              <a:rPr lang="en-US" sz="2800" b="1" i="1" dirty="0">
                <a:latin typeface="+mn-lt"/>
              </a:rPr>
              <a:t>e</a:t>
            </a:r>
            <a:r>
              <a:rPr lang="en-US" sz="2800" b="1" dirty="0">
                <a:latin typeface="+mn-lt"/>
              </a:rPr>
              <a:t> = 6</a:t>
            </a:r>
          </a:p>
          <a:p>
            <a:pPr algn="l" eaLnBrk="0" hangingPunct="0"/>
            <a:r>
              <a:rPr lang="en-US" sz="2800" b="1" dirty="0">
                <a:latin typeface="+mn-lt"/>
              </a:rPr>
              <a:t># of vertices, </a:t>
            </a:r>
            <a:r>
              <a:rPr lang="en-US" sz="2800" b="1" i="1" dirty="0">
                <a:latin typeface="+mn-lt"/>
              </a:rPr>
              <a:t>v</a:t>
            </a:r>
            <a:r>
              <a:rPr lang="en-US" sz="2800" b="1" dirty="0">
                <a:latin typeface="+mn-lt"/>
              </a:rPr>
              <a:t> = 4</a:t>
            </a:r>
          </a:p>
          <a:p>
            <a:pPr algn="l" eaLnBrk="0" hangingPunct="0"/>
            <a:r>
              <a:rPr lang="en-US" sz="2800" b="1" dirty="0">
                <a:latin typeface="+mn-lt"/>
              </a:rPr>
              <a:t># of regions, </a:t>
            </a:r>
            <a:r>
              <a:rPr lang="en-US" sz="2800" b="1" i="1" dirty="0">
                <a:latin typeface="+mn-lt"/>
              </a:rPr>
              <a:t>r</a:t>
            </a:r>
            <a:r>
              <a:rPr lang="en-US" sz="2800" b="1" dirty="0">
                <a:latin typeface="+mn-lt"/>
              </a:rPr>
              <a:t> = </a:t>
            </a:r>
            <a:r>
              <a:rPr lang="en-US" sz="2800" b="1" i="1" dirty="0" smtClean="0">
                <a:latin typeface="+mn-lt"/>
              </a:rPr>
              <a:t>e </a:t>
            </a:r>
            <a:r>
              <a:rPr lang="en-US" sz="2800" b="1" i="1" dirty="0" smtClean="0">
                <a:latin typeface="+mn-lt"/>
                <a:sym typeface="Symbol"/>
              </a:rPr>
              <a:t>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v</a:t>
            </a:r>
            <a:r>
              <a:rPr lang="en-US" sz="2800" b="1" dirty="0">
                <a:latin typeface="+mn-lt"/>
              </a:rPr>
              <a:t> + 2 =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 b="1" i="1" dirty="0">
                  <a:solidFill>
                    <a:srgbClr val="0000FF"/>
                  </a:solidFill>
                  <a:latin typeface="+mn-lt"/>
                </a:rPr>
                <a:t>R</a:t>
              </a:r>
              <a:r>
                <a:rPr lang="en-US" sz="2000" b="1" baseline="-25000" dirty="0">
                  <a:solidFill>
                    <a:srgbClr val="0000FF"/>
                  </a:solidFill>
                  <a:latin typeface="+mn-lt"/>
                </a:rPr>
                <a:t>4</a:t>
              </a:r>
              <a:r>
                <a:rPr lang="en-US" sz="2000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Bookman Old Style" pitchFamily="18" charset="0"/>
                </a:rPr>
                <a:t>      </a:t>
              </a:r>
              <a:r>
                <a:rPr lang="en-US" sz="2000" b="1" i="1" dirty="0">
                  <a:solidFill>
                    <a:srgbClr val="0000FF"/>
                  </a:solidFill>
                  <a:latin typeface="+mn-lt"/>
                </a:rPr>
                <a:t>R</a:t>
              </a:r>
              <a:r>
                <a:rPr lang="en-US" sz="2000" b="1" baseline="-25000" dirty="0">
                  <a:solidFill>
                    <a:srgbClr val="0000FF"/>
                  </a:solidFill>
                  <a:latin typeface="+mn-lt"/>
                </a:rPr>
                <a:t>3</a:t>
              </a:r>
              <a:r>
                <a:rPr lang="en-US" sz="2000" dirty="0">
                  <a:solidFill>
                    <a:schemeClr val="tx2"/>
                  </a:solidFill>
                  <a:latin typeface="Bookman Old Style" pitchFamily="18" charset="0"/>
                </a:rPr>
                <a:t>             </a:t>
              </a:r>
              <a:r>
                <a:rPr lang="en-US" sz="2000" b="1" i="1" dirty="0">
                  <a:solidFill>
                    <a:srgbClr val="0000FF"/>
                  </a:solidFill>
                  <a:latin typeface="+mn-lt"/>
                </a:rPr>
                <a:t>R</a:t>
              </a:r>
              <a:r>
                <a:rPr lang="en-US" sz="2000" b="1" baseline="-25000" dirty="0">
                  <a:solidFill>
                    <a:srgbClr val="0000FF"/>
                  </a:solidFill>
                  <a:latin typeface="+mn-lt"/>
                </a:rPr>
                <a:t>2</a:t>
              </a:r>
              <a:endParaRPr lang="en-US" sz="2000" b="1" dirty="0">
                <a:solidFill>
                  <a:srgbClr val="0000FF"/>
                </a:solidFill>
                <a:latin typeface="+mn-lt"/>
              </a:endParaRPr>
            </a:p>
            <a:p>
              <a:pPr algn="l" eaLnBrk="0" hangingPunct="0"/>
              <a:endParaRPr lang="en-US" sz="2000" dirty="0">
                <a:solidFill>
                  <a:schemeClr val="tx2"/>
                </a:solidFill>
                <a:latin typeface="Bookman Old Style" pitchFamily="18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2"/>
                  </a:solidFill>
                  <a:latin typeface="Bookman Old Style" pitchFamily="18" charset="0"/>
                </a:rPr>
                <a:t>                   </a:t>
              </a:r>
              <a:r>
                <a:rPr lang="en-US" sz="2000" b="1" i="1" dirty="0">
                  <a:solidFill>
                    <a:srgbClr val="0000FF"/>
                  </a:solidFill>
                  <a:latin typeface="+mn-lt"/>
                </a:rPr>
                <a:t>R</a:t>
              </a:r>
              <a:r>
                <a:rPr lang="en-US" sz="2000" b="1" baseline="-25000" dirty="0">
                  <a:solidFill>
                    <a:srgbClr val="0000FF"/>
                  </a:solidFill>
                  <a:latin typeface="+mn-lt"/>
                </a:rPr>
                <a:t>1</a:t>
              </a:r>
              <a:endParaRPr lang="en-US" sz="2000" b="1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4:</a:t>
            </a:r>
            <a:r>
              <a:rPr lang="en-US" sz="2800" dirty="0" smtClean="0">
                <a:solidFill>
                  <a:srgbClr val="FF0000"/>
                </a:solidFill>
              </a:rPr>
              <a:t> Suppose that a planar simple graph has 20 vertices, each of degree 3. Into how many regions does a representation of this planar graph split the plane?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Solution: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2</a:t>
            </a:r>
            <a:r>
              <a:rPr lang="en-US" sz="2800" i="1" dirty="0" smtClean="0"/>
              <a:t>e</a:t>
            </a:r>
            <a:r>
              <a:rPr lang="en-US" sz="2800" dirty="0" smtClean="0"/>
              <a:t> = 20.3 = 60    </a:t>
            </a:r>
            <a:r>
              <a:rPr lang="en-US" sz="2000" dirty="0" smtClean="0">
                <a:solidFill>
                  <a:srgbClr val="0000FF"/>
                </a:solidFill>
              </a:rPr>
              <a:t>[Since sum of the degrees of the vertices is equal to</a:t>
            </a:r>
            <a:r>
              <a:rPr lang="en-US" sz="2000" dirty="0" smtClean="0"/>
              <a:t>        </a:t>
            </a:r>
            <a:r>
              <a:rPr lang="en-US" sz="2800" i="1" dirty="0" smtClean="0"/>
              <a:t>e</a:t>
            </a:r>
            <a:r>
              <a:rPr lang="en-US" sz="2800" dirty="0" smtClean="0"/>
              <a:t> = 30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twice the number of edges]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800" dirty="0" smtClean="0"/>
              <a:t>From Euler’s formula, the number of regions is </a:t>
            </a:r>
          </a:p>
          <a:p>
            <a:pPr>
              <a:buNone/>
            </a:pPr>
            <a:r>
              <a:rPr lang="en-US" sz="2800" i="1" dirty="0" smtClean="0"/>
              <a:t> 	</a:t>
            </a:r>
            <a:r>
              <a:rPr lang="en-US" sz="2800" b="1" i="1" dirty="0" smtClean="0">
                <a:solidFill>
                  <a:srgbClr val="0000FF"/>
                </a:solidFill>
              </a:rPr>
              <a:t>r</a:t>
            </a:r>
            <a:r>
              <a:rPr lang="en-US" sz="2800" b="1" dirty="0" smtClean="0">
                <a:solidFill>
                  <a:srgbClr val="0000FF"/>
                </a:solidFill>
              </a:rPr>
              <a:t> = </a:t>
            </a:r>
            <a:r>
              <a:rPr lang="en-US" sz="2800" b="1" i="1" dirty="0" smtClean="0">
                <a:solidFill>
                  <a:srgbClr val="0000FF"/>
                </a:solidFill>
              </a:rPr>
              <a:t>e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800" b="1" i="1" dirty="0" smtClean="0">
                <a:solidFill>
                  <a:srgbClr val="0000FF"/>
                </a:solidFill>
                <a:sym typeface="Symbol"/>
              </a:rPr>
              <a:t>v</a:t>
            </a:r>
            <a:r>
              <a:rPr lang="en-US" sz="2800" b="1" dirty="0" smtClean="0">
                <a:solidFill>
                  <a:srgbClr val="0000FF"/>
                </a:solidFill>
                <a:sym typeface="Symbol"/>
              </a:rPr>
              <a:t> + 2 </a:t>
            </a:r>
            <a:r>
              <a:rPr lang="en-US" sz="2800" dirty="0" smtClean="0">
                <a:sym typeface="Symbol"/>
              </a:rPr>
              <a:t>= 30  20 + 2 = 12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Class Work 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FF0000"/>
                </a:solidFill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</a:rPr>
              <a:t>Solution: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From </a:t>
            </a:r>
            <a:r>
              <a:rPr lang="en-US" sz="2800" b="1" dirty="0" smtClean="0"/>
              <a:t>Euler’s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/>
              <a:t>Formula, </a:t>
            </a:r>
            <a:r>
              <a:rPr lang="en-US" sz="2800" b="1" i="1" dirty="0" smtClean="0"/>
              <a:t>r</a:t>
            </a:r>
            <a:r>
              <a:rPr lang="en-US" sz="2800" b="1" dirty="0" smtClean="0"/>
              <a:t> = </a:t>
            </a:r>
            <a:r>
              <a:rPr lang="en-US" sz="2800" b="1" i="1" dirty="0" smtClean="0"/>
              <a:t>e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Symbol"/>
              </a:rPr>
              <a:t>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v</a:t>
            </a:r>
            <a:r>
              <a:rPr lang="en-US" sz="2800" b="1" dirty="0" smtClean="0"/>
              <a:t> + 2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20 = 30 </a:t>
            </a:r>
            <a:r>
              <a:rPr lang="en-US" sz="2800" dirty="0" smtClean="0">
                <a:sym typeface="Symbol"/>
              </a:rPr>
              <a:t> </a:t>
            </a:r>
            <a:r>
              <a:rPr lang="en-US" sz="2800" i="1" dirty="0" smtClean="0">
                <a:sym typeface="Symbol"/>
              </a:rPr>
              <a:t>v </a:t>
            </a:r>
            <a:r>
              <a:rPr lang="en-US" sz="2800" dirty="0" smtClean="0">
                <a:sym typeface="Symbol"/>
              </a:rPr>
              <a:t>+ 2</a:t>
            </a:r>
          </a:p>
          <a:p>
            <a:pPr>
              <a:buNone/>
            </a:pPr>
            <a:r>
              <a:rPr lang="en-US" sz="2800" i="1" dirty="0" smtClean="0">
                <a:sym typeface="Symbol"/>
              </a:rPr>
              <a:t>	v = 12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	So the graph has 12 vertices.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Formula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sz="2400" u="sng" dirty="0" smtClean="0">
                <a:solidFill>
                  <a:srgbClr val="0000FF"/>
                </a:solidFill>
              </a:rPr>
              <a:t>Corollary 1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/>
              <a:t> If </a:t>
            </a:r>
            <a:r>
              <a:rPr lang="en-US" sz="2400" i="1" dirty="0" smtClean="0"/>
              <a:t>G</a:t>
            </a:r>
            <a:r>
              <a:rPr lang="en-US" sz="2400" dirty="0" smtClean="0"/>
              <a:t> is a connected planar simple graph with </a:t>
            </a:r>
            <a:r>
              <a:rPr lang="en-US" sz="2400" i="1" dirty="0" smtClean="0"/>
              <a:t>e</a:t>
            </a:r>
            <a:r>
              <a:rPr lang="en-US" sz="2400" dirty="0" smtClean="0"/>
              <a:t> edges and </a:t>
            </a:r>
            <a:r>
              <a:rPr lang="en-US" sz="2400" i="1" dirty="0" smtClean="0"/>
              <a:t>v</a:t>
            </a:r>
            <a:r>
              <a:rPr lang="en-US" sz="2400" dirty="0" smtClean="0"/>
              <a:t> vertices where </a:t>
            </a:r>
            <a:r>
              <a:rPr lang="en-US" sz="2400" i="1" dirty="0" smtClean="0"/>
              <a:t>v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3, then </a:t>
            </a:r>
            <a:r>
              <a:rPr lang="en-US" sz="2400" i="1" dirty="0" smtClean="0">
                <a:sym typeface="Symbol" pitchFamily="18" charset="2"/>
              </a:rPr>
              <a:t>e</a:t>
            </a:r>
            <a:r>
              <a:rPr lang="en-US" sz="2400" dirty="0" smtClean="0">
                <a:sym typeface="Symbol" pitchFamily="18" charset="2"/>
              </a:rPr>
              <a:t>  3</a:t>
            </a:r>
            <a:r>
              <a:rPr lang="en-US" sz="2400" i="1" dirty="0" smtClean="0">
                <a:sym typeface="Symbol" pitchFamily="18" charset="2"/>
              </a:rPr>
              <a:t>v </a:t>
            </a:r>
            <a:r>
              <a:rPr lang="en-US" sz="2400" i="1" dirty="0" smtClean="0">
                <a:sym typeface="Symbol"/>
              </a:rPr>
              <a:t></a:t>
            </a:r>
            <a:r>
              <a:rPr lang="en-US" sz="2400" dirty="0" smtClean="0">
                <a:sym typeface="Symbol" pitchFamily="18" charset="2"/>
              </a:rPr>
              <a:t> 6</a:t>
            </a:r>
          </a:p>
          <a:p>
            <a:pPr>
              <a:buNone/>
            </a:pPr>
            <a:endParaRPr lang="en-US" sz="2400" dirty="0" smtClean="0">
              <a:sym typeface="Symbol" pitchFamily="18" charset="2"/>
            </a:endParaRPr>
          </a:p>
          <a:p>
            <a:r>
              <a:rPr lang="sl-SI" sz="2400" b="1" dirty="0" smtClean="0">
                <a:solidFill>
                  <a:srgbClr val="FF0000"/>
                </a:solidFill>
              </a:rPr>
              <a:t>Warning</a:t>
            </a:r>
            <a:r>
              <a:rPr lang="en-US" sz="2400" b="1" dirty="0" smtClean="0">
                <a:solidFill>
                  <a:srgbClr val="FF0000"/>
                </a:solidFill>
              </a:rPr>
              <a:t>!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Do not interpret the corollary as meaning: If </a:t>
            </a:r>
            <a:r>
              <a:rPr lang="en-US" sz="2400" i="1" dirty="0" smtClean="0">
                <a:sym typeface="Symbol" pitchFamily="18" charset="2"/>
              </a:rPr>
              <a:t>e</a:t>
            </a:r>
            <a:r>
              <a:rPr lang="en-US" sz="2400" dirty="0" smtClean="0">
                <a:sym typeface="Symbol" pitchFamily="18" charset="2"/>
              </a:rPr>
              <a:t>  3</a:t>
            </a:r>
            <a:r>
              <a:rPr lang="en-US" sz="2400" i="1" dirty="0" smtClean="0">
                <a:sym typeface="Symbol" pitchFamily="18" charset="2"/>
              </a:rPr>
              <a:t>v </a:t>
            </a:r>
            <a:r>
              <a:rPr lang="en-US" sz="2400" i="1" dirty="0" smtClean="0">
                <a:sym typeface="Symbol"/>
              </a:rPr>
              <a:t></a:t>
            </a:r>
            <a:r>
              <a:rPr lang="en-US" sz="2400" dirty="0" smtClean="0">
                <a:sym typeface="Symbol" pitchFamily="18" charset="2"/>
              </a:rPr>
              <a:t> 6,</a:t>
            </a:r>
          </a:p>
          <a:p>
            <a:pPr>
              <a:buNone/>
            </a:pPr>
            <a:r>
              <a:rPr lang="en-US" sz="2400" dirty="0" smtClean="0"/>
              <a:t>	then a connected graph is planar, because </a:t>
            </a:r>
            <a:r>
              <a:rPr lang="en-US" sz="2400" dirty="0" smtClean="0">
                <a:solidFill>
                  <a:srgbClr val="FF0000"/>
                </a:solidFill>
              </a:rPr>
              <a:t>there are many </a:t>
            </a:r>
            <a:r>
              <a:rPr lang="en-US" sz="2400" dirty="0" err="1" smtClean="0">
                <a:solidFill>
                  <a:srgbClr val="FF0000"/>
                </a:solidFill>
              </a:rPr>
              <a:t>nonplanar</a:t>
            </a:r>
            <a:r>
              <a:rPr lang="en-US" sz="2400" dirty="0" smtClean="0">
                <a:solidFill>
                  <a:srgbClr val="FF0000"/>
                </a:solidFill>
              </a:rPr>
              <a:t> graphs which also satisfy this equation!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u="sng" dirty="0" smtClean="0"/>
              <a:t>For example</a:t>
            </a:r>
            <a:r>
              <a:rPr lang="en-US" sz="2400" dirty="0" smtClean="0"/>
              <a:t>, </a:t>
            </a:r>
            <a:r>
              <a:rPr lang="sl-SI" sz="2400" i="1" dirty="0" smtClean="0"/>
              <a:t>K</a:t>
            </a:r>
            <a:r>
              <a:rPr lang="sl-SI" sz="2400" baseline="-25000" dirty="0" smtClean="0"/>
              <a:t>3,3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has 6 vertices and 9 edges.  So when you substitute into the equation, you get:</a:t>
            </a:r>
            <a:r>
              <a:rPr lang="en-US" sz="2400" i="1" dirty="0" smtClean="0">
                <a:sym typeface="Symbol" pitchFamily="18" charset="2"/>
              </a:rPr>
              <a:t> 9</a:t>
            </a:r>
            <a:r>
              <a:rPr lang="en-US" sz="2400" dirty="0" smtClean="0">
                <a:sym typeface="Symbol" pitchFamily="18" charset="2"/>
              </a:rPr>
              <a:t>  3.6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/>
              </a:rPr>
              <a:t></a:t>
            </a:r>
            <a:r>
              <a:rPr lang="en-US" sz="2400" dirty="0" smtClean="0">
                <a:sym typeface="Symbol" pitchFamily="18" charset="2"/>
              </a:rPr>
              <a:t> 6</a:t>
            </a:r>
            <a:r>
              <a:rPr lang="en-US" sz="2400" dirty="0" smtClean="0"/>
              <a:t>, which holds.  However, </a:t>
            </a:r>
            <a:r>
              <a:rPr lang="sl-SI" sz="2400" i="1" dirty="0" smtClean="0">
                <a:solidFill>
                  <a:srgbClr val="FF0000"/>
                </a:solidFill>
              </a:rPr>
              <a:t>K</a:t>
            </a:r>
            <a:r>
              <a:rPr lang="sl-SI" sz="2400" baseline="-25000" dirty="0" smtClean="0">
                <a:solidFill>
                  <a:srgbClr val="FF0000"/>
                </a:solidFill>
              </a:rPr>
              <a:t>3,3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is not planar.</a:t>
            </a:r>
          </a:p>
          <a:p>
            <a:pPr>
              <a:buNone/>
            </a:pPr>
            <a:r>
              <a:rPr lang="en-US" sz="2400" b="1" i="1" dirty="0" smtClean="0"/>
              <a:t>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Planar Graphs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A graph is called </a:t>
            </a:r>
            <a:r>
              <a:rPr lang="en-US" i="1" dirty="0" smtClean="0">
                <a:solidFill>
                  <a:srgbClr val="0000FF"/>
                </a:solidFill>
              </a:rPr>
              <a:t>planar</a:t>
            </a:r>
            <a:r>
              <a:rPr lang="en-US" dirty="0" smtClean="0">
                <a:solidFill>
                  <a:srgbClr val="0000FF"/>
                </a:solidFill>
              </a:rPr>
              <a:t> if it can be drawn in the plane without any edges crossing.</a:t>
            </a:r>
          </a:p>
          <a:p>
            <a:pPr lvl="1" eaLnBrk="1" hangingPunct="1"/>
            <a:r>
              <a:rPr lang="en-US" dirty="0" smtClean="0"/>
              <a:t>Such a </a:t>
            </a:r>
            <a:r>
              <a:rPr lang="en-US" u="sng" dirty="0" smtClean="0"/>
              <a:t>drawing</a:t>
            </a:r>
            <a:r>
              <a:rPr lang="en-US" dirty="0" smtClean="0"/>
              <a:t> is called a </a:t>
            </a:r>
            <a:r>
              <a:rPr lang="en-US" i="1" dirty="0" smtClean="0">
                <a:solidFill>
                  <a:srgbClr val="0000FF"/>
                </a:solidFill>
              </a:rPr>
              <a:t>planar representation</a:t>
            </a:r>
            <a:r>
              <a:rPr lang="en-US" dirty="0" smtClean="0">
                <a:solidFill>
                  <a:srgbClr val="0000FF"/>
                </a:solidFill>
              </a:rPr>
              <a:t> of the graph</a:t>
            </a:r>
          </a:p>
          <a:p>
            <a:pPr eaLnBrk="1" hangingPunct="1"/>
            <a:endParaRPr lang="en-US" b="1" i="1" u="sng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b="1" i="1" u="sng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:p14="http://schemas.microsoft.com/office/powerpoint/2010/main" val="32659373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Example 5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1600200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solidFill>
                  <a:srgbClr val="FF0000"/>
                </a:solidFill>
              </a:rPr>
              <a:t>Example 5:</a:t>
            </a:r>
            <a:r>
              <a:rPr lang="en-US" sz="3600" dirty="0" smtClean="0">
                <a:solidFill>
                  <a:srgbClr val="FF0000"/>
                </a:solidFill>
              </a:rPr>
              <a:t> Show that </a:t>
            </a:r>
            <a:r>
              <a:rPr lang="en-US" sz="3600" i="1" dirty="0" smtClean="0">
                <a:solidFill>
                  <a:srgbClr val="FF0000"/>
                </a:solidFill>
              </a:rPr>
              <a:t>K</a:t>
            </a:r>
            <a:r>
              <a:rPr lang="en-US" sz="3600" baseline="-25000" dirty="0" smtClean="0">
                <a:solidFill>
                  <a:srgbClr val="FF0000"/>
                </a:solidFill>
              </a:rPr>
              <a:t>5 </a:t>
            </a:r>
            <a:r>
              <a:rPr lang="en-US" sz="3600" dirty="0" smtClean="0">
                <a:solidFill>
                  <a:srgbClr val="FF0000"/>
                </a:solidFill>
              </a:rPr>
              <a:t>is </a:t>
            </a:r>
            <a:r>
              <a:rPr lang="en-US" sz="3600" dirty="0" err="1" smtClean="0">
                <a:solidFill>
                  <a:srgbClr val="FF0000"/>
                </a:solidFill>
              </a:rPr>
              <a:t>nonplanar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using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b="1" i="1" dirty="0" smtClean="0">
                <a:solidFill>
                  <a:srgbClr val="FF0000"/>
                </a:solidFill>
              </a:rPr>
              <a:t>Corollary 1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1510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Text Box 17"/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baseline="-25000" dirty="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93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  <a:latin typeface="+mn-lt"/>
              </a:rPr>
              <a:t>Solution of Example 5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graph </a:t>
            </a:r>
            <a:r>
              <a:rPr lang="en-US" sz="2800" b="1" i="1" dirty="0" smtClean="0"/>
              <a:t>K</a:t>
            </a:r>
            <a:r>
              <a:rPr lang="en-US" sz="2800" b="1" baseline="-25000" dirty="0" smtClean="0"/>
              <a:t>5</a:t>
            </a:r>
            <a:r>
              <a:rPr lang="en-US" sz="2800" b="1" dirty="0" smtClean="0"/>
              <a:t> has 5 vertices and 10 edges.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/>
              <a:t>	However, the inequality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 3</a:t>
            </a:r>
            <a:r>
              <a:rPr lang="en-US" sz="2800" i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– 6 is not satisfied for this </a:t>
            </a:r>
            <a:r>
              <a:rPr lang="en-US" sz="2800" dirty="0" smtClean="0">
                <a:sym typeface="Symbol" pitchFamily="18" charset="2"/>
              </a:rPr>
              <a:t>graph, because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= 10 and 3</a:t>
            </a:r>
            <a:r>
              <a:rPr lang="en-US" sz="2800" i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– 6  =  3*5 – 6  =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 15 – 6  =  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ym typeface="Symbol" pitchFamily="18" charset="2"/>
              </a:rPr>
              <a:t>	Therefore, </a:t>
            </a:r>
            <a:r>
              <a:rPr lang="en-US" sz="2800" dirty="0" smtClean="0">
                <a:solidFill>
                  <a:srgbClr val="0000FF"/>
                </a:solidFill>
              </a:rPr>
              <a:t>K</a:t>
            </a:r>
            <a:r>
              <a:rPr lang="en-US" sz="2800" baseline="-25000" dirty="0" smtClean="0">
                <a:solidFill>
                  <a:srgbClr val="0000FF"/>
                </a:solidFill>
              </a:rPr>
              <a:t>5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is not planar.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22534" name="Oval 5"/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Oval 6"/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13"/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14"/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15"/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3" name="Text Box 16"/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3200" dirty="0">
                <a:latin typeface="Times New Roman" pitchFamily="18" charset="0"/>
              </a:rPr>
              <a:t>K</a:t>
            </a:r>
            <a:r>
              <a:rPr lang="en-US" sz="3200" baseline="-25000" dirty="0">
                <a:latin typeface="Times New Roman" pitchFamily="18" charset="0"/>
              </a:rPr>
              <a:t>5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47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Euler’s Formula (Cont.)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743200"/>
          </a:xfrm>
        </p:spPr>
        <p:txBody>
          <a:bodyPr/>
          <a:lstStyle/>
          <a:p>
            <a:pPr eaLnBrk="1" hangingPunct="1"/>
            <a:r>
              <a:rPr lang="en-US" b="1" u="sng" dirty="0" smtClean="0">
                <a:solidFill>
                  <a:srgbClr val="0000FF"/>
                </a:solidFill>
                <a:sym typeface="Symbol" pitchFamily="18" charset="2"/>
              </a:rPr>
              <a:t>Corollary 3:</a:t>
            </a:r>
            <a:r>
              <a:rPr lang="en-US" dirty="0" smtClean="0">
                <a:sym typeface="Symbol" pitchFamily="18" charset="2"/>
              </a:rPr>
              <a:t> If a connected planar simple graph has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dirty="0" smtClean="0">
                <a:sym typeface="Symbol" pitchFamily="18" charset="2"/>
              </a:rPr>
              <a:t> edges and 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 vertices with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3 and no circuits of length 3, then </a:t>
            </a:r>
            <a:r>
              <a:rPr lang="en-US" b="1" i="1" dirty="0" smtClean="0">
                <a:sym typeface="Symbol" pitchFamily="18" charset="2"/>
              </a:rPr>
              <a:t>e</a:t>
            </a:r>
            <a:r>
              <a:rPr lang="en-US" b="1" dirty="0" smtClean="0">
                <a:sym typeface="Symbol" pitchFamily="18" charset="2"/>
              </a:rPr>
              <a:t>  2</a:t>
            </a:r>
            <a:r>
              <a:rPr lang="en-US" b="1" i="1" dirty="0" smtClean="0">
                <a:sym typeface="Symbol" pitchFamily="18" charset="2"/>
              </a:rPr>
              <a:t>v </a:t>
            </a:r>
            <a:r>
              <a:rPr lang="en-US" b="1" i="1" dirty="0" smtClean="0">
                <a:sym typeface="Symbol"/>
              </a:rPr>
              <a:t></a:t>
            </a:r>
            <a:r>
              <a:rPr lang="en-US" b="1" dirty="0" smtClean="0">
                <a:sym typeface="Symbol" pitchFamily="18" charset="2"/>
              </a:rPr>
              <a:t> 4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 smtClean="0">
                <a:solidFill>
                  <a:srgbClr val="FF0000"/>
                </a:solidFill>
              </a:rPr>
              <a:t>Example 6:</a:t>
            </a:r>
            <a:r>
              <a:rPr lang="en-US" dirty="0" smtClean="0">
                <a:solidFill>
                  <a:srgbClr val="FF0000"/>
                </a:solidFill>
              </a:rPr>
              <a:t> Use </a:t>
            </a:r>
            <a:r>
              <a:rPr lang="en-US" b="1" i="1" dirty="0" smtClean="0">
                <a:solidFill>
                  <a:srgbClr val="FF0000"/>
                </a:solidFill>
              </a:rPr>
              <a:t>Corollary 3 </a:t>
            </a:r>
            <a:r>
              <a:rPr lang="en-US" dirty="0" smtClean="0">
                <a:solidFill>
                  <a:srgbClr val="FF0000"/>
                </a:solidFill>
              </a:rPr>
              <a:t>to show that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i="1" dirty="0" smtClean="0">
                <a:solidFill>
                  <a:srgbClr val="FF0000"/>
                </a:solidFill>
              </a:rPr>
              <a:t>	K</a:t>
            </a:r>
            <a:r>
              <a:rPr lang="en-US" baseline="-25000" dirty="0" smtClean="0">
                <a:solidFill>
                  <a:srgbClr val="FF0000"/>
                </a:solidFill>
              </a:rPr>
              <a:t>3,3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err="1" smtClean="0">
                <a:solidFill>
                  <a:srgbClr val="FF0000"/>
                </a:solidFill>
              </a:rPr>
              <a:t>nonplanar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4038600"/>
            <a:ext cx="2709863" cy="1905000"/>
            <a:chOff x="2198" y="3014"/>
            <a:chExt cx="1371" cy="863"/>
          </a:xfrm>
        </p:grpSpPr>
        <p:sp>
          <p:nvSpPr>
            <p:cNvPr id="23557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9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b="1" i="1" dirty="0" smtClean="0">
                <a:solidFill>
                  <a:srgbClr val="0000FF"/>
                </a:solidFill>
                <a:latin typeface="+mn-lt"/>
              </a:rPr>
              <a:t>Solution</a:t>
            </a:r>
            <a:r>
              <a:rPr lang="en-US" dirty="0" smtClean="0">
                <a:solidFill>
                  <a:srgbClr val="0000FF"/>
                </a:solidFill>
                <a:latin typeface="+mn-lt"/>
              </a:rPr>
              <a:t> of Example 6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8100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b="1" i="1" dirty="0" smtClean="0"/>
              <a:t>K</a:t>
            </a:r>
            <a:r>
              <a:rPr lang="en-US" sz="2800" b="1" baseline="-25000" dirty="0" smtClean="0"/>
              <a:t>3,3</a:t>
            </a:r>
            <a:r>
              <a:rPr lang="en-US" sz="2800" b="1" dirty="0" smtClean="0"/>
              <a:t> has 6 vertices and 9 edges</a:t>
            </a:r>
            <a:r>
              <a:rPr lang="en-US" sz="2800" dirty="0" smtClean="0"/>
              <a:t>. [ So, </a:t>
            </a:r>
            <a:r>
              <a:rPr lang="en-US" sz="2800" b="1" i="1" dirty="0" smtClean="0"/>
              <a:t>v</a:t>
            </a:r>
            <a:r>
              <a:rPr lang="en-US" sz="2800" b="1" dirty="0" smtClean="0"/>
              <a:t> = 6, </a:t>
            </a:r>
            <a:r>
              <a:rPr lang="en-US" sz="2800" b="1" i="1" dirty="0" smtClean="0"/>
              <a:t>e</a:t>
            </a:r>
            <a:r>
              <a:rPr lang="en-US" sz="2800" b="1" dirty="0" smtClean="0"/>
              <a:t> = 9 </a:t>
            </a:r>
            <a:r>
              <a:rPr lang="en-US" sz="2800" dirty="0" smtClean="0"/>
              <a:t>]</a:t>
            </a:r>
          </a:p>
          <a:p>
            <a:pPr eaLnBrk="1" hangingPunct="1">
              <a:buNone/>
            </a:pPr>
            <a:r>
              <a:rPr lang="en-US" sz="2800" dirty="0" smtClean="0"/>
              <a:t>In graph </a:t>
            </a:r>
            <a:r>
              <a:rPr lang="en-US" sz="2800" i="1" dirty="0" smtClean="0"/>
              <a:t>K</a:t>
            </a:r>
            <a:r>
              <a:rPr lang="en-US" sz="2800" baseline="-25000" dirty="0" smtClean="0"/>
              <a:t>3,3</a:t>
            </a:r>
            <a:r>
              <a:rPr lang="en-US" sz="2800" dirty="0" smtClean="0"/>
              <a:t>, v </a:t>
            </a:r>
            <a:r>
              <a:rPr lang="en-US" sz="2800" dirty="0" smtClean="0">
                <a:sym typeface="Symbol" pitchFamily="18" charset="2"/>
              </a:rPr>
              <a:t> 3 and there is no circuit of length 3.  </a:t>
            </a:r>
          </a:p>
          <a:p>
            <a:pPr eaLnBrk="1" hangingPunct="1">
              <a:buNone/>
            </a:pPr>
            <a:r>
              <a:rPr lang="en-US" sz="2800" dirty="0" smtClean="0">
                <a:sym typeface="Symbol" pitchFamily="18" charset="2"/>
              </a:rPr>
              <a:t>If </a:t>
            </a:r>
            <a:r>
              <a:rPr lang="en-US" sz="2800" i="1" dirty="0" smtClean="0"/>
              <a:t>K</a:t>
            </a:r>
            <a:r>
              <a:rPr lang="en-US" sz="2800" baseline="-25000" dirty="0" smtClean="0"/>
              <a:t>3,3</a:t>
            </a:r>
            <a:r>
              <a:rPr lang="en-US" sz="2800" dirty="0" smtClean="0"/>
              <a:t> were planar, then </a:t>
            </a:r>
            <a:r>
              <a:rPr lang="en-US" sz="2800" b="1" i="1" dirty="0" smtClean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  2</a:t>
            </a:r>
            <a:r>
              <a:rPr lang="en-US" sz="2800" b="1" i="1" dirty="0" smtClean="0">
                <a:solidFill>
                  <a:srgbClr val="0000FF"/>
                </a:solidFill>
                <a:sym typeface="Symbol" pitchFamily="18" charset="2"/>
              </a:rPr>
              <a:t>v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 – 4</a:t>
            </a:r>
            <a:r>
              <a:rPr lang="en-US" sz="2800" dirty="0" smtClean="0">
                <a:sym typeface="Symbol" pitchFamily="18" charset="2"/>
              </a:rPr>
              <a:t> would have to be true.  </a:t>
            </a:r>
          </a:p>
          <a:p>
            <a:pPr eaLnBrk="1" hangingPunct="1">
              <a:buNone/>
            </a:pPr>
            <a:r>
              <a:rPr lang="en-US" sz="2800" dirty="0" smtClean="0">
                <a:sym typeface="Symbol" pitchFamily="18" charset="2"/>
              </a:rPr>
              <a:t>2</a:t>
            </a:r>
            <a:r>
              <a:rPr lang="en-US" sz="2800" i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– 4  = 2*6 – 4  = 8 </a:t>
            </a:r>
          </a:p>
          <a:p>
            <a:pPr eaLnBrk="1" hangingPunct="1">
              <a:buNone/>
            </a:pPr>
            <a:r>
              <a:rPr lang="en-US" sz="2800" dirty="0" smtClean="0">
                <a:sym typeface="Symbol" pitchFamily="18" charset="2"/>
              </a:rPr>
              <a:t>So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must be  8.</a:t>
            </a:r>
          </a:p>
          <a:p>
            <a:pPr eaLnBrk="1" hangingPunct="1">
              <a:buNone/>
            </a:pPr>
            <a:r>
              <a:rPr lang="en-US" sz="2800" dirty="0" smtClean="0">
                <a:sym typeface="Symbol" pitchFamily="18" charset="2"/>
              </a:rPr>
              <a:t>But </a:t>
            </a:r>
            <a:r>
              <a:rPr lang="en-US" sz="2800" i="1" dirty="0" smtClean="0">
                <a:sym typeface="Symbol" pitchFamily="18" charset="2"/>
              </a:rPr>
              <a:t>e</a:t>
            </a:r>
            <a:r>
              <a:rPr lang="en-US" sz="2800" dirty="0" smtClean="0">
                <a:sym typeface="Symbol" pitchFamily="18" charset="2"/>
              </a:rPr>
              <a:t> = 9.</a:t>
            </a:r>
          </a:p>
          <a:p>
            <a:pPr eaLnBrk="1" hangingPunct="1">
              <a:buNone/>
            </a:pPr>
            <a:r>
              <a:rPr lang="en-US" sz="2800" dirty="0" smtClean="0">
                <a:sym typeface="Symbol" pitchFamily="18" charset="2"/>
              </a:rPr>
              <a:t>Therefore, </a:t>
            </a:r>
            <a:r>
              <a:rPr lang="en-US" sz="2800" i="1" dirty="0" smtClean="0">
                <a:solidFill>
                  <a:srgbClr val="0000FF"/>
                </a:solidFill>
              </a:rPr>
              <a:t>K</a:t>
            </a:r>
            <a:r>
              <a:rPr lang="en-US" sz="2800" baseline="-25000" dirty="0" smtClean="0">
                <a:solidFill>
                  <a:srgbClr val="0000FF"/>
                </a:solidFill>
              </a:rPr>
              <a:t>3,3 </a:t>
            </a:r>
            <a:r>
              <a:rPr lang="en-US" sz="2800" dirty="0" smtClean="0">
                <a:solidFill>
                  <a:srgbClr val="0000FF"/>
                </a:solidFill>
              </a:rPr>
              <a:t>is </a:t>
            </a:r>
            <a:r>
              <a:rPr lang="en-US" sz="2800" dirty="0" err="1" smtClean="0">
                <a:solidFill>
                  <a:srgbClr val="0000FF"/>
                </a:solidFill>
              </a:rPr>
              <a:t>nonplanar</a:t>
            </a:r>
            <a:r>
              <a:rPr lang="en-US" sz="2800" dirty="0" smtClean="0"/>
              <a:t>.</a:t>
            </a:r>
            <a:endParaRPr lang="en-US" sz="2800" baseline="-250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3429000"/>
            <a:ext cx="3548063" cy="2590800"/>
            <a:chOff x="2198" y="3014"/>
            <a:chExt cx="1371" cy="863"/>
          </a:xfrm>
        </p:grpSpPr>
        <p:sp>
          <p:nvSpPr>
            <p:cNvPr id="24582" name="Oval 5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7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Oval 15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Oval 16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Oval 17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18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Oval 19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1" name="Text Box 21"/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K</a:t>
            </a:r>
            <a:r>
              <a:rPr lang="en-US" baseline="-2500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63910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Graph Coloring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Section 8.8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8C5F8-6B2D-4BAD-9793-7ACE2FCFB7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Graph Coloring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257800"/>
          </a:xfrm>
        </p:spPr>
        <p:txBody>
          <a:bodyPr lIns="0" rIns="0"/>
          <a:lstStyle/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A </a:t>
            </a:r>
            <a:r>
              <a:rPr lang="en-US" sz="2800" b="1" i="1" u="sng" dirty="0" smtClean="0">
                <a:solidFill>
                  <a:srgbClr val="0000FF"/>
                </a:solidFill>
              </a:rPr>
              <a:t>coloring</a:t>
            </a:r>
            <a:r>
              <a:rPr lang="en-US" sz="2800" dirty="0" smtClean="0">
                <a:solidFill>
                  <a:srgbClr val="0000FF"/>
                </a:solidFill>
              </a:rPr>
              <a:t> of a simple graph is the assignment of a color to each vertex of the graph so that no two adjacent vertices are assigned the same color.</a:t>
            </a:r>
          </a:p>
          <a:p>
            <a:pPr eaLnBrk="1" hangingPunct="1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</a:rPr>
              <a:t>The </a:t>
            </a:r>
            <a:r>
              <a:rPr lang="en-US" sz="2800" b="1" i="1" u="sng" dirty="0" smtClean="0">
                <a:solidFill>
                  <a:srgbClr val="0000FF"/>
                </a:solidFill>
              </a:rPr>
              <a:t>chromatic</a:t>
            </a:r>
            <a:r>
              <a:rPr lang="en-US" sz="2800" i="1" u="sng" dirty="0" smtClean="0">
                <a:solidFill>
                  <a:srgbClr val="0000FF"/>
                </a:solidFill>
              </a:rPr>
              <a:t> </a:t>
            </a:r>
            <a:r>
              <a:rPr lang="en-US" sz="2800" b="1" i="1" u="sng" dirty="0" smtClean="0">
                <a:solidFill>
                  <a:srgbClr val="0000FF"/>
                </a:solidFill>
              </a:rPr>
              <a:t>number</a:t>
            </a:r>
            <a:r>
              <a:rPr lang="en-US" sz="2800" dirty="0" smtClean="0">
                <a:solidFill>
                  <a:srgbClr val="0000FF"/>
                </a:solidFill>
              </a:rPr>
              <a:t> of a graph is the least number of colors needed for a coloring of this graph.</a:t>
            </a:r>
          </a:p>
          <a:p>
            <a:pPr lvl="1" eaLnBrk="1" hangingPunct="1"/>
            <a:r>
              <a:rPr lang="en-US" dirty="0" smtClean="0"/>
              <a:t>The chromatic number of a graph </a:t>
            </a:r>
            <a:r>
              <a:rPr lang="en-US" i="1" dirty="0" smtClean="0"/>
              <a:t>G</a:t>
            </a:r>
            <a:r>
              <a:rPr lang="en-US" dirty="0" smtClean="0"/>
              <a:t> is denoted by</a:t>
            </a:r>
            <a:r>
              <a:rPr lang="en-US" altLang="en-US" dirty="0" smtClean="0">
                <a:solidFill>
                  <a:srgbClr val="0033CC"/>
                </a:solidFill>
                <a:sym typeface="Euclid Symbol" pitchFamily="18" charset="2"/>
              </a:rPr>
              <a:t> </a:t>
            </a:r>
            <a:r>
              <a:rPr lang="en-US" altLang="en-US" b="1" dirty="0" smtClean="0">
                <a:sym typeface="Euclid Symbol" pitchFamily="18" charset="2"/>
              </a:rPr>
              <a:t>(</a:t>
            </a:r>
            <a:r>
              <a:rPr lang="en-US" altLang="en-US" b="1" i="1" dirty="0" smtClean="0">
                <a:sym typeface="Euclid Symbol" pitchFamily="18" charset="2"/>
              </a:rPr>
              <a:t>G</a:t>
            </a:r>
            <a:r>
              <a:rPr lang="en-US" altLang="en-US" b="1" dirty="0" smtClean="0">
                <a:sym typeface="Euclid Symbol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010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 dirty="0" smtClean="0">
                <a:latin typeface="+mn-lt"/>
              </a:rPr>
              <a:t>The Four Color Theorem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600200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The </a:t>
            </a:r>
            <a:r>
              <a:rPr lang="en-US" b="1" i="1" dirty="0" smtClean="0">
                <a:solidFill>
                  <a:srgbClr val="0000FF"/>
                </a:solidFill>
              </a:rPr>
              <a:t>chromatic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number</a:t>
            </a:r>
            <a:r>
              <a:rPr lang="en-US" i="1" dirty="0" smtClean="0">
                <a:solidFill>
                  <a:srgbClr val="0000FF"/>
                </a:solidFill>
              </a:rPr>
              <a:t> of a planar graph is no greater than four.</a:t>
            </a:r>
          </a:p>
          <a:p>
            <a:pPr>
              <a:buFontTx/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706562"/>
          </a:xfrm>
        </p:spPr>
        <p:txBody>
          <a:bodyPr/>
          <a:lstStyle/>
          <a:p>
            <a:pPr algn="l"/>
            <a:r>
              <a:rPr lang="en-US" altLang="en-US" sz="2800" dirty="0" smtClean="0">
                <a:solidFill>
                  <a:srgbClr val="FF0000"/>
                </a:solidFill>
              </a:rPr>
              <a:t/>
            </a:r>
            <a:br>
              <a:rPr lang="en-US" altLang="en-US" sz="2800" dirty="0" smtClean="0">
                <a:solidFill>
                  <a:srgbClr val="FF0000"/>
                </a:solidFill>
              </a:rPr>
            </a:br>
            <a:r>
              <a:rPr lang="en-US" altLang="en-US" sz="2800" u="sng" dirty="0" smtClean="0">
                <a:solidFill>
                  <a:srgbClr val="FF0000"/>
                </a:solidFill>
              </a:rPr>
              <a:t>Example 1:</a:t>
            </a:r>
            <a:r>
              <a:rPr lang="en-US" altLang="en-US" sz="2800" dirty="0" smtClean="0">
                <a:solidFill>
                  <a:srgbClr val="FF0000"/>
                </a:solidFill>
              </a:rPr>
              <a:t> What are the chromatic numbers of the graphs G and H? </a:t>
            </a:r>
            <a:br>
              <a:rPr lang="en-US" altLang="en-US" sz="2800" dirty="0" smtClean="0">
                <a:solidFill>
                  <a:srgbClr val="FF0000"/>
                </a:solidFill>
              </a:rPr>
            </a:br>
            <a:r>
              <a:rPr lang="en-US" altLang="en-US" sz="2800" dirty="0" smtClean="0">
                <a:solidFill>
                  <a:srgbClr val="0000FF"/>
                </a:solidFill>
              </a:rPr>
              <a:t>[ We have done for the first graph in the last slide]</a:t>
            </a:r>
            <a:br>
              <a:rPr lang="en-US" altLang="en-US" sz="2800" dirty="0" smtClean="0">
                <a:solidFill>
                  <a:srgbClr val="0000FF"/>
                </a:solidFill>
              </a:rPr>
            </a:b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9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b="1" i="1" dirty="0" smtClean="0">
                <a:solidFill>
                  <a:srgbClr val="0000FF"/>
                </a:solidFill>
              </a:rPr>
              <a:t>Solution</a:t>
            </a:r>
            <a:r>
              <a:rPr lang="en-US" altLang="en-US" sz="4000" dirty="0" smtClean="0"/>
              <a:t> of Example 1 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3840163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en-US" sz="2400" b="1" u="sng" dirty="0" smtClean="0">
                <a:solidFill>
                  <a:srgbClr val="0000FF"/>
                </a:solidFill>
              </a:rPr>
              <a:t>Solution: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 smtClean="0">
                <a:sym typeface="Euclid Symbol" pitchFamily="18" charset="2"/>
              </a:rPr>
              <a:t>(</a:t>
            </a:r>
            <a:r>
              <a:rPr lang="en-US" altLang="en-US" sz="2400" b="1" i="1" dirty="0" smtClean="0">
                <a:sym typeface="Euclid Symbol" pitchFamily="18" charset="2"/>
              </a:rPr>
              <a:t>G</a:t>
            </a:r>
            <a:r>
              <a:rPr lang="en-US" altLang="en-US" sz="2400" b="1" dirty="0" smtClean="0">
                <a:sym typeface="Euclid Symbol" pitchFamily="18" charset="2"/>
              </a:rPr>
              <a:t>) = 3; (</a:t>
            </a:r>
            <a:r>
              <a:rPr lang="en-US" altLang="en-US" sz="2400" b="1" i="1" dirty="0" smtClean="0">
                <a:sym typeface="Euclid Symbol" pitchFamily="18" charset="2"/>
              </a:rPr>
              <a:t>H</a:t>
            </a:r>
            <a:r>
              <a:rPr lang="en-US" altLang="en-US" sz="2400" b="1" dirty="0" smtClean="0">
                <a:sym typeface="Euclid Symbol" pitchFamily="18" charset="2"/>
              </a:rPr>
              <a:t>) = 4</a:t>
            </a:r>
            <a:endParaRPr lang="en-US" sz="2400" b="1" dirty="0" smtClean="0"/>
          </a:p>
          <a:p>
            <a:pPr marL="342900" lvl="1" indent="-342900" eaLnBrk="1" hangingPunct="1">
              <a:buFont typeface="Arial" charset="0"/>
              <a:buChar char="•"/>
            </a:pPr>
            <a:endParaRPr lang="en-US" sz="2400" b="1" dirty="0" smtClean="0"/>
          </a:p>
          <a:p>
            <a:pPr eaLnBrk="1" hangingPunct="1"/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Oval 12"/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Oval 13"/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Oval 14"/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Oval 16"/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Oval 17"/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7" name="Line 27"/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Line 28"/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Line 33"/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Line 40"/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1" name="Line 41"/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2" name="Freeform 43"/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3" name="Rectangle 44"/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 smtClean="0"/>
              <a:t>G</a:t>
            </a:r>
            <a:endParaRPr lang="en-US" altLang="en-US" sz="2800" b="1" baseline="-25000" dirty="0"/>
          </a:p>
        </p:txBody>
      </p:sp>
      <p:sp>
        <p:nvSpPr>
          <p:cNvPr id="102444" name="Rectangle 45"/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 smtClean="0"/>
              <a:t>H</a:t>
            </a:r>
            <a:endParaRPr lang="en-US" alt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224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</a:rPr>
              <a:t>An </a:t>
            </a:r>
            <a:r>
              <a:rPr lang="en-US" sz="4000" dirty="0" smtClean="0">
                <a:solidFill>
                  <a:srgbClr val="0000FF"/>
                </a:solidFill>
              </a:rPr>
              <a:t>Application of Graph </a:t>
            </a:r>
            <a:r>
              <a:rPr lang="en-US" sz="4000" dirty="0" smtClean="0">
                <a:solidFill>
                  <a:srgbClr val="0000FF"/>
                </a:solidFill>
              </a:rPr>
              <a:t>Coloring: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Scheduling Final </a:t>
            </a:r>
            <a:r>
              <a:rPr lang="en-US" sz="4000" b="1" dirty="0" smtClean="0">
                <a:solidFill>
                  <a:srgbClr val="0000FF"/>
                </a:solidFill>
              </a:rPr>
              <a:t>Exams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 final exams at a university be scheduled so that no student has two exams at the same time?</a:t>
            </a: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Solution: </a:t>
            </a:r>
            <a:r>
              <a:rPr lang="en-US" sz="2400" dirty="0" smtClean="0"/>
              <a:t>This scheduling problem can be solved using a graph model, with </a:t>
            </a:r>
            <a:r>
              <a:rPr lang="en-US" sz="2400" b="1" dirty="0" smtClean="0">
                <a:solidFill>
                  <a:srgbClr val="0000FF"/>
                </a:solidFill>
              </a:rPr>
              <a:t>vertices</a:t>
            </a:r>
            <a:r>
              <a:rPr lang="en-US" sz="2400" dirty="0" smtClean="0"/>
              <a:t> representing </a:t>
            </a:r>
            <a:r>
              <a:rPr lang="en-US" sz="2400" b="1" dirty="0" smtClean="0">
                <a:solidFill>
                  <a:srgbClr val="0000FF"/>
                </a:solidFill>
              </a:rPr>
              <a:t>courses</a:t>
            </a:r>
            <a:r>
              <a:rPr lang="en-US" sz="2400" dirty="0" smtClean="0"/>
              <a:t> and with an </a:t>
            </a:r>
            <a:r>
              <a:rPr lang="en-US" sz="2400" b="1" dirty="0" smtClean="0">
                <a:solidFill>
                  <a:srgbClr val="FF0000"/>
                </a:solidFill>
              </a:rPr>
              <a:t>edge</a:t>
            </a:r>
            <a:r>
              <a:rPr lang="en-US" sz="2400" dirty="0" smtClean="0"/>
              <a:t> between two vertices if there is a </a:t>
            </a:r>
            <a:r>
              <a:rPr lang="en-US" sz="2400" b="1" dirty="0" smtClean="0">
                <a:solidFill>
                  <a:srgbClr val="FF0000"/>
                </a:solidFill>
              </a:rPr>
              <a:t>common student </a:t>
            </a:r>
            <a:r>
              <a:rPr lang="en-US" sz="2400" dirty="0" smtClean="0"/>
              <a:t>in the courses they represent. </a:t>
            </a:r>
            <a:r>
              <a:rPr lang="en-US" sz="2400" b="1" dirty="0" smtClean="0">
                <a:solidFill>
                  <a:srgbClr val="FF33CC"/>
                </a:solidFill>
              </a:rPr>
              <a:t>Each time slot </a:t>
            </a:r>
            <a:r>
              <a:rPr lang="en-US" sz="2400" dirty="0" smtClean="0"/>
              <a:t>for a final exam is represented by a </a:t>
            </a:r>
            <a:r>
              <a:rPr lang="en-US" sz="2400" b="1" dirty="0" smtClean="0">
                <a:solidFill>
                  <a:srgbClr val="FF33CC"/>
                </a:solidFill>
              </a:rPr>
              <a:t>different color</a:t>
            </a:r>
            <a:r>
              <a:rPr lang="en-US" sz="2400" b="1" dirty="0" smtClean="0"/>
              <a:t>. </a:t>
            </a:r>
          </a:p>
          <a:p>
            <a:r>
              <a:rPr lang="en-US" sz="2400" dirty="0" smtClean="0"/>
              <a:t>A scheduling of the exams corresponds to a coloring of the associated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Example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8206" name="Rectangle 4"/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5"/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7"/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8"/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9"/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10"/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8199" name="Rectangle 12"/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14"/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5"/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6"/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7"/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Freeform 18"/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20"/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3200" u="sng" dirty="0" smtClean="0">
                <a:solidFill>
                  <a:srgbClr val="FF0000"/>
                </a:solidFill>
                <a:latin typeface="+mn-lt"/>
              </a:rPr>
              <a:t>Example 1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Is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baseline="-25000" dirty="0" smtClean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(shown in Figure 2 with two edges crossing) </a:t>
            </a:r>
            <a:r>
              <a:rPr lang="en-US" sz="3200" b="1" dirty="0" smtClean="0">
                <a:solidFill>
                  <a:srgbClr val="FF0000"/>
                </a:solidFill>
                <a:latin typeface="+mn-lt"/>
              </a:rPr>
              <a:t>planar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?</a:t>
            </a:r>
          </a:p>
          <a:p>
            <a:r>
              <a:rPr lang="en-US" sz="3200" u="sng" dirty="0" smtClean="0">
                <a:solidFill>
                  <a:srgbClr val="0000FF"/>
                </a:solidFill>
                <a:latin typeface="+mn-lt"/>
              </a:rPr>
              <a:t>Solution: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3200" b="1" i="1" dirty="0" smtClean="0"/>
              <a:t>K</a:t>
            </a:r>
            <a:r>
              <a:rPr lang="en-US" sz="3200" b="1" baseline="-25000" dirty="0" smtClean="0"/>
              <a:t>4 </a:t>
            </a:r>
            <a:r>
              <a:rPr lang="en-US" sz="3200" b="1" dirty="0" smtClean="0">
                <a:latin typeface="+mn-lt"/>
              </a:rPr>
              <a:t>is planar </a:t>
            </a:r>
            <a:r>
              <a:rPr lang="en-US" sz="3200" dirty="0" smtClean="0">
                <a:latin typeface="+mn-lt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Figure 2</a:t>
            </a:r>
            <a:endParaRPr lang="en-US" sz="2800" b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Figure 3</a:t>
            </a:r>
            <a:endParaRPr 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53596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Example 5</a:t>
            </a:r>
            <a:r>
              <a:rPr lang="en-US" sz="4000" b="1" dirty="0" smtClean="0">
                <a:solidFill>
                  <a:srgbClr val="FF0000"/>
                </a:solidFill>
              </a:rPr>
              <a:t>: Scheduling Final Exam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uppose </a:t>
            </a:r>
            <a:r>
              <a:rPr lang="en-US" sz="2800" dirty="0"/>
              <a:t>there are seven finals to be scheduled. Suppose that the following pairs of courses have common students: </a:t>
            </a:r>
            <a:r>
              <a:rPr lang="en-US" sz="2800" dirty="0" smtClean="0"/>
              <a:t>1 and 2, 1 and 3, 1 and 4, 1 and 7, 2 and 3, 2 and 4, 2 and 5, 2 and 7, 3 and 4, 3 and 6, </a:t>
            </a:r>
          </a:p>
          <a:p>
            <a:pPr marL="0" indent="0">
              <a:buNone/>
            </a:pPr>
            <a:r>
              <a:rPr lang="en-US" sz="2800" dirty="0" smtClean="0"/>
              <a:t>3 and 7, 4 and 5, 4 and 6, 5 and 6, 5 and 7, and 6 and 7.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How </a:t>
            </a:r>
            <a:r>
              <a:rPr lang="en-US" sz="2800" b="1" dirty="0">
                <a:solidFill>
                  <a:srgbClr val="FF0000"/>
                </a:solidFill>
              </a:rPr>
              <a:t>the final exams can be scheduled so that no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student </a:t>
            </a:r>
            <a:r>
              <a:rPr lang="en-US" sz="2800" b="1" dirty="0">
                <a:solidFill>
                  <a:srgbClr val="FF0000"/>
                </a:solidFill>
              </a:rPr>
              <a:t>has two exams at the same time</a:t>
            </a:r>
            <a:r>
              <a:rPr lang="en-US" sz="2800" b="1" dirty="0" smtClean="0">
                <a:solidFill>
                  <a:srgbClr val="FF0000"/>
                </a:solidFill>
              </a:rPr>
              <a:t>?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9445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Solution 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1"/>
            <a:ext cx="2574117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1" y="1676399"/>
            <a:ext cx="3276599" cy="2599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639469"/>
            <a:ext cx="2362200" cy="13041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799" y="4724400"/>
            <a:ext cx="33528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31F20"/>
                </a:solidFill>
                <a:effectLst/>
              </a:rPr>
              <a:t>Because the chromatic number of this graph is 4, four time slots are needed. </a:t>
            </a:r>
            <a:br>
              <a:rPr lang="en-US" sz="2000" b="1" i="0" dirty="0" smtClean="0">
                <a:solidFill>
                  <a:srgbClr val="231F20"/>
                </a:solidFill>
                <a:effectLst/>
              </a:rPr>
            </a:br>
            <a:r>
              <a:rPr lang="en-US" sz="2000" b="1" i="0" dirty="0" smtClean="0">
                <a:solidFill>
                  <a:srgbClr val="231F20"/>
                </a:solidFill>
                <a:effectLst/>
              </a:rPr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4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2: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Is </a:t>
            </a:r>
            <a:r>
              <a:rPr lang="en-US" sz="2800" b="1" i="1" dirty="0" smtClean="0">
                <a:solidFill>
                  <a:srgbClr val="FF0000"/>
                </a:solidFill>
              </a:rPr>
              <a:t>Q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 (shown in Figure 4) </a:t>
            </a:r>
            <a:r>
              <a:rPr lang="en-US" sz="2800" b="1" dirty="0" smtClean="0">
                <a:solidFill>
                  <a:srgbClr val="FF0000"/>
                </a:solidFill>
              </a:rPr>
              <a:t>planar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6446A-11D9-4ACE-8D19-8E826A9209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21" descr="09_7_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Figure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4 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9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  <a:latin typeface="+mn-lt"/>
              </a:rPr>
              <a:t>Solution of Example 2</a:t>
            </a:r>
          </a:p>
        </p:txBody>
      </p:sp>
      <p:pic>
        <p:nvPicPr>
          <p:cNvPr id="9219" name="Picture 21" descr="09_7_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200400"/>
            <a:ext cx="3429000" cy="2061687"/>
          </a:xfrm>
          <a:noFill/>
        </p:spPr>
      </p:pic>
      <p:sp>
        <p:nvSpPr>
          <p:cNvPr id="198675" name="AutoShape 19"/>
          <p:cNvSpPr>
            <a:spLocks noChangeArrowheads="1"/>
          </p:cNvSpPr>
          <p:nvPr/>
        </p:nvSpPr>
        <p:spPr bwMode="auto">
          <a:xfrm>
            <a:off x="3962400" y="39624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381000" y="1371600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u="sng" dirty="0" smtClean="0">
                <a:solidFill>
                  <a:srgbClr val="0000FF"/>
                </a:solidFill>
                <a:latin typeface="+mn-lt"/>
              </a:rPr>
              <a:t>Solution: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b="1" i="1" dirty="0" smtClean="0">
                <a:latin typeface="+mn-lt"/>
              </a:rPr>
              <a:t>Q</a:t>
            </a:r>
            <a:r>
              <a:rPr lang="en-US" sz="3200" b="1" baseline="-25000" dirty="0" smtClean="0">
                <a:latin typeface="+mn-lt"/>
              </a:rPr>
              <a:t>3 </a:t>
            </a:r>
            <a:r>
              <a:rPr lang="en-US" sz="3200" b="1" dirty="0" smtClean="0">
                <a:latin typeface="+mn-lt"/>
              </a:rPr>
              <a:t>is planar</a:t>
            </a:r>
            <a:r>
              <a:rPr lang="en-US" sz="3200" dirty="0" smtClean="0">
                <a:latin typeface="+mn-lt"/>
              </a:rPr>
              <a:t>, because it can be drawn without any edges crossing, as shown in Figure 5.</a:t>
            </a:r>
            <a:endParaRPr lang="en-US" sz="3200" dirty="0">
              <a:latin typeface="+mn-lt"/>
            </a:endParaRPr>
          </a:p>
        </p:txBody>
      </p:sp>
      <p:pic>
        <p:nvPicPr>
          <p:cNvPr id="9222" name="Picture 23" descr="09_7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3124200"/>
            <a:ext cx="3505200" cy="2343150"/>
          </a:xfrm>
          <a:noFill/>
        </p:spPr>
      </p:pic>
      <p:sp>
        <p:nvSpPr>
          <p:cNvPr id="7" name="TextBox 6"/>
          <p:cNvSpPr txBox="1"/>
          <p:nvPr/>
        </p:nvSpPr>
        <p:spPr>
          <a:xfrm>
            <a:off x="1219200" y="5410200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Figure 4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7693" y="5562600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Figure 5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80220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+mn-lt"/>
              </a:rPr>
              <a:t>Example 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14478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 3: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baseline="-25000" dirty="0" smtClean="0">
                <a:solidFill>
                  <a:srgbClr val="FF0000"/>
                </a:solidFill>
              </a:rPr>
              <a:t>3,3</a:t>
            </a:r>
            <a:r>
              <a:rPr lang="en-US" dirty="0" smtClean="0">
                <a:solidFill>
                  <a:srgbClr val="FF0000"/>
                </a:solidFill>
              </a:rPr>
              <a:t>, shown in Figure 6, </a:t>
            </a:r>
            <a:r>
              <a:rPr lang="en-US" b="1" dirty="0" smtClean="0">
                <a:solidFill>
                  <a:srgbClr val="FF0000"/>
                </a:solidFill>
              </a:rPr>
              <a:t>planar</a:t>
            </a:r>
            <a:r>
              <a:rPr lang="en-US" dirty="0" smtClean="0">
                <a:solidFill>
                  <a:srgbClr val="FF0000"/>
                </a:solidFill>
              </a:rPr>
              <a:t>? 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12294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    v</a:t>
            </a:r>
            <a:r>
              <a:rPr lang="en-US" sz="2400" baseline="-25000" dirty="0"/>
              <a:t>1</a:t>
            </a:r>
            <a:r>
              <a:rPr lang="en-US" sz="2400" dirty="0"/>
              <a:t>		 v</a:t>
            </a:r>
            <a:r>
              <a:rPr lang="en-US" sz="2400" baseline="-25000" dirty="0"/>
              <a:t>2</a:t>
            </a:r>
            <a:r>
              <a:rPr lang="en-US" sz="2400" dirty="0"/>
              <a:t>	        v</a:t>
            </a:r>
            <a:r>
              <a:rPr lang="en-US" sz="2400" baseline="-25000" dirty="0"/>
              <a:t>3</a:t>
            </a:r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sz="800" dirty="0"/>
          </a:p>
          <a:p>
            <a:pPr algn="l">
              <a:spcBef>
                <a:spcPct val="50000"/>
              </a:spcBef>
            </a:pPr>
            <a:endParaRPr lang="en-US" sz="8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    v</a:t>
            </a:r>
            <a:r>
              <a:rPr lang="en-US" sz="2400" baseline="-25000" dirty="0"/>
              <a:t>4</a:t>
            </a:r>
            <a:r>
              <a:rPr lang="en-US" sz="2400" dirty="0"/>
              <a:t>		 v</a:t>
            </a:r>
            <a:r>
              <a:rPr lang="en-US" sz="2400" baseline="-25000" dirty="0"/>
              <a:t>5</a:t>
            </a:r>
            <a:r>
              <a:rPr lang="en-US" sz="2400" dirty="0"/>
              <a:t>	        v</a:t>
            </a:r>
            <a:r>
              <a:rPr lang="en-US" sz="2400" baseline="-25000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+mn-lt"/>
              </a:rPr>
              <a:t>Figure 6</a:t>
            </a:r>
            <a:endParaRPr 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12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1981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any planar representation of </a:t>
            </a:r>
            <a:r>
              <a:rPr lang="en-US" sz="2800" i="1" dirty="0" smtClean="0"/>
              <a:t>K</a:t>
            </a:r>
            <a:r>
              <a:rPr lang="en-US" sz="2800" baseline="-25000" dirty="0" smtClean="0"/>
              <a:t>3,3</a:t>
            </a:r>
            <a:r>
              <a:rPr lang="en-US" sz="2800" dirty="0" smtClean="0"/>
              <a:t>, vertex 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must be connected to both v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and v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, and 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also must be connected to both v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and v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.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12294" name="Oval 14"/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15"/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6"/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7"/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8"/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9"/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20"/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21"/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22"/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3"/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24"/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25"/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26"/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27"/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8"/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3" name="Text Box 29"/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    v</a:t>
            </a:r>
            <a:r>
              <a:rPr lang="en-US" sz="2400" baseline="-25000" dirty="0"/>
              <a:t>1</a:t>
            </a:r>
            <a:r>
              <a:rPr lang="en-US" sz="2400" dirty="0"/>
              <a:t>		 v</a:t>
            </a:r>
            <a:r>
              <a:rPr lang="en-US" sz="2400" baseline="-25000" dirty="0"/>
              <a:t>2</a:t>
            </a:r>
            <a:r>
              <a:rPr lang="en-US" sz="2400" dirty="0"/>
              <a:t>	        v</a:t>
            </a:r>
            <a:r>
              <a:rPr lang="en-US" sz="2400" baseline="-25000" dirty="0"/>
              <a:t>3</a:t>
            </a:r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endParaRPr lang="en-US" sz="800" dirty="0"/>
          </a:p>
          <a:p>
            <a:pPr algn="l">
              <a:spcBef>
                <a:spcPct val="50000"/>
              </a:spcBef>
            </a:pPr>
            <a:endParaRPr lang="en-US" sz="8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     v</a:t>
            </a:r>
            <a:r>
              <a:rPr lang="en-US" sz="2400" baseline="-25000" dirty="0"/>
              <a:t>4</a:t>
            </a:r>
            <a:r>
              <a:rPr lang="en-US" sz="2400" dirty="0"/>
              <a:t>		 v</a:t>
            </a:r>
            <a:r>
              <a:rPr lang="en-US" sz="2400" baseline="-25000" dirty="0"/>
              <a:t>5</a:t>
            </a:r>
            <a:r>
              <a:rPr lang="en-US" sz="2400" dirty="0"/>
              <a:t>	        v</a:t>
            </a:r>
            <a:r>
              <a:rPr lang="en-US" sz="2400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378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</a:rPr>
              <a:t>Solution</a:t>
            </a:r>
            <a:r>
              <a:rPr lang="en-US" dirty="0" smtClean="0">
                <a:solidFill>
                  <a:srgbClr val="0000FF"/>
                </a:solidFill>
              </a:rPr>
              <a:t> of Example 3 (cont.)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The four edges {v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4</a:t>
            </a:r>
            <a:r>
              <a:rPr lang="en-US" dirty="0" smtClean="0"/>
              <a:t>}, {v</a:t>
            </a:r>
            <a:r>
              <a:rPr lang="en-US" baseline="-25000" dirty="0" smtClean="0"/>
              <a:t>4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}, {v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5</a:t>
            </a:r>
            <a:r>
              <a:rPr lang="en-US" dirty="0" smtClean="0"/>
              <a:t>}, {v</a:t>
            </a:r>
            <a:r>
              <a:rPr lang="en-US" baseline="-25000" dirty="0" smtClean="0"/>
              <a:t>5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} form a closed curve that splits the plane into two regions, </a:t>
            </a:r>
            <a:r>
              <a:rPr lang="en-US" b="1" dirty="0" smtClean="0"/>
              <a:t>R</a:t>
            </a:r>
            <a:r>
              <a:rPr lang="en-US" b="1" baseline="-25000" dirty="0" smtClean="0"/>
              <a:t>1</a:t>
            </a:r>
            <a:r>
              <a:rPr lang="en-US" dirty="0" smtClean="0"/>
              <a:t> and </a:t>
            </a:r>
            <a:r>
              <a:rPr lang="en-US" b="1" dirty="0" smtClean="0"/>
              <a:t>R</a:t>
            </a:r>
            <a:r>
              <a:rPr lang="en-US" b="1" baseline="-25000" dirty="0" smtClean="0"/>
              <a:t>2</a:t>
            </a:r>
            <a:r>
              <a:rPr lang="en-US" dirty="0" smtClean="0"/>
              <a:t>,as shown in Figure 7(a).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3316" name="Oval 5"/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15"/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7"/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8"/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20"/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         v</a:t>
            </a:r>
            <a:r>
              <a:rPr lang="en-US" sz="2000" baseline="-25000" dirty="0"/>
              <a:t>1</a:t>
            </a:r>
            <a:r>
              <a:rPr lang="en-US" sz="2000" dirty="0"/>
              <a:t>	</a:t>
            </a:r>
            <a:r>
              <a:rPr lang="en-US" dirty="0"/>
              <a:t>	      </a:t>
            </a:r>
            <a:r>
              <a:rPr lang="en-US" sz="2000" dirty="0"/>
              <a:t>v</a:t>
            </a:r>
            <a:r>
              <a:rPr lang="en-US" sz="2000" baseline="-25000" dirty="0"/>
              <a:t>5</a:t>
            </a:r>
            <a:r>
              <a:rPr lang="en-US" baseline="-25000" dirty="0"/>
              <a:t>			</a:t>
            </a:r>
          </a:p>
          <a:p>
            <a:pPr algn="l">
              <a:spcBef>
                <a:spcPct val="50000"/>
              </a:spcBef>
            </a:pPr>
            <a:endParaRPr lang="en-US" baseline="-25000" dirty="0"/>
          </a:p>
          <a:p>
            <a:pPr algn="l">
              <a:spcBef>
                <a:spcPct val="50000"/>
              </a:spcBef>
            </a:pPr>
            <a:endParaRPr lang="en-US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	</a:t>
            </a:r>
            <a:r>
              <a:rPr lang="en-US" sz="2400" dirty="0" smtClean="0"/>
              <a:t>     </a:t>
            </a:r>
            <a:r>
              <a:rPr lang="en-US" sz="2400" b="1" i="1" dirty="0" smtClean="0"/>
              <a:t>R</a:t>
            </a:r>
            <a:r>
              <a:rPr lang="en-US" sz="2400" b="1" baseline="-25000" dirty="0" smtClean="0"/>
              <a:t>2</a:t>
            </a:r>
            <a:r>
              <a:rPr lang="en-US" sz="2400" dirty="0"/>
              <a:t>		</a:t>
            </a:r>
            <a:r>
              <a:rPr lang="en-US" sz="2400" b="1" i="1" dirty="0" smtClean="0"/>
              <a:t>R</a:t>
            </a:r>
            <a:r>
              <a:rPr lang="en-US" sz="2400" b="1" baseline="-25000" dirty="0" smtClean="0"/>
              <a:t>1 </a:t>
            </a:r>
            <a:r>
              <a:rPr lang="en-US" sz="2400" baseline="-25000" dirty="0" smtClean="0"/>
              <a:t>                </a:t>
            </a:r>
            <a:r>
              <a:rPr lang="en-US" sz="2400" dirty="0" smtClean="0"/>
              <a:t>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Figure 7 (a)</a:t>
            </a:r>
            <a:endParaRPr lang="en-US" sz="2800" b="1" baseline="-25000" dirty="0">
              <a:solidFill>
                <a:srgbClr val="FF0000"/>
              </a:solidFill>
            </a:endParaRPr>
          </a:p>
          <a:p>
            <a:pPr algn="l">
              <a:spcBef>
                <a:spcPct val="50000"/>
              </a:spcBef>
            </a:pP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dirty="0" smtClean="0"/>
              <a:t>         </a:t>
            </a:r>
            <a:r>
              <a:rPr lang="en-US" sz="2000" dirty="0"/>
              <a:t>v</a:t>
            </a:r>
            <a:r>
              <a:rPr lang="en-US" sz="2000" baseline="-25000" dirty="0"/>
              <a:t>4</a:t>
            </a:r>
            <a:r>
              <a:rPr lang="en-US" dirty="0"/>
              <a:t>		</a:t>
            </a:r>
            <a:r>
              <a:rPr lang="en-US" sz="2000" dirty="0"/>
              <a:t>      v</a:t>
            </a:r>
            <a:r>
              <a:rPr lang="en-US" sz="2000" baseline="-25000" dirty="0"/>
              <a:t>2</a:t>
            </a:r>
            <a:r>
              <a:rPr lang="en-US" dirty="0"/>
              <a:t>		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76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r>
              <a:rPr lang="en-US" sz="4000" dirty="0" smtClean="0">
                <a:solidFill>
                  <a:srgbClr val="0000FF"/>
                </a:solidFill>
              </a:rPr>
              <a:t> of Example 3 (cont.)</a:t>
            </a:r>
            <a:endParaRPr lang="en-US" sz="40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2514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Next, we note that </a:t>
            </a:r>
            <a:r>
              <a:rPr lang="en-US" sz="2800" b="1" dirty="0" smtClean="0">
                <a:solidFill>
                  <a:srgbClr val="0000FF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</a:rPr>
              <a:t> must be in either </a:t>
            </a:r>
            <a:r>
              <a:rPr lang="en-US" sz="2800" b="1" i="1" dirty="0" smtClean="0">
                <a:solidFill>
                  <a:srgbClr val="0000FF"/>
                </a:solidFill>
              </a:rPr>
              <a:t>R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b="1" dirty="0" smtClean="0">
                <a:solidFill>
                  <a:srgbClr val="0000FF"/>
                </a:solidFill>
              </a:rPr>
              <a:t> or </a:t>
            </a:r>
            <a:r>
              <a:rPr lang="en-US" sz="2800" b="1" i="1" dirty="0" smtClean="0">
                <a:solidFill>
                  <a:srgbClr val="0000FF"/>
                </a:solidFill>
              </a:rPr>
              <a:t>R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. </a:t>
            </a:r>
          </a:p>
          <a:p>
            <a:pPr eaLnBrk="1" hangingPunct="1"/>
            <a:r>
              <a:rPr lang="en-US" sz="2800" b="1" dirty="0" smtClean="0">
                <a:solidFill>
                  <a:srgbClr val="0000FF"/>
                </a:solidFill>
              </a:rPr>
              <a:t>When v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2800" b="1" dirty="0" smtClean="0">
                <a:solidFill>
                  <a:srgbClr val="0000FF"/>
                </a:solidFill>
              </a:rPr>
              <a:t> is in </a:t>
            </a:r>
            <a:r>
              <a:rPr lang="en-US" sz="2800" b="1" i="1" dirty="0" smtClean="0">
                <a:solidFill>
                  <a:srgbClr val="0000FF"/>
                </a:solidFill>
              </a:rPr>
              <a:t>R</a:t>
            </a:r>
            <a:r>
              <a:rPr lang="en-US" sz="28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/>
              <a:t>, then the edges</a:t>
            </a:r>
            <a:r>
              <a:rPr lang="en-US" sz="2800" i="1" dirty="0" smtClean="0"/>
              <a:t> </a:t>
            </a:r>
            <a:r>
              <a:rPr lang="en-US" sz="2800" dirty="0" smtClean="0"/>
              <a:t>{v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} and {v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v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} separate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into two sub-regions,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21</a:t>
            </a:r>
            <a:r>
              <a:rPr lang="en-US" sz="2800" dirty="0" smtClean="0"/>
              <a:t> and </a:t>
            </a:r>
            <a:r>
              <a:rPr lang="en-US" sz="2800" i="1" dirty="0" smtClean="0"/>
              <a:t>R</a:t>
            </a:r>
            <a:r>
              <a:rPr lang="en-US" sz="2800" baseline="-25000" dirty="0" smtClean="0"/>
              <a:t>22</a:t>
            </a:r>
            <a:r>
              <a:rPr lang="en-US" sz="2800" dirty="0" smtClean="0"/>
              <a:t>.</a:t>
            </a:r>
            <a:endParaRPr lang="en-US" sz="2800" baseline="-25000" dirty="0" smtClean="0"/>
          </a:p>
        </p:txBody>
      </p:sp>
      <p:sp>
        <p:nvSpPr>
          <p:cNvPr id="14340" name="Oval 4"/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/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Oval 10"/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1"/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        v</a:t>
            </a:r>
            <a:r>
              <a:rPr lang="en-US" baseline="-25000" dirty="0"/>
              <a:t>1</a:t>
            </a:r>
            <a:r>
              <a:rPr lang="en-US" dirty="0"/>
              <a:t>		      v</a:t>
            </a:r>
            <a:r>
              <a:rPr lang="en-US" baseline="-25000" dirty="0"/>
              <a:t>5			     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		   v</a:t>
            </a:r>
            <a:r>
              <a:rPr lang="en-US" baseline="-25000" dirty="0"/>
              <a:t>5</a:t>
            </a:r>
          </a:p>
          <a:p>
            <a:pPr algn="l">
              <a:spcBef>
                <a:spcPct val="50000"/>
              </a:spcBef>
            </a:pPr>
            <a:endParaRPr lang="en-US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						</a:t>
            </a:r>
            <a:r>
              <a:rPr lang="en-US" i="1" dirty="0"/>
              <a:t>R</a:t>
            </a:r>
            <a:r>
              <a:rPr lang="en-US" baseline="-25000" dirty="0"/>
              <a:t>21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sz="2400" i="1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/>
              <a:t>		</a:t>
            </a:r>
            <a:r>
              <a:rPr lang="en-US" sz="2400" i="1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	   </a:t>
            </a:r>
            <a:r>
              <a:rPr lang="en-US" sz="2400" dirty="0">
                <a:cs typeface="Arial" charset="0"/>
              </a:rPr>
              <a:t>→</a:t>
            </a:r>
            <a:r>
              <a:rPr lang="en-US" sz="2400" dirty="0"/>
              <a:t>		      </a:t>
            </a:r>
            <a:r>
              <a:rPr lang="en-US" dirty="0"/>
              <a:t>v</a:t>
            </a:r>
            <a:r>
              <a:rPr lang="en-US" baseline="-25000" dirty="0"/>
              <a:t>3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						       </a:t>
            </a:r>
            <a:r>
              <a:rPr lang="en-US" i="1" dirty="0"/>
              <a:t>R</a:t>
            </a:r>
            <a:r>
              <a:rPr lang="en-US" baseline="-25000" dirty="0"/>
              <a:t>22</a:t>
            </a:r>
          </a:p>
          <a:p>
            <a:pPr algn="l">
              <a:spcBef>
                <a:spcPct val="50000"/>
              </a:spcBef>
            </a:pPr>
            <a:endParaRPr lang="en-US" sz="800" baseline="-25000" dirty="0"/>
          </a:p>
          <a:p>
            <a:pPr algn="l">
              <a:spcBef>
                <a:spcPct val="50000"/>
              </a:spcBef>
            </a:pPr>
            <a:r>
              <a:rPr lang="en-US" dirty="0"/>
              <a:t>        v</a:t>
            </a:r>
            <a:r>
              <a:rPr lang="en-US" baseline="-25000" dirty="0"/>
              <a:t>4</a:t>
            </a:r>
            <a:r>
              <a:rPr lang="en-US" dirty="0"/>
              <a:t>		      v</a:t>
            </a:r>
            <a:r>
              <a:rPr lang="en-US" baseline="-25000" dirty="0"/>
              <a:t>2</a:t>
            </a:r>
            <a:r>
              <a:rPr lang="en-US" dirty="0"/>
              <a:t>			    v</a:t>
            </a:r>
            <a:r>
              <a:rPr lang="en-US" baseline="-25000" dirty="0"/>
              <a:t>4</a:t>
            </a:r>
            <a:r>
              <a:rPr lang="en-US" dirty="0"/>
              <a:t> 		   v</a:t>
            </a:r>
            <a:r>
              <a:rPr lang="en-US" baseline="-25000" dirty="0"/>
              <a:t>2</a:t>
            </a:r>
          </a:p>
        </p:txBody>
      </p:sp>
      <p:sp>
        <p:nvSpPr>
          <p:cNvPr id="14349" name="Oval 13"/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19"/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Oval 21"/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R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8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1295</Words>
  <Application>Microsoft Office PowerPoint</Application>
  <PresentationFormat>On-screen Show (4:3)</PresentationFormat>
  <Paragraphs>198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Discrete Mathematics (CSC 1204) </vt:lpstr>
      <vt:lpstr>Planar Graphs</vt:lpstr>
      <vt:lpstr>Example 1</vt:lpstr>
      <vt:lpstr>Example 2</vt:lpstr>
      <vt:lpstr>Solution of Example 2</vt:lpstr>
      <vt:lpstr>Example 3</vt:lpstr>
      <vt:lpstr>Solution of Example 3</vt:lpstr>
      <vt:lpstr>Solution of Example 3 (cont.)</vt:lpstr>
      <vt:lpstr>Solution of Example 3 (cont.)</vt:lpstr>
      <vt:lpstr>Solution of Example 3 (cont.)</vt:lpstr>
      <vt:lpstr>Solution of Example 3 (cont.)</vt:lpstr>
      <vt:lpstr>Solution of Example 3 (cont.)</vt:lpstr>
      <vt:lpstr>Solution of Example 3 (cont.)</vt:lpstr>
      <vt:lpstr>Regions</vt:lpstr>
      <vt:lpstr>Regions</vt:lpstr>
      <vt:lpstr>Euler’s Formula</vt:lpstr>
      <vt:lpstr>Example </vt:lpstr>
      <vt:lpstr>Class Work </vt:lpstr>
      <vt:lpstr>Euler’s Formula (Cont.) </vt:lpstr>
      <vt:lpstr>Example 5</vt:lpstr>
      <vt:lpstr>Solution of Example 5 </vt:lpstr>
      <vt:lpstr>Euler’s Formula (Cont.)</vt:lpstr>
      <vt:lpstr>Solution of Example 6</vt:lpstr>
      <vt:lpstr>Graph Coloring</vt:lpstr>
      <vt:lpstr>Graph Coloring</vt:lpstr>
      <vt:lpstr>The Four Color Theorem</vt:lpstr>
      <vt:lpstr> Example 1: What are the chromatic numbers of the graphs G and H?  [ We have done for the first graph in the last slide] </vt:lpstr>
      <vt:lpstr>Solution of Example 1  </vt:lpstr>
      <vt:lpstr>An Application of Graph Coloring: Scheduling Final Exams</vt:lpstr>
      <vt:lpstr>Example 5: Scheduling Final Exam</vt:lpstr>
      <vt:lpstr>Solution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135</cp:revision>
  <dcterms:created xsi:type="dcterms:W3CDTF">2014-04-07T15:50:16Z</dcterms:created>
  <dcterms:modified xsi:type="dcterms:W3CDTF">2019-03-28T02:45:53Z</dcterms:modified>
</cp:coreProperties>
</file>