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89" r:id="rId7"/>
    <p:sldId id="262" r:id="rId8"/>
    <p:sldId id="290" r:id="rId9"/>
    <p:sldId id="264" r:id="rId10"/>
    <p:sldId id="292" r:id="rId11"/>
    <p:sldId id="265" r:id="rId12"/>
    <p:sldId id="266" r:id="rId13"/>
    <p:sldId id="267" r:id="rId14"/>
    <p:sldId id="284" r:id="rId15"/>
    <p:sldId id="268" r:id="rId16"/>
    <p:sldId id="269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5" r:id="rId25"/>
    <p:sldId id="286" r:id="rId26"/>
    <p:sldId id="287" r:id="rId27"/>
    <p:sldId id="288" r:id="rId28"/>
    <p:sldId id="293" r:id="rId29"/>
    <p:sldId id="294" r:id="rId30"/>
    <p:sldId id="280" r:id="rId31"/>
    <p:sldId id="295" r:id="rId32"/>
    <p:sldId id="296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14" autoAdjust="0"/>
  </p:normalViewPr>
  <p:slideViewPr>
    <p:cSldViewPr>
      <p:cViewPr>
        <p:scale>
          <a:sx n="80" d="100"/>
          <a:sy n="8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74674C-7FC1-4952-8B62-157F472C37AE}" type="datetimeFigureOut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0CAF298-A46F-47B3-AA27-C8109A2AC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28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B1120A-ABEE-41F8-B52B-612C32941F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1F04-9A62-4149-A6AD-87936134FF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7486BB-D0E1-49DE-A8C4-A6D5AA565D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CF072-920A-4307-813D-8FC1B5ABAB58}" type="datetime1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67219-7F97-4C9B-91E4-200783A32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965ED-986C-44CD-BFE9-21A064D8C197}" type="datetime1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7E336-8447-435D-9DB0-661ECD299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24387-228A-4492-9FDC-BA5709CA3804}" type="datetime1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6F8F5-BB35-4DE4-ACA0-52B5F0421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07E1E-C1A8-470C-ABEF-D5FF1AD45DBC}" type="datetime1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B6BC0-61B6-44AC-86DB-E8AF34F2E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F8772-0A2F-452A-AC78-689C44264720}" type="datetime1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C1F91-DA03-48AD-9D5A-C83B17EEB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A630A-AF8B-4CFE-BAA0-DDAB500036F2}" type="datetime1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1DF91-EB2F-4F0D-938A-03FAF2538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C9167-39E2-4049-B497-A2432E34E48B}" type="datetime1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1D0FC-14F7-4CE7-8ED1-BF1A019E0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0CA70-2F3F-4E1A-9F4D-399E1418F4CC}" type="datetime1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C141-5E8A-4273-885E-62C81B642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44C3B-F279-446E-9A17-4D71226C0E5E}" type="datetime1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06B2D-D9AD-431D-ACD7-9EFC9A41F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638E5-3C04-4DCD-BB30-4608F51A4163}" type="datetime1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A9231-14CA-4126-B8B3-2E0B1C0F8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758D7-794C-4402-A4AF-FF9EBFA7B5D9}" type="datetime1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D9BD2-42A6-423A-9E87-6EAFEA2AC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FB633A-1E49-49EA-B365-DF1992AD05A3}" type="datetime1">
              <a:rPr lang="en-US"/>
              <a:pPr>
                <a:defRPr/>
              </a:pPr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D5DCC5-1F97-49A9-91C5-43CECDC84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</a:rPr>
              <a:t>Discrete Mathematics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(CSC 1204) 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</p:spPr>
        <p:txBody>
          <a:bodyPr/>
          <a:lstStyle/>
          <a:p>
            <a:pPr eaLnBrk="1" hangingPunct="1"/>
            <a:endParaRPr lang="en-US" b="1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b="1" dirty="0" smtClean="0">
                <a:solidFill>
                  <a:srgbClr val="0000FF"/>
                </a:solidFill>
              </a:rPr>
              <a:t>9.1 Introduction to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ED183-270D-4DD2-9F46-1BE44673F870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868362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Example 4 @page 627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36576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Consider the binary tree </a:t>
            </a:r>
            <a:r>
              <a:rPr lang="en-US" sz="2000" b="1" i="1" dirty="0" smtClean="0">
                <a:solidFill>
                  <a:srgbClr val="FF0000"/>
                </a:solidFill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</a:rPr>
              <a:t>. </a:t>
            </a:r>
          </a:p>
          <a:p>
            <a:pPr marL="365760" indent="-36576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(</a:t>
            </a:r>
            <a:r>
              <a:rPr lang="en-US" sz="2000" b="1" i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)  What are the left and right children of </a:t>
            </a:r>
            <a:r>
              <a:rPr lang="en-US" sz="2000" b="1" i="1" dirty="0" smtClean="0">
                <a:solidFill>
                  <a:srgbClr val="FF0000"/>
                </a:solidFill>
              </a:rPr>
              <a:t>d</a:t>
            </a:r>
            <a:r>
              <a:rPr lang="en-US" sz="2000" b="1" dirty="0" smtClean="0">
                <a:solidFill>
                  <a:srgbClr val="FF0000"/>
                </a:solidFill>
              </a:rPr>
              <a:t>? </a:t>
            </a:r>
          </a:p>
          <a:p>
            <a:pPr marL="365760" indent="-36576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(</a:t>
            </a:r>
            <a:r>
              <a:rPr lang="en-US" sz="2000" b="1" i="1" dirty="0" smtClean="0">
                <a:solidFill>
                  <a:srgbClr val="FF0000"/>
                </a:solidFill>
              </a:rPr>
              <a:t>ii</a:t>
            </a:r>
            <a:r>
              <a:rPr lang="en-US" sz="2000" b="1" dirty="0" smtClean="0">
                <a:solidFill>
                  <a:srgbClr val="FF0000"/>
                </a:solidFill>
              </a:rPr>
              <a:t>)  What are the left and right </a:t>
            </a:r>
            <a:r>
              <a:rPr lang="en-US" sz="2000" b="1" dirty="0" err="1" smtClean="0">
                <a:solidFill>
                  <a:srgbClr val="FF0000"/>
                </a:solidFill>
              </a:rPr>
              <a:t>subtrees</a:t>
            </a:r>
            <a:r>
              <a:rPr lang="en-US" sz="2000" b="1" dirty="0" smtClean="0">
                <a:solidFill>
                  <a:srgbClr val="FF0000"/>
                </a:solidFill>
              </a:rPr>
              <a:t> of </a:t>
            </a:r>
            <a:r>
              <a:rPr lang="en-US" sz="2000" b="1" i="1" dirty="0" smtClean="0">
                <a:solidFill>
                  <a:srgbClr val="FF0000"/>
                </a:solidFill>
              </a:rPr>
              <a:t>c</a:t>
            </a:r>
            <a:r>
              <a:rPr lang="en-US" sz="2000" b="1" dirty="0" smtClean="0">
                <a:solidFill>
                  <a:srgbClr val="FF0000"/>
                </a:solidFill>
              </a:rPr>
              <a:t>?</a:t>
            </a:r>
          </a:p>
          <a:p>
            <a:pPr marL="365760" indent="-365760">
              <a:buNone/>
            </a:pPr>
            <a:r>
              <a:rPr lang="en-US" sz="20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000" u="sng" dirty="0" smtClean="0">
                <a:solidFill>
                  <a:srgbClr val="0000FF"/>
                </a:solidFill>
              </a:rPr>
              <a:t>: </a:t>
            </a:r>
          </a:p>
          <a:p>
            <a:pPr marL="365760" indent="-365760">
              <a:buNone/>
            </a:pP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i="1" dirty="0" err="1" smtClean="0">
                <a:solidFill>
                  <a:srgbClr val="0000FF"/>
                </a:solidFill>
              </a:rPr>
              <a:t>i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The left child of </a:t>
            </a:r>
            <a:r>
              <a:rPr lang="en-US" sz="2000" i="1" dirty="0" smtClean="0"/>
              <a:t>d</a:t>
            </a:r>
            <a:r>
              <a:rPr lang="en-US" sz="2000" dirty="0" smtClean="0"/>
              <a:t> is </a:t>
            </a:r>
            <a:r>
              <a:rPr lang="en-US" sz="2000" i="1" dirty="0" smtClean="0"/>
              <a:t>f</a:t>
            </a:r>
            <a:r>
              <a:rPr lang="en-US" sz="2000" dirty="0" smtClean="0"/>
              <a:t> and the right child is </a:t>
            </a:r>
            <a:r>
              <a:rPr lang="en-US" sz="2000" i="1" dirty="0" smtClean="0"/>
              <a:t>g</a:t>
            </a:r>
            <a:r>
              <a:rPr lang="en-US" sz="2000" dirty="0" smtClean="0"/>
              <a:t>. </a:t>
            </a:r>
          </a:p>
          <a:p>
            <a:pPr marL="365760" indent="-365760"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i="1" dirty="0" smtClean="0">
                <a:solidFill>
                  <a:srgbClr val="0000FF"/>
                </a:solidFill>
              </a:rPr>
              <a:t>ii</a:t>
            </a:r>
            <a:r>
              <a:rPr lang="en-US" sz="2000" dirty="0" smtClean="0">
                <a:solidFill>
                  <a:srgbClr val="0000FF"/>
                </a:solidFill>
              </a:rPr>
              <a:t>) </a:t>
            </a:r>
            <a:r>
              <a:rPr lang="en-US" sz="2000" dirty="0" smtClean="0"/>
              <a:t>The left and right </a:t>
            </a:r>
            <a:r>
              <a:rPr lang="en-US" sz="2000" dirty="0" err="1" smtClean="0"/>
              <a:t>subtrees</a:t>
            </a:r>
            <a:r>
              <a:rPr lang="en-US" sz="2000" dirty="0" smtClean="0"/>
              <a:t> of </a:t>
            </a:r>
            <a:r>
              <a:rPr lang="en-US" sz="2000" i="1" dirty="0" smtClean="0"/>
              <a:t>c</a:t>
            </a:r>
            <a:r>
              <a:rPr lang="en-US" sz="2000" dirty="0" smtClean="0"/>
              <a:t> are displayed in                </a:t>
            </a:r>
          </a:p>
          <a:p>
            <a:pPr marL="365760" indent="-365760">
              <a:buNone/>
            </a:pPr>
            <a:r>
              <a:rPr lang="en-US" sz="2000" dirty="0" smtClean="0"/>
              <a:t>        (b) and (c).</a:t>
            </a:r>
          </a:p>
          <a:p>
            <a:pPr marL="365760" indent="-365760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B6BC0-61B6-44AC-86DB-E8AF34F2EA1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4005087"/>
            <a:ext cx="4648201" cy="24719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Rooted Tree Terminologies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200" b="1" u="sng" dirty="0" smtClean="0">
                <a:solidFill>
                  <a:srgbClr val="0000FF"/>
                </a:solidFill>
                <a:cs typeface="Times New Roman" pitchFamily="18" charset="0"/>
              </a:rPr>
              <a:t>Parent</a:t>
            </a:r>
            <a:r>
              <a:rPr lang="en-US" sz="2200" dirty="0" smtClean="0">
                <a:cs typeface="Times New Roman" pitchFamily="18" charset="0"/>
              </a:rPr>
              <a:t>: </a:t>
            </a:r>
            <a:r>
              <a:rPr lang="en-US" sz="2400" dirty="0" smtClean="0"/>
              <a:t>If </a:t>
            </a:r>
            <a:r>
              <a:rPr lang="en-US" sz="2400" i="1" dirty="0" smtClean="0"/>
              <a:t>v</a:t>
            </a:r>
            <a:r>
              <a:rPr lang="en-US" sz="2400" dirty="0" smtClean="0"/>
              <a:t> is a vertex of a rooted tree other than the root, the </a:t>
            </a:r>
            <a:r>
              <a:rPr lang="en-US" sz="2400" i="1" dirty="0" smtClean="0"/>
              <a:t>parent</a:t>
            </a:r>
            <a:r>
              <a:rPr lang="en-US" sz="2400" dirty="0" smtClean="0"/>
              <a:t> of </a:t>
            </a:r>
            <a:r>
              <a:rPr lang="en-US" sz="2400" i="1" dirty="0" smtClean="0"/>
              <a:t>v</a:t>
            </a:r>
            <a:r>
              <a:rPr lang="en-US" sz="2400" dirty="0" smtClean="0"/>
              <a:t> is the unique vertex </a:t>
            </a:r>
            <a:r>
              <a:rPr lang="en-US" sz="2400" i="1" dirty="0" smtClean="0"/>
              <a:t>u</a:t>
            </a:r>
            <a:r>
              <a:rPr lang="en-US" sz="2400" dirty="0" smtClean="0"/>
              <a:t> such that there is a directed edge from </a:t>
            </a:r>
            <a:r>
              <a:rPr lang="en-US" sz="2400" i="1" dirty="0" smtClean="0"/>
              <a:t>u</a:t>
            </a:r>
            <a:r>
              <a:rPr lang="en-US" sz="2400" dirty="0" smtClean="0"/>
              <a:t> to </a:t>
            </a:r>
            <a:r>
              <a:rPr lang="en-US" sz="2400" i="1" dirty="0" smtClean="0"/>
              <a:t>v.</a:t>
            </a:r>
            <a:endParaRPr lang="en-US" sz="2200" dirty="0" smtClean="0">
              <a:cs typeface="Times New Roman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200" dirty="0" smtClean="0">
                <a:solidFill>
                  <a:srgbClr val="FF0000"/>
                </a:solidFill>
                <a:cs typeface="Times New Roman" pitchFamily="18" charset="0"/>
              </a:rPr>
              <a:t>Note that such a vertex is unique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b="1" u="sng" dirty="0" smtClean="0">
                <a:solidFill>
                  <a:srgbClr val="0000FF"/>
                </a:solidFill>
                <a:cs typeface="Times New Roman" pitchFamily="18" charset="0"/>
              </a:rPr>
              <a:t>Child</a:t>
            </a:r>
            <a:r>
              <a:rPr lang="en-US" sz="2200" dirty="0" smtClean="0">
                <a:cs typeface="Times New Roman" pitchFamily="18" charset="0"/>
              </a:rPr>
              <a:t>: </a:t>
            </a:r>
            <a:r>
              <a:rPr lang="en-US" sz="2400" dirty="0" smtClean="0"/>
              <a:t>When </a:t>
            </a:r>
            <a:r>
              <a:rPr lang="en-US" sz="2400" i="1" dirty="0" smtClean="0"/>
              <a:t>u</a:t>
            </a:r>
            <a:r>
              <a:rPr lang="en-US" sz="2400" dirty="0" smtClean="0"/>
              <a:t> is a parent of </a:t>
            </a:r>
            <a:r>
              <a:rPr lang="en-US" sz="2400" i="1" dirty="0" smtClean="0"/>
              <a:t>v</a:t>
            </a:r>
            <a:r>
              <a:rPr lang="en-US" sz="2400" dirty="0" smtClean="0"/>
              <a:t>, </a:t>
            </a:r>
            <a:r>
              <a:rPr lang="en-US" sz="2400" i="1" dirty="0" smtClean="0"/>
              <a:t>v</a:t>
            </a:r>
            <a:r>
              <a:rPr lang="en-US" sz="2400" dirty="0" smtClean="0"/>
              <a:t> is called a </a:t>
            </a:r>
            <a:r>
              <a:rPr lang="en-US" sz="2400" b="1" i="1" dirty="0" smtClean="0">
                <a:solidFill>
                  <a:srgbClr val="0000FF"/>
                </a:solidFill>
              </a:rPr>
              <a:t>child</a:t>
            </a:r>
            <a:r>
              <a:rPr lang="en-US" sz="2400" dirty="0" smtClean="0"/>
              <a:t> of </a:t>
            </a:r>
            <a:r>
              <a:rPr lang="en-US" sz="2400" i="1" dirty="0" smtClean="0"/>
              <a:t>u</a:t>
            </a:r>
            <a:r>
              <a:rPr lang="en-US" sz="2400" dirty="0" smtClean="0"/>
              <a:t>. </a:t>
            </a:r>
            <a:endParaRPr lang="en-US" sz="2200" dirty="0" smtClean="0"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b="1" u="sng" dirty="0" smtClean="0">
                <a:solidFill>
                  <a:srgbClr val="0000FF"/>
                </a:solidFill>
                <a:cs typeface="Times New Roman" pitchFamily="18" charset="0"/>
              </a:rPr>
              <a:t>Siblings</a:t>
            </a:r>
            <a:r>
              <a:rPr lang="en-US" sz="2200" dirty="0" smtClean="0">
                <a:cs typeface="Times New Roman" pitchFamily="18" charset="0"/>
              </a:rPr>
              <a:t>: Vertices with the same parent are called </a:t>
            </a:r>
            <a:r>
              <a:rPr lang="en-US" sz="2200" b="1" i="1" dirty="0" smtClean="0">
                <a:solidFill>
                  <a:srgbClr val="0000FF"/>
                </a:solidFill>
                <a:cs typeface="Times New Roman" pitchFamily="18" charset="0"/>
              </a:rPr>
              <a:t>siblings</a:t>
            </a:r>
            <a:r>
              <a:rPr lang="en-US" sz="2200" dirty="0" smtClean="0">
                <a:cs typeface="Times New Roman" pitchFamily="18" charset="0"/>
              </a:rPr>
              <a:t>. 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b="1" u="sng" dirty="0" smtClean="0">
                <a:solidFill>
                  <a:srgbClr val="0000FF"/>
                </a:solidFill>
              </a:rPr>
              <a:t>Leaf</a:t>
            </a:r>
            <a:r>
              <a:rPr lang="en-US" sz="2200" dirty="0" smtClean="0"/>
              <a:t>: A vertex of a rooted tree is called a </a:t>
            </a:r>
            <a:r>
              <a:rPr lang="en-US" sz="2200" b="1" i="1" dirty="0" smtClean="0">
                <a:solidFill>
                  <a:srgbClr val="0000FF"/>
                </a:solidFill>
              </a:rPr>
              <a:t>leaf</a:t>
            </a:r>
            <a:r>
              <a:rPr lang="en-US" sz="2200" dirty="0" smtClean="0"/>
              <a:t> if it has no children. 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b="1" u="sng" dirty="0" smtClean="0">
                <a:solidFill>
                  <a:srgbClr val="0000FF"/>
                </a:solidFill>
              </a:rPr>
              <a:t>Internal vertex</a:t>
            </a:r>
            <a:r>
              <a:rPr lang="en-US" sz="2200" b="1" dirty="0" smtClean="0">
                <a:solidFill>
                  <a:srgbClr val="0000FF"/>
                </a:solidFill>
              </a:rPr>
              <a:t>: </a:t>
            </a:r>
            <a:r>
              <a:rPr lang="en-US" sz="2200" dirty="0" smtClean="0"/>
              <a:t>A vertex that has children is called </a:t>
            </a:r>
            <a:r>
              <a:rPr lang="en-US" sz="2200" b="1" i="1" dirty="0" smtClean="0">
                <a:solidFill>
                  <a:srgbClr val="0000FF"/>
                </a:solidFill>
              </a:rPr>
              <a:t>internal</a:t>
            </a:r>
            <a:r>
              <a:rPr lang="en-US" sz="2200" b="1" dirty="0" smtClean="0">
                <a:solidFill>
                  <a:srgbClr val="0000FF"/>
                </a:solidFill>
              </a:rPr>
              <a:t> </a:t>
            </a:r>
            <a:r>
              <a:rPr lang="en-US" sz="2200" b="1" i="1" dirty="0" smtClean="0">
                <a:solidFill>
                  <a:srgbClr val="0000FF"/>
                </a:solidFill>
              </a:rPr>
              <a:t>vertex</a:t>
            </a:r>
            <a:r>
              <a:rPr lang="en-US" sz="2200" dirty="0" smtClean="0"/>
              <a:t>. </a:t>
            </a:r>
          </a:p>
          <a:p>
            <a:pPr eaLnBrk="1" hangingPunct="1">
              <a:lnSpc>
                <a:spcPct val="110000"/>
              </a:lnSpc>
            </a:pPr>
            <a:endParaRPr lang="en-US" sz="2200" b="1" u="sng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b="1" u="sng" dirty="0" smtClean="0">
                <a:solidFill>
                  <a:srgbClr val="FF0000"/>
                </a:solidFill>
              </a:rPr>
              <a:t>Note</a:t>
            </a:r>
            <a:r>
              <a:rPr lang="en-US" sz="2200" dirty="0" smtClean="0">
                <a:solidFill>
                  <a:srgbClr val="FF0000"/>
                </a:solidFill>
              </a:rPr>
              <a:t>: </a:t>
            </a:r>
            <a:r>
              <a:rPr lang="en-US" sz="2200" i="1" dirty="0" smtClean="0">
                <a:solidFill>
                  <a:srgbClr val="FF0000"/>
                </a:solidFill>
              </a:rPr>
              <a:t>The root is an internal vertex unless it is the only vertex in the graph, in which case it is a leaf.</a:t>
            </a:r>
            <a:endParaRPr lang="en-US" sz="22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8B21E-D260-477E-BA9E-F75A522A5AC7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sz="4000" dirty="0"/>
              <a:t>Rooted Tree </a:t>
            </a:r>
            <a:r>
              <a:rPr lang="en-US" sz="4000" dirty="0" smtClean="0"/>
              <a:t>Terminologies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sz="2400" b="1" u="sng" dirty="0" smtClean="0">
                <a:solidFill>
                  <a:srgbClr val="0000FF"/>
                </a:solidFill>
              </a:rPr>
              <a:t>Ancestor(s): </a:t>
            </a:r>
            <a:r>
              <a:rPr lang="en-US" sz="2400" dirty="0" smtClean="0"/>
              <a:t>The </a:t>
            </a:r>
            <a:r>
              <a:rPr lang="en-US" sz="2400" b="1" dirty="0" smtClean="0"/>
              <a:t>ancestors</a:t>
            </a:r>
            <a:r>
              <a:rPr lang="en-US" sz="2400" dirty="0" smtClean="0"/>
              <a:t> of a vertex other than the root are the vertices in the path from the root to this vertex, excluding the vertex itself and including the root.</a:t>
            </a:r>
          </a:p>
          <a:p>
            <a:pPr eaLnBrk="1" hangingPunct="1"/>
            <a:r>
              <a:rPr lang="en-US" sz="2400" b="1" u="sng" dirty="0" smtClean="0">
                <a:solidFill>
                  <a:srgbClr val="0000FF"/>
                </a:solidFill>
              </a:rPr>
              <a:t>Descendant(s) </a:t>
            </a:r>
            <a:r>
              <a:rPr lang="en-US" sz="2400" b="1" dirty="0" smtClean="0"/>
              <a:t>: </a:t>
            </a:r>
            <a:r>
              <a:rPr lang="en-US" sz="2400" dirty="0" smtClean="0"/>
              <a:t>The </a:t>
            </a:r>
            <a:r>
              <a:rPr lang="en-US" sz="2400" b="1" dirty="0" smtClean="0"/>
              <a:t>descendants</a:t>
            </a:r>
            <a:r>
              <a:rPr lang="en-US" sz="2400" dirty="0" smtClean="0"/>
              <a:t> of a vertex </a:t>
            </a:r>
            <a:r>
              <a:rPr lang="en-US" sz="2400" b="1" i="1" dirty="0" smtClean="0"/>
              <a:t>v</a:t>
            </a:r>
            <a:r>
              <a:rPr lang="en-US" sz="2400" dirty="0" smtClean="0"/>
              <a:t> are those vertices that have </a:t>
            </a:r>
            <a:r>
              <a:rPr lang="en-US" sz="2400" b="1" i="1" dirty="0" smtClean="0"/>
              <a:t>v</a:t>
            </a:r>
            <a:r>
              <a:rPr lang="en-US" sz="2400" dirty="0" smtClean="0"/>
              <a:t> as an ancestor.</a:t>
            </a:r>
          </a:p>
          <a:p>
            <a:pPr eaLnBrk="1" hangingPunct="1"/>
            <a:r>
              <a:rPr lang="en-US" sz="2400" b="1" u="sng" dirty="0" smtClean="0">
                <a:solidFill>
                  <a:srgbClr val="0000FF"/>
                </a:solidFill>
              </a:rPr>
              <a:t>Subtree</a:t>
            </a:r>
            <a:r>
              <a:rPr lang="en-US" sz="2400" dirty="0" smtClean="0"/>
              <a:t>: If </a:t>
            </a:r>
            <a:r>
              <a:rPr lang="en-US" sz="2400" i="1" dirty="0" smtClean="0"/>
              <a:t>a</a:t>
            </a:r>
            <a:r>
              <a:rPr lang="en-US" sz="2400" dirty="0" smtClean="0"/>
              <a:t> is a vertex in a tree, the </a:t>
            </a:r>
            <a:r>
              <a:rPr lang="en-US" sz="2400" b="1" dirty="0" smtClean="0"/>
              <a:t>subtree with </a:t>
            </a:r>
            <a:r>
              <a:rPr lang="en-US" sz="2400" b="1" i="1" dirty="0" smtClean="0"/>
              <a:t>a </a:t>
            </a:r>
            <a:r>
              <a:rPr lang="en-US" sz="2400" b="1" dirty="0" smtClean="0"/>
              <a:t> as its root</a:t>
            </a:r>
            <a:r>
              <a:rPr lang="en-US" sz="2400" dirty="0" smtClean="0"/>
              <a:t> is the subgraph of the tree consisting of </a:t>
            </a:r>
            <a:r>
              <a:rPr lang="en-US" sz="2400" i="1" dirty="0" smtClean="0"/>
              <a:t>a </a:t>
            </a:r>
            <a:r>
              <a:rPr lang="en-US" sz="2400" dirty="0" smtClean="0"/>
              <a:t>and its descendants and all edges incident to these descendants.</a:t>
            </a:r>
          </a:p>
          <a:p>
            <a:pPr eaLnBrk="1" hangingPunct="1">
              <a:buNone/>
            </a:pPr>
            <a:r>
              <a:rPr lang="en-US" sz="24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BCD525-67FE-4AA7-B0BB-B1D268B7EB7E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872C18-CF8A-43A5-9EFA-0A58BBA4B2D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00FF"/>
                </a:solidFill>
              </a:rPr>
              <a:t/>
            </a:r>
            <a:br>
              <a:rPr lang="en-US" sz="4000" b="1" dirty="0" smtClean="0">
                <a:solidFill>
                  <a:srgbClr val="0000FF"/>
                </a:solidFill>
              </a:rPr>
            </a:br>
            <a:r>
              <a:rPr lang="en-US" sz="4000" b="1" dirty="0" smtClean="0">
                <a:solidFill>
                  <a:srgbClr val="0000FF"/>
                </a:solidFill>
              </a:rPr>
              <a:t>Illustration of Tree Terminology</a:t>
            </a:r>
            <a:br>
              <a:rPr lang="en-US" sz="4000" b="1" dirty="0" smtClean="0">
                <a:solidFill>
                  <a:srgbClr val="0000FF"/>
                </a:solidFill>
              </a:rPr>
            </a:br>
            <a:endParaRPr lang="en-US" sz="4000" dirty="0" smtClean="0"/>
          </a:p>
        </p:txBody>
      </p:sp>
      <p:sp>
        <p:nvSpPr>
          <p:cNvPr id="13316" name="Oval 3"/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R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3528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S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28956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Y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37338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Z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33528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X</a:t>
            </a: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54483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T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8768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U</a:t>
            </a: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54483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V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W</a:t>
            </a:r>
          </a:p>
        </p:txBody>
      </p:sp>
      <p:cxnSp>
        <p:nvCxnSpPr>
          <p:cNvPr id="13325" name="AutoShape 19"/>
          <p:cNvCxnSpPr>
            <a:cxnSpLocks noChangeShapeType="1"/>
            <a:stCxn id="13316" idx="3"/>
            <a:endCxn id="13317" idx="0"/>
          </p:cNvCxnSpPr>
          <p:nvPr/>
        </p:nvCxnSpPr>
        <p:spPr bwMode="auto">
          <a:xfrm flipH="1">
            <a:off x="3543300" y="2535238"/>
            <a:ext cx="8556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6" name="AutoShape 20"/>
          <p:cNvCxnSpPr>
            <a:cxnSpLocks noChangeShapeType="1"/>
            <a:stCxn id="13316" idx="5"/>
            <a:endCxn id="13321" idx="1"/>
          </p:cNvCxnSpPr>
          <p:nvPr/>
        </p:nvCxnSpPr>
        <p:spPr bwMode="auto">
          <a:xfrm>
            <a:off x="4668838" y="2535238"/>
            <a:ext cx="835025" cy="644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7" name="AutoShape 21"/>
          <p:cNvCxnSpPr>
            <a:cxnSpLocks noChangeShapeType="1"/>
            <a:stCxn id="13317" idx="4"/>
            <a:endCxn id="13320" idx="0"/>
          </p:cNvCxnSpPr>
          <p:nvPr/>
        </p:nvCxnSpPr>
        <p:spPr bwMode="auto">
          <a:xfrm>
            <a:off x="3543300" y="35052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8" name="AutoShape 22"/>
          <p:cNvCxnSpPr>
            <a:cxnSpLocks noChangeShapeType="1"/>
            <a:stCxn id="13320" idx="3"/>
            <a:endCxn id="13318" idx="0"/>
          </p:cNvCxnSpPr>
          <p:nvPr/>
        </p:nvCxnSpPr>
        <p:spPr bwMode="auto">
          <a:xfrm flipH="1">
            <a:off x="3086100" y="4287838"/>
            <a:ext cx="322263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9" name="AutoShape 23"/>
          <p:cNvCxnSpPr>
            <a:cxnSpLocks noChangeShapeType="1"/>
            <a:stCxn id="13320" idx="5"/>
            <a:endCxn id="13319" idx="0"/>
          </p:cNvCxnSpPr>
          <p:nvPr/>
        </p:nvCxnSpPr>
        <p:spPr bwMode="auto">
          <a:xfrm>
            <a:off x="3678238" y="4287838"/>
            <a:ext cx="246062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30" name="AutoShape 24"/>
          <p:cNvCxnSpPr>
            <a:cxnSpLocks noChangeShapeType="1"/>
            <a:stCxn id="13321" idx="3"/>
            <a:endCxn id="13322" idx="0"/>
          </p:cNvCxnSpPr>
          <p:nvPr/>
        </p:nvCxnSpPr>
        <p:spPr bwMode="auto">
          <a:xfrm flipH="1">
            <a:off x="5067300" y="3449638"/>
            <a:ext cx="436563" cy="512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31" name="AutoShape 25"/>
          <p:cNvCxnSpPr>
            <a:cxnSpLocks noChangeShapeType="1"/>
            <a:stCxn id="13321" idx="4"/>
            <a:endCxn id="13323" idx="0"/>
          </p:cNvCxnSpPr>
          <p:nvPr/>
        </p:nvCxnSpPr>
        <p:spPr bwMode="auto">
          <a:xfrm>
            <a:off x="5638800" y="35052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32" name="AutoShape 26"/>
          <p:cNvCxnSpPr>
            <a:cxnSpLocks noChangeShapeType="1"/>
            <a:stCxn id="13321" idx="5"/>
            <a:endCxn id="13324" idx="0"/>
          </p:cNvCxnSpPr>
          <p:nvPr/>
        </p:nvCxnSpPr>
        <p:spPr bwMode="auto">
          <a:xfrm>
            <a:off x="5773738" y="3449638"/>
            <a:ext cx="436562" cy="512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333" name="Text Box 27"/>
          <p:cNvSpPr txBox="1">
            <a:spLocks noChangeArrowheads="1"/>
          </p:cNvSpPr>
          <p:nvPr/>
        </p:nvSpPr>
        <p:spPr bwMode="auto">
          <a:xfrm>
            <a:off x="7086600" y="19812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Root</a:t>
            </a:r>
          </a:p>
        </p:txBody>
      </p:sp>
      <p:sp>
        <p:nvSpPr>
          <p:cNvPr id="13334" name="Text Box 28"/>
          <p:cNvSpPr txBox="1">
            <a:spLocks noChangeArrowheads="1"/>
          </p:cNvSpPr>
          <p:nvPr/>
        </p:nvSpPr>
        <p:spPr bwMode="auto">
          <a:xfrm>
            <a:off x="7162800" y="3124200"/>
            <a:ext cx="157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Internal Vertex</a:t>
            </a:r>
          </a:p>
        </p:txBody>
      </p:sp>
      <p:sp>
        <p:nvSpPr>
          <p:cNvPr id="13335" name="Text Box 29"/>
          <p:cNvSpPr txBox="1">
            <a:spLocks noChangeArrowheads="1"/>
          </p:cNvSpPr>
          <p:nvPr/>
        </p:nvSpPr>
        <p:spPr bwMode="auto">
          <a:xfrm>
            <a:off x="7315200" y="42672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Leaf</a:t>
            </a:r>
          </a:p>
        </p:txBody>
      </p:sp>
      <p:cxnSp>
        <p:nvCxnSpPr>
          <p:cNvPr id="13336" name="AutoShape 30"/>
          <p:cNvCxnSpPr>
            <a:cxnSpLocks noChangeShapeType="1"/>
            <a:stCxn id="13335" idx="1"/>
            <a:endCxn id="13324" idx="6"/>
          </p:cNvCxnSpPr>
          <p:nvPr/>
        </p:nvCxnSpPr>
        <p:spPr bwMode="auto">
          <a:xfrm flipH="1" flipV="1">
            <a:off x="6400800" y="4152900"/>
            <a:ext cx="914400" cy="298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37" name="AutoShape 31"/>
          <p:cNvCxnSpPr>
            <a:cxnSpLocks noChangeShapeType="1"/>
            <a:stCxn id="13334" idx="1"/>
            <a:endCxn id="13321" idx="6"/>
          </p:cNvCxnSpPr>
          <p:nvPr/>
        </p:nvCxnSpPr>
        <p:spPr bwMode="auto">
          <a:xfrm rot="10800000" flipV="1">
            <a:off x="5829300" y="3308350"/>
            <a:ext cx="13335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38" name="AutoShape 32"/>
          <p:cNvCxnSpPr>
            <a:cxnSpLocks noChangeShapeType="1"/>
            <a:stCxn id="13333" idx="1"/>
            <a:endCxn id="13316" idx="6"/>
          </p:cNvCxnSpPr>
          <p:nvPr/>
        </p:nvCxnSpPr>
        <p:spPr bwMode="auto">
          <a:xfrm flipH="1">
            <a:off x="4724400" y="2165350"/>
            <a:ext cx="2362200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39" name="Oval 33"/>
          <p:cNvSpPr>
            <a:spLocks noChangeArrowheads="1"/>
          </p:cNvSpPr>
          <p:nvPr/>
        </p:nvSpPr>
        <p:spPr bwMode="auto">
          <a:xfrm>
            <a:off x="2438400" y="2743200"/>
            <a:ext cx="2133600" cy="274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40" name="Text Box 34"/>
          <p:cNvSpPr txBox="1">
            <a:spLocks noChangeArrowheads="1"/>
          </p:cNvSpPr>
          <p:nvPr/>
        </p:nvSpPr>
        <p:spPr bwMode="auto">
          <a:xfrm>
            <a:off x="5029200" y="56388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Subtree rooted at S</a:t>
            </a:r>
          </a:p>
        </p:txBody>
      </p:sp>
      <p:cxnSp>
        <p:nvCxnSpPr>
          <p:cNvPr id="13341" name="AutoShape 35"/>
          <p:cNvCxnSpPr>
            <a:cxnSpLocks noChangeShapeType="1"/>
            <a:stCxn id="13340" idx="1"/>
            <a:endCxn id="13339" idx="5"/>
          </p:cNvCxnSpPr>
          <p:nvPr/>
        </p:nvCxnSpPr>
        <p:spPr bwMode="auto">
          <a:xfrm flipH="1" flipV="1">
            <a:off x="4259263" y="5084763"/>
            <a:ext cx="769937" cy="738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42" name="Text Box 36"/>
          <p:cNvSpPr txBox="1">
            <a:spLocks noChangeArrowheads="1"/>
          </p:cNvSpPr>
          <p:nvPr/>
        </p:nvSpPr>
        <p:spPr bwMode="auto">
          <a:xfrm>
            <a:off x="914400" y="2209800"/>
            <a:ext cx="876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Level 0</a:t>
            </a:r>
          </a:p>
        </p:txBody>
      </p:sp>
      <p:sp>
        <p:nvSpPr>
          <p:cNvPr id="13343" name="Text Box 37"/>
          <p:cNvSpPr txBox="1">
            <a:spLocks noChangeArrowheads="1"/>
          </p:cNvSpPr>
          <p:nvPr/>
        </p:nvSpPr>
        <p:spPr bwMode="auto">
          <a:xfrm>
            <a:off x="914400" y="3048000"/>
            <a:ext cx="876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Level 1</a:t>
            </a:r>
          </a:p>
        </p:txBody>
      </p:sp>
      <p:sp>
        <p:nvSpPr>
          <p:cNvPr id="13344" name="Text Box 38"/>
          <p:cNvSpPr txBox="1">
            <a:spLocks noChangeArrowheads="1"/>
          </p:cNvSpPr>
          <p:nvPr/>
        </p:nvSpPr>
        <p:spPr bwMode="auto">
          <a:xfrm>
            <a:off x="914400" y="3962400"/>
            <a:ext cx="876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Level 2</a:t>
            </a:r>
          </a:p>
        </p:txBody>
      </p:sp>
      <p:sp>
        <p:nvSpPr>
          <p:cNvPr id="13345" name="Text Box 39"/>
          <p:cNvSpPr txBox="1">
            <a:spLocks noChangeArrowheads="1"/>
          </p:cNvSpPr>
          <p:nvPr/>
        </p:nvSpPr>
        <p:spPr bwMode="auto">
          <a:xfrm>
            <a:off x="914400" y="4572000"/>
            <a:ext cx="876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Level 3</a:t>
            </a:r>
          </a:p>
        </p:txBody>
      </p:sp>
      <p:sp>
        <p:nvSpPr>
          <p:cNvPr id="13346" name="Line 40"/>
          <p:cNvSpPr>
            <a:spLocks noChangeShapeType="1"/>
          </p:cNvSpPr>
          <p:nvPr/>
        </p:nvSpPr>
        <p:spPr bwMode="auto">
          <a:xfrm flipV="1">
            <a:off x="1752600" y="24384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Line 41"/>
          <p:cNvSpPr>
            <a:spLocks noChangeShapeType="1"/>
          </p:cNvSpPr>
          <p:nvPr/>
        </p:nvSpPr>
        <p:spPr bwMode="auto">
          <a:xfrm flipV="1">
            <a:off x="1828800" y="3276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Line 42"/>
          <p:cNvSpPr>
            <a:spLocks noChangeShapeType="1"/>
          </p:cNvSpPr>
          <p:nvPr/>
        </p:nvSpPr>
        <p:spPr bwMode="auto">
          <a:xfrm flipV="1">
            <a:off x="1828800" y="4191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Line 43"/>
          <p:cNvSpPr>
            <a:spLocks noChangeShapeType="1"/>
          </p:cNvSpPr>
          <p:nvPr/>
        </p:nvSpPr>
        <p:spPr bwMode="auto">
          <a:xfrm flipV="1">
            <a:off x="18288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Text Box 44"/>
          <p:cNvSpPr txBox="1">
            <a:spLocks noChangeArrowheads="1"/>
          </p:cNvSpPr>
          <p:nvPr/>
        </p:nvSpPr>
        <p:spPr bwMode="auto">
          <a:xfrm>
            <a:off x="5113338" y="512603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Child of X</a:t>
            </a:r>
          </a:p>
        </p:txBody>
      </p:sp>
      <p:sp>
        <p:nvSpPr>
          <p:cNvPr id="13351" name="Line 48"/>
          <p:cNvSpPr>
            <a:spLocks noChangeShapeType="1"/>
          </p:cNvSpPr>
          <p:nvPr/>
        </p:nvSpPr>
        <p:spPr bwMode="auto">
          <a:xfrm flipH="1" flipV="1">
            <a:off x="4114800" y="4800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2" name="Text Box 49"/>
          <p:cNvSpPr txBox="1">
            <a:spLocks noChangeArrowheads="1"/>
          </p:cNvSpPr>
          <p:nvPr/>
        </p:nvSpPr>
        <p:spPr bwMode="auto">
          <a:xfrm>
            <a:off x="2209800" y="5867400"/>
            <a:ext cx="182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Parent of Z and Y</a:t>
            </a:r>
          </a:p>
        </p:txBody>
      </p:sp>
      <p:sp>
        <p:nvSpPr>
          <p:cNvPr id="13353" name="Line 50"/>
          <p:cNvSpPr>
            <a:spLocks noChangeShapeType="1"/>
          </p:cNvSpPr>
          <p:nvPr/>
        </p:nvSpPr>
        <p:spPr bwMode="auto">
          <a:xfrm flipV="1">
            <a:off x="3048000" y="4343400"/>
            <a:ext cx="457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TextBox 41"/>
          <p:cNvSpPr txBox="1">
            <a:spLocks noChangeArrowheads="1"/>
          </p:cNvSpPr>
          <p:nvPr/>
        </p:nvSpPr>
        <p:spPr bwMode="auto">
          <a:xfrm>
            <a:off x="1219200" y="5257800"/>
            <a:ext cx="971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Siblings</a:t>
            </a:r>
          </a:p>
        </p:txBody>
      </p:sp>
      <p:cxnSp>
        <p:nvCxnSpPr>
          <p:cNvPr id="44" name="Straight Arrow Connector 43"/>
          <p:cNvCxnSpPr>
            <a:stCxn id="13354" idx="3"/>
            <a:endCxn id="13318" idx="3"/>
          </p:cNvCxnSpPr>
          <p:nvPr/>
        </p:nvCxnSpPr>
        <p:spPr>
          <a:xfrm flipV="1">
            <a:off x="2190750" y="4897438"/>
            <a:ext cx="760413" cy="56038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354" idx="3"/>
            <a:endCxn id="13319" idx="3"/>
          </p:cNvCxnSpPr>
          <p:nvPr/>
        </p:nvCxnSpPr>
        <p:spPr>
          <a:xfrm flipV="1">
            <a:off x="2190750" y="4897438"/>
            <a:ext cx="1598613" cy="5603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3"/>
          <p:cNvSpPr>
            <a:spLocks noChangeArrowheads="1"/>
          </p:cNvSpPr>
          <p:nvPr/>
        </p:nvSpPr>
        <p:spPr bwMode="auto">
          <a:xfrm>
            <a:off x="1066800" y="304800"/>
            <a:ext cx="7924800" cy="624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876800" y="457200"/>
            <a:ext cx="2057400" cy="838200"/>
            <a:chOff x="3024" y="240"/>
            <a:chExt cx="1296" cy="528"/>
          </a:xfrm>
        </p:grpSpPr>
        <p:sp>
          <p:nvSpPr>
            <p:cNvPr id="14385" name="Text Box 20"/>
            <p:cNvSpPr txBox="1">
              <a:spLocks noChangeArrowheads="1"/>
            </p:cNvSpPr>
            <p:nvPr/>
          </p:nvSpPr>
          <p:spPr bwMode="auto">
            <a:xfrm>
              <a:off x="3216" y="240"/>
              <a:ext cx="11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82F1A"/>
                  </a:solidFill>
                  <a:latin typeface="Times New Roman" pitchFamily="18" charset="0"/>
                </a:rPr>
                <a:t>root </a:t>
              </a:r>
            </a:p>
          </p:txBody>
        </p:sp>
        <p:sp>
          <p:nvSpPr>
            <p:cNvPr id="14386" name="Line 21"/>
            <p:cNvSpPr>
              <a:spLocks noChangeShapeType="1"/>
            </p:cNvSpPr>
            <p:nvPr/>
          </p:nvSpPr>
          <p:spPr bwMode="auto">
            <a:xfrm flipH="1">
              <a:off x="3024" y="4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0" name="Group 32"/>
          <p:cNvGrpSpPr>
            <a:grpSpLocks/>
          </p:cNvGrpSpPr>
          <p:nvPr/>
        </p:nvGrpSpPr>
        <p:grpSpPr bwMode="auto">
          <a:xfrm>
            <a:off x="1981200" y="990600"/>
            <a:ext cx="5410200" cy="4176713"/>
            <a:chOff x="1104" y="624"/>
            <a:chExt cx="3408" cy="2631"/>
          </a:xfrm>
        </p:grpSpPr>
        <p:grpSp>
          <p:nvGrpSpPr>
            <p:cNvPr id="14358" name="Group 19"/>
            <p:cNvGrpSpPr>
              <a:grpSpLocks/>
            </p:cNvGrpSpPr>
            <p:nvPr/>
          </p:nvGrpSpPr>
          <p:grpSpPr bwMode="auto">
            <a:xfrm>
              <a:off x="1296" y="816"/>
              <a:ext cx="3216" cy="2352"/>
              <a:chOff x="1296" y="816"/>
              <a:chExt cx="3216" cy="2352"/>
            </a:xfrm>
          </p:grpSpPr>
          <p:sp>
            <p:nvSpPr>
              <p:cNvPr id="14368" name="Oval 2"/>
              <p:cNvSpPr>
                <a:spLocks noChangeArrowheads="1"/>
              </p:cNvSpPr>
              <p:nvPr/>
            </p:nvSpPr>
            <p:spPr bwMode="auto">
              <a:xfrm>
                <a:off x="2880" y="8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369" name="Oval 3"/>
              <p:cNvSpPr>
                <a:spLocks noChangeArrowheads="1"/>
              </p:cNvSpPr>
              <p:nvPr/>
            </p:nvSpPr>
            <p:spPr bwMode="auto">
              <a:xfrm>
                <a:off x="1872" y="15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370" name="Oval 4"/>
              <p:cNvSpPr>
                <a:spLocks noChangeArrowheads="1"/>
              </p:cNvSpPr>
              <p:nvPr/>
            </p:nvSpPr>
            <p:spPr bwMode="auto">
              <a:xfrm>
                <a:off x="1296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371" name="Oval 5"/>
              <p:cNvSpPr>
                <a:spLocks noChangeArrowheads="1"/>
              </p:cNvSpPr>
              <p:nvPr/>
            </p:nvSpPr>
            <p:spPr bwMode="auto">
              <a:xfrm>
                <a:off x="3792" y="15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372" name="Oval 6"/>
              <p:cNvSpPr>
                <a:spLocks noChangeArrowheads="1"/>
              </p:cNvSpPr>
              <p:nvPr/>
            </p:nvSpPr>
            <p:spPr bwMode="auto">
              <a:xfrm>
                <a:off x="2448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373" name="Oval 7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374" name="Oval 8"/>
              <p:cNvSpPr>
                <a:spLocks noChangeArrowheads="1"/>
              </p:cNvSpPr>
              <p:nvPr/>
            </p:nvSpPr>
            <p:spPr bwMode="auto">
              <a:xfrm>
                <a:off x="4416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375" name="Line 9"/>
              <p:cNvSpPr>
                <a:spLocks noChangeShapeType="1"/>
              </p:cNvSpPr>
              <p:nvPr/>
            </p:nvSpPr>
            <p:spPr bwMode="auto">
              <a:xfrm flipV="1">
                <a:off x="1920" y="864"/>
                <a:ext cx="1008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6" name="Line 10"/>
              <p:cNvSpPr>
                <a:spLocks noChangeShapeType="1"/>
              </p:cNvSpPr>
              <p:nvPr/>
            </p:nvSpPr>
            <p:spPr bwMode="auto">
              <a:xfrm>
                <a:off x="2928" y="864"/>
                <a:ext cx="91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7" name="Line 11"/>
              <p:cNvSpPr>
                <a:spLocks noChangeShapeType="1"/>
              </p:cNvSpPr>
              <p:nvPr/>
            </p:nvSpPr>
            <p:spPr bwMode="auto">
              <a:xfrm flipV="1">
                <a:off x="1344" y="1584"/>
                <a:ext cx="576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8" name="Line 12"/>
              <p:cNvSpPr>
                <a:spLocks noChangeShapeType="1"/>
              </p:cNvSpPr>
              <p:nvPr/>
            </p:nvSpPr>
            <p:spPr bwMode="auto">
              <a:xfrm flipH="1" flipV="1">
                <a:off x="1968" y="1584"/>
                <a:ext cx="52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9" name="Line 13"/>
              <p:cNvSpPr>
                <a:spLocks noChangeShapeType="1"/>
              </p:cNvSpPr>
              <p:nvPr/>
            </p:nvSpPr>
            <p:spPr bwMode="auto">
              <a:xfrm flipV="1">
                <a:off x="3312" y="1584"/>
                <a:ext cx="52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0" name="Line 14"/>
              <p:cNvSpPr>
                <a:spLocks noChangeShapeType="1"/>
              </p:cNvSpPr>
              <p:nvPr/>
            </p:nvSpPr>
            <p:spPr bwMode="auto">
              <a:xfrm flipH="1" flipV="1">
                <a:off x="3888" y="1584"/>
                <a:ext cx="576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1" name="Oval 15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382" name="Oval 16"/>
              <p:cNvSpPr>
                <a:spLocks noChangeArrowheads="1"/>
              </p:cNvSpPr>
              <p:nvPr/>
            </p:nvSpPr>
            <p:spPr bwMode="auto">
              <a:xfrm>
                <a:off x="2736" y="30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383" name="Line 17"/>
              <p:cNvSpPr>
                <a:spLocks noChangeShapeType="1"/>
              </p:cNvSpPr>
              <p:nvPr/>
            </p:nvSpPr>
            <p:spPr bwMode="auto">
              <a:xfrm flipV="1">
                <a:off x="2160" y="2400"/>
                <a:ext cx="3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4" name="Line 18"/>
              <p:cNvSpPr>
                <a:spLocks noChangeShapeType="1"/>
              </p:cNvSpPr>
              <p:nvPr/>
            </p:nvSpPr>
            <p:spPr bwMode="auto">
              <a:xfrm flipH="1" flipV="1">
                <a:off x="2496" y="2400"/>
                <a:ext cx="288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59" name="Text Box 23"/>
            <p:cNvSpPr txBox="1">
              <a:spLocks noChangeArrowheads="1"/>
            </p:cNvSpPr>
            <p:nvPr/>
          </p:nvSpPr>
          <p:spPr bwMode="auto">
            <a:xfrm>
              <a:off x="2688" y="624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a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360" name="Text Box 24"/>
            <p:cNvSpPr txBox="1">
              <a:spLocks noChangeArrowheads="1"/>
            </p:cNvSpPr>
            <p:nvPr/>
          </p:nvSpPr>
          <p:spPr bwMode="auto">
            <a:xfrm>
              <a:off x="1632" y="1344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b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361" name="Text Box 25"/>
            <p:cNvSpPr txBox="1">
              <a:spLocks noChangeArrowheads="1"/>
            </p:cNvSpPr>
            <p:nvPr/>
          </p:nvSpPr>
          <p:spPr bwMode="auto">
            <a:xfrm>
              <a:off x="3888" y="1296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c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362" name="Text Box 26"/>
            <p:cNvSpPr txBox="1">
              <a:spLocks noChangeArrowheads="1"/>
            </p:cNvSpPr>
            <p:nvPr/>
          </p:nvSpPr>
          <p:spPr bwMode="auto">
            <a:xfrm>
              <a:off x="1104" y="2160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d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363" name="Text Box 27"/>
            <p:cNvSpPr txBox="1">
              <a:spLocks noChangeArrowheads="1"/>
            </p:cNvSpPr>
            <p:nvPr/>
          </p:nvSpPr>
          <p:spPr bwMode="auto">
            <a:xfrm>
              <a:off x="2160" y="2160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e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364" name="Text Box 28"/>
            <p:cNvSpPr txBox="1">
              <a:spLocks noChangeArrowheads="1"/>
            </p:cNvSpPr>
            <p:nvPr/>
          </p:nvSpPr>
          <p:spPr bwMode="auto">
            <a:xfrm>
              <a:off x="3024" y="2160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f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365" name="Text Box 29"/>
            <p:cNvSpPr txBox="1">
              <a:spLocks noChangeArrowheads="1"/>
            </p:cNvSpPr>
            <p:nvPr/>
          </p:nvSpPr>
          <p:spPr bwMode="auto">
            <a:xfrm>
              <a:off x="4128" y="2160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g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366" name="Text Box 30"/>
            <p:cNvSpPr txBox="1">
              <a:spLocks noChangeArrowheads="1"/>
            </p:cNvSpPr>
            <p:nvPr/>
          </p:nvSpPr>
          <p:spPr bwMode="auto">
            <a:xfrm>
              <a:off x="1872" y="2928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h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367" name="Text Box 31"/>
            <p:cNvSpPr txBox="1">
              <a:spLocks noChangeArrowheads="1"/>
            </p:cNvSpPr>
            <p:nvPr/>
          </p:nvSpPr>
          <p:spPr bwMode="auto">
            <a:xfrm>
              <a:off x="2496" y="2928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solidFill>
                    <a:srgbClr val="F82F1A"/>
                  </a:solidFill>
                  <a:latin typeface="Times New Roman" pitchFamily="18" charset="0"/>
                </a:rPr>
                <a:t>i</a:t>
              </a:r>
              <a:endParaRPr lang="en-US" sz="28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6400800" y="1524000"/>
            <a:ext cx="2514600" cy="838200"/>
            <a:chOff x="3936" y="960"/>
            <a:chExt cx="1296" cy="528"/>
          </a:xfrm>
        </p:grpSpPr>
        <p:sp>
          <p:nvSpPr>
            <p:cNvPr id="14356" name="Text Box 33"/>
            <p:cNvSpPr txBox="1">
              <a:spLocks noChangeArrowheads="1"/>
            </p:cNvSpPr>
            <p:nvPr/>
          </p:nvSpPr>
          <p:spPr bwMode="auto">
            <a:xfrm>
              <a:off x="4080" y="960"/>
              <a:ext cx="115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82F1A"/>
                  </a:solidFill>
                  <a:latin typeface="Times New Roman" pitchFamily="18" charset="0"/>
                </a:rPr>
                <a:t> parent of </a:t>
              </a:r>
              <a:r>
                <a:rPr lang="en-US" sz="2400" i="1">
                  <a:solidFill>
                    <a:srgbClr val="F82F1A"/>
                  </a:solidFill>
                  <a:latin typeface="Times New Roman" pitchFamily="18" charset="0"/>
                </a:rPr>
                <a:t>g &amp; f</a:t>
              </a:r>
              <a:endParaRPr lang="en-US" sz="2400">
                <a:solidFill>
                  <a:srgbClr val="F82F1A"/>
                </a:solidFill>
                <a:latin typeface="Times New Roman" pitchFamily="18" charset="0"/>
              </a:endParaRPr>
            </a:p>
          </p:txBody>
        </p:sp>
        <p:sp>
          <p:nvSpPr>
            <p:cNvPr id="14357" name="Line 34"/>
            <p:cNvSpPr>
              <a:spLocks noChangeShapeType="1"/>
            </p:cNvSpPr>
            <p:nvPr/>
          </p:nvSpPr>
          <p:spPr bwMode="auto">
            <a:xfrm flipH="1">
              <a:off x="3936" y="115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5486400" y="3962400"/>
            <a:ext cx="1905000" cy="976313"/>
            <a:chOff x="3360" y="2496"/>
            <a:chExt cx="1200" cy="615"/>
          </a:xfrm>
        </p:grpSpPr>
        <p:sp>
          <p:nvSpPr>
            <p:cNvPr id="14353" name="Text Box 36"/>
            <p:cNvSpPr txBox="1">
              <a:spLocks noChangeArrowheads="1"/>
            </p:cNvSpPr>
            <p:nvPr/>
          </p:nvSpPr>
          <p:spPr bwMode="auto">
            <a:xfrm>
              <a:off x="3504" y="2784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82F1A"/>
                  </a:solidFill>
                  <a:latin typeface="Times New Roman" pitchFamily="18" charset="0"/>
                </a:rPr>
                <a:t>siblings</a:t>
              </a:r>
            </a:p>
          </p:txBody>
        </p:sp>
        <p:sp>
          <p:nvSpPr>
            <p:cNvPr id="14354" name="Line 37"/>
            <p:cNvSpPr>
              <a:spLocks noChangeShapeType="1"/>
            </p:cNvSpPr>
            <p:nvPr/>
          </p:nvSpPr>
          <p:spPr bwMode="auto">
            <a:xfrm flipH="1" flipV="1">
              <a:off x="3360" y="249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Line 38"/>
            <p:cNvSpPr>
              <a:spLocks noChangeShapeType="1"/>
            </p:cNvSpPr>
            <p:nvPr/>
          </p:nvSpPr>
          <p:spPr bwMode="auto">
            <a:xfrm flipV="1">
              <a:off x="4224" y="249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600200" y="3962400"/>
            <a:ext cx="838200" cy="747713"/>
            <a:chOff x="1008" y="2496"/>
            <a:chExt cx="528" cy="471"/>
          </a:xfrm>
        </p:grpSpPr>
        <p:sp>
          <p:nvSpPr>
            <p:cNvPr id="14351" name="Text Box 40"/>
            <p:cNvSpPr txBox="1">
              <a:spLocks noChangeArrowheads="1"/>
            </p:cNvSpPr>
            <p:nvPr/>
          </p:nvSpPr>
          <p:spPr bwMode="auto">
            <a:xfrm>
              <a:off x="1008" y="2640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82F1A"/>
                  </a:solidFill>
                  <a:latin typeface="Times New Roman" pitchFamily="18" charset="0"/>
                </a:rPr>
                <a:t>leaf</a:t>
              </a:r>
            </a:p>
          </p:txBody>
        </p:sp>
        <p:sp>
          <p:nvSpPr>
            <p:cNvPr id="14352" name="Line 41"/>
            <p:cNvSpPr>
              <a:spLocks noChangeShapeType="1"/>
            </p:cNvSpPr>
            <p:nvPr/>
          </p:nvSpPr>
          <p:spPr bwMode="auto">
            <a:xfrm flipV="1">
              <a:off x="1104" y="24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143000" y="1524000"/>
            <a:ext cx="2438400" cy="838200"/>
            <a:chOff x="624" y="960"/>
            <a:chExt cx="1536" cy="528"/>
          </a:xfrm>
        </p:grpSpPr>
        <p:sp>
          <p:nvSpPr>
            <p:cNvPr id="14349" name="Text Box 44"/>
            <p:cNvSpPr txBox="1">
              <a:spLocks noChangeArrowheads="1"/>
            </p:cNvSpPr>
            <p:nvPr/>
          </p:nvSpPr>
          <p:spPr bwMode="auto">
            <a:xfrm>
              <a:off x="624" y="960"/>
              <a:ext cx="1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82F1A"/>
                  </a:solidFill>
                  <a:latin typeface="Times New Roman" pitchFamily="18" charset="0"/>
                </a:rPr>
                <a:t>internal vertex</a:t>
              </a:r>
            </a:p>
          </p:txBody>
        </p:sp>
        <p:sp>
          <p:nvSpPr>
            <p:cNvPr id="14350" name="Line 45"/>
            <p:cNvSpPr>
              <a:spLocks noChangeShapeType="1"/>
            </p:cNvSpPr>
            <p:nvPr/>
          </p:nvSpPr>
          <p:spPr bwMode="auto">
            <a:xfrm>
              <a:off x="1776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5" name="Rectangle 47"/>
          <p:cNvSpPr>
            <a:spLocks noChangeArrowheads="1"/>
          </p:cNvSpPr>
          <p:nvPr/>
        </p:nvSpPr>
        <p:spPr bwMode="auto">
          <a:xfrm>
            <a:off x="609600" y="1524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76200" y="274638"/>
            <a:ext cx="5334000" cy="71596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00FF"/>
                </a:solidFill>
                <a:latin typeface="+mn-lt"/>
                <a:cs typeface="+mn-cs"/>
              </a:rPr>
              <a:t>Illustration of </a:t>
            </a:r>
            <a:r>
              <a:rPr lang="en-US" sz="2800" b="1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Tree Terminology</a:t>
            </a:r>
          </a:p>
        </p:txBody>
      </p:sp>
      <p:sp>
        <p:nvSpPr>
          <p:cNvPr id="14347" name="Text Box 33"/>
          <p:cNvSpPr txBox="1">
            <a:spLocks noChangeArrowheads="1"/>
          </p:cNvSpPr>
          <p:nvPr/>
        </p:nvSpPr>
        <p:spPr bwMode="auto">
          <a:xfrm>
            <a:off x="7594600" y="2971800"/>
            <a:ext cx="223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82F1A"/>
                </a:solidFill>
                <a:latin typeface="Times New Roman" pitchFamily="18" charset="0"/>
              </a:rPr>
              <a:t> child of </a:t>
            </a:r>
            <a:r>
              <a:rPr lang="en-US" sz="2400" i="1">
                <a:solidFill>
                  <a:srgbClr val="F82F1A"/>
                </a:solidFill>
                <a:latin typeface="Times New Roman" pitchFamily="18" charset="0"/>
              </a:rPr>
              <a:t>c</a:t>
            </a:r>
            <a:endParaRPr lang="en-US" sz="2400">
              <a:solidFill>
                <a:srgbClr val="F82F1A"/>
              </a:solidFill>
              <a:latin typeface="Times New Roman" pitchFamily="18" charset="0"/>
            </a:endParaRPr>
          </a:p>
        </p:txBody>
      </p:sp>
      <p:sp>
        <p:nvSpPr>
          <p:cNvPr id="14348" name="Line 21"/>
          <p:cNvSpPr>
            <a:spLocks noChangeShapeType="1"/>
          </p:cNvSpPr>
          <p:nvPr/>
        </p:nvSpPr>
        <p:spPr bwMode="auto">
          <a:xfrm flipH="1">
            <a:off x="7391400" y="3276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2076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EXAMPLE 2</a:t>
            </a:r>
            <a:endParaRPr lang="en-US" sz="4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eaLnBrk="1" hangingPunct="1"/>
            <a:r>
              <a:rPr lang="en-US" sz="2400" smtClean="0">
                <a:cs typeface="Times New Roman" pitchFamily="18" charset="0"/>
              </a:rPr>
              <a:t>In the rooted tree T (with root a) shown in Figure 5, find the </a:t>
            </a:r>
            <a:r>
              <a:rPr lang="en-US" sz="2400" b="1" i="1" smtClean="0">
                <a:solidFill>
                  <a:srgbClr val="0000FF"/>
                </a:solidFill>
                <a:cs typeface="Times New Roman" pitchFamily="18" charset="0"/>
              </a:rPr>
              <a:t>parent</a:t>
            </a:r>
            <a:r>
              <a:rPr lang="en-US" sz="2400" smtClean="0">
                <a:cs typeface="Times New Roman" pitchFamily="18" charset="0"/>
              </a:rPr>
              <a:t> of c, the </a:t>
            </a:r>
            <a:r>
              <a:rPr lang="en-US" sz="2400" b="1" i="1" smtClean="0">
                <a:solidFill>
                  <a:srgbClr val="0000FF"/>
                </a:solidFill>
                <a:cs typeface="Times New Roman" pitchFamily="18" charset="0"/>
              </a:rPr>
              <a:t>children</a:t>
            </a:r>
            <a:r>
              <a:rPr lang="en-US" sz="2400" smtClean="0">
                <a:cs typeface="Times New Roman" pitchFamily="18" charset="0"/>
              </a:rPr>
              <a:t> of g, the </a:t>
            </a:r>
            <a:r>
              <a:rPr lang="en-US" sz="2400" b="1" i="1" smtClean="0">
                <a:solidFill>
                  <a:srgbClr val="0000FF"/>
                </a:solidFill>
                <a:cs typeface="Times New Roman" pitchFamily="18" charset="0"/>
              </a:rPr>
              <a:t>siblings</a:t>
            </a:r>
            <a:r>
              <a:rPr lang="en-US" sz="2400" smtClean="0">
                <a:cs typeface="Times New Roman" pitchFamily="18" charset="0"/>
              </a:rPr>
              <a:t> of h, all </a:t>
            </a:r>
            <a:r>
              <a:rPr lang="en-US" sz="2400" b="1" i="1" smtClean="0">
                <a:solidFill>
                  <a:srgbClr val="0000FF"/>
                </a:solidFill>
                <a:cs typeface="Times New Roman" pitchFamily="18" charset="0"/>
              </a:rPr>
              <a:t>internal</a:t>
            </a:r>
            <a:r>
              <a:rPr lang="en-US" sz="2400" smtClean="0">
                <a:cs typeface="Times New Roman" pitchFamily="18" charset="0"/>
              </a:rPr>
              <a:t> </a:t>
            </a:r>
            <a:r>
              <a:rPr lang="en-US" sz="2400" b="1" i="1" smtClean="0">
                <a:solidFill>
                  <a:srgbClr val="0000FF"/>
                </a:solidFill>
                <a:cs typeface="Times New Roman" pitchFamily="18" charset="0"/>
              </a:rPr>
              <a:t>vertices</a:t>
            </a:r>
            <a:r>
              <a:rPr lang="en-US" sz="2400" smtClean="0">
                <a:cs typeface="Times New Roman" pitchFamily="18" charset="0"/>
              </a:rPr>
              <a:t>, and all </a:t>
            </a:r>
            <a:r>
              <a:rPr lang="en-US" sz="2400" b="1" i="1" smtClean="0">
                <a:solidFill>
                  <a:srgbClr val="0000FF"/>
                </a:solidFill>
                <a:cs typeface="Times New Roman" pitchFamily="18" charset="0"/>
              </a:rPr>
              <a:t>leaves</a:t>
            </a:r>
            <a:r>
              <a:rPr lang="en-US" sz="2400" smtClean="0">
                <a:cs typeface="Times New Roman" pitchFamily="18" charset="0"/>
              </a:rPr>
              <a:t>. What is the </a:t>
            </a:r>
            <a:r>
              <a:rPr lang="en-US" sz="2400" b="1" i="1" smtClean="0">
                <a:solidFill>
                  <a:srgbClr val="0000FF"/>
                </a:solidFill>
                <a:cs typeface="Times New Roman" pitchFamily="18" charset="0"/>
              </a:rPr>
              <a:t>subtree</a:t>
            </a:r>
            <a:r>
              <a:rPr lang="en-US" sz="2400" smtClean="0">
                <a:cs typeface="Times New Roman" pitchFamily="18" charset="0"/>
              </a:rPr>
              <a:t> rooted at g?</a:t>
            </a:r>
          </a:p>
          <a:p>
            <a:pPr eaLnBrk="1" hangingPunct="1"/>
            <a:endParaRPr lang="en-US" sz="2400" smtClean="0"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sz="240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C684CA-2BCF-4D06-8C3D-1521CF4C5369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667000"/>
            <a:ext cx="5867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cs typeface="Times New Roman" pitchFamily="18" charset="0"/>
              </a:rPr>
              <a:t>Solution</a:t>
            </a:r>
            <a:r>
              <a:rPr lang="en-US" sz="4000" dirty="0" smtClean="0">
                <a:solidFill>
                  <a:srgbClr val="FF0000"/>
                </a:solidFill>
                <a:cs typeface="Times New Roman" pitchFamily="18" charset="0"/>
              </a:rPr>
              <a:t> of EXAMPLE 2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b="1" dirty="0" smtClean="0">
                <a:cs typeface="Times New Roman" pitchFamily="18" charset="0"/>
              </a:rPr>
              <a:t>parent</a:t>
            </a:r>
            <a:r>
              <a:rPr lang="en-US" sz="2800" dirty="0" smtClean="0">
                <a:cs typeface="Times New Roman" pitchFamily="18" charset="0"/>
              </a:rPr>
              <a:t> of c is b. </a:t>
            </a:r>
          </a:p>
          <a:p>
            <a:pPr eaLnBrk="1" hangingPunct="1"/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b="1" dirty="0" smtClean="0">
                <a:cs typeface="Times New Roman" pitchFamily="18" charset="0"/>
              </a:rPr>
              <a:t>children</a:t>
            </a:r>
            <a:r>
              <a:rPr lang="en-US" sz="2800" dirty="0" smtClean="0">
                <a:cs typeface="Times New Roman" pitchFamily="18" charset="0"/>
              </a:rPr>
              <a:t> of g are h, </a:t>
            </a:r>
            <a:r>
              <a:rPr lang="en-US" sz="2800" dirty="0" err="1" smtClean="0">
                <a:cs typeface="Times New Roman" pitchFamily="18" charset="0"/>
              </a:rPr>
              <a:t>i</a:t>
            </a:r>
            <a:r>
              <a:rPr lang="en-US" sz="2800" dirty="0" smtClean="0">
                <a:cs typeface="Times New Roman" pitchFamily="18" charset="0"/>
              </a:rPr>
              <a:t>, and j . </a:t>
            </a:r>
          </a:p>
          <a:p>
            <a:pPr eaLnBrk="1" hangingPunct="1"/>
            <a:r>
              <a:rPr lang="en-US" sz="2800" b="1" dirty="0" smtClean="0">
                <a:cs typeface="Times New Roman" pitchFamily="18" charset="0"/>
              </a:rPr>
              <a:t>The siblings </a:t>
            </a:r>
            <a:r>
              <a:rPr lang="en-US" sz="2800" dirty="0" smtClean="0">
                <a:cs typeface="Times New Roman" pitchFamily="18" charset="0"/>
              </a:rPr>
              <a:t>of h are </a:t>
            </a:r>
            <a:r>
              <a:rPr lang="en-US" sz="2800" dirty="0" err="1" smtClean="0">
                <a:cs typeface="Times New Roman" pitchFamily="18" charset="0"/>
              </a:rPr>
              <a:t>i</a:t>
            </a:r>
            <a:r>
              <a:rPr lang="en-US" sz="2800" dirty="0" smtClean="0">
                <a:cs typeface="Times New Roman" pitchFamily="18" charset="0"/>
              </a:rPr>
              <a:t> and j . </a:t>
            </a:r>
          </a:p>
          <a:p>
            <a:pPr eaLnBrk="1" hangingPunct="1"/>
            <a:r>
              <a:rPr lang="en-US" sz="2800" b="1" dirty="0" smtClean="0">
                <a:cs typeface="Times New Roman" pitchFamily="18" charset="0"/>
              </a:rPr>
              <a:t>The internal vertices </a:t>
            </a:r>
            <a:r>
              <a:rPr lang="en-US" sz="2800" dirty="0" smtClean="0">
                <a:cs typeface="Times New Roman" pitchFamily="18" charset="0"/>
              </a:rPr>
              <a:t>are a, b, c, g, h, and j . </a:t>
            </a:r>
          </a:p>
          <a:p>
            <a:pPr eaLnBrk="1" hangingPunct="1"/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b="1" dirty="0" smtClean="0">
                <a:cs typeface="Times New Roman" pitchFamily="18" charset="0"/>
              </a:rPr>
              <a:t>leaves</a:t>
            </a:r>
            <a:r>
              <a:rPr lang="en-US" sz="2800" dirty="0" smtClean="0">
                <a:cs typeface="Times New Roman" pitchFamily="18" charset="0"/>
              </a:rPr>
              <a:t> are d, e, f , </a:t>
            </a:r>
            <a:r>
              <a:rPr lang="en-US" sz="2800" dirty="0" err="1" smtClean="0">
                <a:cs typeface="Times New Roman" pitchFamily="18" charset="0"/>
              </a:rPr>
              <a:t>i</a:t>
            </a:r>
            <a:r>
              <a:rPr lang="en-US" sz="2800" dirty="0" smtClean="0">
                <a:cs typeface="Times New Roman" pitchFamily="18" charset="0"/>
              </a:rPr>
              <a:t>, k, l, and m. </a:t>
            </a:r>
          </a:p>
          <a:p>
            <a:pPr eaLnBrk="1" hangingPunct="1"/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b="1" dirty="0" err="1" smtClean="0">
                <a:cs typeface="Times New Roman" pitchFamily="18" charset="0"/>
              </a:rPr>
              <a:t>subtree</a:t>
            </a:r>
            <a:r>
              <a:rPr lang="en-US" sz="2800" dirty="0" smtClean="0">
                <a:cs typeface="Times New Roman" pitchFamily="18" charset="0"/>
              </a:rPr>
              <a:t> rooted at g is shown in Figure 6(next slide)</a:t>
            </a:r>
          </a:p>
          <a:p>
            <a:pPr eaLnBrk="1" hangingPunct="1"/>
            <a:endParaRPr lang="en-US" sz="2800" dirty="0" smtClean="0"/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E90B0-7E1D-4A42-B581-8260EEEE243A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cs typeface="Times New Roman" pitchFamily="18" charset="0"/>
              </a:rPr>
              <a:t>Solution</a:t>
            </a:r>
            <a:r>
              <a:rPr lang="en-US" sz="4000" dirty="0" smtClean="0">
                <a:solidFill>
                  <a:srgbClr val="FF0000"/>
                </a:solidFill>
                <a:cs typeface="Times New Roman" pitchFamily="18" charset="0"/>
              </a:rPr>
              <a:t> of EXAMPLE 2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22288" y="1447800"/>
            <a:ext cx="3897312" cy="4038600"/>
          </a:xfrm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133600"/>
            <a:ext cx="33528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057400" y="1143000"/>
            <a:ext cx="5727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alibri" pitchFamily="34" charset="0"/>
                <a:cs typeface="Times New Roman" pitchFamily="18" charset="0"/>
              </a:rPr>
              <a:t>The </a:t>
            </a:r>
            <a:r>
              <a:rPr lang="en-US" sz="2400" b="1">
                <a:solidFill>
                  <a:srgbClr val="0000FF"/>
                </a:solidFill>
                <a:latin typeface="Calibri" pitchFamily="34" charset="0"/>
                <a:cs typeface="Times New Roman" pitchFamily="18" charset="0"/>
              </a:rPr>
              <a:t>subtree</a:t>
            </a:r>
            <a:r>
              <a:rPr lang="en-US" sz="2400">
                <a:solidFill>
                  <a:srgbClr val="0000FF"/>
                </a:solidFill>
                <a:latin typeface="Calibri" pitchFamily="34" charset="0"/>
                <a:cs typeface="Times New Roman" pitchFamily="18" charset="0"/>
              </a:rPr>
              <a:t> rooted at g is shown in Figure 6 </a:t>
            </a:r>
            <a:endParaRPr lang="en-US" sz="240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b="1" i="1" dirty="0" smtClean="0">
                <a:solidFill>
                  <a:srgbClr val="FF0000"/>
                </a:solidFill>
              </a:rPr>
              <a:t>m-</a:t>
            </a:r>
            <a:r>
              <a:rPr lang="en-US" sz="3600" b="1" i="1" dirty="0" err="1" smtClean="0">
                <a:solidFill>
                  <a:srgbClr val="FF0000"/>
                </a:solidFill>
              </a:rPr>
              <a:t>ary</a:t>
            </a:r>
            <a:r>
              <a:rPr lang="en-US" sz="3600" b="1" i="1" dirty="0" smtClean="0">
                <a:solidFill>
                  <a:srgbClr val="FF0000"/>
                </a:solidFill>
              </a:rPr>
              <a:t> tree,</a:t>
            </a:r>
            <a:r>
              <a:rPr lang="en-US" sz="3600" b="1" i="1" dirty="0" smtClean="0">
                <a:solidFill>
                  <a:srgbClr val="FF0000"/>
                </a:solidFill>
                <a:cs typeface="Times New Roman" pitchFamily="18" charset="0"/>
              </a:rPr>
              <a:t> full m-</a:t>
            </a:r>
            <a:r>
              <a:rPr lang="en-US" sz="3600" b="1" i="1" dirty="0" err="1" smtClean="0">
                <a:solidFill>
                  <a:srgbClr val="FF0000"/>
                </a:solidFill>
                <a:cs typeface="Times New Roman" pitchFamily="18" charset="0"/>
              </a:rPr>
              <a:t>ary</a:t>
            </a:r>
            <a:r>
              <a:rPr lang="en-US" sz="3600" b="1" i="1" dirty="0" smtClean="0">
                <a:solidFill>
                  <a:srgbClr val="FF0000"/>
                </a:solidFill>
                <a:cs typeface="Times New Roman" pitchFamily="18" charset="0"/>
              </a:rPr>
              <a:t> tree, binary tree</a:t>
            </a:r>
            <a:endParaRPr lang="en-US" sz="3600" b="1" i="1" dirty="0" smtClean="0">
              <a:solidFill>
                <a:srgbClr val="FF0000"/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cs typeface="Times New Roman" pitchFamily="18" charset="0"/>
              </a:rPr>
              <a:t>A rooted tree is called an </a:t>
            </a:r>
            <a:r>
              <a:rPr lang="en-US" sz="2800" b="1" i="1" smtClean="0">
                <a:solidFill>
                  <a:srgbClr val="0000FF"/>
                </a:solidFill>
                <a:cs typeface="Times New Roman" pitchFamily="18" charset="0"/>
              </a:rPr>
              <a:t>m-ary tree </a:t>
            </a:r>
            <a:r>
              <a:rPr lang="en-US" sz="2800" smtClean="0">
                <a:cs typeface="Times New Roman" pitchFamily="18" charset="0"/>
              </a:rPr>
              <a:t>if every internal vertex has no more than </a:t>
            </a:r>
            <a:r>
              <a:rPr lang="en-US" sz="2800" i="1" smtClean="0">
                <a:cs typeface="Times New Roman" pitchFamily="18" charset="0"/>
              </a:rPr>
              <a:t>m</a:t>
            </a:r>
            <a:r>
              <a:rPr lang="en-US" sz="2800" smtClean="0">
                <a:cs typeface="Times New Roman" pitchFamily="18" charset="0"/>
              </a:rPr>
              <a:t> children.</a:t>
            </a:r>
          </a:p>
          <a:p>
            <a:pPr eaLnBrk="1" hangingPunct="1"/>
            <a:endParaRPr lang="en-US" sz="2800" smtClean="0">
              <a:cs typeface="Times New Roman" pitchFamily="18" charset="0"/>
            </a:endParaRPr>
          </a:p>
          <a:p>
            <a:pPr eaLnBrk="1" hangingPunct="1"/>
            <a:r>
              <a:rPr lang="en-US" sz="2800" smtClean="0">
                <a:cs typeface="Times New Roman" pitchFamily="18" charset="0"/>
              </a:rPr>
              <a:t>The tree is called a </a:t>
            </a:r>
            <a:r>
              <a:rPr lang="en-US" sz="2800" b="1" i="1" smtClean="0">
                <a:solidFill>
                  <a:srgbClr val="0000FF"/>
                </a:solidFill>
                <a:cs typeface="Times New Roman" pitchFamily="18" charset="0"/>
              </a:rPr>
              <a:t>full m-ary tree </a:t>
            </a:r>
            <a:r>
              <a:rPr lang="en-US" sz="2800" smtClean="0">
                <a:cs typeface="Times New Roman" pitchFamily="18" charset="0"/>
              </a:rPr>
              <a:t>if every internal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>
                <a:cs typeface="Times New Roman" pitchFamily="18" charset="0"/>
              </a:rPr>
              <a:t>	vertex has </a:t>
            </a:r>
            <a:r>
              <a:rPr lang="en-US" sz="2800" b="1" smtClean="0">
                <a:solidFill>
                  <a:srgbClr val="0000FF"/>
                </a:solidFill>
                <a:cs typeface="Times New Roman" pitchFamily="18" charset="0"/>
              </a:rPr>
              <a:t>exactly</a:t>
            </a:r>
            <a:r>
              <a:rPr lang="en-US" sz="280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800" b="1" i="1" smtClean="0">
                <a:solidFill>
                  <a:srgbClr val="0000FF"/>
                </a:solidFill>
                <a:cs typeface="Times New Roman" pitchFamily="18" charset="0"/>
              </a:rPr>
              <a:t>m</a:t>
            </a:r>
            <a:r>
              <a:rPr lang="en-US" sz="2800" b="1" smtClean="0">
                <a:solidFill>
                  <a:srgbClr val="0000FF"/>
                </a:solidFill>
                <a:cs typeface="Times New Roman" pitchFamily="18" charset="0"/>
              </a:rPr>
              <a:t> children</a:t>
            </a:r>
            <a:r>
              <a:rPr lang="en-US" sz="2800" smtClean="0">
                <a:solidFill>
                  <a:srgbClr val="0000FF"/>
                </a:solidFill>
                <a:cs typeface="Times New Roman" pitchFamily="18" charset="0"/>
              </a:rPr>
              <a:t>. </a:t>
            </a:r>
          </a:p>
          <a:p>
            <a:pPr eaLnBrk="1" hangingPunct="1">
              <a:buFont typeface="Arial" charset="0"/>
              <a:buNone/>
            </a:pPr>
            <a:endParaRPr lang="en-US" sz="2800" smtClean="0">
              <a:cs typeface="Times New Roman" pitchFamily="18" charset="0"/>
            </a:endParaRPr>
          </a:p>
          <a:p>
            <a:pPr eaLnBrk="1" hangingPunct="1"/>
            <a:r>
              <a:rPr lang="en-US" sz="2800" smtClean="0">
                <a:cs typeface="Times New Roman" pitchFamily="18" charset="0"/>
              </a:rPr>
              <a:t>An </a:t>
            </a:r>
            <a:r>
              <a:rPr lang="en-US" sz="2800" i="1" smtClean="0">
                <a:cs typeface="Times New Roman" pitchFamily="18" charset="0"/>
              </a:rPr>
              <a:t>m</a:t>
            </a:r>
            <a:r>
              <a:rPr lang="en-US" sz="2800" smtClean="0">
                <a:cs typeface="Times New Roman" pitchFamily="18" charset="0"/>
              </a:rPr>
              <a:t>-ary tree with </a:t>
            </a:r>
            <a:r>
              <a:rPr lang="en-US" sz="2800" b="1" i="1" smtClean="0">
                <a:solidFill>
                  <a:srgbClr val="0000FF"/>
                </a:solidFill>
                <a:cs typeface="Times New Roman" pitchFamily="18" charset="0"/>
              </a:rPr>
              <a:t>m</a:t>
            </a:r>
            <a:r>
              <a:rPr lang="en-US" sz="2800" b="1" smtClean="0">
                <a:solidFill>
                  <a:srgbClr val="0000FF"/>
                </a:solidFill>
                <a:cs typeface="Times New Roman" pitchFamily="18" charset="0"/>
              </a:rPr>
              <a:t> = 2 </a:t>
            </a:r>
            <a:r>
              <a:rPr lang="en-US" sz="2800" smtClean="0">
                <a:cs typeface="Times New Roman" pitchFamily="18" charset="0"/>
              </a:rPr>
              <a:t>is called a </a:t>
            </a:r>
            <a:r>
              <a:rPr lang="en-US" sz="2800" b="1" i="1" smtClean="0">
                <a:solidFill>
                  <a:srgbClr val="0000FF"/>
                </a:solidFill>
                <a:cs typeface="Times New Roman" pitchFamily="18" charset="0"/>
              </a:rPr>
              <a:t>binary tree</a:t>
            </a:r>
            <a:r>
              <a:rPr lang="en-US" sz="2800" smtClean="0">
                <a:cs typeface="Times New Roman" pitchFamily="18" charset="0"/>
              </a:rPr>
              <a:t>.</a:t>
            </a:r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82BB30-E620-46E4-B158-F91C75D02FF2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Example 3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Are the rooted trees in </a:t>
            </a:r>
            <a:r>
              <a:rPr lang="en-US" sz="2800" u="sng" dirty="0" smtClean="0">
                <a:solidFill>
                  <a:srgbClr val="0000FF"/>
                </a:solidFill>
                <a:cs typeface="Times New Roman" pitchFamily="18" charset="0"/>
              </a:rPr>
              <a:t>Figure 7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full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800" b="1" i="1" dirty="0" smtClean="0">
                <a:solidFill>
                  <a:srgbClr val="0000FF"/>
                </a:solidFill>
                <a:cs typeface="Times New Roman" pitchFamily="18" charset="0"/>
              </a:rPr>
              <a:t>m-</a:t>
            </a:r>
            <a:r>
              <a:rPr lang="en-US" sz="2800" b="1" i="1" dirty="0" err="1" smtClean="0">
                <a:solidFill>
                  <a:srgbClr val="0000FF"/>
                </a:solidFill>
                <a:cs typeface="Times New Roman" pitchFamily="18" charset="0"/>
              </a:rPr>
              <a:t>ary</a:t>
            </a:r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 trees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 for some positive integer m?</a:t>
            </a:r>
          </a:p>
          <a:p>
            <a:pPr eaLnBrk="1" hangingPunct="1"/>
            <a:endParaRPr lang="en-US" sz="2800" dirty="0" smtClean="0">
              <a:cs typeface="Times New Roman" pitchFamily="18" charset="0"/>
            </a:endParaRPr>
          </a:p>
          <a:p>
            <a:pPr eaLnBrk="1" hangingPunct="1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68E70-92D4-4536-82D7-F7381504A7B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875" y="2438400"/>
            <a:ext cx="77406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What is a Tree?</a:t>
            </a:r>
            <a:endParaRPr lang="en-US" sz="4000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b="1" u="sng" dirty="0" smtClean="0">
                <a:solidFill>
                  <a:srgbClr val="FF0000"/>
                </a:solidFill>
              </a:rPr>
              <a:t>Definition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 smtClean="0">
                <a:solidFill>
                  <a:srgbClr val="0000FF"/>
                </a:solidFill>
              </a:rPr>
              <a:t> A </a:t>
            </a:r>
            <a:r>
              <a:rPr lang="en-US" sz="2800" b="1" i="1" dirty="0" smtClean="0">
                <a:solidFill>
                  <a:srgbClr val="0000FF"/>
                </a:solidFill>
              </a:rPr>
              <a:t>tree</a:t>
            </a:r>
            <a:r>
              <a:rPr lang="en-US" sz="2800" dirty="0" smtClean="0">
                <a:solidFill>
                  <a:srgbClr val="0000FF"/>
                </a:solidFill>
              </a:rPr>
              <a:t> is a connected undirected graph with no simple circuits.</a:t>
            </a:r>
          </a:p>
          <a:p>
            <a:pPr eaLnBrk="1" hangingPunct="1">
              <a:spcBef>
                <a:spcPct val="50000"/>
              </a:spcBef>
              <a:buNone/>
            </a:pPr>
            <a:endParaRPr lang="en-US" sz="2800" b="1" i="1" u="sng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F77B2A-B293-45FE-9287-056D5B0F0C89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</a:rPr>
              <a:t>Solution</a:t>
            </a:r>
            <a:r>
              <a:rPr lang="en-US" sz="4000" dirty="0" smtClean="0">
                <a:solidFill>
                  <a:srgbClr val="FF0000"/>
                </a:solidFill>
              </a:rPr>
              <a:t> of Example 3 </a:t>
            </a:r>
            <a:endParaRPr lang="en-US" sz="4000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T1</a:t>
            </a:r>
            <a:r>
              <a:rPr lang="en-US" sz="2400" dirty="0" smtClean="0">
                <a:cs typeface="Times New Roman" pitchFamily="18" charset="0"/>
              </a:rPr>
              <a:t> is a 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full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binary tree </a:t>
            </a:r>
            <a:r>
              <a:rPr lang="en-US" sz="2400" dirty="0" smtClean="0">
                <a:cs typeface="Times New Roman" pitchFamily="18" charset="0"/>
              </a:rPr>
              <a:t>because each of its internal vertices has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cs typeface="Times New Roman" pitchFamily="18" charset="0"/>
              </a:rPr>
              <a:t>	two children. </a:t>
            </a: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T2</a:t>
            </a:r>
            <a:r>
              <a:rPr lang="en-US" sz="2400" dirty="0" smtClean="0">
                <a:cs typeface="Times New Roman" pitchFamily="18" charset="0"/>
              </a:rPr>
              <a:t> is a 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full 3-ary tree </a:t>
            </a:r>
            <a:r>
              <a:rPr lang="en-US" sz="2400" dirty="0" smtClean="0">
                <a:cs typeface="Times New Roman" pitchFamily="18" charset="0"/>
              </a:rPr>
              <a:t>because each of its internal vertices has three children. </a:t>
            </a:r>
          </a:p>
          <a:p>
            <a:pPr eaLnBrk="1" hangingPunct="1"/>
            <a:r>
              <a:rPr lang="en-US" sz="2400" dirty="0" smtClean="0">
                <a:cs typeface="Times New Roman" pitchFamily="18" charset="0"/>
              </a:rPr>
              <a:t>In 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T3</a:t>
            </a:r>
            <a:r>
              <a:rPr lang="en-US" sz="2400" dirty="0" smtClean="0">
                <a:cs typeface="Times New Roman" pitchFamily="18" charset="0"/>
              </a:rPr>
              <a:t> each internal vertex has five children, so 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T3 is a full 5-ary tree. </a:t>
            </a: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T4 is </a:t>
            </a:r>
            <a:r>
              <a:rPr lang="en-US" sz="2400" b="1" i="1" dirty="0" smtClean="0">
                <a:solidFill>
                  <a:srgbClr val="0000FF"/>
                </a:solidFill>
                <a:cs typeface="Times New Roman" pitchFamily="18" charset="0"/>
              </a:rPr>
              <a:t>not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 a full m-</a:t>
            </a:r>
            <a:r>
              <a:rPr lang="en-US" sz="2400" dirty="0" err="1" smtClean="0">
                <a:solidFill>
                  <a:srgbClr val="0000FF"/>
                </a:solidFill>
                <a:cs typeface="Times New Roman" pitchFamily="18" charset="0"/>
              </a:rPr>
              <a:t>ary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 tree </a:t>
            </a:r>
            <a:r>
              <a:rPr lang="en-US" sz="2400" dirty="0" smtClean="0">
                <a:cs typeface="Times New Roman" pitchFamily="18" charset="0"/>
              </a:rPr>
              <a:t>for any </a:t>
            </a:r>
            <a:r>
              <a:rPr lang="en-US" sz="2400" i="1" dirty="0" smtClean="0">
                <a:cs typeface="Times New Roman" pitchFamily="18" charset="0"/>
              </a:rPr>
              <a:t>m</a:t>
            </a:r>
            <a:r>
              <a:rPr lang="en-US" sz="2400" dirty="0" smtClean="0">
                <a:cs typeface="Times New Roman" pitchFamily="18" charset="0"/>
              </a:rPr>
              <a:t> because some of its internal vertices have two children and others have three children.</a:t>
            </a:r>
          </a:p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Example 4 : Practice @ Home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45BC7-1361-4083-B27D-47C7B3005482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31838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Properties of Trees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</a:rPr>
              <a:t>Theorem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 smtClean="0"/>
              <a:t> A</a:t>
            </a:r>
            <a:r>
              <a:rPr lang="en-US" sz="2800" dirty="0" smtClean="0">
                <a:cs typeface="Times New Roman" pitchFamily="18" charset="0"/>
              </a:rPr>
              <a:t> tree with </a:t>
            </a:r>
            <a:r>
              <a:rPr lang="en-US" sz="2800" i="1" dirty="0" smtClean="0">
                <a:cs typeface="Times New Roman" pitchFamily="18" charset="0"/>
              </a:rPr>
              <a:t>n </a:t>
            </a:r>
            <a:r>
              <a:rPr lang="en-US" sz="2800" dirty="0" smtClean="0">
                <a:cs typeface="Times New Roman" pitchFamily="18" charset="0"/>
              </a:rPr>
              <a:t>vertices has </a:t>
            </a:r>
            <a:r>
              <a:rPr lang="en-US" sz="2800" i="1" dirty="0" smtClean="0">
                <a:cs typeface="Times New Roman" pitchFamily="18" charset="0"/>
              </a:rPr>
              <a:t>n </a:t>
            </a:r>
            <a:r>
              <a:rPr lang="en-US" sz="2800" dirty="0" smtClean="0">
                <a:cs typeface="Times New Roman" pitchFamily="18" charset="0"/>
              </a:rPr>
              <a:t>− 1 edges.</a:t>
            </a:r>
          </a:p>
          <a:p>
            <a:pPr eaLnBrk="1" hangingPunct="1"/>
            <a:endParaRPr lang="en-US" sz="2800" dirty="0" smtClean="0">
              <a:cs typeface="Times New Roman" pitchFamily="18" charset="0"/>
            </a:endParaRPr>
          </a:p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  <a:cs typeface="Times New Roman" pitchFamily="18" charset="0"/>
              </a:rPr>
              <a:t>Theorem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:</a:t>
            </a:r>
            <a:r>
              <a:rPr lang="en-US" sz="2800" dirty="0" smtClean="0">
                <a:cs typeface="Times New Roman" pitchFamily="18" charset="0"/>
              </a:rPr>
              <a:t> A full </a:t>
            </a:r>
            <a:r>
              <a:rPr lang="en-US" sz="2800" i="1" dirty="0" smtClean="0">
                <a:cs typeface="Times New Roman" pitchFamily="18" charset="0"/>
              </a:rPr>
              <a:t>m</a:t>
            </a:r>
            <a:r>
              <a:rPr lang="en-US" sz="2800" dirty="0" smtClean="0">
                <a:cs typeface="Times New Roman" pitchFamily="18" charset="0"/>
              </a:rPr>
              <a:t>-</a:t>
            </a:r>
            <a:r>
              <a:rPr lang="en-US" sz="2800" dirty="0" err="1" smtClean="0">
                <a:cs typeface="Times New Roman" pitchFamily="18" charset="0"/>
              </a:rPr>
              <a:t>ary</a:t>
            </a:r>
            <a:r>
              <a:rPr lang="en-US" sz="2800" dirty="0" smtClean="0">
                <a:cs typeface="Times New Roman" pitchFamily="18" charset="0"/>
              </a:rPr>
              <a:t> tree with </a:t>
            </a:r>
            <a:r>
              <a:rPr lang="en-US" sz="2800" i="1" dirty="0" err="1" smtClean="0">
                <a:cs typeface="Times New Roman" pitchFamily="18" charset="0"/>
              </a:rPr>
              <a:t>i</a:t>
            </a:r>
            <a:r>
              <a:rPr lang="en-US" sz="2800" i="1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internal vertices contains </a:t>
            </a:r>
            <a:r>
              <a:rPr lang="en-US" sz="2800" b="1" i="1" dirty="0" smtClean="0">
                <a:solidFill>
                  <a:srgbClr val="0000FF"/>
                </a:solidFill>
                <a:cs typeface="Times New Roman" pitchFamily="18" charset="0"/>
              </a:rPr>
              <a:t>n</a:t>
            </a:r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 = </a:t>
            </a:r>
            <a:r>
              <a:rPr lang="en-US" sz="2800" b="1" i="1" dirty="0" smtClean="0">
                <a:solidFill>
                  <a:srgbClr val="0000FF"/>
                </a:solidFill>
                <a:cs typeface="Times New Roman" pitchFamily="18" charset="0"/>
              </a:rPr>
              <a:t>mi</a:t>
            </a:r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 + 1 </a:t>
            </a:r>
            <a:r>
              <a:rPr lang="en-US" sz="2800" dirty="0" smtClean="0">
                <a:cs typeface="Times New Roman" pitchFamily="18" charset="0"/>
              </a:rPr>
              <a:t>vertices.</a:t>
            </a:r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F9B04-D716-43A2-9433-B24A1BA9DFEB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1020762"/>
          </a:xfrm>
        </p:spPr>
        <p:txBody>
          <a:bodyPr/>
          <a:lstStyle/>
          <a:p>
            <a:pPr eaLnBrk="1" hangingPunct="1"/>
            <a:r>
              <a:rPr lang="en-US" sz="4000" smtClean="0"/>
              <a:t>Properties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u="sng" dirty="0" smtClean="0">
                <a:solidFill>
                  <a:srgbClr val="FF0000"/>
                </a:solidFill>
                <a:cs typeface="Times New Roman" pitchFamily="18" charset="0"/>
              </a:rPr>
              <a:t>Theorem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: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cs typeface="Times New Roman" pitchFamily="18" charset="0"/>
              </a:rPr>
              <a:t>A full </a:t>
            </a:r>
            <a:r>
              <a:rPr lang="en-US" sz="2400" b="1" i="1" dirty="0" smtClean="0">
                <a:solidFill>
                  <a:srgbClr val="0000FF"/>
                </a:solidFill>
                <a:cs typeface="Times New Roman" pitchFamily="18" charset="0"/>
              </a:rPr>
              <a:t>m</a:t>
            </a:r>
            <a:r>
              <a:rPr lang="en-US" sz="2400" b="1" dirty="0" smtClean="0">
                <a:solidFill>
                  <a:srgbClr val="0000FF"/>
                </a:solidFill>
                <a:cs typeface="Times New Roman" pitchFamily="18" charset="0"/>
              </a:rPr>
              <a:t>-</a:t>
            </a:r>
            <a:r>
              <a:rPr lang="en-US" sz="2400" b="1" dirty="0" err="1" smtClean="0">
                <a:solidFill>
                  <a:srgbClr val="0000FF"/>
                </a:solidFill>
                <a:cs typeface="Times New Roman" pitchFamily="18" charset="0"/>
              </a:rPr>
              <a:t>ary</a:t>
            </a:r>
            <a:r>
              <a:rPr lang="en-US" sz="2400" b="1" dirty="0" smtClean="0">
                <a:solidFill>
                  <a:srgbClr val="0000FF"/>
                </a:solidFill>
                <a:cs typeface="Times New Roman" pitchFamily="18" charset="0"/>
              </a:rPr>
              <a:t> tree with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rgbClr val="FF0000"/>
              </a:buClr>
              <a:buFont typeface="+mj-lt"/>
              <a:buAutoNum type="romanLcPeriod"/>
              <a:defRPr/>
            </a:pPr>
            <a:r>
              <a:rPr lang="en-US" sz="2400" b="1" i="1" dirty="0" smtClean="0">
                <a:cs typeface="Times New Roman" pitchFamily="18" charset="0"/>
              </a:rPr>
              <a:t> n</a:t>
            </a:r>
            <a:r>
              <a:rPr lang="en-US" sz="2400" b="1" dirty="0" smtClean="0">
                <a:cs typeface="Times New Roman" pitchFamily="18" charset="0"/>
              </a:rPr>
              <a:t> vertices </a:t>
            </a:r>
            <a:r>
              <a:rPr lang="en-US" sz="2400" dirty="0" smtClean="0">
                <a:cs typeface="Times New Roman" pitchFamily="18" charset="0"/>
              </a:rPr>
              <a:t>has </a:t>
            </a:r>
            <a:r>
              <a:rPr lang="en-US" sz="2400" b="1" i="1" dirty="0" err="1" smtClean="0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 sz="2400" b="1" i="1" dirty="0" smtClean="0">
                <a:cs typeface="Times New Roman" pitchFamily="18" charset="0"/>
              </a:rPr>
              <a:t> = (n − 1)/m </a:t>
            </a:r>
            <a:r>
              <a:rPr lang="en-US" sz="2400" b="1" dirty="0" smtClean="0">
                <a:solidFill>
                  <a:srgbClr val="0000FF"/>
                </a:solidFill>
                <a:cs typeface="Times New Roman" pitchFamily="18" charset="0"/>
              </a:rPr>
              <a:t>internal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cs typeface="Times New Roman" pitchFamily="18" charset="0"/>
              </a:rPr>
              <a:t>vertices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and 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rgbClr val="FF0000"/>
              </a:buClr>
              <a:buFont typeface="Arial" pitchFamily="34" charset="0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	                           </a:t>
            </a:r>
            <a:r>
              <a:rPr lang="en-US" sz="2400" b="1" i="1" dirty="0" smtClean="0">
                <a:solidFill>
                  <a:srgbClr val="0000FF"/>
                </a:solidFill>
                <a:cs typeface="Times New Roman" pitchFamily="18" charset="0"/>
              </a:rPr>
              <a:t>l</a:t>
            </a:r>
            <a:r>
              <a:rPr lang="en-US" sz="2400" b="1" dirty="0" smtClean="0">
                <a:cs typeface="Times New Roman" pitchFamily="18" charset="0"/>
              </a:rPr>
              <a:t> = [(</a:t>
            </a:r>
            <a:r>
              <a:rPr lang="en-US" sz="2400" b="1" i="1" dirty="0" smtClean="0">
                <a:cs typeface="Times New Roman" pitchFamily="18" charset="0"/>
              </a:rPr>
              <a:t>m</a:t>
            </a:r>
            <a:r>
              <a:rPr lang="en-US" sz="2400" b="1" dirty="0" smtClean="0">
                <a:cs typeface="Times New Roman" pitchFamily="18" charset="0"/>
              </a:rPr>
              <a:t> − 1)</a:t>
            </a:r>
            <a:r>
              <a:rPr lang="en-US" sz="2400" b="1" i="1" dirty="0" smtClean="0">
                <a:cs typeface="Times New Roman" pitchFamily="18" charset="0"/>
              </a:rPr>
              <a:t>n </a:t>
            </a:r>
            <a:r>
              <a:rPr lang="en-US" sz="2400" b="1" dirty="0" smtClean="0">
                <a:cs typeface="Times New Roman" pitchFamily="18" charset="0"/>
              </a:rPr>
              <a:t>+ 1] / m </a:t>
            </a:r>
            <a:r>
              <a:rPr lang="en-US" sz="2400" b="1" dirty="0" smtClean="0">
                <a:solidFill>
                  <a:srgbClr val="0000FF"/>
                </a:solidFill>
                <a:cs typeface="Times New Roman" pitchFamily="18" charset="0"/>
              </a:rPr>
              <a:t>leaves</a:t>
            </a:r>
            <a:r>
              <a:rPr lang="en-US" sz="2400" dirty="0" smtClean="0">
                <a:cs typeface="Times New Roman" pitchFamily="18" charset="0"/>
              </a:rPr>
              <a:t>,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rgbClr val="FF0000"/>
              </a:buClr>
              <a:buFont typeface="Arial" pitchFamily="34" charset="0"/>
              <a:buNone/>
              <a:defRPr/>
            </a:pPr>
            <a:endParaRPr lang="en-US" sz="2400" dirty="0" smtClean="0">
              <a:cs typeface="Times New Roman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Clr>
                <a:srgbClr val="FF0000"/>
              </a:buClr>
              <a:buFont typeface="Arial" pitchFamily="34" charset="0"/>
              <a:buAutoNum type="romanLcPeriod" startAt="2"/>
              <a:defRPr/>
            </a:pPr>
            <a:r>
              <a:rPr lang="en-US" sz="2400" b="1" i="1" dirty="0" err="1" smtClean="0">
                <a:cs typeface="Times New Roman" pitchFamily="18" charset="0"/>
              </a:rPr>
              <a:t>i</a:t>
            </a:r>
            <a:r>
              <a:rPr lang="en-US" sz="2400" b="1" dirty="0" smtClean="0">
                <a:cs typeface="Times New Roman" pitchFamily="18" charset="0"/>
              </a:rPr>
              <a:t> internal vertices </a:t>
            </a:r>
            <a:r>
              <a:rPr lang="en-US" sz="2400" dirty="0" smtClean="0">
                <a:cs typeface="Times New Roman" pitchFamily="18" charset="0"/>
              </a:rPr>
              <a:t>has </a:t>
            </a:r>
            <a:r>
              <a:rPr lang="en-US" sz="2400" b="1" i="1" dirty="0" smtClean="0">
                <a:solidFill>
                  <a:srgbClr val="0000FF"/>
                </a:solidFill>
                <a:cs typeface="Times New Roman" pitchFamily="18" charset="0"/>
              </a:rPr>
              <a:t>n</a:t>
            </a:r>
            <a:r>
              <a:rPr lang="en-US" sz="2400" b="1" i="1" dirty="0" smtClean="0">
                <a:cs typeface="Times New Roman" pitchFamily="18" charset="0"/>
              </a:rPr>
              <a:t> </a:t>
            </a:r>
            <a:r>
              <a:rPr lang="en-US" sz="2400" b="1" dirty="0" smtClean="0">
                <a:cs typeface="Times New Roman" pitchFamily="18" charset="0"/>
              </a:rPr>
              <a:t>=</a:t>
            </a:r>
            <a:r>
              <a:rPr lang="en-US" sz="2400" b="1" i="1" dirty="0" smtClean="0">
                <a:cs typeface="Times New Roman" pitchFamily="18" charset="0"/>
              </a:rPr>
              <a:t> mi + 1 </a:t>
            </a:r>
            <a:r>
              <a:rPr lang="en-US" sz="2400" b="1" dirty="0" smtClean="0">
                <a:solidFill>
                  <a:srgbClr val="0000FF"/>
                </a:solidFill>
                <a:cs typeface="Times New Roman" pitchFamily="18" charset="0"/>
              </a:rPr>
              <a:t>vertices</a:t>
            </a:r>
            <a:r>
              <a:rPr lang="en-US" sz="2400" dirty="0" smtClean="0">
                <a:cs typeface="Times New Roman" pitchFamily="18" charset="0"/>
              </a:rPr>
              <a:t> and 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rgbClr val="FF0000"/>
              </a:buClr>
              <a:buFont typeface="Arial" pitchFamily="34" charset="0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				        </a:t>
            </a:r>
            <a:r>
              <a:rPr lang="en-US" sz="2400" b="1" i="1" dirty="0" smtClean="0">
                <a:solidFill>
                  <a:srgbClr val="0000FF"/>
                </a:solidFill>
                <a:cs typeface="Times New Roman" pitchFamily="18" charset="0"/>
              </a:rPr>
              <a:t>l</a:t>
            </a:r>
            <a:r>
              <a:rPr lang="en-US" sz="2400" b="1" i="1" dirty="0" smtClean="0">
                <a:cs typeface="Times New Roman" pitchFamily="18" charset="0"/>
              </a:rPr>
              <a:t> </a:t>
            </a:r>
            <a:r>
              <a:rPr lang="en-US" sz="2400" b="1" dirty="0" smtClean="0">
                <a:cs typeface="Times New Roman" pitchFamily="18" charset="0"/>
              </a:rPr>
              <a:t>=</a:t>
            </a:r>
            <a:r>
              <a:rPr lang="en-US" sz="2400" b="1" i="1" dirty="0" smtClean="0">
                <a:cs typeface="Times New Roman" pitchFamily="18" charset="0"/>
              </a:rPr>
              <a:t> (m − 1)</a:t>
            </a:r>
            <a:r>
              <a:rPr lang="en-US" sz="2400" b="1" i="1" dirty="0" err="1" smtClean="0">
                <a:cs typeface="Times New Roman" pitchFamily="18" charset="0"/>
              </a:rPr>
              <a:t>i</a:t>
            </a:r>
            <a:r>
              <a:rPr lang="en-US" sz="2400" b="1" i="1" dirty="0" smtClean="0">
                <a:cs typeface="Times New Roman" pitchFamily="18" charset="0"/>
              </a:rPr>
              <a:t> </a:t>
            </a:r>
            <a:r>
              <a:rPr lang="en-US" sz="2400" b="1" dirty="0" smtClean="0">
                <a:cs typeface="Times New Roman" pitchFamily="18" charset="0"/>
              </a:rPr>
              <a:t>+ 1 </a:t>
            </a:r>
            <a:r>
              <a:rPr lang="en-US" sz="2400" b="1" dirty="0" smtClean="0">
                <a:solidFill>
                  <a:srgbClr val="0000FF"/>
                </a:solidFill>
                <a:cs typeface="Times New Roman" pitchFamily="18" charset="0"/>
              </a:rPr>
              <a:t>leaves</a:t>
            </a:r>
            <a:r>
              <a:rPr lang="en-US" sz="2400" dirty="0" smtClean="0">
                <a:cs typeface="Times New Roman" pitchFamily="18" charset="0"/>
              </a:rPr>
              <a:t>,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rgbClr val="FF0000"/>
              </a:buClr>
              <a:buFont typeface="Arial" pitchFamily="34" charset="0"/>
              <a:buNone/>
              <a:defRPr/>
            </a:pPr>
            <a:endParaRPr lang="en-US" sz="2400" dirty="0" smtClean="0">
              <a:cs typeface="Times New Roman" pitchFamily="18" charset="0"/>
            </a:endParaRPr>
          </a:p>
          <a:p>
            <a:pPr marL="514350" indent="-514350" eaLnBrk="1" fontAlgn="auto" hangingPunct="1">
              <a:spcAft>
                <a:spcPts val="0"/>
              </a:spcAft>
              <a:buClr>
                <a:srgbClr val="FF0000"/>
              </a:buClr>
              <a:buFont typeface="Arial" pitchFamily="34" charset="0"/>
              <a:buNone/>
              <a:defRPr/>
            </a:pPr>
            <a:r>
              <a:rPr lang="en-US" sz="2400" b="1" i="1" dirty="0" smtClean="0">
                <a:solidFill>
                  <a:srgbClr val="FF0000"/>
                </a:solidFill>
                <a:cs typeface="Times New Roman" pitchFamily="18" charset="0"/>
              </a:rPr>
              <a:t>iii</a:t>
            </a:r>
            <a:r>
              <a:rPr lang="en-US" sz="2400" i="1" dirty="0" smtClean="0">
                <a:solidFill>
                  <a:srgbClr val="FF0000"/>
                </a:solidFill>
                <a:cs typeface="Times New Roman" pitchFamily="18" charset="0"/>
              </a:rPr>
              <a:t>.	</a:t>
            </a:r>
            <a:r>
              <a:rPr lang="en-US" sz="2400" b="1" i="1" dirty="0" smtClean="0">
                <a:cs typeface="Times New Roman" pitchFamily="18" charset="0"/>
              </a:rPr>
              <a:t>l</a:t>
            </a:r>
            <a:r>
              <a:rPr lang="en-US" sz="2400" b="1" dirty="0" smtClean="0">
                <a:cs typeface="Times New Roman" pitchFamily="18" charset="0"/>
              </a:rPr>
              <a:t> leaves </a:t>
            </a:r>
            <a:r>
              <a:rPr lang="en-US" sz="2400" dirty="0" smtClean="0">
                <a:cs typeface="Times New Roman" pitchFamily="18" charset="0"/>
              </a:rPr>
              <a:t>has </a:t>
            </a:r>
            <a:r>
              <a:rPr lang="en-US" sz="2400" b="1" i="1" dirty="0" smtClean="0">
                <a:solidFill>
                  <a:srgbClr val="0000FF"/>
                </a:solidFill>
                <a:cs typeface="Times New Roman" pitchFamily="18" charset="0"/>
              </a:rPr>
              <a:t>n</a:t>
            </a:r>
            <a:r>
              <a:rPr lang="en-US" sz="2400" b="1" i="1" dirty="0" smtClean="0">
                <a:cs typeface="Times New Roman" pitchFamily="18" charset="0"/>
              </a:rPr>
              <a:t> </a:t>
            </a:r>
            <a:r>
              <a:rPr lang="en-US" sz="2400" b="1" dirty="0" smtClean="0">
                <a:cs typeface="Times New Roman" pitchFamily="18" charset="0"/>
              </a:rPr>
              <a:t>= (</a:t>
            </a:r>
            <a:r>
              <a:rPr lang="en-US" sz="2400" b="1" i="1" dirty="0" smtClean="0">
                <a:cs typeface="Times New Roman" pitchFamily="18" charset="0"/>
              </a:rPr>
              <a:t>ml</a:t>
            </a:r>
            <a:r>
              <a:rPr lang="en-US" sz="2400" b="1" dirty="0" smtClean="0">
                <a:cs typeface="Times New Roman" pitchFamily="18" charset="0"/>
              </a:rPr>
              <a:t> − 1)/(</a:t>
            </a:r>
            <a:r>
              <a:rPr lang="en-US" sz="2400" b="1" i="1" dirty="0" smtClean="0">
                <a:cs typeface="Times New Roman" pitchFamily="18" charset="0"/>
              </a:rPr>
              <a:t>m</a:t>
            </a:r>
            <a:r>
              <a:rPr lang="en-US" sz="2400" b="1" dirty="0" smtClean="0">
                <a:cs typeface="Times New Roman" pitchFamily="18" charset="0"/>
              </a:rPr>
              <a:t> − 1) </a:t>
            </a:r>
            <a:r>
              <a:rPr lang="en-US" sz="2400" b="1" dirty="0" smtClean="0">
                <a:solidFill>
                  <a:srgbClr val="0000FF"/>
                </a:solidFill>
                <a:cs typeface="Times New Roman" pitchFamily="18" charset="0"/>
              </a:rPr>
              <a:t>vertices</a:t>
            </a:r>
            <a:r>
              <a:rPr lang="en-US" sz="2400" dirty="0" smtClean="0">
                <a:cs typeface="Times New Roman" pitchFamily="18" charset="0"/>
              </a:rPr>
              <a:t> and 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rgbClr val="FF0000"/>
              </a:buClr>
              <a:buFont typeface="Arial" pitchFamily="34" charset="0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                      </a:t>
            </a:r>
            <a:r>
              <a:rPr lang="en-US" sz="2400" b="1" i="1" dirty="0" err="1" smtClean="0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 sz="2400" b="1" i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400" b="1" i="1" dirty="0" smtClean="0">
                <a:cs typeface="Times New Roman" pitchFamily="18" charset="0"/>
              </a:rPr>
              <a:t>= (l − 1)/(m − 1) </a:t>
            </a:r>
            <a:r>
              <a:rPr lang="en-US" sz="2400" b="1" dirty="0" smtClean="0">
                <a:solidFill>
                  <a:srgbClr val="0000FF"/>
                </a:solidFill>
                <a:cs typeface="Times New Roman" pitchFamily="18" charset="0"/>
              </a:rPr>
              <a:t>internal vertices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romanLcPeriod"/>
              <a:defRPr/>
            </a:pPr>
            <a:endParaRPr lang="en-US" sz="2400" dirty="0" smtClean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E8A809-044F-4C8C-B1B7-FEBFF655546A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44562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 dirty="0" smtClean="0"/>
              <a:t>17. How many </a:t>
            </a:r>
            <a:r>
              <a:rPr lang="en-US" sz="2400" b="1" dirty="0" smtClean="0"/>
              <a:t>edges</a:t>
            </a:r>
            <a:r>
              <a:rPr lang="en-US" sz="2400" dirty="0" smtClean="0"/>
              <a:t> does a tree with 10,000 vertices have?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18. How many </a:t>
            </a:r>
            <a:r>
              <a:rPr lang="en-US" sz="2400" b="1" dirty="0" smtClean="0"/>
              <a:t>vertices</a:t>
            </a:r>
            <a:r>
              <a:rPr lang="en-US" sz="2400" dirty="0" smtClean="0"/>
              <a:t> does a full 5-ary tree with 100 internal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       vertices have?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19. How many </a:t>
            </a:r>
            <a:r>
              <a:rPr lang="en-US" sz="2400" b="1" dirty="0" smtClean="0"/>
              <a:t>edges</a:t>
            </a:r>
            <a:r>
              <a:rPr lang="en-US" sz="2400" dirty="0" smtClean="0"/>
              <a:t> does a full binary tree with 1000 internal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       vertices have?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20. How many </a:t>
            </a:r>
            <a:r>
              <a:rPr lang="en-US" sz="2400" b="1" dirty="0" smtClean="0"/>
              <a:t>leaves</a:t>
            </a:r>
            <a:r>
              <a:rPr lang="en-US" sz="2400" dirty="0" smtClean="0"/>
              <a:t> does a full 3-ary tree with 100 vertices        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       have?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27. Construct a complete binary tree of height 4 and a complete 3-ary tree of height 3.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B2E71-7DB9-42B0-951F-485AFF3E8FEF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 Exercise</a:t>
            </a:r>
            <a:endParaRPr lang="en-US" sz="4000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17. How many </a:t>
            </a:r>
            <a:r>
              <a:rPr lang="en-US" sz="2800" b="1" dirty="0" smtClean="0">
                <a:solidFill>
                  <a:srgbClr val="FF0000"/>
                </a:solidFill>
              </a:rPr>
              <a:t>edges</a:t>
            </a:r>
            <a:r>
              <a:rPr lang="en-US" sz="2800" dirty="0" smtClean="0">
                <a:solidFill>
                  <a:srgbClr val="FF0000"/>
                </a:solidFill>
              </a:rPr>
              <a:t> does a tree with 10,000 vertices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    have?</a:t>
            </a:r>
          </a:p>
          <a:p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	Here, n = 10000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	e = n –1 = 9999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10F22-FFF4-4910-9655-3CF11E95F18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Exercise </a:t>
            </a:r>
            <a:endParaRPr lang="en-US" sz="4000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18. How many </a:t>
            </a:r>
            <a:r>
              <a:rPr lang="en-US" sz="2800" b="1" dirty="0" smtClean="0">
                <a:solidFill>
                  <a:srgbClr val="FF0000"/>
                </a:solidFill>
              </a:rPr>
              <a:t>vertices</a:t>
            </a:r>
            <a:r>
              <a:rPr lang="en-US" sz="2800" dirty="0" smtClean="0">
                <a:solidFill>
                  <a:srgbClr val="FF0000"/>
                </a:solidFill>
              </a:rPr>
              <a:t> does a full 5-ary tree with 100       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   internal vertices have?</a:t>
            </a:r>
          </a:p>
          <a:p>
            <a:pPr eaLnBrk="1" hangingPunct="1"/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Here, m = 5, </a:t>
            </a:r>
            <a:r>
              <a:rPr lang="en-US" sz="2800" dirty="0" err="1" smtClean="0"/>
              <a:t>i</a:t>
            </a:r>
            <a:r>
              <a:rPr lang="en-US" sz="2800" dirty="0" smtClean="0"/>
              <a:t> = 100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Therefore, n = mi + 1 = 5.100 + 1 = 501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975BA4-72E2-42DD-A534-4B17002C2FC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Exercise </a:t>
            </a:r>
            <a:endParaRPr lang="en-US" sz="4000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19. How many </a:t>
            </a:r>
            <a:r>
              <a:rPr lang="en-US" sz="2400" b="1" dirty="0" smtClean="0">
                <a:solidFill>
                  <a:srgbClr val="FF0000"/>
                </a:solidFill>
              </a:rPr>
              <a:t>edges</a:t>
            </a:r>
            <a:r>
              <a:rPr lang="en-US" sz="2400" dirty="0" smtClean="0">
                <a:solidFill>
                  <a:srgbClr val="FF0000"/>
                </a:solidFill>
              </a:rPr>
              <a:t> does a full binary tree with 1000 internal vertices have?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400" dirty="0" smtClean="0"/>
              <a:t>: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	Here, m = 2, </a:t>
            </a:r>
            <a:r>
              <a:rPr lang="en-US" sz="2400" dirty="0" err="1" smtClean="0"/>
              <a:t>i</a:t>
            </a:r>
            <a:r>
              <a:rPr lang="en-US" sz="2400" dirty="0" smtClean="0"/>
              <a:t> = 1000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	So, n = mi + 1 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		 = 2.1000 + 1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		 = 2001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	Therefore, e = n – 1 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			 = 2001 –1 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			 = 2000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				      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430588-CB82-4D0A-943C-90F163EF96B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Exercise </a:t>
            </a:r>
            <a:endParaRPr lang="en-US" sz="4000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20. How many </a:t>
            </a:r>
            <a:r>
              <a:rPr lang="en-US" sz="2800" b="1" dirty="0" smtClean="0">
                <a:solidFill>
                  <a:srgbClr val="FF0000"/>
                </a:solidFill>
              </a:rPr>
              <a:t>leaves</a:t>
            </a:r>
            <a:r>
              <a:rPr lang="en-US" sz="2800" dirty="0" smtClean="0">
                <a:solidFill>
                  <a:srgbClr val="FF0000"/>
                </a:solidFill>
              </a:rPr>
              <a:t> does a full 3-ary tree with 100 vertices have?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Here, m = 3, n = 100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l = [(m –1)n + 1 ]/m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  = [(3 –1)100 + 1 ]/ 3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      = 201/3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      = 67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987AC-6460-4FF1-A5C4-C812C39F78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Level of vertices and height of trees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When working with trees, we often want to have rooted trees where the </a:t>
            </a:r>
            <a:r>
              <a:rPr lang="en-US" sz="2800" dirty="0" err="1" smtClean="0"/>
              <a:t>subtrees</a:t>
            </a:r>
            <a:r>
              <a:rPr lang="en-US" sz="2800" dirty="0" smtClean="0"/>
              <a:t> at each vertex contain paths of approximately the same length.</a:t>
            </a:r>
          </a:p>
          <a:p>
            <a:r>
              <a:rPr lang="en-US" sz="2800" dirty="0" smtClean="0"/>
              <a:t>To make this idea precise we need some definitions: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/>
              <a:t>level</a:t>
            </a:r>
            <a:r>
              <a:rPr lang="en-US" dirty="0" smtClean="0"/>
              <a:t> of a </a:t>
            </a:r>
            <a:r>
              <a:rPr lang="en-US" b="1" dirty="0" smtClean="0"/>
              <a:t>vertex </a:t>
            </a:r>
            <a:r>
              <a:rPr lang="en-US" b="1" i="1" dirty="0" smtClean="0"/>
              <a:t>v</a:t>
            </a:r>
            <a:r>
              <a:rPr lang="en-US" dirty="0" smtClean="0"/>
              <a:t> in a rooted tree is the </a:t>
            </a:r>
            <a:r>
              <a:rPr lang="en-US" b="1" dirty="0" smtClean="0"/>
              <a:t>length of the unique path from the root to this vertex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/>
              <a:t>height</a:t>
            </a:r>
            <a:r>
              <a:rPr lang="en-US" dirty="0" smtClean="0"/>
              <a:t> of a rooted tree is the </a:t>
            </a:r>
            <a:r>
              <a:rPr lang="en-US" b="1" dirty="0" smtClean="0"/>
              <a:t>maximum of the levels</a:t>
            </a:r>
            <a:r>
              <a:rPr lang="en-US" dirty="0" smtClean="0"/>
              <a:t> </a:t>
            </a:r>
            <a:r>
              <a:rPr lang="en-US" b="1" dirty="0" smtClean="0"/>
              <a:t>of the vertices. 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B6BC0-61B6-44AC-86DB-E8AF34F2EA1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Level of vertices and height of trees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4754563"/>
          </a:xfrm>
        </p:spPr>
        <p:txBody>
          <a:bodyPr/>
          <a:lstStyle/>
          <a:p>
            <a:pPr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Example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</a:p>
          <a:p>
            <a:pPr indent="0">
              <a:lnSpc>
                <a:spcPts val="1200"/>
              </a:lnSpc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i="1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)  Find the level of each vertex in </a:t>
            </a:r>
          </a:p>
          <a:p>
            <a:pPr indent="0">
              <a:lnSpc>
                <a:spcPts val="12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the tree to the right.                        </a:t>
            </a:r>
          </a:p>
          <a:p>
            <a:pPr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(</a:t>
            </a:r>
            <a:r>
              <a:rPr lang="en-US" sz="2000" i="1" dirty="0" smtClean="0">
                <a:solidFill>
                  <a:srgbClr val="FF0000"/>
                </a:solidFill>
              </a:rPr>
              <a:t>ii</a:t>
            </a:r>
            <a:r>
              <a:rPr lang="en-US" sz="2000" dirty="0" smtClean="0">
                <a:solidFill>
                  <a:srgbClr val="FF0000"/>
                </a:solidFill>
              </a:rPr>
              <a:t>)  What is the height of the tree?</a:t>
            </a:r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endParaRPr lang="en-US" sz="2000" dirty="0" smtClean="0"/>
          </a:p>
          <a:p>
            <a:pPr indent="0">
              <a:lnSpc>
                <a:spcPts val="1700"/>
              </a:lnSpc>
              <a:buNone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 indent="0">
              <a:lnSpc>
                <a:spcPts val="1700"/>
              </a:lnSpc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Solution</a:t>
            </a:r>
            <a:r>
              <a:rPr lang="en-US" sz="2000" dirty="0" smtClean="0"/>
              <a:t>: </a:t>
            </a:r>
          </a:p>
          <a:p>
            <a:pPr indent="0">
              <a:lnSpc>
                <a:spcPts val="1700"/>
              </a:lnSpc>
              <a:buNone/>
            </a:pPr>
            <a:endParaRPr lang="en-US" sz="2000" dirty="0" smtClean="0"/>
          </a:p>
          <a:p>
            <a:pPr indent="0">
              <a:lnSpc>
                <a:spcPts val="1200"/>
              </a:lnSpc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00FF"/>
                </a:solidFill>
              </a:rPr>
              <a:t> (</a:t>
            </a:r>
            <a:r>
              <a:rPr lang="en-US" sz="2000" i="1" dirty="0" err="1" smtClean="0">
                <a:solidFill>
                  <a:srgbClr val="0000FF"/>
                </a:solidFill>
              </a:rPr>
              <a:t>i</a:t>
            </a:r>
            <a:r>
              <a:rPr lang="en-US" sz="2000" dirty="0" smtClean="0">
                <a:solidFill>
                  <a:srgbClr val="0000FF"/>
                </a:solidFill>
              </a:rPr>
              <a:t>)  The root </a:t>
            </a:r>
            <a:r>
              <a:rPr lang="en-US" sz="2000" i="1" dirty="0" smtClean="0">
                <a:solidFill>
                  <a:srgbClr val="0000FF"/>
                </a:solidFill>
              </a:rPr>
              <a:t>a</a:t>
            </a:r>
            <a:r>
              <a:rPr lang="en-US" sz="2000" dirty="0" smtClean="0">
                <a:solidFill>
                  <a:srgbClr val="0000FF"/>
                </a:solidFill>
              </a:rPr>
              <a:t> is at level </a:t>
            </a:r>
            <a:r>
              <a:rPr lang="en-US" sz="2000" dirty="0" smtClean="0">
                <a:solidFill>
                  <a:srgbClr val="0000FF"/>
                </a:solidFill>
                <a:ea typeface="Cambria Math" pitchFamily="18" charset="0"/>
              </a:rPr>
              <a:t>0</a:t>
            </a:r>
            <a:r>
              <a:rPr lang="en-US" sz="2000" dirty="0" smtClean="0">
                <a:solidFill>
                  <a:srgbClr val="0000FF"/>
                </a:solidFill>
              </a:rPr>
              <a:t>.  Vertices </a:t>
            </a:r>
            <a:r>
              <a:rPr lang="en-US" sz="2000" i="1" dirty="0" smtClean="0">
                <a:solidFill>
                  <a:srgbClr val="0000FF"/>
                </a:solidFill>
              </a:rPr>
              <a:t>b</a:t>
            </a:r>
            <a:r>
              <a:rPr lang="en-US" sz="2000" dirty="0" smtClean="0">
                <a:solidFill>
                  <a:srgbClr val="0000FF"/>
                </a:solidFill>
              </a:rPr>
              <a:t>, </a:t>
            </a:r>
            <a:r>
              <a:rPr lang="en-US" sz="2000" i="1" dirty="0" smtClean="0">
                <a:solidFill>
                  <a:srgbClr val="0000FF"/>
                </a:solidFill>
              </a:rPr>
              <a:t>j</a:t>
            </a:r>
            <a:r>
              <a:rPr lang="en-US" sz="2000" dirty="0" smtClean="0">
                <a:solidFill>
                  <a:srgbClr val="0000FF"/>
                </a:solidFill>
              </a:rPr>
              <a:t>, and </a:t>
            </a:r>
            <a:r>
              <a:rPr lang="en-US" sz="2000" i="1" dirty="0" smtClean="0">
                <a:solidFill>
                  <a:srgbClr val="0000FF"/>
                </a:solidFill>
              </a:rPr>
              <a:t>k</a:t>
            </a:r>
            <a:r>
              <a:rPr lang="en-US" sz="2000" dirty="0" smtClean="0">
                <a:solidFill>
                  <a:srgbClr val="0000FF"/>
                </a:solidFill>
              </a:rPr>
              <a:t> are at level </a:t>
            </a:r>
            <a:r>
              <a:rPr lang="en-US" sz="2000" dirty="0" smtClean="0">
                <a:solidFill>
                  <a:srgbClr val="0000FF"/>
                </a:solidFill>
                <a:ea typeface="Cambria Math" pitchFamily="18" charset="0"/>
              </a:rPr>
              <a:t>1</a:t>
            </a:r>
            <a:r>
              <a:rPr lang="en-US" sz="2000" dirty="0" smtClean="0">
                <a:solidFill>
                  <a:srgbClr val="0000FF"/>
                </a:solidFill>
              </a:rPr>
              <a:t>.  </a:t>
            </a:r>
          </a:p>
          <a:p>
            <a:pPr indent="0">
              <a:lnSpc>
                <a:spcPts val="12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Vertices </a:t>
            </a:r>
            <a:r>
              <a:rPr lang="en-US" sz="2000" i="1" dirty="0" smtClean="0">
                <a:solidFill>
                  <a:srgbClr val="0000FF"/>
                </a:solidFill>
              </a:rPr>
              <a:t>c</a:t>
            </a:r>
            <a:r>
              <a:rPr lang="en-US" sz="2000" dirty="0" smtClean="0">
                <a:solidFill>
                  <a:srgbClr val="0000FF"/>
                </a:solidFill>
              </a:rPr>
              <a:t>, </a:t>
            </a:r>
            <a:r>
              <a:rPr lang="en-US" sz="2000" i="1" dirty="0" smtClean="0">
                <a:solidFill>
                  <a:srgbClr val="0000FF"/>
                </a:solidFill>
              </a:rPr>
              <a:t>e</a:t>
            </a:r>
            <a:r>
              <a:rPr lang="en-US" sz="2000" dirty="0" smtClean="0">
                <a:solidFill>
                  <a:srgbClr val="0000FF"/>
                </a:solidFill>
              </a:rPr>
              <a:t>, </a:t>
            </a:r>
            <a:r>
              <a:rPr lang="en-US" sz="2000" i="1" dirty="0" smtClean="0">
                <a:solidFill>
                  <a:srgbClr val="0000FF"/>
                </a:solidFill>
              </a:rPr>
              <a:t>f</a:t>
            </a:r>
            <a:r>
              <a:rPr lang="en-US" sz="2000" dirty="0" smtClean="0">
                <a:solidFill>
                  <a:srgbClr val="0000FF"/>
                </a:solidFill>
              </a:rPr>
              <a:t>, and </a:t>
            </a:r>
            <a:r>
              <a:rPr lang="en-US" sz="2000" i="1" dirty="0" smtClean="0">
                <a:solidFill>
                  <a:srgbClr val="0000FF"/>
                </a:solidFill>
              </a:rPr>
              <a:t>l</a:t>
            </a:r>
            <a:r>
              <a:rPr lang="en-US" sz="2000" dirty="0" smtClean="0">
                <a:solidFill>
                  <a:srgbClr val="0000FF"/>
                </a:solidFill>
              </a:rPr>
              <a:t> are at level </a:t>
            </a:r>
            <a:r>
              <a:rPr lang="en-US" sz="2000" dirty="0" smtClean="0">
                <a:solidFill>
                  <a:srgbClr val="0000FF"/>
                </a:solidFill>
                <a:ea typeface="Cambria Math" pitchFamily="18" charset="0"/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. Vertices </a:t>
            </a:r>
            <a:r>
              <a:rPr lang="en-US" sz="2000" i="1" dirty="0" smtClean="0">
                <a:solidFill>
                  <a:srgbClr val="0000FF"/>
                </a:solidFill>
              </a:rPr>
              <a:t>d</a:t>
            </a:r>
            <a:r>
              <a:rPr lang="en-US" sz="2000" dirty="0" smtClean="0">
                <a:solidFill>
                  <a:srgbClr val="0000FF"/>
                </a:solidFill>
              </a:rPr>
              <a:t>, </a:t>
            </a:r>
            <a:r>
              <a:rPr lang="en-US" sz="2000" i="1" dirty="0" smtClean="0">
                <a:solidFill>
                  <a:srgbClr val="0000FF"/>
                </a:solidFill>
              </a:rPr>
              <a:t>g</a:t>
            </a:r>
            <a:r>
              <a:rPr lang="en-US" sz="2000" dirty="0" smtClean="0">
                <a:solidFill>
                  <a:srgbClr val="0000FF"/>
                </a:solidFill>
              </a:rPr>
              <a:t>, </a:t>
            </a:r>
            <a:r>
              <a:rPr lang="en-US" sz="2000" i="1" dirty="0" err="1" smtClean="0">
                <a:solidFill>
                  <a:srgbClr val="0000FF"/>
                </a:solidFill>
              </a:rPr>
              <a:t>i</a:t>
            </a:r>
            <a:r>
              <a:rPr lang="en-US" sz="2000" dirty="0" smtClean="0">
                <a:solidFill>
                  <a:srgbClr val="0000FF"/>
                </a:solidFill>
              </a:rPr>
              <a:t>, </a:t>
            </a:r>
            <a:r>
              <a:rPr lang="en-US" sz="2000" i="1" dirty="0" smtClean="0">
                <a:solidFill>
                  <a:srgbClr val="0000FF"/>
                </a:solidFill>
              </a:rPr>
              <a:t>m</a:t>
            </a:r>
            <a:r>
              <a:rPr lang="en-US" sz="2000" dirty="0" smtClean="0">
                <a:solidFill>
                  <a:srgbClr val="0000FF"/>
                </a:solidFill>
              </a:rPr>
              <a:t>, and </a:t>
            </a:r>
            <a:r>
              <a:rPr lang="en-US" sz="2000" i="1" dirty="0" smtClean="0">
                <a:solidFill>
                  <a:srgbClr val="0000FF"/>
                </a:solidFill>
              </a:rPr>
              <a:t>n</a:t>
            </a:r>
            <a:r>
              <a:rPr lang="en-US" sz="2000" dirty="0" smtClean="0">
                <a:solidFill>
                  <a:srgbClr val="0000FF"/>
                </a:solidFill>
              </a:rPr>
              <a:t> are at level </a:t>
            </a:r>
            <a:r>
              <a:rPr lang="en-US" sz="2000" dirty="0" smtClean="0">
                <a:solidFill>
                  <a:srgbClr val="0000FF"/>
                </a:solidFill>
                <a:ea typeface="Cambria Math" pitchFamily="18" charset="0"/>
              </a:rPr>
              <a:t>3</a:t>
            </a:r>
            <a:r>
              <a:rPr lang="en-US" sz="2000" dirty="0" smtClean="0">
                <a:solidFill>
                  <a:srgbClr val="0000FF"/>
                </a:solidFill>
              </a:rPr>
              <a:t>. </a:t>
            </a:r>
          </a:p>
          <a:p>
            <a:pPr indent="0">
              <a:lnSpc>
                <a:spcPts val="12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Vertex </a:t>
            </a:r>
            <a:r>
              <a:rPr lang="en-US" sz="2000" i="1" dirty="0" smtClean="0">
                <a:solidFill>
                  <a:srgbClr val="0000FF"/>
                </a:solidFill>
              </a:rPr>
              <a:t>h</a:t>
            </a:r>
            <a:r>
              <a:rPr lang="en-US" sz="2000" dirty="0" smtClean="0">
                <a:solidFill>
                  <a:srgbClr val="0000FF"/>
                </a:solidFill>
              </a:rPr>
              <a:t> is at level </a:t>
            </a:r>
            <a:r>
              <a:rPr lang="en-US" sz="2000" dirty="0" smtClean="0">
                <a:solidFill>
                  <a:srgbClr val="0000FF"/>
                </a:solidFill>
                <a:ea typeface="Cambria Math" pitchFamily="18" charset="0"/>
              </a:rPr>
              <a:t>4</a:t>
            </a:r>
            <a:r>
              <a:rPr lang="en-US" sz="2000" dirty="0" smtClean="0">
                <a:solidFill>
                  <a:srgbClr val="0000FF"/>
                </a:solidFill>
              </a:rPr>
              <a:t>. </a:t>
            </a:r>
          </a:p>
          <a:p>
            <a:pPr indent="0">
              <a:lnSpc>
                <a:spcPts val="17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(</a:t>
            </a:r>
            <a:r>
              <a:rPr lang="en-US" sz="2000" i="1" dirty="0" smtClean="0">
                <a:solidFill>
                  <a:srgbClr val="0000FF"/>
                </a:solidFill>
              </a:rPr>
              <a:t>ii</a:t>
            </a:r>
            <a:r>
              <a:rPr lang="en-US" sz="2000" dirty="0" smtClean="0">
                <a:solidFill>
                  <a:srgbClr val="0000FF"/>
                </a:solidFill>
              </a:rPr>
              <a:t>) The height is </a:t>
            </a:r>
            <a:r>
              <a:rPr lang="en-US" sz="2000" dirty="0" smtClean="0">
                <a:solidFill>
                  <a:srgbClr val="0000FF"/>
                </a:solidFill>
                <a:ea typeface="Cambria Math" pitchFamily="18" charset="0"/>
              </a:rPr>
              <a:t>4</a:t>
            </a:r>
            <a:r>
              <a:rPr lang="en-US" sz="2000" dirty="0" smtClean="0">
                <a:solidFill>
                  <a:srgbClr val="0000FF"/>
                </a:solidFill>
              </a:rPr>
              <a:t>, since </a:t>
            </a:r>
            <a:r>
              <a:rPr lang="en-US" sz="2000" dirty="0" smtClean="0">
                <a:solidFill>
                  <a:srgbClr val="0000FF"/>
                </a:solidFill>
                <a:ea typeface="Cambria Math" pitchFamily="18" charset="0"/>
              </a:rPr>
              <a:t>4</a:t>
            </a:r>
            <a:r>
              <a:rPr lang="en-US" sz="2000" dirty="0" smtClean="0">
                <a:solidFill>
                  <a:srgbClr val="0000FF"/>
                </a:solidFill>
              </a:rPr>
              <a:t> is the largest level of the vertices in this tree  </a:t>
            </a:r>
          </a:p>
          <a:p>
            <a:pPr indent="0">
              <a:lnSpc>
                <a:spcPts val="1700"/>
              </a:lnSpc>
              <a:buNone/>
            </a:pP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       (vertex h). 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B6BC0-61B6-44AC-86DB-E8AF34F2EA1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599676"/>
            <a:ext cx="1752600" cy="22103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Example 1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Which of the graphs shown in Figure 2 are trees?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9D40A-79EE-4522-9489-01D29B8E3843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410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675" y="2209800"/>
            <a:ext cx="73755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0438"/>
            <a:ext cx="8229600" cy="79216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Illustration of Level of vertices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3352800"/>
            <a:ext cx="2286000" cy="2590800"/>
            <a:chOff x="3072" y="528"/>
            <a:chExt cx="1440" cy="1632"/>
          </a:xfrm>
        </p:grpSpPr>
        <p:sp>
          <p:nvSpPr>
            <p:cNvPr id="28686" name="Oval 5"/>
            <p:cNvSpPr>
              <a:spLocks noChangeArrowheads="1"/>
            </p:cNvSpPr>
            <p:nvPr/>
          </p:nvSpPr>
          <p:spPr bwMode="auto">
            <a:xfrm>
              <a:off x="3984" y="5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687" name="Oval 6"/>
            <p:cNvSpPr>
              <a:spLocks noChangeArrowheads="1"/>
            </p:cNvSpPr>
            <p:nvPr/>
          </p:nvSpPr>
          <p:spPr bwMode="auto">
            <a:xfrm>
              <a:off x="3600" y="9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688" name="Oval 7"/>
            <p:cNvSpPr>
              <a:spLocks noChangeArrowheads="1"/>
            </p:cNvSpPr>
            <p:nvPr/>
          </p:nvSpPr>
          <p:spPr bwMode="auto">
            <a:xfrm>
              <a:off x="4416" y="9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689" name="Oval 8"/>
            <p:cNvSpPr>
              <a:spLocks noChangeArrowheads="1"/>
            </p:cNvSpPr>
            <p:nvPr/>
          </p:nvSpPr>
          <p:spPr bwMode="auto">
            <a:xfrm>
              <a:off x="3312" y="15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690" name="Oval 9"/>
            <p:cNvSpPr>
              <a:spLocks noChangeArrowheads="1"/>
            </p:cNvSpPr>
            <p:nvPr/>
          </p:nvSpPr>
          <p:spPr bwMode="auto">
            <a:xfrm>
              <a:off x="3888" y="15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691" name="Oval 10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692" name="Oval 11"/>
            <p:cNvSpPr>
              <a:spLocks noChangeArrowheads="1"/>
            </p:cNvSpPr>
            <p:nvPr/>
          </p:nvSpPr>
          <p:spPr bwMode="auto">
            <a:xfrm>
              <a:off x="3504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693" name="Line 12"/>
            <p:cNvSpPr>
              <a:spLocks noChangeShapeType="1"/>
            </p:cNvSpPr>
            <p:nvPr/>
          </p:nvSpPr>
          <p:spPr bwMode="auto">
            <a:xfrm flipH="1">
              <a:off x="3648" y="576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Line 13"/>
            <p:cNvSpPr>
              <a:spLocks noChangeShapeType="1"/>
            </p:cNvSpPr>
            <p:nvPr/>
          </p:nvSpPr>
          <p:spPr bwMode="auto">
            <a:xfrm>
              <a:off x="4032" y="57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Line 14"/>
            <p:cNvSpPr>
              <a:spLocks noChangeShapeType="1"/>
            </p:cNvSpPr>
            <p:nvPr/>
          </p:nvSpPr>
          <p:spPr bwMode="auto">
            <a:xfrm flipH="1">
              <a:off x="3360" y="100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Line 15"/>
            <p:cNvSpPr>
              <a:spLocks noChangeShapeType="1"/>
            </p:cNvSpPr>
            <p:nvPr/>
          </p:nvSpPr>
          <p:spPr bwMode="auto">
            <a:xfrm>
              <a:off x="3648" y="1008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Line 16"/>
            <p:cNvSpPr>
              <a:spLocks noChangeShapeType="1"/>
            </p:cNvSpPr>
            <p:nvPr/>
          </p:nvSpPr>
          <p:spPr bwMode="auto">
            <a:xfrm flipH="1">
              <a:off x="3120" y="158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Line 17"/>
            <p:cNvSpPr>
              <a:spLocks noChangeShapeType="1"/>
            </p:cNvSpPr>
            <p:nvPr/>
          </p:nvSpPr>
          <p:spPr bwMode="auto">
            <a:xfrm>
              <a:off x="3360" y="1584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Oval 18"/>
            <p:cNvSpPr>
              <a:spLocks noChangeArrowheads="1"/>
            </p:cNvSpPr>
            <p:nvPr/>
          </p:nvSpPr>
          <p:spPr bwMode="auto">
            <a:xfrm>
              <a:off x="4032" y="9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700" name="Line 19"/>
            <p:cNvSpPr>
              <a:spLocks noChangeShapeType="1"/>
            </p:cNvSpPr>
            <p:nvPr/>
          </p:nvSpPr>
          <p:spPr bwMode="auto">
            <a:xfrm flipH="1" flipV="1">
              <a:off x="4032" y="576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Oval 20"/>
            <p:cNvSpPr>
              <a:spLocks noChangeArrowheads="1"/>
            </p:cNvSpPr>
            <p:nvPr/>
          </p:nvSpPr>
          <p:spPr bwMode="auto">
            <a:xfrm>
              <a:off x="3600" y="14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702" name="Oval 21"/>
            <p:cNvSpPr>
              <a:spLocks noChangeArrowheads="1"/>
            </p:cNvSpPr>
            <p:nvPr/>
          </p:nvSpPr>
          <p:spPr bwMode="auto">
            <a:xfrm>
              <a:off x="3264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703" name="Line 22"/>
            <p:cNvSpPr>
              <a:spLocks noChangeShapeType="1"/>
            </p:cNvSpPr>
            <p:nvPr/>
          </p:nvSpPr>
          <p:spPr bwMode="auto">
            <a:xfrm flipH="1">
              <a:off x="3312" y="1584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4" name="Line 23"/>
            <p:cNvSpPr>
              <a:spLocks noChangeShapeType="1"/>
            </p:cNvSpPr>
            <p:nvPr/>
          </p:nvSpPr>
          <p:spPr bwMode="auto">
            <a:xfrm>
              <a:off x="3648" y="10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5" name="Oval 24"/>
            <p:cNvSpPr>
              <a:spLocks noChangeArrowheads="1"/>
            </p:cNvSpPr>
            <p:nvPr/>
          </p:nvSpPr>
          <p:spPr bwMode="auto">
            <a:xfrm>
              <a:off x="3648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706" name="Oval 25"/>
            <p:cNvSpPr>
              <a:spLocks noChangeArrowheads="1"/>
            </p:cNvSpPr>
            <p:nvPr/>
          </p:nvSpPr>
          <p:spPr bwMode="auto">
            <a:xfrm>
              <a:off x="4080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707" name="Line 26"/>
            <p:cNvSpPr>
              <a:spLocks noChangeShapeType="1"/>
            </p:cNvSpPr>
            <p:nvPr/>
          </p:nvSpPr>
          <p:spPr bwMode="auto">
            <a:xfrm flipH="1">
              <a:off x="3696" y="158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Line 27"/>
            <p:cNvSpPr>
              <a:spLocks noChangeShapeType="1"/>
            </p:cNvSpPr>
            <p:nvPr/>
          </p:nvSpPr>
          <p:spPr bwMode="auto">
            <a:xfrm>
              <a:off x="3936" y="1584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28"/>
            <p:cNvSpPr>
              <a:spLocks noChangeArrowheads="1"/>
            </p:cNvSpPr>
            <p:nvPr/>
          </p:nvSpPr>
          <p:spPr bwMode="auto">
            <a:xfrm>
              <a:off x="3840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710" name="Line 29"/>
            <p:cNvSpPr>
              <a:spLocks noChangeShapeType="1"/>
            </p:cNvSpPr>
            <p:nvPr/>
          </p:nvSpPr>
          <p:spPr bwMode="auto">
            <a:xfrm flipH="1">
              <a:off x="3888" y="1584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7" name="Text Box 30"/>
          <p:cNvSpPr txBox="1">
            <a:spLocks noChangeArrowheads="1"/>
          </p:cNvSpPr>
          <p:nvPr/>
        </p:nvSpPr>
        <p:spPr bwMode="auto">
          <a:xfrm>
            <a:off x="2895600" y="41148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level 2</a:t>
            </a:r>
            <a:endParaRPr lang="en-US" sz="32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8678" name="Line 31"/>
          <p:cNvSpPr>
            <a:spLocks noChangeShapeType="1"/>
          </p:cNvSpPr>
          <p:nvPr/>
        </p:nvSpPr>
        <p:spPr bwMode="auto">
          <a:xfrm>
            <a:off x="4038600" y="4419600"/>
            <a:ext cx="15240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133600" y="5105400"/>
            <a:ext cx="2971800" cy="685800"/>
            <a:chOff x="1296" y="3216"/>
            <a:chExt cx="1872" cy="432"/>
          </a:xfrm>
        </p:grpSpPr>
        <p:sp>
          <p:nvSpPr>
            <p:cNvPr id="28684" name="Text Box 33"/>
            <p:cNvSpPr txBox="1">
              <a:spLocks noChangeArrowheads="1"/>
            </p:cNvSpPr>
            <p:nvPr/>
          </p:nvSpPr>
          <p:spPr bwMode="auto">
            <a:xfrm>
              <a:off x="1296" y="3216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F0000"/>
                  </a:solidFill>
                  <a:latin typeface="Times New Roman" pitchFamily="18" charset="0"/>
                </a:rPr>
                <a:t>level 3</a:t>
              </a:r>
              <a:endParaRPr lang="en-US" sz="32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8685" name="Line 34"/>
            <p:cNvSpPr>
              <a:spLocks noChangeShapeType="1"/>
            </p:cNvSpPr>
            <p:nvPr/>
          </p:nvSpPr>
          <p:spPr bwMode="auto">
            <a:xfrm>
              <a:off x="2016" y="3408"/>
              <a:ext cx="1152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80" name="Text Box 30"/>
          <p:cNvSpPr txBox="1">
            <a:spLocks noChangeArrowheads="1"/>
          </p:cNvSpPr>
          <p:nvPr/>
        </p:nvSpPr>
        <p:spPr bwMode="auto">
          <a:xfrm>
            <a:off x="3048000" y="34290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level 1</a:t>
            </a:r>
            <a:endParaRPr lang="en-US" sz="32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8681" name="Text Box 30"/>
          <p:cNvSpPr txBox="1">
            <a:spLocks noChangeArrowheads="1"/>
          </p:cNvSpPr>
          <p:nvPr/>
        </p:nvSpPr>
        <p:spPr bwMode="auto">
          <a:xfrm>
            <a:off x="3581400" y="27432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level 0</a:t>
            </a:r>
            <a:endParaRPr lang="en-US" sz="32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8682" name="Line 31"/>
          <p:cNvSpPr>
            <a:spLocks noChangeShapeType="1"/>
          </p:cNvSpPr>
          <p:nvPr/>
        </p:nvSpPr>
        <p:spPr bwMode="auto">
          <a:xfrm>
            <a:off x="4648200" y="3048000"/>
            <a:ext cx="19050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31"/>
          <p:cNvSpPr>
            <a:spLocks noChangeShapeType="1"/>
          </p:cNvSpPr>
          <p:nvPr/>
        </p:nvSpPr>
        <p:spPr bwMode="auto">
          <a:xfrm>
            <a:off x="4114800" y="3733800"/>
            <a:ext cx="18288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/>
              <a:t>a</a:t>
            </a:r>
            <a:r>
              <a:rPr lang="en-US" dirty="0" err="1" smtClean="0"/>
              <a:t>ry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Definition</a:t>
            </a:r>
            <a:r>
              <a:rPr lang="en-US" sz="2400" dirty="0" smtClean="0">
                <a:solidFill>
                  <a:srgbClr val="0000FF"/>
                </a:solidFill>
              </a:rPr>
              <a:t>: </a:t>
            </a:r>
            <a:r>
              <a:rPr lang="en-US" sz="2400" dirty="0" smtClean="0"/>
              <a:t>A rooted </a:t>
            </a:r>
            <a:r>
              <a:rPr lang="en-US" sz="2400" i="1" dirty="0" smtClean="0"/>
              <a:t>m</a:t>
            </a:r>
            <a:r>
              <a:rPr lang="en-US" sz="2400" dirty="0" smtClean="0"/>
              <a:t>-</a:t>
            </a:r>
            <a:r>
              <a:rPr lang="en-US" sz="2400" dirty="0" err="1" smtClean="0"/>
              <a:t>ary</a:t>
            </a:r>
            <a:r>
              <a:rPr lang="en-US" sz="2400" dirty="0" smtClean="0"/>
              <a:t> tree of height </a:t>
            </a:r>
            <a:r>
              <a:rPr lang="en-US" sz="2400" i="1" dirty="0" smtClean="0"/>
              <a:t>h</a:t>
            </a:r>
            <a:r>
              <a:rPr lang="en-US" sz="2400" dirty="0" smtClean="0"/>
              <a:t> is </a:t>
            </a:r>
            <a:r>
              <a:rPr lang="en-US" sz="2400" i="1" dirty="0" smtClean="0"/>
              <a:t>balanced</a:t>
            </a:r>
            <a:r>
              <a:rPr lang="en-US" sz="2400" dirty="0" smtClean="0"/>
              <a:t> if all leaves are at levels </a:t>
            </a:r>
            <a:r>
              <a:rPr lang="en-US" sz="2400" i="1" dirty="0" smtClean="0"/>
              <a:t>h</a:t>
            </a:r>
            <a:r>
              <a:rPr lang="en-US" sz="2400" dirty="0" smtClean="0"/>
              <a:t> or </a:t>
            </a:r>
            <a:r>
              <a:rPr lang="en-US" sz="2400" i="1" dirty="0" smtClean="0"/>
              <a:t>h</a:t>
            </a:r>
            <a:r>
              <a:rPr lang="en-US" sz="2400" dirty="0" smtClean="0"/>
              <a:t> </a:t>
            </a:r>
            <a:r>
              <a:rPr lang="en-US" sz="2400" dirty="0" smtClean="0">
                <a:ea typeface="Cambria Math"/>
              </a:rPr>
              <a:t>−</a:t>
            </a:r>
            <a:r>
              <a:rPr lang="en-US" sz="2400" dirty="0" smtClean="0"/>
              <a:t> </a:t>
            </a:r>
            <a:r>
              <a:rPr lang="en-US" sz="2400" dirty="0" smtClean="0">
                <a:ea typeface="Cambria Math" pitchFamily="18" charset="0"/>
              </a:rPr>
              <a:t>1</a:t>
            </a:r>
            <a:r>
              <a:rPr lang="en-US" sz="2400" dirty="0" smtClean="0"/>
              <a:t>. </a:t>
            </a:r>
          </a:p>
          <a:p>
            <a:pPr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Example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Which of the rooted trees shown below is balanced?</a:t>
            </a:r>
          </a:p>
          <a:p>
            <a:pPr indent="0">
              <a:buNone/>
            </a:pPr>
            <a:endParaRPr lang="en-US" sz="2400" dirty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/>
          </a:p>
          <a:p>
            <a:pPr indent="0">
              <a:buNone/>
            </a:pPr>
            <a:endParaRPr lang="en-US" sz="2400" b="1" dirty="0" smtClean="0"/>
          </a:p>
          <a:p>
            <a:pPr indent="0">
              <a:buNone/>
            </a:pPr>
            <a:endParaRPr lang="en-US" sz="2400" b="1" dirty="0" smtClean="0"/>
          </a:p>
          <a:p>
            <a:pPr indent="0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Solution</a:t>
            </a:r>
            <a:r>
              <a:rPr lang="en-US" sz="2400" dirty="0" smtClean="0">
                <a:solidFill>
                  <a:srgbClr val="0000FF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i="1" dirty="0" smtClean="0"/>
              <a:t>T</a:t>
            </a:r>
            <a:r>
              <a:rPr lang="en-US" sz="2400" baseline="-25000" dirty="0" smtClean="0">
                <a:ea typeface="Cambria Math" pitchFamily="18" charset="0"/>
              </a:rPr>
              <a:t>1</a:t>
            </a:r>
            <a:r>
              <a:rPr lang="en-US" sz="2400" dirty="0" smtClean="0">
                <a:ea typeface="Cambria Math" pitchFamily="18" charset="0"/>
              </a:rPr>
              <a:t> </a:t>
            </a:r>
            <a:r>
              <a:rPr lang="en-US" sz="2400" dirty="0" smtClean="0"/>
              <a:t>and </a:t>
            </a:r>
            <a:r>
              <a:rPr lang="en-US" sz="2400" i="1" dirty="0" smtClean="0"/>
              <a:t>T</a:t>
            </a:r>
            <a:r>
              <a:rPr lang="en-US" sz="2400" baseline="-25000" dirty="0" smtClean="0">
                <a:ea typeface="Cambria Math" pitchFamily="18" charset="0"/>
              </a:rPr>
              <a:t>3</a:t>
            </a:r>
            <a:r>
              <a:rPr lang="en-US" sz="2400" dirty="0" smtClean="0"/>
              <a:t> are balanced, but </a:t>
            </a:r>
            <a:r>
              <a:rPr lang="en-US" sz="2400" i="1" dirty="0" smtClean="0"/>
              <a:t>T</a:t>
            </a:r>
            <a:r>
              <a:rPr lang="en-US" sz="2400" baseline="-25000" dirty="0" smtClean="0">
                <a:ea typeface="Cambria Math" pitchFamily="18" charset="0"/>
              </a:rPr>
              <a:t>2</a:t>
            </a:r>
            <a:r>
              <a:rPr lang="en-US" sz="2400" dirty="0" smtClean="0"/>
              <a:t> is not because it has leaves at levels </a:t>
            </a:r>
            <a:r>
              <a:rPr lang="en-US" sz="2400" dirty="0" smtClean="0">
                <a:ea typeface="Cambria Math" pitchFamily="18" charset="0"/>
              </a:rPr>
              <a:t>2</a:t>
            </a:r>
            <a:r>
              <a:rPr lang="en-US" sz="2400" dirty="0" smtClean="0"/>
              <a:t>, </a:t>
            </a:r>
            <a:r>
              <a:rPr lang="en-US" sz="2400" dirty="0" smtClean="0">
                <a:ea typeface="Cambria Math" pitchFamily="18" charset="0"/>
              </a:rPr>
              <a:t>3</a:t>
            </a:r>
            <a:r>
              <a:rPr lang="en-US" sz="2400" dirty="0" smtClean="0"/>
              <a:t>, and </a:t>
            </a:r>
            <a:r>
              <a:rPr lang="en-US" sz="2400" dirty="0" smtClean="0">
                <a:ea typeface="Cambria Math" pitchFamily="18" charset="0"/>
              </a:rPr>
              <a:t>4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276600"/>
            <a:ext cx="5734050" cy="175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09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z="2800" b="1" dirty="0" smtClean="0"/>
              <a:t>The Bound for the Number of Leaves in an </a:t>
            </a:r>
            <a:r>
              <a:rPr lang="en-US" sz="2800" b="1" i="1" dirty="0" smtClean="0"/>
              <a:t>m</a:t>
            </a:r>
            <a:r>
              <a:rPr lang="en-US" sz="2800" b="1" dirty="0" smtClean="0"/>
              <a:t>-</a:t>
            </a:r>
            <a:r>
              <a:rPr lang="en-US" sz="2800" b="1" dirty="0" err="1"/>
              <a:t>a</a:t>
            </a:r>
            <a:r>
              <a:rPr lang="en-US" sz="2800" b="1" dirty="0" err="1" smtClean="0"/>
              <a:t>ry</a:t>
            </a:r>
            <a:r>
              <a:rPr lang="en-US" sz="2800" b="1" dirty="0" smtClean="0"/>
              <a:t> Tree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733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Theorem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There are </a:t>
            </a:r>
            <a:r>
              <a:rPr lang="en-US" b="1" dirty="0" smtClean="0"/>
              <a:t>at</a:t>
            </a:r>
            <a:r>
              <a:rPr lang="en-US" dirty="0" smtClean="0"/>
              <a:t> </a:t>
            </a:r>
            <a:r>
              <a:rPr lang="en-US" b="1" dirty="0" smtClean="0"/>
              <a:t>most</a:t>
            </a:r>
            <a:r>
              <a:rPr lang="en-US" dirty="0" smtClean="0"/>
              <a:t> </a:t>
            </a:r>
            <a:r>
              <a:rPr lang="en-US" b="1" i="1" dirty="0" err="1" smtClean="0"/>
              <a:t>m</a:t>
            </a:r>
            <a:r>
              <a:rPr lang="en-US" b="1" i="1" baseline="30000" dirty="0" err="1" smtClean="0"/>
              <a:t>h</a:t>
            </a:r>
            <a:r>
              <a:rPr lang="en-US" dirty="0" smtClean="0"/>
              <a:t> </a:t>
            </a:r>
            <a:r>
              <a:rPr lang="en-US" b="1" dirty="0" smtClean="0"/>
              <a:t>leaves</a:t>
            </a:r>
            <a:r>
              <a:rPr lang="en-US" dirty="0" smtClean="0"/>
              <a:t> in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of height </a:t>
            </a:r>
            <a:r>
              <a:rPr lang="en-US" i="1" dirty="0" smtClean="0"/>
              <a:t>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B6BC0-61B6-44AC-86DB-E8AF34F2EA1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Example 1  </a:t>
            </a:r>
            <a:endParaRPr lang="en-US" sz="4000" dirty="0" smtClean="0">
              <a:solidFill>
                <a:srgbClr val="0000FF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800" b="1" u="sng" dirty="0" smtClean="0">
                <a:solidFill>
                  <a:srgbClr val="0000FF"/>
                </a:solidFill>
                <a:cs typeface="Times New Roman" pitchFamily="18" charset="0"/>
              </a:rPr>
              <a:t>Solution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:</a:t>
            </a:r>
          </a:p>
          <a:p>
            <a:pPr eaLnBrk="1" hangingPunct="1"/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G1 and G2 are trees</a:t>
            </a:r>
            <a:r>
              <a:rPr lang="en-US" sz="2800" dirty="0" smtClean="0">
                <a:cs typeface="Times New Roman" pitchFamily="18" charset="0"/>
              </a:rPr>
              <a:t>, because both are connected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cs typeface="Times New Roman" pitchFamily="18" charset="0"/>
              </a:rPr>
              <a:t>	graphs with no simple circuits. </a:t>
            </a:r>
          </a:p>
          <a:p>
            <a:pPr eaLnBrk="1" hangingPunct="1">
              <a:buFont typeface="Arial" charset="0"/>
              <a:buNone/>
            </a:pPr>
            <a:endParaRPr lang="en-US" sz="2800" dirty="0" smtClean="0">
              <a:cs typeface="Times New Roman" pitchFamily="18" charset="0"/>
            </a:endParaRPr>
          </a:p>
          <a:p>
            <a:pPr eaLnBrk="1" hangingPunct="1"/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G3 is not a tree </a:t>
            </a:r>
            <a:r>
              <a:rPr lang="en-US" sz="2800" dirty="0" smtClean="0">
                <a:cs typeface="Times New Roman" pitchFamily="18" charset="0"/>
              </a:rPr>
              <a:t>because 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e, b, a, d, e </a:t>
            </a:r>
            <a:r>
              <a:rPr lang="en-US" sz="2800" dirty="0" smtClean="0">
                <a:cs typeface="Times New Roman" pitchFamily="18" charset="0"/>
              </a:rPr>
              <a:t>is a 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simple circuit </a:t>
            </a:r>
            <a:r>
              <a:rPr lang="en-US" sz="2800" dirty="0" smtClean="0">
                <a:cs typeface="Times New Roman" pitchFamily="18" charset="0"/>
              </a:rPr>
              <a:t>in this graph.</a:t>
            </a:r>
          </a:p>
          <a:p>
            <a:pPr eaLnBrk="1" hangingPunct="1"/>
            <a:endParaRPr lang="en-US" sz="2800" dirty="0" smtClean="0">
              <a:cs typeface="Times New Roman" pitchFamily="18" charset="0"/>
            </a:endParaRPr>
          </a:p>
          <a:p>
            <a:pPr eaLnBrk="1" hangingPunct="1"/>
            <a:r>
              <a:rPr lang="en-US" sz="2800" dirty="0" smtClean="0">
                <a:cs typeface="Times New Roman" pitchFamily="18" charset="0"/>
              </a:rPr>
              <a:t>Finally, </a:t>
            </a:r>
            <a:r>
              <a:rPr lang="en-US" sz="2800" b="1" dirty="0" smtClean="0">
                <a:solidFill>
                  <a:srgbClr val="0000FF"/>
                </a:solidFill>
                <a:cs typeface="Times New Roman" pitchFamily="18" charset="0"/>
              </a:rPr>
              <a:t>G4 is not a tree </a:t>
            </a:r>
            <a:r>
              <a:rPr lang="en-US" sz="2800" dirty="0" smtClean="0">
                <a:cs typeface="Times New Roman" pitchFamily="18" charset="0"/>
              </a:rPr>
              <a:t>because it is 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not connected</a:t>
            </a:r>
            <a:r>
              <a:rPr lang="en-US" sz="2800" dirty="0" smtClean="0">
                <a:cs typeface="Times New Roman" pitchFamily="18" charset="0"/>
              </a:rPr>
              <a:t>.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22FA3-7754-4D8D-AA23-9BDAEB3BD9A9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0000FF"/>
                </a:solidFill>
              </a:rPr>
              <a:t>Theorem 1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undirected graph is a </a:t>
            </a:r>
            <a:r>
              <a:rPr lang="en-US" b="1" dirty="0" smtClean="0"/>
              <a:t>tree</a:t>
            </a:r>
            <a:r>
              <a:rPr lang="en-US" dirty="0" smtClean="0"/>
              <a:t> </a:t>
            </a:r>
            <a:r>
              <a:rPr lang="en-US" u="sng" dirty="0" smtClean="0"/>
              <a:t>if and only if </a:t>
            </a:r>
            <a:r>
              <a:rPr lang="en-US" dirty="0" smtClean="0"/>
              <a:t>there is </a:t>
            </a:r>
            <a:r>
              <a:rPr lang="en-US" u="sng" dirty="0" smtClean="0"/>
              <a:t>a unique simple path</a:t>
            </a:r>
            <a:r>
              <a:rPr lang="en-US" dirty="0" smtClean="0"/>
              <a:t> </a:t>
            </a:r>
            <a:r>
              <a:rPr lang="en-US" i="1" dirty="0" smtClean="0"/>
              <a:t>between</a:t>
            </a:r>
            <a:r>
              <a:rPr lang="en-US" dirty="0" smtClean="0"/>
              <a:t> </a:t>
            </a:r>
            <a:r>
              <a:rPr lang="en-US" u="sng" dirty="0" smtClean="0"/>
              <a:t>any two of its vertices.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8891F9-AB4A-4C5B-A217-0F0842177003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dirty="0" smtClean="0"/>
              <a:t>Forest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</a:rPr>
              <a:t>A </a:t>
            </a:r>
            <a:r>
              <a:rPr lang="en-US" sz="2400" i="1" dirty="0" smtClean="0">
                <a:solidFill>
                  <a:srgbClr val="0000FF"/>
                </a:solidFill>
              </a:rPr>
              <a:t>forest</a:t>
            </a:r>
            <a:r>
              <a:rPr lang="en-US" sz="2400" dirty="0" smtClean="0">
                <a:solidFill>
                  <a:srgbClr val="0000FF"/>
                </a:solidFill>
              </a:rPr>
              <a:t> is a graph that has no simple circuit, but is not connected. Each of the connected components in a forest is a tree.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B6BC0-61B6-44AC-86DB-E8AF34F2EA1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4600"/>
            <a:ext cx="7398462" cy="3396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4200" y="6096000"/>
            <a:ext cx="268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Example of a Forest</a:t>
            </a: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Rooted Tree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</a:rPr>
              <a:t>Rooted tree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 smtClean="0"/>
              <a:t> A rooted tree is a tree in which </a:t>
            </a:r>
            <a:r>
              <a:rPr lang="en-US" sz="2800" b="1" dirty="0" smtClean="0"/>
              <a:t>one vertex </a:t>
            </a:r>
            <a:r>
              <a:rPr lang="en-US" sz="2800" dirty="0" smtClean="0"/>
              <a:t>has been designated as the </a:t>
            </a:r>
            <a:r>
              <a:rPr lang="en-US" sz="2800" b="1" dirty="0" smtClean="0"/>
              <a:t>root</a:t>
            </a:r>
            <a:r>
              <a:rPr lang="en-US" sz="2800" dirty="0" smtClean="0"/>
              <a:t> and every edge is directed away from the root.</a:t>
            </a:r>
          </a:p>
          <a:p>
            <a:pPr lvl="1" eaLnBrk="1" hangingPunct="1"/>
            <a:r>
              <a:rPr lang="en-US" dirty="0" smtClean="0"/>
              <a:t>We can change an unrooted tree into a rooted tree by choosing any vertex as the root</a:t>
            </a:r>
          </a:p>
          <a:p>
            <a:pPr lvl="1" eaLnBrk="1" hangingPunct="1"/>
            <a:r>
              <a:rPr lang="en-US" dirty="0" smtClean="0"/>
              <a:t>Different choices of the root produce different rooted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8551A-B2A4-4159-B77D-D3F6DAB0756E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A Tree and Rooted Trees Formed by Designating Two Roots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B6BC0-61B6-44AC-86DB-E8AF34F2EA1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8411677" cy="358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5867400"/>
            <a:ext cx="7854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The rooted trees formed by designating </a:t>
            </a:r>
            <a:r>
              <a:rPr lang="en-US" sz="2000" b="1" i="1" dirty="0" smtClean="0">
                <a:solidFill>
                  <a:srgbClr val="0000FF"/>
                </a:solidFill>
                <a:latin typeface="+mn-lt"/>
              </a:rPr>
              <a:t>a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 to be root 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and </a:t>
            </a:r>
            <a:r>
              <a:rPr lang="en-US" sz="2000" b="1" i="1" dirty="0" smtClean="0">
                <a:solidFill>
                  <a:srgbClr val="0000FF"/>
                </a:solidFill>
                <a:latin typeface="+mn-lt"/>
              </a:rPr>
              <a:t>c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 to be the root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Ordered Rooted Tree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FF0000"/>
                </a:solidFill>
              </a:rPr>
              <a:t>Definition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An </a:t>
            </a:r>
            <a:r>
              <a:rPr lang="en-US" sz="2400" b="1" i="1" dirty="0" smtClean="0"/>
              <a:t>ordered rooted tree</a:t>
            </a:r>
            <a:r>
              <a:rPr lang="en-US" sz="2400" dirty="0" smtClean="0"/>
              <a:t> is a rooted tree where the children of each internal vertex are ordered.</a:t>
            </a:r>
          </a:p>
          <a:p>
            <a:pPr lvl="1" eaLnBrk="1" hangingPunct="1"/>
            <a:r>
              <a:rPr lang="en-US" sz="2000" dirty="0" smtClean="0"/>
              <a:t>We draw ordered rooted trees so that the children of each internal vertex are shown in order from left to right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Definition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>
                <a:solidFill>
                  <a:srgbClr val="0000FF"/>
                </a:solidFill>
              </a:rPr>
              <a:t>A </a:t>
            </a:r>
            <a:r>
              <a:rPr lang="en-US" sz="2400" b="1" i="1" dirty="0" smtClean="0">
                <a:solidFill>
                  <a:srgbClr val="0000FF"/>
                </a:solidFill>
              </a:rPr>
              <a:t>binary tree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is an ordered rooted where each internal vertex has at most two children. </a:t>
            </a:r>
            <a:r>
              <a:rPr lang="en-US" sz="2400" dirty="0" smtClean="0"/>
              <a:t>If an internal vertex of a binary tree has two children, the first is called the </a:t>
            </a:r>
            <a:r>
              <a:rPr lang="en-US" sz="2400" b="1" i="1" dirty="0" smtClean="0"/>
              <a:t>left</a:t>
            </a:r>
            <a:r>
              <a:rPr lang="en-US" sz="2400" i="1" dirty="0" smtClean="0"/>
              <a:t> </a:t>
            </a:r>
            <a:r>
              <a:rPr lang="en-US" sz="2400" b="1" i="1" dirty="0" smtClean="0"/>
              <a:t>child</a:t>
            </a:r>
            <a:r>
              <a:rPr lang="en-US" sz="2400" i="1" dirty="0" smtClean="0"/>
              <a:t> </a:t>
            </a:r>
            <a:r>
              <a:rPr lang="en-US" sz="2400" dirty="0" smtClean="0"/>
              <a:t>and the second the </a:t>
            </a:r>
            <a:r>
              <a:rPr lang="en-US" sz="2400" b="1" i="1" dirty="0" smtClean="0"/>
              <a:t>right</a:t>
            </a:r>
            <a:r>
              <a:rPr lang="en-US" sz="2400" i="1" dirty="0" smtClean="0"/>
              <a:t> </a:t>
            </a:r>
            <a:r>
              <a:rPr lang="en-US" sz="2400" b="1" i="1" dirty="0" smtClean="0"/>
              <a:t>child</a:t>
            </a:r>
            <a:r>
              <a:rPr lang="en-US" sz="2400" dirty="0" smtClean="0"/>
              <a:t>. The tree rooted at the left child of a vertex is called the </a:t>
            </a:r>
            <a:r>
              <a:rPr lang="en-US" sz="2400" b="1" i="1" dirty="0" smtClean="0"/>
              <a:t>left subtree </a:t>
            </a:r>
            <a:r>
              <a:rPr lang="en-US" sz="2400" dirty="0" smtClean="0"/>
              <a:t>of this vertex, and the tree rooted at the right child of a vertex is called the </a:t>
            </a:r>
            <a:r>
              <a:rPr lang="en-US" sz="2400" b="1" i="1" dirty="0" smtClean="0"/>
              <a:t>right subtree </a:t>
            </a:r>
            <a:r>
              <a:rPr lang="en-US" sz="2400" dirty="0" smtClean="0"/>
              <a:t>of this vertex.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6D701-EC48-4495-91EA-2AF3707E8F08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1465</Words>
  <Application>Microsoft Office PowerPoint</Application>
  <PresentationFormat>On-screen Show (4:3)</PresentationFormat>
  <Paragraphs>238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Discrete Mathematics (CSC 1204) </vt:lpstr>
      <vt:lpstr>What is a Tree?</vt:lpstr>
      <vt:lpstr>Example 1 </vt:lpstr>
      <vt:lpstr>Example 1  </vt:lpstr>
      <vt:lpstr>Theorem 1</vt:lpstr>
      <vt:lpstr>Forest</vt:lpstr>
      <vt:lpstr>Rooted Tree</vt:lpstr>
      <vt:lpstr>A Tree and Rooted Trees Formed by Designating Two Roots</vt:lpstr>
      <vt:lpstr>Ordered Rooted Tree</vt:lpstr>
      <vt:lpstr>Example 4 @page 627</vt:lpstr>
      <vt:lpstr>Rooted Tree Terminologies</vt:lpstr>
      <vt:lpstr>Rooted Tree Terminologies </vt:lpstr>
      <vt:lpstr> Illustration of Tree Terminology </vt:lpstr>
      <vt:lpstr>PowerPoint Presentation</vt:lpstr>
      <vt:lpstr>EXAMPLE 2</vt:lpstr>
      <vt:lpstr>Solution of EXAMPLE 2</vt:lpstr>
      <vt:lpstr>Solution of EXAMPLE 2</vt:lpstr>
      <vt:lpstr>m-ary tree, full m-ary tree, binary tree</vt:lpstr>
      <vt:lpstr>Example 3</vt:lpstr>
      <vt:lpstr>Solution of Example 3 </vt:lpstr>
      <vt:lpstr>Properties of Trees</vt:lpstr>
      <vt:lpstr>Properties of Trees</vt:lpstr>
      <vt:lpstr>Exercise</vt:lpstr>
      <vt:lpstr> Exercise</vt:lpstr>
      <vt:lpstr>Exercise </vt:lpstr>
      <vt:lpstr>Exercise </vt:lpstr>
      <vt:lpstr>Exercise </vt:lpstr>
      <vt:lpstr>Level of vertices and height of trees</vt:lpstr>
      <vt:lpstr>Level of vertices and height of trees</vt:lpstr>
      <vt:lpstr>Illustration of Level of vertices</vt:lpstr>
      <vt:lpstr>Balanced m-ary Trees</vt:lpstr>
      <vt:lpstr>The Bound for the Number of Leaves in an m-ary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(CSC 1204)</dc:title>
  <dc:creator>rouf</dc:creator>
  <cp:lastModifiedBy>Teacher</cp:lastModifiedBy>
  <cp:revision>42</cp:revision>
  <dcterms:created xsi:type="dcterms:W3CDTF">2013-12-05T14:34:42Z</dcterms:created>
  <dcterms:modified xsi:type="dcterms:W3CDTF">2019-03-31T01:54:01Z</dcterms:modified>
</cp:coreProperties>
</file>