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2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52" r:id="rId19"/>
    <p:sldId id="311" r:id="rId20"/>
    <p:sldId id="314" r:id="rId21"/>
    <p:sldId id="316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35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51" r:id="rId45"/>
    <p:sldId id="35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0000"/>
    <a:srgbClr val="FF33CC"/>
    <a:srgbClr val="008000"/>
    <a:srgbClr val="0033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14" autoAdjust="0"/>
  </p:normalViewPr>
  <p:slideViewPr>
    <p:cSldViewPr>
      <p:cViewPr>
        <p:scale>
          <a:sx n="80" d="100"/>
          <a:sy n="80" d="100"/>
        </p:scale>
        <p:origin x="-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D09DBC-049D-4EB9-AA16-267A27CED138}" type="datetimeFigureOut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7F34AA-A41B-4D87-872F-3A287BBF7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2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66BFB-2BDC-4831-BDE1-8D8888948D1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7304-9856-44CF-9214-F5567D598C0E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5496C-CF08-4769-953C-FF624E71F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4973-ED9D-421C-86DE-D2A5FA2F8481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13948-6FE5-4EDE-BE6F-82BB8127A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FCC24-C96A-4E96-BA8C-C71948E450E5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796A-4959-4444-A1E4-0A731895C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322B-3EA6-4335-95A4-4E10DC2D1230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E87A2-2729-4BF6-A9D8-DED2E84D7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2182-5581-4D3B-9C96-44EF46F3F55C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E931C-75DF-4DB9-A7DD-B31B36A2D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CD2A2-2413-4520-AE5B-1C9BDEE76FAE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49A4E-9FA7-434B-B745-6269F8CA4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E39AB-27B4-44AD-9C02-C0F242D5BF22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A065-B14D-4B3C-9703-95845F2FC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59AFA-D3A8-4F19-97CD-5114FEB5AC9F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2E114-481D-40EE-B3CB-0E1BC8DEC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DB30E-1929-4512-BFC5-77880FE3BADF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7C965-3EE5-4C61-82A1-10EF523D8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8599B-8677-40D7-BDFE-2C33C06B0E9D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84404-15C1-4A45-97D0-EEF6D94F7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AF21-8FF3-4754-B664-5549ABE27BCE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C9D7B-D775-444D-8288-B54767ABF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E5B1F8-EED1-4459-9350-E17AB7D3A942}" type="datetime1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47A67A-7380-4128-B2FC-1EAE4BB33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3300"/>
                </a:solidFill>
              </a:rPr>
              <a:t>Discrete Mathematics</a:t>
            </a:r>
            <a:br>
              <a:rPr lang="en-US" b="1" dirty="0" smtClean="0">
                <a:solidFill>
                  <a:srgbClr val="FF3300"/>
                </a:solidFill>
              </a:rPr>
            </a:br>
            <a:r>
              <a:rPr lang="en-US" b="1" dirty="0" smtClean="0">
                <a:solidFill>
                  <a:srgbClr val="FF3300"/>
                </a:solidFill>
              </a:rPr>
              <a:t>(CSC 1204) </a:t>
            </a:r>
            <a:endParaRPr lang="en-US" dirty="0" smtClean="0">
              <a:solidFill>
                <a:srgbClr val="FF3300"/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153400" cy="2743200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rgbClr val="0000FF"/>
                </a:solidFill>
              </a:rPr>
              <a:t>Relations </a:t>
            </a:r>
          </a:p>
          <a:p>
            <a:pPr algn="l" eaLnBrk="1" hangingPunct="1"/>
            <a:r>
              <a:rPr lang="en-US" b="1" dirty="0" smtClean="0">
                <a:solidFill>
                  <a:srgbClr val="0000FF"/>
                </a:solidFill>
              </a:rPr>
              <a:t>7.1 Relations and Their Properties</a:t>
            </a:r>
          </a:p>
          <a:p>
            <a:pPr algn="l" eaLnBrk="1" hangingPunct="1"/>
            <a:r>
              <a:rPr lang="en-US" b="1" dirty="0" smtClean="0">
                <a:solidFill>
                  <a:srgbClr val="0000FF"/>
                </a:solidFill>
              </a:rPr>
              <a:t>7.3 Representing Relations</a:t>
            </a:r>
          </a:p>
          <a:p>
            <a:pPr eaLnBrk="1" hangingPunct="1"/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96D77-BA9E-4BC1-B169-1ED212183A0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Relations on a Set(cont.)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altLang="en-US" sz="2800" b="1" u="sng" dirty="0" smtClean="0">
                <a:solidFill>
                  <a:srgbClr val="FF0000"/>
                </a:solidFill>
              </a:rPr>
              <a:t>Example 6: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How many relations are there on a set with </a:t>
            </a:r>
            <a:r>
              <a:rPr lang="en-US" altLang="en-US" sz="2800" i="1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 elements?</a:t>
            </a:r>
            <a:endParaRPr lang="en-US" altLang="en-US" sz="2800" dirty="0" smtClean="0">
              <a:solidFill>
                <a:srgbClr val="E468DB"/>
              </a:solidFill>
              <a:latin typeface="+mj-lt"/>
            </a:endParaRPr>
          </a:p>
          <a:p>
            <a:pPr>
              <a:buClrTx/>
            </a:pPr>
            <a:r>
              <a:rPr lang="en-US" altLang="en-US" sz="2800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altLang="en-US" sz="2800" u="sng" dirty="0" smtClean="0">
                <a:latin typeface="+mj-lt"/>
              </a:rPr>
              <a:t>:</a:t>
            </a:r>
            <a:r>
              <a:rPr lang="en-US" altLang="en-US" sz="2800" dirty="0" smtClean="0">
                <a:latin typeface="+mj-lt"/>
              </a:rPr>
              <a:t> A relation on a set </a:t>
            </a:r>
            <a:r>
              <a:rPr lang="en-US" altLang="en-US" sz="2800" b="1" i="1" dirty="0" smtClean="0">
                <a:latin typeface="+mj-lt"/>
              </a:rPr>
              <a:t>A</a:t>
            </a:r>
            <a:r>
              <a:rPr lang="en-US" altLang="en-US" sz="2800" b="1" dirty="0" smtClean="0">
                <a:latin typeface="+mj-lt"/>
              </a:rPr>
              <a:t> </a:t>
            </a:r>
            <a:r>
              <a:rPr lang="en-US" altLang="en-US" sz="2800" dirty="0" smtClean="0">
                <a:latin typeface="+mj-lt"/>
              </a:rPr>
              <a:t>is a subset of </a:t>
            </a:r>
            <a:r>
              <a:rPr lang="en-US" altLang="en-US" sz="2800" b="1" i="1" dirty="0" smtClean="0">
                <a:latin typeface="+mj-lt"/>
              </a:rPr>
              <a:t>A X A.</a:t>
            </a:r>
            <a:r>
              <a:rPr lang="en-US" altLang="en-US" sz="2800" dirty="0" smtClean="0">
                <a:latin typeface="+mj-lt"/>
              </a:rPr>
              <a:t> Because </a:t>
            </a:r>
            <a:r>
              <a:rPr lang="en-US" altLang="en-US" sz="2800" b="1" i="1" dirty="0" smtClean="0">
                <a:latin typeface="+mj-lt"/>
              </a:rPr>
              <a:t>A X A</a:t>
            </a:r>
            <a:r>
              <a:rPr lang="en-US" altLang="en-US" sz="2800" dirty="0" smtClean="0">
                <a:latin typeface="+mj-lt"/>
              </a:rPr>
              <a:t> has </a:t>
            </a:r>
            <a:r>
              <a:rPr lang="en-US" altLang="en-US" sz="2800" b="1" i="1" dirty="0" smtClean="0">
                <a:latin typeface="+mj-lt"/>
              </a:rPr>
              <a:t>n</a:t>
            </a:r>
            <a:r>
              <a:rPr lang="en-US" altLang="en-US" sz="2800" b="1" i="1" baseline="30000" dirty="0" smtClean="0">
                <a:latin typeface="+mj-lt"/>
              </a:rPr>
              <a:t>2</a:t>
            </a:r>
            <a:r>
              <a:rPr lang="en-US" altLang="en-US" sz="2800" dirty="0" smtClean="0">
                <a:latin typeface="+mj-lt"/>
              </a:rPr>
              <a:t> elements when </a:t>
            </a:r>
            <a:r>
              <a:rPr lang="en-US" altLang="en-US" sz="2800" b="1" i="1" dirty="0" smtClean="0">
                <a:latin typeface="+mj-lt"/>
              </a:rPr>
              <a:t>A</a:t>
            </a:r>
            <a:r>
              <a:rPr lang="en-US" altLang="en-US" sz="2800" i="1" dirty="0" smtClean="0">
                <a:latin typeface="+mj-lt"/>
              </a:rPr>
              <a:t> </a:t>
            </a:r>
            <a:r>
              <a:rPr lang="en-US" altLang="en-US" sz="2800" dirty="0" smtClean="0">
                <a:latin typeface="+mj-lt"/>
              </a:rPr>
              <a:t>has </a:t>
            </a:r>
            <a:r>
              <a:rPr lang="en-US" altLang="en-US" sz="2800" i="1" dirty="0" smtClean="0">
                <a:latin typeface="+mj-lt"/>
              </a:rPr>
              <a:t>n</a:t>
            </a:r>
            <a:r>
              <a:rPr lang="en-US" altLang="en-US" sz="2800" dirty="0" smtClean="0">
                <a:latin typeface="+mj-lt"/>
              </a:rPr>
              <a:t> elements and 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a set with 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m 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elements has 2</a:t>
            </a:r>
            <a:r>
              <a:rPr lang="en-US" altLang="en-US" sz="2800" baseline="30000" dirty="0" smtClean="0">
                <a:solidFill>
                  <a:srgbClr val="0000FF"/>
                </a:solidFill>
                <a:latin typeface="+mj-lt"/>
              </a:rPr>
              <a:t>m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 subsets</a:t>
            </a:r>
            <a:r>
              <a:rPr lang="en-US" altLang="en-US" sz="2800" dirty="0" smtClean="0">
                <a:latin typeface="+mj-lt"/>
              </a:rPr>
              <a:t>, there are 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en-US" sz="2800" b="1" baseline="300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altLang="en-US" sz="2800" b="1" baseline="44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en-US" sz="2800" b="1" baseline="30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subsets of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A X A.</a:t>
            </a:r>
            <a:r>
              <a:rPr lang="en-US" altLang="en-US" sz="2800" dirty="0" smtClean="0">
                <a:latin typeface="+mj-lt"/>
              </a:rPr>
              <a:t> </a:t>
            </a:r>
          </a:p>
          <a:p>
            <a:pPr>
              <a:buClrTx/>
              <a:buNone/>
            </a:pPr>
            <a:r>
              <a:rPr lang="en-US" altLang="en-US" sz="2800" dirty="0" smtClean="0">
                <a:latin typeface="+mj-lt"/>
              </a:rPr>
              <a:t>	Thus, 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there are 2</a:t>
            </a:r>
            <a:r>
              <a:rPr lang="en-US" altLang="en-US" sz="2800" b="1" i="1" baseline="300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altLang="en-US" sz="2800" b="1" i="1" baseline="46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relations on a set with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 elements.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800" u="sng" dirty="0" smtClean="0">
                <a:solidFill>
                  <a:srgbClr val="FF0000"/>
                </a:solidFill>
                <a:latin typeface="+mj-lt"/>
              </a:rPr>
              <a:t>For example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,</a:t>
            </a:r>
            <a:r>
              <a:rPr lang="en-US" altLang="en-US" sz="2800" dirty="0" smtClean="0">
                <a:latin typeface="+mj-lt"/>
              </a:rPr>
              <a:t> there are 2</a:t>
            </a:r>
            <a:r>
              <a:rPr lang="en-US" altLang="en-US" sz="2800" baseline="30000" dirty="0" smtClean="0">
                <a:latin typeface="+mj-lt"/>
              </a:rPr>
              <a:t>3</a:t>
            </a:r>
            <a:r>
              <a:rPr lang="en-US" altLang="en-US" sz="2800" baseline="48000" dirty="0" smtClean="0">
                <a:latin typeface="+mj-lt"/>
              </a:rPr>
              <a:t>2 </a:t>
            </a:r>
            <a:r>
              <a:rPr lang="en-US" altLang="en-US" sz="2800" dirty="0" smtClean="0">
                <a:latin typeface="+mj-lt"/>
              </a:rPr>
              <a:t>= 2</a:t>
            </a:r>
            <a:r>
              <a:rPr lang="en-US" altLang="en-US" sz="2800" baseline="30000" dirty="0" smtClean="0">
                <a:latin typeface="+mj-lt"/>
              </a:rPr>
              <a:t>9 </a:t>
            </a:r>
            <a:r>
              <a:rPr lang="en-US" altLang="en-US" sz="2800" dirty="0" smtClean="0">
                <a:latin typeface="+mj-lt"/>
              </a:rPr>
              <a:t>= 512 relations on the set {</a:t>
            </a:r>
            <a:r>
              <a:rPr lang="en-US" altLang="en-US" sz="2800" i="1" dirty="0" smtClean="0">
                <a:latin typeface="+mj-lt"/>
              </a:rPr>
              <a:t>a, b, c</a:t>
            </a:r>
            <a:r>
              <a:rPr lang="en-US" altLang="en-US" sz="2800" dirty="0" smtClean="0">
                <a:latin typeface="+mj-lt"/>
              </a:rPr>
              <a:t>}</a:t>
            </a:r>
            <a:r>
              <a:rPr lang="en-US" altLang="en-US" sz="2800" i="1" dirty="0" smtClean="0">
                <a:latin typeface="+mj-lt"/>
              </a:rPr>
              <a:t> </a:t>
            </a:r>
          </a:p>
          <a:p>
            <a:pPr>
              <a:buClrTx/>
              <a:buNone/>
            </a:pPr>
            <a:endParaRPr lang="en-US" altLang="en-US" sz="2800" i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Relations on a Set(cont.) 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Example 5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en-US" sz="2000" dirty="0" smtClean="0">
                <a:latin typeface="+mj-lt"/>
              </a:rPr>
              <a:t> Consider these relations on the set of integers:</a:t>
            </a:r>
          </a:p>
          <a:p>
            <a:pPr lvl="1">
              <a:buNone/>
            </a:pPr>
            <a:r>
              <a:rPr lang="en-US" sz="2000" i="1" dirty="0" smtClean="0">
                <a:latin typeface="+mj-lt"/>
              </a:rPr>
              <a:t>R</a:t>
            </a:r>
            <a:r>
              <a:rPr lang="en-US" sz="2000" baseline="-25000" dirty="0" smtClean="0">
                <a:latin typeface="+mj-lt"/>
                <a:ea typeface="Cambria Math" pitchFamily="18" charset="0"/>
              </a:rPr>
              <a:t>1 </a:t>
            </a:r>
            <a:r>
              <a:rPr lang="en-US" sz="2000" dirty="0" smtClean="0">
                <a:latin typeface="+mj-lt"/>
              </a:rPr>
              <a:t>= {(</a:t>
            </a:r>
            <a:r>
              <a:rPr lang="en-US" sz="2000" i="1" dirty="0" err="1" smtClean="0">
                <a:latin typeface="+mj-lt"/>
              </a:rPr>
              <a:t>a</a:t>
            </a:r>
            <a:r>
              <a:rPr lang="en-US" sz="2000" dirty="0" err="1" smtClean="0">
                <a:latin typeface="+mj-lt"/>
              </a:rPr>
              <a:t>,</a:t>
            </a:r>
            <a:r>
              <a:rPr lang="en-US" sz="2000" i="1" dirty="0" err="1" smtClean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) | </a:t>
            </a:r>
            <a:r>
              <a:rPr lang="en-US" sz="2000" i="1" dirty="0" smtClean="0"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ea typeface="Cambria Math"/>
              </a:rPr>
              <a:t>≤ </a:t>
            </a:r>
            <a:r>
              <a:rPr lang="en-US" sz="2000" i="1" dirty="0" smtClean="0">
                <a:latin typeface="+mj-lt"/>
                <a:ea typeface="Cambria Math"/>
              </a:rPr>
              <a:t>b</a:t>
            </a:r>
            <a:r>
              <a:rPr lang="en-US" sz="2000" dirty="0" smtClean="0">
                <a:latin typeface="+mj-lt"/>
                <a:ea typeface="Cambria Math"/>
              </a:rPr>
              <a:t>},</a:t>
            </a:r>
            <a:r>
              <a:rPr lang="en-US" sz="2000" i="1" dirty="0" smtClean="0">
                <a:latin typeface="+mj-lt"/>
              </a:rPr>
              <a:t>                            R</a:t>
            </a:r>
            <a:r>
              <a:rPr lang="en-US" sz="2000" baseline="-25000" dirty="0" smtClean="0">
                <a:latin typeface="+mj-lt"/>
                <a:ea typeface="Cambria Math" pitchFamily="18" charset="0"/>
              </a:rPr>
              <a:t>4 </a:t>
            </a:r>
            <a:r>
              <a:rPr lang="en-US" sz="2000" dirty="0" smtClean="0">
                <a:latin typeface="+mj-lt"/>
              </a:rPr>
              <a:t>= {(</a:t>
            </a:r>
            <a:r>
              <a:rPr lang="en-US" sz="2000" i="1" dirty="0" err="1" smtClean="0">
                <a:latin typeface="+mj-lt"/>
              </a:rPr>
              <a:t>a</a:t>
            </a:r>
            <a:r>
              <a:rPr lang="en-US" sz="2000" dirty="0" err="1" smtClean="0">
                <a:latin typeface="+mj-lt"/>
              </a:rPr>
              <a:t>,</a:t>
            </a:r>
            <a:r>
              <a:rPr lang="en-US" sz="2000" i="1" dirty="0" err="1" smtClean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) | </a:t>
            </a:r>
            <a:r>
              <a:rPr lang="en-US" sz="2000" i="1" dirty="0" smtClean="0"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ea typeface="Cambria Math"/>
              </a:rPr>
              <a:t>= </a:t>
            </a:r>
            <a:r>
              <a:rPr lang="en-US" sz="2000" i="1" dirty="0" smtClean="0">
                <a:latin typeface="+mj-lt"/>
                <a:ea typeface="Cambria Math"/>
              </a:rPr>
              <a:t>b</a:t>
            </a:r>
            <a:r>
              <a:rPr lang="en-US" sz="2000" dirty="0" smtClean="0">
                <a:latin typeface="+mj-lt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sz="2000" i="1" dirty="0" smtClean="0">
                <a:latin typeface="+mj-lt"/>
              </a:rPr>
              <a:t>R</a:t>
            </a:r>
            <a:r>
              <a:rPr lang="en-US" sz="2000" baseline="-25000" dirty="0" smtClean="0">
                <a:latin typeface="+mj-lt"/>
                <a:ea typeface="Cambria Math" pitchFamily="18" charset="0"/>
              </a:rPr>
              <a:t>2 </a:t>
            </a:r>
            <a:r>
              <a:rPr lang="en-US" sz="2000" dirty="0" smtClean="0">
                <a:latin typeface="+mj-lt"/>
              </a:rPr>
              <a:t>= {(</a:t>
            </a:r>
            <a:r>
              <a:rPr lang="en-US" sz="2000" i="1" dirty="0" err="1" smtClean="0">
                <a:latin typeface="+mj-lt"/>
              </a:rPr>
              <a:t>a</a:t>
            </a:r>
            <a:r>
              <a:rPr lang="en-US" sz="2000" dirty="0" err="1" smtClean="0">
                <a:latin typeface="+mj-lt"/>
              </a:rPr>
              <a:t>,</a:t>
            </a:r>
            <a:r>
              <a:rPr lang="en-US" sz="2000" i="1" dirty="0" err="1" smtClean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) | </a:t>
            </a:r>
            <a:r>
              <a:rPr lang="en-US" sz="2000" i="1" dirty="0" smtClean="0"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ea typeface="Cambria Math"/>
              </a:rPr>
              <a:t>&gt; </a:t>
            </a:r>
            <a:r>
              <a:rPr lang="en-US" sz="2000" i="1" dirty="0" smtClean="0">
                <a:latin typeface="+mj-lt"/>
                <a:ea typeface="Cambria Math"/>
              </a:rPr>
              <a:t>b</a:t>
            </a:r>
            <a:r>
              <a:rPr lang="en-US" sz="2000" dirty="0" smtClean="0">
                <a:latin typeface="+mj-lt"/>
                <a:ea typeface="Cambria Math"/>
              </a:rPr>
              <a:t>},</a:t>
            </a:r>
            <a:r>
              <a:rPr lang="en-US" sz="2000" i="1" dirty="0" smtClean="0">
                <a:latin typeface="+mj-lt"/>
              </a:rPr>
              <a:t>                            R</a:t>
            </a:r>
            <a:r>
              <a:rPr lang="en-US" sz="2000" baseline="-25000" dirty="0" smtClean="0">
                <a:latin typeface="+mj-lt"/>
                <a:ea typeface="Cambria Math" pitchFamily="18" charset="0"/>
              </a:rPr>
              <a:t>5 </a:t>
            </a:r>
            <a:r>
              <a:rPr lang="en-US" sz="2000" dirty="0" smtClean="0">
                <a:latin typeface="+mj-lt"/>
              </a:rPr>
              <a:t>= {(</a:t>
            </a:r>
            <a:r>
              <a:rPr lang="en-US" sz="2000" i="1" dirty="0" err="1" smtClean="0">
                <a:latin typeface="+mj-lt"/>
              </a:rPr>
              <a:t>a</a:t>
            </a:r>
            <a:r>
              <a:rPr lang="en-US" sz="2000" dirty="0" err="1" smtClean="0">
                <a:latin typeface="+mj-lt"/>
              </a:rPr>
              <a:t>,</a:t>
            </a:r>
            <a:r>
              <a:rPr lang="en-US" sz="2000" i="1" dirty="0" err="1" smtClean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) | </a:t>
            </a:r>
            <a:r>
              <a:rPr lang="en-US" sz="2000" i="1" dirty="0" smtClean="0"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ea typeface="Cambria Math"/>
              </a:rPr>
              <a:t>= </a:t>
            </a:r>
            <a:r>
              <a:rPr lang="en-US" sz="2000" i="1" dirty="0" smtClean="0">
                <a:latin typeface="+mj-lt"/>
                <a:ea typeface="Cambria Math"/>
              </a:rPr>
              <a:t>b </a:t>
            </a:r>
            <a:r>
              <a:rPr lang="en-US" sz="2000" dirty="0" smtClean="0">
                <a:latin typeface="+mj-lt"/>
                <a:ea typeface="Cambria Math"/>
              </a:rPr>
              <a:t>+ 1},</a:t>
            </a:r>
            <a:endParaRPr lang="en-US" sz="2000" dirty="0" smtClean="0">
              <a:latin typeface="+mj-lt"/>
            </a:endParaRPr>
          </a:p>
          <a:p>
            <a:pPr lvl="1">
              <a:buNone/>
            </a:pPr>
            <a:r>
              <a:rPr lang="en-US" sz="2000" i="1" dirty="0" smtClean="0">
                <a:latin typeface="+mj-lt"/>
              </a:rPr>
              <a:t>R</a:t>
            </a:r>
            <a:r>
              <a:rPr lang="en-US" sz="2000" baseline="-25000" dirty="0" smtClean="0">
                <a:latin typeface="+mj-lt"/>
                <a:ea typeface="Cambria Math" pitchFamily="18" charset="0"/>
              </a:rPr>
              <a:t>3 </a:t>
            </a:r>
            <a:r>
              <a:rPr lang="en-US" sz="2000" dirty="0" smtClean="0">
                <a:latin typeface="+mj-lt"/>
              </a:rPr>
              <a:t>= {(</a:t>
            </a:r>
            <a:r>
              <a:rPr lang="en-US" sz="2000" i="1" dirty="0" err="1" smtClean="0">
                <a:latin typeface="+mj-lt"/>
              </a:rPr>
              <a:t>a</a:t>
            </a:r>
            <a:r>
              <a:rPr lang="en-US" sz="2000" dirty="0" err="1" smtClean="0">
                <a:latin typeface="+mj-lt"/>
              </a:rPr>
              <a:t>,</a:t>
            </a:r>
            <a:r>
              <a:rPr lang="en-US" sz="2000" i="1" dirty="0" err="1" smtClean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) | </a:t>
            </a:r>
            <a:r>
              <a:rPr lang="en-US" sz="2000" i="1" dirty="0" smtClean="0"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ea typeface="Cambria Math"/>
              </a:rPr>
              <a:t>= </a:t>
            </a:r>
            <a:r>
              <a:rPr lang="en-US" sz="2000" i="1" dirty="0" smtClean="0">
                <a:latin typeface="+mj-lt"/>
                <a:ea typeface="Cambria Math"/>
              </a:rPr>
              <a:t>b  </a:t>
            </a:r>
            <a:r>
              <a:rPr lang="en-US" sz="2000" dirty="0" smtClean="0">
                <a:latin typeface="+mj-lt"/>
                <a:ea typeface="Cambria Math"/>
              </a:rPr>
              <a:t>or</a:t>
            </a:r>
            <a:r>
              <a:rPr lang="en-US" sz="2000" i="1" dirty="0" smtClean="0">
                <a:latin typeface="+mj-lt"/>
                <a:ea typeface="Cambria Math"/>
              </a:rPr>
              <a:t> a </a:t>
            </a:r>
            <a:r>
              <a:rPr lang="en-US" sz="2000" dirty="0" smtClean="0">
                <a:latin typeface="+mj-lt"/>
                <a:ea typeface="Cambria Math"/>
              </a:rPr>
              <a:t>=</a:t>
            </a:r>
            <a:r>
              <a:rPr lang="en-US" sz="2000" i="1" dirty="0" smtClean="0">
                <a:latin typeface="+mj-lt"/>
                <a:ea typeface="Cambria Math"/>
              </a:rPr>
              <a:t> −b</a:t>
            </a:r>
            <a:r>
              <a:rPr lang="en-US" sz="2000" dirty="0" smtClean="0">
                <a:latin typeface="+mj-lt"/>
                <a:ea typeface="Cambria Math"/>
              </a:rPr>
              <a:t>},        </a:t>
            </a:r>
            <a:r>
              <a:rPr lang="en-US" sz="2000" i="1" dirty="0" smtClean="0">
                <a:latin typeface="+mj-lt"/>
              </a:rPr>
              <a:t> R</a:t>
            </a:r>
            <a:r>
              <a:rPr lang="en-US" sz="2000" baseline="-25000" dirty="0" smtClean="0">
                <a:latin typeface="+mj-lt"/>
                <a:ea typeface="Cambria Math" pitchFamily="18" charset="0"/>
              </a:rPr>
              <a:t>6 </a:t>
            </a:r>
            <a:r>
              <a:rPr lang="en-US" sz="2000" dirty="0" smtClean="0">
                <a:latin typeface="+mj-lt"/>
              </a:rPr>
              <a:t>= {(</a:t>
            </a:r>
            <a:r>
              <a:rPr lang="en-US" sz="2000" i="1" dirty="0" err="1" smtClean="0">
                <a:latin typeface="+mj-lt"/>
              </a:rPr>
              <a:t>a</a:t>
            </a:r>
            <a:r>
              <a:rPr lang="en-US" sz="2000" dirty="0" err="1" smtClean="0">
                <a:latin typeface="+mj-lt"/>
              </a:rPr>
              <a:t>,</a:t>
            </a:r>
            <a:r>
              <a:rPr lang="en-US" sz="2000" i="1" dirty="0" err="1" smtClean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) | </a:t>
            </a:r>
            <a:r>
              <a:rPr lang="en-US" sz="2000" i="1" dirty="0" smtClean="0"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+ </a:t>
            </a:r>
            <a:r>
              <a:rPr lang="en-US" sz="2000" i="1" dirty="0" smtClean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ea typeface="Cambria Math"/>
              </a:rPr>
              <a:t>≤ 3}.</a:t>
            </a:r>
            <a:endParaRPr lang="en-US" sz="2000" dirty="0" smtClean="0">
              <a:latin typeface="+mj-lt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ea typeface="Cambria Math"/>
              </a:rPr>
              <a:t>Which of these relations contain each of the pairs                        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ea typeface="Cambria Math"/>
              </a:rPr>
              <a:t>           (1,1), (1, 2), (2, 1), (1, −1), and (2, 2)?</a:t>
            </a:r>
            <a:endParaRPr 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b="1" dirty="0" smtClean="0">
                <a:latin typeface="+mj-lt"/>
              </a:rPr>
              <a:t>   </a:t>
            </a:r>
            <a:r>
              <a:rPr lang="en-US" sz="2400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400" dirty="0" smtClean="0">
                <a:latin typeface="+mj-lt"/>
              </a:rPr>
              <a:t>: Checking the conditions that define each relation, 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  we see that the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pair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(1,1) is in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,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4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, and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6</a:t>
            </a:r>
            <a:r>
              <a:rPr lang="en-US" sz="2400" dirty="0" smtClean="0">
                <a:latin typeface="+mj-lt"/>
                <a:ea typeface="Cambria Math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+mj-lt"/>
                <a:ea typeface="Cambria Math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(1,2) is in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 R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and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6</a:t>
            </a:r>
            <a:r>
              <a:rPr lang="en-US" sz="2400" dirty="0" smtClean="0">
                <a:latin typeface="+mj-lt"/>
                <a:ea typeface="Cambria Math"/>
              </a:rPr>
              <a:t>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	(2,1) is in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,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5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and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6</a:t>
            </a:r>
            <a:r>
              <a:rPr lang="en-US" sz="2400" dirty="0" smtClean="0">
                <a:latin typeface="+mj-lt"/>
                <a:ea typeface="Cambria Math"/>
              </a:rPr>
              <a:t>;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+mj-lt"/>
                <a:ea typeface="Cambria Math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(1, −1) is in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 R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,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and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6</a:t>
            </a:r>
            <a:r>
              <a:rPr lang="en-US" sz="2400" dirty="0" smtClean="0">
                <a:latin typeface="+mj-lt"/>
                <a:ea typeface="Cambria Math"/>
              </a:rPr>
              <a:t> ;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(2,2) is in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,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and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4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.</a:t>
            </a:r>
            <a:endParaRPr lang="en-US" sz="24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Properties of Relations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ClrTx/>
            </a:pPr>
            <a:r>
              <a:rPr lang="en-US" altLang="en-US" sz="2800" dirty="0" smtClean="0">
                <a:latin typeface="+mj-lt"/>
              </a:rPr>
              <a:t>There are several properties that are used to classify relations on a set. We will introduce the most important of these here.</a:t>
            </a:r>
          </a:p>
          <a:p>
            <a:pPr marL="1021080" indent="-381000">
              <a:buClrTx/>
            </a:pP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Reflexive</a:t>
            </a:r>
          </a:p>
          <a:p>
            <a:pPr marL="1021080" indent="-381000">
              <a:buClrTx/>
            </a:pP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Symmetric</a:t>
            </a:r>
          </a:p>
          <a:p>
            <a:pPr marL="1021080" indent="-381000">
              <a:buClrTx/>
            </a:pPr>
            <a:r>
              <a:rPr lang="en-US" altLang="en-US" sz="2800" b="1" i="1" dirty="0" err="1" smtClean="0">
                <a:solidFill>
                  <a:srgbClr val="0000FF"/>
                </a:solidFill>
                <a:latin typeface="+mj-lt"/>
              </a:rPr>
              <a:t>antisymmetric</a:t>
            </a:r>
            <a:endParaRPr lang="en-US" altLang="en-US" sz="2800" b="1" i="1" dirty="0" smtClean="0">
              <a:solidFill>
                <a:srgbClr val="0000FF"/>
              </a:solidFill>
              <a:latin typeface="+mj-lt"/>
            </a:endParaRPr>
          </a:p>
          <a:p>
            <a:pPr marL="1021080" indent="-381000">
              <a:buClrTx/>
            </a:pP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Transitive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smtClean="0">
                <a:solidFill>
                  <a:schemeClr val="tx1"/>
                </a:solidFill>
              </a:rPr>
              <a:t>Reflexive</a:t>
            </a:r>
            <a:r>
              <a:rPr lang="en-US" sz="4000" b="1" dirty="0" smtClean="0">
                <a:solidFill>
                  <a:schemeClr val="tx1"/>
                </a:solidFill>
              </a:rPr>
              <a:t> Relation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382000" cy="48006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altLang="en-US" sz="2400" b="1" i="1" u="sng" dirty="0" smtClean="0">
                <a:solidFill>
                  <a:srgbClr val="FF0000"/>
                </a:solidFill>
                <a:latin typeface="+mj-lt"/>
              </a:rPr>
              <a:t>Definition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en-US" altLang="en-US" sz="2400" b="1" i="1" dirty="0" smtClean="0">
                <a:latin typeface="+mj-lt"/>
              </a:rPr>
              <a:t> </a:t>
            </a:r>
            <a:r>
              <a:rPr lang="en-US" altLang="en-US" sz="2400" dirty="0" smtClean="0">
                <a:latin typeface="+mj-lt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A relation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on a set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is called reflexive </a:t>
            </a:r>
          </a:p>
          <a:p>
            <a:pPr>
              <a:buClrTx/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	if </a:t>
            </a:r>
            <a:r>
              <a:rPr lang="en-US" altLang="en-US" sz="2400" i="1" dirty="0" smtClean="0">
                <a:solidFill>
                  <a:srgbClr val="0000FF"/>
                </a:solidFill>
                <a:latin typeface="+mj-lt"/>
              </a:rPr>
              <a:t>(a, a)</a:t>
            </a:r>
            <a:r>
              <a:rPr lang="en-US" altLang="en-US" sz="2400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 R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 for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every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element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en-US" sz="2400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a  A.</a:t>
            </a:r>
          </a:p>
          <a:p>
            <a:pPr>
              <a:buClrTx/>
            </a:pPr>
            <a:r>
              <a:rPr lang="en-US" altLang="en-US" sz="2400" dirty="0" smtClean="0">
                <a:latin typeface="+mj-lt"/>
                <a:sym typeface="Symbol" pitchFamily="18" charset="2"/>
              </a:rPr>
              <a:t>Using quantifiers, a relation on the set 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A 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is reflexive </a:t>
            </a:r>
          </a:p>
          <a:p>
            <a:pPr>
              <a:buClrTx/>
              <a:buNone/>
            </a:pPr>
            <a:r>
              <a:rPr lang="en-US" altLang="en-US" sz="2400" dirty="0" smtClean="0">
                <a:latin typeface="+mj-lt"/>
                <a:sym typeface="Symbol" pitchFamily="18" charset="2"/>
              </a:rPr>
              <a:t> 	if </a:t>
            </a:r>
            <a:r>
              <a:rPr lang="en-US" sz="2400" dirty="0" smtClean="0">
                <a:latin typeface="+mj-lt"/>
                <a:ea typeface="Cambria Math"/>
              </a:rPr>
              <a:t>∀</a:t>
            </a:r>
            <a:r>
              <a:rPr lang="en-US" sz="2400" i="1" dirty="0" smtClean="0">
                <a:latin typeface="+mj-lt"/>
                <a:ea typeface="Cambria Math"/>
              </a:rPr>
              <a:t>a ((a, a ) </a:t>
            </a:r>
            <a:r>
              <a:rPr lang="en-US" sz="2400" dirty="0" smtClean="0">
                <a:latin typeface="+mj-lt"/>
                <a:ea typeface="Cambria Math"/>
              </a:rPr>
              <a:t>∊ </a:t>
            </a:r>
            <a:r>
              <a:rPr lang="en-US" sz="2400" i="1" dirty="0" smtClean="0">
                <a:latin typeface="+mj-lt"/>
                <a:ea typeface="Cambria Math"/>
              </a:rPr>
              <a:t>R</a:t>
            </a:r>
            <a:r>
              <a:rPr lang="en-US" sz="2400" dirty="0" smtClean="0">
                <a:latin typeface="+mj-lt"/>
                <a:ea typeface="Cambria Math"/>
              </a:rPr>
              <a:t>), where  universe of discourse is the set of </a:t>
            </a:r>
            <a:r>
              <a:rPr lang="en-US" sz="2400" b="1" dirty="0" smtClean="0">
                <a:latin typeface="+mj-lt"/>
                <a:ea typeface="Cambria Math"/>
              </a:rPr>
              <a:t>ALL</a:t>
            </a:r>
            <a:r>
              <a:rPr lang="en-US" sz="2400" dirty="0" smtClean="0">
                <a:latin typeface="+mj-lt"/>
                <a:ea typeface="Cambria Math"/>
              </a:rPr>
              <a:t> </a:t>
            </a:r>
            <a:r>
              <a:rPr lang="en-US" sz="2400" b="1" dirty="0" smtClean="0">
                <a:latin typeface="+mj-lt"/>
                <a:ea typeface="Cambria Math"/>
              </a:rPr>
              <a:t>elements in </a:t>
            </a:r>
            <a:r>
              <a:rPr lang="en-US" sz="2400" b="1" i="1" dirty="0" smtClean="0">
                <a:latin typeface="+mj-lt"/>
                <a:ea typeface="Cambria Math"/>
              </a:rPr>
              <a:t>A.</a:t>
            </a:r>
            <a:endParaRPr lang="en-US" altLang="en-US" sz="2400" b="1" dirty="0" smtClean="0">
              <a:latin typeface="+mj-lt"/>
              <a:sym typeface="Symbol" pitchFamily="18" charset="2"/>
            </a:endParaRPr>
          </a:p>
          <a:p>
            <a:pPr>
              <a:buClrTx/>
            </a:pP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In a reflexive relation,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every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element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is related to itself. </a:t>
            </a:r>
          </a:p>
          <a:p>
            <a:pPr>
              <a:buClrTx/>
              <a:buNone/>
            </a:pPr>
            <a:r>
              <a:rPr lang="en-US" sz="2400" dirty="0" smtClean="0">
                <a:latin typeface="+mj-lt"/>
              </a:rPr>
              <a:t>	i.e.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a R a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for all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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A </a:t>
            </a:r>
            <a:endParaRPr lang="en-US" altLang="en-US" sz="2400" b="1" dirty="0" smtClean="0">
              <a:solidFill>
                <a:srgbClr val="0000FF"/>
              </a:solidFill>
              <a:latin typeface="+mj-lt"/>
              <a:sym typeface="Symbol" pitchFamily="18" charset="2"/>
            </a:endParaRPr>
          </a:p>
          <a:p>
            <a:pPr>
              <a:buClrTx/>
            </a:pPr>
            <a:endParaRPr lang="en-US" altLang="en-US" sz="2400" b="1" i="1" dirty="0" smtClean="0">
              <a:solidFill>
                <a:srgbClr val="0000FF"/>
              </a:solidFill>
              <a:latin typeface="+mj-lt"/>
              <a:sym typeface="Symbol" pitchFamily="18" charset="2"/>
            </a:endParaRPr>
          </a:p>
          <a:p>
            <a:pPr>
              <a:buClrTx/>
            </a:pPr>
            <a:r>
              <a:rPr lang="en-US" altLang="en-US" sz="2400" b="1" i="1" u="sng" dirty="0" smtClean="0">
                <a:solidFill>
                  <a:srgbClr val="FF3300"/>
                </a:solidFill>
                <a:latin typeface="+mj-lt"/>
                <a:sym typeface="Symbol" pitchFamily="18" charset="2"/>
              </a:rPr>
              <a:t>Example: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The relation </a:t>
            </a:r>
            <a:r>
              <a:rPr lang="en-US" altLang="en-US" sz="2400" b="1" i="1" dirty="0" smtClean="0">
                <a:latin typeface="+mj-lt"/>
                <a:sym typeface="Symbol" pitchFamily="18" charset="2"/>
              </a:rPr>
              <a:t>R = </a:t>
            </a:r>
            <a:r>
              <a:rPr lang="en-US" altLang="en-US" sz="2400" b="1" dirty="0" smtClean="0">
                <a:latin typeface="+mj-lt"/>
                <a:sym typeface="Symbol" pitchFamily="18" charset="2"/>
              </a:rPr>
              <a:t>{(</a:t>
            </a:r>
            <a:r>
              <a:rPr lang="en-US" altLang="en-US" sz="2400" b="1" i="1" dirty="0" smtClean="0">
                <a:latin typeface="+mj-lt"/>
                <a:sym typeface="Symbol" pitchFamily="18" charset="2"/>
              </a:rPr>
              <a:t>1, 1), (1, 2), (2, 1), (2, 2), (3, 3</a:t>
            </a:r>
            <a:r>
              <a:rPr lang="en-US" altLang="en-US" sz="2400" b="1" dirty="0" smtClean="0">
                <a:latin typeface="+mj-lt"/>
                <a:sym typeface="Symbol" pitchFamily="18" charset="2"/>
              </a:rPr>
              <a:t>)}</a:t>
            </a:r>
            <a:r>
              <a:rPr lang="en-US" altLang="en-US" sz="2400" b="1" i="1" dirty="0" smtClean="0">
                <a:latin typeface="+mj-lt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on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the set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{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1, 2, 3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}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, 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is </a:t>
            </a:r>
            <a:r>
              <a:rPr lang="en-US" altLang="en-US" sz="2400" b="1" i="1" dirty="0" smtClean="0">
                <a:latin typeface="+mj-lt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reflexive.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64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Determining whether a Relation is </a:t>
            </a:r>
            <a:r>
              <a:rPr lang="en-US" sz="3200" b="1" i="1" dirty="0" smtClean="0">
                <a:solidFill>
                  <a:schemeClr val="tx1"/>
                </a:solidFill>
              </a:rPr>
              <a:t>Reflexive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Example7 </a:t>
            </a:r>
            <a:r>
              <a:rPr lang="en-US" sz="2400" dirty="0" smtClean="0">
                <a:latin typeface="+mj-lt"/>
              </a:rPr>
              <a:t>: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Consider the following relations on</a:t>
            </a:r>
            <a:r>
              <a:rPr lang="en-US" altLang="en-US" sz="2400" i="1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{1, 2, 3, 4}:</a:t>
            </a:r>
            <a:endParaRPr lang="en-US" altLang="en-US" sz="2400" i="1" dirty="0" smtClean="0">
              <a:solidFill>
                <a:srgbClr val="FF0000"/>
              </a:solidFill>
              <a:latin typeface="+mj-lt"/>
              <a:sym typeface="Symbol" pitchFamily="18" charset="2"/>
            </a:endParaRP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1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{(1,1), (1,2), (2,1), (2,2), (3,4), (4,1), (4,4)}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2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{(1,1), (1,2), (2,1)}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3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{(1,1), (1,2), (1,4), (2,1), (2,2), (3,3), (4,1), (4,4)}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4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{(2,1), (3,1), (3,2), (4,1), (4,2), (4,3)}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5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{(1,1), (1,2), (1,3), (1,4), (2,2), (2,3), (2,4), (3,3), (3,4), (4,4)},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6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{(3,4)}.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Which of these relations are reflexive?</a:t>
            </a:r>
          </a:p>
          <a:p>
            <a:pPr>
              <a:buNone/>
            </a:pPr>
            <a:r>
              <a:rPr lang="en-US" altLang="en-US" sz="2400" b="1" u="sng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Solution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: 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The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relations R</a:t>
            </a:r>
            <a:r>
              <a:rPr lang="en-US" altLang="en-US" sz="2400" b="1" baseline="-250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3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  and R</a:t>
            </a:r>
            <a:r>
              <a:rPr lang="en-US" altLang="en-US" sz="2400" b="1" baseline="-250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5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 are reflexive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 because they </a:t>
            </a:r>
          </a:p>
          <a:p>
            <a:pPr>
              <a:buNone/>
            </a:pPr>
            <a:r>
              <a:rPr lang="en-US" altLang="en-US" sz="2400" dirty="0" smtClean="0">
                <a:latin typeface="+mj-lt"/>
                <a:sym typeface="Symbol" pitchFamily="18" charset="2"/>
              </a:rPr>
              <a:t>both contain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ALL pairs of the form (a, a)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, namely (1,1) (2,2), (3,3) </a:t>
            </a:r>
          </a:p>
          <a:p>
            <a:pPr>
              <a:buNone/>
            </a:pPr>
            <a:r>
              <a:rPr lang="en-US" altLang="en-US" sz="2400" dirty="0" smtClean="0">
                <a:latin typeface="+mj-lt"/>
                <a:sym typeface="Symbol" pitchFamily="18" charset="2"/>
              </a:rPr>
              <a:t>and (4,4).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smtClean="0">
                <a:solidFill>
                  <a:schemeClr val="tx1"/>
                </a:solidFill>
              </a:rPr>
              <a:t>Reflexive</a:t>
            </a:r>
            <a:r>
              <a:rPr lang="en-US" sz="4000" b="1" dirty="0" smtClean="0">
                <a:solidFill>
                  <a:schemeClr val="tx1"/>
                </a:solidFill>
              </a:rPr>
              <a:t> Relation: Another Example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ea typeface="Cambria Math"/>
              </a:rPr>
              <a:t>Example 8 (modified)</a:t>
            </a:r>
            <a:r>
              <a:rPr lang="en-US" dirty="0" smtClean="0">
                <a:latin typeface="+mj-lt"/>
                <a:ea typeface="Cambria Math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+mj-lt"/>
                <a:ea typeface="Cambria Math"/>
              </a:rPr>
              <a:t>The following relations  on the set of integers are </a:t>
            </a:r>
            <a:r>
              <a:rPr lang="en-US" b="1" i="1" dirty="0" smtClean="0">
                <a:solidFill>
                  <a:srgbClr val="0000FF"/>
                </a:solidFill>
                <a:latin typeface="+mj-lt"/>
                <a:ea typeface="Cambria Math"/>
              </a:rPr>
              <a:t>reflexive</a:t>
            </a:r>
            <a:r>
              <a:rPr lang="en-US" dirty="0" smtClean="0">
                <a:solidFill>
                  <a:srgbClr val="0000FF"/>
                </a:solidFill>
                <a:latin typeface="+mj-lt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1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≤ </a:t>
            </a:r>
            <a:r>
              <a:rPr lang="en-US" i="1" dirty="0" smtClean="0">
                <a:latin typeface="+mj-lt"/>
                <a:ea typeface="Cambria Math"/>
              </a:rPr>
              <a:t>b</a:t>
            </a:r>
            <a:r>
              <a:rPr lang="en-US" dirty="0" smtClean="0">
                <a:latin typeface="+mj-lt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3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= </a:t>
            </a:r>
            <a:r>
              <a:rPr lang="en-US" i="1" dirty="0" smtClean="0">
                <a:latin typeface="+mj-lt"/>
                <a:ea typeface="Cambria Math"/>
              </a:rPr>
              <a:t>b  </a:t>
            </a:r>
            <a:r>
              <a:rPr lang="en-US" dirty="0" smtClean="0">
                <a:latin typeface="+mj-lt"/>
                <a:ea typeface="Cambria Math"/>
              </a:rPr>
              <a:t>or</a:t>
            </a:r>
            <a:r>
              <a:rPr lang="en-US" i="1" dirty="0" smtClean="0">
                <a:latin typeface="+mj-lt"/>
                <a:ea typeface="Cambria Math"/>
              </a:rPr>
              <a:t> a </a:t>
            </a:r>
            <a:r>
              <a:rPr lang="en-US" dirty="0" smtClean="0">
                <a:latin typeface="+mj-lt"/>
                <a:ea typeface="Cambria Math"/>
              </a:rPr>
              <a:t>=</a:t>
            </a:r>
            <a:r>
              <a:rPr lang="en-US" i="1" dirty="0" smtClean="0">
                <a:latin typeface="+mj-lt"/>
                <a:ea typeface="Cambria Math"/>
              </a:rPr>
              <a:t> −b</a:t>
            </a:r>
            <a:r>
              <a:rPr lang="en-US" dirty="0" smtClean="0">
                <a:latin typeface="+mj-lt"/>
                <a:ea typeface="Cambria Math"/>
              </a:rPr>
              <a:t>},</a:t>
            </a:r>
            <a:endParaRPr lang="en-US" dirty="0" smtClean="0">
              <a:latin typeface="+mj-lt"/>
            </a:endParaRP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4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= </a:t>
            </a:r>
            <a:r>
              <a:rPr lang="en-US" i="1" dirty="0" smtClean="0">
                <a:latin typeface="+mj-lt"/>
                <a:ea typeface="Cambria Math"/>
              </a:rPr>
              <a:t>b</a:t>
            </a:r>
            <a:r>
              <a:rPr lang="en-US" dirty="0" smtClean="0">
                <a:latin typeface="+mj-lt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ea typeface="Cambria Math"/>
              </a:rPr>
              <a:t>The following relations are NOT reflexive:</a:t>
            </a: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2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&gt; </a:t>
            </a:r>
            <a:r>
              <a:rPr lang="en-US" i="1" dirty="0" smtClean="0">
                <a:latin typeface="+mj-lt"/>
                <a:ea typeface="Cambria Math"/>
              </a:rPr>
              <a:t>b</a:t>
            </a:r>
            <a:r>
              <a:rPr lang="en-US" dirty="0" smtClean="0">
                <a:latin typeface="+mj-lt"/>
                <a:ea typeface="Cambria Math"/>
              </a:rPr>
              <a:t>}  			</a:t>
            </a:r>
            <a:r>
              <a:rPr lang="en-US" dirty="0" smtClean="0">
                <a:solidFill>
                  <a:srgbClr val="0000FF"/>
                </a:solidFill>
                <a:latin typeface="+mj-lt"/>
                <a:ea typeface="Cambria Math"/>
              </a:rPr>
              <a:t>(note that  3 ≯ 3),</a:t>
            </a: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5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= </a:t>
            </a:r>
            <a:r>
              <a:rPr lang="en-US" i="1" dirty="0" smtClean="0">
                <a:latin typeface="+mj-lt"/>
                <a:ea typeface="Cambria Math"/>
              </a:rPr>
              <a:t>b </a:t>
            </a:r>
            <a:r>
              <a:rPr lang="en-US" dirty="0" smtClean="0">
                <a:latin typeface="+mj-lt"/>
                <a:ea typeface="Cambria Math"/>
              </a:rPr>
              <a:t>+ 1} 		</a:t>
            </a:r>
            <a:r>
              <a:rPr lang="en-US" dirty="0" smtClean="0">
                <a:solidFill>
                  <a:srgbClr val="0000FF"/>
                </a:solidFill>
                <a:latin typeface="+mj-lt"/>
                <a:ea typeface="Cambria Math"/>
              </a:rPr>
              <a:t>(note that  3 ≠3 + 1),</a:t>
            </a:r>
          </a:p>
          <a:p>
            <a:pPr lvl="1">
              <a:buNone/>
            </a:pPr>
            <a:r>
              <a:rPr lang="en-US" i="1" dirty="0" smtClean="0">
                <a:latin typeface="+mj-lt"/>
              </a:rPr>
              <a:t>R</a:t>
            </a:r>
            <a:r>
              <a:rPr lang="en-US" baseline="-25000" dirty="0" smtClean="0">
                <a:latin typeface="+mj-lt"/>
                <a:ea typeface="Cambria Math" pitchFamily="18" charset="0"/>
              </a:rPr>
              <a:t>6 </a:t>
            </a:r>
            <a:r>
              <a:rPr lang="en-US" dirty="0" smtClean="0">
                <a:latin typeface="+mj-lt"/>
              </a:rPr>
              <a:t>= {(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 |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+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≤ 3}  		</a:t>
            </a:r>
            <a:r>
              <a:rPr lang="en-US" dirty="0" smtClean="0">
                <a:solidFill>
                  <a:srgbClr val="0000FF"/>
                </a:solidFill>
                <a:latin typeface="+mj-lt"/>
                <a:ea typeface="Cambria Math"/>
              </a:rPr>
              <a:t>(note that 4  + 4 ≰ 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Reflexive</a:t>
            </a:r>
            <a:r>
              <a:rPr lang="en-US" sz="4000" b="1" dirty="0" smtClean="0"/>
              <a:t> Relation</a:t>
            </a:r>
            <a:endParaRPr lang="en-US" sz="4000" b="1" dirty="0" smtClean="0">
              <a:solidFill>
                <a:srgbClr val="FF0000"/>
              </a:solidFill>
              <a:ea typeface="Cambria Mat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800" b="1" u="sng" dirty="0" smtClean="0">
                <a:solidFill>
                  <a:srgbClr val="FF0000"/>
                </a:solidFill>
                <a:ea typeface="Cambria Math"/>
              </a:rPr>
              <a:t>Example 9:</a:t>
            </a:r>
            <a:r>
              <a:rPr lang="en-US" sz="2800" b="1" dirty="0" smtClean="0">
                <a:solidFill>
                  <a:srgbClr val="FF0000"/>
                </a:solidFill>
                <a:ea typeface="Cambria Math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Is the “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divides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” relation on the set of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reflexive?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: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Yes. Because </a:t>
            </a:r>
            <a:r>
              <a:rPr lang="en-US" sz="2800" i="1" dirty="0" smtClean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| </a:t>
            </a:r>
            <a:r>
              <a:rPr lang="en-US" sz="2800" i="1" dirty="0" smtClean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whenever </a:t>
            </a:r>
            <a:r>
              <a:rPr lang="en-US" sz="2800" i="1" dirty="0" smtClean="0">
                <a:latin typeface="+mj-lt"/>
              </a:rPr>
              <a:t>a </a:t>
            </a:r>
            <a:r>
              <a:rPr lang="en-US" sz="2800" dirty="0" smtClean="0">
                <a:latin typeface="+mj-lt"/>
              </a:rPr>
              <a:t>is a positive integer, the “divides” relation is reflexive.</a:t>
            </a:r>
          </a:p>
          <a:p>
            <a:pPr>
              <a:buClrTx/>
              <a:buNone/>
            </a:pPr>
            <a:endParaRPr lang="en-US" sz="2800" dirty="0" smtClean="0">
              <a:latin typeface="+mj-lt"/>
            </a:endParaRPr>
          </a:p>
          <a:p>
            <a:pPr>
              <a:buClrTx/>
            </a:pPr>
            <a:r>
              <a:rPr lang="en-US" sz="2800" b="1" u="sng" dirty="0" smtClean="0">
                <a:solidFill>
                  <a:srgbClr val="FF0000"/>
                </a:solidFill>
                <a:latin typeface="+mj-lt"/>
              </a:rPr>
              <a:t>Question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: Is the “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divides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” relation on the set of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reflexive?</a:t>
            </a:r>
            <a:r>
              <a:rPr lang="en-US" sz="2800" dirty="0" smtClean="0">
                <a:latin typeface="+mj-lt"/>
              </a:rPr>
              <a:t>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:</a:t>
            </a:r>
            <a:r>
              <a:rPr lang="en-US" sz="2800" dirty="0" smtClean="0">
                <a:latin typeface="+mj-lt"/>
              </a:rPr>
              <a:t> No. Because 0 | 0   	     (0 does not divide 0 )</a:t>
            </a:r>
          </a:p>
          <a:p>
            <a:pPr>
              <a:buClrTx/>
            </a:pPr>
            <a:endParaRPr lang="en-US" sz="28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343400" y="50292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smtClean="0">
                <a:solidFill>
                  <a:schemeClr val="tx1"/>
                </a:solidFill>
              </a:rPr>
              <a:t>Symmetric</a:t>
            </a:r>
            <a:r>
              <a:rPr lang="en-US" sz="4000" b="1" dirty="0" smtClean="0">
                <a:solidFill>
                  <a:schemeClr val="tx1"/>
                </a:solidFill>
              </a:rPr>
              <a:t> Relation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800" b="1" u="sng" dirty="0" smtClean="0">
                <a:solidFill>
                  <a:srgbClr val="FF0000"/>
                </a:solidFill>
                <a:latin typeface="+mj-lt"/>
              </a:rPr>
              <a:t>Definition</a:t>
            </a:r>
            <a:r>
              <a:rPr lang="en-US" sz="2800" u="sng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A relation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 on a set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is called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symmetric 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if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(b, a)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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 whenever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(a, b)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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 R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, for all 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a, b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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 A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. </a:t>
            </a:r>
          </a:p>
          <a:p>
            <a:pPr lvl="2">
              <a:buClrTx/>
              <a:buNone/>
            </a:pPr>
            <a:endParaRPr lang="en-US" altLang="en-US" sz="2800" i="1" dirty="0" smtClean="0">
              <a:solidFill>
                <a:srgbClr val="FF3399"/>
              </a:solidFill>
              <a:latin typeface="+mj-lt"/>
              <a:sym typeface="Symbol" pitchFamily="18" charset="2"/>
            </a:endParaRPr>
          </a:p>
          <a:p>
            <a:pPr>
              <a:buClrTx/>
            </a:pPr>
            <a:r>
              <a:rPr lang="en-US" altLang="en-US" sz="2800" b="1" u="sng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Example:</a:t>
            </a:r>
            <a:r>
              <a:rPr lang="en-US" altLang="en-US" sz="2800" i="1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en-US" sz="2800" dirty="0" smtClean="0">
                <a:latin typeface="+mj-lt"/>
                <a:sym typeface="Symbol" pitchFamily="18" charset="2"/>
              </a:rPr>
              <a:t>The relation </a:t>
            </a:r>
            <a:r>
              <a:rPr lang="en-US" altLang="en-US" sz="2800" b="1" i="1" dirty="0" smtClean="0">
                <a:latin typeface="+mj-lt"/>
                <a:sym typeface="Symbol" pitchFamily="18" charset="2"/>
              </a:rPr>
              <a:t>R = {(1,1), (1,2), (2,1), (2,2), (3,4), (4,1), (4,3), (1, 4)} </a:t>
            </a:r>
            <a:r>
              <a:rPr lang="en-US" altLang="en-US" sz="2800" dirty="0" smtClean="0">
                <a:latin typeface="+mj-lt"/>
                <a:sym typeface="Symbol" pitchFamily="18" charset="2"/>
              </a:rPr>
              <a:t>on</a:t>
            </a:r>
            <a:r>
              <a:rPr lang="en-US" altLang="en-US" sz="2800" i="1" dirty="0" smtClean="0">
                <a:latin typeface="+mj-lt"/>
                <a:sym typeface="Symbol" pitchFamily="18" charset="2"/>
              </a:rPr>
              <a:t> the set {1, 2, 3, 4} </a:t>
            </a:r>
            <a:r>
              <a:rPr lang="en-US" altLang="en-US" sz="2800" dirty="0" smtClean="0">
                <a:latin typeface="+mj-lt"/>
                <a:sym typeface="Symbol" pitchFamily="18" charset="2"/>
              </a:rPr>
              <a:t>is  symmetric</a:t>
            </a:r>
            <a:r>
              <a:rPr lang="en-US" altLang="en-US" sz="2800" b="1" i="1" dirty="0" smtClean="0">
                <a:latin typeface="+mj-lt"/>
                <a:sym typeface="Symbol" pitchFamily="18" charset="2"/>
              </a:rPr>
              <a:t>.</a:t>
            </a:r>
            <a:endParaRPr lang="en-US" altLang="en-US" sz="2800" dirty="0" smtClean="0">
              <a:latin typeface="+mj-lt"/>
            </a:endParaRPr>
          </a:p>
          <a:p>
            <a:pPr>
              <a:buClrTx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 err="1" smtClean="0"/>
              <a:t>Antisymmetric</a:t>
            </a:r>
            <a:r>
              <a:rPr lang="en-US" sz="4000" b="1" dirty="0" smtClean="0"/>
              <a:t> Relation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Definition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A relation </a:t>
            </a:r>
            <a:r>
              <a:rPr lang="en-US" sz="2400" i="1" dirty="0" smtClean="0"/>
              <a:t>R</a:t>
            </a:r>
            <a:r>
              <a:rPr lang="en-US" sz="2400" dirty="0" smtClean="0"/>
              <a:t> on a set </a:t>
            </a:r>
            <a:r>
              <a:rPr lang="en-US" sz="2400" i="1" dirty="0" smtClean="0"/>
              <a:t>A</a:t>
            </a:r>
            <a:r>
              <a:rPr lang="en-US" sz="2400" dirty="0" smtClean="0"/>
              <a:t> such that for all </a:t>
            </a:r>
            <a:r>
              <a:rPr lang="en-US" sz="2400" i="1" dirty="0" smtClean="0">
                <a:ea typeface="Cambria Math"/>
              </a:rPr>
              <a:t>a, b </a:t>
            </a:r>
            <a:r>
              <a:rPr lang="en-US" sz="2400" dirty="0" smtClean="0">
                <a:ea typeface="Cambria Math"/>
              </a:rPr>
              <a:t>∊</a:t>
            </a:r>
            <a:r>
              <a:rPr lang="en-US" sz="2400" i="1" dirty="0" smtClean="0">
                <a:ea typeface="Cambria Math"/>
              </a:rPr>
              <a:t> A</a:t>
            </a:r>
            <a:r>
              <a:rPr lang="en-US" sz="2400" b="1" i="1" dirty="0" smtClean="0">
                <a:ea typeface="Cambria Math"/>
              </a:rPr>
              <a:t>  </a:t>
            </a:r>
          </a:p>
          <a:p>
            <a:pPr>
              <a:buNone/>
            </a:pPr>
            <a:r>
              <a:rPr lang="en-US" sz="2400" dirty="0" smtClean="0"/>
              <a:t>if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</a:t>
            </a:r>
            <a:r>
              <a:rPr lang="en-US" sz="2400" dirty="0" smtClean="0">
                <a:ea typeface="Cambria Math"/>
              </a:rPr>
              <a:t>∊</a:t>
            </a:r>
            <a:r>
              <a:rPr lang="en-US" sz="2400" i="1" dirty="0" smtClean="0">
                <a:ea typeface="Cambria Math"/>
              </a:rPr>
              <a:t> R</a:t>
            </a:r>
            <a:r>
              <a:rPr lang="en-US" sz="2400" b="1" i="1" dirty="0" smtClean="0">
                <a:ea typeface="Cambria Math"/>
              </a:rPr>
              <a:t> </a:t>
            </a:r>
            <a:r>
              <a:rPr lang="en-US" sz="2400" dirty="0" smtClean="0">
                <a:ea typeface="Cambria Math"/>
              </a:rPr>
              <a:t>and </a:t>
            </a:r>
            <a:r>
              <a:rPr lang="en-US" sz="2400" dirty="0" smtClean="0"/>
              <a:t>(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dirty="0" smtClean="0"/>
              <a:t>) </a:t>
            </a:r>
            <a:r>
              <a:rPr lang="en-US" sz="2400" dirty="0" smtClean="0">
                <a:ea typeface="Cambria Math"/>
              </a:rPr>
              <a:t>∊ </a:t>
            </a:r>
            <a:r>
              <a:rPr lang="en-US" sz="2400" i="1" dirty="0" smtClean="0">
                <a:ea typeface="Cambria Math"/>
              </a:rPr>
              <a:t>R</a:t>
            </a:r>
            <a:r>
              <a:rPr lang="en-US" sz="2400" b="1" i="1" dirty="0" smtClean="0">
                <a:ea typeface="Cambria Math"/>
              </a:rPr>
              <a:t>, </a:t>
            </a:r>
            <a:r>
              <a:rPr lang="en-US" sz="2400" dirty="0" smtClean="0">
                <a:ea typeface="Cambria Math"/>
              </a:rPr>
              <a:t>then </a:t>
            </a:r>
            <a:r>
              <a:rPr lang="en-US" sz="2400" i="1" dirty="0" smtClean="0">
                <a:ea typeface="Cambria Math"/>
              </a:rPr>
              <a:t>a = b  </a:t>
            </a:r>
            <a:r>
              <a:rPr lang="en-US" sz="2400" dirty="0" smtClean="0">
                <a:ea typeface="Cambria Math"/>
              </a:rPr>
              <a:t>is called </a:t>
            </a:r>
            <a:r>
              <a:rPr lang="en-US" sz="2400" i="1" dirty="0" err="1" smtClean="0">
                <a:ea typeface="Cambria Math"/>
              </a:rPr>
              <a:t>antisymmetric</a:t>
            </a:r>
            <a:r>
              <a:rPr lang="en-US" sz="2400" dirty="0" smtClean="0">
                <a:ea typeface="Cambria Math"/>
              </a:rPr>
              <a:t>. </a:t>
            </a:r>
          </a:p>
          <a:p>
            <a:r>
              <a:rPr lang="en-US" sz="2400" dirty="0" smtClean="0"/>
              <a:t>In other words, </a:t>
            </a:r>
            <a:r>
              <a:rPr lang="en-US" sz="2400" i="1" dirty="0" smtClean="0"/>
              <a:t>R</a:t>
            </a:r>
            <a:r>
              <a:rPr lang="en-US" sz="2400" dirty="0" smtClean="0"/>
              <a:t> is </a:t>
            </a:r>
            <a:r>
              <a:rPr lang="en-US" sz="2400" b="1" dirty="0" err="1" smtClean="0"/>
              <a:t>antisymmetric</a:t>
            </a:r>
            <a:r>
              <a:rPr lang="en-US" sz="2400" dirty="0" smtClean="0"/>
              <a:t> if whenever a = b, then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a R b</a:t>
            </a:r>
            <a:r>
              <a:rPr lang="en-US" sz="2400" dirty="0" smtClean="0"/>
              <a:t>  or  </a:t>
            </a:r>
            <a:r>
              <a:rPr lang="en-US" sz="2400" i="1" dirty="0" smtClean="0"/>
              <a:t>b R 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follows that </a:t>
            </a:r>
            <a:r>
              <a:rPr lang="en-US" sz="2400" i="1" dirty="0" smtClean="0"/>
              <a:t>R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antisymmetric</a:t>
            </a:r>
            <a:r>
              <a:rPr lang="en-US" sz="2400" dirty="0" smtClean="0"/>
              <a:t> if we have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in </a:t>
            </a:r>
            <a:r>
              <a:rPr lang="en-US" sz="2400" i="1" dirty="0" smtClean="0"/>
              <a:t>A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a = b, and both </a:t>
            </a:r>
            <a:r>
              <a:rPr lang="en-US" sz="2400" i="1" dirty="0" smtClean="0"/>
              <a:t>a R b</a:t>
            </a:r>
            <a:r>
              <a:rPr lang="en-US" sz="2400" dirty="0" smtClean="0"/>
              <a:t> or </a:t>
            </a:r>
            <a:r>
              <a:rPr lang="en-US" sz="2400" i="1" dirty="0" smtClean="0"/>
              <a:t>b R a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FF0000"/>
                </a:solidFill>
              </a:rPr>
              <a:t>Note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The terms </a:t>
            </a:r>
            <a:r>
              <a:rPr lang="en-US" sz="2400" b="1" i="1" dirty="0" smtClean="0">
                <a:solidFill>
                  <a:srgbClr val="FF0000"/>
                </a:solidFill>
              </a:rPr>
              <a:t>symmetric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antisymmetric</a:t>
            </a:r>
            <a:r>
              <a:rPr lang="en-US" sz="2400" dirty="0" smtClean="0">
                <a:solidFill>
                  <a:srgbClr val="FF0000"/>
                </a:solidFill>
              </a:rPr>
              <a:t> are NOT opposite, because a relation can have both of these properties or may lack both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14400" y="2971800"/>
            <a:ext cx="228600" cy="3810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90600" y="3886200"/>
            <a:ext cx="7620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57400" y="2971800"/>
            <a:ext cx="228600" cy="381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>
                <a:solidFill>
                  <a:srgbClr val="FF0000"/>
                </a:solidFill>
                <a:ea typeface="Cambria Math"/>
              </a:rPr>
              <a:t>Example:</a:t>
            </a:r>
            <a:r>
              <a:rPr lang="en-US" sz="2800" dirty="0" smtClean="0">
                <a:ea typeface="Cambria Math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The following relations  on the integers are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symmetric:</a:t>
            </a:r>
          </a:p>
          <a:p>
            <a:pPr>
              <a:buNone/>
            </a:pPr>
            <a:r>
              <a:rPr lang="en-US" sz="2800" i="1" dirty="0" smtClean="0"/>
              <a:t>R</a:t>
            </a:r>
            <a:r>
              <a:rPr lang="en-US" sz="2800" baseline="-25000" dirty="0" smtClean="0">
                <a:ea typeface="Cambria Math" pitchFamily="18" charset="0"/>
              </a:rPr>
              <a:t>3 </a:t>
            </a:r>
            <a:r>
              <a:rPr lang="en-US" sz="2800" dirty="0" smtClean="0"/>
              <a:t>= {(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 |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= </a:t>
            </a:r>
            <a:r>
              <a:rPr lang="en-US" sz="2800" i="1" dirty="0" smtClean="0">
                <a:ea typeface="Cambria Math"/>
              </a:rPr>
              <a:t>b  </a:t>
            </a:r>
            <a:r>
              <a:rPr lang="en-US" sz="2800" dirty="0" smtClean="0">
                <a:ea typeface="Cambria Math"/>
              </a:rPr>
              <a:t>or</a:t>
            </a:r>
            <a:r>
              <a:rPr lang="en-US" sz="2800" i="1" dirty="0" smtClean="0">
                <a:ea typeface="Cambria Math"/>
              </a:rPr>
              <a:t> a </a:t>
            </a:r>
            <a:r>
              <a:rPr lang="en-US" sz="2800" dirty="0" smtClean="0">
                <a:ea typeface="Cambria Math"/>
              </a:rPr>
              <a:t>=</a:t>
            </a:r>
            <a:r>
              <a:rPr lang="en-US" sz="2800" i="1" dirty="0" smtClean="0">
                <a:ea typeface="Cambria Math"/>
              </a:rPr>
              <a:t> −b</a:t>
            </a:r>
            <a:r>
              <a:rPr lang="en-US" sz="2800" dirty="0" smtClean="0">
                <a:ea typeface="Cambria Math"/>
              </a:rPr>
              <a:t>}</a:t>
            </a: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R</a:t>
            </a:r>
            <a:r>
              <a:rPr lang="en-US" sz="2800" baseline="-25000" dirty="0" smtClean="0">
                <a:ea typeface="Cambria Math" pitchFamily="18" charset="0"/>
              </a:rPr>
              <a:t>4 </a:t>
            </a:r>
            <a:r>
              <a:rPr lang="en-US" sz="2800" dirty="0" smtClean="0"/>
              <a:t>= {(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 |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= </a:t>
            </a:r>
            <a:r>
              <a:rPr lang="en-US" sz="2800" i="1" dirty="0" smtClean="0">
                <a:ea typeface="Cambria Math"/>
              </a:rPr>
              <a:t>b</a:t>
            </a:r>
            <a:r>
              <a:rPr lang="en-US" sz="2800" dirty="0" smtClean="0">
                <a:ea typeface="Cambria Math"/>
              </a:rPr>
              <a:t>}</a:t>
            </a: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R</a:t>
            </a:r>
            <a:r>
              <a:rPr lang="en-US" sz="2800" baseline="-25000" dirty="0" smtClean="0">
                <a:ea typeface="Cambria Math" pitchFamily="18" charset="0"/>
              </a:rPr>
              <a:t>6 </a:t>
            </a:r>
            <a:r>
              <a:rPr lang="en-US" sz="2800" dirty="0" smtClean="0"/>
              <a:t>= {(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 | </a:t>
            </a:r>
            <a:r>
              <a:rPr lang="en-US" sz="2800" i="1" dirty="0" smtClean="0"/>
              <a:t>a</a:t>
            </a:r>
            <a:r>
              <a:rPr lang="en-US" sz="2800" dirty="0" smtClean="0"/>
              <a:t> +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≤ 3}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ea typeface="Cambria Math"/>
              </a:rPr>
              <a:t>The following are NOT symmetric:</a:t>
            </a:r>
          </a:p>
          <a:p>
            <a:pPr>
              <a:buNone/>
            </a:pPr>
            <a:r>
              <a:rPr lang="en-US" sz="2800" i="1" dirty="0" smtClean="0"/>
              <a:t>R</a:t>
            </a:r>
            <a:r>
              <a:rPr lang="en-US" sz="2800" baseline="-25000" dirty="0" smtClean="0">
                <a:ea typeface="Cambria Math" pitchFamily="18" charset="0"/>
              </a:rPr>
              <a:t>1 </a:t>
            </a:r>
            <a:r>
              <a:rPr lang="en-US" sz="2800" dirty="0" smtClean="0"/>
              <a:t>= {(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 |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≤ </a:t>
            </a:r>
            <a:r>
              <a:rPr lang="en-US" sz="2800" i="1" dirty="0" smtClean="0">
                <a:ea typeface="Cambria Math"/>
              </a:rPr>
              <a:t>b</a:t>
            </a:r>
            <a:r>
              <a:rPr lang="en-US" sz="2800" dirty="0" smtClean="0">
                <a:ea typeface="Cambria Math"/>
              </a:rPr>
              <a:t>} 		</a:t>
            </a:r>
            <a:r>
              <a:rPr lang="en-US" sz="2800" dirty="0" smtClean="0">
                <a:solidFill>
                  <a:srgbClr val="0000FF"/>
                </a:solidFill>
                <a:ea typeface="Cambria Math"/>
              </a:rPr>
              <a:t>(note that 3 ≤ 4, but 4 ≰ 3)</a:t>
            </a:r>
          </a:p>
          <a:p>
            <a:pPr>
              <a:buNone/>
            </a:pPr>
            <a:r>
              <a:rPr lang="en-US" sz="2800" i="1" dirty="0" smtClean="0"/>
              <a:t>R</a:t>
            </a:r>
            <a:r>
              <a:rPr lang="en-US" sz="2800" baseline="-25000" dirty="0" smtClean="0">
                <a:ea typeface="Cambria Math" pitchFamily="18" charset="0"/>
              </a:rPr>
              <a:t>2 </a:t>
            </a:r>
            <a:r>
              <a:rPr lang="en-US" sz="2800" dirty="0" smtClean="0"/>
              <a:t>= {(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 |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&gt; </a:t>
            </a:r>
            <a:r>
              <a:rPr lang="en-US" sz="2800" i="1" dirty="0" smtClean="0">
                <a:ea typeface="Cambria Math"/>
              </a:rPr>
              <a:t>b</a:t>
            </a:r>
            <a:r>
              <a:rPr lang="en-US" sz="2800" dirty="0" smtClean="0">
                <a:ea typeface="Cambria Math"/>
              </a:rPr>
              <a:t>}  	</a:t>
            </a:r>
            <a:r>
              <a:rPr lang="en-US" sz="2800" dirty="0" smtClean="0">
                <a:solidFill>
                  <a:srgbClr val="0000FF"/>
                </a:solidFill>
                <a:ea typeface="Cambria Math"/>
              </a:rPr>
              <a:t>(note that 4 &gt; 3, but 3 ≯ 4)</a:t>
            </a:r>
          </a:p>
          <a:p>
            <a:pPr>
              <a:buNone/>
            </a:pPr>
            <a:r>
              <a:rPr lang="en-US" sz="2800" i="1" dirty="0" smtClean="0"/>
              <a:t>R</a:t>
            </a:r>
            <a:r>
              <a:rPr lang="en-US" sz="2800" baseline="-25000" dirty="0" smtClean="0">
                <a:ea typeface="Cambria Math" pitchFamily="18" charset="0"/>
              </a:rPr>
              <a:t>5 </a:t>
            </a:r>
            <a:r>
              <a:rPr lang="en-US" sz="2800" dirty="0" smtClean="0"/>
              <a:t>= {(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 |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= </a:t>
            </a:r>
            <a:r>
              <a:rPr lang="en-US" sz="2800" i="1" dirty="0" smtClean="0">
                <a:ea typeface="Cambria Math"/>
              </a:rPr>
              <a:t>b </a:t>
            </a:r>
            <a:r>
              <a:rPr lang="en-US" sz="2800" dirty="0" smtClean="0">
                <a:ea typeface="Cambria Math"/>
              </a:rPr>
              <a:t>+ 1}  </a:t>
            </a:r>
            <a:r>
              <a:rPr lang="en-US" sz="2800" dirty="0" smtClean="0">
                <a:solidFill>
                  <a:srgbClr val="0000FF"/>
                </a:solidFill>
                <a:ea typeface="Cambria Math"/>
              </a:rPr>
              <a:t>(note that 4 = 3 + 1, but 3 ≠4 + 1)</a:t>
            </a:r>
            <a:endParaRPr lang="en-US" sz="2800" dirty="0" smtClean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Agenda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ClrTx/>
              <a:buNone/>
            </a:pPr>
            <a:r>
              <a:rPr lang="en-US" sz="2000" b="1" dirty="0" smtClean="0"/>
              <a:t>7.1 Relations and Their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Relations and Functions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Properties of Relations</a:t>
            </a:r>
          </a:p>
          <a:p>
            <a:pPr lvl="3">
              <a:buSzPct val="90000"/>
            </a:pPr>
            <a:r>
              <a:rPr lang="en-US" b="1" i="1" dirty="0" smtClean="0">
                <a:solidFill>
                  <a:srgbClr val="0000FF"/>
                </a:solidFill>
              </a:rPr>
              <a:t>Reflexive</a:t>
            </a:r>
            <a:r>
              <a:rPr lang="en-US" dirty="0" smtClean="0">
                <a:solidFill>
                  <a:srgbClr val="0000FF"/>
                </a:solidFill>
              </a:rPr>
              <a:t> Relations</a:t>
            </a:r>
          </a:p>
          <a:p>
            <a:pPr lvl="3">
              <a:buSzPct val="90000"/>
            </a:pPr>
            <a:r>
              <a:rPr lang="en-US" b="1" i="1" dirty="0" smtClean="0">
                <a:solidFill>
                  <a:srgbClr val="0000FF"/>
                </a:solidFill>
              </a:rPr>
              <a:t>Symmetric</a:t>
            </a:r>
            <a:r>
              <a:rPr lang="en-US" dirty="0" smtClean="0">
                <a:solidFill>
                  <a:srgbClr val="0000FF"/>
                </a:solidFill>
              </a:rPr>
              <a:t> Relations</a:t>
            </a:r>
          </a:p>
          <a:p>
            <a:pPr lvl="3">
              <a:buSzPct val="90000"/>
            </a:pPr>
            <a:r>
              <a:rPr lang="en-US" b="1" i="1" dirty="0" err="1" smtClean="0">
                <a:solidFill>
                  <a:srgbClr val="0000FF"/>
                </a:solidFill>
              </a:rPr>
              <a:t>Antisymmetric</a:t>
            </a:r>
            <a:r>
              <a:rPr lang="en-US" dirty="0" smtClean="0">
                <a:solidFill>
                  <a:srgbClr val="0000FF"/>
                </a:solidFill>
              </a:rPr>
              <a:t>  Relations</a:t>
            </a:r>
          </a:p>
          <a:p>
            <a:pPr lvl="3">
              <a:buSzPct val="90000"/>
            </a:pPr>
            <a:r>
              <a:rPr lang="en-US" b="1" i="1" dirty="0" smtClean="0">
                <a:solidFill>
                  <a:srgbClr val="0000FF"/>
                </a:solidFill>
              </a:rPr>
              <a:t>Transitive</a:t>
            </a:r>
            <a:r>
              <a:rPr lang="en-US" dirty="0" smtClean="0">
                <a:solidFill>
                  <a:srgbClr val="0000FF"/>
                </a:solidFill>
              </a:rPr>
              <a:t> Relations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Combining Relations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Composite of Relations</a:t>
            </a:r>
            <a:r>
              <a:rPr lang="en-US" sz="2000" b="1" dirty="0" smtClean="0"/>
              <a:t> </a:t>
            </a:r>
          </a:p>
          <a:p>
            <a:pPr>
              <a:buClrTx/>
              <a:buNone/>
            </a:pPr>
            <a:r>
              <a:rPr lang="en-US" sz="2000" b="1" dirty="0" smtClean="0"/>
              <a:t>7.3 Representing Relations</a:t>
            </a:r>
          </a:p>
          <a:p>
            <a:pPr lvl="1">
              <a:buClr>
                <a:srgbClr val="0000FF"/>
              </a:buClr>
              <a:buSzPct val="90000"/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0000FF"/>
                </a:solidFill>
              </a:rPr>
              <a:t>Representing Relations using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Matrices</a:t>
            </a:r>
            <a:r>
              <a:rPr lang="en-US" altLang="en-US" sz="2000" dirty="0" smtClean="0">
                <a:solidFill>
                  <a:srgbClr val="0000FF"/>
                </a:solidFill>
              </a:rPr>
              <a:t> (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zero-one matrices</a:t>
            </a:r>
            <a:r>
              <a:rPr lang="en-US" altLang="en-US" sz="20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buClr>
                <a:srgbClr val="0000FF"/>
              </a:buClr>
              <a:buSzPct val="90000"/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0000FF"/>
                </a:solidFill>
              </a:rPr>
              <a:t>Representing Relations using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Directed</a:t>
            </a:r>
            <a:r>
              <a:rPr lang="en-US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graph</a:t>
            </a:r>
            <a:r>
              <a:rPr lang="en-US" altLang="en-US" sz="2000" dirty="0" smtClean="0">
                <a:solidFill>
                  <a:srgbClr val="0000FF"/>
                </a:solidFill>
              </a:rPr>
              <a:t> (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Digraph</a:t>
            </a:r>
            <a:r>
              <a:rPr lang="en-US" altLang="en-US" sz="2000" dirty="0" smtClean="0">
                <a:solidFill>
                  <a:srgbClr val="0000FF"/>
                </a:solidFill>
              </a:rPr>
              <a:t>)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80288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Symmetric</a:t>
            </a:r>
            <a:r>
              <a:rPr lang="en-US" sz="3200" b="1" dirty="0" smtClean="0"/>
              <a:t> &amp; </a:t>
            </a:r>
            <a:r>
              <a:rPr lang="en-US" sz="3200" b="1" i="1" dirty="0" err="1" smtClean="0"/>
              <a:t>Antisymmetric</a:t>
            </a:r>
            <a:r>
              <a:rPr lang="en-US" sz="3200" b="1" dirty="0" smtClean="0"/>
              <a:t> Relation: </a:t>
            </a:r>
            <a:r>
              <a:rPr lang="en-US" sz="3200" b="1" dirty="0" smtClean="0">
                <a:solidFill>
                  <a:srgbClr val="FF0000"/>
                </a:solidFill>
              </a:rPr>
              <a:t>Example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Example 10 :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Consider the following relations on</a:t>
            </a:r>
            <a:r>
              <a:rPr lang="en-US" altLang="en-US" sz="2400" i="1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{1, 2, 3, 4}:</a:t>
            </a:r>
            <a:endParaRPr lang="en-US" altLang="en-US" sz="2400" i="1" dirty="0" smtClean="0">
              <a:solidFill>
                <a:srgbClr val="FF0000"/>
              </a:solidFill>
              <a:latin typeface="+mj-lt"/>
              <a:sym typeface="Symbol" pitchFamily="18" charset="2"/>
            </a:endParaRP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1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{(1,1), (1,2), (2,1), (2,2), (3,4), (4,1), (4,4)}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2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{(1,1), (1,2), (2,1)}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3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{(1,1), (1,2), (1,4), (2,1), (2,2), (3,3), (4,1), (4,4)}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4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{(2,1), (3,1), (3,2), (4,1), (4,2), (4,3)}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5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{(1,1), (1,2), (1,3), (1,4), (2,2), (2,3), (2,4), (3,3), (3,4), (4,4)},</a:t>
            </a:r>
          </a:p>
          <a:p>
            <a:pPr>
              <a:buNone/>
            </a:pPr>
            <a:r>
              <a:rPr lang="en-US" altLang="en-US" sz="24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400" i="1" baseline="-25000" dirty="0" smtClean="0">
                <a:latin typeface="+mj-lt"/>
                <a:sym typeface="Symbol" pitchFamily="18" charset="2"/>
              </a:rPr>
              <a:t>6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 = {(3,4)}.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Which of the relations are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symmetric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and which are </a:t>
            </a:r>
            <a:r>
              <a:rPr lang="en-US" sz="2400" b="1" i="1" dirty="0" err="1" smtClean="0">
                <a:solidFill>
                  <a:srgbClr val="FF0000"/>
                </a:solidFill>
                <a:latin typeface="+mj-lt"/>
              </a:rPr>
              <a:t>antisymmetric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?</a:t>
            </a: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: </a:t>
            </a:r>
          </a:p>
          <a:p>
            <a:pPr>
              <a:buClr>
                <a:srgbClr val="FF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	The relations </a:t>
            </a:r>
            <a:r>
              <a:rPr lang="en-US" altLang="en-US" sz="2400" b="1" i="1" dirty="0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altLang="en-US" sz="2400" i="1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en-US" sz="2400" i="1" dirty="0" smtClean="0">
                <a:solidFill>
                  <a:srgbClr val="0000FF"/>
                </a:solidFill>
                <a:sym typeface="Symbol" pitchFamily="18" charset="2"/>
              </a:rPr>
              <a:t> and </a:t>
            </a:r>
            <a:r>
              <a:rPr lang="en-US" altLang="en-US" sz="2400" b="1" i="1" dirty="0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 dirty="0" smtClean="0">
                <a:solidFill>
                  <a:srgbClr val="0000FF"/>
                </a:solidFill>
                <a:sym typeface="Symbol" pitchFamily="18" charset="2"/>
              </a:rPr>
              <a:t>3</a:t>
            </a:r>
            <a:r>
              <a:rPr lang="en-US" altLang="en-US" sz="2400" i="1" baseline="-25000" dirty="0" smtClean="0">
                <a:solidFill>
                  <a:srgbClr val="0000FF"/>
                </a:solidFill>
                <a:sym typeface="Symbol" pitchFamily="18" charset="2"/>
              </a:rPr>
              <a:t>  </a:t>
            </a:r>
            <a:r>
              <a:rPr lang="en-US" altLang="en-US" sz="2400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re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symmetric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.</a:t>
            </a:r>
          </a:p>
          <a:p>
            <a:pPr>
              <a:buClr>
                <a:srgbClr val="FF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	The relations </a:t>
            </a:r>
            <a:r>
              <a:rPr lang="en-US" altLang="en-US" sz="2400" b="1" i="1" dirty="0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 dirty="0" smtClean="0">
                <a:solidFill>
                  <a:srgbClr val="0000FF"/>
                </a:solidFill>
                <a:sym typeface="Symbol" pitchFamily="18" charset="2"/>
              </a:rPr>
              <a:t>4</a:t>
            </a:r>
            <a:r>
              <a:rPr lang="en-US" altLang="en-US" sz="2400" b="1" i="1" dirty="0" smtClean="0">
                <a:solidFill>
                  <a:srgbClr val="0000FF"/>
                </a:solidFill>
                <a:sym typeface="Symbol" pitchFamily="18" charset="2"/>
              </a:rPr>
              <a:t> ,</a:t>
            </a:r>
            <a:r>
              <a:rPr lang="en-US" altLang="en-US" sz="2400" b="1" i="1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en-US" sz="2400" b="1" i="1" dirty="0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 dirty="0" smtClean="0">
                <a:solidFill>
                  <a:srgbClr val="0000FF"/>
                </a:solidFill>
                <a:sym typeface="Symbol" pitchFamily="18" charset="2"/>
              </a:rPr>
              <a:t>5</a:t>
            </a:r>
            <a:r>
              <a:rPr lang="en-US" altLang="en-US" sz="2400" b="1" i="1" dirty="0" smtClean="0">
                <a:solidFill>
                  <a:srgbClr val="0000FF"/>
                </a:solidFill>
                <a:sym typeface="Symbol" pitchFamily="18" charset="2"/>
              </a:rPr>
              <a:t> ,  </a:t>
            </a:r>
            <a:r>
              <a:rPr lang="en-US" altLang="en-US" sz="2400" dirty="0" smtClean="0">
                <a:solidFill>
                  <a:srgbClr val="0000FF"/>
                </a:solidFill>
                <a:sym typeface="Symbol" pitchFamily="18" charset="2"/>
              </a:rPr>
              <a:t>and </a:t>
            </a:r>
            <a:r>
              <a:rPr lang="en-US" altLang="en-US" sz="2400" b="1" i="1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en-US" sz="2400" b="1" i="1" dirty="0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 dirty="0" smtClean="0">
                <a:solidFill>
                  <a:srgbClr val="0000FF"/>
                </a:solidFill>
                <a:sym typeface="Symbol" pitchFamily="18" charset="2"/>
              </a:rPr>
              <a:t>6  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are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antisymmetric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.</a:t>
            </a:r>
          </a:p>
          <a:p>
            <a:pPr>
              <a:buClr>
                <a:srgbClr val="FF0000"/>
              </a:buClr>
              <a:buNone/>
            </a:pPr>
            <a:r>
              <a:rPr lang="en-US" sz="2400" u="sng" dirty="0" smtClean="0">
                <a:solidFill>
                  <a:srgbClr val="FF0000"/>
                </a:solidFill>
                <a:latin typeface="+mj-lt"/>
              </a:rPr>
              <a:t>Question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: What about </a:t>
            </a:r>
            <a:r>
              <a:rPr lang="en-US" altLang="en-US" sz="2400" b="1" i="1" dirty="0" smtClean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?	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smtClean="0">
                <a:solidFill>
                  <a:schemeClr val="tx1"/>
                </a:solidFill>
              </a:rPr>
              <a:t>Transitive</a:t>
            </a:r>
            <a:r>
              <a:rPr lang="en-US" sz="4000" b="1" dirty="0" smtClean="0">
                <a:solidFill>
                  <a:schemeClr val="tx1"/>
                </a:solidFill>
              </a:rPr>
              <a:t> Relation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buClrTx/>
            </a:pPr>
            <a:r>
              <a:rPr lang="en-US" altLang="en-US" sz="2800" b="1" u="sng" dirty="0" smtClean="0">
                <a:solidFill>
                  <a:srgbClr val="FF0000"/>
                </a:solidFill>
                <a:latin typeface="+mj-lt"/>
              </a:rPr>
              <a:t>Definition</a:t>
            </a:r>
            <a:r>
              <a:rPr lang="en-US" altLang="en-US" sz="2800" u="sng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A relation 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 on a set 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 is called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transitive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 </a:t>
            </a:r>
          </a:p>
          <a:p>
            <a:pPr>
              <a:buClrTx/>
              <a:buNone/>
            </a:pP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	if whenever 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(a, b)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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 R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 and 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(b, c)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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 R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, then 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(a, c)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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 R,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 for all 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a, b, c 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</a:t>
            </a:r>
            <a:r>
              <a:rPr lang="en-US" altLang="en-US" sz="2800" i="1" dirty="0" smtClean="0">
                <a:solidFill>
                  <a:srgbClr val="0000FF"/>
                </a:solidFill>
                <a:latin typeface="+mj-lt"/>
              </a:rPr>
              <a:t> A.</a:t>
            </a:r>
          </a:p>
          <a:p>
            <a:pPr>
              <a:buClrTx/>
              <a:buNone/>
            </a:pPr>
            <a:endParaRPr lang="en-US" altLang="en-US" sz="2800" i="1" dirty="0" smtClean="0">
              <a:latin typeface="+mj-lt"/>
            </a:endParaRPr>
          </a:p>
          <a:p>
            <a:pPr>
              <a:buClrTx/>
            </a:pPr>
            <a:r>
              <a:rPr lang="en-US" altLang="en-US" sz="2800" b="1" i="1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Example</a:t>
            </a:r>
            <a:r>
              <a:rPr lang="en-US" altLang="en-US" sz="2800" i="1" dirty="0" smtClean="0">
                <a:latin typeface="+mj-lt"/>
                <a:sym typeface="Symbol" pitchFamily="18" charset="2"/>
              </a:rPr>
              <a:t> : </a:t>
            </a:r>
            <a:r>
              <a:rPr lang="en-US" altLang="en-US" sz="2800" dirty="0" smtClean="0">
                <a:latin typeface="+mj-lt"/>
                <a:sym typeface="Symbol" pitchFamily="18" charset="2"/>
              </a:rPr>
              <a:t>The relation </a:t>
            </a:r>
            <a:r>
              <a:rPr lang="en-US" altLang="en-US" sz="2800" b="1" i="1" dirty="0" smtClean="0">
                <a:latin typeface="+mj-lt"/>
                <a:sym typeface="Symbol" pitchFamily="18" charset="2"/>
              </a:rPr>
              <a:t>R = {(1,1), (1,2),(1, 3), (1, 4), (2,2), (2,3), (2, 4), (3, 3), (3,4), (4, 4)} </a:t>
            </a:r>
            <a:r>
              <a:rPr lang="en-US" altLang="en-US" sz="2800" dirty="0" smtClean="0">
                <a:latin typeface="+mj-lt"/>
                <a:sym typeface="Symbol" pitchFamily="18" charset="2"/>
              </a:rPr>
              <a:t>on</a:t>
            </a:r>
            <a:r>
              <a:rPr lang="en-US" altLang="en-US" sz="2800" i="1" dirty="0" smtClean="0">
                <a:latin typeface="+mj-lt"/>
                <a:sym typeface="Symbol" pitchFamily="18" charset="2"/>
              </a:rPr>
              <a:t> the set {1, 2, 3, 4} </a:t>
            </a:r>
            <a:r>
              <a:rPr lang="en-US" altLang="en-US" sz="2800" dirty="0" smtClean="0">
                <a:latin typeface="+mj-lt"/>
                <a:sym typeface="Symbol" pitchFamily="18" charset="2"/>
              </a:rPr>
              <a:t>is </a:t>
            </a:r>
            <a:r>
              <a:rPr lang="en-US" altLang="en-US" sz="2800" b="1" i="1" dirty="0" smtClean="0">
                <a:latin typeface="+mj-lt"/>
                <a:sym typeface="Symbol" pitchFamily="18" charset="2"/>
              </a:rPr>
              <a:t>transitive.</a:t>
            </a:r>
            <a:endParaRPr lang="en-US" altLang="en-US" sz="2800" i="1" dirty="0" smtClean="0">
              <a:latin typeface="+mj-lt"/>
            </a:endParaRPr>
          </a:p>
          <a:p>
            <a:pPr>
              <a:buClrTx/>
            </a:pPr>
            <a:endParaRPr lang="en-US" altLang="en-US" sz="2800" dirty="0" smtClean="0">
              <a:latin typeface="+mj-lt"/>
            </a:endParaRPr>
          </a:p>
          <a:p>
            <a:pPr>
              <a:buClrTx/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0288"/>
          </a:xfrm>
        </p:spPr>
        <p:txBody>
          <a:bodyPr>
            <a:noAutofit/>
          </a:bodyPr>
          <a:lstStyle/>
          <a:p>
            <a:pPr lvl="1"/>
            <a:r>
              <a:rPr lang="en-US" sz="4000" b="1" i="1" dirty="0" smtClean="0"/>
              <a:t>Transitive</a:t>
            </a:r>
            <a:r>
              <a:rPr lang="en-US" sz="4000" b="1" dirty="0" smtClean="0"/>
              <a:t> Relation: 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Example 13</a:t>
            </a:r>
            <a:endParaRPr lang="en-US" sz="4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en-US" sz="26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Consider the following relations on</a:t>
            </a:r>
            <a:r>
              <a:rPr lang="en-US" altLang="en-US" sz="2600" i="1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en-US" sz="26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{1, 2, 3, 4}:</a:t>
            </a:r>
            <a:endParaRPr lang="en-US" altLang="en-US" sz="2600" i="1" dirty="0" smtClean="0">
              <a:solidFill>
                <a:srgbClr val="FF0000"/>
              </a:solidFill>
              <a:latin typeface="+mj-lt"/>
              <a:sym typeface="Symbol" pitchFamily="18" charset="2"/>
            </a:endParaRPr>
          </a:p>
          <a:p>
            <a:pPr>
              <a:buNone/>
            </a:pPr>
            <a:r>
              <a:rPr lang="en-US" altLang="en-US" sz="20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000" i="1" baseline="-25000" dirty="0" smtClean="0">
                <a:latin typeface="+mj-lt"/>
                <a:sym typeface="Symbol" pitchFamily="18" charset="2"/>
              </a:rPr>
              <a:t>1</a:t>
            </a:r>
            <a:r>
              <a:rPr lang="en-US" altLang="en-US" sz="2000" i="1" dirty="0" smtClean="0">
                <a:latin typeface="+mj-lt"/>
                <a:sym typeface="Symbol" pitchFamily="18" charset="2"/>
              </a:rPr>
              <a:t> = {(1,1), (1,2), (2,1), (2,2), (3,4), (4,1), (4,4)}</a:t>
            </a:r>
          </a:p>
          <a:p>
            <a:pPr>
              <a:buNone/>
            </a:pPr>
            <a:r>
              <a:rPr lang="en-US" altLang="en-US" sz="20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000" i="1" baseline="-25000" dirty="0" smtClean="0">
                <a:latin typeface="+mj-lt"/>
                <a:sym typeface="Symbol" pitchFamily="18" charset="2"/>
              </a:rPr>
              <a:t>2</a:t>
            </a:r>
            <a:r>
              <a:rPr lang="en-US" altLang="en-US" sz="2000" i="1" dirty="0" smtClean="0">
                <a:latin typeface="+mj-lt"/>
                <a:sym typeface="Symbol" pitchFamily="18" charset="2"/>
              </a:rPr>
              <a:t> = {(1,1), (1,2), (2,1)}</a:t>
            </a:r>
          </a:p>
          <a:p>
            <a:pPr>
              <a:buNone/>
            </a:pPr>
            <a:r>
              <a:rPr lang="en-US" altLang="en-US" sz="20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000" i="1" baseline="-25000" dirty="0" smtClean="0">
                <a:latin typeface="+mj-lt"/>
                <a:sym typeface="Symbol" pitchFamily="18" charset="2"/>
              </a:rPr>
              <a:t>3</a:t>
            </a:r>
            <a:r>
              <a:rPr lang="en-US" altLang="en-US" sz="2000" i="1" dirty="0" smtClean="0">
                <a:latin typeface="+mj-lt"/>
                <a:sym typeface="Symbol" pitchFamily="18" charset="2"/>
              </a:rPr>
              <a:t> = {(1,1), (1,2), (1,4), (2,1), (2,2), (3,3), (4,1), (4,4)}</a:t>
            </a:r>
          </a:p>
          <a:p>
            <a:pPr>
              <a:buNone/>
            </a:pPr>
            <a:r>
              <a:rPr lang="en-US" altLang="en-US" sz="20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000" i="1" baseline="-25000" dirty="0" smtClean="0">
                <a:latin typeface="+mj-lt"/>
                <a:sym typeface="Symbol" pitchFamily="18" charset="2"/>
              </a:rPr>
              <a:t>4</a:t>
            </a:r>
            <a:r>
              <a:rPr lang="en-US" altLang="en-US" sz="2000" i="1" dirty="0" smtClean="0">
                <a:latin typeface="+mj-lt"/>
                <a:sym typeface="Symbol" pitchFamily="18" charset="2"/>
              </a:rPr>
              <a:t> = {(2,1), (3,1), (3,2), (4,1), (4,2), (4,3)}</a:t>
            </a:r>
          </a:p>
          <a:p>
            <a:pPr>
              <a:buNone/>
            </a:pPr>
            <a:r>
              <a:rPr lang="en-US" altLang="en-US" sz="20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000" i="1" baseline="-25000" dirty="0" smtClean="0">
                <a:latin typeface="+mj-lt"/>
                <a:sym typeface="Symbol" pitchFamily="18" charset="2"/>
              </a:rPr>
              <a:t>5</a:t>
            </a:r>
            <a:r>
              <a:rPr lang="en-US" altLang="en-US" sz="2000" i="1" dirty="0" smtClean="0">
                <a:latin typeface="+mj-lt"/>
                <a:sym typeface="Symbol" pitchFamily="18" charset="2"/>
              </a:rPr>
              <a:t> = {(1,1), (1,2), (1,3), (1,4), (2,2), (2,3), (2,4), (3,3), (3,4), (4,4)},</a:t>
            </a:r>
          </a:p>
          <a:p>
            <a:pPr>
              <a:buNone/>
            </a:pPr>
            <a:r>
              <a:rPr lang="en-US" altLang="en-US" sz="2000" i="1" dirty="0" smtClean="0">
                <a:latin typeface="+mj-lt"/>
                <a:sym typeface="Symbol" pitchFamily="18" charset="2"/>
              </a:rPr>
              <a:t>R</a:t>
            </a:r>
            <a:r>
              <a:rPr lang="en-US" altLang="en-US" sz="2000" i="1" baseline="-25000" dirty="0" smtClean="0">
                <a:latin typeface="+mj-lt"/>
                <a:sym typeface="Symbol" pitchFamily="18" charset="2"/>
              </a:rPr>
              <a:t>6</a:t>
            </a:r>
            <a:r>
              <a:rPr lang="en-US" altLang="en-US" sz="2000" i="1" dirty="0" smtClean="0">
                <a:latin typeface="+mj-lt"/>
                <a:sym typeface="Symbol" pitchFamily="18" charset="2"/>
              </a:rPr>
              <a:t> = {(3,4)}. 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Which of the relations are </a:t>
            </a:r>
            <a:r>
              <a:rPr lang="en-US" sz="2600" b="1" i="1" dirty="0" smtClean="0">
                <a:solidFill>
                  <a:srgbClr val="FF0000"/>
                </a:solidFill>
                <a:latin typeface="+mj-lt"/>
              </a:rPr>
              <a:t>transitive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?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200" b="1" i="1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200" dirty="0" smtClean="0">
                <a:solidFill>
                  <a:srgbClr val="0000FF"/>
                </a:solidFill>
                <a:latin typeface="+mj-lt"/>
              </a:rPr>
              <a:t>: 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200" b="1" baseline="-25000" dirty="0" smtClean="0">
                <a:solidFill>
                  <a:srgbClr val="0000FF"/>
                </a:solidFill>
                <a:latin typeface="+mj-lt"/>
              </a:rPr>
              <a:t>4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 , R</a:t>
            </a:r>
            <a:r>
              <a:rPr lang="en-US" sz="2200" b="1" baseline="-25000" dirty="0" smtClean="0">
                <a:solidFill>
                  <a:srgbClr val="0000FF"/>
                </a:solidFill>
                <a:latin typeface="+mj-lt"/>
              </a:rPr>
              <a:t>5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 &amp; R</a:t>
            </a:r>
            <a:r>
              <a:rPr lang="en-US" sz="2200" b="1" baseline="-25000" dirty="0" smtClean="0">
                <a:solidFill>
                  <a:srgbClr val="0000FF"/>
                </a:solidFill>
                <a:latin typeface="+mj-lt"/>
              </a:rPr>
              <a:t>6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 : transitive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  <a:sym typeface="Symbol" pitchFamily="18" charset="2"/>
              </a:rPr>
              <a:t> verify that if (a, b) and (b, c) belong to this relation then (a, c) belongs also to the relation.</a:t>
            </a:r>
            <a:br>
              <a:rPr lang="en-US" sz="2200" dirty="0" smtClean="0">
                <a:latin typeface="+mj-lt"/>
                <a:sym typeface="Symbol" pitchFamily="18" charset="2"/>
              </a:rPr>
            </a:br>
            <a:r>
              <a:rPr lang="en-US" sz="2200" dirty="0" smtClean="0">
                <a:latin typeface="+mj-lt"/>
                <a:sym typeface="Symbol" pitchFamily="18" charset="2"/>
              </a:rPr>
              <a:t>R</a:t>
            </a:r>
            <a:r>
              <a:rPr lang="en-US" sz="2200" baseline="-25000" dirty="0" smtClean="0">
                <a:latin typeface="+mj-lt"/>
                <a:sym typeface="Symbol" pitchFamily="18" charset="2"/>
              </a:rPr>
              <a:t>4</a:t>
            </a:r>
            <a:r>
              <a:rPr lang="en-US" sz="2200" dirty="0" smtClean="0">
                <a:latin typeface="+mj-lt"/>
                <a:sym typeface="Symbol" pitchFamily="18" charset="2"/>
              </a:rPr>
              <a:t> transitive since (3,2) and (2,1), (4,2) and (2,1), (4,3) and (3,1),  and (4,3) and (3,2) are the only such sets of pairs, and (3,1) , (4,1) and (4,2) belong to R</a:t>
            </a:r>
            <a:r>
              <a:rPr lang="en-US" sz="2200" baseline="-25000" dirty="0" smtClean="0">
                <a:latin typeface="+mj-lt"/>
                <a:sym typeface="Symbol" pitchFamily="18" charset="2"/>
              </a:rPr>
              <a:t>4</a:t>
            </a:r>
            <a:r>
              <a:rPr lang="en-US" sz="2200" dirty="0" smtClean="0">
                <a:latin typeface="+mj-lt"/>
                <a:sym typeface="Symbol" pitchFamily="18" charset="2"/>
              </a:rPr>
              <a:t>.</a:t>
            </a:r>
            <a:br>
              <a:rPr lang="en-US" sz="2200" dirty="0" smtClean="0">
                <a:latin typeface="+mj-lt"/>
                <a:sym typeface="Symbol" pitchFamily="18" charset="2"/>
              </a:rPr>
            </a:br>
            <a:r>
              <a:rPr lang="en-US" sz="22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Same reasoning for R</a:t>
            </a:r>
            <a:r>
              <a:rPr lang="en-US" sz="2200" baseline="-250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5</a:t>
            </a:r>
            <a:r>
              <a:rPr lang="en-US" sz="22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 and R</a:t>
            </a:r>
            <a:r>
              <a:rPr lang="en-US" sz="2200" baseline="-250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6</a:t>
            </a:r>
            <a:r>
              <a:rPr lang="en-US" sz="22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200" b="1" dirty="0" smtClean="0">
                <a:latin typeface="+mj-lt"/>
                <a:sym typeface="Symbol" pitchFamily="18" charset="2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R</a:t>
            </a:r>
            <a:r>
              <a:rPr lang="en-US" sz="2200" b="1" baseline="-250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1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 : not transitive</a:t>
            </a:r>
            <a:r>
              <a:rPr lang="en-US" sz="2200" dirty="0" smtClean="0">
                <a:latin typeface="+mj-lt"/>
                <a:sym typeface="Symbol" pitchFamily="18" charset="2"/>
              </a:rPr>
              <a:t>  (3,4) and (4,1) belong to R</a:t>
            </a:r>
            <a:r>
              <a:rPr lang="en-US" sz="2200" baseline="-25000" dirty="0" smtClean="0">
                <a:latin typeface="+mj-lt"/>
                <a:sym typeface="Symbol" pitchFamily="18" charset="2"/>
              </a:rPr>
              <a:t>1</a:t>
            </a:r>
            <a:r>
              <a:rPr lang="en-US" sz="2200" dirty="0" smtClean="0">
                <a:latin typeface="+mj-lt"/>
                <a:sym typeface="Symbol" pitchFamily="18" charset="2"/>
              </a:rPr>
              <a:t>, but (3,1) does not.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200" b="1" dirty="0" smtClean="0">
                <a:latin typeface="+mj-lt"/>
                <a:sym typeface="Symbol" pitchFamily="18" charset="2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R</a:t>
            </a:r>
            <a:r>
              <a:rPr lang="en-US" sz="2200" b="1" baseline="-250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2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 : not transitive</a:t>
            </a:r>
            <a:r>
              <a:rPr lang="en-US" sz="2200" dirty="0" smtClean="0">
                <a:latin typeface="+mj-lt"/>
                <a:sym typeface="Symbol" pitchFamily="18" charset="2"/>
              </a:rPr>
              <a:t>  (2,1) and (1,2) belong to R</a:t>
            </a:r>
            <a:r>
              <a:rPr lang="en-US" sz="2200" baseline="-25000" dirty="0" smtClean="0">
                <a:latin typeface="+mj-lt"/>
                <a:sym typeface="Symbol" pitchFamily="18" charset="2"/>
              </a:rPr>
              <a:t>2</a:t>
            </a:r>
            <a:r>
              <a:rPr lang="en-US" sz="2200" dirty="0" smtClean="0">
                <a:latin typeface="+mj-lt"/>
                <a:sym typeface="Symbol" pitchFamily="18" charset="2"/>
              </a:rPr>
              <a:t>, but (2,2) does not.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200" b="1" dirty="0" smtClean="0">
                <a:latin typeface="+mj-lt"/>
                <a:sym typeface="Symbol" pitchFamily="18" charset="2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R</a:t>
            </a:r>
            <a:r>
              <a:rPr lang="en-US" sz="2200" b="1" baseline="-25000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3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  <a:sym typeface="Symbol" pitchFamily="18" charset="2"/>
              </a:rPr>
              <a:t> : not transitive</a:t>
            </a:r>
            <a:r>
              <a:rPr lang="en-US" sz="2200" dirty="0" smtClean="0">
                <a:latin typeface="+mj-lt"/>
                <a:sym typeface="Symbol" pitchFamily="18" charset="2"/>
              </a:rPr>
              <a:t>  (4,1) and (1,2) belong to R</a:t>
            </a:r>
            <a:r>
              <a:rPr lang="en-US" sz="2200" baseline="-25000" dirty="0" smtClean="0">
                <a:latin typeface="+mj-lt"/>
                <a:sym typeface="Symbol" pitchFamily="18" charset="2"/>
              </a:rPr>
              <a:t>3</a:t>
            </a:r>
            <a:r>
              <a:rPr lang="en-US" sz="2200" dirty="0" smtClean="0">
                <a:latin typeface="+mj-lt"/>
                <a:sym typeface="Symbol" pitchFamily="18" charset="2"/>
              </a:rPr>
              <a:t>, but (4,2) does not.</a:t>
            </a:r>
          </a:p>
          <a:p>
            <a:pPr>
              <a:buNone/>
            </a:pP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smtClean="0">
                <a:solidFill>
                  <a:schemeClr val="tx1"/>
                </a:solidFill>
              </a:rPr>
              <a:t>Transitive</a:t>
            </a:r>
            <a:r>
              <a:rPr lang="en-US" sz="4000" b="1" dirty="0" smtClean="0">
                <a:solidFill>
                  <a:schemeClr val="tx1"/>
                </a:solidFill>
              </a:rPr>
              <a:t> Relation: </a:t>
            </a:r>
            <a:r>
              <a:rPr lang="en-US" sz="4000" b="1" dirty="0" smtClean="0">
                <a:solidFill>
                  <a:srgbClr val="FF0000"/>
                </a:solidFill>
              </a:rPr>
              <a:t>Another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648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Is the relation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= { (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a, a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), (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b, c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), (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c, b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), (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d, d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)} on the set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X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= {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a, b, c, d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} is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transitive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?</a:t>
            </a:r>
          </a:p>
          <a:p>
            <a:pPr>
              <a:buClrTx/>
            </a:pPr>
            <a:endParaRPr lang="en-US" sz="2800" dirty="0" smtClean="0">
              <a:latin typeface="+mj-lt"/>
            </a:endParaRPr>
          </a:p>
          <a:p>
            <a:pPr>
              <a:buClrTx/>
            </a:pPr>
            <a:r>
              <a:rPr lang="en-US" sz="2800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800" dirty="0" smtClean="0">
                <a:latin typeface="+mj-lt"/>
              </a:rPr>
              <a:t>: </a:t>
            </a:r>
          </a:p>
          <a:p>
            <a:pPr>
              <a:buClrTx/>
              <a:buNone/>
            </a:pPr>
            <a:r>
              <a:rPr lang="en-US" sz="2800" dirty="0" smtClean="0">
                <a:latin typeface="+mj-lt"/>
              </a:rPr>
              <a:t>No. Because (</a:t>
            </a:r>
            <a:r>
              <a:rPr lang="en-US" sz="2800" i="1" dirty="0" smtClean="0">
                <a:latin typeface="+mj-lt"/>
              </a:rPr>
              <a:t>b, c</a:t>
            </a:r>
            <a:r>
              <a:rPr lang="en-US" sz="2800" dirty="0" smtClean="0">
                <a:latin typeface="+mj-lt"/>
              </a:rPr>
              <a:t>) and (</a:t>
            </a:r>
            <a:r>
              <a:rPr lang="en-US" sz="2800" i="1" dirty="0" smtClean="0">
                <a:latin typeface="+mj-lt"/>
              </a:rPr>
              <a:t>c, b</a:t>
            </a:r>
            <a:r>
              <a:rPr lang="en-US" sz="2800" dirty="0" smtClean="0">
                <a:latin typeface="+mj-lt"/>
              </a:rPr>
              <a:t>) are in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dirty="0" smtClean="0">
                <a:latin typeface="+mj-lt"/>
              </a:rPr>
              <a:t>, but (</a:t>
            </a:r>
            <a:r>
              <a:rPr lang="en-US" sz="2800" i="1" dirty="0" smtClean="0">
                <a:latin typeface="+mj-lt"/>
              </a:rPr>
              <a:t>b, b</a:t>
            </a:r>
            <a:r>
              <a:rPr lang="en-US" sz="2800" dirty="0" smtClean="0">
                <a:latin typeface="+mj-lt"/>
              </a:rPr>
              <a:t>) is not in </a:t>
            </a:r>
            <a:r>
              <a:rPr lang="en-US" sz="2800" i="1" dirty="0" smtClean="0">
                <a:latin typeface="+mj-lt"/>
              </a:rPr>
              <a:t>R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Combining Relations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en-US" sz="2800" dirty="0" smtClean="0">
                <a:latin typeface="+mj-lt"/>
              </a:rPr>
              <a:t>Because relations from </a:t>
            </a:r>
            <a:r>
              <a:rPr lang="en-US" altLang="en-US" sz="2800" b="1" i="1" dirty="0" smtClean="0">
                <a:latin typeface="+mj-lt"/>
              </a:rPr>
              <a:t>A</a:t>
            </a:r>
            <a:r>
              <a:rPr lang="en-US" altLang="en-US" sz="2800" dirty="0" smtClean="0">
                <a:latin typeface="+mj-lt"/>
              </a:rPr>
              <a:t> to </a:t>
            </a:r>
            <a:r>
              <a:rPr lang="en-US" altLang="en-US" sz="2800" b="1" i="1" dirty="0" smtClean="0">
                <a:latin typeface="+mj-lt"/>
              </a:rPr>
              <a:t>B </a:t>
            </a:r>
            <a:r>
              <a:rPr lang="en-US" altLang="en-US" sz="2800" dirty="0" smtClean="0">
                <a:latin typeface="+mj-lt"/>
              </a:rPr>
              <a:t>are subsets of </a:t>
            </a:r>
            <a:r>
              <a:rPr lang="en-US" altLang="en-US" sz="2800" b="1" i="1" dirty="0" smtClean="0">
                <a:latin typeface="+mj-lt"/>
              </a:rPr>
              <a:t>A X B</a:t>
            </a:r>
            <a:r>
              <a:rPr lang="en-US" altLang="en-US" sz="2800" dirty="0" smtClean="0">
                <a:latin typeface="+mj-lt"/>
              </a:rPr>
              <a:t>, two relations from </a:t>
            </a:r>
            <a:r>
              <a:rPr lang="en-US" altLang="en-US" sz="2800" b="1" i="1" dirty="0" smtClean="0">
                <a:latin typeface="+mj-lt"/>
              </a:rPr>
              <a:t>A</a:t>
            </a:r>
            <a:r>
              <a:rPr lang="en-US" altLang="en-US" sz="2800" dirty="0" smtClean="0">
                <a:latin typeface="+mj-lt"/>
              </a:rPr>
              <a:t> to </a:t>
            </a:r>
            <a:r>
              <a:rPr lang="en-US" altLang="en-US" sz="2800" b="1" i="1" dirty="0" smtClean="0">
                <a:latin typeface="+mj-lt"/>
              </a:rPr>
              <a:t>B</a:t>
            </a:r>
            <a:r>
              <a:rPr lang="en-US" altLang="en-US" sz="2800" dirty="0" smtClean="0">
                <a:latin typeface="+mj-lt"/>
              </a:rPr>
              <a:t> can be combined in 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any way two sets can be combined. </a:t>
            </a:r>
          </a:p>
          <a:p>
            <a:pPr>
              <a:buClrTx/>
            </a:pPr>
            <a:endParaRPr lang="en-US" altLang="en-US" sz="2800" dirty="0" smtClean="0">
              <a:latin typeface="+mj-lt"/>
            </a:endParaRPr>
          </a:p>
          <a:p>
            <a:pPr>
              <a:buClrTx/>
            </a:pPr>
            <a:r>
              <a:rPr lang="en-US" sz="2800" dirty="0" smtClean="0">
                <a:latin typeface="+mj-lt"/>
              </a:rPr>
              <a:t> Given two relations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2</a:t>
            </a:r>
            <a:r>
              <a:rPr lang="en-US" sz="2800" dirty="0" smtClean="0">
                <a:latin typeface="+mj-lt"/>
              </a:rPr>
              <a:t>, we can combine them using 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basic set operations</a:t>
            </a:r>
            <a:r>
              <a:rPr lang="en-US" sz="2800" dirty="0" smtClean="0">
                <a:latin typeface="+mj-lt"/>
              </a:rPr>
              <a:t> to form new relations such as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800" dirty="0" smtClean="0">
                <a:latin typeface="+mj-lt"/>
                <a:ea typeface="Cambria Math"/>
              </a:rPr>
              <a:t>∪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2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800" dirty="0" smtClean="0">
                <a:latin typeface="+mj-lt"/>
                <a:ea typeface="Cambria Math"/>
              </a:rPr>
              <a:t>∩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2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800" dirty="0" smtClean="0">
                <a:latin typeface="+mj-lt"/>
                <a:ea typeface="Cambria Math"/>
              </a:rPr>
              <a:t>−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2</a:t>
            </a:r>
            <a:r>
              <a:rPr lang="en-US" sz="2800" dirty="0" smtClean="0">
                <a:latin typeface="+mj-lt"/>
              </a:rPr>
              <a:t>, and</a:t>
            </a:r>
            <a:r>
              <a:rPr lang="en-US" sz="2800" i="1" dirty="0" smtClean="0">
                <a:latin typeface="+mj-lt"/>
              </a:rPr>
              <a:t> 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  <a:ea typeface="Cambria Math"/>
              </a:rPr>
              <a:t>−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Combining Relations :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b="1" u="sng" dirty="0" smtClean="0">
                <a:solidFill>
                  <a:srgbClr val="FF0000"/>
                </a:solidFill>
                <a:latin typeface="+mj-lt"/>
              </a:rPr>
              <a:t>Example</a:t>
            </a:r>
            <a:r>
              <a:rPr lang="en-US" sz="2400" dirty="0" smtClean="0">
                <a:latin typeface="+mj-lt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Let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= {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1,2,3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}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and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{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1,2,3,4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}. The relations </a:t>
            </a:r>
          </a:p>
          <a:p>
            <a:pPr>
              <a:buClrTx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	R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= {(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1,1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),(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2,2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),(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3,3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)} and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= {(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1,1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),(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1,2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),(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1,3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),(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1,4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)} can be combined using basic set operations to form new relations: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2971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  <a:ea typeface="Cambria Math"/>
              </a:rPr>
              <a:t>∪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2 </a:t>
            </a:r>
            <a:r>
              <a:rPr lang="en-US" sz="2800" dirty="0" smtClean="0">
                <a:latin typeface="+mj-lt"/>
              </a:rPr>
              <a:t>={(</a:t>
            </a:r>
            <a:r>
              <a:rPr lang="en-US" sz="2800" dirty="0" smtClean="0">
                <a:latin typeface="+mj-lt"/>
                <a:ea typeface="Cambria Math" pitchFamily="18" charset="0"/>
              </a:rPr>
              <a:t>1,1</a:t>
            </a:r>
            <a:r>
              <a:rPr lang="en-US" sz="2800" dirty="0" smtClean="0">
                <a:latin typeface="+mj-lt"/>
              </a:rPr>
              <a:t>),(</a:t>
            </a:r>
            <a:r>
              <a:rPr lang="en-US" sz="2800" dirty="0" smtClean="0">
                <a:latin typeface="+mj-lt"/>
                <a:ea typeface="Cambria Math" pitchFamily="18" charset="0"/>
              </a:rPr>
              <a:t>1,2</a:t>
            </a:r>
            <a:r>
              <a:rPr lang="en-US" sz="2800" dirty="0" smtClean="0">
                <a:latin typeface="+mj-lt"/>
              </a:rPr>
              <a:t>),(</a:t>
            </a:r>
            <a:r>
              <a:rPr lang="en-US" sz="2800" dirty="0" smtClean="0">
                <a:latin typeface="+mj-lt"/>
                <a:ea typeface="Cambria Math" pitchFamily="18" charset="0"/>
              </a:rPr>
              <a:t>1,3</a:t>
            </a:r>
            <a:r>
              <a:rPr lang="en-US" sz="2800" dirty="0" smtClean="0">
                <a:latin typeface="+mj-lt"/>
              </a:rPr>
              <a:t>),(</a:t>
            </a:r>
            <a:r>
              <a:rPr lang="en-US" sz="2800" dirty="0" smtClean="0">
                <a:latin typeface="+mj-lt"/>
                <a:ea typeface="Cambria Math" pitchFamily="18" charset="0"/>
              </a:rPr>
              <a:t>1,4</a:t>
            </a:r>
            <a:r>
              <a:rPr lang="en-US" sz="2800" dirty="0" smtClean="0">
                <a:latin typeface="+mj-lt"/>
              </a:rPr>
              <a:t>),(</a:t>
            </a:r>
            <a:r>
              <a:rPr lang="en-US" sz="2800" dirty="0" smtClean="0">
                <a:latin typeface="+mj-lt"/>
                <a:ea typeface="Cambria Math" pitchFamily="18" charset="0"/>
              </a:rPr>
              <a:t>2,2</a:t>
            </a:r>
            <a:r>
              <a:rPr lang="en-US" sz="2800" dirty="0" smtClean="0">
                <a:latin typeface="+mj-lt"/>
              </a:rPr>
              <a:t>),(</a:t>
            </a:r>
            <a:r>
              <a:rPr lang="en-US" sz="2800" dirty="0" smtClean="0">
                <a:latin typeface="+mj-lt"/>
                <a:ea typeface="Cambria Math" pitchFamily="18" charset="0"/>
              </a:rPr>
              <a:t>3,3</a:t>
            </a:r>
            <a:r>
              <a:rPr lang="en-US" sz="2800" dirty="0" smtClean="0">
                <a:latin typeface="+mj-lt"/>
              </a:rPr>
              <a:t>)} 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3733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  <a:ea typeface="Cambria Math"/>
              </a:rPr>
              <a:t>∩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2 </a:t>
            </a:r>
            <a:r>
              <a:rPr lang="en-US" sz="2800" dirty="0" smtClean="0">
                <a:latin typeface="+mj-lt"/>
              </a:rPr>
              <a:t>={(</a:t>
            </a:r>
            <a:r>
              <a:rPr lang="en-US" sz="2800" dirty="0" smtClean="0">
                <a:latin typeface="+mj-lt"/>
                <a:ea typeface="Cambria Math" pitchFamily="18" charset="0"/>
              </a:rPr>
              <a:t>1,1</a:t>
            </a:r>
            <a:r>
              <a:rPr lang="en-US" sz="2800" dirty="0" smtClean="0">
                <a:latin typeface="+mj-lt"/>
              </a:rPr>
              <a:t>)} 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4419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  <a:ea typeface="Cambria Math"/>
              </a:rPr>
              <a:t>−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2 </a:t>
            </a:r>
            <a:r>
              <a:rPr lang="en-US" sz="2800" dirty="0" smtClean="0">
                <a:latin typeface="+mj-lt"/>
              </a:rPr>
              <a:t>={(</a:t>
            </a:r>
            <a:r>
              <a:rPr lang="en-US" sz="2800" dirty="0" smtClean="0">
                <a:latin typeface="+mj-lt"/>
                <a:ea typeface="Cambria Math" pitchFamily="18" charset="0"/>
              </a:rPr>
              <a:t>2,2</a:t>
            </a:r>
            <a:r>
              <a:rPr lang="en-US" sz="2800" dirty="0" smtClean="0">
                <a:latin typeface="+mj-lt"/>
              </a:rPr>
              <a:t>),(</a:t>
            </a:r>
            <a:r>
              <a:rPr lang="en-US" sz="2800" dirty="0" smtClean="0">
                <a:latin typeface="+mj-lt"/>
                <a:ea typeface="Cambria Math" pitchFamily="18" charset="0"/>
              </a:rPr>
              <a:t>3,3</a:t>
            </a:r>
            <a:r>
              <a:rPr lang="en-US" sz="2800" dirty="0" smtClean="0">
                <a:latin typeface="+mj-lt"/>
              </a:rPr>
              <a:t>)} </a:t>
            </a:r>
            <a:endParaRPr lang="en-US" sz="28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5181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  <a:ea typeface="Cambria Math"/>
              </a:rPr>
              <a:t>−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baseline="-25000" dirty="0" smtClean="0">
                <a:latin typeface="+mj-lt"/>
                <a:ea typeface="Cambria Math" pitchFamily="18" charset="0"/>
              </a:rPr>
              <a:t>1 </a:t>
            </a:r>
            <a:r>
              <a:rPr lang="en-US" sz="2800" dirty="0" smtClean="0">
                <a:latin typeface="+mj-lt"/>
              </a:rPr>
              <a:t>={(</a:t>
            </a:r>
            <a:r>
              <a:rPr lang="en-US" sz="2800" dirty="0" smtClean="0">
                <a:latin typeface="+mj-lt"/>
                <a:ea typeface="Cambria Math" pitchFamily="18" charset="0"/>
              </a:rPr>
              <a:t>1,2</a:t>
            </a:r>
            <a:r>
              <a:rPr lang="en-US" sz="2800" dirty="0" smtClean="0">
                <a:latin typeface="+mj-lt"/>
              </a:rPr>
              <a:t>),(</a:t>
            </a:r>
            <a:r>
              <a:rPr lang="en-US" sz="2800" dirty="0" smtClean="0">
                <a:latin typeface="+mj-lt"/>
                <a:ea typeface="Cambria Math" pitchFamily="18" charset="0"/>
              </a:rPr>
              <a:t>1,3</a:t>
            </a:r>
            <a:r>
              <a:rPr lang="en-US" sz="2800" dirty="0" smtClean="0">
                <a:latin typeface="+mj-lt"/>
              </a:rPr>
              <a:t>),(</a:t>
            </a:r>
            <a:r>
              <a:rPr lang="en-US" sz="2800" dirty="0" smtClean="0">
                <a:latin typeface="+mj-lt"/>
                <a:ea typeface="Cambria Math" pitchFamily="18" charset="0"/>
              </a:rPr>
              <a:t>1,4</a:t>
            </a:r>
            <a:r>
              <a:rPr lang="en-US" sz="2800" dirty="0" smtClean="0">
                <a:latin typeface="+mj-lt"/>
              </a:rPr>
              <a:t>)}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Composite of Relations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US" altLang="en-US" sz="2400" dirty="0" smtClean="0">
                <a:latin typeface="+mj-lt"/>
              </a:rPr>
              <a:t>Let </a:t>
            </a:r>
            <a:r>
              <a:rPr lang="en-US" altLang="en-US" sz="2400" b="1" i="1" dirty="0" smtClean="0">
                <a:latin typeface="+mj-lt"/>
              </a:rPr>
              <a:t>R</a:t>
            </a:r>
            <a:r>
              <a:rPr lang="en-US" altLang="en-US" sz="2400" dirty="0" smtClean="0">
                <a:latin typeface="+mj-lt"/>
              </a:rPr>
              <a:t> be a relation from </a:t>
            </a:r>
            <a:r>
              <a:rPr lang="en-US" altLang="en-US" sz="2400" i="1" dirty="0" smtClean="0">
                <a:latin typeface="+mj-lt"/>
              </a:rPr>
              <a:t>A </a:t>
            </a:r>
            <a:r>
              <a:rPr lang="en-US" altLang="en-US" sz="2400" dirty="0" smtClean="0">
                <a:latin typeface="+mj-lt"/>
              </a:rPr>
              <a:t>to </a:t>
            </a:r>
            <a:r>
              <a:rPr lang="en-US" altLang="en-US" sz="2400" i="1" dirty="0" smtClean="0">
                <a:latin typeface="+mj-lt"/>
              </a:rPr>
              <a:t>B</a:t>
            </a:r>
            <a:r>
              <a:rPr lang="en-US" altLang="en-US" sz="2400" dirty="0" smtClean="0">
                <a:latin typeface="+mj-lt"/>
              </a:rPr>
              <a:t> and</a:t>
            </a:r>
            <a:r>
              <a:rPr lang="en-US" altLang="en-US" sz="2400" i="1" dirty="0" smtClean="0">
                <a:latin typeface="+mj-lt"/>
              </a:rPr>
              <a:t> </a:t>
            </a:r>
            <a:r>
              <a:rPr lang="en-US" altLang="en-US" sz="2400" b="1" i="1" dirty="0" smtClean="0">
                <a:latin typeface="+mj-lt"/>
              </a:rPr>
              <a:t>S</a:t>
            </a:r>
            <a:r>
              <a:rPr lang="en-US" altLang="en-US" sz="2400" i="1" dirty="0" smtClean="0">
                <a:latin typeface="+mj-lt"/>
              </a:rPr>
              <a:t> </a:t>
            </a:r>
            <a:r>
              <a:rPr lang="en-US" altLang="en-US" sz="2400" dirty="0" smtClean="0">
                <a:latin typeface="+mj-lt"/>
              </a:rPr>
              <a:t>a relation from </a:t>
            </a:r>
            <a:r>
              <a:rPr lang="en-US" altLang="en-US" sz="2400" i="1" dirty="0" smtClean="0">
                <a:latin typeface="+mj-lt"/>
              </a:rPr>
              <a:t>B </a:t>
            </a:r>
            <a:r>
              <a:rPr lang="en-US" altLang="en-US" sz="2400" dirty="0" smtClean="0">
                <a:latin typeface="+mj-lt"/>
              </a:rPr>
              <a:t>to a set </a:t>
            </a:r>
            <a:r>
              <a:rPr lang="en-US" altLang="en-US" sz="2400" i="1" dirty="0" smtClean="0">
                <a:latin typeface="+mj-lt"/>
              </a:rPr>
              <a:t>C. </a:t>
            </a:r>
            <a:r>
              <a:rPr lang="en-US" altLang="en-US" sz="2400" dirty="0" smtClean="0">
                <a:latin typeface="+mj-lt"/>
              </a:rPr>
              <a:t>The composite of </a:t>
            </a:r>
            <a:r>
              <a:rPr lang="en-US" altLang="en-US" sz="2400" i="1" dirty="0" smtClean="0">
                <a:latin typeface="+mj-lt"/>
              </a:rPr>
              <a:t>R</a:t>
            </a:r>
            <a:r>
              <a:rPr lang="en-US" altLang="en-US" sz="2400" dirty="0" smtClean="0">
                <a:latin typeface="+mj-lt"/>
              </a:rPr>
              <a:t> and </a:t>
            </a:r>
            <a:r>
              <a:rPr lang="en-US" altLang="en-US" sz="2400" i="1" dirty="0" smtClean="0">
                <a:latin typeface="+mj-lt"/>
              </a:rPr>
              <a:t>S</a:t>
            </a:r>
            <a:r>
              <a:rPr lang="en-US" altLang="en-US" sz="2400" dirty="0" smtClean="0">
                <a:latin typeface="+mj-lt"/>
              </a:rPr>
              <a:t> is the relation consisting of ordered pairs (</a:t>
            </a:r>
            <a:r>
              <a:rPr lang="en-US" altLang="en-US" sz="2400" i="1" dirty="0" smtClean="0">
                <a:latin typeface="+mj-lt"/>
              </a:rPr>
              <a:t>a, c),</a:t>
            </a:r>
            <a:r>
              <a:rPr lang="en-US" altLang="en-US" sz="2400" dirty="0" smtClean="0">
                <a:latin typeface="+mj-lt"/>
              </a:rPr>
              <a:t> where </a:t>
            </a:r>
            <a:r>
              <a:rPr lang="en-US" altLang="en-US" sz="2400" i="1" dirty="0" smtClean="0">
                <a:latin typeface="+mj-lt"/>
              </a:rPr>
              <a:t>a </a:t>
            </a:r>
            <a:r>
              <a:rPr lang="en-US" altLang="en-US" sz="2400" dirty="0" smtClean="0">
                <a:latin typeface="+mj-lt"/>
                <a:sym typeface="Symbol" pitchFamily="18" charset="2"/>
              </a:rPr>
              <a:t></a:t>
            </a:r>
            <a:r>
              <a:rPr lang="en-US" altLang="en-US" sz="2400" i="1" dirty="0" smtClean="0">
                <a:latin typeface="+mj-lt"/>
              </a:rPr>
              <a:t> A, c 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</a:t>
            </a:r>
            <a:r>
              <a:rPr lang="en-US" altLang="en-US" sz="2400" i="1" dirty="0" smtClean="0">
                <a:latin typeface="+mj-lt"/>
              </a:rPr>
              <a:t> C,</a:t>
            </a:r>
            <a:r>
              <a:rPr lang="en-US" altLang="en-US" sz="2400" dirty="0" smtClean="0">
                <a:latin typeface="+mj-lt"/>
              </a:rPr>
              <a:t> and for which there exists an element b 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</a:t>
            </a:r>
            <a:r>
              <a:rPr lang="en-US" altLang="en-US" sz="2400" i="1" dirty="0" smtClean="0">
                <a:latin typeface="+mj-lt"/>
              </a:rPr>
              <a:t> B</a:t>
            </a:r>
            <a:r>
              <a:rPr lang="en-US" altLang="en-US" sz="2400" dirty="0" smtClean="0">
                <a:latin typeface="+mj-lt"/>
              </a:rPr>
              <a:t> such that </a:t>
            </a:r>
            <a:r>
              <a:rPr lang="en-US" altLang="en-US" sz="2400" i="1" dirty="0" smtClean="0">
                <a:latin typeface="+mj-lt"/>
              </a:rPr>
              <a:t>(</a:t>
            </a:r>
            <a:r>
              <a:rPr lang="en-US" altLang="en-US" sz="2400" i="1" dirty="0" err="1" smtClean="0">
                <a:latin typeface="+mj-lt"/>
              </a:rPr>
              <a:t>a,b</a:t>
            </a:r>
            <a:r>
              <a:rPr lang="en-US" altLang="en-US" sz="2400" i="1" dirty="0" smtClean="0">
                <a:latin typeface="+mj-lt"/>
              </a:rPr>
              <a:t>) 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</a:t>
            </a:r>
            <a:r>
              <a:rPr lang="en-US" altLang="en-US" sz="2400" i="1" dirty="0" smtClean="0">
                <a:latin typeface="+mj-lt"/>
              </a:rPr>
              <a:t> R</a:t>
            </a:r>
            <a:r>
              <a:rPr lang="en-US" altLang="en-US" sz="2400" dirty="0" smtClean="0">
                <a:latin typeface="+mj-lt"/>
              </a:rPr>
              <a:t> and </a:t>
            </a:r>
            <a:r>
              <a:rPr lang="en-US" altLang="en-US" sz="2400" i="1" dirty="0" smtClean="0">
                <a:latin typeface="+mj-lt"/>
              </a:rPr>
              <a:t>(b, c) </a:t>
            </a:r>
            <a:r>
              <a:rPr lang="en-US" altLang="en-US" sz="2400" i="1" dirty="0" smtClean="0">
                <a:latin typeface="+mj-lt"/>
                <a:sym typeface="Symbol" pitchFamily="18" charset="2"/>
              </a:rPr>
              <a:t></a:t>
            </a:r>
            <a:r>
              <a:rPr lang="en-US" altLang="en-US" sz="2400" i="1" dirty="0" smtClean="0">
                <a:latin typeface="+mj-lt"/>
              </a:rPr>
              <a:t> S.</a:t>
            </a:r>
          </a:p>
          <a:p>
            <a:pPr algn="just">
              <a:buClrTx/>
            </a:pPr>
            <a:r>
              <a:rPr lang="en-US" altLang="en-US" sz="2400" dirty="0" smtClean="0">
                <a:latin typeface="+mj-lt"/>
              </a:rPr>
              <a:t>We denote the </a:t>
            </a:r>
            <a:r>
              <a:rPr lang="en-US" altLang="en-US" sz="2400" b="1" dirty="0" smtClean="0">
                <a:solidFill>
                  <a:srgbClr val="FF0000"/>
                </a:solidFill>
                <a:latin typeface="+mj-lt"/>
              </a:rPr>
              <a:t>composite of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 R </a:t>
            </a:r>
            <a:r>
              <a:rPr lang="en-US" altLang="en-US" sz="2400" b="1" dirty="0" smtClean="0">
                <a:solidFill>
                  <a:srgbClr val="FF0000"/>
                </a:solidFill>
                <a:latin typeface="+mj-lt"/>
              </a:rPr>
              <a:t>and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 S</a:t>
            </a:r>
            <a:r>
              <a:rPr lang="en-US" altLang="en-US" sz="2400" dirty="0" smtClean="0">
                <a:latin typeface="+mj-lt"/>
              </a:rPr>
              <a:t> by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Cambria Math"/>
              </a:rPr>
              <a:t>∘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R</a:t>
            </a:r>
            <a:endParaRPr lang="en-US" altLang="en-US" sz="2400" i="1" dirty="0" smtClean="0">
              <a:latin typeface="+mj-lt"/>
            </a:endParaRPr>
          </a:p>
          <a:p>
            <a:pPr algn="just">
              <a:buClrTx/>
            </a:pPr>
            <a:endParaRPr lang="en-US" altLang="en-US" sz="2400" b="1" i="1" dirty="0" smtClean="0">
              <a:latin typeface="+mj-lt"/>
            </a:endParaRPr>
          </a:p>
          <a:p>
            <a:pPr algn="just">
              <a:buClrTx/>
            </a:pPr>
            <a:r>
              <a:rPr lang="en-US" altLang="en-US" sz="2400" b="1" i="1" u="sng" dirty="0" smtClean="0">
                <a:solidFill>
                  <a:srgbClr val="FF0000"/>
                </a:solidFill>
                <a:latin typeface="+mj-lt"/>
              </a:rPr>
              <a:t>Note</a:t>
            </a:r>
            <a:r>
              <a:rPr lang="en-US" altLang="en-US" sz="2400" b="1" i="1" dirty="0" smtClean="0">
                <a:latin typeface="+mj-lt"/>
              </a:rPr>
              <a:t>:</a:t>
            </a:r>
            <a:r>
              <a:rPr lang="en-US" altLang="en-US" sz="2400" i="1" dirty="0" smtClean="0">
                <a:latin typeface="+mj-lt"/>
              </a:rPr>
              <a:t> </a:t>
            </a:r>
            <a:r>
              <a:rPr lang="en-US" altLang="en-US" sz="2400" dirty="0" smtClean="0">
                <a:latin typeface="+mj-lt"/>
              </a:rPr>
              <a:t>Computing the composite of two relations requires that we find elements that are the </a:t>
            </a:r>
          </a:p>
          <a:p>
            <a:pPr lvl="1" algn="just"/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second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elements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of ordered pairs in the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first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relation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, and </a:t>
            </a:r>
          </a:p>
          <a:p>
            <a:pPr lvl="1" algn="just"/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first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element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of ordered pairs in the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second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relation</a:t>
            </a:r>
            <a:endParaRPr lang="en-US" altLang="en-US" sz="2400" b="1" i="1" dirty="0" smtClean="0">
              <a:solidFill>
                <a:srgbClr val="0000FF"/>
              </a:solidFill>
              <a:latin typeface="+mj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Composite of Relations : </a:t>
            </a:r>
            <a:r>
              <a:rPr lang="en-US" sz="4000" b="1" dirty="0" smtClean="0">
                <a:solidFill>
                  <a:srgbClr val="FF3300"/>
                </a:solidFill>
              </a:rPr>
              <a:t>Example</a:t>
            </a:r>
            <a:endParaRPr lang="en-US" sz="4000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lnSpcReduction="10000"/>
          </a:bodyPr>
          <a:lstStyle/>
          <a:p>
            <a:pPr algn="just">
              <a:buClrTx/>
            </a:pP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Example 20 :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 What is the composite of the relations 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 and 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S,</a:t>
            </a:r>
            <a:r>
              <a:rPr lang="en-US" altLang="en-US" sz="24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where 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 is the relation from {1, 2, 3} to {1, 2, 3, 4} with </a:t>
            </a:r>
          </a:p>
          <a:p>
            <a:pPr algn="just">
              <a:buClrTx/>
              <a:buNone/>
            </a:pP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	R</a:t>
            </a:r>
            <a:r>
              <a:rPr lang="en-US" altLang="en-US" sz="2400" i="1" dirty="0" smtClean="0">
                <a:solidFill>
                  <a:srgbClr val="FF0000"/>
                </a:solidFill>
                <a:latin typeface="+mj-lt"/>
              </a:rPr>
              <a:t> = {(1,1), (1,4), (2,3), (3,1), (3,4)}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 and 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 is the relation from </a:t>
            </a:r>
          </a:p>
          <a:p>
            <a:pPr algn="just">
              <a:buClrTx/>
              <a:buNone/>
            </a:pPr>
            <a:r>
              <a:rPr lang="en-US" altLang="en-US" sz="2400" i="1" dirty="0" smtClean="0">
                <a:solidFill>
                  <a:srgbClr val="FF0000"/>
                </a:solidFill>
                <a:latin typeface="+mj-lt"/>
              </a:rPr>
              <a:t>	{1, 2, 3, 4} to {0, 1, 2}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with 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en-US" sz="2400" i="1" dirty="0" smtClean="0">
                <a:solidFill>
                  <a:srgbClr val="FF0000"/>
                </a:solidFill>
                <a:latin typeface="+mj-lt"/>
              </a:rPr>
              <a:t> = {(1,0), (2,0), (3,1), (3,2), (4,1)}?</a:t>
            </a:r>
          </a:p>
          <a:p>
            <a:pPr algn="just">
              <a:buClrTx/>
              <a:buNone/>
            </a:pPr>
            <a:endParaRPr lang="en-US" altLang="en-US" sz="2400" i="1" dirty="0" smtClean="0">
              <a:solidFill>
                <a:srgbClr val="FF0000"/>
              </a:solidFill>
              <a:latin typeface="+mj-lt"/>
            </a:endParaRPr>
          </a:p>
          <a:p>
            <a:pPr algn="just">
              <a:buClrTx/>
            </a:pPr>
            <a:r>
              <a:rPr lang="en-US" altLang="en-US" sz="2400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: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S </a:t>
            </a:r>
            <a:r>
              <a:rPr lang="en-US" sz="2400" b="1" dirty="0" smtClean="0">
                <a:latin typeface="+mj-lt"/>
                <a:ea typeface="Cambria Math"/>
              </a:rPr>
              <a:t>∘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R</a:t>
            </a:r>
            <a:r>
              <a:rPr lang="en-US" sz="2400" i="1" dirty="0" smtClean="0">
                <a:latin typeface="+mj-lt"/>
              </a:rPr>
              <a:t>  </a:t>
            </a:r>
            <a:r>
              <a:rPr lang="en-US" sz="2400" dirty="0" smtClean="0">
                <a:latin typeface="+mj-lt"/>
              </a:rPr>
              <a:t>is constructed using all ordered pairs in </a:t>
            </a:r>
            <a:r>
              <a:rPr lang="en-US" sz="2400" i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and ordered pairs in </a:t>
            </a:r>
            <a:r>
              <a:rPr lang="en-US" sz="2400" i="1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, where the second element of the ordered pair in </a:t>
            </a:r>
            <a:r>
              <a:rPr lang="en-US" sz="2400" i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agrees with the first element of the ordered pair in </a:t>
            </a:r>
            <a:r>
              <a:rPr lang="en-US" sz="2400" i="1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.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For example, the ordered pairs (2,3)  in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and (3,1) in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produce the ordered pair (2,1) in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  <a:ea typeface="Cambria Math"/>
              </a:rPr>
              <a:t>∘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R.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Computing all the ordered pairs in the composite, we find</a:t>
            </a:r>
          </a:p>
          <a:p>
            <a:pPr algn="just">
              <a:buClrTx/>
              <a:buNone/>
            </a:pPr>
            <a:r>
              <a:rPr lang="en-US" sz="2400" b="1" i="1" dirty="0" smtClean="0">
                <a:latin typeface="+mj-lt"/>
              </a:rPr>
              <a:t> 	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S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  <a:ea typeface="Cambria Math"/>
              </a:rPr>
              <a:t>∘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R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= {(1,0), (1,1),(2,1), (2,2),(3,0), (3,1) }</a:t>
            </a:r>
            <a:endParaRPr lang="en-US" sz="2400" b="1" i="1" dirty="0" smtClean="0">
              <a:solidFill>
                <a:srgbClr val="0000FF"/>
              </a:solidFill>
              <a:latin typeface="+mj-lt"/>
            </a:endParaRPr>
          </a:p>
          <a:p>
            <a:pPr algn="just">
              <a:buClrTx/>
            </a:pPr>
            <a:endParaRPr lang="en-US" sz="2400" dirty="0" smtClean="0">
              <a:latin typeface="+mj-lt"/>
            </a:endParaRPr>
          </a:p>
          <a:p>
            <a:pPr algn="just">
              <a:buClrTx/>
            </a:pPr>
            <a:endParaRPr lang="en-US" altLang="en-US" sz="2400" dirty="0" smtClean="0">
              <a:solidFill>
                <a:srgbClr val="FF0000"/>
              </a:solidFill>
              <a:latin typeface="+mj-lt"/>
            </a:endParaRPr>
          </a:p>
          <a:p>
            <a:pPr>
              <a:buClrTx/>
            </a:pP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27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Exercise 30 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>
              <a:buClrTx/>
              <a:buSzPct val="90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Let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be the relation {(1,2), (1,3),(2,3), (2,4),(3,1)}, and let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be the relation {(2,1), (3,1),(3,2), (4,2)}.</a:t>
            </a:r>
          </a:p>
          <a:p>
            <a:pPr>
              <a:buClrTx/>
              <a:buSzPct val="90000"/>
              <a:buNone/>
            </a:pP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	Find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S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  <a:ea typeface="Cambria Math"/>
              </a:rPr>
              <a:t>∘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R</a:t>
            </a:r>
          </a:p>
          <a:p>
            <a:pPr>
              <a:buClrTx/>
              <a:buSzPct val="90000"/>
              <a:buFont typeface="Arial" pitchFamily="34" charset="0"/>
              <a:buChar char="•"/>
            </a:pPr>
            <a:endParaRPr lang="en-US" sz="2800" b="1" i="1" dirty="0" smtClean="0">
              <a:solidFill>
                <a:srgbClr val="FF0000"/>
              </a:solidFill>
              <a:latin typeface="+mj-lt"/>
            </a:endParaRPr>
          </a:p>
          <a:p>
            <a:pPr>
              <a:buClrTx/>
              <a:buSzPct val="90000"/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  <a:latin typeface="+mj-lt"/>
              </a:rPr>
              <a:t>Solution: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 Try out yourself!</a:t>
            </a:r>
          </a:p>
          <a:p>
            <a:pPr>
              <a:buClrTx/>
              <a:buSzPct val="90000"/>
              <a:buFont typeface="Arial" pitchFamily="34" charset="0"/>
              <a:buChar char="•"/>
            </a:pPr>
            <a:endParaRPr lang="en-US" sz="2800" b="1" i="1" dirty="0" smtClean="0">
              <a:latin typeface="+mj-lt"/>
            </a:endParaRPr>
          </a:p>
          <a:p>
            <a:pPr>
              <a:buClrTx/>
              <a:buSzPct val="90000"/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0000FF"/>
                </a:solidFill>
                <a:latin typeface="+mj-lt"/>
              </a:rPr>
              <a:t>Answer: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i="1" dirty="0" smtClean="0">
                <a:latin typeface="+mj-lt"/>
              </a:rPr>
              <a:t>S </a:t>
            </a:r>
            <a:r>
              <a:rPr lang="en-US" sz="2800" b="1" dirty="0" smtClean="0">
                <a:latin typeface="+mj-lt"/>
                <a:ea typeface="Cambria Math"/>
              </a:rPr>
              <a:t>∘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i="1" dirty="0" smtClean="0">
                <a:latin typeface="+mj-lt"/>
              </a:rPr>
              <a:t>R = </a:t>
            </a:r>
            <a:r>
              <a:rPr lang="en-US" sz="2800" dirty="0" smtClean="0">
                <a:latin typeface="+mj-lt"/>
              </a:rPr>
              <a:t>{(1,1), (1,2),(2,1), (2,2)}  </a:t>
            </a:r>
            <a:endParaRPr lang="en-US" sz="2800" b="1" i="1" dirty="0" smtClean="0">
              <a:latin typeface="+mj-lt"/>
            </a:endParaRPr>
          </a:p>
          <a:p>
            <a:pPr>
              <a:buClrTx/>
              <a:buSzPct val="90000"/>
              <a:buNone/>
            </a:pP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Representing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Relations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Section 7.3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5496C-CF08-4769-953C-FF624E71F98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</a:rPr>
              <a:t>Introduction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Autofit/>
          </a:bodyPr>
          <a:lstStyle/>
          <a:p>
            <a:r>
              <a:rPr lang="en-US" altLang="en-US" sz="2800" dirty="0" smtClean="0">
                <a:latin typeface="+mj-lt"/>
              </a:rPr>
              <a:t>The most direct way to express a relationship between elements of two sets is to use 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ordered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+mj-lt"/>
              </a:rPr>
              <a:t>pairs</a:t>
            </a:r>
            <a:r>
              <a:rPr lang="en-US" altLang="en-US" sz="2800" dirty="0" smtClean="0">
                <a:latin typeface="+mj-lt"/>
              </a:rPr>
              <a:t> made up of two related elements. For this reason, 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sets of ordered pairs are called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+mj-lt"/>
              </a:rPr>
              <a:t>binary relations</a:t>
            </a:r>
            <a:r>
              <a:rPr lang="en-US" altLang="en-US" sz="2800" b="1" dirty="0" smtClean="0">
                <a:solidFill>
                  <a:srgbClr val="0000FF"/>
                </a:solidFill>
                <a:latin typeface="+mj-lt"/>
              </a:rPr>
              <a:t>.</a:t>
            </a:r>
          </a:p>
          <a:p>
            <a:r>
              <a:rPr lang="en-US" altLang="en-US" sz="2800" dirty="0" smtClean="0">
                <a:latin typeface="+mj-lt"/>
              </a:rPr>
              <a:t>In this section, we introduce the basic terminology used to describe </a:t>
            </a:r>
            <a:r>
              <a:rPr lang="en-US" altLang="en-US" sz="2800" b="1" i="1" dirty="0" smtClean="0">
                <a:latin typeface="+mj-lt"/>
              </a:rPr>
              <a:t>binary relations</a:t>
            </a:r>
            <a:r>
              <a:rPr lang="en-US" altLang="en-US" sz="2800" dirty="0" smtClean="0">
                <a:latin typeface="+mj-lt"/>
              </a:rPr>
              <a:t>.</a:t>
            </a:r>
          </a:p>
          <a:p>
            <a:r>
              <a:rPr lang="en-US" altLang="en-US" sz="2800" dirty="0" smtClean="0">
                <a:latin typeface="+mj-lt"/>
              </a:rPr>
              <a:t>We can use relations to solve problems involving communications networks, project scheduling, and identifying elements in sets with common properties. </a:t>
            </a:r>
          </a:p>
          <a:p>
            <a:pPr>
              <a:buNone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32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Representing Relations 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90000"/>
            </a:pPr>
            <a:r>
              <a:rPr lang="en-US" altLang="en-US" sz="2400" dirty="0" smtClean="0">
                <a:latin typeface="+mj-lt"/>
              </a:rPr>
              <a:t>There are many ways to represent a relation between finite sets. One way is to list its </a:t>
            </a:r>
            <a:r>
              <a:rPr lang="en-US" altLang="en-US" sz="2400" b="1" dirty="0" smtClean="0">
                <a:latin typeface="+mj-lt"/>
              </a:rPr>
              <a:t>ordered</a:t>
            </a:r>
            <a:r>
              <a:rPr lang="en-US" altLang="en-US" sz="2400" dirty="0" smtClean="0">
                <a:latin typeface="+mj-lt"/>
              </a:rPr>
              <a:t> </a:t>
            </a:r>
            <a:r>
              <a:rPr lang="en-US" altLang="en-US" sz="2400" b="1" dirty="0" smtClean="0">
                <a:latin typeface="+mj-lt"/>
              </a:rPr>
              <a:t>pairs</a:t>
            </a:r>
            <a:r>
              <a:rPr lang="en-US" altLang="en-US" sz="2400" dirty="0" smtClean="0">
                <a:latin typeface="+mj-lt"/>
              </a:rPr>
              <a:t>, another way is to use a </a:t>
            </a:r>
            <a:r>
              <a:rPr lang="en-US" altLang="en-US" sz="2400" b="1" dirty="0" smtClean="0">
                <a:latin typeface="+mj-lt"/>
              </a:rPr>
              <a:t>table</a:t>
            </a:r>
            <a:r>
              <a:rPr lang="en-US" altLang="en-US" sz="2400" dirty="0" smtClean="0">
                <a:latin typeface="+mj-lt"/>
              </a:rPr>
              <a:t> (</a:t>
            </a:r>
            <a:r>
              <a:rPr lang="en-US" altLang="en-US" sz="2400" dirty="0" smtClean="0">
                <a:solidFill>
                  <a:srgbClr val="FF3300"/>
                </a:solidFill>
                <a:latin typeface="+mj-lt"/>
              </a:rPr>
              <a:t>we have covered already</a:t>
            </a:r>
            <a:r>
              <a:rPr lang="en-US" altLang="en-US" sz="2400" dirty="0" smtClean="0">
                <a:latin typeface="+mj-lt"/>
              </a:rPr>
              <a:t>) </a:t>
            </a:r>
          </a:p>
          <a:p>
            <a:pPr>
              <a:buClr>
                <a:srgbClr val="FF0000"/>
              </a:buClr>
              <a:buSzPct val="90000"/>
            </a:pPr>
            <a:r>
              <a:rPr lang="en-US" altLang="en-US" sz="2400" dirty="0" smtClean="0">
                <a:latin typeface="+mj-lt"/>
              </a:rPr>
              <a:t>In this section we will discuss 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two alternative methods of representing relations –</a:t>
            </a:r>
          </a:p>
          <a:p>
            <a:pPr lvl="1">
              <a:buClr>
                <a:srgbClr val="FF0000"/>
              </a:buClr>
              <a:buSzPct val="90000"/>
            </a:pP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Representing Relations using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Matrices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(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zero-one matrices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)</a:t>
            </a:r>
          </a:p>
          <a:p>
            <a:pPr lvl="1">
              <a:buClr>
                <a:srgbClr val="FF0000"/>
              </a:buClr>
              <a:buSzPct val="90000"/>
            </a:pP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Representing Relations using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Directed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0000FF"/>
                </a:solidFill>
                <a:latin typeface="+mj-lt"/>
              </a:rPr>
              <a:t>graph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 (</a:t>
            </a:r>
            <a:r>
              <a:rPr lang="en-US" altLang="en-US" sz="2400" b="1" dirty="0" smtClean="0">
                <a:solidFill>
                  <a:srgbClr val="C00000"/>
                </a:solidFill>
                <a:latin typeface="+mj-lt"/>
              </a:rPr>
              <a:t>Digraph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</a:rPr>
              <a:t>)</a:t>
            </a:r>
            <a:endParaRPr lang="en-US" sz="2400" b="1" dirty="0" smtClean="0">
              <a:solidFill>
                <a:srgbClr val="0000FF"/>
              </a:solidFill>
              <a:latin typeface="+mj-lt"/>
            </a:endParaRPr>
          </a:p>
          <a:p>
            <a:pPr>
              <a:buClr>
                <a:srgbClr val="FF0000"/>
              </a:buClr>
              <a:buSzPct val="90000"/>
            </a:pPr>
            <a:r>
              <a:rPr lang="en-US" sz="2400" dirty="0" smtClean="0">
                <a:latin typeface="+mj-lt"/>
              </a:rPr>
              <a:t>All Relation we study in this section will be </a:t>
            </a:r>
            <a:r>
              <a:rPr lang="en-US" sz="2400" b="1" dirty="0" smtClean="0">
                <a:latin typeface="+mj-lt"/>
                <a:sym typeface="Wingdings" pitchFamily="2" charset="2"/>
              </a:rPr>
              <a:t>Binary Relations</a:t>
            </a:r>
            <a:r>
              <a:rPr lang="en-US" sz="2400" dirty="0" smtClean="0">
                <a:latin typeface="+mj-lt"/>
                <a:sym typeface="Wingdings" pitchFamily="2" charset="2"/>
              </a:rPr>
              <a:t>.</a:t>
            </a:r>
            <a:endParaRPr lang="en-US" sz="24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Representing Relations Using </a:t>
            </a:r>
            <a:r>
              <a:rPr lang="en-US" sz="4000" b="1" dirty="0" smtClean="0">
                <a:solidFill>
                  <a:srgbClr val="0000FF"/>
                </a:solidFill>
              </a:rPr>
              <a:t>Matrices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9530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400" dirty="0" smtClean="0">
                <a:latin typeface="+mj-lt"/>
              </a:rPr>
              <a:t>A relation between finite sets can be represented using a zero-one matrix. </a:t>
            </a:r>
          </a:p>
          <a:p>
            <a:pPr>
              <a:buClrTx/>
            </a:pPr>
            <a:r>
              <a:rPr lang="en-US" sz="2400" dirty="0" smtClean="0">
                <a:latin typeface="+mj-lt"/>
              </a:rPr>
              <a:t>Suppose </a:t>
            </a:r>
            <a:r>
              <a:rPr lang="en-US" sz="2400" b="1" i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is a relation from </a:t>
            </a:r>
            <a:r>
              <a:rPr lang="en-US" sz="2400" i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= {</a:t>
            </a:r>
            <a:r>
              <a:rPr lang="en-US" sz="2400" i="1" dirty="0" smtClean="0">
                <a:latin typeface="+mj-lt"/>
              </a:rPr>
              <a:t>a</a:t>
            </a:r>
            <a:r>
              <a:rPr lang="en-US" sz="24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i="1" dirty="0" smtClean="0">
                <a:latin typeface="+mj-lt"/>
              </a:rPr>
              <a:t>a</a:t>
            </a:r>
            <a:r>
              <a:rPr lang="en-US" sz="2400" baseline="-25000" dirty="0" smtClean="0"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latin typeface="+mj-lt"/>
              </a:rPr>
              <a:t>, …, </a:t>
            </a:r>
            <a:r>
              <a:rPr lang="en-US" sz="2400" i="1" dirty="0" smtClean="0">
                <a:latin typeface="+mj-lt"/>
              </a:rPr>
              <a:t>a</a:t>
            </a:r>
            <a:r>
              <a:rPr lang="en-US" sz="2400" i="1" baseline="-25000" dirty="0" smtClean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} to </a:t>
            </a:r>
            <a:r>
              <a:rPr lang="en-US" sz="2400" i="1" dirty="0" smtClean="0"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 = {</a:t>
            </a:r>
            <a:r>
              <a:rPr lang="en-US" sz="2400" i="1" dirty="0" smtClean="0">
                <a:latin typeface="+mj-lt"/>
              </a:rPr>
              <a:t>b</a:t>
            </a:r>
            <a:r>
              <a:rPr lang="en-US" sz="2400" baseline="-25000" dirty="0" smtClean="0"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i="1" dirty="0" smtClean="0">
                <a:latin typeface="+mj-lt"/>
              </a:rPr>
              <a:t>b</a:t>
            </a:r>
            <a:r>
              <a:rPr lang="en-US" sz="2400" baseline="-25000" dirty="0" smtClean="0"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latin typeface="+mj-lt"/>
              </a:rPr>
              <a:t>,…, </a:t>
            </a:r>
            <a:r>
              <a:rPr lang="en-US" sz="2400" i="1" dirty="0" err="1" smtClean="0">
                <a:latin typeface="+mj-lt"/>
              </a:rPr>
              <a:t>b</a:t>
            </a:r>
            <a:r>
              <a:rPr lang="en-US" sz="2400" i="1" baseline="-25000" dirty="0" err="1" smtClean="0">
                <a:latin typeface="+mj-lt"/>
              </a:rPr>
              <a:t>n</a:t>
            </a:r>
            <a:r>
              <a:rPr lang="en-US" sz="2400" dirty="0" smtClean="0">
                <a:latin typeface="+mj-lt"/>
              </a:rPr>
              <a:t>}</a:t>
            </a:r>
          </a:p>
          <a:p>
            <a:pPr lvl="1">
              <a:buClrTx/>
            </a:pPr>
            <a:r>
              <a:rPr lang="en-US" dirty="0" smtClean="0">
                <a:latin typeface="+mj-lt"/>
              </a:rPr>
              <a:t>The elements of the two sets can be listed in any particular arbitrary order. When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=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, we use the same ordering. </a:t>
            </a:r>
          </a:p>
          <a:p>
            <a:pPr lvl="1">
              <a:buClrTx/>
            </a:pPr>
            <a:endParaRPr lang="en-US" dirty="0" smtClean="0">
              <a:latin typeface="+mj-lt"/>
            </a:endParaRPr>
          </a:p>
          <a:p>
            <a:pPr>
              <a:buClrTx/>
            </a:pPr>
            <a:endParaRPr lang="en-US" sz="2400" dirty="0" smtClean="0">
              <a:latin typeface="+mj-lt"/>
            </a:endParaRPr>
          </a:p>
          <a:p>
            <a:pPr>
              <a:buClrTx/>
            </a:pPr>
            <a:r>
              <a:rPr lang="en-US" sz="2400" dirty="0" smtClean="0">
                <a:latin typeface="+mj-lt"/>
              </a:rPr>
              <a:t>The relation </a:t>
            </a:r>
            <a:r>
              <a:rPr lang="en-US" sz="2400" b="1" i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is represented by the matrix  </a:t>
            </a:r>
            <a:r>
              <a:rPr lang="en-US" sz="2400" i="1" dirty="0" smtClean="0">
                <a:latin typeface="+mj-lt"/>
              </a:rPr>
              <a:t>M</a:t>
            </a:r>
            <a:r>
              <a:rPr lang="en-US" sz="2400" i="1" baseline="-25000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= [</a:t>
            </a:r>
            <a:r>
              <a:rPr lang="en-US" sz="2400" i="1" dirty="0" err="1" smtClean="0">
                <a:latin typeface="+mj-lt"/>
              </a:rPr>
              <a:t>m</a:t>
            </a:r>
            <a:r>
              <a:rPr lang="en-US" sz="2400" i="1" baseline="-25000" dirty="0" err="1" smtClean="0">
                <a:latin typeface="+mj-lt"/>
              </a:rPr>
              <a:t>ij</a:t>
            </a:r>
            <a:r>
              <a:rPr lang="en-US" sz="2400" dirty="0" smtClean="0">
                <a:latin typeface="+mj-lt"/>
              </a:rPr>
              <a:t>], where</a:t>
            </a:r>
          </a:p>
          <a:p>
            <a:pPr>
              <a:buClrTx/>
              <a:buNone/>
            </a:pPr>
            <a:r>
              <a:rPr lang="en-US" sz="2400" dirty="0" smtClean="0">
                <a:latin typeface="+mj-lt"/>
              </a:rPr>
              <a:t>	The matrix representing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has a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as its (</a:t>
            </a:r>
            <a:r>
              <a:rPr lang="en-US" sz="2400" b="1" i="1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,</a:t>
            </a:r>
            <a:r>
              <a:rPr lang="en-US" sz="2400" b="1" i="1" dirty="0" err="1" smtClean="0">
                <a:solidFill>
                  <a:srgbClr val="0000FF"/>
                </a:solidFill>
                <a:latin typeface="+mj-lt"/>
              </a:rPr>
              <a:t>j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) entry when </a:t>
            </a:r>
            <a:r>
              <a:rPr lang="en-US" sz="2400" b="1" i="1" dirty="0" err="1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sz="2400" b="1" i="1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is related to </a:t>
            </a:r>
            <a:r>
              <a:rPr lang="en-US" sz="2400" b="1" i="1" dirty="0" err="1" smtClean="0">
                <a:solidFill>
                  <a:srgbClr val="0000FF"/>
                </a:solidFill>
                <a:latin typeface="+mj-lt"/>
              </a:rPr>
              <a:t>b</a:t>
            </a:r>
            <a:r>
              <a:rPr lang="en-US" sz="2400" b="1" i="1" baseline="-25000" dirty="0" err="1" smtClean="0">
                <a:solidFill>
                  <a:srgbClr val="0000FF"/>
                </a:solidFill>
                <a:latin typeface="+mj-lt"/>
              </a:rPr>
              <a:t>j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and a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0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if </a:t>
            </a:r>
            <a:r>
              <a:rPr lang="en-US" sz="2400" b="1" i="1" dirty="0" err="1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sz="2400" b="1" i="1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is not related to </a:t>
            </a:r>
            <a:r>
              <a:rPr lang="en-US" sz="2400" b="1" i="1" dirty="0" err="1" smtClean="0">
                <a:solidFill>
                  <a:srgbClr val="0000FF"/>
                </a:solidFill>
                <a:latin typeface="+mj-lt"/>
              </a:rPr>
              <a:t>b</a:t>
            </a:r>
            <a:r>
              <a:rPr lang="en-US" sz="2400" b="1" i="1" baseline="-25000" dirty="0" err="1" smtClean="0">
                <a:solidFill>
                  <a:srgbClr val="0000FF"/>
                </a:solidFill>
                <a:latin typeface="+mj-lt"/>
              </a:rPr>
              <a:t>j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. </a:t>
            </a:r>
            <a:endParaRPr lang="en-US" sz="2400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02055" y="4343400"/>
            <a:ext cx="276034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688"/>
            <a:ext cx="8534400" cy="89611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Representing Relations Using Matrices: </a:t>
            </a:r>
            <a:r>
              <a:rPr lang="en-US" sz="3200" b="1" dirty="0" smtClean="0">
                <a:solidFill>
                  <a:srgbClr val="FF3300"/>
                </a:solidFill>
              </a:rPr>
              <a:t>Example1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8768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2400" b="1" u="sng" dirty="0" smtClean="0">
                <a:solidFill>
                  <a:srgbClr val="FF0000"/>
                </a:solidFill>
                <a:latin typeface="+mj-lt"/>
              </a:rPr>
              <a:t>Example </a:t>
            </a:r>
            <a:r>
              <a:rPr lang="en-US" sz="2400" b="1" u="sng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1: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Suppose that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= {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1,2,3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} and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= {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1,2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}.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	Let 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be  the relation from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to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containing (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 if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	b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and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&gt;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. What is the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matrix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representing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R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(assuming the ordering of elements is the same as the increasing numerical order)?</a:t>
            </a:r>
          </a:p>
          <a:p>
            <a:r>
              <a:rPr lang="en-US" sz="2400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400" b="1" dirty="0" smtClean="0">
                <a:latin typeface="+mj-lt"/>
              </a:rPr>
              <a:t>: </a:t>
            </a:r>
            <a:r>
              <a:rPr lang="en-US" sz="2400" dirty="0" smtClean="0">
                <a:latin typeface="+mj-lt"/>
              </a:rPr>
              <a:t>Because </a:t>
            </a:r>
            <a:r>
              <a:rPr lang="en-US" sz="2400" i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= {(</a:t>
            </a:r>
            <a:r>
              <a:rPr lang="en-US" sz="2400" dirty="0" smtClean="0">
                <a:latin typeface="+mj-lt"/>
                <a:ea typeface="Cambria Math" pitchFamily="18" charset="0"/>
              </a:rPr>
              <a:t>2,1</a:t>
            </a:r>
            <a:r>
              <a:rPr lang="en-US" sz="2400" dirty="0" smtClean="0">
                <a:latin typeface="+mj-lt"/>
              </a:rPr>
              <a:t>), (</a:t>
            </a:r>
            <a:r>
              <a:rPr lang="en-US" sz="2400" dirty="0" smtClean="0">
                <a:latin typeface="+mj-lt"/>
                <a:ea typeface="Cambria Math" pitchFamily="18" charset="0"/>
              </a:rPr>
              <a:t>3,1</a:t>
            </a:r>
            <a:r>
              <a:rPr lang="en-US" sz="2400" dirty="0" smtClean="0">
                <a:latin typeface="+mj-lt"/>
              </a:rPr>
              <a:t>),(</a:t>
            </a:r>
            <a:r>
              <a:rPr lang="en-US" sz="2400" dirty="0" smtClean="0">
                <a:latin typeface="+mj-lt"/>
                <a:ea typeface="Cambria Math" pitchFamily="18" charset="0"/>
              </a:rPr>
              <a:t>3,2</a:t>
            </a:r>
            <a:r>
              <a:rPr lang="en-US" sz="2400" dirty="0" smtClean="0">
                <a:latin typeface="+mj-lt"/>
              </a:rPr>
              <a:t>)}, the matrix is</a:t>
            </a: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Clr>
                <a:srgbClr val="C00000"/>
              </a:buClr>
            </a:pPr>
            <a:r>
              <a:rPr lang="en-US" sz="2400" b="1" u="sng" dirty="0" smtClean="0">
                <a:solidFill>
                  <a:srgbClr val="FF0000"/>
                </a:solidFill>
                <a:latin typeface="+mj-lt"/>
              </a:rPr>
              <a:t>Note: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The matrix of a relation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R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</a:t>
            </a:r>
            <a:r>
              <a:rPr lang="en-US" sz="2400" i="1" dirty="0" smtClean="0">
                <a:latin typeface="+mj-lt"/>
              </a:rPr>
              <a:t> A </a:t>
            </a:r>
            <a:r>
              <a:rPr lang="en-US" sz="2400" dirty="0" smtClean="0">
                <a:latin typeface="+mj-lt"/>
              </a:rPr>
              <a:t>to</a:t>
            </a:r>
            <a:r>
              <a:rPr lang="en-US" sz="2400" i="1" dirty="0" smtClean="0">
                <a:latin typeface="+mj-lt"/>
              </a:rPr>
              <a:t> B </a:t>
            </a:r>
            <a:r>
              <a:rPr lang="en-US" sz="2400" dirty="0" smtClean="0">
                <a:latin typeface="+mj-lt"/>
              </a:rPr>
              <a:t>is dependent on the </a:t>
            </a:r>
            <a:r>
              <a:rPr lang="en-US" sz="2400" b="1" dirty="0" smtClean="0">
                <a:latin typeface="+mj-lt"/>
              </a:rPr>
              <a:t>orderings of the </a:t>
            </a:r>
            <a:r>
              <a:rPr lang="en-US" sz="2400" b="1" i="1" dirty="0" smtClean="0">
                <a:latin typeface="+mj-lt"/>
              </a:rPr>
              <a:t>A </a:t>
            </a:r>
            <a:r>
              <a:rPr lang="en-US" sz="2400" b="1" dirty="0" smtClean="0">
                <a:latin typeface="+mj-lt"/>
              </a:rPr>
              <a:t>and</a:t>
            </a:r>
            <a:r>
              <a:rPr lang="en-US" sz="2400" b="1" i="1" dirty="0" smtClean="0">
                <a:latin typeface="+mj-lt"/>
              </a:rPr>
              <a:t> B</a:t>
            </a: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3810000"/>
            <a:ext cx="192786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89611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Representing Relations Using Matrices:</a:t>
            </a:r>
            <a:r>
              <a:rPr lang="en-US" sz="3200" b="1" dirty="0" smtClean="0">
                <a:solidFill>
                  <a:srgbClr val="FF3300"/>
                </a:solidFill>
              </a:rPr>
              <a:t>Example2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0000"/>
                </a:solidFill>
                <a:latin typeface="+mj-lt"/>
              </a:rPr>
              <a:t>Example </a:t>
            </a:r>
            <a:r>
              <a:rPr lang="en-US" sz="2400" b="1" u="sng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2: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Let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= {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} and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= {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4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5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}.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Which ordered pairs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are in the relation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represented by the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matrix</a:t>
            </a: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400" b="1" dirty="0" smtClean="0">
                <a:latin typeface="+mj-lt"/>
              </a:rPr>
              <a:t>: </a:t>
            </a:r>
            <a:r>
              <a:rPr lang="en-US" sz="2400" dirty="0" smtClean="0">
                <a:latin typeface="+mj-lt"/>
              </a:rPr>
              <a:t>Because </a:t>
            </a:r>
            <a:r>
              <a:rPr lang="en-US" sz="2400" b="1" i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 consists of those ordered pairs (</a:t>
            </a:r>
            <a:r>
              <a:rPr lang="en-US" sz="2400" i="1" dirty="0" err="1" smtClean="0">
                <a:latin typeface="+mj-lt"/>
              </a:rPr>
              <a:t>a</a:t>
            </a:r>
            <a:r>
              <a:rPr lang="en-US" sz="2400" i="1" baseline="-25000" dirty="0" err="1" smtClean="0">
                <a:latin typeface="+mj-lt"/>
              </a:rPr>
              <a:t>i</a:t>
            </a:r>
            <a:r>
              <a:rPr lang="en-US" sz="2400" dirty="0" err="1" smtClean="0">
                <a:latin typeface="+mj-lt"/>
              </a:rPr>
              <a:t>,</a:t>
            </a:r>
            <a:r>
              <a:rPr lang="en-US" sz="2400" i="1" dirty="0" err="1" smtClean="0">
                <a:latin typeface="+mj-lt"/>
              </a:rPr>
              <a:t>b</a:t>
            </a:r>
            <a:r>
              <a:rPr lang="en-US" sz="2400" i="1" baseline="-25000" dirty="0" err="1" smtClean="0">
                <a:latin typeface="+mj-lt"/>
              </a:rPr>
              <a:t>j</a:t>
            </a:r>
            <a:r>
              <a:rPr lang="en-US" sz="2400" dirty="0" smtClean="0">
                <a:latin typeface="+mj-lt"/>
              </a:rPr>
              <a:t>) with </a:t>
            </a:r>
          </a:p>
          <a:p>
            <a:pPr>
              <a:buNone/>
            </a:pPr>
            <a:r>
              <a:rPr lang="en-US" sz="2400" i="1" dirty="0" err="1" smtClean="0">
                <a:latin typeface="+mj-lt"/>
              </a:rPr>
              <a:t>m</a:t>
            </a:r>
            <a:r>
              <a:rPr lang="en-US" sz="2400" i="1" baseline="-25000" dirty="0" err="1" smtClean="0">
                <a:latin typeface="+mj-lt"/>
              </a:rPr>
              <a:t>ij</a:t>
            </a:r>
            <a:r>
              <a:rPr lang="en-US" sz="2400" dirty="0" smtClean="0">
                <a:latin typeface="+mj-lt"/>
              </a:rPr>
              <a:t> = </a:t>
            </a:r>
            <a:r>
              <a:rPr lang="en-US" sz="2400" dirty="0" smtClean="0"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latin typeface="+mj-lt"/>
              </a:rPr>
              <a:t>, it follows that:</a:t>
            </a:r>
          </a:p>
          <a:p>
            <a:pPr>
              <a:buNone/>
            </a:pPr>
            <a:r>
              <a:rPr lang="en-US" sz="1800" i="1" dirty="0" smtClean="0">
                <a:latin typeface="+mj-lt"/>
              </a:rPr>
              <a:t>    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= {(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), (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),(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), (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4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),(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), {(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), (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5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)}  </a:t>
            </a:r>
            <a:endParaRPr lang="en-US" sz="2400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2973705"/>
            <a:ext cx="308229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Matrices of Relations on Sets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572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If </a:t>
            </a:r>
            <a:r>
              <a:rPr lang="en-US" sz="2400" b="1" i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reflexive</a:t>
            </a:r>
            <a:r>
              <a:rPr lang="en-US" sz="2400" dirty="0" smtClean="0">
                <a:latin typeface="+mj-lt"/>
              </a:rPr>
              <a:t> relation,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all the elements on the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main diagonal of M</a:t>
            </a:r>
            <a:r>
              <a:rPr lang="en-US" sz="2400" b="1" baseline="-25000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are equal to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1.</a:t>
            </a:r>
            <a:endParaRPr lang="en-US" sz="2400" b="1" dirty="0" smtClean="0">
              <a:solidFill>
                <a:srgbClr val="0000FF"/>
              </a:solidFill>
              <a:latin typeface="+mj-lt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matrix of an </a:t>
            </a:r>
            <a:r>
              <a:rPr lang="en-US" sz="2400" b="1" i="1" dirty="0" err="1" smtClean="0">
                <a:solidFill>
                  <a:srgbClr val="0000FF"/>
                </a:solidFill>
                <a:latin typeface="+mj-lt"/>
              </a:rPr>
              <a:t>antisymmetric</a:t>
            </a:r>
            <a:r>
              <a:rPr lang="en-US" sz="2400" dirty="0" smtClean="0">
                <a:latin typeface="+mj-lt"/>
              </a:rPr>
              <a:t> relation has the property that </a:t>
            </a:r>
          </a:p>
          <a:p>
            <a:pPr>
              <a:buClrTx/>
              <a:buNone/>
            </a:pPr>
            <a:r>
              <a:rPr lang="en-US" sz="2400" dirty="0" smtClean="0">
                <a:latin typeface="+mj-lt"/>
              </a:rPr>
              <a:t>	if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ij</a:t>
            </a:r>
            <a:r>
              <a:rPr lang="en-US" sz="2400" dirty="0" smtClean="0"/>
              <a:t> = 1 with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smtClean="0"/>
              <a:t>j</a:t>
            </a:r>
            <a:r>
              <a:rPr lang="en-US" sz="2400" dirty="0" smtClean="0"/>
              <a:t>, then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ji</a:t>
            </a:r>
            <a:r>
              <a:rPr lang="en-US" sz="2400" dirty="0" smtClean="0"/>
              <a:t> = 0. In other words, either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ij</a:t>
            </a:r>
            <a:r>
              <a:rPr lang="en-US" sz="2400" dirty="0" smtClean="0"/>
              <a:t> = 0 or 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ji</a:t>
            </a:r>
            <a:r>
              <a:rPr lang="en-US" sz="2400" dirty="0" smtClean="0"/>
              <a:t> = 0 when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smtClean="0"/>
              <a:t>j 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For </a:t>
            </a:r>
            <a:r>
              <a:rPr lang="en-US" sz="2200" dirty="0" err="1" smtClean="0">
                <a:solidFill>
                  <a:srgbClr val="FF0000"/>
                </a:solidFill>
                <a:latin typeface="+mj-lt"/>
              </a:rPr>
              <a:t>antisymmetry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, there can never  be two 1’s symmetrically placed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	       about the main diagonal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z="2400" b="1" i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symmetric</a:t>
            </a:r>
            <a:r>
              <a:rPr lang="en-US" sz="2400" dirty="0" smtClean="0">
                <a:latin typeface="+mj-lt"/>
              </a:rPr>
              <a:t> relation,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if the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matrix is symmetric.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if and only if </a:t>
            </a:r>
            <a:r>
              <a:rPr lang="en-US" sz="2200" b="1" i="1" dirty="0" err="1" smtClean="0">
                <a:solidFill>
                  <a:srgbClr val="0000FF"/>
                </a:solidFill>
                <a:latin typeface="+mj-lt"/>
              </a:rPr>
              <a:t>m</a:t>
            </a:r>
            <a:r>
              <a:rPr lang="en-US" sz="2200" b="1" i="1" baseline="-25000" dirty="0" err="1" smtClean="0">
                <a:solidFill>
                  <a:srgbClr val="0000FF"/>
                </a:solidFill>
                <a:latin typeface="+mj-lt"/>
              </a:rPr>
              <a:t>ij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 =  </a:t>
            </a:r>
            <a:r>
              <a:rPr lang="en-US" sz="2200" b="1" i="1" dirty="0" err="1" smtClean="0">
                <a:solidFill>
                  <a:srgbClr val="0000FF"/>
                </a:solidFill>
                <a:latin typeface="+mj-lt"/>
              </a:rPr>
              <a:t>m</a:t>
            </a:r>
            <a:r>
              <a:rPr lang="en-US" sz="2200" b="1" i="1" baseline="-25000" dirty="0" err="1" smtClean="0">
                <a:solidFill>
                  <a:srgbClr val="0000FF"/>
                </a:solidFill>
                <a:latin typeface="+mj-lt"/>
              </a:rPr>
              <a:t>ji</a:t>
            </a:r>
            <a:r>
              <a:rPr lang="en-US" sz="2200" b="1" i="1" baseline="-25000" dirty="0" smtClean="0">
                <a:solidFill>
                  <a:srgbClr val="0000FF"/>
                </a:solidFill>
                <a:latin typeface="+mj-lt"/>
              </a:rPr>
              <a:t>  </a:t>
            </a:r>
            <a:r>
              <a:rPr lang="en-US" sz="2200" i="1" baseline="-25000" dirty="0" smtClean="0"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(for all pairs of integers </a:t>
            </a:r>
            <a:r>
              <a:rPr lang="en-US" sz="2200" i="1" dirty="0" err="1" smtClean="0">
                <a:latin typeface="+mj-lt"/>
              </a:rPr>
              <a:t>i</a:t>
            </a:r>
            <a:r>
              <a:rPr lang="en-US" sz="2200" dirty="0" smtClean="0">
                <a:latin typeface="+mj-lt"/>
              </a:rPr>
              <a:t> and </a:t>
            </a:r>
            <a:r>
              <a:rPr lang="en-US" sz="2200" i="1" dirty="0" smtClean="0">
                <a:latin typeface="+mj-lt"/>
              </a:rPr>
              <a:t>j</a:t>
            </a:r>
            <a:r>
              <a:rPr lang="en-US" sz="2200" dirty="0" smtClean="0">
                <a:latin typeface="+mj-lt"/>
              </a:rPr>
              <a:t> with 				          </a:t>
            </a:r>
            <a:r>
              <a:rPr lang="en-US" sz="2200" i="1" dirty="0" smtClean="0">
                <a:latin typeface="+mj-lt"/>
              </a:rPr>
              <a:t>i </a:t>
            </a:r>
            <a:r>
              <a:rPr lang="en-US" sz="2200" dirty="0" smtClean="0">
                <a:latin typeface="+mj-lt"/>
              </a:rPr>
              <a:t>= 1,2,…..,n and </a:t>
            </a:r>
            <a:r>
              <a:rPr lang="en-US" sz="2200" i="1" dirty="0" smtClean="0">
                <a:latin typeface="+mj-lt"/>
              </a:rPr>
              <a:t>j </a:t>
            </a:r>
            <a:r>
              <a:rPr lang="en-US" sz="2200" dirty="0" smtClean="0">
                <a:latin typeface="+mj-lt"/>
              </a:rPr>
              <a:t>= 1,2,…..n)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if and only if 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M</a:t>
            </a:r>
            <a:r>
              <a:rPr lang="en-US" sz="2200" b="1" baseline="-25000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  = (M</a:t>
            </a:r>
            <a:r>
              <a:rPr lang="en-US" sz="2200" b="1" baseline="-25000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) </a:t>
            </a:r>
            <a:r>
              <a:rPr lang="en-US" sz="2200" b="1" baseline="30000" dirty="0" smtClean="0">
                <a:solidFill>
                  <a:srgbClr val="0000FF"/>
                </a:solidFill>
                <a:latin typeface="+mj-lt"/>
              </a:rPr>
              <a:t>t    </a:t>
            </a:r>
            <a:r>
              <a:rPr lang="en-US" sz="2200" b="1" dirty="0" smtClean="0">
                <a:solidFill>
                  <a:srgbClr val="FF3300"/>
                </a:solidFill>
              </a:rPr>
              <a:t> 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000" b="1" u="sng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00FF"/>
                </a:solidFill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</a:rPr>
              <a:t>(M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R</a:t>
            </a:r>
            <a:r>
              <a:rPr lang="en-US" sz="2000" b="1" dirty="0" smtClean="0">
                <a:solidFill>
                  <a:srgbClr val="FF0000"/>
                </a:solidFill>
              </a:rPr>
              <a:t>) 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t   </a:t>
            </a:r>
            <a:r>
              <a:rPr lang="en-US" sz="2000" dirty="0" smtClean="0">
                <a:solidFill>
                  <a:srgbClr val="FF0000"/>
                </a:solidFill>
              </a:rPr>
              <a:t>is the transpose of </a:t>
            </a:r>
            <a:r>
              <a:rPr lang="en-US" sz="2000" b="1" dirty="0" smtClean="0">
                <a:solidFill>
                  <a:srgbClr val="FF0000"/>
                </a:solidFill>
              </a:rPr>
              <a:t>M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2000" dirty="0" smtClean="0">
                <a:solidFill>
                  <a:srgbClr val="FF0000"/>
                </a:solidFill>
              </a:rPr>
              <a:t>which is obtained by interchanging rows and columns of </a:t>
            </a:r>
            <a:r>
              <a:rPr lang="en-US" sz="2000" b="1" dirty="0" smtClean="0">
                <a:solidFill>
                  <a:srgbClr val="FF0000"/>
                </a:solidFill>
              </a:rPr>
              <a:t>M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R  </a:t>
            </a:r>
          </a:p>
          <a:p>
            <a:pPr>
              <a:buNone/>
            </a:pPr>
            <a:endParaRPr lang="en-US" sz="2400" b="1" baseline="-25000" dirty="0" smtClean="0"/>
          </a:p>
          <a:p>
            <a:pPr lvl="1">
              <a:buClrTx/>
              <a:buFont typeface="Arial" pitchFamily="34" charset="0"/>
              <a:buChar char="•"/>
            </a:pPr>
            <a:endParaRPr lang="en-US" sz="2000" b="1" baseline="-25000" dirty="0" smtClean="0"/>
          </a:p>
          <a:p>
            <a:pPr>
              <a:buNone/>
            </a:pPr>
            <a:endParaRPr lang="en-US" sz="2600" b="1" baseline="30000" dirty="0" smtClean="0">
              <a:solidFill>
                <a:srgbClr val="0000FF"/>
              </a:solidFill>
              <a:latin typeface="+mj-lt"/>
            </a:endParaRPr>
          </a:p>
          <a:p>
            <a:pPr lvl="1">
              <a:buClrTx/>
              <a:buNone/>
            </a:pPr>
            <a:endParaRPr lang="en-US" sz="2200" b="1" baseline="30000" dirty="0" smtClean="0">
              <a:solidFill>
                <a:srgbClr val="0000FF"/>
              </a:solidFill>
              <a:latin typeface="+mj-lt"/>
            </a:endParaRPr>
          </a:p>
          <a:p>
            <a:pPr lvl="1">
              <a:buClrTx/>
              <a:buNone/>
            </a:pPr>
            <a:endParaRPr lang="en-US" sz="2200" baseline="30000" dirty="0" smtClean="0">
              <a:solidFill>
                <a:srgbClr val="0000FF"/>
              </a:solidFill>
              <a:latin typeface="+mj-lt"/>
            </a:endParaRPr>
          </a:p>
          <a:p>
            <a:pPr lvl="1">
              <a:buClrTx/>
              <a:buNone/>
            </a:pPr>
            <a:endParaRPr lang="en-US" sz="2200" b="1" baseline="30000" dirty="0" smtClean="0">
              <a:solidFill>
                <a:srgbClr val="0000FF"/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19200" y="2895600"/>
            <a:ext cx="1524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47800" y="3200400"/>
            <a:ext cx="1524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4851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Zero-One Matrices for </a:t>
            </a:r>
            <a:br>
              <a:rPr lang="en-US" sz="3200" b="1" dirty="0" smtClean="0"/>
            </a:br>
            <a:r>
              <a:rPr lang="en-US" sz="3200" b="1" dirty="0" smtClean="0"/>
              <a:t>Different Types of Relations</a:t>
            </a:r>
            <a:endParaRPr lang="en-US" sz="3200" b="1" dirty="0"/>
          </a:p>
        </p:txBody>
      </p:sp>
      <p:pic>
        <p:nvPicPr>
          <p:cNvPr id="4" name="Content Placeholder 3" descr="080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5905" y="2362200"/>
            <a:ext cx="2585297" cy="2362200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7596" y="2209800"/>
            <a:ext cx="4299204" cy="3165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4953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Reflexive</a:t>
            </a:r>
            <a:endParaRPr lang="en-US" sz="24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Example of a Relation on a Set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   </a:t>
            </a:r>
            <a:r>
              <a:rPr lang="en-US" sz="2800" b="1" u="sng" dirty="0" smtClean="0">
                <a:solidFill>
                  <a:srgbClr val="FF0000"/>
                </a:solidFill>
                <a:latin typeface="+mj-lt"/>
              </a:rPr>
              <a:t>Example </a:t>
            </a:r>
            <a:r>
              <a:rPr lang="en-US" sz="2800" b="1" u="sng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: Suppose that the relation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on a set is 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  represented by the matrix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  Is </a:t>
            </a:r>
            <a:r>
              <a:rPr lang="en-US" sz="2800" b="1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reflexive, symmetric, and/or 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</a:rPr>
              <a:t>antisymmetric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?</a:t>
            </a:r>
          </a:p>
          <a:p>
            <a:pPr>
              <a:buNone/>
            </a:pPr>
            <a:r>
              <a:rPr lang="en-US" sz="2800" b="1" dirty="0" smtClean="0">
                <a:latin typeface="+mj-lt"/>
              </a:rPr>
              <a:t>   </a:t>
            </a:r>
            <a:r>
              <a:rPr lang="en-US" sz="2800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800" dirty="0" smtClean="0">
                <a:latin typeface="+mj-lt"/>
              </a:rPr>
              <a:t>: Because all the diagonal elements are equal to</a:t>
            </a:r>
            <a:r>
              <a:rPr lang="en-US" sz="2800" dirty="0" smtClean="0">
                <a:latin typeface="+mj-lt"/>
                <a:ea typeface="Cambria Math" pitchFamily="18" charset="0"/>
              </a:rPr>
              <a:t> 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 is reflexive</a:t>
            </a:r>
            <a:r>
              <a:rPr lang="en-US" sz="2800" b="1" dirty="0" smtClean="0">
                <a:latin typeface="+mj-lt"/>
              </a:rPr>
              <a:t>. 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	Because </a:t>
            </a:r>
            <a:r>
              <a:rPr lang="en-US" sz="2800" i="1" dirty="0" smtClean="0">
                <a:latin typeface="+mj-lt"/>
              </a:rPr>
              <a:t>M</a:t>
            </a:r>
            <a:r>
              <a:rPr lang="en-US" sz="2800" i="1" baseline="-25000" dirty="0" smtClean="0">
                <a:latin typeface="+mj-lt"/>
              </a:rPr>
              <a:t>R</a:t>
            </a:r>
            <a:r>
              <a:rPr lang="en-US" sz="2800" dirty="0" smtClean="0">
                <a:latin typeface="+mj-lt"/>
              </a:rPr>
              <a:t> is symmetric, </a:t>
            </a:r>
            <a:r>
              <a:rPr lang="en-US" sz="2800" b="1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 is symmetric.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2400" b="1" i="1" dirty="0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is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not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antisymmetric</a:t>
            </a:r>
            <a:r>
              <a:rPr lang="en-US" sz="2400" dirty="0" smtClean="0">
                <a:latin typeface="+mj-lt"/>
              </a:rPr>
              <a:t> because both </a:t>
            </a:r>
            <a:r>
              <a:rPr lang="en-US" sz="2400" i="1" dirty="0" smtClean="0">
                <a:latin typeface="+mj-lt"/>
              </a:rPr>
              <a:t>m</a:t>
            </a:r>
            <a:r>
              <a:rPr lang="en-US" sz="2400" baseline="-25000" dirty="0" smtClean="0">
                <a:latin typeface="+mj-lt"/>
              </a:rPr>
              <a:t>1,2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i="1" dirty="0" smtClean="0">
                <a:latin typeface="+mj-lt"/>
              </a:rPr>
              <a:t>m</a:t>
            </a:r>
            <a:r>
              <a:rPr lang="en-US" sz="2400" baseline="-25000" dirty="0" smtClean="0">
                <a:latin typeface="+mj-lt"/>
                <a:ea typeface="Cambria Math" pitchFamily="18" charset="0"/>
              </a:rPr>
              <a:t>2,1</a:t>
            </a:r>
            <a:r>
              <a:rPr lang="en-US" sz="2400" dirty="0" smtClean="0">
                <a:latin typeface="+mj-lt"/>
              </a:rPr>
              <a:t> are </a:t>
            </a:r>
            <a:r>
              <a:rPr lang="en-US" sz="2400" dirty="0" smtClean="0">
                <a:latin typeface="+mj-lt"/>
                <a:ea typeface="Cambria Math" pitchFamily="18" charset="0"/>
              </a:rPr>
              <a:t>1</a:t>
            </a:r>
            <a:r>
              <a:rPr lang="en-US" sz="2400" dirty="0" smtClean="0">
                <a:latin typeface="+mj-lt"/>
              </a:rPr>
              <a:t>.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066800" y="2362200"/>
            <a:ext cx="230886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Representing Relations Using </a:t>
            </a:r>
            <a:r>
              <a:rPr lang="en-US" sz="4000" b="1" dirty="0" smtClean="0">
                <a:solidFill>
                  <a:schemeClr val="tx1"/>
                </a:solidFill>
              </a:rPr>
              <a:t>Digraphs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0000"/>
                </a:solidFill>
                <a:latin typeface="+mj-lt"/>
              </a:rPr>
              <a:t>Definition</a:t>
            </a:r>
            <a:r>
              <a:rPr lang="en-US" sz="2200" u="sng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A </a:t>
            </a:r>
            <a:r>
              <a:rPr lang="en-US" sz="2200" i="1" dirty="0" smtClean="0">
                <a:latin typeface="+mj-lt"/>
              </a:rPr>
              <a:t>directed graph</a:t>
            </a:r>
            <a:r>
              <a:rPr lang="en-US" sz="2200" dirty="0" smtClean="0">
                <a:latin typeface="+mj-lt"/>
              </a:rPr>
              <a:t>, or </a:t>
            </a:r>
            <a:r>
              <a:rPr lang="en-US" sz="2200" i="1" dirty="0" smtClean="0">
                <a:latin typeface="+mj-lt"/>
              </a:rPr>
              <a:t>digraph</a:t>
            </a:r>
            <a:r>
              <a:rPr lang="en-US" sz="2200" dirty="0" smtClean="0">
                <a:latin typeface="+mj-lt"/>
              </a:rPr>
              <a:t>, consists of a set </a:t>
            </a:r>
            <a:r>
              <a:rPr lang="en-US" sz="2200" i="1" dirty="0" smtClean="0">
                <a:latin typeface="+mj-lt"/>
              </a:rPr>
              <a:t>V</a:t>
            </a:r>
            <a:r>
              <a:rPr lang="en-US" sz="2200" dirty="0" smtClean="0">
                <a:latin typeface="+mj-lt"/>
              </a:rPr>
              <a:t> of </a:t>
            </a:r>
            <a:r>
              <a:rPr lang="en-US" sz="2200" i="1" dirty="0" smtClean="0">
                <a:latin typeface="+mj-lt"/>
              </a:rPr>
              <a:t>vertices</a:t>
            </a:r>
            <a:r>
              <a:rPr lang="en-US" sz="2200" dirty="0" smtClean="0">
                <a:latin typeface="+mj-lt"/>
              </a:rPr>
              <a:t> </a:t>
            </a:r>
          </a:p>
          <a:p>
            <a:pPr>
              <a:buNone/>
            </a:pPr>
            <a:r>
              <a:rPr lang="en-US" sz="2200" dirty="0" smtClean="0">
                <a:latin typeface="+mj-lt"/>
              </a:rPr>
              <a:t>(or </a:t>
            </a:r>
            <a:r>
              <a:rPr lang="en-US" sz="2200" i="1" dirty="0" smtClean="0">
                <a:latin typeface="+mj-lt"/>
              </a:rPr>
              <a:t>nodes</a:t>
            </a:r>
            <a:r>
              <a:rPr lang="en-US" sz="2200" dirty="0" smtClean="0">
                <a:latin typeface="+mj-lt"/>
              </a:rPr>
              <a:t>) together with a set </a:t>
            </a:r>
            <a:r>
              <a:rPr lang="en-US" sz="2200" i="1" dirty="0" smtClean="0">
                <a:latin typeface="+mj-lt"/>
              </a:rPr>
              <a:t>E</a:t>
            </a:r>
            <a:r>
              <a:rPr lang="en-US" sz="2200" dirty="0" smtClean="0">
                <a:latin typeface="+mj-lt"/>
              </a:rPr>
              <a:t> of ordered pairs of elements of </a:t>
            </a:r>
            <a:r>
              <a:rPr lang="en-US" sz="2200" i="1" dirty="0" smtClean="0">
                <a:latin typeface="+mj-lt"/>
              </a:rPr>
              <a:t>V</a:t>
            </a:r>
            <a:r>
              <a:rPr lang="en-US" sz="2200" dirty="0" smtClean="0">
                <a:latin typeface="+mj-lt"/>
              </a:rPr>
              <a:t> </a:t>
            </a:r>
          </a:p>
          <a:p>
            <a:pPr>
              <a:buNone/>
            </a:pPr>
            <a:r>
              <a:rPr lang="en-US" sz="2200" dirty="0" smtClean="0">
                <a:latin typeface="+mj-lt"/>
              </a:rPr>
              <a:t>called </a:t>
            </a:r>
            <a:r>
              <a:rPr lang="en-US" sz="2200" i="1" dirty="0" smtClean="0">
                <a:latin typeface="+mj-lt"/>
              </a:rPr>
              <a:t>edges</a:t>
            </a:r>
            <a:r>
              <a:rPr lang="en-US" sz="2200" dirty="0" smtClean="0">
                <a:latin typeface="+mj-lt"/>
              </a:rPr>
              <a:t> (or </a:t>
            </a:r>
            <a:r>
              <a:rPr lang="en-US" sz="2200" i="1" dirty="0" smtClean="0">
                <a:latin typeface="+mj-lt"/>
              </a:rPr>
              <a:t>arcs</a:t>
            </a:r>
            <a:r>
              <a:rPr lang="en-US" sz="2200" dirty="0" smtClean="0">
                <a:latin typeface="+mj-lt"/>
              </a:rPr>
              <a:t>). The vertex </a:t>
            </a:r>
            <a:r>
              <a:rPr lang="en-US" sz="2200" i="1" dirty="0" smtClean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 is called the </a:t>
            </a:r>
            <a:r>
              <a:rPr lang="en-US" sz="2200" i="1" dirty="0" smtClean="0">
                <a:latin typeface="+mj-lt"/>
              </a:rPr>
              <a:t>initial vertex</a:t>
            </a:r>
            <a:r>
              <a:rPr lang="en-US" sz="2200" dirty="0" smtClean="0">
                <a:latin typeface="+mj-lt"/>
              </a:rPr>
              <a:t> of the </a:t>
            </a:r>
          </a:p>
          <a:p>
            <a:pPr>
              <a:buNone/>
            </a:pPr>
            <a:r>
              <a:rPr lang="en-US" sz="2200" dirty="0" smtClean="0">
                <a:latin typeface="+mj-lt"/>
              </a:rPr>
              <a:t>edge (</a:t>
            </a:r>
            <a:r>
              <a:rPr lang="en-US" sz="2200" i="1" dirty="0" smtClean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), and the vertex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 is called the </a:t>
            </a:r>
            <a:r>
              <a:rPr lang="en-US" sz="2200" i="1" dirty="0" smtClean="0">
                <a:latin typeface="+mj-lt"/>
              </a:rPr>
              <a:t>terminal vertex </a:t>
            </a:r>
            <a:r>
              <a:rPr lang="en-US" sz="2200" dirty="0" smtClean="0">
                <a:latin typeface="+mj-lt"/>
              </a:rPr>
              <a:t>of this edge.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00FF"/>
                </a:solidFill>
                <a:latin typeface="+mj-lt"/>
              </a:rPr>
              <a:t>An edge of the form (</a:t>
            </a:r>
            <a:r>
              <a:rPr lang="en-US" sz="2200" i="1" dirty="0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rgbClr val="0000FF"/>
                </a:solidFill>
                <a:latin typeface="+mj-lt"/>
              </a:rPr>
              <a:t>, </a:t>
            </a:r>
            <a:r>
              <a:rPr lang="en-US" sz="2200" i="1" dirty="0" smtClean="0">
                <a:solidFill>
                  <a:srgbClr val="0000FF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rgbClr val="0000FF"/>
                </a:solidFill>
                <a:latin typeface="+mj-lt"/>
              </a:rPr>
              <a:t>) is called a </a:t>
            </a:r>
            <a:r>
              <a:rPr lang="en-US" sz="2200" i="1" dirty="0" smtClean="0">
                <a:solidFill>
                  <a:srgbClr val="0000FF"/>
                </a:solidFill>
                <a:latin typeface="+mj-lt"/>
              </a:rPr>
              <a:t>loop</a:t>
            </a:r>
            <a:r>
              <a:rPr lang="en-US" sz="2200" dirty="0" smtClean="0">
                <a:solidFill>
                  <a:srgbClr val="0000FF"/>
                </a:solidFill>
                <a:latin typeface="+mj-lt"/>
              </a:rPr>
              <a:t>.  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   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buNone/>
            </a:pPr>
            <a:r>
              <a:rPr lang="en-US" sz="2200" b="1" u="sng" dirty="0" smtClean="0">
                <a:solidFill>
                  <a:srgbClr val="FF0000"/>
                </a:solidFill>
                <a:latin typeface="+mj-lt"/>
              </a:rPr>
              <a:t>Example </a:t>
            </a:r>
            <a:r>
              <a:rPr lang="en-US" sz="2200" b="1" u="sng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7:</a:t>
            </a:r>
            <a:r>
              <a:rPr lang="en-US" sz="2200" dirty="0" smtClean="0">
                <a:latin typeface="+mj-lt"/>
              </a:rPr>
              <a:t>  A </a:t>
            </a:r>
            <a:r>
              <a:rPr lang="en-US" sz="2200" b="1" dirty="0" smtClean="0">
                <a:latin typeface="+mj-lt"/>
              </a:rPr>
              <a:t>drawing</a:t>
            </a:r>
            <a:r>
              <a:rPr lang="en-US" sz="2200" dirty="0" smtClean="0">
                <a:latin typeface="+mj-lt"/>
              </a:rPr>
              <a:t> of the directed graph with vertices </a:t>
            </a:r>
            <a:r>
              <a:rPr lang="en-US" sz="2200" i="1" dirty="0" smtClean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i="1" dirty="0" smtClean="0">
                <a:latin typeface="+mj-lt"/>
              </a:rPr>
              <a:t>c</a:t>
            </a:r>
            <a:r>
              <a:rPr lang="en-US" sz="2200" dirty="0" smtClean="0">
                <a:latin typeface="+mj-lt"/>
              </a:rPr>
              <a:t>, and</a:t>
            </a:r>
          </a:p>
          <a:p>
            <a:pPr>
              <a:buNone/>
            </a:pPr>
            <a:r>
              <a:rPr lang="en-US" sz="2200" i="1" dirty="0" smtClean="0">
                <a:latin typeface="+mj-lt"/>
              </a:rPr>
              <a:t>d</a:t>
            </a:r>
            <a:r>
              <a:rPr lang="en-US" sz="2200" dirty="0" smtClean="0">
                <a:latin typeface="+mj-lt"/>
              </a:rPr>
              <a:t>, and edges   (</a:t>
            </a:r>
            <a:r>
              <a:rPr lang="en-US" sz="2200" i="1" dirty="0" smtClean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), (</a:t>
            </a:r>
            <a:r>
              <a:rPr lang="en-US" sz="2200" i="1" dirty="0" smtClean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i="1" dirty="0" smtClean="0">
                <a:latin typeface="+mj-lt"/>
              </a:rPr>
              <a:t>d</a:t>
            </a:r>
            <a:r>
              <a:rPr lang="en-US" sz="2200" dirty="0" smtClean="0">
                <a:latin typeface="+mj-lt"/>
              </a:rPr>
              <a:t>), (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), (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i="1" dirty="0" smtClean="0">
                <a:latin typeface="+mj-lt"/>
              </a:rPr>
              <a:t>d</a:t>
            </a:r>
            <a:r>
              <a:rPr lang="en-US" sz="2200" dirty="0" smtClean="0">
                <a:latin typeface="+mj-lt"/>
              </a:rPr>
              <a:t>), (</a:t>
            </a:r>
            <a:r>
              <a:rPr lang="en-US" sz="2200" i="1" dirty="0" smtClean="0">
                <a:latin typeface="+mj-lt"/>
              </a:rPr>
              <a:t>c</a:t>
            </a:r>
            <a:r>
              <a:rPr lang="en-US" sz="2200" dirty="0" smtClean="0">
                <a:latin typeface="+mj-lt"/>
              </a:rPr>
              <a:t>, a), (</a:t>
            </a:r>
            <a:r>
              <a:rPr lang="en-US" sz="2200" i="1" dirty="0" smtClean="0">
                <a:latin typeface="+mj-lt"/>
              </a:rPr>
              <a:t>c,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), and (</a:t>
            </a:r>
            <a:r>
              <a:rPr lang="en-US" sz="2200" i="1" dirty="0" smtClean="0">
                <a:latin typeface="+mj-lt"/>
              </a:rPr>
              <a:t>d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) is shown </a:t>
            </a:r>
          </a:p>
          <a:p>
            <a:pPr>
              <a:buNone/>
            </a:pPr>
            <a:r>
              <a:rPr lang="en-US" sz="2200" dirty="0" smtClean="0">
                <a:latin typeface="+mj-lt"/>
              </a:rPr>
              <a:t>below.</a:t>
            </a:r>
            <a:endParaRPr lang="en-US" sz="2200" dirty="0">
              <a:latin typeface="+mj-lt"/>
            </a:endParaRPr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5063489"/>
            <a:ext cx="1600200" cy="1369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9611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Representing </a:t>
            </a:r>
            <a:r>
              <a:rPr lang="en-US" sz="3200" dirty="0"/>
              <a:t>Relations Using </a:t>
            </a:r>
            <a:r>
              <a:rPr lang="en-US" sz="3200" b="1" dirty="0" smtClean="0"/>
              <a:t>Digraphs: </a:t>
            </a:r>
            <a:r>
              <a:rPr lang="en-US" sz="3200" b="1" i="1" dirty="0" smtClean="0">
                <a:solidFill>
                  <a:srgbClr val="FF0000"/>
                </a:solidFill>
              </a:rPr>
              <a:t>Example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  <a:latin typeface="+mj-lt"/>
              </a:rPr>
              <a:t>Example: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What are the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ordered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pairs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in the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relation represented by this directed graph?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b="1" u="sng" dirty="0" smtClean="0">
              <a:solidFill>
                <a:srgbClr val="0000FF"/>
              </a:solidFill>
              <a:latin typeface="+mj-lt"/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dirty="0" smtClean="0">
                <a:latin typeface="+mj-lt"/>
              </a:rPr>
              <a:t>: The </a:t>
            </a:r>
            <a:r>
              <a:rPr lang="en-US" b="1" dirty="0" smtClean="0">
                <a:latin typeface="+mj-lt"/>
              </a:rPr>
              <a:t>ordered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pairs</a:t>
            </a:r>
            <a:r>
              <a:rPr lang="en-US" dirty="0" smtClean="0">
                <a:latin typeface="+mj-lt"/>
              </a:rPr>
              <a:t> in the relation are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latin typeface="+mj-lt"/>
                <a:ea typeface="Cambria Math" pitchFamily="18" charset="0"/>
              </a:rPr>
              <a:t>1, 3</a:t>
            </a:r>
            <a:r>
              <a:rPr lang="en-US" sz="2800" dirty="0" smtClean="0">
                <a:latin typeface="+mj-lt"/>
              </a:rPr>
              <a:t>), (</a:t>
            </a:r>
            <a:r>
              <a:rPr lang="en-US" sz="2800" dirty="0" smtClean="0">
                <a:latin typeface="+mj-lt"/>
                <a:ea typeface="Cambria Math" pitchFamily="18" charset="0"/>
              </a:rPr>
              <a:t>1, 4</a:t>
            </a:r>
            <a:r>
              <a:rPr lang="en-US" sz="2800" dirty="0" smtClean="0">
                <a:latin typeface="+mj-lt"/>
              </a:rPr>
              <a:t>), (</a:t>
            </a:r>
            <a:r>
              <a:rPr lang="en-US" sz="2800" dirty="0" smtClean="0">
                <a:latin typeface="+mj-lt"/>
                <a:ea typeface="Cambria Math" pitchFamily="18" charset="0"/>
              </a:rPr>
              <a:t>2, 1</a:t>
            </a:r>
            <a:r>
              <a:rPr lang="en-US" sz="2800" dirty="0" smtClean="0">
                <a:latin typeface="+mj-lt"/>
              </a:rPr>
              <a:t>), (</a:t>
            </a:r>
            <a:r>
              <a:rPr lang="en-US" sz="2800" dirty="0" smtClean="0">
                <a:latin typeface="+mj-lt"/>
                <a:ea typeface="Cambria Math" pitchFamily="18" charset="0"/>
              </a:rPr>
              <a:t>2, 2</a:t>
            </a:r>
            <a:r>
              <a:rPr lang="en-US" sz="2800" dirty="0" smtClean="0">
                <a:latin typeface="+mj-lt"/>
              </a:rPr>
              <a:t>), (</a:t>
            </a:r>
            <a:r>
              <a:rPr lang="en-US" sz="2800" dirty="0" smtClean="0">
                <a:latin typeface="+mj-lt"/>
                <a:ea typeface="Cambria Math" pitchFamily="18" charset="0"/>
              </a:rPr>
              <a:t>2, 3</a:t>
            </a:r>
            <a:r>
              <a:rPr lang="en-US" sz="2800" dirty="0" smtClean="0">
                <a:latin typeface="+mj-lt"/>
              </a:rPr>
              <a:t>), (</a:t>
            </a:r>
            <a:r>
              <a:rPr lang="en-US" sz="2800" dirty="0" smtClean="0">
                <a:latin typeface="+mj-lt"/>
                <a:ea typeface="Cambria Math" pitchFamily="18" charset="0"/>
              </a:rPr>
              <a:t>3, 1</a:t>
            </a:r>
            <a:r>
              <a:rPr lang="en-US" sz="2800" dirty="0" smtClean="0">
                <a:latin typeface="+mj-lt"/>
              </a:rPr>
              <a:t>), (</a:t>
            </a:r>
            <a:r>
              <a:rPr lang="en-US" sz="2800" dirty="0" smtClean="0">
                <a:latin typeface="+mj-lt"/>
                <a:ea typeface="Cambria Math" pitchFamily="18" charset="0"/>
              </a:rPr>
              <a:t>3, 3</a:t>
            </a:r>
            <a:r>
              <a:rPr lang="en-US" sz="2800" dirty="0" smtClean="0">
                <a:latin typeface="+mj-lt"/>
              </a:rPr>
              <a:t>), (</a:t>
            </a:r>
            <a:r>
              <a:rPr lang="en-US" sz="2800" dirty="0" smtClean="0">
                <a:latin typeface="+mj-lt"/>
                <a:ea typeface="Cambria Math" pitchFamily="18" charset="0"/>
              </a:rPr>
              <a:t>4, 1</a:t>
            </a:r>
            <a:r>
              <a:rPr lang="en-US" sz="2800" dirty="0" smtClean="0">
                <a:latin typeface="+mj-lt"/>
              </a:rPr>
              <a:t>), (</a:t>
            </a:r>
            <a:r>
              <a:rPr lang="en-US" sz="2800" dirty="0" smtClean="0">
                <a:latin typeface="+mj-lt"/>
                <a:ea typeface="Cambria Math" pitchFamily="18" charset="0"/>
              </a:rPr>
              <a:t>4, 3</a:t>
            </a:r>
            <a:r>
              <a:rPr lang="en-US" sz="2800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b="1" dirty="0" smtClean="0">
                <a:latin typeface="+mj-lt"/>
              </a:rPr>
              <a:t> </a:t>
            </a:r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923163"/>
            <a:ext cx="1466970" cy="1572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96112"/>
          </a:xfrm>
        </p:spPr>
        <p:txBody>
          <a:bodyPr>
            <a:noAutofit/>
          </a:bodyPr>
          <a:lstStyle/>
          <a:p>
            <a:r>
              <a:rPr lang="en-US" sz="3200" dirty="0"/>
              <a:t>Representing Relations Using </a:t>
            </a:r>
            <a:r>
              <a:rPr lang="en-US" sz="3200" b="1" dirty="0"/>
              <a:t>Digraphs: </a:t>
            </a:r>
            <a:r>
              <a:rPr lang="en-US" sz="3200" b="1" i="1" dirty="0" smtClean="0">
                <a:solidFill>
                  <a:srgbClr val="FF0000"/>
                </a:solidFill>
              </a:rPr>
              <a:t>Example 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u="sng" dirty="0" smtClean="0">
                <a:solidFill>
                  <a:srgbClr val="FF0000"/>
                </a:solidFill>
                <a:latin typeface="+mj-lt"/>
              </a:rPr>
              <a:t>Example 9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 : What are the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</a:rPr>
              <a:t>ordered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</a:rPr>
              <a:t>pairs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 in the relation </a:t>
            </a:r>
            <a:r>
              <a:rPr lang="en-US" sz="2600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 represented by this graph?</a:t>
            </a:r>
          </a:p>
          <a:p>
            <a:endParaRPr lang="en-US" sz="2600" dirty="0" smtClean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pPr>
              <a:buClrTx/>
            </a:pPr>
            <a:r>
              <a:rPr lang="en-US" sz="2600" b="1" u="sng" dirty="0" smtClean="0">
                <a:solidFill>
                  <a:srgbClr val="0000FF"/>
                </a:solidFill>
                <a:latin typeface="+mj-lt"/>
              </a:rPr>
              <a:t>Solution</a:t>
            </a:r>
            <a:r>
              <a:rPr lang="en-US" sz="2600" dirty="0" smtClean="0">
                <a:latin typeface="+mj-lt"/>
              </a:rPr>
              <a:t>:</a:t>
            </a:r>
          </a:p>
          <a:p>
            <a:pPr>
              <a:buNone/>
            </a:pPr>
            <a:r>
              <a:rPr lang="en-US" sz="2600" dirty="0" smtClean="0">
                <a:latin typeface="+mj-lt"/>
              </a:rPr>
              <a:t>R = {(1,3), (1,4), (2,1), (2,2), (2,3), (3,1), (3,3), (4,1), (4,3)}</a:t>
            </a:r>
            <a:endParaRPr lang="en-US" sz="2600" dirty="0"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122" y="2895600"/>
            <a:ext cx="186863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Binary Relations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dirty="0" smtClean="0">
                <a:solidFill>
                  <a:srgbClr val="FF0000"/>
                </a:solidFill>
              </a:rPr>
              <a:t>Definition: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Let </a:t>
            </a:r>
            <a:r>
              <a:rPr lang="en-US" sz="2800" i="1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 and </a:t>
            </a:r>
            <a:r>
              <a:rPr lang="en-US" sz="2800" i="1" dirty="0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 be sets. A </a:t>
            </a:r>
            <a:r>
              <a:rPr lang="en-US" sz="2800" b="1" i="1" dirty="0" smtClean="0">
                <a:solidFill>
                  <a:srgbClr val="0000FF"/>
                </a:solidFill>
              </a:rPr>
              <a:t>binary</a:t>
            </a: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b="1" i="1" dirty="0" smtClean="0">
                <a:solidFill>
                  <a:srgbClr val="0000FF"/>
                </a:solidFill>
              </a:rPr>
              <a:t>relation</a:t>
            </a:r>
            <a:r>
              <a:rPr lang="en-US" sz="2800" i="1" dirty="0" smtClean="0">
                <a:solidFill>
                  <a:srgbClr val="0000FF"/>
                </a:solidFill>
              </a:rPr>
              <a:t> from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A to B</a:t>
            </a:r>
            <a:r>
              <a:rPr lang="en-US" sz="2800" dirty="0" smtClean="0">
                <a:solidFill>
                  <a:srgbClr val="0000FF"/>
                </a:solidFill>
              </a:rPr>
              <a:t> is a subset of </a:t>
            </a:r>
            <a:r>
              <a:rPr lang="en-US" sz="2800" i="1" dirty="0" smtClean="0">
                <a:solidFill>
                  <a:srgbClr val="0000FF"/>
                </a:solidFill>
                <a:ea typeface="Cambria Math"/>
              </a:rPr>
              <a:t>A </a:t>
            </a:r>
            <a:r>
              <a:rPr lang="en-US" sz="2800" dirty="0" smtClean="0">
                <a:solidFill>
                  <a:srgbClr val="0000FF"/>
                </a:solidFill>
                <a:ea typeface="Cambria Math"/>
              </a:rPr>
              <a:t>×</a:t>
            </a:r>
            <a:r>
              <a:rPr lang="en-US" sz="2800" i="1" dirty="0" smtClean="0">
                <a:solidFill>
                  <a:srgbClr val="0000FF"/>
                </a:solidFill>
                <a:ea typeface="Cambria Math"/>
              </a:rPr>
              <a:t> B. </a:t>
            </a:r>
          </a:p>
          <a:p>
            <a:pPr>
              <a:buClrTx/>
            </a:pPr>
            <a:r>
              <a:rPr lang="en-US" altLang="en-US" sz="2800" i="1" dirty="0" smtClean="0"/>
              <a:t>In other words, a </a:t>
            </a:r>
            <a:r>
              <a:rPr lang="en-US" altLang="en-US" sz="2800" b="1" i="1" dirty="0" smtClean="0"/>
              <a:t>binary relation</a:t>
            </a:r>
            <a:r>
              <a:rPr lang="en-US" altLang="en-US" sz="2800" dirty="0" smtClean="0"/>
              <a:t>  from </a:t>
            </a:r>
            <a:r>
              <a:rPr lang="en-US" altLang="en-US" sz="2800" b="1" i="1" dirty="0" smtClean="0"/>
              <a:t>A </a:t>
            </a:r>
            <a:r>
              <a:rPr lang="en-US" altLang="en-US" sz="2800" dirty="0" smtClean="0"/>
              <a:t>to </a:t>
            </a:r>
            <a:r>
              <a:rPr lang="en-US" altLang="en-US" sz="2800" b="1" i="1" dirty="0" smtClean="0"/>
              <a:t>B</a:t>
            </a:r>
            <a:r>
              <a:rPr lang="en-US" altLang="en-US" sz="2800" dirty="0" smtClean="0"/>
              <a:t> is a set </a:t>
            </a:r>
            <a:r>
              <a:rPr lang="en-US" altLang="en-US" sz="2800" b="1" i="1" dirty="0" smtClean="0"/>
              <a:t>R</a:t>
            </a:r>
            <a:r>
              <a:rPr lang="en-US" altLang="en-US" sz="2800" dirty="0" smtClean="0"/>
              <a:t> of ordered pairs where the </a:t>
            </a:r>
            <a:r>
              <a:rPr lang="en-US" altLang="en-US" sz="2800" u="sng" dirty="0" smtClean="0"/>
              <a:t>first element of each ordered pair</a:t>
            </a:r>
            <a:r>
              <a:rPr lang="en-US" altLang="en-US" sz="2800" dirty="0" smtClean="0"/>
              <a:t> comes from </a:t>
            </a:r>
            <a:r>
              <a:rPr lang="en-US" altLang="en-US" sz="2800" b="1" i="1" dirty="0" smtClean="0"/>
              <a:t>A</a:t>
            </a:r>
            <a:r>
              <a:rPr lang="en-US" altLang="en-US" sz="2800" dirty="0" smtClean="0"/>
              <a:t> and the </a:t>
            </a:r>
            <a:r>
              <a:rPr lang="en-US" altLang="en-US" sz="2800" u="sng" dirty="0" smtClean="0"/>
              <a:t>second element </a:t>
            </a:r>
            <a:r>
              <a:rPr lang="en-US" altLang="en-US" sz="2800" dirty="0" smtClean="0"/>
              <a:t>comes from </a:t>
            </a:r>
            <a:r>
              <a:rPr lang="en-US" altLang="en-US" sz="2800" b="1" i="1" dirty="0" smtClean="0"/>
              <a:t>B</a:t>
            </a:r>
            <a:r>
              <a:rPr lang="en-US" altLang="en-US" sz="2800" dirty="0" smtClean="0"/>
              <a:t>. </a:t>
            </a:r>
          </a:p>
          <a:p>
            <a:pPr>
              <a:buClrTx/>
            </a:pPr>
            <a:r>
              <a:rPr lang="en-US" altLang="en-US" sz="2800" dirty="0" smtClean="0"/>
              <a:t>We use the notation </a:t>
            </a:r>
            <a:r>
              <a:rPr lang="en-US" altLang="en-US" sz="2800" b="1" i="1" dirty="0" smtClean="0"/>
              <a:t>a R b</a:t>
            </a:r>
            <a:r>
              <a:rPr lang="en-US" altLang="en-US" sz="2800" dirty="0" smtClean="0"/>
              <a:t> to denote that </a:t>
            </a:r>
            <a:r>
              <a:rPr lang="en-US" altLang="en-US" sz="2800" b="1" dirty="0" smtClean="0"/>
              <a:t>(</a:t>
            </a:r>
            <a:r>
              <a:rPr lang="en-US" altLang="en-US" sz="2800" b="1" i="1" dirty="0" smtClean="0"/>
              <a:t>a, b</a:t>
            </a:r>
            <a:r>
              <a:rPr lang="en-US" altLang="en-US" sz="2800" b="1" dirty="0" smtClean="0"/>
              <a:t>)</a:t>
            </a:r>
            <a:r>
              <a:rPr lang="en-US" altLang="en-US" sz="2800" b="1" dirty="0" smtClean="0">
                <a:sym typeface="Symbol" pitchFamily="18" charset="2"/>
              </a:rPr>
              <a:t></a:t>
            </a:r>
            <a:r>
              <a:rPr lang="en-US" altLang="en-US" sz="2800" b="1" i="1" dirty="0" smtClean="0"/>
              <a:t>R</a:t>
            </a:r>
            <a:r>
              <a:rPr lang="en-US" altLang="en-US" sz="2800" i="1" dirty="0" smtClean="0"/>
              <a:t> </a:t>
            </a:r>
          </a:p>
          <a:p>
            <a:pPr>
              <a:buClrTx/>
              <a:buNone/>
            </a:pPr>
            <a:r>
              <a:rPr lang="en-US" altLang="en-US" sz="2800" dirty="0" smtClean="0"/>
              <a:t> 	</a:t>
            </a:r>
            <a:r>
              <a:rPr lang="en-US" altLang="en-US" sz="2800" dirty="0" smtClean="0">
                <a:solidFill>
                  <a:srgbClr val="0000FF"/>
                </a:solidFill>
              </a:rPr>
              <a:t>When (</a:t>
            </a:r>
            <a:r>
              <a:rPr lang="en-US" altLang="en-US" sz="2800" i="1" dirty="0" smtClean="0">
                <a:solidFill>
                  <a:srgbClr val="0000FF"/>
                </a:solidFill>
              </a:rPr>
              <a:t>a, b</a:t>
            </a:r>
            <a:r>
              <a:rPr lang="en-US" altLang="en-US" sz="2800" dirty="0" smtClean="0">
                <a:solidFill>
                  <a:srgbClr val="0000FF"/>
                </a:solidFill>
              </a:rPr>
              <a:t>) belongs to </a:t>
            </a:r>
            <a:r>
              <a:rPr lang="en-US" altLang="en-US" sz="2800" b="1" i="1" dirty="0" smtClean="0">
                <a:solidFill>
                  <a:srgbClr val="0000FF"/>
                </a:solidFill>
              </a:rPr>
              <a:t>R</a:t>
            </a:r>
            <a:r>
              <a:rPr lang="en-US" altLang="en-US" sz="2800" dirty="0" smtClean="0">
                <a:solidFill>
                  <a:srgbClr val="0000FF"/>
                </a:solidFill>
              </a:rPr>
              <a:t>, </a:t>
            </a:r>
            <a:r>
              <a:rPr lang="en-US" altLang="en-US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en-US" sz="2800" dirty="0" smtClean="0">
                <a:solidFill>
                  <a:srgbClr val="0000FF"/>
                </a:solidFill>
              </a:rPr>
              <a:t> is said to be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related to</a:t>
            </a:r>
            <a:r>
              <a:rPr lang="en-US" alt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i="1" dirty="0" smtClean="0">
                <a:solidFill>
                  <a:srgbClr val="0000FF"/>
                </a:solidFill>
                <a:ea typeface="Cambria Math"/>
              </a:rPr>
              <a:t>b</a:t>
            </a:r>
            <a:r>
              <a:rPr lang="en-US" sz="2800" i="1" dirty="0" smtClean="0">
                <a:solidFill>
                  <a:srgbClr val="0000FF"/>
                </a:solidFill>
                <a:ea typeface="Cambria Math"/>
              </a:rPr>
              <a:t> by </a:t>
            </a:r>
            <a:r>
              <a:rPr lang="en-US" sz="2800" b="1" i="1" dirty="0" smtClean="0">
                <a:solidFill>
                  <a:srgbClr val="0000FF"/>
                </a:solidFill>
                <a:ea typeface="Cambria Math"/>
              </a:rPr>
              <a:t>R</a:t>
            </a:r>
            <a:r>
              <a:rPr lang="en-US" sz="2800" i="1" dirty="0" smtClean="0">
                <a:solidFill>
                  <a:srgbClr val="0000FF"/>
                </a:solidFill>
                <a:ea typeface="Cambria Math"/>
              </a:rPr>
              <a:t>.</a:t>
            </a:r>
          </a:p>
          <a:p>
            <a:pPr>
              <a:buNone/>
            </a:pPr>
            <a:r>
              <a:rPr lang="en-US" sz="2800" i="1" dirty="0" smtClean="0"/>
              <a:t> 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400" i="1" dirty="0" smtClean="0"/>
              <a:t>: </a:t>
            </a:r>
            <a:r>
              <a:rPr lang="en-US" sz="2400" i="1" dirty="0" smtClean="0">
                <a:solidFill>
                  <a:srgbClr val="0000FF"/>
                </a:solidFill>
              </a:rPr>
              <a:t>a R b</a:t>
            </a:r>
            <a:r>
              <a:rPr lang="en-US" sz="2400" i="1" dirty="0" smtClean="0"/>
              <a:t> </a:t>
            </a:r>
            <a:r>
              <a:rPr lang="en-US" sz="2400" dirty="0" smtClean="0"/>
              <a:t>means </a:t>
            </a:r>
            <a:r>
              <a:rPr lang="en-US" sz="2400" i="1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 is </a:t>
            </a:r>
            <a:r>
              <a:rPr lang="en-US" sz="2400" b="1" dirty="0" smtClean="0">
                <a:solidFill>
                  <a:srgbClr val="0000FF"/>
                </a:solidFill>
              </a:rPr>
              <a:t>not</a:t>
            </a:r>
            <a:r>
              <a:rPr lang="en-US" sz="2400" dirty="0" smtClean="0">
                <a:solidFill>
                  <a:srgbClr val="0000FF"/>
                </a:solidFill>
              </a:rPr>
              <a:t> related to </a:t>
            </a:r>
            <a:r>
              <a:rPr lang="en-US" sz="2400" i="1" dirty="0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 by</a:t>
            </a:r>
            <a:r>
              <a:rPr lang="en-US" sz="2400" i="1" dirty="0" smtClean="0">
                <a:solidFill>
                  <a:srgbClr val="0000FF"/>
                </a:solidFill>
              </a:rPr>
              <a:t> R</a:t>
            </a:r>
            <a:r>
              <a:rPr lang="en-US" sz="2400" i="1" dirty="0" smtClean="0"/>
              <a:t>, </a:t>
            </a:r>
            <a:r>
              <a:rPr lang="en-US" sz="2400" dirty="0" smtClean="0"/>
              <a:t>i.e., </a:t>
            </a:r>
            <a:r>
              <a:rPr lang="en-US" sz="2400" i="1" dirty="0" smtClean="0">
                <a:solidFill>
                  <a:srgbClr val="0000FF"/>
                </a:solidFill>
              </a:rPr>
              <a:t>(a, b)∈ 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R </a:t>
            </a:r>
            <a:endParaRPr lang="en-US" sz="2400" i="1" dirty="0" smtClean="0">
              <a:solidFill>
                <a:srgbClr val="0000FF"/>
              </a:solidFill>
              <a:ea typeface="Cambria Math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76400" y="5943600"/>
            <a:ext cx="228600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391400" y="5943600"/>
            <a:ext cx="228600" cy="381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Determining which Properties a Relation has from its Digraph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46532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2800" b="1" i="1" u="sng" dirty="0" smtClean="0">
                <a:solidFill>
                  <a:srgbClr val="000000"/>
                </a:solidFill>
                <a:latin typeface="+mj-lt"/>
                <a:ea typeface="Cambria Math"/>
              </a:rPr>
              <a:t>Reflexivity</a:t>
            </a:r>
            <a:r>
              <a:rPr lang="en-US" sz="2800" dirty="0" smtClean="0">
                <a:latin typeface="+mj-lt"/>
                <a:ea typeface="Cambria Math"/>
              </a:rPr>
              <a:t>: A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  <a:ea typeface="Cambria Math"/>
              </a:rPr>
              <a:t>loop</a:t>
            </a:r>
            <a:r>
              <a:rPr lang="en-US" sz="2800" dirty="0" smtClean="0">
                <a:latin typeface="+mj-lt"/>
                <a:ea typeface="Cambria Math"/>
              </a:rPr>
              <a:t> must be present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  <a:ea typeface="Cambria Math"/>
              </a:rPr>
              <a:t>at ALL vertices </a:t>
            </a:r>
            <a:r>
              <a:rPr lang="en-US" sz="2800" dirty="0" smtClean="0">
                <a:latin typeface="+mj-lt"/>
                <a:ea typeface="Cambria Math"/>
              </a:rPr>
              <a:t>in the graph.</a:t>
            </a:r>
          </a:p>
          <a:p>
            <a:pPr>
              <a:buClr>
                <a:srgbClr val="FF0000"/>
              </a:buClr>
            </a:pPr>
            <a:r>
              <a:rPr lang="en-US" sz="2800" b="1" i="1" u="sng" dirty="0" smtClean="0">
                <a:latin typeface="+mj-lt"/>
                <a:ea typeface="Cambria Math"/>
              </a:rPr>
              <a:t>Symmetry</a:t>
            </a:r>
            <a:r>
              <a:rPr lang="en-US" sz="2800" dirty="0" smtClean="0">
                <a:latin typeface="+mj-lt"/>
                <a:ea typeface="Cambria Math"/>
              </a:rPr>
              <a:t>: 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If  (</a:t>
            </a:r>
            <a:r>
              <a:rPr lang="en-US" sz="2800" i="1" dirty="0" err="1" smtClean="0">
                <a:solidFill>
                  <a:srgbClr val="0000FF"/>
                </a:solidFill>
                <a:latin typeface="+mj-lt"/>
                <a:ea typeface="Cambria Math"/>
              </a:rPr>
              <a:t>x,y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) is an edge,</a:t>
            </a:r>
            <a:r>
              <a:rPr lang="en-US" sz="2800" i="1" dirty="0" smtClean="0">
                <a:solidFill>
                  <a:srgbClr val="0000FF"/>
                </a:solidFill>
                <a:latin typeface="+mj-lt"/>
                <a:ea typeface="Cambria Math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then so is (</a:t>
            </a:r>
            <a:r>
              <a:rPr lang="en-US" sz="2800" i="1" dirty="0" err="1" smtClean="0">
                <a:solidFill>
                  <a:srgbClr val="0000FF"/>
                </a:solidFill>
                <a:latin typeface="+mj-lt"/>
                <a:ea typeface="Cambria Math"/>
              </a:rPr>
              <a:t>y,x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)</a:t>
            </a:r>
            <a:r>
              <a:rPr lang="en-US" sz="2800" i="1" dirty="0" smtClean="0">
                <a:solidFill>
                  <a:srgbClr val="0000FF"/>
                </a:solidFill>
                <a:latin typeface="+mj-lt"/>
                <a:ea typeface="Cambria Math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sz="2800" b="1" i="1" dirty="0" err="1" smtClean="0">
                <a:latin typeface="+mj-lt"/>
                <a:ea typeface="Cambria Math"/>
              </a:rPr>
              <a:t>Antisymmetry</a:t>
            </a:r>
            <a:r>
              <a:rPr lang="en-US" sz="2800" i="1" dirty="0" smtClean="0">
                <a:latin typeface="+mj-lt"/>
                <a:ea typeface="Cambria Math"/>
              </a:rPr>
              <a:t>: 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Between any two vertices there </a:t>
            </a:r>
            <a:r>
              <a:rPr lang="en-US" sz="2800" dirty="0" smtClean="0">
                <a:latin typeface="+mj-lt"/>
                <a:ea typeface="Cambria Math"/>
              </a:rPr>
              <a:t>is 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at most one directed edge.</a:t>
            </a:r>
          </a:p>
          <a:p>
            <a:pPr>
              <a:buClr>
                <a:srgbClr val="FF0000"/>
              </a:buClr>
            </a:pPr>
            <a:r>
              <a:rPr lang="en-US" sz="2800" b="1" i="1" dirty="0" smtClean="0">
                <a:latin typeface="+mj-lt"/>
                <a:ea typeface="Cambria Math"/>
              </a:rPr>
              <a:t>Transitivity</a:t>
            </a:r>
            <a:r>
              <a:rPr lang="en-US" sz="2800" dirty="0" smtClean="0">
                <a:latin typeface="+mj-lt"/>
                <a:ea typeface="Cambria Math"/>
              </a:rPr>
              <a:t>: 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If (</a:t>
            </a:r>
            <a:r>
              <a:rPr lang="en-US" sz="2800" i="1" dirty="0" err="1" smtClean="0">
                <a:solidFill>
                  <a:srgbClr val="0000FF"/>
                </a:solidFill>
                <a:latin typeface="+mj-lt"/>
                <a:ea typeface="Cambria Math"/>
              </a:rPr>
              <a:t>x,y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) and (</a:t>
            </a:r>
            <a:r>
              <a:rPr lang="en-US" sz="2800" i="1" dirty="0" err="1" smtClean="0">
                <a:solidFill>
                  <a:srgbClr val="0000FF"/>
                </a:solidFill>
                <a:latin typeface="+mj-lt"/>
                <a:ea typeface="Cambria Math"/>
              </a:rPr>
              <a:t>y,z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)</a:t>
            </a:r>
            <a:r>
              <a:rPr lang="en-US" sz="2800" i="1" dirty="0" smtClean="0">
                <a:solidFill>
                  <a:srgbClr val="0000FF"/>
                </a:solidFill>
                <a:latin typeface="+mj-lt"/>
                <a:ea typeface="Cambria Math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are edges, then so is (</a:t>
            </a:r>
            <a:r>
              <a:rPr lang="en-US" sz="2800" i="1" dirty="0" err="1" smtClean="0">
                <a:solidFill>
                  <a:srgbClr val="0000FF"/>
                </a:solidFill>
                <a:latin typeface="+mj-lt"/>
                <a:ea typeface="Cambria Math"/>
              </a:rPr>
              <a:t>x,z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ea typeface="Cambria Math"/>
              </a:rPr>
              <a:t>)</a:t>
            </a:r>
            <a:r>
              <a:rPr lang="en-US" sz="2800" i="1" dirty="0" smtClean="0">
                <a:solidFill>
                  <a:srgbClr val="0000FF"/>
                </a:solidFill>
                <a:latin typeface="+mj-lt"/>
                <a:ea typeface="Cambria Math"/>
              </a:rPr>
              <a:t>. </a:t>
            </a:r>
            <a:endParaRPr lang="en-US" sz="2800" i="1" dirty="0" smtClean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7711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Example 10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Determine whether the relations for the directed graphs shown below are </a:t>
            </a:r>
            <a:r>
              <a:rPr lang="en-US" sz="2400" b="1" dirty="0" smtClean="0">
                <a:solidFill>
                  <a:srgbClr val="FF0000"/>
                </a:solidFill>
              </a:rPr>
              <a:t>reflexive, symmetric, </a:t>
            </a:r>
            <a:r>
              <a:rPr lang="en-US" sz="2400" b="1" dirty="0" err="1" smtClean="0">
                <a:solidFill>
                  <a:srgbClr val="FF0000"/>
                </a:solidFill>
              </a:rPr>
              <a:t>antisymmetric</a:t>
            </a:r>
            <a:r>
              <a:rPr lang="en-US" sz="2400" b="1" dirty="0" smtClean="0">
                <a:solidFill>
                  <a:srgbClr val="FF0000"/>
                </a:solidFill>
              </a:rPr>
              <a:t>, and/or </a:t>
            </a:r>
            <a:r>
              <a:rPr lang="en-US" sz="2400" b="1" dirty="0" err="1" smtClean="0">
                <a:solidFill>
                  <a:srgbClr val="FF0000"/>
                </a:solidFill>
              </a:rPr>
              <a:t>trainsitive</a:t>
            </a:r>
            <a:r>
              <a:rPr lang="en-US" sz="2400" b="1" dirty="0" smtClean="0">
                <a:solidFill>
                  <a:srgbClr val="FF0000"/>
                </a:solidFill>
              </a:rPr>
              <a:t>. </a:t>
            </a:r>
            <a:r>
              <a:rPr lang="en-US" sz="2400" b="1" dirty="0" smtClean="0">
                <a:solidFill>
                  <a:srgbClr val="0000FF"/>
                </a:solidFill>
              </a:rPr>
              <a:t>[Solution 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 next slide]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16163"/>
            <a:ext cx="2808440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5786735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(a) Directed graph of </a:t>
            </a:r>
            <a:r>
              <a:rPr lang="en-US" sz="2400" i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362200"/>
            <a:ext cx="27432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191000" y="57150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(a) Directed graph of </a:t>
            </a:r>
            <a:r>
              <a:rPr lang="en-US" sz="2400" i="1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00FF"/>
                </a:solidFill>
              </a:rPr>
              <a:t>Solution of Example 10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9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Solution of (a):</a:t>
            </a:r>
          </a:p>
          <a:p>
            <a:pPr>
              <a:buClrTx/>
              <a:buSzPct val="90000"/>
            </a:pPr>
            <a:r>
              <a:rPr lang="en-US" sz="2800" b="1" dirty="0" smtClean="0">
                <a:latin typeface="+mj-lt"/>
              </a:rPr>
              <a:t>Reflexive</a:t>
            </a:r>
            <a:r>
              <a:rPr lang="en-US" sz="2800" dirty="0" smtClean="0">
                <a:latin typeface="+mj-lt"/>
              </a:rPr>
              <a:t>; because there are loops at every vertex</a:t>
            </a:r>
          </a:p>
          <a:p>
            <a:pPr>
              <a:buClrTx/>
              <a:buSzPct val="90000"/>
            </a:pPr>
            <a:r>
              <a:rPr lang="en-US" sz="2800" b="1" dirty="0" smtClean="0">
                <a:latin typeface="+mj-lt"/>
              </a:rPr>
              <a:t>Not symmetric</a:t>
            </a:r>
            <a:r>
              <a:rPr lang="en-US" sz="2800" dirty="0" smtClean="0">
                <a:latin typeface="+mj-lt"/>
              </a:rPr>
              <a:t>; because there is an edge from a to b, but not one from b to a</a:t>
            </a:r>
          </a:p>
          <a:p>
            <a:pPr>
              <a:buClrTx/>
              <a:buSzPct val="90000"/>
            </a:pPr>
            <a:r>
              <a:rPr lang="en-US" sz="2800" b="1" dirty="0" smtClean="0">
                <a:latin typeface="+mj-lt"/>
              </a:rPr>
              <a:t>Not </a:t>
            </a:r>
            <a:r>
              <a:rPr lang="en-US" sz="2800" b="1" dirty="0" err="1" smtClean="0">
                <a:latin typeface="+mj-lt"/>
              </a:rPr>
              <a:t>antisymmetric</a:t>
            </a:r>
            <a:r>
              <a:rPr lang="en-US" sz="2800" dirty="0" smtClean="0">
                <a:latin typeface="+mj-lt"/>
              </a:rPr>
              <a:t>; because there is an edge from b to c and an edge from c to b</a:t>
            </a:r>
            <a:endParaRPr lang="en-US" sz="2800" dirty="0" smtClean="0">
              <a:solidFill>
                <a:srgbClr val="FF3300"/>
              </a:solidFill>
              <a:latin typeface="+mj-lt"/>
            </a:endParaRPr>
          </a:p>
          <a:p>
            <a:pPr>
              <a:buClrTx/>
              <a:buSzPct val="90000"/>
            </a:pPr>
            <a:r>
              <a:rPr lang="en-US" sz="2800" b="1" dirty="0" smtClean="0">
                <a:latin typeface="+mj-lt"/>
              </a:rPr>
              <a:t>Not transitive</a:t>
            </a:r>
            <a:r>
              <a:rPr lang="en-US" sz="2800" dirty="0" smtClean="0">
                <a:latin typeface="+mj-lt"/>
              </a:rPr>
              <a:t>; because there is an edge from a to b and an edge from b to c, but no edge from a to c.</a:t>
            </a:r>
          </a:p>
          <a:p>
            <a:pPr>
              <a:buClrTx/>
              <a:buSzPct val="90000"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00FF"/>
                </a:solidFill>
              </a:rPr>
              <a:t>Solution of Example 10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Tx/>
              <a:buSzPct val="9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srgbClr val="0000FF"/>
                </a:solidFill>
                <a:latin typeface="+mj-lt"/>
              </a:rPr>
              <a:t>Solution of (b):</a:t>
            </a:r>
          </a:p>
          <a:p>
            <a:pPr>
              <a:buClrTx/>
              <a:buSzPct val="90000"/>
            </a:pPr>
            <a:r>
              <a:rPr lang="en-US" b="1" dirty="0" smtClean="0">
                <a:latin typeface="+mj-lt"/>
              </a:rPr>
              <a:t>Not Reflexive</a:t>
            </a:r>
            <a:r>
              <a:rPr lang="en-US" dirty="0" smtClean="0">
                <a:latin typeface="+mj-lt"/>
              </a:rPr>
              <a:t>; because loops are not present at every vertex</a:t>
            </a:r>
          </a:p>
          <a:p>
            <a:pPr>
              <a:buClrTx/>
              <a:buSzPct val="90000"/>
            </a:pPr>
            <a:r>
              <a:rPr lang="en-US" b="1" dirty="0" smtClean="0">
                <a:latin typeface="+mj-lt"/>
              </a:rPr>
              <a:t>Symmetric</a:t>
            </a:r>
            <a:r>
              <a:rPr lang="en-US" dirty="0" smtClean="0">
                <a:latin typeface="+mj-lt"/>
              </a:rPr>
              <a:t>; because every edge between distinct vertices is accompanied by an edge in the opposite direction</a:t>
            </a:r>
          </a:p>
          <a:p>
            <a:pPr>
              <a:buClrTx/>
              <a:buSzPct val="90000"/>
            </a:pPr>
            <a:r>
              <a:rPr lang="en-US" b="1" dirty="0" smtClean="0">
                <a:latin typeface="+mj-lt"/>
              </a:rPr>
              <a:t>Not </a:t>
            </a:r>
            <a:r>
              <a:rPr lang="en-US" b="1" dirty="0" err="1" smtClean="0">
                <a:latin typeface="+mj-lt"/>
              </a:rPr>
              <a:t>antisymmetric</a:t>
            </a:r>
            <a:r>
              <a:rPr lang="en-US" dirty="0" smtClean="0">
                <a:latin typeface="+mj-lt"/>
              </a:rPr>
              <a:t>; because there is an edge from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 to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 and an edge from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 to </a:t>
            </a:r>
            <a:r>
              <a:rPr lang="en-US" i="1" dirty="0" smtClean="0">
                <a:latin typeface="+mj-lt"/>
              </a:rPr>
              <a:t>a </a:t>
            </a:r>
            <a:endParaRPr lang="en-US" i="1" dirty="0" smtClean="0">
              <a:solidFill>
                <a:srgbClr val="FF3300"/>
              </a:solidFill>
              <a:latin typeface="+mj-lt"/>
            </a:endParaRPr>
          </a:p>
          <a:p>
            <a:pPr>
              <a:buClrTx/>
              <a:buSzPct val="90000"/>
            </a:pPr>
            <a:r>
              <a:rPr lang="en-US" b="1" dirty="0" smtClean="0">
                <a:latin typeface="+mj-lt"/>
              </a:rPr>
              <a:t>Not transitive</a:t>
            </a:r>
            <a:r>
              <a:rPr lang="en-US" dirty="0" smtClean="0">
                <a:latin typeface="+mj-lt"/>
              </a:rPr>
              <a:t>; because (</a:t>
            </a:r>
            <a:r>
              <a:rPr lang="en-US" i="1" dirty="0" smtClean="0">
                <a:latin typeface="+mj-lt"/>
              </a:rPr>
              <a:t>c, a</a:t>
            </a:r>
            <a:r>
              <a:rPr lang="en-US" dirty="0" smtClean="0">
                <a:latin typeface="+mj-lt"/>
              </a:rPr>
              <a:t> ) and (</a:t>
            </a:r>
            <a:r>
              <a:rPr lang="en-US" i="1" dirty="0" smtClean="0">
                <a:latin typeface="+mj-lt"/>
              </a:rPr>
              <a:t>a, b</a:t>
            </a:r>
            <a:r>
              <a:rPr lang="en-US" dirty="0" smtClean="0">
                <a:latin typeface="+mj-lt"/>
              </a:rPr>
              <a:t> ) belongs to </a:t>
            </a:r>
            <a:r>
              <a:rPr lang="en-US" i="1" dirty="0" smtClean="0">
                <a:latin typeface="+mj-lt"/>
              </a:rPr>
              <a:t>S,</a:t>
            </a:r>
          </a:p>
          <a:p>
            <a:pPr>
              <a:buClrTx/>
              <a:buSzPct val="90000"/>
              <a:buNone/>
            </a:pPr>
            <a:r>
              <a:rPr lang="en-US" i="1" dirty="0" smtClean="0">
                <a:latin typeface="+mj-lt"/>
              </a:rPr>
              <a:t>	but </a:t>
            </a:r>
            <a:r>
              <a:rPr lang="en-US" dirty="0" smtClean="0">
                <a:latin typeface="+mj-lt"/>
              </a:rPr>
              <a:t>(</a:t>
            </a:r>
            <a:r>
              <a:rPr lang="en-US" i="1" dirty="0" smtClean="0">
                <a:latin typeface="+mj-lt"/>
              </a:rPr>
              <a:t>c, b</a:t>
            </a:r>
            <a:r>
              <a:rPr lang="en-US" dirty="0" smtClean="0">
                <a:latin typeface="+mj-lt"/>
              </a:rPr>
              <a:t>) does not belong to </a:t>
            </a:r>
            <a:r>
              <a:rPr lang="en-US" i="1" dirty="0" smtClean="0">
                <a:latin typeface="+mj-lt"/>
              </a:rPr>
              <a:t>S</a:t>
            </a:r>
            <a:endParaRPr lang="en-US" dirty="0" smtClean="0">
              <a:latin typeface="+mj-lt"/>
            </a:endParaRPr>
          </a:p>
          <a:p>
            <a:pPr>
              <a:buClrTx/>
              <a:buSzPct val="90000"/>
            </a:pPr>
            <a:endParaRPr lang="en-US" dirty="0" smtClean="0">
              <a:latin typeface="+mj-lt"/>
            </a:endParaRPr>
          </a:p>
          <a:p>
            <a:pPr>
              <a:buClrTx/>
              <a:buSzPct val="90000"/>
            </a:pPr>
            <a:endParaRPr lang="en-US" dirty="0" smtClean="0">
              <a:latin typeface="+mj-lt"/>
            </a:endParaRPr>
          </a:p>
          <a:p>
            <a:pPr>
              <a:buClrTx/>
              <a:buSzPct val="90000"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9445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Class Work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Draw the </a:t>
            </a:r>
            <a:r>
              <a:rPr lang="en-US" sz="2800" b="1" dirty="0" smtClean="0">
                <a:latin typeface="+mj-lt"/>
              </a:rPr>
              <a:t>digraph</a:t>
            </a:r>
            <a:r>
              <a:rPr lang="en-US" sz="2800" dirty="0" smtClean="0">
                <a:latin typeface="+mj-lt"/>
              </a:rPr>
              <a:t> and the </a:t>
            </a:r>
            <a:r>
              <a:rPr lang="en-US" sz="2800" b="1" dirty="0" smtClean="0">
                <a:latin typeface="+mj-lt"/>
              </a:rPr>
              <a:t>matrix</a:t>
            </a:r>
            <a:r>
              <a:rPr lang="en-US" sz="2800" dirty="0" smtClean="0">
                <a:latin typeface="+mj-lt"/>
              </a:rPr>
              <a:t> of the relation </a:t>
            </a:r>
          </a:p>
          <a:p>
            <a:pPr>
              <a:buNone/>
            </a:pPr>
            <a:r>
              <a:rPr lang="en-US" sz="2800" i="1" dirty="0" smtClean="0">
                <a:latin typeface="+mj-lt"/>
              </a:rPr>
              <a:t>	R</a:t>
            </a:r>
            <a:r>
              <a:rPr lang="en-US" sz="2800" dirty="0" smtClean="0">
                <a:latin typeface="+mj-lt"/>
              </a:rPr>
              <a:t> = {(1, 2), (1, 3), (2, 2), (2, 1), (3, 2), (3, 4), (4, 1), 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	(4, 2), (4, 4)} on the set </a:t>
            </a:r>
            <a:r>
              <a:rPr lang="en-US" sz="2800" i="1" dirty="0" smtClean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= {1, 2, 3, 4}.</a:t>
            </a:r>
          </a:p>
          <a:p>
            <a:pPr>
              <a:buNone/>
            </a:pP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Try it out yourself!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Practice @ 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Relevant Odd-Numbered Exercises from </a:t>
            </a:r>
          </a:p>
          <a:p>
            <a:pPr marL="0" indent="0"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b="1" smtClean="0">
                <a:solidFill>
                  <a:srgbClr val="0000FF"/>
                </a:solidFill>
              </a:rPr>
              <a:t>   Section </a:t>
            </a:r>
            <a:r>
              <a:rPr lang="en-US" b="1" dirty="0" smtClean="0">
                <a:solidFill>
                  <a:srgbClr val="0000FF"/>
                </a:solidFill>
              </a:rPr>
              <a:t>7.1 &amp; 7.3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Example 3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Let 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/>
              </a:rPr>
              <a:t>A =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{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 pitchFamily="18" charset="0"/>
              </a:rPr>
              <a:t>1,2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}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and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/>
              </a:rPr>
              <a:t> B =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+mj-lt"/>
                <a:ea typeface="Cambria Math"/>
              </a:rPr>
              <a:t>a, b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Cambria Math"/>
              </a:rPr>
              <a:t>} . </a:t>
            </a:r>
          </a:p>
          <a:p>
            <a:pPr>
              <a:buNone/>
            </a:pPr>
            <a:r>
              <a:rPr lang="en-US" sz="2400" dirty="0" smtClean="0">
                <a:latin typeface="+mj-lt"/>
                <a:ea typeface="Cambria Math"/>
              </a:rPr>
              <a:t>Then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{(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0,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)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0,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/>
              </a:rPr>
              <a:t>b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)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1,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)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 pitchFamily="18" charset="0"/>
              </a:rPr>
              <a:t>2, </a:t>
            </a:r>
            <a:r>
              <a:rPr lang="en-US" sz="2400" i="1" dirty="0" smtClean="0">
                <a:solidFill>
                  <a:srgbClr val="0000FF"/>
                </a:solidFill>
                <a:latin typeface="+mj-lt"/>
                <a:ea typeface="Cambria Math"/>
              </a:rPr>
              <a:t>b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)} </a:t>
            </a:r>
            <a:r>
              <a:rPr lang="en-US" sz="2400" dirty="0" smtClean="0">
                <a:latin typeface="+mj-lt"/>
                <a:ea typeface="Cambria Math"/>
              </a:rPr>
              <a:t>is a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  <a:ea typeface="Cambria Math"/>
              </a:rPr>
              <a:t>relation</a:t>
            </a:r>
            <a:r>
              <a:rPr lang="en-US" sz="2400" dirty="0" smtClean="0">
                <a:latin typeface="+mj-lt"/>
                <a:ea typeface="Cambria Math"/>
              </a:rPr>
              <a:t> from </a:t>
            </a:r>
            <a:r>
              <a:rPr lang="en-US" sz="2400" i="1" dirty="0" smtClean="0">
                <a:latin typeface="+mj-lt"/>
                <a:ea typeface="Cambria Math"/>
              </a:rPr>
              <a:t>A</a:t>
            </a:r>
            <a:r>
              <a:rPr lang="en-US" sz="2400" dirty="0" smtClean="0">
                <a:latin typeface="+mj-lt"/>
                <a:ea typeface="Cambria Math"/>
              </a:rPr>
              <a:t> to </a:t>
            </a:r>
            <a:r>
              <a:rPr lang="en-US" sz="2400" i="1" dirty="0" smtClean="0">
                <a:latin typeface="+mj-lt"/>
                <a:ea typeface="Cambria Math"/>
              </a:rPr>
              <a:t>B</a:t>
            </a:r>
            <a:r>
              <a:rPr lang="en-US" sz="2400" dirty="0" smtClean="0">
                <a:latin typeface="+mj-lt"/>
                <a:ea typeface="Cambria Math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+mj-lt"/>
                <a:ea typeface="Cambria Math"/>
              </a:rPr>
              <a:t>This means, for instance, 0 </a:t>
            </a:r>
            <a:r>
              <a:rPr lang="en-US" sz="2400" b="1" i="1" dirty="0" smtClean="0">
                <a:latin typeface="+mj-lt"/>
                <a:ea typeface="Cambria Math"/>
              </a:rPr>
              <a:t>R</a:t>
            </a:r>
            <a:r>
              <a:rPr lang="en-US" sz="2400" dirty="0" smtClean="0">
                <a:latin typeface="+mj-lt"/>
                <a:ea typeface="Cambria Math"/>
              </a:rPr>
              <a:t> a , but that 1 </a:t>
            </a:r>
            <a:r>
              <a:rPr lang="en-US" sz="2400" b="1" i="1" dirty="0" smtClean="0">
                <a:latin typeface="+mj-lt"/>
                <a:ea typeface="Cambria Math"/>
              </a:rPr>
              <a:t>R</a:t>
            </a:r>
            <a:r>
              <a:rPr lang="en-US" sz="2400" dirty="0" smtClean="0">
                <a:latin typeface="+mj-lt"/>
                <a:ea typeface="Cambria Math"/>
              </a:rPr>
              <a:t>  </a:t>
            </a:r>
            <a:r>
              <a:rPr lang="en-US" sz="2400" i="1" dirty="0" smtClean="0">
                <a:latin typeface="+mj-lt"/>
                <a:ea typeface="Cambria Math"/>
              </a:rPr>
              <a:t>b</a:t>
            </a:r>
            <a:r>
              <a:rPr lang="en-US" sz="2400" dirty="0" smtClean="0">
                <a:latin typeface="+mj-lt"/>
                <a:ea typeface="Cambria Math"/>
              </a:rPr>
              <a:t>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Relations can be represented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  <a:ea typeface="Cambria Math"/>
              </a:rPr>
              <a:t>graphically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 or using a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  <a:ea typeface="Cambria Math"/>
              </a:rPr>
              <a:t>table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ea typeface="Cambria Math"/>
              </a:rPr>
              <a:t>:</a:t>
            </a:r>
          </a:p>
          <a:p>
            <a:pPr>
              <a:buNone/>
            </a:pPr>
            <a:endParaRPr lang="en-US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791200" y="21336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200400"/>
            <a:ext cx="62484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791200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If a relation is given as a table, the </a:t>
            </a:r>
            <a:r>
              <a:rPr lang="en-US" b="1" dirty="0" smtClean="0"/>
              <a:t>domain</a:t>
            </a:r>
            <a:r>
              <a:rPr lang="en-US" dirty="0" smtClean="0"/>
              <a:t> consists of the members of </a:t>
            </a:r>
          </a:p>
          <a:p>
            <a:r>
              <a:rPr lang="en-US" dirty="0" smtClean="0"/>
              <a:t>the </a:t>
            </a:r>
            <a:r>
              <a:rPr lang="en-US" u="sng" dirty="0" smtClean="0"/>
              <a:t>first column</a:t>
            </a:r>
            <a:r>
              <a:rPr lang="en-US" dirty="0" smtClean="0"/>
              <a:t> and the </a:t>
            </a:r>
            <a:r>
              <a:rPr lang="en-US" b="1" dirty="0" smtClean="0"/>
              <a:t>range</a:t>
            </a:r>
            <a:r>
              <a:rPr lang="en-US" dirty="0" smtClean="0"/>
              <a:t> consists of the members of the </a:t>
            </a:r>
            <a:r>
              <a:rPr lang="en-US" u="sng" dirty="0" smtClean="0"/>
              <a:t>second column.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Functions as Relations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altLang="en-US" sz="2200" dirty="0" smtClean="0">
                <a:solidFill>
                  <a:srgbClr val="FF0000"/>
                </a:solidFill>
                <a:latin typeface="+mj-lt"/>
              </a:rPr>
              <a:t>Recall that</a:t>
            </a:r>
            <a:r>
              <a:rPr lang="en-US" altLang="en-US" sz="2200" dirty="0" smtClean="0">
                <a:latin typeface="+mj-lt"/>
              </a:rPr>
              <a:t> A function </a:t>
            </a:r>
            <a:r>
              <a:rPr lang="en-US" altLang="en-US" sz="2200" b="1" i="1" dirty="0" smtClean="0">
                <a:latin typeface="+mj-lt"/>
              </a:rPr>
              <a:t>f </a:t>
            </a:r>
            <a:r>
              <a:rPr lang="en-US" altLang="en-US" sz="2200" i="1" dirty="0" smtClean="0">
                <a:latin typeface="+mj-lt"/>
              </a:rPr>
              <a:t> </a:t>
            </a:r>
            <a:r>
              <a:rPr lang="en-US" altLang="en-US" sz="2200" dirty="0" smtClean="0">
                <a:latin typeface="+mj-lt"/>
              </a:rPr>
              <a:t>from a set</a:t>
            </a:r>
            <a:r>
              <a:rPr lang="en-US" altLang="en-US" sz="2200" i="1" dirty="0" smtClean="0">
                <a:latin typeface="+mj-lt"/>
              </a:rPr>
              <a:t> </a:t>
            </a:r>
            <a:r>
              <a:rPr lang="en-US" altLang="en-US" sz="2200" b="1" i="1" dirty="0" smtClean="0">
                <a:latin typeface="+mj-lt"/>
              </a:rPr>
              <a:t>A</a:t>
            </a:r>
            <a:r>
              <a:rPr lang="en-US" altLang="en-US" sz="2200" i="1" dirty="0" smtClean="0">
                <a:latin typeface="+mj-lt"/>
              </a:rPr>
              <a:t> </a:t>
            </a:r>
            <a:r>
              <a:rPr lang="en-US" altLang="en-US" sz="2200" dirty="0" smtClean="0">
                <a:latin typeface="+mj-lt"/>
              </a:rPr>
              <a:t>to a set </a:t>
            </a:r>
            <a:r>
              <a:rPr lang="en-US" altLang="en-US" sz="2200" b="1" i="1" dirty="0" smtClean="0">
                <a:latin typeface="+mj-lt"/>
              </a:rPr>
              <a:t>B</a:t>
            </a:r>
            <a:r>
              <a:rPr lang="en-US" altLang="en-US" sz="2200" dirty="0" smtClean="0">
                <a:latin typeface="+mj-lt"/>
              </a:rPr>
              <a:t> assigns exactly one element of </a:t>
            </a:r>
            <a:r>
              <a:rPr lang="en-US" altLang="en-US" sz="2200" b="1" i="1" dirty="0" smtClean="0">
                <a:latin typeface="+mj-lt"/>
              </a:rPr>
              <a:t>B</a:t>
            </a:r>
            <a:r>
              <a:rPr lang="en-US" altLang="en-US" sz="2200" dirty="0" smtClean="0">
                <a:latin typeface="+mj-lt"/>
              </a:rPr>
              <a:t> to each element of </a:t>
            </a:r>
            <a:r>
              <a:rPr lang="en-US" altLang="en-US" sz="2200" b="1" i="1" dirty="0" smtClean="0">
                <a:latin typeface="+mj-lt"/>
              </a:rPr>
              <a:t>A</a:t>
            </a:r>
            <a:r>
              <a:rPr lang="en-US" altLang="en-US" sz="2200" dirty="0" smtClean="0">
                <a:latin typeface="+mj-lt"/>
              </a:rPr>
              <a:t>. The graph of </a:t>
            </a:r>
            <a:r>
              <a:rPr lang="en-US" altLang="en-US" sz="2200" i="1" dirty="0" smtClean="0">
                <a:latin typeface="+mj-lt"/>
              </a:rPr>
              <a:t>f</a:t>
            </a:r>
            <a:r>
              <a:rPr lang="en-US" altLang="en-US" sz="2200" dirty="0" smtClean="0">
                <a:latin typeface="+mj-lt"/>
              </a:rPr>
              <a:t> is the set of ordered pairs </a:t>
            </a:r>
            <a:r>
              <a:rPr lang="en-US" altLang="en-US" sz="2200" i="1" dirty="0" smtClean="0">
                <a:latin typeface="+mj-lt"/>
              </a:rPr>
              <a:t>(a, b)</a:t>
            </a:r>
            <a:r>
              <a:rPr lang="en-US" altLang="en-US" sz="2200" dirty="0" smtClean="0">
                <a:latin typeface="+mj-lt"/>
              </a:rPr>
              <a:t> such that </a:t>
            </a:r>
            <a:r>
              <a:rPr lang="en-US" altLang="en-US" sz="2200" b="1" i="1" dirty="0" smtClean="0">
                <a:latin typeface="+mj-lt"/>
              </a:rPr>
              <a:t>b = f(a).</a:t>
            </a:r>
            <a:r>
              <a:rPr lang="en-US" altLang="en-US" sz="2200" i="1" dirty="0" smtClean="0">
                <a:latin typeface="+mj-lt"/>
              </a:rPr>
              <a:t> 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altLang="en-US" sz="2200" dirty="0" smtClean="0">
                <a:latin typeface="+mj-lt"/>
              </a:rPr>
              <a:t>Because the graph of </a:t>
            </a:r>
            <a:r>
              <a:rPr lang="en-US" altLang="en-US" sz="2200" b="1" i="1" dirty="0" smtClean="0">
                <a:latin typeface="+mj-lt"/>
              </a:rPr>
              <a:t>f</a:t>
            </a:r>
            <a:r>
              <a:rPr lang="en-US" altLang="en-US" sz="2200" dirty="0" smtClean="0">
                <a:latin typeface="+mj-lt"/>
              </a:rPr>
              <a:t> is a </a:t>
            </a:r>
            <a:r>
              <a:rPr lang="en-US" altLang="en-US" sz="2200" b="1" dirty="0" smtClean="0">
                <a:latin typeface="+mj-lt"/>
              </a:rPr>
              <a:t>subset</a:t>
            </a:r>
            <a:r>
              <a:rPr lang="en-US" altLang="en-US" sz="2200" dirty="0" smtClean="0">
                <a:latin typeface="+mj-lt"/>
              </a:rPr>
              <a:t> of </a:t>
            </a:r>
            <a:r>
              <a:rPr lang="en-US" altLang="en-US" sz="2200" b="1" i="1" dirty="0" smtClean="0">
                <a:latin typeface="+mj-lt"/>
              </a:rPr>
              <a:t>A X B</a:t>
            </a:r>
            <a:r>
              <a:rPr lang="en-US" altLang="en-US" sz="2200" dirty="0" smtClean="0">
                <a:latin typeface="+mj-lt"/>
              </a:rPr>
              <a:t>, it is a </a:t>
            </a:r>
            <a:r>
              <a:rPr lang="en-US" altLang="en-US" sz="2200" b="1" dirty="0" smtClean="0">
                <a:latin typeface="+mj-lt"/>
              </a:rPr>
              <a:t>relation</a:t>
            </a:r>
            <a:r>
              <a:rPr lang="en-US" altLang="en-US" sz="2200" dirty="0" smtClean="0">
                <a:latin typeface="+mj-lt"/>
              </a:rPr>
              <a:t> from </a:t>
            </a:r>
            <a:r>
              <a:rPr lang="en-US" altLang="en-US" sz="2200" b="1" i="1" dirty="0" smtClean="0">
                <a:latin typeface="+mj-lt"/>
              </a:rPr>
              <a:t>A</a:t>
            </a:r>
            <a:r>
              <a:rPr lang="en-US" altLang="en-US" sz="2200" dirty="0" smtClean="0">
                <a:latin typeface="+mj-lt"/>
              </a:rPr>
              <a:t> to </a:t>
            </a:r>
            <a:r>
              <a:rPr lang="en-US" altLang="en-US" sz="2200" b="1" i="1" dirty="0" smtClean="0">
                <a:latin typeface="+mj-lt"/>
              </a:rPr>
              <a:t>B</a:t>
            </a:r>
            <a:r>
              <a:rPr lang="en-US" altLang="en-US" sz="2200" i="1" dirty="0" smtClean="0">
                <a:latin typeface="+mj-lt"/>
              </a:rPr>
              <a:t>.</a:t>
            </a:r>
          </a:p>
          <a:p>
            <a:pPr>
              <a:buClrTx/>
              <a:buSzPct val="100000"/>
              <a:buNone/>
            </a:pPr>
            <a:r>
              <a:rPr lang="en-US" altLang="en-US" sz="2200" dirty="0" smtClean="0">
                <a:latin typeface="+mj-lt"/>
              </a:rPr>
              <a:t>	Moreover, </a:t>
            </a:r>
            <a:r>
              <a:rPr lang="en-US" altLang="en-US" sz="2200" dirty="0" smtClean="0">
                <a:solidFill>
                  <a:srgbClr val="0000FF"/>
                </a:solidFill>
                <a:latin typeface="+mj-lt"/>
              </a:rPr>
              <a:t>the graph of a function has the property that every element of </a:t>
            </a:r>
            <a:r>
              <a:rPr lang="en-US" altLang="en-US" sz="2200" i="1" dirty="0" smtClean="0">
                <a:solidFill>
                  <a:srgbClr val="0000FF"/>
                </a:solidFill>
                <a:latin typeface="+mj-lt"/>
              </a:rPr>
              <a:t>A </a:t>
            </a:r>
            <a:r>
              <a:rPr lang="en-US" altLang="en-US" sz="2200" dirty="0" smtClean="0">
                <a:solidFill>
                  <a:srgbClr val="0000FF"/>
                </a:solidFill>
                <a:latin typeface="+mj-lt"/>
              </a:rPr>
              <a:t>is the first element of exactly one ordered pair of the graph.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altLang="en-US" sz="2200" dirty="0" smtClean="0">
                <a:latin typeface="+mj-lt"/>
              </a:rPr>
              <a:t>Conversely, if </a:t>
            </a:r>
            <a:r>
              <a:rPr lang="en-US" altLang="en-US" sz="2200" i="1" dirty="0" smtClean="0">
                <a:latin typeface="+mj-lt"/>
              </a:rPr>
              <a:t>R</a:t>
            </a:r>
            <a:r>
              <a:rPr lang="en-US" altLang="en-US" sz="2200" dirty="0" smtClean="0">
                <a:latin typeface="+mj-lt"/>
              </a:rPr>
              <a:t> is a relation from </a:t>
            </a:r>
            <a:r>
              <a:rPr lang="en-US" altLang="en-US" sz="2200" i="1" dirty="0" smtClean="0">
                <a:latin typeface="+mj-lt"/>
              </a:rPr>
              <a:t>A to B</a:t>
            </a:r>
            <a:r>
              <a:rPr lang="en-US" altLang="en-US" sz="2200" dirty="0" smtClean="0">
                <a:latin typeface="+mj-lt"/>
              </a:rPr>
              <a:t> such that every element in </a:t>
            </a:r>
            <a:r>
              <a:rPr lang="en-US" altLang="en-US" sz="2200" i="1" dirty="0" smtClean="0">
                <a:latin typeface="+mj-lt"/>
              </a:rPr>
              <a:t>A</a:t>
            </a:r>
            <a:r>
              <a:rPr lang="en-US" altLang="en-US" sz="2200" dirty="0" smtClean="0">
                <a:latin typeface="+mj-lt"/>
              </a:rPr>
              <a:t> is the first element of exactly one ordered pair of </a:t>
            </a:r>
            <a:r>
              <a:rPr lang="en-US" altLang="en-US" sz="2200" i="1" dirty="0" smtClean="0">
                <a:latin typeface="+mj-lt"/>
              </a:rPr>
              <a:t>R,</a:t>
            </a:r>
            <a:r>
              <a:rPr lang="en-US" altLang="en-US" sz="2200" dirty="0" smtClean="0">
                <a:latin typeface="+mj-lt"/>
              </a:rPr>
              <a:t> then a function can be defined with </a:t>
            </a:r>
            <a:r>
              <a:rPr lang="en-US" altLang="en-US" sz="2200" i="1" dirty="0" smtClean="0">
                <a:latin typeface="+mj-lt"/>
              </a:rPr>
              <a:t>R </a:t>
            </a:r>
            <a:r>
              <a:rPr lang="en-US" altLang="en-US" sz="2200" dirty="0" smtClean="0">
                <a:latin typeface="+mj-lt"/>
              </a:rPr>
              <a:t>as its graph. This can be done by assigning to an element </a:t>
            </a:r>
            <a:r>
              <a:rPr lang="en-US" altLang="en-US" sz="2200" i="1" dirty="0" smtClean="0">
                <a:latin typeface="+mj-lt"/>
              </a:rPr>
              <a:t>a</a:t>
            </a:r>
            <a:r>
              <a:rPr lang="en-US" altLang="en-US" sz="2200" dirty="0" smtClean="0">
                <a:latin typeface="+mj-lt"/>
              </a:rPr>
              <a:t> of </a:t>
            </a:r>
            <a:r>
              <a:rPr lang="en-US" altLang="en-US" sz="2200" b="1" i="1" dirty="0" smtClean="0">
                <a:latin typeface="+mj-lt"/>
              </a:rPr>
              <a:t>A </a:t>
            </a:r>
            <a:r>
              <a:rPr lang="en-US" altLang="en-US" sz="2200" dirty="0" smtClean="0">
                <a:latin typeface="+mj-lt"/>
              </a:rPr>
              <a:t>the unique element </a:t>
            </a:r>
            <a:r>
              <a:rPr lang="en-US" altLang="en-US" sz="2200" i="1" dirty="0" smtClean="0">
                <a:latin typeface="+mj-lt"/>
              </a:rPr>
              <a:t>b </a:t>
            </a:r>
            <a:r>
              <a:rPr lang="en-US" altLang="en-US" sz="2200" dirty="0" smtClean="0">
                <a:latin typeface="+mj-lt"/>
                <a:sym typeface="Symbol" pitchFamily="18" charset="2"/>
              </a:rPr>
              <a:t> </a:t>
            </a:r>
            <a:r>
              <a:rPr lang="en-US" altLang="en-US" sz="2200" b="1" i="1" dirty="0" smtClean="0">
                <a:latin typeface="+mj-lt"/>
              </a:rPr>
              <a:t>B</a:t>
            </a:r>
            <a:r>
              <a:rPr lang="en-US" altLang="en-US" sz="2200" dirty="0" smtClean="0">
                <a:latin typeface="+mj-lt"/>
              </a:rPr>
              <a:t> such that </a:t>
            </a:r>
            <a:r>
              <a:rPr lang="en-US" altLang="en-US" sz="2200" b="1" i="1" dirty="0" smtClean="0">
                <a:latin typeface="+mj-lt"/>
              </a:rPr>
              <a:t>(a, b)</a:t>
            </a:r>
            <a:r>
              <a:rPr lang="en-US" altLang="en-US" sz="2200" b="1" dirty="0" smtClean="0">
                <a:latin typeface="+mj-lt"/>
                <a:sym typeface="Symbol" pitchFamily="18" charset="2"/>
              </a:rPr>
              <a:t></a:t>
            </a:r>
            <a:r>
              <a:rPr lang="en-US" altLang="en-US" sz="2200" b="1" i="1" dirty="0" smtClean="0">
                <a:latin typeface="+mj-lt"/>
              </a:rPr>
              <a:t>R</a:t>
            </a:r>
            <a:r>
              <a:rPr lang="en-US" altLang="en-US" sz="2200" i="1" dirty="0" smtClean="0">
                <a:latin typeface="+mj-lt"/>
              </a:rPr>
              <a:t>.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6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Functions </a:t>
            </a:r>
            <a:r>
              <a:rPr lang="en-US" sz="4000" b="1" dirty="0" smtClean="0">
                <a:solidFill>
                  <a:srgbClr val="FF0000"/>
                </a:solidFill>
              </a:rPr>
              <a:t>VS</a:t>
            </a:r>
            <a:r>
              <a:rPr lang="en-US" sz="4000" b="1" dirty="0" smtClean="0">
                <a:solidFill>
                  <a:schemeClr val="tx1"/>
                </a:solidFill>
              </a:rPr>
              <a:t> Relations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72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Tx/>
            </a:pPr>
            <a:r>
              <a:rPr lang="en-US" altLang="en-US" sz="2800" dirty="0" smtClean="0">
                <a:latin typeface="+mj-lt"/>
              </a:rPr>
              <a:t>A </a:t>
            </a:r>
            <a:r>
              <a:rPr lang="en-US" altLang="en-US" sz="2800" b="1" i="1" u="sng" dirty="0" smtClean="0">
                <a:latin typeface="+mj-lt"/>
              </a:rPr>
              <a:t>relation</a:t>
            </a:r>
            <a:r>
              <a:rPr lang="en-US" altLang="en-US" sz="2800" dirty="0" smtClean="0">
                <a:latin typeface="+mj-lt"/>
              </a:rPr>
              <a:t> can be used to express a </a:t>
            </a:r>
            <a:r>
              <a:rPr lang="en-US" altLang="en-US" sz="2800" b="1" i="1" dirty="0" smtClean="0">
                <a:latin typeface="+mj-lt"/>
              </a:rPr>
              <a:t>one-to-many relationship</a:t>
            </a:r>
            <a:r>
              <a:rPr lang="en-US" altLang="en-US" sz="2800" dirty="0" smtClean="0">
                <a:latin typeface="+mj-lt"/>
              </a:rPr>
              <a:t> between the elements of the sets </a:t>
            </a:r>
            <a:r>
              <a:rPr lang="en-US" altLang="en-US" sz="2800" b="1" i="1" dirty="0" smtClean="0">
                <a:latin typeface="+mj-lt"/>
              </a:rPr>
              <a:t>A</a:t>
            </a:r>
            <a:r>
              <a:rPr lang="en-US" altLang="en-US" sz="2800" dirty="0" smtClean="0">
                <a:latin typeface="+mj-lt"/>
              </a:rPr>
              <a:t> and </a:t>
            </a:r>
            <a:r>
              <a:rPr lang="en-US" altLang="en-US" sz="2800" b="1" i="1" dirty="0" smtClean="0">
                <a:latin typeface="+mj-lt"/>
              </a:rPr>
              <a:t>B</a:t>
            </a:r>
            <a:r>
              <a:rPr lang="en-US" altLang="en-US" sz="2800" i="1" dirty="0" smtClean="0">
                <a:latin typeface="+mj-lt"/>
              </a:rPr>
              <a:t>,</a:t>
            </a:r>
            <a:r>
              <a:rPr lang="en-US" altLang="en-US" sz="2800" dirty="0" smtClean="0">
                <a:latin typeface="+mj-lt"/>
              </a:rPr>
              <a:t> where an element of </a:t>
            </a:r>
            <a:r>
              <a:rPr lang="en-US" altLang="en-US" sz="2800" b="1" i="1" dirty="0" smtClean="0">
                <a:latin typeface="+mj-lt"/>
              </a:rPr>
              <a:t>A</a:t>
            </a:r>
            <a:r>
              <a:rPr lang="en-US" altLang="en-US" sz="2800" dirty="0" smtClean="0">
                <a:latin typeface="+mj-lt"/>
              </a:rPr>
              <a:t> may be related to more than one element of </a:t>
            </a:r>
            <a:r>
              <a:rPr lang="en-US" altLang="en-US" sz="2800" b="1" i="1" dirty="0" smtClean="0">
                <a:latin typeface="+mj-lt"/>
              </a:rPr>
              <a:t>B</a:t>
            </a:r>
            <a:r>
              <a:rPr lang="en-US" altLang="en-US" sz="2800" i="1" dirty="0" smtClean="0">
                <a:latin typeface="+mj-lt"/>
              </a:rPr>
              <a:t>.</a:t>
            </a:r>
          </a:p>
          <a:p>
            <a:pPr>
              <a:lnSpc>
                <a:spcPct val="110000"/>
              </a:lnSpc>
              <a:buClrTx/>
            </a:pPr>
            <a:r>
              <a:rPr lang="en-US" altLang="en-US" sz="2800" dirty="0" smtClean="0">
                <a:latin typeface="+mj-lt"/>
              </a:rPr>
              <a:t> A </a:t>
            </a:r>
            <a:r>
              <a:rPr lang="en-US" altLang="en-US" sz="2800" b="1" i="1" u="sng" dirty="0" smtClean="0">
                <a:latin typeface="+mj-lt"/>
              </a:rPr>
              <a:t>function</a:t>
            </a:r>
            <a:r>
              <a:rPr lang="en-US" altLang="en-US" sz="2800" dirty="0" smtClean="0">
                <a:latin typeface="+mj-lt"/>
              </a:rPr>
              <a:t> represents a relation where exactly one element of </a:t>
            </a:r>
            <a:r>
              <a:rPr lang="en-US" altLang="en-US" sz="2800" b="1" i="1" dirty="0" smtClean="0">
                <a:latin typeface="+mj-lt"/>
              </a:rPr>
              <a:t>B</a:t>
            </a:r>
            <a:r>
              <a:rPr lang="en-US" altLang="en-US" sz="2800" dirty="0" smtClean="0">
                <a:latin typeface="+mj-lt"/>
              </a:rPr>
              <a:t> is related to each element of </a:t>
            </a:r>
            <a:r>
              <a:rPr lang="en-US" altLang="en-US" sz="2800" b="1" i="1" dirty="0" smtClean="0">
                <a:latin typeface="+mj-lt"/>
              </a:rPr>
              <a:t>A.</a:t>
            </a:r>
            <a:endParaRPr lang="en-US" sz="2800" dirty="0" smtClean="0">
              <a:latin typeface="+mj-lt"/>
            </a:endParaRPr>
          </a:p>
          <a:p>
            <a:pPr>
              <a:lnSpc>
                <a:spcPct val="110000"/>
              </a:lnSpc>
              <a:buClrTx/>
            </a:pP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Relations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are more general than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functions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.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A function is a relation where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exactly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one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element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of </a:t>
            </a:r>
            <a:r>
              <a:rPr lang="en-US" sz="2800" i="1" dirty="0" smtClean="0">
                <a:solidFill>
                  <a:srgbClr val="0000FF"/>
                </a:solidFill>
                <a:latin typeface="+mj-lt"/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is related to each element of </a:t>
            </a:r>
            <a:r>
              <a:rPr lang="en-US" sz="2800" i="1" dirty="0" smtClean="0">
                <a:solidFill>
                  <a:srgbClr val="0000FF"/>
                </a:solidFill>
                <a:latin typeface="+mj-lt"/>
              </a:rPr>
              <a:t>A.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 </a:t>
            </a:r>
            <a:endParaRPr lang="en-US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Relations on a Set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69392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600" dirty="0" smtClean="0">
                <a:latin typeface="+mj-lt"/>
              </a:rPr>
              <a:t>Relations from a set </a:t>
            </a:r>
            <a:r>
              <a:rPr lang="en-US" sz="2600" i="1" dirty="0" smtClean="0">
                <a:latin typeface="+mj-lt"/>
              </a:rPr>
              <a:t>A</a:t>
            </a:r>
            <a:r>
              <a:rPr lang="en-US" sz="2600" dirty="0" smtClean="0">
                <a:latin typeface="+mj-lt"/>
              </a:rPr>
              <a:t> to itself are of special interest.</a:t>
            </a:r>
            <a:endParaRPr lang="en-US" sz="2600" dirty="0" smtClean="0">
              <a:solidFill>
                <a:srgbClr val="C00000"/>
              </a:solidFill>
              <a:latin typeface="+mj-lt"/>
            </a:endParaRPr>
          </a:p>
          <a:p>
            <a:pPr>
              <a:buClrTx/>
              <a:buNone/>
            </a:pPr>
            <a:r>
              <a:rPr lang="en-US" sz="2600" b="1" u="sng" dirty="0" smtClean="0">
                <a:solidFill>
                  <a:srgbClr val="FF0000"/>
                </a:solidFill>
                <a:latin typeface="+mj-lt"/>
              </a:rPr>
              <a:t>Definition 2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+mj-lt"/>
              </a:rPr>
              <a:t>A </a:t>
            </a:r>
            <a:r>
              <a:rPr lang="en-US" sz="2600" i="1" dirty="0" smtClean="0">
                <a:solidFill>
                  <a:srgbClr val="0000FF"/>
                </a:solidFill>
                <a:latin typeface="+mj-lt"/>
              </a:rPr>
              <a:t>relation on a set A </a:t>
            </a:r>
            <a:r>
              <a:rPr lang="en-US" sz="2600" dirty="0" smtClean="0">
                <a:solidFill>
                  <a:srgbClr val="0000FF"/>
                </a:solidFill>
                <a:latin typeface="+mj-lt"/>
              </a:rPr>
              <a:t>is a relation from</a:t>
            </a:r>
            <a:r>
              <a:rPr lang="en-US" sz="2600" i="1" dirty="0" smtClean="0">
                <a:solidFill>
                  <a:srgbClr val="0000FF"/>
                </a:solidFill>
                <a:latin typeface="+mj-lt"/>
              </a:rPr>
              <a:t> A to A.</a:t>
            </a:r>
          </a:p>
          <a:p>
            <a:pPr>
              <a:buClrTx/>
              <a:buNone/>
            </a:pPr>
            <a:r>
              <a:rPr lang="en-US" sz="2600" dirty="0" smtClean="0">
                <a:latin typeface="+mj-lt"/>
              </a:rPr>
              <a:t>In other words, </a:t>
            </a:r>
            <a:r>
              <a:rPr lang="en-US" sz="2600" dirty="0" smtClean="0">
                <a:solidFill>
                  <a:srgbClr val="0000FF"/>
                </a:solidFill>
                <a:latin typeface="+mj-lt"/>
              </a:rPr>
              <a:t>a relation on a set </a:t>
            </a:r>
            <a:r>
              <a:rPr lang="en-US" sz="2600" i="1" dirty="0" smtClean="0">
                <a:solidFill>
                  <a:srgbClr val="0000FF"/>
                </a:solidFill>
                <a:latin typeface="+mj-lt"/>
              </a:rPr>
              <a:t>A is a </a:t>
            </a:r>
            <a:r>
              <a:rPr lang="en-US" sz="2600" dirty="0" smtClean="0">
                <a:solidFill>
                  <a:srgbClr val="0000FF"/>
                </a:solidFill>
                <a:latin typeface="+mj-lt"/>
              </a:rPr>
              <a:t>subset of</a:t>
            </a:r>
            <a:r>
              <a:rPr lang="en-US" sz="2600" i="1" dirty="0" smtClean="0">
                <a:solidFill>
                  <a:srgbClr val="0000FF"/>
                </a:solidFill>
                <a:latin typeface="+mj-lt"/>
              </a:rPr>
              <a:t> A × A. </a:t>
            </a:r>
            <a:endParaRPr lang="en-US" sz="2600" dirty="0" smtClean="0">
              <a:solidFill>
                <a:srgbClr val="0000FF"/>
              </a:solidFill>
              <a:latin typeface="+mj-lt"/>
            </a:endParaRPr>
          </a:p>
          <a:p>
            <a:pPr>
              <a:buClrTx/>
              <a:buNone/>
            </a:pPr>
            <a:endParaRPr lang="en-US" sz="2600" b="1" u="sng" dirty="0" smtClean="0">
              <a:latin typeface="+mj-lt"/>
            </a:endParaRPr>
          </a:p>
          <a:p>
            <a:pPr>
              <a:buClrTx/>
              <a:buNone/>
            </a:pPr>
            <a:r>
              <a:rPr lang="en-US" sz="2600" b="1" u="sng" dirty="0" smtClean="0">
                <a:solidFill>
                  <a:srgbClr val="FF0000"/>
                </a:solidFill>
                <a:latin typeface="+mj-lt"/>
              </a:rPr>
              <a:t>Example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: Suppose that  </a:t>
            </a:r>
            <a:r>
              <a:rPr lang="en-US" sz="2600" i="1" dirty="0" smtClean="0">
                <a:solidFill>
                  <a:srgbClr val="FF0000"/>
                </a:solidFill>
                <a:latin typeface="+mj-lt"/>
              </a:rPr>
              <a:t>A = 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{ </a:t>
            </a:r>
            <a:r>
              <a:rPr lang="en-US" sz="2600" i="1" dirty="0" smtClean="0">
                <a:solidFill>
                  <a:srgbClr val="FF0000"/>
                </a:solidFill>
                <a:latin typeface="+mj-lt"/>
              </a:rPr>
              <a:t>a, b, c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}. </a:t>
            </a:r>
          </a:p>
          <a:p>
            <a:pPr>
              <a:buClrTx/>
              <a:buNone/>
            </a:pPr>
            <a:r>
              <a:rPr lang="en-US" sz="2600" dirty="0" smtClean="0">
                <a:latin typeface="+mj-lt"/>
              </a:rPr>
              <a:t>Then</a:t>
            </a:r>
            <a:r>
              <a:rPr lang="en-US" sz="2600" i="1" dirty="0" smtClean="0">
                <a:latin typeface="+mj-lt"/>
              </a:rPr>
              <a:t> R = </a:t>
            </a:r>
            <a:r>
              <a:rPr lang="en-US" sz="2600" dirty="0" smtClean="0">
                <a:latin typeface="+mj-lt"/>
              </a:rPr>
              <a:t>{(</a:t>
            </a:r>
            <a:r>
              <a:rPr lang="en-US" sz="2600" i="1" dirty="0" smtClean="0">
                <a:latin typeface="+mj-lt"/>
              </a:rPr>
              <a:t>a, a</a:t>
            </a:r>
            <a:r>
              <a:rPr lang="en-US" sz="2600" dirty="0" smtClean="0">
                <a:latin typeface="+mj-lt"/>
              </a:rPr>
              <a:t>)</a:t>
            </a:r>
            <a:r>
              <a:rPr lang="en-US" sz="2600" i="1" dirty="0" smtClean="0">
                <a:latin typeface="+mj-lt"/>
              </a:rPr>
              <a:t>,</a:t>
            </a:r>
            <a:r>
              <a:rPr lang="en-US" sz="2600" dirty="0" smtClean="0">
                <a:latin typeface="+mj-lt"/>
              </a:rPr>
              <a:t>(</a:t>
            </a:r>
            <a:r>
              <a:rPr lang="en-US" sz="2600" i="1" dirty="0" smtClean="0">
                <a:latin typeface="+mj-lt"/>
              </a:rPr>
              <a:t>a, b</a:t>
            </a:r>
            <a:r>
              <a:rPr lang="en-US" sz="2600" dirty="0" smtClean="0">
                <a:latin typeface="+mj-lt"/>
              </a:rPr>
              <a:t>)</a:t>
            </a:r>
            <a:r>
              <a:rPr lang="en-US" sz="2600" i="1" dirty="0" smtClean="0">
                <a:latin typeface="+mj-lt"/>
              </a:rPr>
              <a:t>, </a:t>
            </a:r>
            <a:r>
              <a:rPr lang="en-US" sz="2600" dirty="0" smtClean="0">
                <a:latin typeface="+mj-lt"/>
              </a:rPr>
              <a:t>(</a:t>
            </a:r>
            <a:r>
              <a:rPr lang="en-US" sz="2600" i="1" dirty="0" smtClean="0">
                <a:latin typeface="+mj-lt"/>
              </a:rPr>
              <a:t>a, c</a:t>
            </a:r>
            <a:r>
              <a:rPr lang="en-US" sz="2600" dirty="0" smtClean="0">
                <a:latin typeface="+mj-lt"/>
              </a:rPr>
              <a:t>)} is a relation on </a:t>
            </a:r>
            <a:r>
              <a:rPr lang="en-US" sz="2600" i="1" dirty="0" smtClean="0">
                <a:latin typeface="+mj-lt"/>
              </a:rPr>
              <a:t>A</a:t>
            </a:r>
            <a:r>
              <a:rPr lang="en-US" sz="2600" dirty="0" smtClean="0">
                <a:latin typeface="+mj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Relations on a Set(cont.)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274320" lvl="1" indent="-274320">
              <a:buClrTx/>
              <a:buSzPct val="93000"/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Example 4: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Let </a:t>
            </a:r>
            <a:r>
              <a:rPr lang="en-US" sz="2800" i="1" dirty="0" smtClean="0">
                <a:solidFill>
                  <a:srgbClr val="FF3300"/>
                </a:solidFill>
                <a:latin typeface="+mj-lt"/>
              </a:rPr>
              <a:t>A 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be the set {</a:t>
            </a:r>
            <a:r>
              <a:rPr lang="en-US" sz="2800" dirty="0" smtClean="0">
                <a:solidFill>
                  <a:srgbClr val="FF3300"/>
                </a:solidFill>
                <a:latin typeface="+mj-lt"/>
                <a:ea typeface="Cambria Math" pitchFamily="18" charset="0"/>
              </a:rPr>
              <a:t>1, 2, 3, 4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}. </a:t>
            </a:r>
          </a:p>
          <a:p>
            <a:pPr marL="274320" lvl="1" indent="-274320">
              <a:buClrTx/>
              <a:buSzPct val="93000"/>
              <a:buNone/>
            </a:pPr>
            <a:r>
              <a:rPr lang="en-US" b="1" dirty="0" smtClean="0">
                <a:solidFill>
                  <a:srgbClr val="FF330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FF3300"/>
                </a:solidFill>
                <a:latin typeface="+mj-lt"/>
              </a:rPr>
              <a:t>Which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FF3300"/>
                </a:solidFill>
                <a:latin typeface="+mj-lt"/>
              </a:rPr>
              <a:t>ordered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FF3300"/>
                </a:solidFill>
                <a:latin typeface="+mj-lt"/>
              </a:rPr>
              <a:t>pairs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 are in the </a:t>
            </a:r>
            <a:r>
              <a:rPr lang="en-US" sz="2800" b="1" dirty="0" smtClean="0">
                <a:solidFill>
                  <a:srgbClr val="FF3300"/>
                </a:solidFill>
                <a:latin typeface="+mj-lt"/>
              </a:rPr>
              <a:t>relation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 </a:t>
            </a:r>
          </a:p>
          <a:p>
            <a:pPr marL="274320" lvl="1" indent="-274320">
              <a:buClrTx/>
              <a:buSzPct val="93000"/>
              <a:buNone/>
            </a:pPr>
            <a:r>
              <a:rPr lang="en-US" b="1" dirty="0" smtClean="0">
                <a:solidFill>
                  <a:srgbClr val="FF330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FF3300"/>
                </a:solidFill>
                <a:latin typeface="+mj-lt"/>
              </a:rPr>
              <a:t>R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2800" baseline="-25000" dirty="0" smtClean="0">
                <a:solidFill>
                  <a:srgbClr val="FF3300"/>
                </a:solidFill>
                <a:latin typeface="+mj-lt"/>
                <a:ea typeface="Cambria Math" pitchFamily="18" charset="0"/>
              </a:rPr>
              <a:t> 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= {( </a:t>
            </a:r>
            <a:r>
              <a:rPr lang="en-US" sz="2800" i="1" dirty="0" smtClean="0">
                <a:solidFill>
                  <a:srgbClr val="FF330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, </a:t>
            </a:r>
            <a:r>
              <a:rPr lang="en-US" sz="2800" i="1" dirty="0" smtClean="0">
                <a:solidFill>
                  <a:srgbClr val="FF3300"/>
                </a:solidFill>
                <a:latin typeface="+mj-lt"/>
              </a:rPr>
              <a:t>b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) | </a:t>
            </a:r>
            <a:r>
              <a:rPr lang="en-US" sz="2800" i="1" dirty="0" smtClean="0">
                <a:solidFill>
                  <a:srgbClr val="FF330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FF3300"/>
                </a:solidFill>
                <a:latin typeface="+mj-lt"/>
                <a:ea typeface="Cambria Math"/>
              </a:rPr>
              <a:t>divides </a:t>
            </a:r>
            <a:r>
              <a:rPr lang="en-US" sz="2800" i="1" dirty="0" smtClean="0">
                <a:solidFill>
                  <a:srgbClr val="FF3300"/>
                </a:solidFill>
                <a:latin typeface="+mj-lt"/>
                <a:ea typeface="Cambria Math"/>
              </a:rPr>
              <a:t>b</a:t>
            </a:r>
            <a:r>
              <a:rPr lang="en-US" sz="2800" dirty="0" smtClean="0">
                <a:solidFill>
                  <a:srgbClr val="FF3300"/>
                </a:solidFill>
                <a:latin typeface="+mj-lt"/>
                <a:ea typeface="Cambria Math"/>
              </a:rPr>
              <a:t>} ?</a:t>
            </a:r>
          </a:p>
          <a:p>
            <a:pPr marL="274320" lvl="1" indent="-274320">
              <a:buClrTx/>
              <a:buSzPct val="93000"/>
              <a:buFont typeface="Arial" pitchFamily="34" charset="0"/>
              <a:buChar char="•"/>
            </a:pPr>
            <a:endParaRPr lang="en-US" sz="2800" dirty="0" smtClean="0">
              <a:solidFill>
                <a:srgbClr val="C00000"/>
              </a:solidFill>
              <a:latin typeface="+mj-lt"/>
              <a:ea typeface="Cambria Math"/>
            </a:endParaRPr>
          </a:p>
          <a:p>
            <a:pPr marL="274320" lvl="1" indent="-274320">
              <a:buClrTx/>
              <a:buSzPct val="93000"/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  <a:latin typeface="+mj-lt"/>
                <a:ea typeface="Cambria Math"/>
              </a:rPr>
              <a:t>Solution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  <a:ea typeface="Cambria Math"/>
              </a:rPr>
              <a:t>: </a:t>
            </a:r>
            <a:r>
              <a:rPr lang="en-US" sz="2800" dirty="0" smtClean="0">
                <a:latin typeface="+mj-lt"/>
                <a:ea typeface="Cambria Math"/>
              </a:rPr>
              <a:t>Because </a:t>
            </a:r>
            <a:r>
              <a:rPr lang="en-US" sz="2800" dirty="0" smtClean="0">
                <a:latin typeface="+mj-lt"/>
              </a:rPr>
              <a:t>( </a:t>
            </a:r>
            <a:r>
              <a:rPr lang="en-US" sz="2800" i="1" dirty="0" smtClean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b</a:t>
            </a:r>
            <a:r>
              <a:rPr lang="en-US" sz="2800" dirty="0" smtClean="0">
                <a:latin typeface="+mj-lt"/>
              </a:rPr>
              <a:t>) is in </a:t>
            </a:r>
            <a:r>
              <a:rPr lang="en-US" sz="2800" i="1" dirty="0" smtClean="0">
                <a:latin typeface="+mj-lt"/>
              </a:rPr>
              <a:t>R</a:t>
            </a:r>
            <a:r>
              <a:rPr lang="en-US" sz="2800" dirty="0" smtClean="0">
                <a:latin typeface="+mj-lt"/>
              </a:rPr>
              <a:t> if and only if </a:t>
            </a:r>
            <a:r>
              <a:rPr lang="en-US" sz="2800" i="1" dirty="0" smtClean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b</a:t>
            </a:r>
            <a:r>
              <a:rPr lang="en-US" sz="2800" dirty="0" smtClean="0">
                <a:latin typeface="+mj-lt"/>
              </a:rPr>
              <a:t> are positive integers not exceeding 4 such that </a:t>
            </a:r>
            <a:r>
              <a:rPr lang="en-US" sz="2800" i="1" dirty="0" smtClean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divides </a:t>
            </a:r>
            <a:r>
              <a:rPr lang="en-US" sz="2800" i="1" dirty="0" smtClean="0">
                <a:latin typeface="+mj-lt"/>
              </a:rPr>
              <a:t>b</a:t>
            </a:r>
            <a:r>
              <a:rPr lang="en-US" sz="2800" dirty="0" smtClean="0">
                <a:latin typeface="+mj-lt"/>
              </a:rPr>
              <a:t>, we see that</a:t>
            </a:r>
          </a:p>
          <a:p>
            <a:pPr marL="274320" lvl="1" indent="-274320">
              <a:buClrTx/>
              <a:buSzPct val="93000"/>
              <a:buNone/>
            </a:pPr>
            <a:r>
              <a:rPr lang="en-US" sz="2800" dirty="0" smtClean="0">
                <a:latin typeface="+mj-lt"/>
              </a:rPr>
              <a:t>	R = {</a:t>
            </a:r>
            <a:r>
              <a:rPr lang="en-US" sz="2800" dirty="0" smtClean="0">
                <a:latin typeface="+mj-lt"/>
                <a:ea typeface="Cambria Math"/>
              </a:rPr>
              <a:t>(1,1), (1, 2), (1,3), (1, 4), (2, 2), (2, 4), (3, 3),(4, 4)}</a:t>
            </a:r>
            <a:endParaRPr lang="en-US" sz="2800" i="1" dirty="0" smtClean="0">
              <a:latin typeface="+mj-lt"/>
            </a:endParaRPr>
          </a:p>
          <a:p>
            <a:pPr>
              <a:buClrTx/>
              <a:buSzPct val="93000"/>
              <a:buFont typeface="Arial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3122</Words>
  <Application>Microsoft Office PowerPoint</Application>
  <PresentationFormat>On-screen Show (4:3)</PresentationFormat>
  <Paragraphs>336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Discrete Mathematics (CSC 1204) </vt:lpstr>
      <vt:lpstr>Agenda</vt:lpstr>
      <vt:lpstr>Introduction </vt:lpstr>
      <vt:lpstr>Binary Relations</vt:lpstr>
      <vt:lpstr>Example 3 </vt:lpstr>
      <vt:lpstr>Functions as Relations</vt:lpstr>
      <vt:lpstr>Functions VS Relations</vt:lpstr>
      <vt:lpstr>Relations on a Set</vt:lpstr>
      <vt:lpstr>Relations on a Set(cont.) </vt:lpstr>
      <vt:lpstr>Relations on a Set(cont.)</vt:lpstr>
      <vt:lpstr>Relations on a Set(cont.) </vt:lpstr>
      <vt:lpstr>Properties of Relations</vt:lpstr>
      <vt:lpstr>Reflexive Relation</vt:lpstr>
      <vt:lpstr>Determining whether a Relation is Reflexive </vt:lpstr>
      <vt:lpstr>Reflexive Relation: Another Example</vt:lpstr>
      <vt:lpstr>Reflexive Relation</vt:lpstr>
      <vt:lpstr>Symmetric Relation</vt:lpstr>
      <vt:lpstr>Antisymmetric Relation</vt:lpstr>
      <vt:lpstr>Example</vt:lpstr>
      <vt:lpstr>Symmetric &amp; Antisymmetric Relation: Example </vt:lpstr>
      <vt:lpstr>Transitive Relation</vt:lpstr>
      <vt:lpstr>Transitive Relation: Example 13</vt:lpstr>
      <vt:lpstr>Transitive Relation: Another Example</vt:lpstr>
      <vt:lpstr>Combining Relations</vt:lpstr>
      <vt:lpstr>Combining Relations : Example</vt:lpstr>
      <vt:lpstr>Composite of Relations</vt:lpstr>
      <vt:lpstr>Composite of Relations : Example</vt:lpstr>
      <vt:lpstr>Exercise 30  </vt:lpstr>
      <vt:lpstr>Representing Relations </vt:lpstr>
      <vt:lpstr> Representing Relations  </vt:lpstr>
      <vt:lpstr>Representing Relations Using Matrices</vt:lpstr>
      <vt:lpstr>Representing Relations Using Matrices: Example1</vt:lpstr>
      <vt:lpstr>Representing Relations Using Matrices:Example2</vt:lpstr>
      <vt:lpstr>Matrices of Relations on Sets</vt:lpstr>
      <vt:lpstr>Zero-One Matrices for  Different Types of Relations</vt:lpstr>
      <vt:lpstr>Example of a Relation on a Set</vt:lpstr>
      <vt:lpstr>Representing Relations Using Digraphs</vt:lpstr>
      <vt:lpstr>Representing Relations Using Digraphs: Example </vt:lpstr>
      <vt:lpstr>Representing Relations Using Digraphs: Example </vt:lpstr>
      <vt:lpstr>Determining which Properties a Relation has from its Digraph</vt:lpstr>
      <vt:lpstr>Example 10: Determine whether the relations for the directed graphs shown below are reflexive, symmetric, antisymmetric, and/or trainsitive. [Solution  next slide]</vt:lpstr>
      <vt:lpstr>Solution of Example 10</vt:lpstr>
      <vt:lpstr>Solution of Example 10</vt:lpstr>
      <vt:lpstr>Class Work</vt:lpstr>
      <vt:lpstr>Practice @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Teacher</cp:lastModifiedBy>
  <cp:revision>306</cp:revision>
  <dcterms:created xsi:type="dcterms:W3CDTF">2013-10-27T05:57:12Z</dcterms:created>
  <dcterms:modified xsi:type="dcterms:W3CDTF">2019-04-09T01:58:13Z</dcterms:modified>
</cp:coreProperties>
</file>