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71" autoAdjust="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8EB95-B587-4CDA-A55A-298C6BAC6996}" type="datetimeFigureOut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C19A68-4785-4256-8E75-8D8BFFB90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12D53-6DC5-4341-BE6C-C2397E56920D}" type="slidenum">
              <a:rPr lang="zh-TW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F6599D-63D0-41C1-982E-0FB326688B36}" type="slidenum">
              <a:rPr lang="zh-TW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latin typeface="Arial" charset="0"/>
              </a:rPr>
              <a:t>p:\msoffice\My Projects\Rosen 6e 2007\Imagebank\JPEGs07-24-06\ch05\jpeg\05_2_01.jpg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5AFBB-1E8A-4E68-928D-E5E580A58B36}" type="slidenum">
              <a:rPr lang="zh-TW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2970E-8140-4194-B090-5135E132D887}" type="slidenum">
              <a:rPr lang="zh-TW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89D7-5179-4F7F-9826-72B44B7C0F33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C5F8-6B2D-4BAD-9793-7ACE2FCFB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CAA0-E591-44BF-9914-5F2676212FE0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AA3A3-EA9E-47A8-8FAF-E02EC1AA8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EF63C-C80D-4A37-861C-7992D80BAB12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0A341-B8AF-41D1-8568-95499213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F9C-CB6A-470C-805D-FEE55D058ECF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6446A-11D9-4ACE-8D19-8E826A920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CA8E-D74F-4B5C-8B27-B319F45C8D65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CC2B-EA15-42C3-9569-243B7A01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E177-F88E-4043-AD35-4B9EDE49E8BE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D6D9-9656-4FC2-8B7D-E6C31D537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3D46-B490-48BC-AAF1-8E448FD39CEF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9F54-A6B3-4863-B7FF-EC903E94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0B6C-2F62-42A2-88B0-41FBD66D89ED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B4948-CCBA-405D-BD93-C0296FAAB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5C355-81AD-48B9-8F98-E58C29E59BD5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A7FC-A023-4132-883D-9E399BCF7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E8A8-9C55-4722-8F10-6F6743515058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265B4-B423-49B1-9941-EA1F699D2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B699-9335-446A-A8E4-BD657AFC4199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2D3D4-CC3B-4B64-888E-FE71203A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ACB467-B033-4C53-AABA-8339197E7E7E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1262BA-BDCA-4650-B507-90932925E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66800" y="4419600"/>
            <a:ext cx="7620000" cy="1371600"/>
          </a:xfrm>
        </p:spPr>
        <p:txBody>
          <a:bodyPr/>
          <a:lstStyle/>
          <a:p>
            <a:pPr eaLnBrk="1" hangingPunct="1"/>
            <a:r>
              <a:rPr lang="en-US" altLang="zh-TW" sz="3600" b="1" dirty="0" smtClean="0">
                <a:solidFill>
                  <a:srgbClr val="0000FF"/>
                </a:solidFill>
              </a:rPr>
              <a:t>5.2  The Pigeonhole Principle</a:t>
            </a:r>
          </a:p>
          <a:p>
            <a:pPr eaLnBrk="1" hangingPunct="1"/>
            <a:r>
              <a:rPr lang="en-US" altLang="zh-TW" sz="3600" b="1" dirty="0" smtClean="0">
                <a:solidFill>
                  <a:srgbClr val="0000FF"/>
                </a:solidFill>
              </a:rPr>
              <a:t>3.8  Matrices</a:t>
            </a:r>
          </a:p>
          <a:p>
            <a:pPr eaLnBrk="1" hangingPunct="1"/>
            <a:r>
              <a:rPr lang="en-US" altLang="zh-TW" sz="3600" b="1" dirty="0" smtClean="0">
                <a:solidFill>
                  <a:srgbClr val="0000FF"/>
                </a:solidFill>
              </a:rPr>
              <a:t>  </a:t>
            </a:r>
            <a:endParaRPr lang="en-US" sz="3600" b="1" dirty="0" smtClean="0">
              <a:solidFill>
                <a:srgbClr val="0000FF"/>
              </a:solidFill>
            </a:endParaRPr>
          </a:p>
          <a:p>
            <a:pPr algn="l" eaLnBrk="1" hangingPunct="1"/>
            <a:endParaRPr lang="en-US" sz="3600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0E511-06AB-4946-B9FE-0C54C8728BE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+mn-lt"/>
              </a:rPr>
              <a:t>Matrix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b="1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A matrix is a rectangular array of numbers. A matrix with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400" dirty="0" smtClean="0">
                <a:solidFill>
                  <a:srgbClr val="0000FF"/>
                </a:solidFill>
              </a:rPr>
              <a:t> rows and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</a:rPr>
              <a:t> columns is called an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400" dirty="0" smtClean="0">
                <a:solidFill>
                  <a:srgbClr val="0000FF"/>
                </a:solidFill>
              </a:rPr>
              <a:t> matrix</a:t>
            </a:r>
            <a:r>
              <a:rPr lang="en-US" altLang="zh-TW" sz="2400" dirty="0" smtClean="0"/>
              <a:t>.</a:t>
            </a:r>
          </a:p>
          <a:p>
            <a:pPr lvl="1" eaLnBrk="1" hangingPunct="1"/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plural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of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matrix</a:t>
            </a:r>
            <a:r>
              <a:rPr lang="en-US" altLang="zh-TW" sz="2400" dirty="0" smtClean="0"/>
              <a:t> is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matrices</a:t>
            </a:r>
          </a:p>
          <a:p>
            <a:pPr lvl="1" eaLnBrk="1" hangingPunct="1"/>
            <a:r>
              <a:rPr lang="en-US" altLang="zh-TW" sz="2400" dirty="0" smtClean="0"/>
              <a:t>A matrix with the same number of rows as columns is called a square (or square matrix)</a:t>
            </a:r>
          </a:p>
          <a:p>
            <a:pPr lvl="1" eaLnBrk="1" hangingPunct="1"/>
            <a:r>
              <a:rPr lang="en-US" altLang="zh-TW" sz="2400" dirty="0" smtClean="0"/>
              <a:t>Two matrices are equal if they have the same number of rows and the same number of columns and the corresponding entries in every position are equal.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80AB2-1B22-4429-A4EB-2515542F06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5410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 is a </a:t>
            </a:r>
            <a:r>
              <a:rPr lang="en-US" sz="2400" dirty="0" smtClean="0">
                <a:latin typeface="+mn-lt"/>
                <a:ea typeface="Cambria Math" pitchFamily="18" charset="0"/>
              </a:rPr>
              <a:t>3</a:t>
            </a:r>
            <a:r>
              <a:rPr lang="en-US" altLang="zh-TW" sz="2400" i="1" dirty="0" smtClean="0">
                <a:latin typeface="+mn-lt"/>
                <a:sym typeface="Symbol" pitchFamily="18" charset="2"/>
              </a:rPr>
              <a:t></a:t>
            </a:r>
            <a:r>
              <a:rPr lang="en-US" altLang="zh-TW" sz="2400" i="1" dirty="0" smtClean="0">
                <a:solidFill>
                  <a:srgbClr val="0000FF"/>
                </a:solidFill>
                <a:latin typeface="+mn-lt"/>
                <a:sym typeface="Symbol" pitchFamily="18" charset="2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+mn-lt"/>
                <a:ea typeface="Cambria Math" pitchFamily="18" charset="0"/>
                <a:sym typeface="Symbol"/>
              </a:rPr>
              <a:t>matrix</a:t>
            </a:r>
            <a:endParaRPr lang="en-US" sz="2400" dirty="0">
              <a:latin typeface="+mn-lt"/>
              <a:ea typeface="Cambria Math" pitchFamily="18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5029200"/>
            <a:ext cx="1219200" cy="11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4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b="1" dirty="0" smtClean="0">
                <a:latin typeface="+mn-lt"/>
              </a:rPr>
              <a:t>Notation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m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dirty="0" smtClean="0"/>
              <a:t> be positive integers and let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row of </a:t>
            </a:r>
            <a:r>
              <a:rPr lang="en-US" sz="2400" b="1" dirty="0" smtClean="0"/>
              <a:t>A</a:t>
            </a:r>
            <a:r>
              <a:rPr lang="en-US" sz="2400" dirty="0" smtClean="0"/>
              <a:t> is the </a:t>
            </a:r>
            <a:r>
              <a:rPr lang="en-US" sz="2400" dirty="0" smtClean="0">
                <a:ea typeface="Cambria Math" pitchFamily="18" charset="0"/>
              </a:rPr>
              <a:t>1</a:t>
            </a:r>
            <a:r>
              <a:rPr lang="en-US" altLang="zh-TW" sz="2400" i="1" dirty="0" smtClean="0">
                <a:sym typeface="Symbol" pitchFamily="18" charset="2"/>
              </a:rPr>
              <a:t>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n </a:t>
            </a:r>
            <a:r>
              <a:rPr lang="en-US" sz="2400" dirty="0" smtClean="0">
                <a:ea typeface="Cambria Math" pitchFamily="18" charset="0"/>
                <a:sym typeface="Symbol"/>
              </a:rPr>
              <a:t>matrix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ea typeface="Cambria Math" pitchFamily="18" charset="0"/>
                <a:sym typeface="Symbol"/>
              </a:rPr>
              <a:t>[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a</a:t>
            </a:r>
            <a:r>
              <a:rPr lang="en-US" sz="24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400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, a</a:t>
            </a:r>
            <a:r>
              <a:rPr lang="en-US" sz="2400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sz="2400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,…,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sz="2400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sz="2400" dirty="0" smtClean="0">
                <a:ea typeface="Cambria Math" pitchFamily="18" charset="0"/>
                <a:sym typeface="Symbol"/>
              </a:rPr>
              <a:t>].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  </a:t>
            </a:r>
            <a:r>
              <a:rPr lang="en-US" sz="2400" dirty="0" smtClean="0">
                <a:ea typeface="Cambria Math" pitchFamily="18" charset="0"/>
                <a:sym typeface="Symbol"/>
              </a:rPr>
              <a:t>The </a:t>
            </a:r>
            <a:r>
              <a:rPr lang="en-US" sz="2400" i="1" dirty="0" err="1" smtClean="0">
                <a:ea typeface="Cambria Math" pitchFamily="18" charset="0"/>
                <a:sym typeface="Symbol"/>
              </a:rPr>
              <a:t>j</a:t>
            </a:r>
            <a:r>
              <a:rPr lang="en-US" sz="2400" dirty="0" err="1" smtClean="0">
                <a:ea typeface="Cambria Math" pitchFamily="18" charset="0"/>
                <a:sym typeface="Symbol"/>
              </a:rPr>
              <a:t>th</a:t>
            </a:r>
            <a:r>
              <a:rPr lang="en-US" sz="2400" dirty="0" smtClean="0">
                <a:ea typeface="Cambria Math" pitchFamily="18" charset="0"/>
                <a:sym typeface="Symbol"/>
              </a:rPr>
              <a:t> column of </a:t>
            </a:r>
            <a:r>
              <a:rPr lang="en-US" sz="2400" b="1" dirty="0" smtClean="0">
                <a:ea typeface="Cambria Math" pitchFamily="18" charset="0"/>
                <a:sym typeface="Symbol"/>
              </a:rPr>
              <a:t>A</a:t>
            </a:r>
            <a:r>
              <a:rPr lang="en-US" sz="2400" dirty="0" smtClean="0">
                <a:ea typeface="Cambria Math" pitchFamily="18" charset="0"/>
                <a:sym typeface="Symbol"/>
              </a:rPr>
              <a:t> is the 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m</a:t>
            </a:r>
            <a:r>
              <a:rPr lang="en-US" altLang="zh-TW" sz="2400" i="1" dirty="0" smtClean="0">
                <a:sym typeface="Symbol" pitchFamily="18" charset="2"/>
              </a:rPr>
              <a:t> </a:t>
            </a:r>
            <a:r>
              <a:rPr lang="en-US" sz="2400" dirty="0" smtClean="0">
                <a:ea typeface="Cambria Math" pitchFamily="18" charset="0"/>
                <a:sym typeface="Symbol"/>
              </a:rPr>
              <a:t>1</a:t>
            </a:r>
            <a:r>
              <a:rPr lang="en-US" sz="2400" i="1" dirty="0" smtClean="0">
                <a:ea typeface="Cambria Math" pitchFamily="18" charset="0"/>
                <a:sym typeface="Symbol"/>
              </a:rPr>
              <a:t> matrix:</a:t>
            </a:r>
          </a:p>
          <a:p>
            <a:endParaRPr lang="en-US" sz="2400" i="1" dirty="0" smtClean="0">
              <a:ea typeface="Cambria Math" pitchFamily="18" charset="0"/>
              <a:sym typeface="Symbol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(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)</a:t>
            </a:r>
            <a:r>
              <a:rPr lang="en-US" sz="2400" dirty="0" err="1" smtClean="0"/>
              <a:t>th</a:t>
            </a:r>
            <a:r>
              <a:rPr lang="en-US" sz="2400" i="1" dirty="0" smtClean="0"/>
              <a:t>  element </a:t>
            </a:r>
            <a:r>
              <a:rPr lang="en-US" sz="2400" dirty="0" smtClean="0"/>
              <a:t>or</a:t>
            </a:r>
            <a:r>
              <a:rPr lang="en-US" sz="2400" i="1" dirty="0" smtClean="0"/>
              <a:t> entry </a:t>
            </a:r>
            <a:r>
              <a:rPr lang="en-US" sz="2400" dirty="0" smtClean="0"/>
              <a:t>of </a:t>
            </a:r>
            <a:r>
              <a:rPr lang="en-US" sz="2400" b="1" dirty="0" smtClean="0"/>
              <a:t>A </a:t>
            </a:r>
            <a:r>
              <a:rPr lang="en-US" sz="2400" dirty="0" smtClean="0"/>
              <a:t>is the element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We can use </a:t>
            </a:r>
            <a:r>
              <a:rPr lang="en-US" sz="2400" b="1" dirty="0" smtClean="0"/>
              <a:t>A</a:t>
            </a:r>
            <a:r>
              <a:rPr lang="en-US" sz="2400" dirty="0" smtClean="0"/>
              <a:t> = [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] to denote the matrix  with its (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)</a:t>
            </a:r>
            <a:r>
              <a:rPr lang="en-US" sz="2400" dirty="0" err="1" smtClean="0"/>
              <a:t>th</a:t>
            </a:r>
            <a:r>
              <a:rPr lang="en-US" sz="2400" i="1" dirty="0" smtClean="0"/>
              <a:t> </a:t>
            </a:r>
            <a:r>
              <a:rPr lang="en-US" sz="2400" dirty="0" smtClean="0"/>
              <a:t>element equal to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1752600"/>
            <a:ext cx="2668905" cy="990599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05400" y="3505200"/>
            <a:ext cx="635794" cy="114014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Matrix Arithmetic : </a:t>
            </a:r>
            <a:r>
              <a:rPr lang="en-US" altLang="zh-TW" sz="3200" b="1" dirty="0" smtClean="0"/>
              <a:t>Addition of two Matrices</a:t>
            </a:r>
            <a:endParaRPr lang="en-US" sz="3200" b="1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Let A= [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and B=[</a:t>
            </a:r>
            <a:r>
              <a:rPr lang="en-US" altLang="zh-TW" sz="2800" i="1" dirty="0" err="1" smtClean="0"/>
              <a:t>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 be </a:t>
            </a:r>
            <a:r>
              <a:rPr lang="en-US" altLang="zh-TW" sz="2800" i="1" dirty="0" err="1" smtClean="0"/>
              <a:t>m</a:t>
            </a:r>
            <a:r>
              <a:rPr lang="en-US" altLang="zh-TW" sz="2800" i="1" dirty="0" err="1" smtClean="0">
                <a:sym typeface="Symbol" pitchFamily="18" charset="2"/>
              </a:rPr>
              <a:t>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matrices. The sum of A and B, denoted by </a:t>
            </a:r>
            <a:r>
              <a:rPr lang="en-US" altLang="zh-TW" sz="2800" b="1" dirty="0" smtClean="0"/>
              <a:t>A+B</a:t>
            </a:r>
            <a:r>
              <a:rPr lang="en-US" altLang="zh-TW" sz="2800" dirty="0" smtClean="0"/>
              <a:t>, is the </a:t>
            </a:r>
            <a:r>
              <a:rPr lang="en-US" altLang="zh-TW" sz="2800" i="1" dirty="0" err="1" smtClean="0"/>
              <a:t>m</a:t>
            </a:r>
            <a:r>
              <a:rPr lang="en-US" altLang="zh-TW" sz="2800" i="1" dirty="0" err="1" smtClean="0">
                <a:sym typeface="Symbol" pitchFamily="18" charset="2"/>
              </a:rPr>
              <a:t>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matrix that has 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err="1" smtClean="0"/>
              <a:t>+b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as its</a:t>
            </a:r>
            <a:r>
              <a:rPr lang="en-US" altLang="zh-TW" sz="2800" i="1" dirty="0" smtClean="0"/>
              <a:t> (</a:t>
            </a:r>
            <a:r>
              <a:rPr lang="en-US" altLang="zh-TW" sz="2800" i="1" dirty="0" err="1" smtClean="0"/>
              <a:t>i,j</a:t>
            </a:r>
            <a:r>
              <a:rPr lang="en-US" altLang="zh-TW" sz="2800" i="1" dirty="0" smtClean="0"/>
              <a:t>)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element</a:t>
            </a:r>
            <a:r>
              <a:rPr lang="en-US" altLang="zh-TW" sz="2800" i="1" dirty="0" smtClean="0"/>
              <a:t>.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 i="1" dirty="0" smtClean="0"/>
              <a:t>	</a:t>
            </a:r>
            <a:r>
              <a:rPr lang="en-US" altLang="zh-TW" sz="2800" dirty="0" smtClean="0"/>
              <a:t>In other words 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+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 B </a:t>
            </a:r>
            <a:r>
              <a:rPr lang="en-US" altLang="zh-TW" sz="2800" dirty="0" smtClean="0">
                <a:solidFill>
                  <a:srgbClr val="0000FF"/>
                </a:solidFill>
              </a:rPr>
              <a:t>= [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a</a:t>
            </a:r>
            <a:r>
              <a:rPr lang="en-US" altLang="zh-TW" sz="2800" i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zh-TW" sz="2800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+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b</a:t>
            </a:r>
            <a:r>
              <a:rPr lang="en-US" altLang="zh-TW" sz="2800" i="1" baseline="-25000" dirty="0" err="1" smtClean="0">
                <a:solidFill>
                  <a:srgbClr val="0000FF"/>
                </a:solidFill>
              </a:rPr>
              <a:t>ij</a:t>
            </a:r>
            <a:r>
              <a:rPr lang="en-US" altLang="zh-TW" sz="2800" dirty="0" smtClean="0">
                <a:solidFill>
                  <a:srgbClr val="0000FF"/>
                </a:solidFill>
              </a:rPr>
              <a:t>]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9BED6-CD3E-4FF2-BC9C-9707678F08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3200" dirty="0" smtClean="0"/>
              <a:t>Matrix Arithmetic: </a:t>
            </a:r>
            <a:r>
              <a:rPr lang="en-US" altLang="zh-TW" sz="3200" b="1" dirty="0" smtClean="0"/>
              <a:t>Addition of two Matrices</a:t>
            </a:r>
            <a:endParaRPr lang="en-US" sz="3200" b="1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</a:t>
            </a:r>
            <a:r>
              <a:rPr lang="en-US" altLang="zh-TW" sz="2800" b="1" smtClean="0"/>
              <a:t>sum of two matrices </a:t>
            </a:r>
            <a:r>
              <a:rPr lang="en-US" altLang="zh-TW" sz="2800" smtClean="0"/>
              <a:t>of the </a:t>
            </a:r>
            <a:r>
              <a:rPr lang="en-US" altLang="zh-TW" sz="2800" b="1" smtClean="0"/>
              <a:t>same size </a:t>
            </a:r>
            <a:r>
              <a:rPr lang="en-US" altLang="zh-TW" sz="2800" smtClean="0"/>
              <a:t>is obtained by adding elements in the corresponding positions.</a:t>
            </a:r>
          </a:p>
          <a:p>
            <a:pPr lvl="1" eaLnBrk="1" hangingPunct="1"/>
            <a:r>
              <a:rPr lang="en-US" altLang="zh-TW" sz="2400" smtClean="0">
                <a:solidFill>
                  <a:srgbClr val="0000FF"/>
                </a:solidFill>
              </a:rPr>
              <a:t>The </a:t>
            </a:r>
            <a:r>
              <a:rPr lang="en-US" altLang="zh-TW" sz="2400" b="1" smtClean="0">
                <a:solidFill>
                  <a:srgbClr val="0000FF"/>
                </a:solidFill>
              </a:rPr>
              <a:t>subtraction</a:t>
            </a:r>
            <a:r>
              <a:rPr lang="en-US" altLang="zh-TW" sz="2400" smtClean="0">
                <a:solidFill>
                  <a:srgbClr val="0000FF"/>
                </a:solidFill>
              </a:rPr>
              <a:t> </a:t>
            </a:r>
            <a:r>
              <a:rPr lang="en-US" altLang="zh-TW" sz="2400" b="1" smtClean="0">
                <a:solidFill>
                  <a:srgbClr val="0000FF"/>
                </a:solidFill>
              </a:rPr>
              <a:t>of two matrices </a:t>
            </a:r>
            <a:r>
              <a:rPr lang="en-US" altLang="zh-TW" sz="2400" smtClean="0">
                <a:solidFill>
                  <a:srgbClr val="0000FF"/>
                </a:solidFill>
              </a:rPr>
              <a:t>of the </a:t>
            </a:r>
            <a:r>
              <a:rPr lang="en-US" altLang="zh-TW" sz="2400" b="1" smtClean="0">
                <a:solidFill>
                  <a:srgbClr val="0000FF"/>
                </a:solidFill>
              </a:rPr>
              <a:t>same size </a:t>
            </a:r>
            <a:r>
              <a:rPr lang="en-US" altLang="zh-TW" sz="2400" smtClean="0">
                <a:solidFill>
                  <a:srgbClr val="0000FF"/>
                </a:solidFill>
              </a:rPr>
              <a:t>is obtained by subtracting elements in the corresponding positions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smtClean="0"/>
              <a:t>Only matrices with the same dimensions can be added and subtracted. The resulting matrix has the same dimension of the two matrices being added or subtracted.</a:t>
            </a:r>
            <a:endParaRPr lang="en-US" altLang="zh-TW" sz="2800" smtClean="0"/>
          </a:p>
          <a:p>
            <a:pPr eaLnBrk="1" hangingPunct="1"/>
            <a:r>
              <a:rPr lang="en-US" altLang="zh-TW" sz="2400" b="1" i="1" u="sng" smtClean="0">
                <a:solidFill>
                  <a:srgbClr val="FF0000"/>
                </a:solidFill>
              </a:rPr>
              <a:t>Note</a:t>
            </a:r>
            <a:r>
              <a:rPr lang="en-US" altLang="zh-TW" sz="2400" smtClean="0">
                <a:solidFill>
                  <a:srgbClr val="FF0000"/>
                </a:solidFill>
              </a:rPr>
              <a:t>: Matrices of different sizes cannot be added/subtracted</a:t>
            </a:r>
            <a:endParaRPr lang="en-US" altLang="zh-TW" sz="2400" smtClean="0"/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18CC2-AF21-4AFF-A8F9-A75B971D30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1219200" y="22860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</a:rPr>
              <a:t>Example of </a:t>
            </a:r>
            <a:r>
              <a:rPr lang="en-US" sz="3600" b="1" dirty="0">
                <a:solidFill>
                  <a:srgbClr val="FF0000"/>
                </a:solidFill>
              </a:rPr>
              <a:t>Matrix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Addition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2400" y="137160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197100" imgH="660400" progId="">
                  <p:embed/>
                </p:oleObj>
              </mc:Choice>
              <mc:Fallback>
                <p:oleObj name="Equation" r:id="rId3" imgW="2197100" imgH="660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4591050"/>
            <a:ext cx="3563938" cy="1598613"/>
            <a:chOff x="3216" y="2892"/>
            <a:chExt cx="2245" cy="1007"/>
          </a:xfrm>
        </p:grpSpPr>
        <p:sp>
          <p:nvSpPr>
            <p:cNvPr id="1037" name="AutoShape 8"/>
            <p:cNvSpPr>
              <a:spLocks noChangeArrowheads="1"/>
            </p:cNvSpPr>
            <p:nvPr/>
          </p:nvSpPr>
          <p:spPr bwMode="auto">
            <a:xfrm>
              <a:off x="3216" y="3168"/>
              <a:ext cx="672" cy="48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023" y="2892"/>
            <a:ext cx="1438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5" imgW="1016000" imgH="711200" progId="">
                    <p:embed/>
                  </p:oleObj>
                </mc:Choice>
                <mc:Fallback>
                  <p:oleObj name="Equation" r:id="rId5" imgW="1016000" imgH="7112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2892"/>
                          <a:ext cx="1438" cy="10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2971800"/>
            <a:ext cx="3962400" cy="3248025"/>
            <a:chOff x="288" y="1872"/>
            <a:chExt cx="2496" cy="2046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88" y="2928"/>
            <a:ext cx="2496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7" imgW="1663700" imgH="660400" progId="">
                    <p:embed/>
                  </p:oleObj>
                </mc:Choice>
                <mc:Fallback>
                  <p:oleObj name="Equation" r:id="rId7" imgW="1663700" imgH="6604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928"/>
                          <a:ext cx="2496" cy="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AutoShape 10"/>
            <p:cNvSpPr>
              <a:spLocks noChangeArrowheads="1"/>
            </p:cNvSpPr>
            <p:nvPr/>
          </p:nvSpPr>
          <p:spPr bwMode="auto">
            <a:xfrm>
              <a:off x="1344" y="1872"/>
              <a:ext cx="624" cy="816"/>
            </a:xfrm>
            <a:prstGeom prst="downArrow">
              <a:avLst>
                <a:gd name="adj1" fmla="val 50000"/>
                <a:gd name="adj2" fmla="val 326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76800" y="1279525"/>
            <a:ext cx="4191000" cy="2454275"/>
            <a:chOff x="3072" y="806"/>
            <a:chExt cx="2640" cy="1546"/>
          </a:xfrm>
        </p:grpSpPr>
        <p:sp>
          <p:nvSpPr>
            <p:cNvPr id="1034" name="Text Box 11"/>
            <p:cNvSpPr txBox="1">
              <a:spLocks noChangeArrowheads="1"/>
            </p:cNvSpPr>
            <p:nvPr/>
          </p:nvSpPr>
          <p:spPr bwMode="auto">
            <a:xfrm>
              <a:off x="3216" y="806"/>
              <a:ext cx="2496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dirty="0">
                  <a:solidFill>
                    <a:schemeClr val="hlink"/>
                  </a:solidFill>
                </a:rPr>
                <a:t>Add the corresponding elements in each matrix</a:t>
              </a:r>
              <a:endParaRPr lang="en-US" sz="3600" dirty="0"/>
            </a:p>
          </p:txBody>
        </p:sp>
        <p:sp>
          <p:nvSpPr>
            <p:cNvPr id="1035" name="AutoShape 12"/>
            <p:cNvSpPr>
              <a:spLocks noChangeArrowheads="1"/>
            </p:cNvSpPr>
            <p:nvPr/>
          </p:nvSpPr>
          <p:spPr bwMode="auto">
            <a:xfrm>
              <a:off x="3072" y="816"/>
              <a:ext cx="2544" cy="1536"/>
            </a:xfrm>
            <a:prstGeom prst="wedgeRoundRectCallout">
              <a:avLst>
                <a:gd name="adj1" fmla="val -47681"/>
                <a:gd name="adj2" fmla="val 8515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69153-F216-4258-8EBD-8052A50505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Example of Matrix Addition: </a:t>
            </a:r>
            <a:r>
              <a:rPr lang="en-US" sz="3200" b="1" dirty="0" smtClean="0">
                <a:solidFill>
                  <a:srgbClr val="FF0000"/>
                </a:solidFill>
              </a:rPr>
              <a:t>Example 2 (p.258)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2AA23-DCE9-491F-A00B-5651BF0D46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23950" y="2552700"/>
          <a:ext cx="668178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755900" imgH="711200" progId="">
                  <p:embed/>
                </p:oleObj>
              </mc:Choice>
              <mc:Fallback>
                <p:oleObj name="Equation" r:id="rId3" imgW="2755900" imgH="711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552700"/>
                        <a:ext cx="668178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9"/>
          <p:cNvSpPr txBox="1">
            <a:spLocks noChangeArrowheads="1"/>
          </p:cNvSpPr>
          <p:nvPr/>
        </p:nvSpPr>
        <p:spPr bwMode="auto">
          <a:xfrm>
            <a:off x="685800" y="1676400"/>
            <a:ext cx="762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Find out the sum of the following two matrices A and B.</a:t>
            </a:r>
          </a:p>
        </p:txBody>
      </p:sp>
    </p:spTree>
    <p:extLst>
      <p:ext uri="{BB962C8B-B14F-4D97-AF65-F5344CB8AC3E}">
        <p14:creationId xmlns:p14="http://schemas.microsoft.com/office/powerpoint/2010/main" val="225950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 Example of Matrix Addition: </a:t>
            </a:r>
            <a:r>
              <a:rPr lang="en-US" sz="3200" b="1" dirty="0" smtClean="0">
                <a:solidFill>
                  <a:srgbClr val="FF0000"/>
                </a:solidFill>
              </a:rPr>
              <a:t>Example 2 (p.258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52841-D6C7-47F5-A8CA-2BF99730E0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24088" y="2133600"/>
          <a:ext cx="44084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371600" imgH="711200" progId="">
                  <p:embed/>
                </p:oleObj>
              </mc:Choice>
              <mc:Fallback>
                <p:oleObj name="Equation" r:id="rId3" imgW="1371600" imgH="711200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133600"/>
                        <a:ext cx="440848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685800" y="1381125"/>
            <a:ext cx="1920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>
                <a:solidFill>
                  <a:srgbClr val="0000FF"/>
                </a:solidFill>
              </a:rPr>
              <a:t>Solution</a:t>
            </a:r>
            <a:r>
              <a:rPr lang="en-US" sz="2800">
                <a:solidFill>
                  <a:srgbClr val="0000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660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Matrix Arithmetic: </a:t>
            </a:r>
            <a:r>
              <a:rPr lang="en-US" altLang="zh-TW" sz="3200" b="1" dirty="0" smtClean="0"/>
              <a:t>Product of two Matrices </a:t>
            </a:r>
            <a:endParaRPr lang="en-US" sz="3200" b="1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zh-TW" sz="28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800" dirty="0" smtClean="0"/>
              <a:t>: Let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be </a:t>
            </a:r>
            <a:r>
              <a:rPr lang="en-US" altLang="zh-TW" sz="2800" i="1" dirty="0" smtClean="0"/>
              <a:t>m</a:t>
            </a:r>
            <a:r>
              <a:rPr lang="en-US" altLang="zh-TW" sz="2800" b="1" i="1" dirty="0" smtClean="0">
                <a:sym typeface="Symbol" pitchFamily="18" charset="2"/>
              </a:rPr>
              <a:t>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i="1" dirty="0" smtClean="0"/>
              <a:t>k</a:t>
            </a:r>
            <a:r>
              <a:rPr lang="en-US" altLang="zh-TW" sz="2800" dirty="0" smtClean="0"/>
              <a:t> matrix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 be </a:t>
            </a:r>
            <a:r>
              <a:rPr lang="en-US" altLang="zh-TW" sz="2800" i="1" dirty="0" smtClean="0"/>
              <a:t>k</a:t>
            </a:r>
            <a:r>
              <a:rPr lang="en-US" altLang="zh-TW" sz="2800" b="1" i="1" dirty="0" smtClean="0">
                <a:sym typeface="Symbol" pitchFamily="18" charset="2"/>
              </a:rPr>
              <a:t>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matrix. The product of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, denoted by </a:t>
            </a:r>
            <a:r>
              <a:rPr lang="en-US" altLang="zh-TW" sz="2800" b="1" dirty="0" smtClean="0"/>
              <a:t>AB</a:t>
            </a:r>
            <a:r>
              <a:rPr lang="en-US" altLang="zh-TW" sz="2800" dirty="0" smtClean="0"/>
              <a:t>, is the </a:t>
            </a:r>
            <a:r>
              <a:rPr lang="en-US" altLang="zh-TW" sz="2800" i="1" dirty="0" smtClean="0"/>
              <a:t>m</a:t>
            </a:r>
            <a:r>
              <a:rPr lang="en-US" altLang="zh-TW" sz="2800" b="1" i="1" dirty="0" smtClean="0">
                <a:sym typeface="Symbol" pitchFamily="18" charset="2"/>
              </a:rPr>
              <a:t>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matrix with its (</a:t>
            </a:r>
            <a:r>
              <a:rPr lang="en-US" altLang="zh-TW" sz="2800" i="1" dirty="0" err="1" smtClean="0"/>
              <a:t>i,j</a:t>
            </a:r>
            <a:r>
              <a:rPr lang="en-US" altLang="zh-TW" sz="2800" dirty="0" smtClean="0"/>
              <a:t>)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element equal to the sum of the products of the corresponding entries from the </a:t>
            </a:r>
            <a:r>
              <a:rPr lang="en-US" altLang="zh-TW" sz="2800" i="1" dirty="0" err="1" smtClean="0"/>
              <a:t>i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row of </a:t>
            </a:r>
            <a:r>
              <a:rPr lang="en-US" altLang="zh-TW" sz="2800" b="1" dirty="0" smtClean="0"/>
              <a:t>A</a:t>
            </a:r>
            <a:r>
              <a:rPr lang="en-US" altLang="zh-TW" sz="2800" dirty="0" smtClean="0"/>
              <a:t> and the </a:t>
            </a:r>
            <a:r>
              <a:rPr lang="en-US" altLang="zh-TW" sz="2800" i="1" dirty="0" err="1" smtClean="0"/>
              <a:t>j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column of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. </a:t>
            </a:r>
          </a:p>
          <a:p>
            <a:pPr eaLnBrk="1" hangingPunct="1"/>
            <a:r>
              <a:rPr lang="en-US" altLang="zh-TW" sz="2800" dirty="0" smtClean="0"/>
              <a:t>In other words,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 dirty="0" smtClean="0"/>
              <a:t>	If </a:t>
            </a:r>
            <a:r>
              <a:rPr lang="en-US" altLang="zh-TW" sz="2800" b="1" dirty="0" smtClean="0"/>
              <a:t>AB</a:t>
            </a:r>
            <a:r>
              <a:rPr lang="en-US" altLang="zh-TW" sz="2800" dirty="0" smtClean="0"/>
              <a:t> = [</a:t>
            </a:r>
            <a:r>
              <a:rPr lang="en-US" altLang="zh-TW" sz="2800" i="1" dirty="0" err="1" smtClean="0"/>
              <a:t>c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dirty="0" smtClean="0"/>
              <a:t>], then </a:t>
            </a:r>
            <a:r>
              <a:rPr lang="en-US" altLang="zh-TW" sz="2400" i="1" dirty="0" err="1" smtClean="0"/>
              <a:t>c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 =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i1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1j</a:t>
            </a:r>
            <a:r>
              <a:rPr lang="en-US" altLang="zh-TW" sz="2400" i="1" dirty="0" smtClean="0"/>
              <a:t>+a</a:t>
            </a:r>
            <a:r>
              <a:rPr lang="en-US" altLang="zh-TW" sz="2400" i="1" baseline="-25000" dirty="0" smtClean="0"/>
              <a:t>i2</a:t>
            </a:r>
            <a:r>
              <a:rPr lang="en-US" altLang="zh-TW" sz="2400" i="1" dirty="0" smtClean="0"/>
              <a:t>b</a:t>
            </a:r>
            <a:r>
              <a:rPr lang="en-US" altLang="zh-TW" sz="2400" i="1" baseline="-25000" dirty="0" smtClean="0"/>
              <a:t>2j</a:t>
            </a:r>
            <a:r>
              <a:rPr lang="en-US" altLang="zh-TW" sz="2400" i="1" dirty="0" smtClean="0"/>
              <a:t>+…+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ik</a:t>
            </a:r>
            <a:r>
              <a:rPr lang="en-US" altLang="zh-TW" sz="2400" i="1" dirty="0" err="1" smtClean="0"/>
              <a:t>b</a:t>
            </a:r>
            <a:r>
              <a:rPr lang="en-US" altLang="zh-TW" sz="2400" i="1" baseline="-25000" dirty="0" err="1" smtClean="0"/>
              <a:t>kj</a:t>
            </a:r>
            <a:r>
              <a:rPr lang="en-US" altLang="zh-TW" sz="2400" dirty="0" smtClean="0"/>
              <a:t>.</a:t>
            </a:r>
          </a:p>
          <a:p>
            <a:pPr eaLnBrk="1" hangingPunct="1"/>
            <a:r>
              <a:rPr lang="en-US" altLang="zh-TW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0000FF"/>
                </a:solidFill>
              </a:rPr>
              <a:t>A product of two matrices is defined only when the number of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columns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in the first matrix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equals</a:t>
            </a:r>
            <a:r>
              <a:rPr lang="en-US" altLang="zh-TW" sz="2400" dirty="0" smtClean="0">
                <a:solidFill>
                  <a:srgbClr val="0000FF"/>
                </a:solidFill>
              </a:rPr>
              <a:t>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number of rows of the second matrix.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627BD-9682-4DEC-94A5-9597CDD4DD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3600" dirty="0"/>
              <a:t>Product of two Matrices: </a:t>
            </a:r>
            <a:r>
              <a:rPr lang="en-US" altLang="zh-TW" sz="3600" dirty="0">
                <a:solidFill>
                  <a:srgbClr val="FF3300"/>
                </a:solidFill>
              </a:rPr>
              <a:t>Example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3300"/>
                    </a:solidFill>
                    <a:latin typeface="Tahoma" pitchFamily="34" charset="0"/>
                    <a:cs typeface="Tahoma" pitchFamily="34" charset="0"/>
                  </a:rPr>
                  <a:t>Find the product </a:t>
                </a:r>
                <a:r>
                  <a:rPr lang="en-US" sz="2400" b="1" dirty="0">
                    <a:solidFill>
                      <a:srgbClr val="FF3300"/>
                    </a:solidFill>
                    <a:latin typeface="Tahoma" pitchFamily="34" charset="0"/>
                    <a:cs typeface="Tahoma" pitchFamily="34" charset="0"/>
                  </a:rPr>
                  <a:t>AB</a:t>
                </a:r>
                <a:r>
                  <a:rPr lang="en-US" sz="2400" dirty="0">
                    <a:solidFill>
                      <a:srgbClr val="FF3300"/>
                    </a:solidFill>
                    <a:latin typeface="Tahoma" pitchFamily="34" charset="0"/>
                    <a:cs typeface="Tahoma" pitchFamily="34" charset="0"/>
                  </a:rPr>
                  <a:t> from the following </a:t>
                </a:r>
                <a:r>
                  <a:rPr lang="en-US" sz="2400" dirty="0" smtClean="0">
                    <a:solidFill>
                      <a:srgbClr val="FF3300"/>
                    </a:solidFill>
                    <a:latin typeface="Tahoma" pitchFamily="34" charset="0"/>
                    <a:cs typeface="Tahoma" pitchFamily="34" charset="0"/>
                  </a:rPr>
                  <a:t>matrices, where</a:t>
                </a:r>
                <a:endParaRPr lang="en-US" sz="2400" dirty="0">
                  <a:solidFill>
                    <a:srgbClr val="FF3300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 </a:t>
                </a:r>
                <a:r>
                  <a:rPr lang="en-US" sz="1800" dirty="0" smtClean="0"/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B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6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2</m:t>
                              </m:r>
                            </m:e>
                          </m:mr>
                        </m:m>
                        <m:r>
                          <a:rPr lang="en-US" sz="1800" b="0" i="1" smtClean="0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>
                  <a:buFont typeface="Wingdings" pitchFamily="2" charset="2"/>
                  <a:buNone/>
                </a:pPr>
                <a:endParaRPr lang="en-US" sz="1800" b="1" dirty="0" smtClean="0">
                  <a:latin typeface="Tahoma" pitchFamily="34" charset="0"/>
                  <a:cs typeface="Tahoma" pitchFamily="34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b="1" dirty="0" smtClean="0">
                    <a:latin typeface="Tahoma" pitchFamily="34" charset="0"/>
                    <a:cs typeface="Tahoma" pitchFamily="34" charset="0"/>
                  </a:rPr>
                  <a:t>A</a:t>
                </a:r>
                <a:r>
                  <a:rPr lang="en-US" sz="1800" dirty="0" smtClean="0"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is a </a:t>
                </a:r>
                <a:r>
                  <a:rPr lang="en-US" sz="1800" dirty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2×3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 matrix and </a:t>
                </a:r>
                <a:r>
                  <a:rPr lang="en-US" sz="1800" b="1" dirty="0">
                    <a:latin typeface="Tahoma" pitchFamily="34" charset="0"/>
                    <a:cs typeface="Tahoma" pitchFamily="34" charset="0"/>
                  </a:rPr>
                  <a:t>B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 is a </a:t>
                </a:r>
                <a:r>
                  <a:rPr lang="en-US" sz="1800" dirty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3×2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 matrix, and </a:t>
                </a:r>
                <a:r>
                  <a:rPr lang="en-US" sz="1800" dirty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they are compatible. 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	To get the final product, we will be sequentially multiplying each row in one matrix by the corresponding column in another matrix. In this example, we take the first row of </a:t>
                </a:r>
                <a:r>
                  <a:rPr lang="en-US" sz="1800" b="1" dirty="0">
                    <a:latin typeface="Tahoma" pitchFamily="34" charset="0"/>
                    <a:cs typeface="Tahoma" pitchFamily="34" charset="0"/>
                  </a:rPr>
                  <a:t>A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 and first column of </a:t>
                </a:r>
                <a:r>
                  <a:rPr lang="en-US" sz="1800" b="1" dirty="0">
                    <a:latin typeface="Tahoma" pitchFamily="34" charset="0"/>
                    <a:cs typeface="Tahoma" pitchFamily="34" charset="0"/>
                  </a:rPr>
                  <a:t>B</a:t>
                </a: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, multiply the first entries together, second entries together, and third entries together, and then add the three products. </a:t>
                </a:r>
                <a:endParaRPr lang="en-US" sz="1800" dirty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	1	    0 	-2	*	6	= 1(6) + 0(4) + (-2)(-7) = 20</a:t>
                </a:r>
                <a:endParaRPr lang="en-US" sz="1800" dirty="0">
                  <a:latin typeface="Tahoma" pitchFamily="34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					4</a:t>
                </a:r>
                <a:endParaRPr lang="en-US" sz="1800" dirty="0">
                  <a:latin typeface="Tahoma" pitchFamily="34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>
                    <a:latin typeface="Tahoma" pitchFamily="34" charset="0"/>
                    <a:cs typeface="Tahoma" pitchFamily="34" charset="0"/>
                  </a:rPr>
                  <a:t>					-7		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 cstate="print"/>
                <a:stretch>
                  <a:fillRect l="-1111" t="-1333" r="-593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6248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This sum is one of the entries in the product matrix </a:t>
            </a:r>
            <a:r>
              <a:rPr lang="en-US" sz="2000" b="1" dirty="0" smtClean="0">
                <a:cs typeface="Tahoma" pitchFamily="34" charset="0"/>
              </a:rPr>
              <a:t>AB</a:t>
            </a:r>
            <a:r>
              <a:rPr lang="en-US" sz="2000" dirty="0" smtClean="0">
                <a:cs typeface="Tahoma" pitchFamily="34" charset="0"/>
              </a:rPr>
              <a:t>; in fact, being the product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of row 1 of </a:t>
            </a:r>
            <a:r>
              <a:rPr lang="en-US" sz="2000" b="1" dirty="0" smtClean="0">
                <a:cs typeface="Tahoma" pitchFamily="34" charset="0"/>
              </a:rPr>
              <a:t>A</a:t>
            </a:r>
            <a:r>
              <a:rPr lang="en-US" sz="2000" dirty="0" smtClean="0">
                <a:cs typeface="Tahoma" pitchFamily="34" charset="0"/>
              </a:rPr>
              <a:t> and column 1 of </a:t>
            </a:r>
            <a:r>
              <a:rPr lang="en-US" sz="2000" b="1" dirty="0" smtClean="0">
                <a:cs typeface="Tahoma" pitchFamily="34" charset="0"/>
              </a:rPr>
              <a:t>B</a:t>
            </a:r>
            <a:r>
              <a:rPr lang="en-US" sz="2000" dirty="0" smtClean="0">
                <a:cs typeface="Tahoma" pitchFamily="34" charset="0"/>
              </a:rPr>
              <a:t>, it is the (1,1)-entry in </a:t>
            </a:r>
            <a:r>
              <a:rPr lang="en-US" sz="2000" b="1" dirty="0" smtClean="0">
                <a:cs typeface="Tahoma" pitchFamily="34" charset="0"/>
              </a:rPr>
              <a:t>AB</a:t>
            </a:r>
            <a:r>
              <a:rPr lang="en-US" sz="2000" dirty="0" smtClean="0"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            Column 1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   ↓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             Row 1 →    </a:t>
            </a:r>
            <a:r>
              <a:rPr lang="en-US" sz="2000" b="1" dirty="0" smtClean="0">
                <a:solidFill>
                  <a:srgbClr val="FF0000"/>
                </a:solidFill>
                <a:cs typeface="Tahoma" pitchFamily="34" charset="0"/>
              </a:rPr>
              <a:t>20</a:t>
            </a:r>
            <a:r>
              <a:rPr lang="en-US" sz="2000" dirty="0" smtClean="0">
                <a:cs typeface="Tahoma" pitchFamily="34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cs typeface="Tahoma" pitchFamily="34" charset="0"/>
              </a:rPr>
              <a:t>#</a:t>
            </a:r>
            <a:endParaRPr lang="en-US" sz="2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 </a:t>
            </a:r>
            <a:r>
              <a:rPr lang="en-US" sz="2000" dirty="0" smtClean="0">
                <a:solidFill>
                  <a:srgbClr val="FF0000"/>
                </a:solidFill>
                <a:cs typeface="Tahoma" pitchFamily="34" charset="0"/>
              </a:rPr>
              <a:t>#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Then we continue in like manner; we multiply row 1 of </a:t>
            </a:r>
            <a:r>
              <a:rPr lang="en-US" sz="2000" b="1" dirty="0" smtClean="0">
                <a:cs typeface="Tahoma" pitchFamily="34" charset="0"/>
              </a:rPr>
              <a:t>A</a:t>
            </a:r>
            <a:r>
              <a:rPr lang="en-US" sz="2000" dirty="0" smtClean="0">
                <a:cs typeface="Tahoma" pitchFamily="34" charset="0"/>
              </a:rPr>
              <a:t> by column 2 of </a:t>
            </a:r>
            <a:r>
              <a:rPr lang="en-US" sz="2000" b="1" dirty="0" smtClean="0">
                <a:cs typeface="Tahoma" pitchFamily="34" charset="0"/>
              </a:rPr>
              <a:t>B</a:t>
            </a:r>
            <a:r>
              <a:rPr lang="en-US" sz="2000" dirty="0" smtClean="0">
                <a:cs typeface="Tahoma" pitchFamily="34" charset="0"/>
              </a:rPr>
              <a:t>.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1	    0	-2 	*	 3	= 1(3) + 0(-3) + (-2)(2) = -1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	-3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	 2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 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And its position in matrix </a:t>
            </a:r>
            <a:r>
              <a:rPr lang="en-US" sz="2000" b="1" dirty="0" smtClean="0">
                <a:cs typeface="Tahoma" pitchFamily="34" charset="0"/>
              </a:rPr>
              <a:t>AB</a:t>
            </a:r>
            <a:r>
              <a:rPr lang="en-US" sz="2000" dirty="0" smtClean="0">
                <a:cs typeface="Tahoma" pitchFamily="34" charset="0"/>
              </a:rPr>
              <a:t> is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       Column 2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		↓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				   20	</a:t>
            </a:r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-1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ahoma" pitchFamily="34" charset="0"/>
              </a:rPr>
              <a:t>← Row 1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cs typeface="Tahoma" pitchFamily="34" charset="0"/>
              </a:rPr>
              <a:t>			   	    </a:t>
            </a:r>
            <a:r>
              <a:rPr lang="en-US" sz="2000" dirty="0" smtClean="0">
                <a:solidFill>
                  <a:srgbClr val="FF0000"/>
                </a:solidFill>
                <a:cs typeface="Tahoma" pitchFamily="34" charset="0"/>
              </a:rPr>
              <a:t>#	#</a:t>
            </a:r>
            <a:r>
              <a:rPr lang="en-US" sz="2000" dirty="0" smtClean="0">
                <a:cs typeface="Tahoma" pitchFamily="34" charset="0"/>
              </a:rPr>
              <a:t>	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1CB0F"/>
                </a:solidFill>
                <a:cs typeface="Tahoma" pitchFamily="34" charset="0"/>
              </a:rPr>
              <a:t> </a:t>
            </a:r>
            <a:endParaRPr lang="en-US" sz="2000" dirty="0" smtClean="0">
              <a:solidFill>
                <a:srgbClr val="F1CB0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F1CB0F"/>
                </a:solidFill>
                <a:cs typeface="Tahoma" pitchFamily="34" charset="0"/>
              </a:rPr>
              <a:t>	</a:t>
            </a:r>
            <a:endParaRPr lang="en-US" sz="2000" dirty="0" smtClean="0">
              <a:solidFill>
                <a:srgbClr val="F1CB0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2D97D-2FE9-40FB-8A15-3CEE7ABC501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0000FF"/>
                </a:solidFill>
              </a:rPr>
              <a:t>The Pigeonhole Principle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If there are more pigeons than pigeonholes, then there must be at least one pigeonhole with at least two pigeons in it.</a:t>
            </a:r>
          </a:p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</a:rPr>
              <a:t>Theorem 1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The Pigeonhole Principle</a:t>
            </a:r>
            <a:r>
              <a:rPr lang="en-US" altLang="zh-TW" sz="2800" dirty="0" smtClean="0">
                <a:solidFill>
                  <a:srgbClr val="0000FF"/>
                </a:solidFill>
              </a:rPr>
              <a:t>) If k is a positive integer and k+1 or more objects are placed into k boxes, then there is at least one box containing two or more of the objects.</a:t>
            </a:r>
          </a:p>
          <a:p>
            <a:pPr lvl="1" eaLnBrk="1" hangingPunct="1"/>
            <a:r>
              <a:rPr lang="en-US" altLang="zh-TW" dirty="0" smtClean="0"/>
              <a:t>Proof (by contraposition)</a:t>
            </a:r>
          </a:p>
          <a:p>
            <a:pPr lvl="1" eaLnBrk="1" hangingPunct="1"/>
            <a:r>
              <a:rPr lang="en-US" altLang="zh-TW" dirty="0" smtClean="0"/>
              <a:t>Also called 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Dirichlet</a:t>
            </a:r>
            <a:r>
              <a:rPr lang="en-US" altLang="zh-TW" b="1" dirty="0" smtClean="0">
                <a:solidFill>
                  <a:srgbClr val="FF0000"/>
                </a:solidFill>
              </a:rPr>
              <a:t> drawer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259F77-CFEB-462C-9621-BDCCA9CE2D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52400"/>
                <a:ext cx="8610600" cy="6400800"/>
              </a:xfrm>
            </p:spPr>
            <p:txBody>
              <a:bodyPr/>
              <a:lstStyle/>
              <a:p>
                <a:pPr>
                  <a:buFont typeface="Wingdings" pitchFamily="2" charset="2"/>
                  <a:buNone/>
                </a:pPr>
                <a:r>
                  <a:rPr lang="en-US" sz="1400" dirty="0" smtClean="0">
                    <a:latin typeface="Tahoma" pitchFamily="34" charset="0"/>
                    <a:cs typeface="Tahoma" pitchFamily="34" charset="0"/>
                  </a:rPr>
                  <a:t>	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 smtClean="0">
                    <a:latin typeface="Tahoma" pitchFamily="34" charset="0"/>
                    <a:cs typeface="Tahoma" pitchFamily="34" charset="0"/>
                  </a:rPr>
                  <a:t>Multiplying row 2 of </a:t>
                </a:r>
                <a:r>
                  <a:rPr lang="en-US" sz="2000" b="1" dirty="0" smtClean="0">
                    <a:latin typeface="Tahoma" pitchFamily="34" charset="0"/>
                    <a:cs typeface="Tahoma" pitchFamily="34" charset="0"/>
                  </a:rPr>
                  <a:t>A</a:t>
                </a:r>
                <a:r>
                  <a:rPr lang="en-US" sz="2000" dirty="0" smtClean="0">
                    <a:latin typeface="Tahoma" pitchFamily="34" charset="0"/>
                    <a:cs typeface="Tahoma" pitchFamily="34" charset="0"/>
                  </a:rPr>
                  <a:t> by column 1 of </a:t>
                </a:r>
                <a:r>
                  <a:rPr lang="en-US" sz="2000" b="1" dirty="0" smtClean="0">
                    <a:latin typeface="Tahoma" pitchFamily="34" charset="0"/>
                    <a:cs typeface="Tahoma" pitchFamily="34" charset="0"/>
                  </a:rPr>
                  <a:t>B </a:t>
                </a:r>
                <a:r>
                  <a:rPr lang="en-US" sz="2000" dirty="0" smtClean="0">
                    <a:latin typeface="Tahoma" pitchFamily="34" charset="0"/>
                    <a:cs typeface="Tahoma" pitchFamily="34" charset="0"/>
                  </a:rPr>
                  <a:t>gives</a:t>
                </a:r>
              </a:p>
              <a:p>
                <a:pPr>
                  <a:buFont typeface="Wingdings" pitchFamily="2" charset="2"/>
                  <a:buNone/>
                </a:pPr>
                <a:endParaRPr lang="en-US" sz="1400" dirty="0" smtClean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 smtClean="0">
                    <a:latin typeface="Tahoma" pitchFamily="34" charset="0"/>
                    <a:cs typeface="Tahoma" pitchFamily="34" charset="0"/>
                  </a:rPr>
                  <a:t>	5	   3 	-1	*	6	= 5(6)+3(4)+(-1)(-7) = </a:t>
                </a:r>
                <a:r>
                  <a:rPr lang="en-US" sz="1800" b="1" dirty="0" smtClean="0">
                    <a:solidFill>
                      <a:srgbClr val="FF0000"/>
                    </a:solidFill>
                    <a:cs typeface="Tahoma" pitchFamily="34" charset="0"/>
                  </a:rPr>
                  <a:t>49</a:t>
                </a:r>
                <a:endParaRPr lang="en-US" sz="1800" b="1" dirty="0" smtClean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 smtClean="0">
                    <a:latin typeface="Tahoma" pitchFamily="34" charset="0"/>
                    <a:cs typeface="Tahoma" pitchFamily="34" charset="0"/>
                  </a:rPr>
                  <a:t>					4</a:t>
                </a:r>
                <a:endParaRPr lang="en-US" sz="1800" dirty="0" smtClean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dirty="0" smtClean="0">
                    <a:latin typeface="Tahoma" pitchFamily="34" charset="0"/>
                    <a:cs typeface="Tahoma" pitchFamily="34" charset="0"/>
                  </a:rPr>
                  <a:t>					-7</a:t>
                </a:r>
                <a:endParaRPr lang="en-US" sz="1800" dirty="0" smtClean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1800" dirty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 smtClean="0">
                    <a:cs typeface="Tahoma" pitchFamily="34" charset="0"/>
                  </a:rPr>
                  <a:t>And its position in matrix </a:t>
                </a:r>
                <a:r>
                  <a:rPr lang="en-US" sz="2000" b="1" dirty="0" smtClean="0">
                    <a:cs typeface="Tahoma" pitchFamily="34" charset="0"/>
                  </a:rPr>
                  <a:t>AB</a:t>
                </a:r>
                <a:r>
                  <a:rPr lang="en-US" sz="2000" dirty="0" smtClean="0">
                    <a:cs typeface="Tahoma" pitchFamily="34" charset="0"/>
                  </a:rPr>
                  <a:t> is at row 2 and column 1.</a:t>
                </a:r>
                <a:endParaRPr lang="en-US" sz="2000" dirty="0" smtClean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  <a:cs typeface="Tahoma" pitchFamily="34" charset="0"/>
                  </a:rPr>
                  <a:t>You can do the last multiplication of row 2 of A by column 2 of B by yourself.</a:t>
                </a:r>
                <a:endParaRPr lang="en-US" sz="2000" dirty="0" smtClean="0">
                  <a:solidFill>
                    <a:srgbClr val="0000FF"/>
                  </a:solidFill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600" dirty="0" smtClean="0">
                    <a:latin typeface="Tahoma" pitchFamily="34" charset="0"/>
                    <a:cs typeface="Tahoma" pitchFamily="34" charset="0"/>
                  </a:rPr>
                  <a:t> 	</a:t>
                </a:r>
              </a:p>
              <a:p>
                <a:pPr>
                  <a:buFont typeface="Wingdings" pitchFamily="2" charset="2"/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So the final answer is </a:t>
                </a:r>
              </a:p>
              <a:p>
                <a:pPr>
                  <a:buFont typeface="Wingdings" pitchFamily="2" charset="2"/>
                  <a:buNone/>
                </a:pPr>
                <a:endParaRPr lang="en-US" sz="1600" dirty="0" smtClean="0"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en-US" sz="1800" b="1" dirty="0" smtClean="0">
                    <a:latin typeface="Tahoma" pitchFamily="34" charset="0"/>
                    <a:cs typeface="Tahoma" pitchFamily="34" charset="0"/>
                  </a:rPr>
                  <a:t>AB</a:t>
                </a:r>
                <a:r>
                  <a:rPr lang="en-US" sz="1800" dirty="0" smtClean="0">
                    <a:latin typeface="Tahoma" pitchFamily="34" charset="0"/>
                    <a:cs typeface="Tahoma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i="1" dirty="0" smtClean="0">
                    <a:latin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 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  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  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 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i="1" dirty="0" smtClean="0">
                    <a:latin typeface="Tahoma" pitchFamily="34" charset="0"/>
                    <a:cs typeface="Tahoma" pitchFamily="34" charset="0"/>
                  </a:rPr>
                  <a:t>  </a:t>
                </a:r>
                <a:r>
                  <a:rPr lang="en-US" sz="1400" dirty="0" smtClean="0">
                    <a:latin typeface="Tahoma" pitchFamily="34" charset="0"/>
                    <a:cs typeface="Tahoma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−1 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ahoma" pitchFamily="34" charset="0"/>
                                </a:rPr>
                                <m:t>  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 smtClean="0">
                  <a:latin typeface="Tahoma" pitchFamily="34" charset="0"/>
                  <a:cs typeface="Tahoma" pitchFamily="34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1400" i="1" dirty="0" smtClean="0">
                  <a:latin typeface="Tahoma" pitchFamily="34" charset="0"/>
                  <a:cs typeface="Tahoma" pitchFamily="34" charset="0"/>
                </a:endParaRPr>
              </a:p>
              <a:p>
                <a:pPr>
                  <a:buFont typeface="Wingdings" pitchFamily="2" charset="2"/>
                  <a:buNone/>
                </a:pPr>
                <a:endParaRPr lang="en-US" sz="1400" i="1" dirty="0" smtClean="0">
                  <a:latin typeface="Tahoma" pitchFamily="34" charset="0"/>
                  <a:cs typeface="Tahoma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smtClean="0">
                    <a:solidFill>
                      <a:srgbClr val="FF3300"/>
                    </a:solidFill>
                    <a:cs typeface="Tahoma" pitchFamily="34" charset="0"/>
                  </a:rPr>
                  <a:t>Practice @ Home: Example 3 (p. 258)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52400"/>
                <a:ext cx="8610600" cy="6400800"/>
              </a:xfrm>
              <a:blipFill rotWithShape="1">
                <a:blip r:embed="rId2" cstate="print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50429-C9EE-4A36-A690-D9535046B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/>
          <a:lstStyle/>
          <a:p>
            <a:r>
              <a:rPr lang="en-US" sz="4000" b="1" dirty="0" smtClean="0"/>
              <a:t>Zero-One Matrices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365760" indent="-365760"/>
            <a:r>
              <a:rPr lang="en-US" sz="2800" b="1" u="sng" dirty="0" smtClean="0">
                <a:solidFill>
                  <a:srgbClr val="FF3300"/>
                </a:solidFill>
              </a:rPr>
              <a:t>Definition: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A matrix with entries that are either 0 or 1 is called </a:t>
            </a:r>
            <a:r>
              <a:rPr lang="en-US" sz="2800" i="1" dirty="0" smtClean="0">
                <a:solidFill>
                  <a:srgbClr val="0000FF"/>
                </a:solidFill>
              </a:rPr>
              <a:t>zero-one matrix.</a:t>
            </a:r>
          </a:p>
          <a:p>
            <a:pPr marL="365760" indent="-365760"/>
            <a:r>
              <a:rPr lang="en-US" sz="2800" dirty="0" smtClean="0"/>
              <a:t>Algorithms operating on discrete structures represented by zero-one matrices are based on Boolean arithmetic defined by the following Boolean operations:</a:t>
            </a:r>
          </a:p>
          <a:p>
            <a:pPr marL="365760" indent="-365760">
              <a:buNone/>
            </a:pPr>
            <a:endParaRPr lang="en-US" sz="28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4648200"/>
            <a:ext cx="3190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848225" y="4648200"/>
            <a:ext cx="3686175" cy="60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/>
          <a:lstStyle/>
          <a:p>
            <a:r>
              <a:rPr lang="en-US" sz="3600" b="1" dirty="0" smtClean="0"/>
              <a:t>Join</a:t>
            </a:r>
            <a:r>
              <a:rPr lang="en-US" sz="3600" dirty="0" smtClean="0"/>
              <a:t> and </a:t>
            </a:r>
            <a:r>
              <a:rPr lang="en-US" sz="3600" b="1" dirty="0" smtClean="0"/>
              <a:t>Meet</a:t>
            </a:r>
            <a:r>
              <a:rPr lang="en-US" sz="3600" dirty="0" smtClean="0"/>
              <a:t> of Zero-One Matrices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3300"/>
                </a:solidFill>
              </a:rPr>
              <a:t>   </a:t>
            </a:r>
            <a:r>
              <a:rPr lang="en-US" sz="2800" b="1" u="sng" dirty="0" smtClean="0">
                <a:solidFill>
                  <a:srgbClr val="0000FF"/>
                </a:solidFill>
              </a:rPr>
              <a:t>Definition</a:t>
            </a:r>
            <a:r>
              <a:rPr lang="en-US" sz="2800" b="1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n</a:t>
            </a:r>
            <a:r>
              <a:rPr lang="en-US" sz="2800" dirty="0" smtClean="0">
                <a:latin typeface="Cambria Math"/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The </a:t>
            </a:r>
            <a:r>
              <a:rPr lang="en-US" b="1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>
                <a:ea typeface="Cambria Math"/>
                <a:sym typeface="Symbol"/>
              </a:rPr>
              <a:t>is the zero-one matrix with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 entry 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 ∨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. 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∨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sym typeface="Symbol"/>
              </a:rPr>
              <a:t> T</a:t>
            </a:r>
            <a:r>
              <a:rPr lang="en-US" dirty="0" smtClean="0"/>
              <a:t>he </a:t>
            </a:r>
            <a:r>
              <a:rPr lang="en-US" b="1" dirty="0" smtClean="0"/>
              <a:t>meet</a:t>
            </a:r>
            <a:r>
              <a:rPr lang="en-US" dirty="0" smtClean="0"/>
              <a:t> 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the zero-one matrix with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entry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sym typeface="Symbol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  <a:sym typeface="Symbol"/>
              </a:rPr>
              <a:t> The </a:t>
            </a:r>
            <a:r>
              <a:rPr lang="en-US" i="1" dirty="0" smtClean="0">
                <a:ea typeface="Cambria Math"/>
                <a:sym typeface="Symbol"/>
              </a:rPr>
              <a:t>meet</a:t>
            </a:r>
            <a:r>
              <a:rPr lang="en-US" dirty="0" smtClean="0"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∧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  <a:endParaRPr lang="en-US" dirty="0">
              <a:sym typeface="Symbol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Cambria Math"/>
                <a:sym typeface="Symbol"/>
              </a:rPr>
              <a:t>Note:</a:t>
            </a:r>
            <a:r>
              <a:rPr lang="en-US" sz="2800" dirty="0" smtClean="0">
                <a:solidFill>
                  <a:srgbClr val="FF0000"/>
                </a:solidFill>
                <a:ea typeface="Cambria Math"/>
                <a:sym typeface="Symbol"/>
              </a:rPr>
              <a:t> These operations(join and meet) are only possible when </a:t>
            </a:r>
            <a:r>
              <a:rPr lang="en-US" b="1" dirty="0" smtClean="0">
                <a:solidFill>
                  <a:srgbClr val="FF0000"/>
                </a:solidFill>
                <a:ea typeface="Cambria Math"/>
                <a:sym typeface="Symbol"/>
              </a:rPr>
              <a:t>A 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ea typeface="Cambria Math"/>
                <a:sym typeface="Symbol"/>
              </a:rPr>
              <a:t>B</a:t>
            </a:r>
            <a:r>
              <a:rPr lang="en-US" dirty="0" smtClean="0">
                <a:solidFill>
                  <a:srgbClr val="FF0000"/>
                </a:solidFill>
                <a:ea typeface="Cambria Math"/>
                <a:sym typeface="Symbol"/>
              </a:rPr>
              <a:t> have the same size, just as in the case of matrix addition.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>
              <a:buNone/>
            </a:pPr>
            <a:endParaRPr lang="en-US" sz="2800" dirty="0" smtClean="0">
              <a:ea typeface="Cambria Math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Join</a:t>
            </a:r>
            <a:r>
              <a:rPr lang="en-US" sz="3200" dirty="0" smtClean="0"/>
              <a:t> and </a:t>
            </a:r>
            <a:r>
              <a:rPr lang="en-US" sz="3200" b="1" dirty="0" smtClean="0"/>
              <a:t>Meet</a:t>
            </a:r>
            <a:r>
              <a:rPr lang="en-US" sz="3200" dirty="0" smtClean="0"/>
              <a:t> of Zero-One Matrices: </a:t>
            </a:r>
            <a:r>
              <a:rPr lang="en-US" sz="3200" b="1" i="1" dirty="0" smtClean="0">
                <a:solidFill>
                  <a:srgbClr val="FF0000"/>
                </a:solidFill>
              </a:rPr>
              <a:t>Example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solidFill>
                  <a:srgbClr val="FF3300"/>
                </a:solidFill>
              </a:rPr>
              <a:t>Example 9 (p. 262):</a:t>
            </a:r>
            <a:r>
              <a:rPr lang="en-US" sz="2800" dirty="0" smtClean="0"/>
              <a:t> Find the </a:t>
            </a:r>
            <a:r>
              <a:rPr lang="en-US" sz="2800" b="1" dirty="0" smtClean="0"/>
              <a:t>join</a:t>
            </a:r>
            <a:r>
              <a:rPr lang="en-US" sz="2800" dirty="0" smtClean="0"/>
              <a:t> and </a:t>
            </a:r>
            <a:r>
              <a:rPr lang="en-US" sz="2800" b="1" dirty="0" smtClean="0"/>
              <a:t>meet</a:t>
            </a:r>
            <a:r>
              <a:rPr lang="en-US" sz="2800" dirty="0" smtClean="0"/>
              <a:t> of the zero-one</a:t>
            </a:r>
          </a:p>
          <a:p>
            <a:pPr>
              <a:buNone/>
            </a:pPr>
            <a:r>
              <a:rPr lang="en-US" sz="2800" dirty="0"/>
              <a:t>m</a:t>
            </a:r>
            <a:r>
              <a:rPr lang="en-US" sz="2800" dirty="0" smtClean="0"/>
              <a:t>atrices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of 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is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</a:t>
            </a:r>
          </a:p>
          <a:p>
            <a:pPr>
              <a:buNone/>
            </a:pPr>
            <a:r>
              <a:rPr lang="en-US" sz="2800" dirty="0" smtClean="0"/>
              <a:t>                 The </a:t>
            </a:r>
            <a:r>
              <a:rPr lang="en-US" sz="2800" b="1" i="1" dirty="0" smtClean="0"/>
              <a:t>meet</a:t>
            </a:r>
            <a:r>
              <a:rPr lang="en-US" sz="2800" dirty="0" smtClean="0"/>
              <a:t> of </a:t>
            </a:r>
            <a:r>
              <a:rPr lang="en-US" sz="2800" b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dirty="0" smtClean="0"/>
              <a:t>B</a:t>
            </a:r>
            <a:r>
              <a:rPr lang="en-US" sz="2800" dirty="0" smtClean="0"/>
              <a:t> is</a:t>
            </a:r>
            <a:endParaRPr lang="en-US" sz="2800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66800" y="25908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2590800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43000" y="4191000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143000" y="5638800"/>
            <a:ext cx="5501640" cy="60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Boolean</a:t>
            </a:r>
            <a:r>
              <a:rPr lang="en-US" sz="4000" dirty="0" smtClean="0"/>
              <a:t> </a:t>
            </a:r>
            <a:r>
              <a:rPr lang="en-US" sz="4000" b="1" dirty="0" smtClean="0"/>
              <a:t>Product</a:t>
            </a:r>
            <a:r>
              <a:rPr lang="en-US" sz="4000" dirty="0" smtClean="0"/>
              <a:t> of Zero-One Matrices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Definition</a:t>
            </a:r>
            <a:r>
              <a:rPr lang="en-US" sz="2800" u="sng" dirty="0" smtClean="0">
                <a:solidFill>
                  <a:srgbClr val="0000FF"/>
                </a:solidFill>
              </a:rPr>
              <a:t>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Let </a:t>
            </a:r>
            <a:r>
              <a:rPr lang="en-US" sz="2800" b="1" dirty="0" smtClean="0"/>
              <a:t>A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a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ea typeface="Cambria Math" pitchFamily="18" charset="0"/>
              </a:rPr>
              <a:t>]  be an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altLang="zh-TW" sz="2800" b="1" i="1" dirty="0" smtClean="0">
                <a:sym typeface="Symbol" pitchFamily="18" charset="2"/>
              </a:rPr>
              <a:t></a:t>
            </a:r>
            <a:r>
              <a:rPr lang="en-US" sz="2800" dirty="0" smtClean="0">
                <a:ea typeface="Cambria Math" pitchFamily="18" charset="0"/>
                <a:sym typeface="Symbol"/>
              </a:rPr>
              <a:t> 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k</a:t>
            </a:r>
            <a:r>
              <a:rPr lang="en-US" sz="2800" dirty="0" smtClean="0">
                <a:ea typeface="Cambria Math"/>
                <a:sym typeface="Symbol"/>
              </a:rPr>
              <a:t> zero-one matrix </a:t>
            </a:r>
            <a:r>
              <a:rPr lang="en-US" sz="2800" dirty="0" smtClean="0">
                <a:ea typeface="Cambria Math" pitchFamily="18" charset="0"/>
              </a:rPr>
              <a:t>and</a:t>
            </a:r>
          </a:p>
          <a:p>
            <a:pPr>
              <a:buNone/>
            </a:pPr>
            <a:r>
              <a:rPr lang="en-US" sz="2800" b="1" dirty="0" smtClean="0"/>
              <a:t>B</a:t>
            </a:r>
            <a:r>
              <a:rPr lang="en-US" sz="2800" dirty="0" smtClean="0"/>
              <a:t> = [</a:t>
            </a:r>
            <a:r>
              <a:rPr lang="en-US" sz="2800" i="1" dirty="0" err="1" smtClean="0">
                <a:ea typeface="Cambria Math" pitchFamily="18" charset="0"/>
              </a:rPr>
              <a:t>b</a:t>
            </a:r>
            <a:r>
              <a:rPr lang="en-US" sz="2800" i="1" baseline="-25000" dirty="0" err="1" smtClean="0">
                <a:ea typeface="Cambria Math" pitchFamily="18" charset="0"/>
              </a:rPr>
              <a:t>ij</a:t>
            </a:r>
            <a:r>
              <a:rPr lang="en-US" sz="2800" dirty="0" smtClean="0">
                <a:ea typeface="Cambria Math" pitchFamily="18" charset="0"/>
              </a:rPr>
              <a:t>] be a </a:t>
            </a:r>
            <a:r>
              <a:rPr lang="en-US" sz="2800" i="1" dirty="0" smtClean="0">
                <a:ea typeface="Cambria Math" pitchFamily="18" charset="0"/>
              </a:rPr>
              <a:t>k</a:t>
            </a:r>
            <a:r>
              <a:rPr lang="en-US" altLang="zh-TW" sz="2800" b="1" i="1" dirty="0" smtClean="0">
                <a:sym typeface="Symbol" pitchFamily="18" charset="2"/>
              </a:rPr>
              <a:t>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800" dirty="0" smtClean="0">
                <a:ea typeface="Cambria Math"/>
                <a:sym typeface="Symbol"/>
              </a:rPr>
              <a:t> zero-one matrix. </a:t>
            </a:r>
          </a:p>
          <a:p>
            <a:pPr>
              <a:buNone/>
            </a:pPr>
            <a:r>
              <a:rPr lang="en-US" sz="2800" dirty="0" smtClean="0">
                <a:ea typeface="Cambria Math"/>
                <a:sym typeface="Symbol"/>
              </a:rPr>
              <a:t>The </a:t>
            </a:r>
            <a:r>
              <a:rPr lang="en-US" sz="2800" b="1" i="1" dirty="0" smtClean="0">
                <a:ea typeface="Cambria Math"/>
                <a:sym typeface="Symbol"/>
              </a:rPr>
              <a:t>Boolean</a:t>
            </a:r>
            <a:r>
              <a:rPr lang="en-US" sz="2800" i="1" dirty="0" smtClean="0">
                <a:ea typeface="Cambria Math"/>
                <a:sym typeface="Symbol"/>
              </a:rPr>
              <a:t> </a:t>
            </a:r>
            <a:r>
              <a:rPr lang="en-US" sz="2800" b="1" i="1" dirty="0" smtClean="0">
                <a:ea typeface="Cambria Math"/>
                <a:sym typeface="Symbol"/>
              </a:rPr>
              <a:t>product</a:t>
            </a:r>
            <a:r>
              <a:rPr lang="en-US" sz="2800" dirty="0" smtClean="0">
                <a:ea typeface="Cambria Math"/>
                <a:sym typeface="Symbol"/>
              </a:rPr>
              <a:t> of </a:t>
            </a:r>
            <a:r>
              <a:rPr lang="en-US" sz="2800" b="1" dirty="0" smtClean="0">
                <a:ea typeface="Cambria Math"/>
                <a:sym typeface="Symbol"/>
              </a:rPr>
              <a:t>A </a:t>
            </a:r>
            <a:r>
              <a:rPr lang="en-US" sz="2800" dirty="0" smtClean="0">
                <a:ea typeface="Cambria Math"/>
                <a:sym typeface="Symbol"/>
              </a:rPr>
              <a:t>and </a:t>
            </a:r>
            <a:r>
              <a:rPr lang="en-US" sz="2800" b="1" dirty="0" smtClean="0">
                <a:ea typeface="Cambria Math"/>
                <a:sym typeface="Symbol"/>
              </a:rPr>
              <a:t>B</a:t>
            </a:r>
            <a:r>
              <a:rPr lang="en-US" sz="2800" dirty="0" smtClean="0">
                <a:ea typeface="Cambria Math"/>
                <a:sym typeface="Symbol"/>
              </a:rPr>
              <a:t>,</a:t>
            </a:r>
            <a:r>
              <a:rPr lang="en-US" sz="2800" b="1" dirty="0" smtClean="0">
                <a:ea typeface="Cambria Math"/>
                <a:sym typeface="Symbol"/>
              </a:rPr>
              <a:t> </a:t>
            </a:r>
            <a:r>
              <a:rPr lang="en-US" sz="2800" dirty="0" smtClean="0"/>
              <a:t>denoted by </a:t>
            </a:r>
            <a:r>
              <a:rPr lang="en-US" sz="2800" b="1" dirty="0" smtClean="0">
                <a:ea typeface="Cambria Math"/>
                <a:sym typeface="Symbol"/>
              </a:rPr>
              <a:t>A </a:t>
            </a:r>
            <a:r>
              <a:rPr lang="en-US" sz="2800" dirty="0" smtClean="0">
                <a:ea typeface="Cambria Math"/>
                <a:sym typeface="Symbol"/>
              </a:rPr>
              <a:t>⊙ </a:t>
            </a:r>
            <a:r>
              <a:rPr lang="en-US" sz="2800" b="1" dirty="0" smtClean="0">
                <a:ea typeface="Cambria Math"/>
                <a:sym typeface="Symbol"/>
              </a:rPr>
              <a:t>B</a:t>
            </a:r>
            <a:r>
              <a:rPr lang="en-US" sz="2800" dirty="0" smtClean="0">
                <a:ea typeface="Cambria Math"/>
                <a:sym typeface="Symbol"/>
              </a:rPr>
              <a:t>, is </a:t>
            </a:r>
          </a:p>
          <a:p>
            <a:pPr>
              <a:buNone/>
            </a:pPr>
            <a:r>
              <a:rPr lang="en-US" sz="2800" dirty="0" smtClean="0">
                <a:ea typeface="Cambria Math"/>
                <a:sym typeface="Symbol"/>
              </a:rPr>
              <a:t>the </a:t>
            </a:r>
            <a:r>
              <a:rPr lang="en-US" sz="2800" i="1" dirty="0" smtClean="0">
                <a:ea typeface="Cambria Math" pitchFamily="18" charset="0"/>
              </a:rPr>
              <a:t>m</a:t>
            </a:r>
            <a:r>
              <a:rPr lang="en-US" altLang="zh-TW" sz="2800" b="1" i="1" dirty="0" smtClean="0">
                <a:sym typeface="Symbol" pitchFamily="18" charset="2"/>
              </a:rPr>
              <a:t></a:t>
            </a:r>
            <a:r>
              <a:rPr lang="en-US" sz="2800" i="1" dirty="0" smtClean="0">
                <a:ea typeface="Cambria Math" pitchFamily="18" charset="0"/>
                <a:sym typeface="Symbol"/>
              </a:rPr>
              <a:t> n</a:t>
            </a:r>
            <a:r>
              <a:rPr lang="en-US" sz="2800" dirty="0" smtClean="0">
                <a:ea typeface="Cambria Math"/>
                <a:sym typeface="Symbol"/>
              </a:rPr>
              <a:t> zero-one matrix with(</a:t>
            </a:r>
            <a:r>
              <a:rPr lang="en-US" sz="2800" i="1" dirty="0" err="1" smtClean="0">
                <a:ea typeface="Cambria Math"/>
                <a:sym typeface="Symbol"/>
              </a:rPr>
              <a:t>i,j</a:t>
            </a:r>
            <a:r>
              <a:rPr lang="en-US" sz="2800" dirty="0" smtClean="0">
                <a:ea typeface="Cambria Math"/>
                <a:sym typeface="Symbol"/>
              </a:rPr>
              <a:t>)</a:t>
            </a:r>
            <a:r>
              <a:rPr lang="en-US" sz="2800" dirty="0" err="1" smtClean="0">
                <a:ea typeface="Cambria Math"/>
                <a:sym typeface="Symbol"/>
              </a:rPr>
              <a:t>th</a:t>
            </a:r>
            <a:r>
              <a:rPr lang="en-US" sz="2800" dirty="0" smtClean="0">
                <a:ea typeface="Cambria Math"/>
                <a:sym typeface="Symbol"/>
              </a:rPr>
              <a:t> entry</a:t>
            </a:r>
            <a:r>
              <a:rPr lang="en-US" sz="2800" i="1" dirty="0" smtClean="0">
                <a:ea typeface="Cambria Math"/>
                <a:sym typeface="Symbol"/>
              </a:rPr>
              <a:t> </a:t>
            </a:r>
            <a:r>
              <a:rPr lang="en-US" sz="2800" i="1" dirty="0" err="1" smtClean="0">
                <a:ea typeface="Cambria Math"/>
                <a:sym typeface="Symbol"/>
              </a:rPr>
              <a:t>c</a:t>
            </a:r>
            <a:r>
              <a:rPr lang="en-US" sz="2800" i="1" baseline="-25000" dirty="0" err="1" smtClean="0">
                <a:ea typeface="Cambria Math"/>
                <a:sym typeface="Symbol"/>
              </a:rPr>
              <a:t>ij</a:t>
            </a:r>
            <a:r>
              <a:rPr lang="en-US" sz="2800" i="1" baseline="-25000" dirty="0" smtClean="0">
                <a:ea typeface="Cambria Math"/>
                <a:sym typeface="Symbol"/>
              </a:rPr>
              <a:t>  </a:t>
            </a:r>
            <a:r>
              <a:rPr lang="en-US" dirty="0" smtClean="0">
                <a:ea typeface="Cambria Math"/>
                <a:sym typeface="Symbol"/>
              </a:rPr>
              <a:t>where           </a:t>
            </a:r>
            <a:r>
              <a:rPr lang="en-US" i="1" dirty="0" err="1" smtClean="0">
                <a:ea typeface="Cambria Math"/>
                <a:sym typeface="Symbol"/>
              </a:rPr>
              <a:t>c</a:t>
            </a:r>
            <a:r>
              <a:rPr lang="en-US" i="1" baseline="-25000" dirty="0" err="1" smtClean="0">
                <a:ea typeface="Cambria Math"/>
                <a:sym typeface="Symbol"/>
              </a:rPr>
              <a:t>ij</a:t>
            </a:r>
            <a:r>
              <a:rPr lang="en-US" baseline="-25000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=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i="1" baseline="-25000" dirty="0" smtClean="0">
                <a:ea typeface="Cambria Math"/>
                <a:sym typeface="Symbol"/>
              </a:rPr>
              <a:t>i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dirty="0" smtClean="0"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i="1" baseline="-25000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ea typeface="Cambria Math"/>
                <a:sym typeface="Symbol"/>
              </a:rPr>
              <a:t>)∨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baseline="-25000" dirty="0" smtClean="0">
                <a:ea typeface="Cambria Math"/>
                <a:sym typeface="Symbol"/>
              </a:rPr>
              <a:t>i2</a:t>
            </a:r>
            <a:r>
              <a:rPr lang="en-US" dirty="0" smtClean="0"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2j</a:t>
            </a:r>
            <a:r>
              <a:rPr lang="en-US" dirty="0" smtClean="0">
                <a:ea typeface="Cambria Math"/>
                <a:sym typeface="Symbol"/>
              </a:rPr>
              <a:t>) ∨ … ∨ (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i="1" baseline="-25000" dirty="0" err="1" smtClean="0">
                <a:ea typeface="Cambria Math"/>
                <a:sym typeface="Symbol"/>
              </a:rPr>
              <a:t>ik</a:t>
            </a:r>
            <a:r>
              <a:rPr lang="en-US" dirty="0" smtClean="0"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i="1" baseline="-25000" dirty="0" err="1" smtClean="0">
                <a:ea typeface="Cambria Math"/>
                <a:sym typeface="Symbol"/>
              </a:rPr>
              <a:t>kj</a:t>
            </a:r>
            <a:r>
              <a:rPr lang="en-US" dirty="0" smtClean="0">
                <a:ea typeface="Cambria Math"/>
                <a:sym typeface="Symbol"/>
              </a:rPr>
              <a:t>)</a:t>
            </a:r>
          </a:p>
          <a:p>
            <a:pPr>
              <a:buNone/>
            </a:pPr>
            <a:endParaRPr lang="en-US" sz="2800" b="1" u="sng" dirty="0" smtClean="0">
              <a:solidFill>
                <a:srgbClr val="FF3300"/>
              </a:solidFill>
              <a:ea typeface="Cambria Math"/>
              <a:sym typeface="Symbol"/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FF3300"/>
                </a:solidFill>
                <a:ea typeface="Cambria Math"/>
                <a:sym typeface="Symbol"/>
              </a:rPr>
              <a:t>Example 9 (p.262):</a:t>
            </a:r>
            <a:r>
              <a:rPr lang="en-US" sz="2800" dirty="0" smtClean="0">
                <a:solidFill>
                  <a:srgbClr val="FF3300"/>
                </a:solidFill>
                <a:ea typeface="Cambria Math"/>
                <a:sym typeface="Symbol"/>
              </a:rPr>
              <a:t> Find the Boolean product of </a:t>
            </a:r>
            <a:r>
              <a:rPr lang="en-US" sz="2800" b="1" dirty="0" smtClean="0">
                <a:solidFill>
                  <a:srgbClr val="FF3300"/>
                </a:solidFill>
                <a:ea typeface="Cambria Math"/>
                <a:sym typeface="Symbol"/>
              </a:rPr>
              <a:t>A</a:t>
            </a:r>
            <a:r>
              <a:rPr lang="en-US" sz="2800" dirty="0" smtClean="0">
                <a:solidFill>
                  <a:srgbClr val="FF3300"/>
                </a:solidFill>
                <a:ea typeface="Cambria Math"/>
                <a:sym typeface="Symbol"/>
              </a:rPr>
              <a:t> and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00"/>
                </a:solidFill>
                <a:ea typeface="Cambria Math"/>
                <a:sym typeface="Symbol"/>
              </a:rPr>
              <a:t>B</a:t>
            </a:r>
            <a:r>
              <a:rPr lang="en-US" sz="2800" dirty="0" smtClean="0">
                <a:solidFill>
                  <a:srgbClr val="FF3300"/>
                </a:solidFill>
                <a:ea typeface="Cambria Math"/>
                <a:sym typeface="Symbol"/>
              </a:rPr>
              <a:t>, where</a:t>
            </a:r>
            <a:endParaRPr lang="en-US" sz="2800" dirty="0">
              <a:solidFill>
                <a:srgbClr val="FF3300"/>
              </a:solidFill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46935" y="5107305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43400" y="5257800"/>
            <a:ext cx="2034540" cy="60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</a:t>
            </a:r>
            <a:r>
              <a:rPr lang="en-US" sz="4000" dirty="0" smtClean="0">
                <a:solidFill>
                  <a:srgbClr val="0000FF"/>
                </a:solidFill>
                <a:ea typeface="Cambria Math"/>
                <a:sym typeface="Symbol"/>
              </a:rPr>
              <a:t>Example 9 (p.262)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Boolean</a:t>
            </a:r>
            <a:r>
              <a:rPr lang="en-US" dirty="0" smtClean="0"/>
              <a:t> </a:t>
            </a:r>
            <a:r>
              <a:rPr lang="en-US" b="1" dirty="0" smtClean="0"/>
              <a:t>Product,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⊙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is given by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5029200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0" y="3886200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95400" y="2590800"/>
            <a:ext cx="7311390" cy="9124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3300"/>
                </a:solidFill>
              </a:rPr>
              <a:t>Practice @ Home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Relevant Odd-Numbered Exercises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E87A2-2729-4BF6-A9D8-DED2E84D7A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solidFill>
                  <a:srgbClr val="0000FF"/>
                </a:solidFill>
              </a:rPr>
              <a:t>FIGURE 1 : There Are More Pigeons Than Pigeonholes</a:t>
            </a:r>
          </a:p>
        </p:txBody>
      </p:sp>
      <p:pic>
        <p:nvPicPr>
          <p:cNvPr id="12291" name="Picture 3" descr="05_2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1828800"/>
            <a:ext cx="888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1765D-9E7A-4E43-83E6-A08F190211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Pigeonhole Principle</a:t>
            </a:r>
            <a:endParaRPr lang="zh-TW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Pigeonhole Principle can be used to prove a useful corollary about functions.</a:t>
            </a:r>
          </a:p>
          <a:p>
            <a:pPr eaLnBrk="1" hangingPunct="1">
              <a:defRPr/>
            </a:pPr>
            <a:r>
              <a:rPr lang="en-US" altLang="zh-TW" sz="2800" b="1" u="sng" dirty="0" smtClean="0">
                <a:solidFill>
                  <a:srgbClr val="C00000"/>
                </a:solidFill>
              </a:rPr>
              <a:t>Corollary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A function from a set with k+1 or more elements to a set with k elements is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not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TW" b="1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C00000"/>
                </a:solidFill>
              </a:rPr>
              <a:t>Example 1 (p. 348): </a:t>
            </a:r>
            <a:r>
              <a:rPr lang="en-US" altLang="zh-TW" sz="2800" dirty="0" smtClean="0"/>
              <a:t>Among any group of 367 people, there must be </a:t>
            </a:r>
            <a:r>
              <a:rPr lang="en-US" altLang="zh-TW" sz="2800" b="1" dirty="0" smtClean="0"/>
              <a:t>at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least two </a:t>
            </a:r>
            <a:r>
              <a:rPr lang="en-US" altLang="zh-TW" sz="2800" dirty="0" smtClean="0"/>
              <a:t>with the </a:t>
            </a:r>
            <a:r>
              <a:rPr lang="en-US" altLang="zh-TW" sz="2800" b="1" dirty="0" smtClean="0"/>
              <a:t>same birthday, </a:t>
            </a:r>
            <a:r>
              <a:rPr lang="en-US" altLang="zh-TW" sz="2800" dirty="0" smtClean="0"/>
              <a:t>because there are only 366 possible birthdays.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86E7C-B678-4D32-8A32-E5077CEBB4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The Generalized Pigeonhole Principle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rgbClr val="0000FF"/>
                </a:solidFill>
              </a:rPr>
              <a:t>Theorem 2 (The Generalized Pigeonhole Principle): </a:t>
            </a:r>
            <a:r>
              <a:rPr lang="en-US" altLang="zh-TW" sz="2800" dirty="0" smtClean="0"/>
              <a:t>If N objects are placed into k boxes, then there is at least one box containing at least </a:t>
            </a:r>
            <a:r>
              <a:rPr lang="en-US" altLang="zh-TW" sz="2800" dirty="0" smtClean="0">
                <a:sym typeface="Symbol" pitchFamily="18" charset="2"/>
              </a:rPr>
              <a:t></a:t>
            </a:r>
            <a:r>
              <a:rPr lang="en-US" altLang="zh-TW" sz="2800" dirty="0" smtClean="0"/>
              <a:t>N/k</a:t>
            </a:r>
            <a:r>
              <a:rPr lang="en-US" altLang="zh-TW" sz="2800" dirty="0" smtClean="0">
                <a:sym typeface="Symbol" pitchFamily="18" charset="2"/>
              </a:rPr>
              <a:t></a:t>
            </a:r>
            <a:r>
              <a:rPr lang="en-US" altLang="zh-TW" sz="2800" dirty="0" smtClean="0"/>
              <a:t> objects.</a:t>
            </a:r>
          </a:p>
          <a:p>
            <a:pPr lvl="1" eaLnBrk="1" hangingPunct="1">
              <a:buFont typeface="Arial" charset="0"/>
              <a:buNone/>
            </a:pPr>
            <a:endParaRPr lang="en-US" altLang="zh-TW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TW" sz="2800" b="1" dirty="0" smtClean="0">
                <a:solidFill>
                  <a:srgbClr val="C00000"/>
                </a:solidFill>
              </a:rPr>
              <a:t>Example 5 (p.349): </a:t>
            </a:r>
            <a:r>
              <a:rPr lang="en-US" altLang="zh-TW" sz="2800" dirty="0" smtClean="0"/>
              <a:t>Among 100 people there are at least </a:t>
            </a:r>
            <a:r>
              <a:rPr lang="en-US" sz="2800" dirty="0" smtClean="0">
                <a:sym typeface="Symbol" pitchFamily="18" charset="2"/>
              </a:rPr>
              <a:t>100/12 = 9 who were born in the same month.</a:t>
            </a:r>
            <a:endParaRPr lang="en-US" altLang="zh-TW" sz="2800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F5EC9-D65A-4C4C-9155-2936E4A11A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Example 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minimum number of students required in a discrete mathematics class to be sure that at least six will receive the same grade, if there are five possible grades, A, B, C, D, and F?</a:t>
            </a: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The minimum  number of students needed to ensure that at least six students receive the same grade is the smallest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 such that  </a:t>
            </a:r>
            <a:r>
              <a:rPr lang="en-US" sz="2400" dirty="0" smtClean="0">
                <a:sym typeface="Symbol" pitchFamily="18" charset="2"/>
              </a:rPr>
              <a:t></a:t>
            </a:r>
            <a:r>
              <a:rPr lang="en-US" sz="2400" i="1" dirty="0" smtClean="0"/>
              <a:t>N </a:t>
            </a:r>
            <a:r>
              <a:rPr lang="en-US" sz="2400" dirty="0" smtClean="0">
                <a:sym typeface="Symbol" pitchFamily="18" charset="2"/>
              </a:rPr>
              <a:t>/5  = 6.</a:t>
            </a:r>
          </a:p>
          <a:p>
            <a:pPr marL="0" indent="0">
              <a:buNone/>
            </a:pPr>
            <a:r>
              <a:rPr lang="en-US" sz="2400" dirty="0" smtClean="0">
                <a:sym typeface="Symbol" pitchFamily="18" charset="2"/>
              </a:rPr>
              <a:t>     The smallest such integer is </a:t>
            </a:r>
            <a:r>
              <a:rPr lang="en-US" sz="2400" i="1" dirty="0" smtClean="0"/>
              <a:t>N </a:t>
            </a:r>
            <a:r>
              <a:rPr lang="en-US" sz="2400" dirty="0" smtClean="0">
                <a:sym typeface="Symbol" pitchFamily="18" charset="2"/>
              </a:rPr>
              <a:t>= 5.5 + 1 = 26.</a:t>
            </a:r>
          </a:p>
          <a:p>
            <a:pPr marL="0" indent="0"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b="1" i="1" u="sng" dirty="0" smtClean="0">
                <a:solidFill>
                  <a:srgbClr val="FF0000"/>
                </a:solidFill>
                <a:sym typeface="Symbol" pitchFamily="18" charset="2"/>
              </a:rPr>
              <a:t>Note:</a:t>
            </a:r>
            <a:r>
              <a:rPr lang="en-US" sz="2400" dirty="0" smtClean="0">
                <a:sym typeface="Symbol" pitchFamily="18" charset="2"/>
              </a:rPr>
              <a:t>  </a:t>
            </a:r>
            <a:r>
              <a:rPr lang="en-US" sz="2400" i="1" dirty="0" smtClean="0"/>
              <a:t>N</a:t>
            </a:r>
            <a:r>
              <a:rPr lang="en-US" sz="2400" dirty="0" smtClean="0">
                <a:sym typeface="Symbol" pitchFamily="18" charset="2"/>
              </a:rPr>
              <a:t>/5  ≥ 6, or, 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≥ 5.5 +1, or, 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≥ 26</a:t>
            </a:r>
          </a:p>
          <a:p>
            <a:pPr marL="0" indent="0"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aseline="-25000" dirty="0" smtClean="0">
                <a:sym typeface="Symbol" pitchFamily="18" charset="2"/>
              </a:rPr>
              <a:t>smallest</a:t>
            </a:r>
            <a:r>
              <a:rPr lang="en-US" sz="2400" dirty="0" smtClean="0">
                <a:sym typeface="Symbol" pitchFamily="18" charset="2"/>
              </a:rPr>
              <a:t> = 26</a:t>
            </a:r>
          </a:p>
          <a:p>
            <a:pPr marL="0" indent="0"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31 (page 353)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Exercise 31:</a:t>
            </a:r>
            <a:r>
              <a:rPr lang="en-US" dirty="0" smtClean="0">
                <a:solidFill>
                  <a:srgbClr val="FF0000"/>
                </a:solidFill>
              </a:rPr>
              <a:t> There are 38 different time periods during which classes at a university can be scheduled. If there are 677 different classes, how many different rooms will be needed?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>
                <a:solidFill>
                  <a:srgbClr val="0000FF"/>
                </a:solidFill>
              </a:rPr>
              <a:t>: Try it out!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FF0000"/>
                </a:solidFill>
              </a:rPr>
              <a:t> of Exercise 31 (page 353)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solidFill>
                  <a:srgbClr val="0000FF"/>
                </a:solidFill>
                <a:sym typeface="Symbol" pitchFamily="18" charset="2"/>
              </a:rPr>
              <a:t>Solution:</a:t>
            </a:r>
            <a:r>
              <a:rPr lang="en-US" sz="2800" dirty="0" smtClean="0">
                <a:sym typeface="Symbol" pitchFamily="18" charset="2"/>
              </a:rPr>
              <a:t> Thinks that the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38 time periods </a:t>
            </a:r>
            <a:r>
              <a:rPr lang="en-US" sz="2800" dirty="0" smtClean="0">
                <a:sym typeface="Symbol" pitchFamily="18" charset="2"/>
              </a:rPr>
              <a:t>are the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pigeonholes</a:t>
            </a:r>
            <a:r>
              <a:rPr lang="en-US" sz="2800" dirty="0" smtClean="0">
                <a:sym typeface="Symbol" pitchFamily="18" charset="2"/>
              </a:rPr>
              <a:t>, and the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677 classes </a:t>
            </a:r>
            <a:r>
              <a:rPr lang="en-US" sz="2800" dirty="0" smtClean="0">
                <a:sym typeface="Symbol" pitchFamily="18" charset="2"/>
              </a:rPr>
              <a:t>are the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pigeons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By the generalized pigeonhole principle there is some 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time period in which at least 677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 pitchFamily="18" charset="2"/>
              </a:rPr>
              <a:t>/38  = 18 classes are 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meeting.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Since each class must meet in a different room, we need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18 rooms.</a:t>
            </a:r>
          </a:p>
          <a:p>
            <a:pPr marL="0" indent="0">
              <a:buNone/>
            </a:pPr>
            <a:r>
              <a:rPr lang="en-US" sz="2800" dirty="0" smtClean="0">
                <a:sym typeface="Symbol" pitchFamily="18" charset="2"/>
              </a:rPr>
              <a:t>  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7C965-3EE5-4C61-82A1-10EF523D82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2354759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 smtClean="0">
                <a:solidFill>
                  <a:srgbClr val="0000FF"/>
                </a:solidFill>
                <a:latin typeface="+mn-lt"/>
              </a:rPr>
              <a:t>3.8 Matrices</a:t>
            </a:r>
            <a:endParaRPr lang="en-US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033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1352</Words>
  <Application>Microsoft Office PowerPoint</Application>
  <PresentationFormat>On-screen Show (4:3)</PresentationFormat>
  <Paragraphs>183</Paragraphs>
  <Slides>26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Discrete Mathematics (CSC 1204) </vt:lpstr>
      <vt:lpstr>The Pigeonhole Principle</vt:lpstr>
      <vt:lpstr>FIGURE 1 : There Are More Pigeons Than Pigeonholes</vt:lpstr>
      <vt:lpstr>The Pigeonhole Principle</vt:lpstr>
      <vt:lpstr>The Generalized Pigeonhole Principle</vt:lpstr>
      <vt:lpstr>Example 6</vt:lpstr>
      <vt:lpstr>Exercise 31 (page 353) </vt:lpstr>
      <vt:lpstr>Solution of Exercise 31 (page 353)  </vt:lpstr>
      <vt:lpstr>PowerPoint Presentation</vt:lpstr>
      <vt:lpstr>Matrix</vt:lpstr>
      <vt:lpstr>Notation</vt:lpstr>
      <vt:lpstr>Matrix Arithmetic : Addition of two Matrices</vt:lpstr>
      <vt:lpstr>Matrix Arithmetic: Addition of two Matrices</vt:lpstr>
      <vt:lpstr>PowerPoint Presentation</vt:lpstr>
      <vt:lpstr> Example of Matrix Addition: Example 2 (p.258)</vt:lpstr>
      <vt:lpstr> Example of Matrix Addition: Example 2 (p.258)</vt:lpstr>
      <vt:lpstr>Matrix Arithmetic: Product of two Matrices </vt:lpstr>
      <vt:lpstr>Product of two Matrices: Example</vt:lpstr>
      <vt:lpstr>PowerPoint Presentation</vt:lpstr>
      <vt:lpstr>PowerPoint Presentation</vt:lpstr>
      <vt:lpstr>Zero-One Matrices</vt:lpstr>
      <vt:lpstr>Join and Meet of Zero-One Matrices</vt:lpstr>
      <vt:lpstr>Join and Meet of Zero-One Matrices: Example</vt:lpstr>
      <vt:lpstr>Boolean Product of Zero-One Matrices</vt:lpstr>
      <vt:lpstr>Solution of Example 9 (p.262)</vt:lpstr>
      <vt:lpstr>Practice @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158</cp:revision>
  <dcterms:created xsi:type="dcterms:W3CDTF">2014-04-07T15:50:16Z</dcterms:created>
  <dcterms:modified xsi:type="dcterms:W3CDTF">2019-04-15T01:53:03Z</dcterms:modified>
</cp:coreProperties>
</file>