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306" r:id="rId9"/>
    <p:sldId id="265" r:id="rId10"/>
    <p:sldId id="266" r:id="rId11"/>
    <p:sldId id="270" r:id="rId12"/>
    <p:sldId id="267" r:id="rId13"/>
    <p:sldId id="268" r:id="rId14"/>
    <p:sldId id="269" r:id="rId15"/>
    <p:sldId id="280" r:id="rId16"/>
    <p:sldId id="307" r:id="rId17"/>
    <p:sldId id="279" r:id="rId18"/>
    <p:sldId id="281" r:id="rId19"/>
    <p:sldId id="273" r:id="rId20"/>
    <p:sldId id="274" r:id="rId21"/>
    <p:sldId id="275" r:id="rId22"/>
    <p:sldId id="277" r:id="rId23"/>
    <p:sldId id="278" r:id="rId24"/>
    <p:sldId id="282" r:id="rId25"/>
    <p:sldId id="283" r:id="rId26"/>
    <p:sldId id="285" r:id="rId27"/>
    <p:sldId id="308" r:id="rId28"/>
    <p:sldId id="309" r:id="rId29"/>
    <p:sldId id="310" r:id="rId30"/>
    <p:sldId id="287" r:id="rId31"/>
    <p:sldId id="288" r:id="rId32"/>
    <p:sldId id="289" r:id="rId33"/>
    <p:sldId id="290" r:id="rId34"/>
    <p:sldId id="291" r:id="rId35"/>
    <p:sldId id="293" r:id="rId36"/>
    <p:sldId id="315" r:id="rId37"/>
    <p:sldId id="312" r:id="rId38"/>
    <p:sldId id="313" r:id="rId39"/>
    <p:sldId id="314" r:id="rId40"/>
    <p:sldId id="302" r:id="rId41"/>
    <p:sldId id="295" r:id="rId42"/>
    <p:sldId id="296" r:id="rId43"/>
    <p:sldId id="305" r:id="rId44"/>
    <p:sldId id="297" r:id="rId45"/>
    <p:sldId id="299" r:id="rId46"/>
    <p:sldId id="300" r:id="rId47"/>
    <p:sldId id="303" r:id="rId48"/>
    <p:sldId id="301" r:id="rId49"/>
    <p:sldId id="304" r:id="rId50"/>
    <p:sldId id="311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1" autoAdjust="0"/>
    <p:restoredTop sz="83857" autoAdjust="0"/>
  </p:normalViewPr>
  <p:slideViewPr>
    <p:cSldViewPr>
      <p:cViewPr varScale="1">
        <p:scale>
          <a:sx n="57" d="100"/>
          <a:sy n="57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D72A9D2-309E-4D5C-894F-B077BF21F4ED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FC7B0C6-27DE-4AC3-917D-592518C15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85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C831E-0E41-4795-829A-43CDEEC55492}" type="datetime1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72F42-5A4E-41DF-9C0F-5324210D4C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DA9A-72F3-445D-9D7E-FFB092D7E987}" type="datetime1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89F45-D2B6-44E3-90C6-52EC33B04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EC617-5866-4895-8530-B502E6CBA2AC}" type="datetime1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294D-A2A7-4710-9120-777E36B90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495BB-8CCB-47DB-A48E-823C71E9DE0A}" type="datetime1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7D8DB-6448-4D4C-8EA1-FA9A014B7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7D2C7-319A-4800-B2BE-F89CEB97EA39}" type="datetime1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417FF-8D30-4958-A56F-6C64FA0CE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2A2E0-1761-4D5D-A05B-C10D1BE9E4A8}" type="datetime1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A3C-76FE-4942-AC7F-5200C417B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253AA-5D9B-4D3F-AF96-05479DB6BCE0}" type="datetime1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B9E96-31A8-403B-B797-7C6D69D06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F9F3E-3E96-43B0-832D-FD27B35C4159}" type="datetime1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279AB-5652-476E-A933-BAD2E0024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A57E1-3E10-4412-9E6C-34A49D3F7B9A}" type="datetime1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BB2F9-5950-456C-A28A-16090BA32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58D4-CD82-44A9-8064-0F590C88A278}" type="datetime1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9DAE8-7E4A-4FEA-A4C9-E765CE997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A1ED-F946-487E-84BF-426039986423}" type="datetime1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336DA-F7ED-4DE6-B2F5-438DB5B9D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9B4D13-862A-4D36-A96A-356A264F5F06}" type="datetime1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9DDCB4-5DBD-4BF4-B621-3C95BD5D3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rgbClr val="FF0000"/>
                </a:solidFill>
              </a:rPr>
              <a:t>Discrete Mathematics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(CSC 1204)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705600" cy="1752600"/>
          </a:xfrm>
        </p:spPr>
        <p:txBody>
          <a:bodyPr/>
          <a:lstStyle/>
          <a:p>
            <a:pPr eaLnBrk="1" hangingPunct="1"/>
            <a:r>
              <a:rPr lang="en-US" altLang="ja-JP" sz="3600" b="1">
                <a:solidFill>
                  <a:srgbClr val="0000FF"/>
                </a:solidFill>
                <a:ea typeface="PMingLiU" pitchFamily="18" charset="-120"/>
              </a:rPr>
              <a:t>Chapter 1</a:t>
            </a:r>
          </a:p>
          <a:p>
            <a:pPr eaLnBrk="1" hangingPunct="1"/>
            <a:r>
              <a:rPr lang="en-US" altLang="zh-TW" sz="3600" b="1">
                <a:solidFill>
                  <a:srgbClr val="0000FF"/>
                </a:solidFill>
              </a:rPr>
              <a:t>1.1 Propositional Logic </a:t>
            </a:r>
            <a:endParaRPr lang="en-US" sz="3600" b="1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4F7A7-EFD2-431A-A413-08733A4303B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Helvetica" pitchFamily="34" charset="0"/>
              </a:rPr>
              <a:t>Propositional Logic - </a:t>
            </a:r>
            <a:r>
              <a:rPr lang="en-US" sz="4000" b="1">
                <a:solidFill>
                  <a:srgbClr val="0000FF"/>
                </a:solidFill>
                <a:latin typeface="Helvetica" pitchFamily="34" charset="0"/>
              </a:rPr>
              <a:t>Negation</a:t>
            </a:r>
            <a:endParaRPr lang="en-US" sz="4000" b="1">
              <a:solidFill>
                <a:srgbClr val="0000FF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Let </a:t>
            </a:r>
            <a:r>
              <a:rPr lang="en-US" altLang="zh-TW" sz="2800" i="1" dirty="0"/>
              <a:t>p</a:t>
            </a:r>
            <a:r>
              <a:rPr lang="en-US" altLang="zh-TW" sz="2800" dirty="0"/>
              <a:t> be a proposition. The </a:t>
            </a:r>
            <a:r>
              <a:rPr lang="en-US" altLang="zh-TW" sz="2800" i="1" dirty="0">
                <a:solidFill>
                  <a:srgbClr val="0000FF"/>
                </a:solidFill>
              </a:rPr>
              <a:t>negation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0000FF"/>
                </a:solidFill>
              </a:rPr>
              <a:t>of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/>
              <a:t>, denoted by </a:t>
            </a:r>
            <a:r>
              <a:rPr lang="en-US" altLang="zh-TW" sz="2800" b="1" dirty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zh-TW" sz="2800" b="1" i="1" dirty="0">
                <a:solidFill>
                  <a:srgbClr val="0000FF"/>
                </a:solidFill>
              </a:rPr>
              <a:t>p</a:t>
            </a:r>
            <a:r>
              <a:rPr lang="en-US" altLang="zh-TW" sz="2800" b="1" dirty="0">
                <a:solidFill>
                  <a:srgbClr val="0000FF"/>
                </a:solidFill>
              </a:rPr>
              <a:t>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or</a:t>
            </a:r>
            <a:r>
              <a:rPr lang="en-US" altLang="zh-TW" sz="2800" dirty="0" err="1">
                <a:sym typeface="Symbol" pitchFamily="18" charset="2"/>
              </a:rPr>
              <a:t></a:t>
            </a:r>
            <a:r>
              <a:rPr lang="en-US" altLang="zh-TW" sz="2800" b="1" i="1" dirty="0" err="1">
                <a:sym typeface="Symbol" pitchFamily="18" charset="2"/>
              </a:rPr>
              <a:t>p</a:t>
            </a:r>
            <a:r>
              <a:rPr lang="en-US" altLang="zh-TW" sz="2800" dirty="0"/>
              <a:t>), is the statement </a:t>
            </a:r>
            <a:r>
              <a:rPr lang="en-US" altLang="zh-TW" sz="2800" dirty="0">
                <a:solidFill>
                  <a:srgbClr val="0000FF"/>
                </a:solidFill>
              </a:rPr>
              <a:t>“It is not the case that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.”</a:t>
            </a:r>
          </a:p>
          <a:p>
            <a:pPr eaLnBrk="1" hangingPunct="1"/>
            <a:r>
              <a:rPr lang="en-US" altLang="zh-TW" sz="2800" dirty="0"/>
              <a:t>The proposition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i="1" dirty="0"/>
              <a:t> is read “</a:t>
            </a:r>
            <a:r>
              <a:rPr lang="en-US" altLang="zh-TW" sz="2800" i="1" dirty="0">
                <a:solidFill>
                  <a:srgbClr val="0000FF"/>
                </a:solidFill>
              </a:rPr>
              <a:t>not</a:t>
            </a:r>
            <a:r>
              <a:rPr lang="en-US" altLang="zh-TW" sz="2800" i="1" dirty="0"/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i="1" dirty="0"/>
              <a:t>”</a:t>
            </a:r>
          </a:p>
          <a:p>
            <a:pPr eaLnBrk="1" hangingPunct="1"/>
            <a:r>
              <a:rPr lang="en-US" altLang="zh-TW" sz="2800" dirty="0"/>
              <a:t>The truth value of the negation of p, </a:t>
            </a:r>
            <a:r>
              <a:rPr lang="en-US" altLang="zh-TW" sz="2800" dirty="0">
                <a:sym typeface="Symbol" pitchFamily="18" charset="2"/>
              </a:rPr>
              <a:t></a:t>
            </a:r>
            <a:r>
              <a:rPr lang="en-US" altLang="zh-TW" sz="2800" i="1" dirty="0"/>
              <a:t>p, </a:t>
            </a:r>
            <a:r>
              <a:rPr lang="en-US" altLang="zh-TW" sz="2800" dirty="0"/>
              <a:t>is the opposite of the truth value of p.</a:t>
            </a:r>
          </a:p>
          <a:p>
            <a:pPr eaLnBrk="1" hangingPunct="1">
              <a:buFont typeface="Arial" charset="0"/>
              <a:buNone/>
            </a:pPr>
            <a:endParaRPr lang="en-US" altLang="zh-TW" sz="2800" dirty="0"/>
          </a:p>
          <a:p>
            <a:pPr lvl="1" eaLnBrk="1" hangingPunct="1">
              <a:buFont typeface="Arial" charset="0"/>
              <a:buNone/>
            </a:pPr>
            <a:endParaRPr lang="en-US" altLang="zh-TW" i="1" dirty="0"/>
          </a:p>
          <a:p>
            <a:pPr eaLnBrk="1" hangingPunct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43F80-77FA-496B-97DF-795A35284C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Helvetica" pitchFamily="34" charset="0"/>
              </a:rPr>
              <a:t>Propositional Logic - </a:t>
            </a:r>
            <a:r>
              <a:rPr lang="en-US" sz="4000" b="1">
                <a:solidFill>
                  <a:srgbClr val="0000FF"/>
                </a:solidFill>
                <a:latin typeface="Helvetica" pitchFamily="34" charset="0"/>
              </a:rPr>
              <a:t>Negation</a:t>
            </a:r>
            <a:endParaRPr lang="en-US" sz="400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solidFill>
                  <a:srgbClr val="0000FF"/>
                </a:solidFill>
              </a:rPr>
              <a:t>Negation just turns </a:t>
            </a:r>
            <a:r>
              <a:rPr lang="en-US" altLang="ja-JP" sz="2800" i="1" dirty="0">
                <a:solidFill>
                  <a:srgbClr val="0000FF"/>
                </a:solidFill>
              </a:rPr>
              <a:t>a </a:t>
            </a:r>
            <a:r>
              <a:rPr lang="en-US" altLang="ja-JP" sz="2800" b="1" i="1" dirty="0">
                <a:solidFill>
                  <a:srgbClr val="FF0000"/>
                </a:solidFill>
              </a:rPr>
              <a:t>false</a:t>
            </a:r>
            <a:r>
              <a:rPr lang="en-US" altLang="ja-JP" sz="2800" dirty="0">
                <a:solidFill>
                  <a:srgbClr val="0000FF"/>
                </a:solidFill>
              </a:rPr>
              <a:t> proposition to </a:t>
            </a:r>
            <a:r>
              <a:rPr lang="en-US" altLang="ja-JP" sz="2800" b="1" i="1" dirty="0">
                <a:solidFill>
                  <a:srgbClr val="00B050"/>
                </a:solidFill>
              </a:rPr>
              <a:t>true</a:t>
            </a:r>
            <a:r>
              <a:rPr lang="en-US" altLang="ja-JP" sz="2800" i="1" dirty="0">
                <a:solidFill>
                  <a:srgbClr val="0000FF"/>
                </a:solidFill>
              </a:rPr>
              <a:t> </a:t>
            </a:r>
            <a:r>
              <a:rPr lang="en-US" altLang="ja-JP" sz="2800" dirty="0">
                <a:solidFill>
                  <a:srgbClr val="0000FF"/>
                </a:solidFill>
              </a:rPr>
              <a:t>and the opposite for a true proposition.</a:t>
            </a:r>
          </a:p>
          <a:p>
            <a:pPr eaLnBrk="1" hangingPunct="1"/>
            <a:endParaRPr lang="en-US" altLang="ja-JP" sz="2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u="sng" dirty="0">
                <a:solidFill>
                  <a:srgbClr val="FF0000"/>
                </a:solidFill>
              </a:rPr>
              <a:t>Example1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   P: I am going to town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ym typeface="Symbol" pitchFamily="18" charset="2"/>
              </a:rPr>
              <a:t>          </a:t>
            </a:r>
            <a:r>
              <a:rPr lang="en-US" sz="2800" dirty="0"/>
              <a:t> P: I am not going to town; </a:t>
            </a:r>
            <a:r>
              <a:rPr lang="en-US" sz="2800" dirty="0">
                <a:solidFill>
                  <a:srgbClr val="0000FF"/>
                </a:solidFill>
              </a:rPr>
              <a:t>or</a:t>
            </a:r>
            <a:r>
              <a:rPr lang="en-US" sz="2800" dirty="0"/>
              <a:t>,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                It is not the case that I am going to town</a:t>
            </a:r>
          </a:p>
          <a:p>
            <a:pPr eaLnBrk="1" hangingPunct="1"/>
            <a:r>
              <a:rPr lang="en-US" altLang="ja-JP" sz="2800" u="sng" dirty="0">
                <a:solidFill>
                  <a:srgbClr val="FF0000"/>
                </a:solidFill>
              </a:rPr>
              <a:t>Example2:</a:t>
            </a:r>
            <a:r>
              <a:rPr lang="en-US" altLang="ja-JP" sz="2800" dirty="0">
                <a:solidFill>
                  <a:srgbClr val="FF3300"/>
                </a:solidFill>
              </a:rPr>
              <a:t>   </a:t>
            </a:r>
            <a:r>
              <a:rPr lang="en-US" altLang="ja-JP" sz="2800" i="1" dirty="0"/>
              <a:t>p</a:t>
            </a:r>
            <a:r>
              <a:rPr lang="ja-JP" altLang="en-US" sz="2800"/>
              <a:t>：</a:t>
            </a:r>
            <a:r>
              <a:rPr lang="ja-JP" altLang="en-US" sz="2800" i="1"/>
              <a:t> </a:t>
            </a:r>
            <a:r>
              <a:rPr lang="ja-JP" altLang="en-US" sz="2800"/>
              <a:t>“</a:t>
            </a:r>
            <a:r>
              <a:rPr lang="en-US" altLang="ja-JP" sz="2800" dirty="0"/>
              <a:t>23 = 15 +7”</a:t>
            </a:r>
          </a:p>
          <a:p>
            <a:pPr eaLnBrk="1" hangingPunct="1">
              <a:buFontTx/>
              <a:buNone/>
            </a:pPr>
            <a:r>
              <a:rPr lang="en-US" altLang="ja-JP" sz="2800" i="1" dirty="0">
                <a:solidFill>
                  <a:srgbClr val="FF33CC"/>
                </a:solidFill>
              </a:rPr>
              <a:t>	</a:t>
            </a:r>
            <a:r>
              <a:rPr lang="en-US" altLang="ja-JP" sz="2800" i="1" dirty="0"/>
              <a:t>p </a:t>
            </a:r>
            <a:r>
              <a:rPr lang="en-US" altLang="ja-JP" sz="2800" dirty="0"/>
              <a:t>happens to be false, so </a:t>
            </a:r>
            <a:r>
              <a:rPr lang="en-US" altLang="ja-JP" sz="2800" b="1" dirty="0">
                <a:sym typeface="Symbol" pitchFamily="18" charset="2"/>
              </a:rPr>
              <a:t></a:t>
            </a:r>
            <a:r>
              <a:rPr lang="en-US" altLang="ja-JP" sz="2800" dirty="0">
                <a:sym typeface="Symbol" pitchFamily="18" charset="2"/>
              </a:rPr>
              <a:t> </a:t>
            </a:r>
            <a:r>
              <a:rPr lang="en-US" altLang="ja-JP" sz="2800" i="1" dirty="0">
                <a:sym typeface="Symbol" pitchFamily="18" charset="2"/>
              </a:rPr>
              <a:t>p </a:t>
            </a:r>
            <a:r>
              <a:rPr lang="en-US" altLang="ja-JP" sz="2800" dirty="0">
                <a:sym typeface="Symbol" pitchFamily="18" charset="2"/>
              </a:rPr>
              <a:t>is true.</a:t>
            </a:r>
          </a:p>
          <a:p>
            <a:pPr eaLnBrk="1" hangingPunct="1">
              <a:buFontTx/>
              <a:buNone/>
            </a:pPr>
            <a:endParaRPr lang="en-US" altLang="ja-JP" sz="2800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ja-JP" altLang="en-US" sz="2800">
              <a:sym typeface="Symbol" pitchFamily="18" charset="2"/>
            </a:endParaRPr>
          </a:p>
          <a:p>
            <a:pPr eaLnBrk="1" hangingPunct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E8EA5-0C61-45F3-8304-A4B6BEE1C8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0000FF"/>
                </a:solidFill>
                <a:latin typeface="+mn-lt"/>
              </a:rPr>
              <a:t>Truth table for Negation of a Proposition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8863C-DC10-442C-970C-908842D7ACE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3316" name="Picture 3" descr="t01_1_0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3600" y="1287939"/>
            <a:ext cx="5343526" cy="4403249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Negation: Another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u="sng" dirty="0">
                <a:solidFill>
                  <a:srgbClr val="FF0000"/>
                </a:solidFill>
              </a:rPr>
              <a:t>Example</a:t>
            </a:r>
            <a:r>
              <a:rPr lang="en-US" sz="2800" dirty="0">
                <a:solidFill>
                  <a:srgbClr val="FF0000"/>
                </a:solidFill>
              </a:rPr>
              <a:t>: Find the negation of the proposition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	“Today is Friday.”</a:t>
            </a:r>
          </a:p>
          <a:p>
            <a:pPr eaLnBrk="1" hangingPunct="1">
              <a:buFont typeface="Arial" charset="0"/>
              <a:buNone/>
            </a:pPr>
            <a:endParaRPr lang="en-US" sz="2800" dirty="0"/>
          </a:p>
          <a:p>
            <a:pPr eaLnBrk="1" hangingPunct="1"/>
            <a:r>
              <a:rPr lang="en-US" sz="2800" b="1" u="sng" dirty="0">
                <a:solidFill>
                  <a:srgbClr val="0000FF"/>
                </a:solidFill>
              </a:rPr>
              <a:t>Solution</a:t>
            </a:r>
            <a:r>
              <a:rPr lang="en-US" sz="2800" dirty="0"/>
              <a:t>: The negation is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/>
              <a:t> 	“</a:t>
            </a:r>
            <a:r>
              <a:rPr lang="en-US" sz="2800" dirty="0">
                <a:solidFill>
                  <a:srgbClr val="0000FF"/>
                </a:solidFill>
              </a:rPr>
              <a:t>It is not the case that today is Friday</a:t>
            </a:r>
            <a:r>
              <a:rPr lang="en-US" sz="2800" dirty="0"/>
              <a:t>”, or</a:t>
            </a:r>
          </a:p>
          <a:p>
            <a:pPr lvl="1" eaLnBrk="1" hangingPunct="1">
              <a:buFont typeface="Arial" charset="0"/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Today is not Friday</a:t>
            </a:r>
            <a:r>
              <a:rPr lang="en-US" dirty="0"/>
              <a:t>” , or </a:t>
            </a:r>
          </a:p>
          <a:p>
            <a:pPr lvl="1" eaLnBrk="1" hangingPunct="1">
              <a:buFont typeface="Arial" charset="0"/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It is not Friday today</a:t>
            </a:r>
            <a:r>
              <a:rPr lang="en-US" dirty="0"/>
              <a:t>.”</a:t>
            </a:r>
          </a:p>
          <a:p>
            <a:pPr eaLnBrk="1" hangingPunct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F6E42-EAF9-49CF-926E-BBDC6E1BC3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rgbClr val="0000FF"/>
                </a:solidFill>
                <a:latin typeface="Helvetica" pitchFamily="34" charset="0"/>
              </a:rPr>
              <a:t>Conjunction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Let </a:t>
            </a:r>
            <a:r>
              <a:rPr lang="en-US" altLang="zh-TW" sz="2800" i="1" dirty="0"/>
              <a:t>p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q</a:t>
            </a:r>
            <a:r>
              <a:rPr lang="en-US" altLang="zh-TW" sz="2800" dirty="0"/>
              <a:t> be propositions. The </a:t>
            </a:r>
            <a:r>
              <a:rPr lang="en-US" altLang="zh-TW" sz="2800" i="1" dirty="0">
                <a:solidFill>
                  <a:srgbClr val="0000FF"/>
                </a:solidFill>
              </a:rPr>
              <a:t>conjunction</a:t>
            </a:r>
            <a:r>
              <a:rPr lang="en-US" altLang="zh-TW" sz="2800" dirty="0">
                <a:solidFill>
                  <a:srgbClr val="0000FF"/>
                </a:solidFill>
              </a:rPr>
              <a:t> of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denoted by </a:t>
            </a:r>
            <a:r>
              <a:rPr lang="en-US" altLang="zh-TW" sz="2800" i="1" dirty="0">
                <a:solidFill>
                  <a:srgbClr val="0000FF"/>
                </a:solidFill>
              </a:rPr>
              <a:t>p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is the proposition “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.” </a:t>
            </a:r>
          </a:p>
          <a:p>
            <a:pPr eaLnBrk="1" hangingPunct="1"/>
            <a:r>
              <a:rPr lang="en-US" sz="2800" dirty="0">
                <a:ea typeface="PMingLiU" pitchFamily="18" charset="-120"/>
              </a:rPr>
              <a:t>The </a:t>
            </a:r>
            <a:r>
              <a:rPr lang="en-US" sz="2800" dirty="0">
                <a:solidFill>
                  <a:srgbClr val="0000FF"/>
                </a:solidFill>
                <a:ea typeface="PMingLiU" pitchFamily="18" charset="-120"/>
              </a:rPr>
              <a:t>conjunction</a:t>
            </a:r>
            <a:r>
              <a:rPr lang="en-US" sz="2800" dirty="0">
                <a:ea typeface="PMingLiU" pitchFamily="18" charset="-120"/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p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 </a:t>
            </a:r>
            <a:r>
              <a:rPr lang="en-US" altLang="zh-TW" sz="2800" dirty="0"/>
              <a:t>is </a:t>
            </a:r>
            <a:r>
              <a:rPr lang="en-US" altLang="zh-TW" sz="2800" dirty="0">
                <a:solidFill>
                  <a:srgbClr val="0000FF"/>
                </a:solidFill>
              </a:rPr>
              <a:t>true when both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>
                <a:solidFill>
                  <a:srgbClr val="0000FF"/>
                </a:solidFill>
              </a:rPr>
              <a:t> are true and is false otherwise.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Conjunction corresponds to English “</a:t>
            </a:r>
            <a:r>
              <a:rPr lang="en-US" sz="2800" b="1" dirty="0">
                <a:solidFill>
                  <a:srgbClr val="FF0000"/>
                </a:solidFill>
              </a:rPr>
              <a:t>AND</a:t>
            </a:r>
            <a:r>
              <a:rPr lang="en-US" sz="2800" dirty="0"/>
              <a:t>”.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</a:pPr>
            <a:r>
              <a:rPr lang="en-US" sz="2800" u="sng" dirty="0">
                <a:solidFill>
                  <a:srgbClr val="0000FF"/>
                </a:solidFill>
              </a:rPr>
              <a:t>Example</a:t>
            </a:r>
            <a:r>
              <a:rPr lang="en-US" sz="2800" dirty="0"/>
              <a:t>: Liana is curious AND clever.</a:t>
            </a:r>
            <a:endParaRPr lang="en-US" altLang="zh-TW" sz="2800" dirty="0"/>
          </a:p>
          <a:p>
            <a:pPr eaLnBrk="1" hangingPunct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1FCC9-1CFE-4277-9775-31D5EFF5299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00FF"/>
                </a:solidFill>
                <a:latin typeface="Helvetica" pitchFamily="34" charset="0"/>
              </a:rPr>
              <a:t>Truth Table for Conjunction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ECA4C-8B00-4BC0-B383-4923535AEE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6388" name="Picture 3" descr="t01_1_0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524000"/>
            <a:ext cx="6096000" cy="5138738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Conjunction: Example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b="1" u="sng" dirty="0">
                <a:solidFill>
                  <a:srgbClr val="FF0000"/>
                </a:solidFill>
              </a:rPr>
              <a:t>Example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/>
              <a:t>p</a:t>
            </a:r>
            <a:r>
              <a:rPr lang="en-US" sz="2800" dirty="0"/>
              <a:t>: ‘I am going to town’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                </a:t>
            </a:r>
            <a:r>
              <a:rPr lang="en-US" i="1" dirty="0"/>
              <a:t>q</a:t>
            </a:r>
            <a:r>
              <a:rPr lang="en-US" dirty="0"/>
              <a:t>: ‘It is going to rain’</a:t>
            </a:r>
            <a:br>
              <a:rPr lang="en-US" dirty="0"/>
            </a:b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 </a:t>
            </a:r>
            <a:r>
              <a:rPr lang="en-US" b="1" i="1" dirty="0">
                <a:solidFill>
                  <a:srgbClr val="0000FF"/>
                </a:solidFill>
              </a:rPr>
              <a:t>p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b="1" i="1" dirty="0">
                <a:solidFill>
                  <a:srgbClr val="0000FF"/>
                </a:solidFill>
              </a:rPr>
              <a:t>q</a:t>
            </a:r>
            <a:r>
              <a:rPr lang="en-US" dirty="0"/>
              <a:t>: ‘I am going to town and it is going to rain.’</a:t>
            </a:r>
            <a:br>
              <a:rPr lang="en-US" dirty="0"/>
            </a:b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b="1" u="sng" dirty="0">
                <a:solidFill>
                  <a:srgbClr val="FF0000"/>
                </a:solidFill>
              </a:rPr>
              <a:t>Note:</a:t>
            </a:r>
            <a:r>
              <a:rPr lang="en-US" dirty="0"/>
              <a:t>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b="1" i="1" dirty="0"/>
              <a:t>p</a:t>
            </a:r>
            <a:r>
              <a:rPr lang="en-US" b="1" dirty="0"/>
              <a:t> and </a:t>
            </a:r>
            <a:r>
              <a:rPr lang="en-US" b="1" i="1" dirty="0"/>
              <a:t>q</a:t>
            </a:r>
            <a:r>
              <a:rPr lang="en-US" dirty="0"/>
              <a:t> must be true to </a:t>
            </a:r>
            <a:r>
              <a:rPr lang="en-US" b="1" i="1" dirty="0">
                <a:solidFill>
                  <a:srgbClr val="0000FF"/>
                </a:solidFill>
              </a:rPr>
              <a:t>p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b="1" i="1" dirty="0">
                <a:solidFill>
                  <a:srgbClr val="0000FF"/>
                </a:solidFill>
              </a:rPr>
              <a:t>q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be </a:t>
            </a:r>
            <a:r>
              <a:rPr lang="en-US" b="1" dirty="0"/>
              <a:t>true</a:t>
            </a:r>
            <a:endParaRPr lang="en-US" dirty="0"/>
          </a:p>
          <a:p>
            <a:pPr>
              <a:buFont typeface="Arial" charset="0"/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CBEC0-B089-4691-8BCB-81AAA9D4B7E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+mn-lt"/>
              </a:rPr>
              <a:t>Conjunction: Another Example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ja-JP" dirty="0"/>
              <a:t> </a:t>
            </a:r>
            <a:r>
              <a:rPr lang="en-US" altLang="ja-JP" i="1" dirty="0"/>
              <a:t>p </a:t>
            </a:r>
            <a:r>
              <a:rPr lang="en-US" altLang="ja-JP" dirty="0"/>
              <a:t>= “Clinton is now the president of USA.”</a:t>
            </a:r>
          </a:p>
          <a:p>
            <a:pPr eaLnBrk="1" hangingPunct="1">
              <a:buFontTx/>
              <a:buNone/>
            </a:pPr>
            <a:r>
              <a:rPr lang="en-US" altLang="ja-JP" dirty="0"/>
              <a:t> </a:t>
            </a:r>
            <a:r>
              <a:rPr lang="en-US" altLang="ja-JP" i="1" dirty="0">
                <a:solidFill>
                  <a:srgbClr val="3118EE"/>
                </a:solidFill>
              </a:rPr>
              <a:t>q </a:t>
            </a:r>
            <a:r>
              <a:rPr lang="en-US" altLang="ja-JP" dirty="0">
                <a:solidFill>
                  <a:srgbClr val="3118EE"/>
                </a:solidFill>
              </a:rPr>
              <a:t>= “Monica is now the president of USA.”</a:t>
            </a:r>
          </a:p>
          <a:p>
            <a:pPr eaLnBrk="1" hangingPunct="1">
              <a:buFontTx/>
              <a:buNone/>
            </a:pP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r = “The meaning of </a:t>
            </a:r>
            <a:r>
              <a:rPr lang="en-US" altLang="ja-JP" b="1" i="1" dirty="0">
                <a:solidFill>
                  <a:srgbClr val="0000FF"/>
                </a:solidFill>
              </a:rPr>
              <a:t>is</a:t>
            </a:r>
            <a:r>
              <a:rPr lang="en-US" altLang="ja-JP" dirty="0">
                <a:solidFill>
                  <a:srgbClr val="FF33CC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is</a:t>
            </a:r>
            <a:r>
              <a:rPr lang="en-US" altLang="ja-JP" dirty="0">
                <a:solidFill>
                  <a:srgbClr val="FF0000"/>
                </a:solidFill>
              </a:rPr>
              <a:t> important.”</a:t>
            </a:r>
          </a:p>
          <a:p>
            <a:pPr eaLnBrk="1" hangingPunct="1"/>
            <a:r>
              <a:rPr lang="en-US" altLang="ja-JP" dirty="0"/>
              <a:t>Assuming </a:t>
            </a:r>
            <a:r>
              <a:rPr lang="en-US" altLang="ja-JP" i="1" dirty="0"/>
              <a:t>p </a:t>
            </a:r>
            <a:r>
              <a:rPr lang="en-US" altLang="ja-JP" dirty="0"/>
              <a:t>and </a:t>
            </a:r>
            <a:r>
              <a:rPr lang="en-US" altLang="ja-JP" i="1" dirty="0"/>
              <a:t>r </a:t>
            </a:r>
            <a:r>
              <a:rPr lang="en-US" altLang="ja-JP" dirty="0"/>
              <a:t>are true, while </a:t>
            </a:r>
            <a:r>
              <a:rPr lang="en-US" altLang="ja-JP" i="1" dirty="0"/>
              <a:t>q </a:t>
            </a:r>
            <a:r>
              <a:rPr lang="en-US" altLang="ja-JP" dirty="0"/>
              <a:t>false.</a:t>
            </a:r>
          </a:p>
          <a:p>
            <a:pPr eaLnBrk="1" hangingPunct="1">
              <a:buFontTx/>
              <a:buNone/>
            </a:pPr>
            <a:r>
              <a:rPr lang="en-US" altLang="ja-JP" dirty="0"/>
              <a:t>   Out of </a:t>
            </a:r>
            <a:r>
              <a:rPr lang="en-US" altLang="ja-JP" i="1" dirty="0" err="1"/>
              <a:t>p</a:t>
            </a:r>
            <a:r>
              <a:rPr lang="en-US" altLang="ja-JP" sz="4000" dirty="0" err="1">
                <a:sym typeface="Symbol" pitchFamily="18" charset="2"/>
              </a:rPr>
              <a:t></a:t>
            </a:r>
            <a:r>
              <a:rPr lang="en-US" altLang="ja-JP" i="1" dirty="0" err="1"/>
              <a:t>q</a:t>
            </a:r>
            <a:r>
              <a:rPr lang="en-US" altLang="ja-JP" i="1" dirty="0"/>
              <a:t>, </a:t>
            </a:r>
            <a:r>
              <a:rPr lang="en-US" altLang="ja-JP" i="1" dirty="0" err="1"/>
              <a:t>p</a:t>
            </a:r>
            <a:r>
              <a:rPr lang="en-US" altLang="ja-JP" sz="4000" dirty="0" err="1">
                <a:sym typeface="Symbol" pitchFamily="18" charset="2"/>
              </a:rPr>
              <a:t></a:t>
            </a:r>
            <a:r>
              <a:rPr lang="en-US" altLang="ja-JP" i="1" dirty="0" err="1"/>
              <a:t>r</a:t>
            </a:r>
            <a:r>
              <a:rPr lang="en-US" altLang="ja-JP" i="1" dirty="0"/>
              <a:t>, </a:t>
            </a:r>
            <a:r>
              <a:rPr lang="en-US" altLang="ja-JP" i="1" dirty="0" err="1"/>
              <a:t>q</a:t>
            </a:r>
            <a:r>
              <a:rPr lang="en-US" altLang="ja-JP" sz="4000" dirty="0" err="1">
                <a:sym typeface="Symbol" pitchFamily="18" charset="2"/>
              </a:rPr>
              <a:t></a:t>
            </a:r>
            <a:r>
              <a:rPr lang="en-US" altLang="ja-JP" i="1" dirty="0" err="1"/>
              <a:t>r</a:t>
            </a:r>
            <a:r>
              <a:rPr lang="en-US" altLang="ja-JP" i="1" dirty="0"/>
              <a:t> , </a:t>
            </a:r>
            <a:r>
              <a:rPr lang="en-US" altLang="ja-JP" dirty="0"/>
              <a:t>only </a:t>
            </a:r>
            <a:r>
              <a:rPr lang="en-US" altLang="ja-JP" i="1" dirty="0"/>
              <a:t>p </a:t>
            </a:r>
            <a:r>
              <a:rPr lang="en-US" altLang="ja-JP" sz="4000" dirty="0">
                <a:sym typeface="Symbol" pitchFamily="18" charset="2"/>
              </a:rPr>
              <a:t> </a:t>
            </a:r>
            <a:r>
              <a:rPr lang="en-US" altLang="ja-JP" i="1" dirty="0"/>
              <a:t>r </a:t>
            </a:r>
            <a:r>
              <a:rPr lang="en-US" altLang="ja-JP" dirty="0"/>
              <a:t>is </a:t>
            </a:r>
            <a:r>
              <a:rPr lang="en-US" altLang="ja-JP" b="1" dirty="0"/>
              <a:t>true</a:t>
            </a:r>
            <a:r>
              <a:rPr lang="en-US" altLang="ja-JP" dirty="0"/>
              <a:t>.</a:t>
            </a:r>
          </a:p>
          <a:p>
            <a:pPr eaLnBrk="1" hangingPunct="1">
              <a:buFontTx/>
              <a:buNone/>
            </a:pP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u="sng" dirty="0">
                <a:solidFill>
                  <a:srgbClr val="FF0000"/>
                </a:solidFill>
              </a:rPr>
              <a:t>Question</a:t>
            </a:r>
            <a:r>
              <a:rPr lang="en-US" altLang="ja-JP" dirty="0">
                <a:solidFill>
                  <a:srgbClr val="FF0000"/>
                </a:solidFill>
              </a:rPr>
              <a:t>: what is the truth value of </a:t>
            </a:r>
            <a:r>
              <a:rPr lang="en-US" altLang="ja-JP" i="1" dirty="0" err="1">
                <a:solidFill>
                  <a:srgbClr val="FF0000"/>
                </a:solidFill>
              </a:rPr>
              <a:t>p</a:t>
            </a:r>
            <a:r>
              <a:rPr lang="en-US" altLang="ja-JP" sz="4000" dirty="0" err="1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i="1" dirty="0" err="1">
                <a:solidFill>
                  <a:srgbClr val="FF0000"/>
                </a:solidFill>
              </a:rPr>
              <a:t>q</a:t>
            </a:r>
            <a:r>
              <a:rPr lang="en-US" altLang="ja-JP" sz="4000" dirty="0" err="1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i="1" dirty="0" err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ja-JP" i="1" dirty="0">
                <a:solidFill>
                  <a:srgbClr val="FF0000"/>
                </a:solidFill>
                <a:sym typeface="Symbol" pitchFamily="18" charset="2"/>
              </a:rPr>
              <a:t>?</a:t>
            </a:r>
          </a:p>
          <a:p>
            <a:pPr eaLnBrk="1" hangingPunct="1">
              <a:buFontTx/>
              <a:buNone/>
            </a:pPr>
            <a:r>
              <a:rPr lang="en-US" altLang="ja-JP" u="sng" dirty="0">
                <a:solidFill>
                  <a:srgbClr val="0000FF"/>
                </a:solidFill>
                <a:sym typeface="Symbol" pitchFamily="18" charset="2"/>
              </a:rPr>
              <a:t>Answer:</a:t>
            </a:r>
            <a:r>
              <a:rPr lang="en-US" altLang="ja-JP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sym typeface="Symbol" pitchFamily="18" charset="2"/>
              </a:rPr>
              <a:t>False</a:t>
            </a:r>
            <a:r>
              <a:rPr lang="en-US" altLang="ja-JP" dirty="0">
                <a:solidFill>
                  <a:srgbClr val="0000FF"/>
                </a:solidFill>
                <a:sym typeface="Symbol" pitchFamily="18" charset="2"/>
              </a:rPr>
              <a:t> (because truth value of </a:t>
            </a:r>
            <a:r>
              <a:rPr lang="en-US" altLang="ja-JP" i="1" dirty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en-US" altLang="ja-JP" dirty="0">
                <a:solidFill>
                  <a:srgbClr val="0000FF"/>
                </a:solidFill>
                <a:sym typeface="Symbol" pitchFamily="18" charset="2"/>
              </a:rPr>
              <a:t> is false)</a:t>
            </a:r>
            <a:endParaRPr lang="en-US" altLang="ja-JP" dirty="0">
              <a:solidFill>
                <a:srgbClr val="0000FF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9333-F580-4A33-A5BE-0C5332970C0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solidFill>
                  <a:srgbClr val="0000FF"/>
                </a:solidFill>
                <a:latin typeface="Helvetica" pitchFamily="34" charset="0"/>
              </a:rPr>
              <a:t>Conjunction</a:t>
            </a:r>
            <a:endParaRPr lang="en-US" sz="400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Conjunction</a:t>
            </a:r>
            <a:r>
              <a:rPr lang="en-US" dirty="0"/>
              <a:t> is a </a:t>
            </a:r>
            <a:r>
              <a:rPr lang="en-US" b="1" i="1" dirty="0">
                <a:solidFill>
                  <a:srgbClr val="0000FF"/>
                </a:solidFill>
              </a:rPr>
              <a:t>binary</a:t>
            </a:r>
            <a:r>
              <a:rPr lang="en-US" dirty="0"/>
              <a:t> operator in that it operates on two propositions when creating compound proposition.  </a:t>
            </a:r>
          </a:p>
          <a:p>
            <a:pPr eaLnBrk="1" hangingPunct="1"/>
            <a:r>
              <a:rPr lang="en-US" dirty="0"/>
              <a:t>On the other hand, </a:t>
            </a:r>
            <a:r>
              <a:rPr lang="en-US" b="1" dirty="0">
                <a:solidFill>
                  <a:srgbClr val="FF0000"/>
                </a:solidFill>
              </a:rPr>
              <a:t>negation</a:t>
            </a:r>
            <a:r>
              <a:rPr lang="en-US" dirty="0"/>
              <a:t> is a </a:t>
            </a:r>
            <a:r>
              <a:rPr lang="en-US" b="1" i="1" dirty="0">
                <a:solidFill>
                  <a:srgbClr val="FF0000"/>
                </a:solidFill>
              </a:rPr>
              <a:t>unary</a:t>
            </a:r>
            <a:r>
              <a:rPr lang="en-US" b="1" i="1" dirty="0"/>
              <a:t> </a:t>
            </a:r>
            <a:r>
              <a:rPr lang="en-US" dirty="0"/>
              <a:t>operator.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A238E-4AD8-47B9-9FE6-CCFDAEA76F1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rgbClr val="0000FF"/>
                </a:solidFill>
                <a:latin typeface="Helvetica" pitchFamily="34" charset="0"/>
              </a:rPr>
              <a:t>Disjunction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Let </a:t>
            </a:r>
            <a:r>
              <a:rPr lang="en-US" altLang="zh-TW" sz="2800" i="1" dirty="0"/>
              <a:t>p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q</a:t>
            </a:r>
            <a:r>
              <a:rPr lang="en-US" altLang="zh-TW" sz="2800" dirty="0"/>
              <a:t> be propositions. </a:t>
            </a:r>
          </a:p>
          <a:p>
            <a:pPr eaLnBrk="1" hangingPunct="1"/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0000FF"/>
                </a:solidFill>
              </a:rPr>
              <a:t>disjunction</a:t>
            </a:r>
            <a:r>
              <a:rPr lang="en-US" altLang="zh-TW" sz="2800" dirty="0">
                <a:solidFill>
                  <a:srgbClr val="0000FF"/>
                </a:solidFill>
              </a:rPr>
              <a:t> of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denoted by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is the proposition “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or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.”</a:t>
            </a:r>
          </a:p>
          <a:p>
            <a:pPr eaLnBrk="1" hangingPunct="1"/>
            <a:r>
              <a:rPr lang="en-US" altLang="zh-TW" sz="2800" dirty="0"/>
              <a:t>The disjunction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 </a:t>
            </a:r>
            <a:r>
              <a:rPr lang="en-US" altLang="zh-TW" sz="2800" dirty="0">
                <a:solidFill>
                  <a:srgbClr val="0000FF"/>
                </a:solidFill>
              </a:rPr>
              <a:t>is false when both p and q are false and is true otherwise.</a:t>
            </a:r>
          </a:p>
          <a:p>
            <a:pPr eaLnBrk="1" hangingPunct="1"/>
            <a:r>
              <a:rPr lang="en-US" sz="2800" dirty="0"/>
              <a:t>Disjunction is true when at least one of the components is true.</a:t>
            </a:r>
            <a:endParaRPr lang="en-US" altLang="zh-TW" sz="2800" dirty="0"/>
          </a:p>
          <a:p>
            <a:pPr eaLnBrk="1" hangingPunct="1"/>
            <a:r>
              <a:rPr lang="en-US" altLang="zh-TW" sz="2800" dirty="0"/>
              <a:t> </a:t>
            </a:r>
            <a:r>
              <a:rPr lang="en-US" sz="2800" dirty="0"/>
              <a:t>Disjunction corresponds to English “</a:t>
            </a:r>
            <a:r>
              <a:rPr lang="en-US" sz="2800" b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”.</a:t>
            </a:r>
            <a:endParaRPr lang="en-US" altLang="zh-TW" sz="2800" dirty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u="sng" dirty="0"/>
              <a:t>Example</a:t>
            </a:r>
            <a:r>
              <a:rPr lang="en-US" sz="2400" dirty="0"/>
              <a:t>: Abdullah is brave OR intelligent</a:t>
            </a:r>
          </a:p>
          <a:p>
            <a:pPr eaLnBrk="1" hangingPunct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2614A-A5DC-4A44-A1E7-03FDC6E0854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Key Terms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b="1" u="sng" dirty="0">
                <a:solidFill>
                  <a:srgbClr val="0000FF"/>
                </a:solidFill>
              </a:rPr>
              <a:t>Logic:</a:t>
            </a:r>
            <a:r>
              <a:rPr lang="en-US" altLang="zh-TW" sz="2800" dirty="0"/>
              <a:t> Logic is the discipline that deals with the methods of reasoning. 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zh-TW" dirty="0"/>
              <a:t>Logic is the basis of all mathematical reasoning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zh-TW" dirty="0"/>
              <a:t>The rules of logic specify the meaning of mathematical statements</a:t>
            </a:r>
          </a:p>
          <a:p>
            <a:pPr lvl="1" eaLnBrk="1" hangingPunct="1">
              <a:buClr>
                <a:srgbClr val="FF0000"/>
              </a:buClr>
            </a:pPr>
            <a:endParaRPr lang="en-US" altLang="zh-TW" dirty="0"/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zh-TW" sz="2800" b="1" dirty="0">
                <a:solidFill>
                  <a:srgbClr val="0000FF"/>
                </a:solidFill>
              </a:rPr>
              <a:t>Propositional Logic</a:t>
            </a:r>
            <a:r>
              <a:rPr lang="en-US" altLang="zh-TW" sz="2800" dirty="0"/>
              <a:t>: The area of logic that deals with propositions is called the propositional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D92E2-EBC5-4772-9977-05D16EAD6A7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0000FF"/>
                </a:solidFill>
                <a:latin typeface="+mn-lt"/>
              </a:rPr>
              <a:t>Truth Table for Disjunction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4627-1B6C-4169-BEDF-4A824C12016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1508" name="Picture 3" descr="t01_1_0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318918"/>
            <a:ext cx="5638800" cy="5310482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dirty="0"/>
              <a:t>Examples of Conjunction &amp; Disjunction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273050" indent="-365125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Let, </a:t>
            </a:r>
          </a:p>
          <a:p>
            <a:pPr marL="273050" indent="-365125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		</a:t>
            </a:r>
            <a:r>
              <a:rPr lang="en-US" altLang="ja-JP" sz="2400" i="1" dirty="0">
                <a:solidFill>
                  <a:srgbClr val="FF0000"/>
                </a:solidFill>
              </a:rPr>
              <a:t>p</a:t>
            </a:r>
            <a:r>
              <a:rPr lang="en-US" altLang="ja-JP" sz="2400" dirty="0">
                <a:solidFill>
                  <a:srgbClr val="FF0000"/>
                </a:solidFill>
              </a:rPr>
              <a:t> : 5 &lt; 9</a:t>
            </a:r>
          </a:p>
          <a:p>
            <a:pPr marL="273050" indent="-365125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		</a:t>
            </a:r>
            <a:r>
              <a:rPr lang="en-US" altLang="ja-JP" sz="2400" i="1" dirty="0">
                <a:solidFill>
                  <a:srgbClr val="FF0000"/>
                </a:solidFill>
              </a:rPr>
              <a:t>q</a:t>
            </a:r>
            <a:r>
              <a:rPr lang="en-US" altLang="ja-JP" sz="2400" dirty="0">
                <a:solidFill>
                  <a:srgbClr val="FF0000"/>
                </a:solidFill>
              </a:rPr>
              <a:t> : 9 &lt; 7.</a:t>
            </a:r>
          </a:p>
          <a:p>
            <a:pPr marL="273050" indent="-365125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Construct the propositions  </a:t>
            </a:r>
            <a:r>
              <a:rPr lang="en-US" altLang="ja-JP" sz="2400" i="1" dirty="0" err="1">
                <a:solidFill>
                  <a:srgbClr val="FF0000"/>
                </a:solidFill>
              </a:rPr>
              <a:t>p</a:t>
            </a:r>
            <a:r>
              <a:rPr lang="en-US" altLang="ja-JP" sz="2400" dirty="0" err="1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400" i="1" dirty="0" err="1">
                <a:solidFill>
                  <a:srgbClr val="FF0000"/>
                </a:solidFill>
              </a:rPr>
              <a:t>q</a:t>
            </a:r>
            <a:r>
              <a:rPr lang="en-US" altLang="ja-JP" sz="2400" i="1" dirty="0">
                <a:solidFill>
                  <a:srgbClr val="FF0000"/>
                </a:solidFill>
              </a:rPr>
              <a:t>  </a:t>
            </a:r>
            <a:r>
              <a:rPr lang="en-US" altLang="ja-JP" sz="2400" dirty="0">
                <a:solidFill>
                  <a:srgbClr val="FF0000"/>
                </a:solidFill>
              </a:rPr>
              <a:t>and  </a:t>
            </a:r>
            <a:r>
              <a:rPr lang="en-US" altLang="ja-JP" sz="2400" i="1" dirty="0">
                <a:solidFill>
                  <a:srgbClr val="FF0000"/>
                </a:solidFill>
              </a:rPr>
              <a:t>p</a:t>
            </a:r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 </a:t>
            </a:r>
            <a:r>
              <a:rPr lang="en-US" altLang="ja-JP" sz="2400" i="1" dirty="0">
                <a:solidFill>
                  <a:srgbClr val="FF0000"/>
                </a:solidFill>
              </a:rPr>
              <a:t>q</a:t>
            </a:r>
            <a:r>
              <a:rPr lang="en-US" altLang="ja-JP" sz="2400" dirty="0">
                <a:solidFill>
                  <a:srgbClr val="FF0000"/>
                </a:solidFill>
              </a:rPr>
              <a:t>.</a:t>
            </a:r>
          </a:p>
          <a:p>
            <a:pPr marL="273050" indent="-365125" eaLnBrk="1" hangingPunct="1">
              <a:spcBef>
                <a:spcPct val="0"/>
              </a:spcBef>
              <a:buFontTx/>
              <a:buNone/>
            </a:pPr>
            <a:endParaRPr lang="en-US" altLang="ja-JP" sz="2400" b="1" u="sng" dirty="0">
              <a:solidFill>
                <a:srgbClr val="0000FF"/>
              </a:solidFill>
            </a:endParaRPr>
          </a:p>
          <a:p>
            <a:pPr marL="273050" indent="-365125" eaLnBrk="1" hangingPunct="1">
              <a:spcBef>
                <a:spcPct val="0"/>
              </a:spcBef>
              <a:buFontTx/>
              <a:buNone/>
            </a:pPr>
            <a:r>
              <a:rPr lang="en-US" altLang="ja-JP" sz="2400" b="1" u="sng" dirty="0">
                <a:solidFill>
                  <a:srgbClr val="0000FF"/>
                </a:solidFill>
              </a:rPr>
              <a:t>Solution:</a:t>
            </a:r>
            <a:endParaRPr lang="en-US" altLang="ja-JP" sz="2400" b="1" u="sng" dirty="0"/>
          </a:p>
          <a:p>
            <a:pPr marL="273050" lvl="1" indent="-365125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ja-JP" sz="2400" dirty="0"/>
              <a:t>The conjunction of the propositions p and q is the proposition</a:t>
            </a:r>
          </a:p>
          <a:p>
            <a:pPr marL="273050" lvl="1" indent="-365125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		</a:t>
            </a:r>
            <a:r>
              <a:rPr lang="en-US" altLang="ja-JP" sz="2400" i="1" dirty="0">
                <a:solidFill>
                  <a:srgbClr val="FF0000"/>
                </a:solidFill>
              </a:rPr>
              <a:t> </a:t>
            </a:r>
            <a:r>
              <a:rPr lang="en-US" altLang="ja-JP" sz="2400" i="1" dirty="0" err="1">
                <a:solidFill>
                  <a:srgbClr val="FF0000"/>
                </a:solidFill>
              </a:rPr>
              <a:t>p</a:t>
            </a:r>
            <a:r>
              <a:rPr lang="en-US" altLang="ja-JP" sz="2400" dirty="0" err="1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400" i="1" dirty="0" err="1">
                <a:solidFill>
                  <a:srgbClr val="FF0000"/>
                </a:solidFill>
              </a:rPr>
              <a:t>q</a:t>
            </a:r>
            <a:r>
              <a:rPr lang="en-US" altLang="ja-JP" sz="2400" i="1" dirty="0">
                <a:solidFill>
                  <a:srgbClr val="FF0000"/>
                </a:solidFill>
              </a:rPr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:</a:t>
            </a:r>
            <a:r>
              <a:rPr lang="en-US" altLang="ja-JP" sz="2400" dirty="0"/>
              <a:t> 5 &lt; 9 and 9 &lt; 7</a:t>
            </a:r>
          </a:p>
          <a:p>
            <a:pPr marL="273050" lvl="1" indent="-365125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ja-JP" sz="2400" dirty="0"/>
              <a:t>The disjunction of the propositions p and q is the proposition</a:t>
            </a:r>
          </a:p>
          <a:p>
            <a:pPr marL="273050" lvl="1" indent="-365125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		p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 </a:t>
            </a:r>
            <a:r>
              <a:rPr lang="en-US" altLang="ja-JP" sz="2400" dirty="0">
                <a:solidFill>
                  <a:srgbClr val="FF0000"/>
                </a:solidFill>
              </a:rPr>
              <a:t>q :</a:t>
            </a:r>
            <a:r>
              <a:rPr lang="en-US" altLang="ja-JP" sz="2400" dirty="0"/>
              <a:t> 5 &lt; 9 or 9 &lt; 7    </a:t>
            </a:r>
          </a:p>
          <a:p>
            <a:pPr marL="273050" lvl="1" indent="-365125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/>
              <a:t>   </a:t>
            </a:r>
          </a:p>
          <a:p>
            <a:pPr marL="273050" lvl="1" indent="-365125" eaLnBrk="1" hangingPunct="1">
              <a:spcBef>
                <a:spcPct val="0"/>
              </a:spcBef>
              <a:buNone/>
            </a:pPr>
            <a:r>
              <a:rPr lang="en-US" sz="2400" u="sng" dirty="0">
                <a:solidFill>
                  <a:srgbClr val="FF0000"/>
                </a:solidFill>
              </a:rPr>
              <a:t>Question</a:t>
            </a:r>
            <a:r>
              <a:rPr lang="en-US" sz="2400" dirty="0">
                <a:solidFill>
                  <a:srgbClr val="FF0000"/>
                </a:solidFill>
              </a:rPr>
              <a:t>: What are the truth values of </a:t>
            </a:r>
            <a:r>
              <a:rPr lang="en-US" altLang="ja-JP" sz="2400" b="1" i="1" dirty="0">
                <a:solidFill>
                  <a:srgbClr val="FF0000"/>
                </a:solidFill>
              </a:rPr>
              <a:t>p </a:t>
            </a:r>
            <a:r>
              <a:rPr lang="en-US" altLang="ja-JP" sz="2400" b="1" dirty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altLang="ja-JP" sz="2400" b="1" i="1" dirty="0">
                <a:solidFill>
                  <a:srgbClr val="FF0000"/>
                </a:solidFill>
              </a:rPr>
              <a:t>q </a:t>
            </a:r>
            <a:r>
              <a:rPr lang="en-US" altLang="ja-JP" sz="2400" i="1" dirty="0">
                <a:solidFill>
                  <a:srgbClr val="FF0000"/>
                </a:solidFill>
              </a:rPr>
              <a:t>and </a:t>
            </a:r>
            <a:r>
              <a:rPr lang="en-US" altLang="ja-JP" sz="2400" b="1" i="1" dirty="0">
                <a:solidFill>
                  <a:srgbClr val="FF0000"/>
                </a:solidFill>
              </a:rPr>
              <a:t>p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altLang="ja-JP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400" b="1" i="1" dirty="0">
                <a:solidFill>
                  <a:srgbClr val="FF0000"/>
                </a:solidFill>
              </a:rPr>
              <a:t>q</a:t>
            </a:r>
            <a:r>
              <a:rPr lang="en-US" altLang="ja-JP" sz="2400" dirty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34A3A-6C4D-4997-AB30-F13E3BD9813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00FF"/>
                </a:solidFill>
              </a:rPr>
              <a:t>Examples of Conjunction &amp; Disjunction </a:t>
            </a:r>
            <a:br>
              <a:rPr lang="en-US" sz="3200" dirty="0">
                <a:solidFill>
                  <a:srgbClr val="0000FF"/>
                </a:solidFill>
              </a:rPr>
            </a:br>
            <a:r>
              <a:rPr lang="en-US" sz="3200" dirty="0">
                <a:solidFill>
                  <a:srgbClr val="0000FF"/>
                </a:solidFill>
              </a:rPr>
              <a:t>(See Example 5 &amp; 6 @ Page 4 &amp; 5)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678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Consider the following propositions: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		p : It is Friday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		q : It is raining.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Construct the propositions </a:t>
            </a:r>
            <a:r>
              <a:rPr lang="en-US" altLang="ja-JP" sz="2400" b="1" dirty="0">
                <a:solidFill>
                  <a:srgbClr val="FF0000"/>
                </a:solidFill>
              </a:rPr>
              <a:t>p </a:t>
            </a:r>
            <a:r>
              <a:rPr lang="en-US" altLang="ja-JP" sz="2400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400" b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q</a:t>
            </a:r>
            <a:r>
              <a:rPr lang="en-US" altLang="ja-JP" sz="2400" dirty="0">
                <a:solidFill>
                  <a:srgbClr val="FF0000"/>
                </a:solidFill>
              </a:rPr>
              <a:t> and </a:t>
            </a:r>
            <a:r>
              <a:rPr lang="en-US" altLang="ja-JP" sz="2400" b="1" dirty="0">
                <a:solidFill>
                  <a:srgbClr val="FF0000"/>
                </a:solidFill>
              </a:rPr>
              <a:t>p </a:t>
            </a:r>
            <a:r>
              <a:rPr lang="en-US" altLang="ja-JP" sz="2400" b="1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altLang="ja-JP" sz="2400" b="1" dirty="0">
                <a:solidFill>
                  <a:srgbClr val="FF0000"/>
                </a:solidFill>
              </a:rPr>
              <a:t> q.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b="1" u="sng" dirty="0">
                <a:solidFill>
                  <a:srgbClr val="0000FF"/>
                </a:solidFill>
              </a:rPr>
              <a:t>Solution:</a:t>
            </a:r>
            <a:endParaRPr lang="en-US" altLang="ja-JP" sz="2400" b="1" u="sng" dirty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ja-JP" sz="2400" dirty="0"/>
              <a:t>The conjunction of the propositions p and q is the proposition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ja-JP" sz="2400" dirty="0"/>
              <a:t>		</a:t>
            </a:r>
            <a:r>
              <a:rPr lang="en-US" altLang="ja-JP" sz="2400" b="1" i="1" dirty="0">
                <a:solidFill>
                  <a:srgbClr val="C00000"/>
                </a:solidFill>
              </a:rPr>
              <a:t> </a:t>
            </a:r>
            <a:r>
              <a:rPr lang="en-US" altLang="ja-JP" sz="2400" b="1" i="1" dirty="0">
                <a:solidFill>
                  <a:srgbClr val="0000FF"/>
                </a:solidFill>
              </a:rPr>
              <a:t>p </a:t>
            </a:r>
            <a:r>
              <a:rPr lang="en-US" altLang="ja-JP" sz="2400" b="1" dirty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altLang="ja-JP" sz="2400" b="1" i="1" dirty="0">
                <a:solidFill>
                  <a:srgbClr val="0000FF"/>
                </a:solidFill>
              </a:rPr>
              <a:t>q </a:t>
            </a:r>
            <a:r>
              <a:rPr lang="en-US" altLang="ja-JP" sz="2400" dirty="0">
                <a:solidFill>
                  <a:srgbClr val="0000FF"/>
                </a:solidFill>
              </a:rPr>
              <a:t>: It is Friday and it is raining.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ja-JP" sz="2400" dirty="0"/>
              <a:t>The disjunction of the propositions p and q is the proposition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ja-JP" sz="2400" dirty="0"/>
              <a:t>		</a:t>
            </a:r>
            <a:r>
              <a:rPr lang="en-US" altLang="ja-JP" sz="2400" b="1" i="1" dirty="0">
                <a:solidFill>
                  <a:srgbClr val="0000FF"/>
                </a:solidFill>
              </a:rPr>
              <a:t>p</a:t>
            </a:r>
            <a:r>
              <a:rPr lang="en-US" altLang="ja-JP" sz="2400" b="1" dirty="0">
                <a:solidFill>
                  <a:srgbClr val="0000FF"/>
                </a:solidFill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sym typeface="Symbol"/>
              </a:rPr>
              <a:t></a:t>
            </a:r>
            <a:r>
              <a:rPr lang="en-US" altLang="ja-JP" sz="2400" b="1" dirty="0">
                <a:solidFill>
                  <a:srgbClr val="0000FF"/>
                </a:solidFill>
              </a:rPr>
              <a:t> </a:t>
            </a:r>
            <a:r>
              <a:rPr lang="en-US" altLang="ja-JP" sz="2400" b="1" i="1" dirty="0">
                <a:solidFill>
                  <a:srgbClr val="0000FF"/>
                </a:solidFill>
              </a:rPr>
              <a:t>q</a:t>
            </a:r>
            <a:r>
              <a:rPr lang="en-US" altLang="ja-JP" sz="2400" b="1" dirty="0">
                <a:solidFill>
                  <a:srgbClr val="0000FF"/>
                </a:solidFill>
              </a:rPr>
              <a:t> </a:t>
            </a:r>
            <a:r>
              <a:rPr lang="en-US" altLang="ja-JP" sz="2400" dirty="0">
                <a:solidFill>
                  <a:srgbClr val="0000FF"/>
                </a:solidFill>
              </a:rPr>
              <a:t>: </a:t>
            </a:r>
            <a:r>
              <a:rPr lang="en-US" altLang="en-US" sz="2400" dirty="0">
                <a:solidFill>
                  <a:srgbClr val="0000FF"/>
                </a:solidFill>
              </a:rPr>
              <a:t>It is Friday or It is raining</a:t>
            </a:r>
            <a:r>
              <a:rPr lang="en-US" altLang="ja-JP" sz="2400" dirty="0">
                <a:solidFill>
                  <a:srgbClr val="0000FF"/>
                </a:solidFill>
              </a:rPr>
              <a:t>.</a:t>
            </a:r>
            <a:endParaRPr lang="ja-JP" altLang="en-US" sz="240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D0F5A5-DC4B-49D7-8BCA-577BA9D0328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Exclusive Or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Let </a:t>
            </a:r>
            <a:r>
              <a:rPr lang="en-US" altLang="zh-TW" i="1" dirty="0"/>
              <a:t>p</a:t>
            </a:r>
            <a:r>
              <a:rPr lang="en-US" altLang="zh-TW" dirty="0"/>
              <a:t> and </a:t>
            </a:r>
            <a:r>
              <a:rPr lang="en-US" altLang="zh-TW" i="1" dirty="0"/>
              <a:t>q</a:t>
            </a:r>
            <a:r>
              <a:rPr lang="en-US" altLang="zh-TW" dirty="0"/>
              <a:t> be propositions. </a:t>
            </a:r>
          </a:p>
          <a:p>
            <a:pPr eaLnBrk="1" hangingPunct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0000FF"/>
                </a:solidFill>
              </a:rPr>
              <a:t>exclusive or</a:t>
            </a:r>
            <a:r>
              <a:rPr lang="en-US" altLang="zh-TW" dirty="0">
                <a:solidFill>
                  <a:srgbClr val="0000FF"/>
                </a:solidFill>
              </a:rPr>
              <a:t> of </a:t>
            </a:r>
            <a:r>
              <a:rPr lang="en-US" altLang="zh-TW" i="1" dirty="0">
                <a:solidFill>
                  <a:srgbClr val="0000FF"/>
                </a:solidFill>
              </a:rPr>
              <a:t>p</a:t>
            </a:r>
            <a:r>
              <a:rPr lang="en-US" altLang="zh-TW" dirty="0">
                <a:solidFill>
                  <a:srgbClr val="0000FF"/>
                </a:solidFill>
              </a:rPr>
              <a:t> and </a:t>
            </a:r>
            <a:r>
              <a:rPr lang="en-US" altLang="zh-TW" i="1" dirty="0">
                <a:solidFill>
                  <a:srgbClr val="0000FF"/>
                </a:solidFill>
              </a:rPr>
              <a:t>q</a:t>
            </a:r>
            <a:r>
              <a:rPr lang="en-US" altLang="zh-TW" dirty="0"/>
              <a:t>, denoted by </a:t>
            </a:r>
            <a:r>
              <a:rPr lang="en-US" altLang="zh-TW" i="1" dirty="0">
                <a:solidFill>
                  <a:srgbClr val="0000FF"/>
                </a:solidFill>
              </a:rPr>
              <a:t>p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en-US" altLang="zh-TW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i="1" dirty="0">
                <a:solidFill>
                  <a:srgbClr val="0000FF"/>
                </a:solidFill>
              </a:rPr>
              <a:t>q</a:t>
            </a:r>
            <a:r>
              <a:rPr lang="en-US" altLang="zh-TW" dirty="0"/>
              <a:t>, is the proposition that is </a:t>
            </a:r>
            <a:r>
              <a:rPr lang="en-US" altLang="zh-TW" b="1" dirty="0">
                <a:solidFill>
                  <a:srgbClr val="0000FF"/>
                </a:solidFill>
              </a:rPr>
              <a:t>true</a:t>
            </a:r>
            <a:r>
              <a:rPr lang="en-US" altLang="zh-TW" dirty="0">
                <a:solidFill>
                  <a:srgbClr val="0000FF"/>
                </a:solidFill>
              </a:rPr>
              <a:t> when exactly one of </a:t>
            </a:r>
            <a:r>
              <a:rPr lang="en-US" altLang="zh-TW" i="1" dirty="0">
                <a:solidFill>
                  <a:srgbClr val="0000FF"/>
                </a:solidFill>
              </a:rPr>
              <a:t>p</a:t>
            </a:r>
            <a:r>
              <a:rPr lang="en-US" altLang="zh-TW" dirty="0">
                <a:solidFill>
                  <a:srgbClr val="0000FF"/>
                </a:solidFill>
              </a:rPr>
              <a:t> and </a:t>
            </a:r>
            <a:r>
              <a:rPr lang="en-US" altLang="zh-TW" i="1" dirty="0">
                <a:solidFill>
                  <a:srgbClr val="0000FF"/>
                </a:solidFill>
              </a:rPr>
              <a:t>q</a:t>
            </a:r>
            <a:r>
              <a:rPr lang="en-US" altLang="zh-TW" dirty="0">
                <a:solidFill>
                  <a:srgbClr val="0000FF"/>
                </a:solidFill>
              </a:rPr>
              <a:t> is true </a:t>
            </a:r>
            <a:r>
              <a:rPr lang="en-US" altLang="zh-TW" dirty="0"/>
              <a:t>and is </a:t>
            </a:r>
            <a:r>
              <a:rPr lang="en-US" altLang="zh-TW" b="1" dirty="0">
                <a:solidFill>
                  <a:srgbClr val="FF0000"/>
                </a:solidFill>
              </a:rPr>
              <a:t>false</a:t>
            </a:r>
            <a:r>
              <a:rPr lang="en-US" altLang="zh-TW" dirty="0">
                <a:solidFill>
                  <a:srgbClr val="FF0000"/>
                </a:solidFill>
              </a:rPr>
              <a:t> otherwise</a:t>
            </a:r>
            <a:r>
              <a:rPr lang="en-US" altLang="zh-TW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47253-7281-4531-B75F-140AB2F9F1A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00FF"/>
                </a:solidFill>
              </a:rPr>
              <a:t>Truth Table of Exclusive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1BFA1-37F5-4800-BBD8-6D84AB3020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5604" name="Picture 3" descr="t01_1_0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1206572"/>
            <a:ext cx="5562600" cy="5240266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zh-TW" sz="4000" b="1" dirty="0"/>
              <a:t>Conditional Statements </a:t>
            </a:r>
            <a:endParaRPr lang="en-US" sz="4000" b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Let </a:t>
            </a:r>
            <a:r>
              <a:rPr lang="en-US" altLang="zh-TW" sz="2400" i="1" dirty="0"/>
              <a:t>p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q</a:t>
            </a:r>
            <a:r>
              <a:rPr lang="en-US" altLang="zh-TW" sz="2400" dirty="0"/>
              <a:t> be propositions. </a:t>
            </a:r>
          </a:p>
          <a:p>
            <a:pPr eaLnBrk="1" hangingPunct="1"/>
            <a:r>
              <a:rPr lang="en-US" altLang="zh-TW" sz="2400" dirty="0"/>
              <a:t>The </a:t>
            </a:r>
            <a:r>
              <a:rPr lang="en-US" altLang="zh-TW" sz="2400" i="1" dirty="0"/>
              <a:t>conditional statement</a:t>
            </a:r>
            <a:r>
              <a:rPr lang="en-US" altLang="zh-TW" sz="2400" dirty="0"/>
              <a:t>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</a:t>
            </a:r>
            <a:r>
              <a:rPr lang="en-US" altLang="zh-TW" sz="2400" dirty="0"/>
              <a:t> </a:t>
            </a:r>
            <a:r>
              <a:rPr lang="en-US" altLang="zh-TW" sz="2400" i="1" dirty="0"/>
              <a:t>q</a:t>
            </a:r>
            <a:r>
              <a:rPr lang="en-US" altLang="zh-TW" sz="2400" dirty="0"/>
              <a:t> is the proposition “if </a:t>
            </a:r>
            <a:r>
              <a:rPr lang="en-US" altLang="zh-TW" sz="2400" i="1" dirty="0"/>
              <a:t>p,</a:t>
            </a:r>
            <a:r>
              <a:rPr lang="en-US" altLang="zh-TW" sz="2400" dirty="0"/>
              <a:t> then </a:t>
            </a:r>
            <a:r>
              <a:rPr lang="en-US" altLang="zh-TW" sz="2400" i="1" dirty="0"/>
              <a:t>q</a:t>
            </a:r>
            <a:r>
              <a:rPr lang="en-US" altLang="zh-TW" sz="2400" dirty="0"/>
              <a:t>.”</a:t>
            </a:r>
          </a:p>
          <a:p>
            <a:pPr eaLnBrk="1" hangingPunct="1"/>
            <a:r>
              <a:rPr lang="en-US" altLang="zh-TW" sz="2400" dirty="0">
                <a:solidFill>
                  <a:srgbClr val="0000FF"/>
                </a:solidFill>
              </a:rPr>
              <a:t>The conditional statement </a:t>
            </a:r>
            <a:r>
              <a:rPr lang="en-US" altLang="zh-TW" sz="2400" i="1" dirty="0">
                <a:solidFill>
                  <a:srgbClr val="0000FF"/>
                </a:solidFill>
              </a:rPr>
              <a:t>p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i="1" dirty="0">
                <a:solidFill>
                  <a:srgbClr val="0000FF"/>
                </a:solidFill>
              </a:rPr>
              <a:t>q</a:t>
            </a:r>
            <a:r>
              <a:rPr lang="en-US" altLang="zh-TW" sz="2400" dirty="0">
                <a:solidFill>
                  <a:srgbClr val="0000FF"/>
                </a:solidFill>
              </a:rPr>
              <a:t> is false when p is true and q is false, and true otherwise.</a:t>
            </a:r>
          </a:p>
          <a:p>
            <a:pPr eaLnBrk="1" hangingPunct="1"/>
            <a:r>
              <a:rPr lang="en-US" altLang="zh-TW" sz="2400" i="1" dirty="0"/>
              <a:t> </a:t>
            </a:r>
            <a:r>
              <a:rPr lang="en-US" altLang="zh-TW" sz="2400" dirty="0"/>
              <a:t>In the conditional statement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</a:t>
            </a:r>
            <a:r>
              <a:rPr lang="en-US" altLang="zh-TW" sz="2400" dirty="0"/>
              <a:t> </a:t>
            </a:r>
            <a:r>
              <a:rPr lang="en-US" altLang="zh-TW" sz="2400" i="1" dirty="0"/>
              <a:t>q, </a:t>
            </a:r>
            <a:r>
              <a:rPr lang="en-US" altLang="zh-TW" sz="2400" b="1" i="1" dirty="0">
                <a:solidFill>
                  <a:srgbClr val="0000FF"/>
                </a:solidFill>
              </a:rPr>
              <a:t>p</a:t>
            </a:r>
            <a:r>
              <a:rPr lang="en-US" altLang="zh-TW" sz="2400" i="1" dirty="0"/>
              <a:t> is called </a:t>
            </a:r>
            <a:r>
              <a:rPr lang="en-US" altLang="zh-TW" sz="2400" b="1" i="1" dirty="0">
                <a:solidFill>
                  <a:srgbClr val="0000FF"/>
                </a:solidFill>
              </a:rPr>
              <a:t>hypothesis</a:t>
            </a:r>
            <a:r>
              <a:rPr lang="en-US" altLang="zh-TW" sz="2400" i="1" dirty="0"/>
              <a:t> and </a:t>
            </a:r>
            <a:r>
              <a:rPr lang="en-US" altLang="zh-TW" sz="2400" b="1" i="1" dirty="0">
                <a:solidFill>
                  <a:srgbClr val="FF0000"/>
                </a:solidFill>
              </a:rPr>
              <a:t>q</a:t>
            </a:r>
            <a:r>
              <a:rPr lang="en-US" altLang="zh-TW" sz="2400" i="1" dirty="0"/>
              <a:t> is called </a:t>
            </a:r>
            <a:r>
              <a:rPr lang="en-US" altLang="zh-TW" sz="2400" b="1" i="1" dirty="0">
                <a:solidFill>
                  <a:srgbClr val="FF0000"/>
                </a:solidFill>
              </a:rPr>
              <a:t>conclusion</a:t>
            </a:r>
            <a:r>
              <a:rPr lang="en-US" altLang="zh-TW" sz="2400" i="1" dirty="0"/>
              <a:t>.</a:t>
            </a:r>
          </a:p>
          <a:p>
            <a:pPr eaLnBrk="1" hangingPunct="1"/>
            <a:r>
              <a:rPr lang="en-US" altLang="ja-JP" sz="2400" dirty="0"/>
              <a:t>This one is the English usage of </a:t>
            </a:r>
            <a:r>
              <a:rPr lang="en-US" altLang="ja-JP" sz="2400" dirty="0">
                <a:solidFill>
                  <a:srgbClr val="3118EE"/>
                </a:solidFill>
              </a:rPr>
              <a:t>“if, then” </a:t>
            </a:r>
            <a:r>
              <a:rPr lang="en-US" altLang="ja-JP" sz="2400" dirty="0"/>
              <a:t>or</a:t>
            </a:r>
            <a:r>
              <a:rPr lang="en-US" altLang="ja-JP" sz="2400" dirty="0">
                <a:solidFill>
                  <a:srgbClr val="3118EE"/>
                </a:solidFill>
              </a:rPr>
              <a:t> “implies”.</a:t>
            </a:r>
          </a:p>
          <a:p>
            <a:pPr eaLnBrk="1" hangingPunct="1"/>
            <a:r>
              <a:rPr lang="en-US" altLang="zh-TW" sz="2400" b="1" dirty="0"/>
              <a:t> </a:t>
            </a:r>
            <a:r>
              <a:rPr lang="en-US" altLang="ja-JP" sz="2400" dirty="0"/>
              <a:t>The connective </a:t>
            </a:r>
            <a:r>
              <a:rPr lang="en-US" altLang="ja-JP" sz="2400" b="1" dirty="0">
                <a:sym typeface="Symbol" pitchFamily="18" charset="2"/>
              </a:rPr>
              <a:t></a:t>
            </a:r>
            <a:r>
              <a:rPr lang="en-US" altLang="ja-JP" sz="2400" dirty="0"/>
              <a:t> is called the ‘conditional connective’.</a:t>
            </a:r>
          </a:p>
          <a:p>
            <a:pPr eaLnBrk="1" hangingPunct="1"/>
            <a:r>
              <a:rPr lang="en-US" sz="2400" dirty="0">
                <a:ea typeface="ＭＳ Ｐゴシック" pitchFamily="50" charset="-128"/>
              </a:rPr>
              <a:t>A </a:t>
            </a:r>
            <a:r>
              <a:rPr lang="en-US" sz="2400" b="1" dirty="0">
                <a:solidFill>
                  <a:srgbClr val="0000FF"/>
                </a:solidFill>
                <a:ea typeface="ＭＳ Ｐゴシック" pitchFamily="50" charset="-128"/>
              </a:rPr>
              <a:t>conditional statement </a:t>
            </a:r>
            <a:r>
              <a:rPr lang="en-US" sz="2400" dirty="0">
                <a:ea typeface="ＭＳ Ｐゴシック" pitchFamily="50" charset="-128"/>
              </a:rPr>
              <a:t>is </a:t>
            </a:r>
            <a:r>
              <a:rPr lang="en-US" sz="2400" b="1" dirty="0">
                <a:ea typeface="ＭＳ Ｐゴシック" pitchFamily="50" charset="-128"/>
              </a:rPr>
              <a:t>also</a:t>
            </a:r>
            <a:r>
              <a:rPr lang="en-US" sz="2400" dirty="0">
                <a:ea typeface="ＭＳ Ｐゴシック" pitchFamily="50" charset="-128"/>
              </a:rPr>
              <a:t> </a:t>
            </a:r>
            <a:r>
              <a:rPr lang="en-US" sz="2400" b="1" dirty="0">
                <a:ea typeface="ＭＳ Ｐゴシック" pitchFamily="50" charset="-128"/>
              </a:rPr>
              <a:t>called</a:t>
            </a:r>
            <a:r>
              <a:rPr lang="en-US" sz="2400" dirty="0">
                <a:ea typeface="ＭＳ Ｐゴシック" pitchFamily="50" charset="-128"/>
              </a:rPr>
              <a:t> an </a:t>
            </a:r>
            <a:r>
              <a:rPr lang="en-US" sz="2400" b="1" dirty="0">
                <a:solidFill>
                  <a:srgbClr val="0000FF"/>
                </a:solidFill>
                <a:ea typeface="ＭＳ Ｐゴシック" pitchFamily="50" charset="-128"/>
              </a:rPr>
              <a:t>implication</a:t>
            </a:r>
            <a:r>
              <a:rPr lang="en-US" sz="2400" dirty="0">
                <a:ea typeface="ＭＳ Ｐゴシック" pitchFamily="50" charset="-128"/>
              </a:rPr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EB19-3671-4799-8A10-41243C5E3F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0000FF"/>
                </a:solidFill>
              </a:rPr>
              <a:t>Truth Table for Conditional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AA9E9-DE56-46CE-A983-AD492AD07F3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8676" name="Picture 3" descr="t01_1_0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1524000"/>
            <a:ext cx="4694238" cy="4400550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ja-JP" sz="4000" dirty="0">
                <a:solidFill>
                  <a:srgbClr val="FF0000"/>
                </a:solidFill>
              </a:rPr>
              <a:t>Equivalent Expression of</a:t>
            </a:r>
            <a:r>
              <a:rPr lang="en-US" altLang="ja-JP" sz="4000" b="1" dirty="0">
                <a:solidFill>
                  <a:srgbClr val="FF0000"/>
                </a:solidFill>
              </a:rPr>
              <a:t> </a:t>
            </a:r>
            <a:r>
              <a:rPr lang="en-US" altLang="ja-JP" sz="4000" b="1" i="1" dirty="0">
                <a:solidFill>
                  <a:srgbClr val="FF0000"/>
                </a:solidFill>
              </a:rPr>
              <a:t>p </a:t>
            </a:r>
            <a:r>
              <a:rPr lang="en-US" altLang="ja-JP" sz="4000" b="1" i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4000" b="1" i="1" dirty="0">
                <a:solidFill>
                  <a:srgbClr val="FF0000"/>
                </a:solidFill>
              </a:rPr>
              <a:t> q 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953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ja-JP" dirty="0"/>
              <a:t>In terms of words, the proposition </a:t>
            </a:r>
            <a:r>
              <a:rPr lang="en-US" altLang="ja-JP" b="1" dirty="0">
                <a:solidFill>
                  <a:srgbClr val="0000FF"/>
                </a:solidFill>
              </a:rPr>
              <a:t>p </a:t>
            </a:r>
            <a:r>
              <a:rPr lang="en-US" altLang="ja-JP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b="1" dirty="0">
                <a:solidFill>
                  <a:srgbClr val="0000FF"/>
                </a:solidFill>
              </a:rPr>
              <a:t> q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also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reads</a:t>
            </a:r>
            <a:r>
              <a:rPr lang="en-US" altLang="ja-JP" dirty="0"/>
              <a:t>:</a:t>
            </a:r>
          </a:p>
          <a:p>
            <a:pPr marL="971550" lvl="1" indent="-514350" eaLnBrk="1" hangingPunct="1">
              <a:buNone/>
            </a:pPr>
            <a:r>
              <a:rPr lang="en-US" altLang="ja-JP" sz="3200" b="1" dirty="0">
                <a:solidFill>
                  <a:srgbClr val="0000FF"/>
                </a:solidFill>
              </a:rPr>
              <a:t> </a:t>
            </a:r>
            <a:r>
              <a:rPr lang="en-US" altLang="ja-JP" sz="3200" dirty="0"/>
              <a:t>(a) </a:t>
            </a:r>
            <a:r>
              <a:rPr lang="en-US" altLang="ja-JP" sz="3200" b="1" dirty="0">
                <a:solidFill>
                  <a:srgbClr val="0000FF"/>
                </a:solidFill>
              </a:rPr>
              <a:t>if p, then q, </a:t>
            </a:r>
            <a:r>
              <a:rPr lang="en-US" altLang="ja-JP" sz="3200" b="1" i="1" dirty="0"/>
              <a:t>or</a:t>
            </a:r>
          </a:p>
          <a:p>
            <a:pPr marL="971550" lvl="1" indent="-514350" eaLnBrk="1" hangingPunct="1">
              <a:buNone/>
            </a:pPr>
            <a:r>
              <a:rPr lang="en-US" altLang="ja-JP" sz="3200" b="1" dirty="0">
                <a:solidFill>
                  <a:srgbClr val="0000FF"/>
                </a:solidFill>
              </a:rPr>
              <a:t>	 if p, q </a:t>
            </a:r>
          </a:p>
          <a:p>
            <a:pPr marL="971550" lvl="1" indent="-514350" eaLnBrk="1" hangingPunct="1">
              <a:buNone/>
            </a:pPr>
            <a:r>
              <a:rPr lang="en-US" altLang="ja-JP" sz="2600" i="1" dirty="0">
                <a:solidFill>
                  <a:srgbClr val="FF0000"/>
                </a:solidFill>
              </a:rPr>
              <a:t>       (The word “</a:t>
            </a:r>
            <a:r>
              <a:rPr lang="en-US" altLang="ja-JP" sz="2600" b="1" i="1" dirty="0">
                <a:solidFill>
                  <a:srgbClr val="FF0000"/>
                </a:solidFill>
              </a:rPr>
              <a:t>then</a:t>
            </a:r>
            <a:r>
              <a:rPr lang="en-US" altLang="ja-JP" sz="2600" i="1" dirty="0">
                <a:solidFill>
                  <a:srgbClr val="FF0000"/>
                </a:solidFill>
              </a:rPr>
              <a:t>” is sometimes omitted in English sentences) </a:t>
            </a:r>
          </a:p>
          <a:p>
            <a:pPr lvl="1" eaLnBrk="1" hangingPunct="1">
              <a:buFontTx/>
              <a:buNone/>
            </a:pPr>
            <a:r>
              <a:rPr lang="en-US" altLang="ja-JP" sz="3200" dirty="0"/>
              <a:t>(b) </a:t>
            </a:r>
            <a:r>
              <a:rPr lang="en-US" altLang="ja-JP" sz="3200" b="1" dirty="0">
                <a:solidFill>
                  <a:srgbClr val="0000FF"/>
                </a:solidFill>
              </a:rPr>
              <a:t>p implies q</a:t>
            </a:r>
          </a:p>
          <a:p>
            <a:pPr lvl="1" eaLnBrk="1" hangingPunct="1">
              <a:buFontTx/>
              <a:buNone/>
            </a:pPr>
            <a:r>
              <a:rPr lang="en-US" altLang="ja-JP" sz="3200" dirty="0"/>
              <a:t>(c) </a:t>
            </a:r>
            <a:r>
              <a:rPr lang="en-US" altLang="ja-JP" sz="3200" b="1" dirty="0">
                <a:solidFill>
                  <a:srgbClr val="0000FF"/>
                </a:solidFill>
              </a:rPr>
              <a:t>p is a sufficient condition for q , </a:t>
            </a:r>
            <a:r>
              <a:rPr lang="en-US" altLang="ja-JP" sz="3200" b="1" i="1" dirty="0"/>
              <a:t>or</a:t>
            </a:r>
          </a:p>
          <a:p>
            <a:pPr lvl="1" eaLnBrk="1" hangingPunct="1">
              <a:buFontTx/>
              <a:buNone/>
            </a:pPr>
            <a:r>
              <a:rPr lang="en-US" altLang="ja-JP" sz="3200" b="1" dirty="0">
                <a:solidFill>
                  <a:srgbClr val="0000FF"/>
                </a:solidFill>
              </a:rPr>
              <a:t>	</a:t>
            </a:r>
            <a:r>
              <a:rPr lang="en-US" altLang="ja-JP" sz="3200" b="1" dirty="0">
                <a:solidFill>
                  <a:srgbClr val="FF0000"/>
                </a:solidFill>
              </a:rPr>
              <a:t>  </a:t>
            </a:r>
            <a:r>
              <a:rPr lang="en-US" altLang="ja-JP" sz="3200" b="1" dirty="0">
                <a:solidFill>
                  <a:srgbClr val="0000FF"/>
                </a:solidFill>
              </a:rPr>
              <a:t>a sufficient condition for q is p</a:t>
            </a:r>
          </a:p>
          <a:p>
            <a:pPr lvl="1" eaLnBrk="1" hangingPunct="1">
              <a:buFontTx/>
              <a:buNone/>
            </a:pPr>
            <a:r>
              <a:rPr lang="en-US" altLang="ja-JP" sz="3200" dirty="0"/>
              <a:t>(d) </a:t>
            </a:r>
            <a:r>
              <a:rPr lang="en-US" altLang="ja-JP" sz="3200" b="1" dirty="0">
                <a:solidFill>
                  <a:srgbClr val="0000FF"/>
                </a:solidFill>
              </a:rPr>
              <a:t>q is a necessary condition for p, </a:t>
            </a:r>
            <a:r>
              <a:rPr lang="en-US" altLang="ja-JP" sz="3200" b="1" i="1" dirty="0"/>
              <a:t>or</a:t>
            </a:r>
          </a:p>
          <a:p>
            <a:pPr lvl="1" eaLnBrk="1" hangingPunct="1">
              <a:buFontTx/>
              <a:buNone/>
            </a:pPr>
            <a:r>
              <a:rPr lang="en-US" altLang="ja-JP" sz="3200" b="1" dirty="0">
                <a:solidFill>
                  <a:srgbClr val="0000FF"/>
                </a:solidFill>
              </a:rPr>
              <a:t>	   a necessary condition for p is q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BDD-C831-4CF8-A0C7-1759EFE7C2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Equivalent Expression of</a:t>
            </a:r>
            <a:r>
              <a:rPr lang="en-US" altLang="ja-JP" sz="4000" b="1" dirty="0">
                <a:solidFill>
                  <a:srgbClr val="FF0000"/>
                </a:solidFill>
              </a:rPr>
              <a:t> </a:t>
            </a:r>
            <a:r>
              <a:rPr lang="en-US" altLang="ja-JP" sz="4000" b="1" i="1" dirty="0">
                <a:solidFill>
                  <a:srgbClr val="FF0000"/>
                </a:solidFill>
              </a:rPr>
              <a:t>p </a:t>
            </a:r>
            <a:r>
              <a:rPr lang="en-US" altLang="ja-JP" sz="4000" b="1" i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4000" b="1" i="1" dirty="0">
                <a:solidFill>
                  <a:srgbClr val="FF0000"/>
                </a:solidFill>
              </a:rPr>
              <a:t> q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021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ja-JP" sz="3200" dirty="0"/>
              <a:t>(e) </a:t>
            </a:r>
            <a:r>
              <a:rPr lang="en-US" altLang="ja-JP" sz="3200" b="1" dirty="0">
                <a:solidFill>
                  <a:srgbClr val="0000FF"/>
                </a:solidFill>
              </a:rPr>
              <a:t>p only if q</a:t>
            </a:r>
          </a:p>
          <a:p>
            <a:pPr lvl="1">
              <a:buNone/>
            </a:pPr>
            <a:r>
              <a:rPr lang="en-US" altLang="ja-JP" sz="3200" dirty="0"/>
              <a:t>(f) </a:t>
            </a:r>
            <a:r>
              <a:rPr lang="en-US" altLang="ja-JP" sz="3200" b="1" dirty="0">
                <a:solidFill>
                  <a:srgbClr val="0000FF"/>
                </a:solidFill>
              </a:rPr>
              <a:t>q if p</a:t>
            </a:r>
            <a:r>
              <a:rPr lang="en-US" altLang="ja-JP" sz="3200" dirty="0"/>
              <a:t> , </a:t>
            </a:r>
            <a:r>
              <a:rPr lang="en-US" altLang="ja-JP" sz="3200" b="1" i="1" dirty="0"/>
              <a:t>or</a:t>
            </a:r>
          </a:p>
          <a:p>
            <a:pPr lvl="1">
              <a:buNone/>
            </a:pPr>
            <a:r>
              <a:rPr lang="en-US" altLang="ja-JP" sz="3200" dirty="0"/>
              <a:t>	  </a:t>
            </a:r>
            <a:r>
              <a:rPr lang="en-US" altLang="ja-JP" sz="3200" b="1" dirty="0">
                <a:solidFill>
                  <a:srgbClr val="0000FF"/>
                </a:solidFill>
              </a:rPr>
              <a:t>q, if p</a:t>
            </a:r>
          </a:p>
          <a:p>
            <a:pPr lvl="1">
              <a:buNone/>
            </a:pPr>
            <a:r>
              <a:rPr lang="en-US" altLang="ja-JP" sz="3200" dirty="0"/>
              <a:t>(g) </a:t>
            </a:r>
            <a:r>
              <a:rPr lang="en-US" altLang="ja-JP" sz="3200" b="1" dirty="0">
                <a:solidFill>
                  <a:srgbClr val="0000FF"/>
                </a:solidFill>
              </a:rPr>
              <a:t>q whenever p</a:t>
            </a:r>
          </a:p>
          <a:p>
            <a:pPr lvl="1">
              <a:buNone/>
            </a:pPr>
            <a:r>
              <a:rPr lang="en-US" altLang="ja-JP" sz="3200" dirty="0"/>
              <a:t>(h) </a:t>
            </a:r>
            <a:r>
              <a:rPr lang="en-US" altLang="ja-JP" sz="3200" b="1" dirty="0">
                <a:solidFill>
                  <a:srgbClr val="0000FF"/>
                </a:solidFill>
              </a:rPr>
              <a:t>q when p</a:t>
            </a:r>
          </a:p>
          <a:p>
            <a:pPr lvl="1">
              <a:buNone/>
            </a:pPr>
            <a:r>
              <a:rPr lang="en-US" altLang="ja-JP" sz="3200" dirty="0"/>
              <a:t>(</a:t>
            </a:r>
            <a:r>
              <a:rPr lang="en-US" altLang="ja-JP" sz="3200" dirty="0" err="1"/>
              <a:t>i</a:t>
            </a:r>
            <a:r>
              <a:rPr lang="en-US" altLang="ja-JP" sz="3200" dirty="0"/>
              <a:t>) </a:t>
            </a:r>
            <a:r>
              <a:rPr lang="en-US" altLang="ja-JP" sz="3200" b="1" dirty="0">
                <a:solidFill>
                  <a:srgbClr val="0000FF"/>
                </a:solidFill>
              </a:rPr>
              <a:t>q unless </a:t>
            </a:r>
            <a:r>
              <a:rPr lang="en-US" altLang="ja-JP" sz="3200" b="1" dirty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ja-JP" sz="3200" b="1" dirty="0">
                <a:solidFill>
                  <a:srgbClr val="0000FF"/>
                </a:solidFill>
              </a:rPr>
              <a:t>p</a:t>
            </a:r>
            <a:endParaRPr lang="ja-JP" altLang="en-US" sz="3200" b="1">
              <a:solidFill>
                <a:srgbClr val="0000FF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Remember!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hypothesis</a:t>
            </a:r>
            <a:r>
              <a:rPr lang="en-US" sz="2800" dirty="0"/>
              <a:t> expresses a </a:t>
            </a:r>
            <a:r>
              <a:rPr lang="en-US" sz="2800" b="1" dirty="0"/>
              <a:t>sufficient</a:t>
            </a:r>
            <a:r>
              <a:rPr lang="en-US" sz="2800" dirty="0"/>
              <a:t> </a:t>
            </a:r>
            <a:r>
              <a:rPr lang="en-US" sz="2800" b="1" dirty="0"/>
              <a:t>condition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conclusion</a:t>
            </a:r>
            <a:r>
              <a:rPr lang="en-US" sz="2800" dirty="0"/>
              <a:t> expresses a </a:t>
            </a:r>
            <a:r>
              <a:rPr lang="en-US" sz="2800" b="1" dirty="0"/>
              <a:t>necessary</a:t>
            </a:r>
            <a:r>
              <a:rPr lang="en-US" sz="2800" dirty="0"/>
              <a:t> </a:t>
            </a:r>
            <a:r>
              <a:rPr lang="en-US" sz="2800" b="1" dirty="0"/>
              <a:t>condition</a:t>
            </a:r>
          </a:p>
          <a:p>
            <a:r>
              <a:rPr lang="en-US" sz="2800" dirty="0"/>
              <a:t>“</a:t>
            </a:r>
            <a:r>
              <a:rPr lang="en-US" sz="2800" b="1" i="1" dirty="0"/>
              <a:t>but</a:t>
            </a:r>
            <a:r>
              <a:rPr lang="en-US" sz="2800" dirty="0"/>
              <a:t>” is a logical synonym for “</a:t>
            </a:r>
            <a:r>
              <a:rPr lang="en-US" sz="2800" b="1" i="1" dirty="0"/>
              <a:t>and</a:t>
            </a:r>
            <a:r>
              <a:rPr lang="en-US" sz="2800" dirty="0"/>
              <a:t>”</a:t>
            </a:r>
          </a:p>
          <a:p>
            <a:r>
              <a:rPr lang="en-US" sz="2800" dirty="0"/>
              <a:t>“</a:t>
            </a:r>
            <a:r>
              <a:rPr lang="en-US" sz="2800" b="1" i="1" dirty="0"/>
              <a:t>when</a:t>
            </a:r>
            <a:r>
              <a:rPr lang="en-US" sz="2800" dirty="0"/>
              <a:t>” / “</a:t>
            </a:r>
            <a:r>
              <a:rPr lang="en-US" sz="2800" b="1" i="1" dirty="0"/>
              <a:t>whenever</a:t>
            </a:r>
            <a:r>
              <a:rPr lang="en-US" sz="2800" dirty="0"/>
              <a:t>” means the same as “</a:t>
            </a:r>
            <a:r>
              <a:rPr lang="en-US" sz="2800" b="1" i="1" dirty="0"/>
              <a:t>if</a:t>
            </a:r>
            <a:r>
              <a:rPr lang="en-US" sz="2800" dirty="0"/>
              <a:t>”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hypothesis</a:t>
            </a:r>
            <a:r>
              <a:rPr lang="en-US" sz="2800" dirty="0"/>
              <a:t> is the clause following “</a:t>
            </a:r>
            <a:r>
              <a:rPr lang="en-US" sz="2800" b="1" dirty="0"/>
              <a:t>if</a:t>
            </a:r>
            <a:r>
              <a:rPr lang="en-US" sz="2800" dirty="0"/>
              <a:t>”</a:t>
            </a:r>
          </a:p>
          <a:p>
            <a:r>
              <a:rPr lang="en-US" sz="2800" dirty="0"/>
              <a:t>The </a:t>
            </a:r>
            <a:r>
              <a:rPr lang="en-US" sz="2800" b="1" i="1" dirty="0"/>
              <a:t>conclusion</a:t>
            </a:r>
            <a:r>
              <a:rPr lang="en-US" sz="2800" dirty="0"/>
              <a:t> is the clause following “</a:t>
            </a:r>
            <a:r>
              <a:rPr lang="en-US" sz="2800" b="1" i="1" dirty="0"/>
              <a:t>then</a:t>
            </a:r>
            <a:r>
              <a:rPr lang="en-US" sz="2800" dirty="0"/>
              <a:t>”</a:t>
            </a:r>
          </a:p>
          <a:p>
            <a:r>
              <a:rPr lang="en-US" sz="2800" dirty="0"/>
              <a:t>“</a:t>
            </a:r>
            <a:r>
              <a:rPr lang="en-US" sz="2800" b="1" i="1" dirty="0"/>
              <a:t>only if</a:t>
            </a:r>
            <a:r>
              <a:rPr lang="en-US" sz="2800" dirty="0"/>
              <a:t>” clause is the </a:t>
            </a:r>
            <a:r>
              <a:rPr lang="en-US" sz="2800" b="1" dirty="0"/>
              <a:t>conclusion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If</a:t>
            </a:r>
            <a:r>
              <a:rPr lang="en-US" sz="2800" dirty="0">
                <a:solidFill>
                  <a:srgbClr val="FF0000"/>
                </a:solidFill>
              </a:rPr>
              <a:t> hypothesis, </a:t>
            </a:r>
            <a:r>
              <a:rPr lang="en-US" sz="2800" b="1" i="1" dirty="0">
                <a:solidFill>
                  <a:srgbClr val="FF0000"/>
                </a:solidFill>
              </a:rPr>
              <a:t>then</a:t>
            </a:r>
            <a:r>
              <a:rPr lang="en-US" sz="2800" dirty="0">
                <a:solidFill>
                  <a:srgbClr val="FF0000"/>
                </a:solidFill>
              </a:rPr>
              <a:t> conclusion 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8A2-7864-4EFA-803B-3621FCA14BA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4000" b="1" dirty="0"/>
              <a:t>Key Terms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800" b="1" u="sng" dirty="0">
                <a:solidFill>
                  <a:srgbClr val="0000FF"/>
                </a:solidFill>
              </a:rPr>
              <a:t>Proposition</a:t>
            </a:r>
            <a:r>
              <a:rPr lang="en-US" sz="2800" b="1" dirty="0">
                <a:solidFill>
                  <a:srgbClr val="0000FF"/>
                </a:solidFill>
              </a:rPr>
              <a:t>: </a:t>
            </a:r>
            <a:r>
              <a:rPr lang="en-US" sz="2800" dirty="0"/>
              <a:t>A </a:t>
            </a:r>
            <a:r>
              <a:rPr lang="en-US" sz="2800" b="1" i="1" dirty="0"/>
              <a:t>proposition</a:t>
            </a:r>
            <a:r>
              <a:rPr lang="en-US" sz="2800" dirty="0"/>
              <a:t> is a declarative statement that’s either </a:t>
            </a:r>
            <a:r>
              <a:rPr lang="en-US" sz="2800" b="1" dirty="0"/>
              <a:t>TRUE</a:t>
            </a:r>
            <a:r>
              <a:rPr lang="en-US" sz="2800" dirty="0"/>
              <a:t> or </a:t>
            </a:r>
            <a:r>
              <a:rPr lang="en-US" sz="2800" b="1" dirty="0"/>
              <a:t>FALSE</a:t>
            </a:r>
            <a:r>
              <a:rPr lang="en-US" sz="2800" dirty="0"/>
              <a:t>, but not both.</a:t>
            </a:r>
          </a:p>
          <a:p>
            <a:pPr eaLnBrk="1" hangingPunct="1"/>
            <a:endParaRPr lang="en-US" altLang="ja-JP" sz="2800" dirty="0"/>
          </a:p>
          <a:p>
            <a:pPr eaLnBrk="1" hangingPunct="1"/>
            <a:r>
              <a:rPr lang="en-US" altLang="ja-JP" sz="2800" dirty="0"/>
              <a:t>Statements that are </a:t>
            </a:r>
            <a:r>
              <a:rPr lang="en-US" altLang="ja-JP" sz="2800" dirty="0">
                <a:solidFill>
                  <a:srgbClr val="FF0000"/>
                </a:solidFill>
              </a:rPr>
              <a:t>not</a:t>
            </a:r>
            <a:r>
              <a:rPr lang="en-US" altLang="ja-JP" sz="2800" dirty="0"/>
              <a:t> </a:t>
            </a:r>
            <a:r>
              <a:rPr lang="en-US" altLang="ja-JP" sz="2800" dirty="0">
                <a:solidFill>
                  <a:srgbClr val="FF0000"/>
                </a:solidFill>
              </a:rPr>
              <a:t>propositions</a:t>
            </a:r>
            <a:r>
              <a:rPr lang="en-US" altLang="ja-JP" sz="2800" dirty="0"/>
              <a:t> </a:t>
            </a:r>
            <a:r>
              <a:rPr lang="en-US" altLang="ja-JP" sz="2800" i="1" dirty="0"/>
              <a:t>include</a:t>
            </a:r>
            <a:r>
              <a:rPr lang="en-US" altLang="ja-JP" sz="2800" dirty="0"/>
              <a:t> </a:t>
            </a:r>
          </a:p>
          <a:p>
            <a:pPr lvl="1" eaLnBrk="1" hangingPunct="1"/>
            <a:r>
              <a:rPr lang="en-US" altLang="ja-JP" dirty="0">
                <a:solidFill>
                  <a:srgbClr val="FF0000"/>
                </a:solidFill>
              </a:rPr>
              <a:t>questions</a:t>
            </a:r>
            <a:r>
              <a:rPr lang="en-US" altLang="ja-JP" dirty="0"/>
              <a:t> </a:t>
            </a:r>
          </a:p>
          <a:p>
            <a:pPr lvl="1" eaLnBrk="1" hangingPunct="1"/>
            <a:r>
              <a:rPr lang="en-US" altLang="ja-JP" dirty="0">
                <a:solidFill>
                  <a:srgbClr val="FF0000"/>
                </a:solidFill>
              </a:rPr>
              <a:t>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B100E-B7A5-46DC-AC29-BBFCF5F201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b="1" dirty="0"/>
              <a:t>Example of  Conditional Statement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02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ja-JP" sz="2400" i="1" dirty="0"/>
              <a:t>p = </a:t>
            </a:r>
            <a:r>
              <a:rPr lang="en-US" altLang="ja-JP" sz="2400" dirty="0"/>
              <a:t>“Cruise ships only go on big rivers.”</a:t>
            </a:r>
          </a:p>
          <a:p>
            <a:pPr eaLnBrk="1" hangingPunct="1">
              <a:buFontTx/>
              <a:buNone/>
            </a:pPr>
            <a:r>
              <a:rPr lang="en-US" altLang="ja-JP" sz="2400" i="1" dirty="0"/>
              <a:t>q = </a:t>
            </a:r>
            <a:r>
              <a:rPr lang="en-US" altLang="ja-JP" sz="2400" dirty="0"/>
              <a:t>“Cruise ships go on the Hudson.”</a:t>
            </a:r>
          </a:p>
          <a:p>
            <a:pPr eaLnBrk="1" hangingPunct="1">
              <a:buFontTx/>
              <a:buNone/>
            </a:pPr>
            <a:r>
              <a:rPr lang="en-US" altLang="ja-JP" sz="2400" i="1" dirty="0"/>
              <a:t>r =  </a:t>
            </a:r>
            <a:r>
              <a:rPr lang="en-US" altLang="ja-JP" sz="2400" dirty="0"/>
              <a:t>“The Hudson is a big river.”</a:t>
            </a:r>
          </a:p>
          <a:p>
            <a:pPr eaLnBrk="1" hangingPunct="1">
              <a:buFont typeface="Symbol" pitchFamily="18" charset="2"/>
              <a:buChar char="Ø"/>
            </a:pPr>
            <a:r>
              <a:rPr lang="en-US" altLang="ja-JP" sz="2400" i="1" dirty="0"/>
              <a:t>r = </a:t>
            </a:r>
            <a:r>
              <a:rPr lang="en-US" altLang="ja-JP" sz="2400" dirty="0"/>
              <a:t>“The Hudson is not a big river.”</a:t>
            </a:r>
          </a:p>
          <a:p>
            <a:pPr eaLnBrk="1" hangingPunct="1">
              <a:buFont typeface="Symbol" pitchFamily="18" charset="2"/>
              <a:buChar char="Ø"/>
            </a:pPr>
            <a:endParaRPr lang="en-US" altLang="ja-JP" sz="2400" dirty="0">
              <a:solidFill>
                <a:srgbClr val="FF33CC"/>
              </a:solidFill>
            </a:endParaRPr>
          </a:p>
          <a:p>
            <a:pPr eaLnBrk="1" hangingPunct="1"/>
            <a:r>
              <a:rPr lang="en-US" altLang="ja-JP" sz="2400" i="1" dirty="0">
                <a:solidFill>
                  <a:srgbClr val="0000FF"/>
                </a:solidFill>
              </a:rPr>
              <a:t>p </a:t>
            </a:r>
            <a:r>
              <a:rPr lang="en-US" altLang="ja-JP" sz="2400" b="1" dirty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sz="24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ja-JP" sz="2400" i="1" dirty="0">
                <a:solidFill>
                  <a:srgbClr val="0000FF"/>
                </a:solidFill>
              </a:rPr>
              <a:t>q = </a:t>
            </a:r>
            <a:r>
              <a:rPr lang="en-US" altLang="ja-JP" sz="2400" dirty="0">
                <a:solidFill>
                  <a:srgbClr val="0000FF"/>
                </a:solidFill>
              </a:rPr>
              <a:t>“Cruise ships only go on big rivers </a:t>
            </a:r>
            <a:r>
              <a:rPr lang="en-US" altLang="ja-JP" sz="2400" b="1" dirty="0">
                <a:solidFill>
                  <a:srgbClr val="0000FF"/>
                </a:solidFill>
              </a:rPr>
              <a:t>and</a:t>
            </a:r>
            <a:r>
              <a:rPr lang="en-US" altLang="ja-JP" sz="2400" dirty="0">
                <a:solidFill>
                  <a:srgbClr val="0000FF"/>
                </a:solidFill>
              </a:rPr>
              <a:t> go on the Hudson.”</a:t>
            </a:r>
          </a:p>
          <a:p>
            <a:pPr eaLnBrk="1" hangingPunct="1"/>
            <a:endParaRPr lang="en-US" altLang="ja-JP" sz="2400" dirty="0">
              <a:solidFill>
                <a:srgbClr val="FF3300"/>
              </a:solidFill>
            </a:endParaRPr>
          </a:p>
          <a:p>
            <a:pPr eaLnBrk="1" hangingPunct="1"/>
            <a:r>
              <a:rPr lang="ja-JP" altLang="en-US" sz="2400" i="1">
                <a:solidFill>
                  <a:srgbClr val="0000FF"/>
                </a:solidFill>
              </a:rPr>
              <a:t>（</a:t>
            </a:r>
            <a:r>
              <a:rPr lang="en-US" altLang="ja-JP" sz="2400" i="1" dirty="0">
                <a:solidFill>
                  <a:srgbClr val="0000FF"/>
                </a:solidFill>
              </a:rPr>
              <a:t>p </a:t>
            </a:r>
            <a:r>
              <a:rPr lang="en-US" altLang="ja-JP" sz="2400" b="1" dirty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sz="24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ja-JP" sz="2400" i="1" dirty="0">
                <a:solidFill>
                  <a:srgbClr val="0000FF"/>
                </a:solidFill>
              </a:rPr>
              <a:t>q) </a:t>
            </a:r>
            <a:r>
              <a:rPr lang="en-US" altLang="ja-JP" sz="2400" dirty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ja-JP" sz="2400" i="1" dirty="0">
                <a:solidFill>
                  <a:srgbClr val="0000FF"/>
                </a:solidFill>
              </a:rPr>
              <a:t>r = </a:t>
            </a:r>
            <a:r>
              <a:rPr lang="en-US" altLang="ja-JP" sz="2400" dirty="0">
                <a:solidFill>
                  <a:srgbClr val="0000FF"/>
                </a:solidFill>
              </a:rPr>
              <a:t>“</a:t>
            </a:r>
            <a:r>
              <a:rPr lang="en-US" altLang="ja-JP" sz="2400" b="1" dirty="0">
                <a:solidFill>
                  <a:srgbClr val="FF0000"/>
                </a:solidFill>
              </a:rPr>
              <a:t>If</a:t>
            </a:r>
            <a:r>
              <a:rPr lang="en-US" altLang="ja-JP" sz="2400" dirty="0">
                <a:solidFill>
                  <a:srgbClr val="0000FF"/>
                </a:solidFill>
              </a:rPr>
              <a:t> cruise ships only go on big rivers and go on the Hudson, </a:t>
            </a:r>
            <a:r>
              <a:rPr lang="en-US" altLang="ja-JP" sz="2400" b="1" dirty="0">
                <a:solidFill>
                  <a:srgbClr val="FF0000"/>
                </a:solidFill>
              </a:rPr>
              <a:t>then</a:t>
            </a:r>
            <a:r>
              <a:rPr lang="en-US" altLang="ja-JP" sz="2400" dirty="0">
                <a:solidFill>
                  <a:srgbClr val="0000FF"/>
                </a:solidFill>
              </a:rPr>
              <a:t> the Hudson is a big river.”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CF6EA-DCCD-44C5-A0E7-21989799819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4000" b="1" dirty="0"/>
              <a:t>Example 7 (page 7)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ja-JP" sz="2000" dirty="0"/>
              <a:t>Let p : "Maria learns discrete mathematics" and       </a:t>
            </a:r>
            <a:br>
              <a:rPr lang="en-US" altLang="ja-JP" sz="2000" dirty="0"/>
            </a:br>
            <a:r>
              <a:rPr lang="en-US" altLang="ja-JP" sz="2000" dirty="0"/>
              <a:t>      q : "Maria will find a good job." </a:t>
            </a:r>
            <a:br>
              <a:rPr lang="en-US" altLang="ja-JP" sz="2000" dirty="0"/>
            </a:br>
            <a:r>
              <a:rPr lang="en-US" altLang="ja-JP" sz="2000" dirty="0"/>
              <a:t>Express the statement </a:t>
            </a:r>
            <a:r>
              <a:rPr lang="en-US" altLang="ja-JP" sz="2000" b="1" dirty="0">
                <a:solidFill>
                  <a:srgbClr val="FF0000"/>
                </a:solidFill>
              </a:rPr>
              <a:t>p </a:t>
            </a:r>
            <a:r>
              <a:rPr lang="en-US" altLang="ja-JP" sz="2000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000" b="1" dirty="0">
                <a:solidFill>
                  <a:srgbClr val="FF0000"/>
                </a:solidFill>
              </a:rPr>
              <a:t> q</a:t>
            </a:r>
            <a:r>
              <a:rPr lang="en-US" altLang="ja-JP" sz="2000" dirty="0"/>
              <a:t> as a statement in English.</a:t>
            </a:r>
          </a:p>
          <a:p>
            <a:pPr eaLnBrk="1" hangingPunct="1">
              <a:buFontTx/>
              <a:buNone/>
            </a:pPr>
            <a:r>
              <a:rPr lang="en-US" altLang="ja-JP" sz="2000" b="1" u="sng" dirty="0">
                <a:solidFill>
                  <a:srgbClr val="0000FF"/>
                </a:solidFill>
              </a:rPr>
              <a:t>Solution</a:t>
            </a:r>
            <a:r>
              <a:rPr lang="en-US" altLang="ja-JP" sz="2000" u="sng" dirty="0"/>
              <a:t>:</a:t>
            </a:r>
            <a:r>
              <a:rPr lang="en-US" altLang="ja-JP" sz="20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ja-JP" sz="2000" i="1" dirty="0"/>
              <a:t>"</a:t>
            </a:r>
            <a:r>
              <a:rPr lang="en-US" altLang="ja-JP" sz="2000" b="1" i="1" dirty="0">
                <a:solidFill>
                  <a:srgbClr val="FF0000"/>
                </a:solidFill>
              </a:rPr>
              <a:t>If</a:t>
            </a:r>
            <a:r>
              <a:rPr lang="en-US" altLang="ja-JP" sz="2000" i="1" dirty="0">
                <a:solidFill>
                  <a:srgbClr val="FF0000"/>
                </a:solidFill>
              </a:rPr>
              <a:t> </a:t>
            </a:r>
            <a:r>
              <a:rPr lang="en-US" altLang="ja-JP" sz="2000" i="1" dirty="0"/>
              <a:t>Maria learns discrete mathematics</a:t>
            </a:r>
            <a:r>
              <a:rPr lang="en-US" altLang="ja-JP" sz="2000" i="1" dirty="0">
                <a:solidFill>
                  <a:srgbClr val="CC0000"/>
                </a:solidFill>
              </a:rPr>
              <a:t>, </a:t>
            </a:r>
            <a:r>
              <a:rPr lang="en-US" altLang="ja-JP" sz="2000" b="1" i="1" dirty="0">
                <a:solidFill>
                  <a:srgbClr val="FF0000"/>
                </a:solidFill>
              </a:rPr>
              <a:t>then</a:t>
            </a:r>
            <a:r>
              <a:rPr lang="en-US" altLang="ja-JP" sz="2000" i="1" dirty="0">
                <a:solidFill>
                  <a:srgbClr val="CC0000"/>
                </a:solidFill>
              </a:rPr>
              <a:t> </a:t>
            </a:r>
            <a:r>
              <a:rPr lang="en-US" altLang="ja-JP" sz="2000" i="1" dirty="0"/>
              <a:t>she will find a good job.“</a:t>
            </a:r>
            <a:endParaRPr lang="en-US" altLang="ja-JP" sz="2000" dirty="0"/>
          </a:p>
          <a:p>
            <a:pPr eaLnBrk="1" hangingPunct="1"/>
            <a:r>
              <a:rPr lang="en-US" altLang="ja-JP" sz="2000" dirty="0">
                <a:solidFill>
                  <a:srgbClr val="0000FF"/>
                </a:solidFill>
              </a:rPr>
              <a:t>There are many other ways to express this conditional statement in English.</a:t>
            </a:r>
            <a:endParaRPr lang="en-US" altLang="ja-JP" sz="2000" i="1" dirty="0">
              <a:solidFill>
                <a:srgbClr val="0000FF"/>
              </a:solidFill>
            </a:endParaRPr>
          </a:p>
          <a:p>
            <a:pPr marL="582613" lvl="1" indent="-273050" eaLnBrk="1" hangingPunct="1"/>
            <a:r>
              <a:rPr lang="en-US" altLang="ja-JP" sz="2000" i="1" dirty="0"/>
              <a:t>"Maria will find a good job</a:t>
            </a:r>
            <a:r>
              <a:rPr lang="en-US" altLang="ja-JP" sz="2000" i="1" dirty="0">
                <a:solidFill>
                  <a:schemeClr val="folHlink"/>
                </a:solidFill>
              </a:rPr>
              <a:t> </a:t>
            </a:r>
            <a:r>
              <a:rPr lang="en-US" altLang="ja-JP" sz="2000" b="1" i="1" dirty="0">
                <a:solidFill>
                  <a:srgbClr val="FF0000"/>
                </a:solidFill>
              </a:rPr>
              <a:t>when</a:t>
            </a:r>
            <a:r>
              <a:rPr lang="en-US" altLang="ja-JP" sz="2000" i="1" dirty="0">
                <a:solidFill>
                  <a:schemeClr val="folHlink"/>
                </a:solidFill>
              </a:rPr>
              <a:t> </a:t>
            </a:r>
            <a:r>
              <a:rPr lang="en-US" altLang="ja-JP" sz="2000" i="1" dirty="0"/>
              <a:t>she learns discrete mathematics”</a:t>
            </a:r>
          </a:p>
          <a:p>
            <a:pPr marL="582613" lvl="1" indent="-273050" eaLnBrk="1" hangingPunct="1"/>
            <a:r>
              <a:rPr lang="en-US" altLang="ja-JP" sz="2000" i="1" dirty="0"/>
              <a:t>"</a:t>
            </a:r>
            <a:r>
              <a:rPr lang="en-US" altLang="ja-JP" sz="2000" b="1" i="1" dirty="0">
                <a:solidFill>
                  <a:srgbClr val="FF0000"/>
                </a:solidFill>
              </a:rPr>
              <a:t>For</a:t>
            </a:r>
            <a:r>
              <a:rPr lang="en-US" altLang="ja-JP" sz="2000" i="1" dirty="0">
                <a:solidFill>
                  <a:srgbClr val="990033"/>
                </a:solidFill>
              </a:rPr>
              <a:t> </a:t>
            </a:r>
            <a:r>
              <a:rPr lang="en-US" altLang="ja-JP" sz="2000" i="1" dirty="0"/>
              <a:t>Maria to get a good job</a:t>
            </a:r>
            <a:r>
              <a:rPr lang="en-US" altLang="ja-JP" sz="2000" i="1" dirty="0">
                <a:solidFill>
                  <a:srgbClr val="990033"/>
                </a:solidFill>
              </a:rPr>
              <a:t>, </a:t>
            </a:r>
            <a:r>
              <a:rPr lang="en-US" altLang="ja-JP" sz="2000" b="1" i="1" dirty="0">
                <a:solidFill>
                  <a:srgbClr val="FF0000"/>
                </a:solidFill>
              </a:rPr>
              <a:t>it is sufficient for her</a:t>
            </a:r>
            <a:r>
              <a:rPr lang="en-US" altLang="ja-JP" sz="2000" i="1" dirty="0">
                <a:solidFill>
                  <a:srgbClr val="FF0000"/>
                </a:solidFill>
              </a:rPr>
              <a:t> </a:t>
            </a:r>
            <a:r>
              <a:rPr lang="en-US" altLang="ja-JP" sz="2000" i="1" dirty="0"/>
              <a:t>to learn discrete mathematics”.</a:t>
            </a:r>
          </a:p>
          <a:p>
            <a:pPr marL="582613" lvl="1" indent="-273050" eaLnBrk="1" hangingPunct="1"/>
            <a:r>
              <a:rPr lang="en-US" altLang="ja-JP" sz="2000" i="1" dirty="0"/>
              <a:t>"Maria will find a good job</a:t>
            </a:r>
            <a:r>
              <a:rPr lang="en-US" altLang="ja-JP" sz="2000" i="1" dirty="0">
                <a:solidFill>
                  <a:srgbClr val="000066"/>
                </a:solidFill>
              </a:rPr>
              <a:t> </a:t>
            </a:r>
            <a:r>
              <a:rPr lang="en-US" altLang="ja-JP" sz="2000" b="1" i="1" dirty="0">
                <a:solidFill>
                  <a:srgbClr val="FF0000"/>
                </a:solidFill>
              </a:rPr>
              <a:t>unless</a:t>
            </a:r>
            <a:r>
              <a:rPr lang="en-US" altLang="ja-JP" sz="2000" b="1" i="1" dirty="0">
                <a:solidFill>
                  <a:srgbClr val="000066"/>
                </a:solidFill>
              </a:rPr>
              <a:t> </a:t>
            </a:r>
            <a:r>
              <a:rPr lang="en-US" altLang="ja-JP" sz="2000" b="1" i="1" dirty="0"/>
              <a:t>she does not</a:t>
            </a:r>
            <a:r>
              <a:rPr lang="en-US" altLang="ja-JP" sz="2000" i="1" dirty="0"/>
              <a:t> learn discrete mathematics.”</a:t>
            </a:r>
          </a:p>
          <a:p>
            <a:pPr marL="182563" indent="-273050" eaLnBrk="1" hangingPunct="1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</a:rPr>
              <a:t>For More Examples of this type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 Supplementary  </a:t>
            </a:r>
          </a:p>
          <a:p>
            <a:pPr marL="182563" indent="-273050" eaLnBrk="1" hangingPunct="1">
              <a:buNone/>
            </a:pP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	  Materials will be given soon!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12182-809A-4019-92C8-917B75867CD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TW" sz="4000" b="1" dirty="0"/>
              <a:t>Converse, </a:t>
            </a:r>
            <a:r>
              <a:rPr lang="en-US" altLang="zh-TW" sz="4000" b="1" dirty="0" err="1"/>
              <a:t>Contrapositive</a:t>
            </a:r>
            <a:r>
              <a:rPr lang="en-US" altLang="zh-TW" sz="4000" b="1" dirty="0"/>
              <a:t>, and Inverse</a:t>
            </a:r>
            <a:endParaRPr lang="en-US" sz="4000" b="1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zh-TW" sz="2400" dirty="0"/>
              <a:t>We can form some new conditional statements starting with a conditional statement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i="1" dirty="0">
                <a:solidFill>
                  <a:srgbClr val="0000FF"/>
                </a:solidFill>
              </a:rPr>
              <a:t>p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i="1" dirty="0">
                <a:solidFill>
                  <a:srgbClr val="0000FF"/>
                </a:solidFill>
              </a:rPr>
              <a:t>q</a:t>
            </a:r>
          </a:p>
          <a:p>
            <a:pPr eaLnBrk="1" hangingPunct="1">
              <a:buNone/>
            </a:pPr>
            <a:endParaRPr lang="en-US" altLang="zh-TW" sz="2400" i="1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0000FF"/>
                </a:solidFill>
              </a:rPr>
              <a:t>Converse of  </a:t>
            </a:r>
            <a:r>
              <a:rPr lang="en-US" altLang="zh-TW" sz="2400" b="1" i="1" dirty="0">
                <a:solidFill>
                  <a:srgbClr val="0000FF"/>
                </a:solidFill>
              </a:rPr>
              <a:t>p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i="1" dirty="0">
                <a:solidFill>
                  <a:srgbClr val="0000FF"/>
                </a:solidFill>
              </a:rPr>
              <a:t>q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is the proposition </a:t>
            </a:r>
            <a:r>
              <a:rPr lang="en-US" altLang="zh-TW" sz="2400" b="1" i="1" dirty="0">
                <a:solidFill>
                  <a:srgbClr val="FF0000"/>
                </a:solidFill>
              </a:rPr>
              <a:t>q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</a:rPr>
              <a:t>p</a:t>
            </a:r>
            <a:endParaRPr lang="en-US" altLang="zh-TW" sz="2400" b="1" dirty="0"/>
          </a:p>
          <a:p>
            <a:pPr eaLnBrk="1" hangingPunct="1"/>
            <a:r>
              <a:rPr lang="en-US" altLang="zh-TW" sz="2400" dirty="0"/>
              <a:t>The </a:t>
            </a:r>
            <a:r>
              <a:rPr lang="en-US" altLang="zh-TW" sz="2400" b="1" i="1" dirty="0" err="1">
                <a:solidFill>
                  <a:srgbClr val="0000FF"/>
                </a:solidFill>
              </a:rPr>
              <a:t>Contrapositive</a:t>
            </a:r>
            <a:r>
              <a:rPr lang="en-US" altLang="zh-TW" sz="2400" b="1" dirty="0">
                <a:solidFill>
                  <a:srgbClr val="0000FF"/>
                </a:solidFill>
              </a:rPr>
              <a:t> of </a:t>
            </a:r>
            <a:r>
              <a:rPr lang="en-US" altLang="zh-TW" sz="2400" b="1" i="1" dirty="0">
                <a:solidFill>
                  <a:srgbClr val="0000FF"/>
                </a:solidFill>
              </a:rPr>
              <a:t>p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i="1" dirty="0">
                <a:solidFill>
                  <a:srgbClr val="0000FF"/>
                </a:solidFill>
              </a:rPr>
              <a:t>q </a:t>
            </a:r>
            <a:r>
              <a:rPr lang="en-US" altLang="zh-TW" sz="2400" dirty="0"/>
              <a:t>is the proposition 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</a:rPr>
              <a:t>q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</a:rPr>
              <a:t>p</a:t>
            </a:r>
          </a:p>
          <a:p>
            <a:pPr eaLnBrk="1" hangingPunct="1"/>
            <a:r>
              <a:rPr lang="en-US" altLang="zh-TW" sz="2400" dirty="0"/>
              <a:t>The </a:t>
            </a:r>
            <a:r>
              <a:rPr lang="en-US" altLang="zh-TW" sz="2400" b="1" i="1" dirty="0">
                <a:solidFill>
                  <a:srgbClr val="0000FF"/>
                </a:solidFill>
              </a:rPr>
              <a:t>Inverse of p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i="1" dirty="0">
                <a:solidFill>
                  <a:srgbClr val="0000FF"/>
                </a:solidFill>
              </a:rPr>
              <a:t>q </a:t>
            </a:r>
            <a:r>
              <a:rPr lang="en-US" altLang="zh-TW" sz="2400" dirty="0"/>
              <a:t>is the proposition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</a:rPr>
              <a:t>p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</a:rPr>
              <a:t>q 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eaLnBrk="1" hangingPunct="1"/>
            <a:endParaRPr lang="en-US" altLang="zh-TW" sz="2400" dirty="0"/>
          </a:p>
          <a:p>
            <a:pPr eaLnBrk="1" hangingPunct="1">
              <a:buFont typeface="Arial" charset="0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AB334-1EC1-4365-B6D4-BFA34CCA632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3000" dirty="0"/>
              <a:t>Examples of Converse, </a:t>
            </a:r>
            <a:r>
              <a:rPr lang="en-US" sz="3000" dirty="0" err="1"/>
              <a:t>Contrapositive</a:t>
            </a:r>
            <a:r>
              <a:rPr lang="en-US" sz="3000" dirty="0"/>
              <a:t> and Inverse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0000FF"/>
                </a:solidFill>
              </a:rPr>
              <a:t>Converse</a:t>
            </a:r>
            <a:r>
              <a:rPr lang="en-US" sz="2400" dirty="0"/>
              <a:t>:  </a:t>
            </a:r>
            <a:r>
              <a:rPr lang="en-US" sz="2400" i="1" dirty="0"/>
              <a:t>p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/>
              <a:t>q  </a:t>
            </a:r>
            <a:r>
              <a:rPr lang="en-US" sz="2400" dirty="0">
                <a:solidFill>
                  <a:srgbClr val="0000FF"/>
                </a:solidFill>
              </a:rPr>
              <a:t>==&gt;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q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  </a:t>
            </a:r>
            <a:r>
              <a:rPr lang="en-US" sz="2400" b="1" i="1" dirty="0">
                <a:solidFill>
                  <a:srgbClr val="C00000"/>
                </a:solidFill>
              </a:rPr>
              <a:t>p </a:t>
            </a:r>
            <a:endParaRPr lang="en-US" sz="2400" b="1" i="1" dirty="0">
              <a:solidFill>
                <a:srgbClr val="C00000"/>
              </a:solidFill>
              <a:sym typeface="Symbol" pitchFamily="18" charset="2"/>
            </a:endParaRPr>
          </a:p>
          <a:p>
            <a:pPr lvl="1" eaLnBrk="1" hangingPunct="1">
              <a:buClr>
                <a:schemeClr val="folHlink"/>
              </a:buClr>
              <a:buFont typeface="Arial" charset="0"/>
              <a:buChar char="•"/>
            </a:pPr>
            <a:r>
              <a:rPr lang="en-US" sz="2400" u="sng" dirty="0">
                <a:solidFill>
                  <a:srgbClr val="FF0000"/>
                </a:solidFill>
              </a:rPr>
              <a:t>Example</a:t>
            </a:r>
            <a:r>
              <a:rPr lang="en-US" sz="2400" dirty="0"/>
              <a:t>: “If it is noon, then I am hungry.” </a:t>
            </a:r>
          </a:p>
          <a:p>
            <a:pPr lvl="1" eaLnBrk="1" hangingPunct="1">
              <a:buClr>
                <a:schemeClr val="folHlink"/>
              </a:buClr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b="1" dirty="0"/>
              <a:t>Converse</a:t>
            </a:r>
            <a:r>
              <a:rPr lang="en-US" sz="2400" dirty="0"/>
              <a:t>:  “If I am hungry, then it is noon.”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i="1" dirty="0" err="1">
                <a:solidFill>
                  <a:srgbClr val="0000FF"/>
                </a:solidFill>
              </a:rPr>
              <a:t>Contrapositive</a:t>
            </a:r>
            <a:r>
              <a:rPr lang="en-US" sz="2400" dirty="0"/>
              <a:t>:  </a:t>
            </a:r>
            <a:r>
              <a:rPr lang="en-US" sz="2400" i="1" dirty="0"/>
              <a:t>p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/>
              <a:t>q  </a:t>
            </a:r>
            <a:r>
              <a:rPr lang="en-US" sz="2400" dirty="0">
                <a:solidFill>
                  <a:srgbClr val="0000FF"/>
                </a:solidFill>
              </a:rPr>
              <a:t>==&gt;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</a:t>
            </a:r>
            <a:r>
              <a:rPr lang="en-US" sz="2400" b="1" i="1" dirty="0">
                <a:solidFill>
                  <a:srgbClr val="C00000"/>
                </a:solidFill>
              </a:rPr>
              <a:t>q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  </a:t>
            </a:r>
            <a:r>
              <a:rPr lang="en-US" sz="2400" b="1" i="1" dirty="0">
                <a:solidFill>
                  <a:srgbClr val="C00000"/>
                </a:solidFill>
              </a:rPr>
              <a:t>p </a:t>
            </a:r>
            <a:endParaRPr lang="en-US" sz="2400" b="1" i="1" dirty="0">
              <a:solidFill>
                <a:srgbClr val="C00000"/>
              </a:solidFill>
              <a:sym typeface="Symbol" pitchFamily="18" charset="2"/>
            </a:endParaRPr>
          </a:p>
          <a:p>
            <a:pPr lvl="1" eaLnBrk="1" hangingPunct="1">
              <a:buClr>
                <a:schemeClr val="folHlink"/>
              </a:buClr>
              <a:buFont typeface="Arial" charset="0"/>
              <a:buChar char="•"/>
            </a:pPr>
            <a:r>
              <a:rPr lang="en-US" sz="2400" u="sng" dirty="0">
                <a:solidFill>
                  <a:srgbClr val="FF0000"/>
                </a:solidFill>
              </a:rPr>
              <a:t>Example</a:t>
            </a:r>
            <a:r>
              <a:rPr lang="en-US" sz="2400" dirty="0"/>
              <a:t>: “If it is noon, then I am hungry.” </a:t>
            </a:r>
          </a:p>
          <a:p>
            <a:pPr lvl="1" eaLnBrk="1" hangingPunct="1">
              <a:buClr>
                <a:schemeClr val="folHlink"/>
              </a:buClr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b="1" dirty="0" err="1"/>
              <a:t>Contrapositive</a:t>
            </a:r>
            <a:r>
              <a:rPr lang="en-US" sz="2400" dirty="0"/>
              <a:t>: “If I am not hungry, then it is not noon.”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0000FF"/>
                </a:solidFill>
              </a:rPr>
              <a:t>Inverse</a:t>
            </a:r>
            <a:r>
              <a:rPr lang="en-US" sz="2400" dirty="0"/>
              <a:t>:   </a:t>
            </a:r>
            <a:r>
              <a:rPr lang="en-US" sz="2400" i="1" dirty="0"/>
              <a:t>p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/>
              <a:t>q  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==&gt;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</a:t>
            </a:r>
            <a:r>
              <a:rPr lang="en-US" sz="2400" b="1" i="1" dirty="0">
                <a:solidFill>
                  <a:srgbClr val="C00000"/>
                </a:solidFill>
              </a:rPr>
              <a:t>p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  </a:t>
            </a:r>
            <a:r>
              <a:rPr lang="en-US" sz="2400" b="1" i="1" dirty="0">
                <a:solidFill>
                  <a:srgbClr val="C00000"/>
                </a:solidFill>
              </a:rPr>
              <a:t>q </a:t>
            </a:r>
            <a:endParaRPr lang="en-US" sz="2400" b="1" i="1" dirty="0">
              <a:solidFill>
                <a:srgbClr val="C00000"/>
              </a:solidFill>
              <a:sym typeface="Symbol" pitchFamily="18" charset="2"/>
            </a:endParaRPr>
          </a:p>
          <a:p>
            <a:pPr lvl="1" eaLnBrk="1" hangingPunct="1">
              <a:buClr>
                <a:schemeClr val="folHlink"/>
              </a:buClr>
              <a:buFont typeface="Arial" charset="0"/>
              <a:buChar char="•"/>
            </a:pPr>
            <a:r>
              <a:rPr lang="en-US" sz="2400" u="sng" dirty="0">
                <a:solidFill>
                  <a:srgbClr val="FF0000"/>
                </a:solidFill>
              </a:rPr>
              <a:t>Example</a:t>
            </a:r>
            <a:r>
              <a:rPr lang="en-US" sz="2400" dirty="0"/>
              <a:t>:  “If it is noon, then I am hungry.” </a:t>
            </a:r>
          </a:p>
          <a:p>
            <a:pPr lvl="1" eaLnBrk="1" hangingPunct="1">
              <a:buClr>
                <a:schemeClr val="folHlink"/>
              </a:buClr>
              <a:buFont typeface="Arial" charset="0"/>
              <a:buNone/>
            </a:pPr>
            <a:r>
              <a:rPr lang="en-US" sz="2400" dirty="0"/>
              <a:t>	</a:t>
            </a:r>
            <a:r>
              <a:rPr lang="en-US" sz="2400" b="1" dirty="0"/>
              <a:t>Inverse</a:t>
            </a:r>
            <a:r>
              <a:rPr lang="en-US" sz="2400" dirty="0"/>
              <a:t>: “If it is not noon, then I am not hungry.”</a:t>
            </a:r>
            <a:endParaRPr lang="en-US" sz="2400" i="1" dirty="0"/>
          </a:p>
          <a:p>
            <a:pPr eaLnBrk="1" hangingPunct="1">
              <a:buFont typeface="Arial" charset="0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1227BF-56FA-416E-B663-A802FE0C33B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b="1" dirty="0"/>
              <a:t>Bi-Conditional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Let </a:t>
            </a:r>
            <a:r>
              <a:rPr lang="en-US" altLang="zh-TW" sz="2400" i="1" dirty="0"/>
              <a:t>p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q</a:t>
            </a:r>
            <a:r>
              <a:rPr lang="en-US" altLang="zh-TW" sz="2400" dirty="0"/>
              <a:t> be propositions. </a:t>
            </a:r>
          </a:p>
          <a:p>
            <a:pPr eaLnBrk="1" hangingPunct="1"/>
            <a:r>
              <a:rPr lang="en-US" altLang="zh-TW" sz="2400" dirty="0"/>
              <a:t>The </a:t>
            </a:r>
            <a:r>
              <a:rPr lang="en-US" altLang="zh-TW" sz="2400" i="1" dirty="0" err="1"/>
              <a:t>biconditional</a:t>
            </a:r>
            <a:r>
              <a:rPr lang="en-US" altLang="zh-TW" sz="2400" i="1" dirty="0"/>
              <a:t> statement</a:t>
            </a:r>
            <a:r>
              <a:rPr lang="en-US" altLang="zh-TW" sz="2400" dirty="0"/>
              <a:t> </a:t>
            </a:r>
            <a:r>
              <a:rPr lang="en-US" altLang="zh-TW" sz="2400" b="1" i="1" dirty="0">
                <a:solidFill>
                  <a:srgbClr val="0000FF"/>
                </a:solidFill>
              </a:rPr>
              <a:t>p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i="1" dirty="0">
                <a:solidFill>
                  <a:srgbClr val="0000FF"/>
                </a:solidFill>
              </a:rPr>
              <a:t>q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is the proposition </a:t>
            </a:r>
            <a:r>
              <a:rPr lang="en-US" altLang="zh-TW" sz="2400" b="1" dirty="0">
                <a:solidFill>
                  <a:srgbClr val="0000FF"/>
                </a:solidFill>
              </a:rPr>
              <a:t>“</a:t>
            </a:r>
            <a:r>
              <a:rPr lang="en-US" altLang="zh-TW" sz="2400" b="1" i="1" dirty="0">
                <a:solidFill>
                  <a:srgbClr val="0000FF"/>
                </a:solidFill>
              </a:rPr>
              <a:t>p</a:t>
            </a:r>
            <a:r>
              <a:rPr lang="en-US" altLang="zh-TW" sz="2400" b="1" dirty="0">
                <a:solidFill>
                  <a:srgbClr val="0000FF"/>
                </a:solidFill>
              </a:rPr>
              <a:t> if and only if </a:t>
            </a:r>
            <a:r>
              <a:rPr lang="en-US" altLang="zh-TW" sz="2400" b="1" i="1" dirty="0">
                <a:solidFill>
                  <a:srgbClr val="0000FF"/>
                </a:solidFill>
              </a:rPr>
              <a:t>q</a:t>
            </a:r>
            <a:r>
              <a:rPr lang="en-US" altLang="zh-TW" sz="2400" b="1" dirty="0">
                <a:solidFill>
                  <a:srgbClr val="0000FF"/>
                </a:solidFill>
              </a:rPr>
              <a:t>.”</a:t>
            </a:r>
          </a:p>
          <a:p>
            <a:pPr eaLnBrk="1" hangingPunct="1"/>
            <a:r>
              <a:rPr lang="en-US" altLang="zh-TW" sz="2400" b="1" dirty="0">
                <a:solidFill>
                  <a:srgbClr val="0000FF"/>
                </a:solidFill>
              </a:rPr>
              <a:t>The </a:t>
            </a:r>
            <a:r>
              <a:rPr lang="en-US" altLang="zh-TW" sz="2400" b="1" dirty="0" err="1">
                <a:solidFill>
                  <a:srgbClr val="0000FF"/>
                </a:solidFill>
              </a:rPr>
              <a:t>biconditional</a:t>
            </a:r>
            <a:r>
              <a:rPr lang="en-US" altLang="zh-TW" sz="2400" b="1" dirty="0">
                <a:solidFill>
                  <a:srgbClr val="0000FF"/>
                </a:solidFill>
              </a:rPr>
              <a:t> statement </a:t>
            </a:r>
            <a:r>
              <a:rPr lang="en-US" altLang="zh-TW" sz="2400" b="1" i="1" dirty="0">
                <a:solidFill>
                  <a:srgbClr val="0000FF"/>
                </a:solidFill>
              </a:rPr>
              <a:t>p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i="1" dirty="0">
                <a:solidFill>
                  <a:srgbClr val="0000FF"/>
                </a:solidFill>
              </a:rPr>
              <a:t>q</a:t>
            </a:r>
            <a:r>
              <a:rPr lang="en-US" altLang="zh-TW" sz="2400" b="1" dirty="0">
                <a:solidFill>
                  <a:srgbClr val="0000FF"/>
                </a:solidFill>
              </a:rPr>
              <a:t> is true when p and q have the same truth values, and is false otherwise.</a:t>
            </a:r>
          </a:p>
          <a:p>
            <a:pPr eaLnBrk="1" hangingPunct="1"/>
            <a:r>
              <a:rPr lang="en-US" altLang="zh-TW" sz="2400" dirty="0">
                <a:solidFill>
                  <a:srgbClr val="0000FF"/>
                </a:solidFill>
              </a:rPr>
              <a:t>Biconditional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statements</a:t>
            </a:r>
            <a:r>
              <a:rPr lang="en-US" altLang="zh-TW" sz="2400" dirty="0"/>
              <a:t> are also called “</a:t>
            </a:r>
            <a:r>
              <a:rPr lang="en-US" altLang="zh-TW" sz="2400" i="1" dirty="0">
                <a:solidFill>
                  <a:srgbClr val="0000FF"/>
                </a:solidFill>
              </a:rPr>
              <a:t>bi-implications</a:t>
            </a:r>
            <a:r>
              <a:rPr lang="en-US" altLang="zh-TW" sz="2400" dirty="0"/>
              <a:t>”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400" u="sng" dirty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400" u="sng" dirty="0">
                <a:solidFill>
                  <a:srgbClr val="FF0000"/>
                </a:solidFill>
              </a:rPr>
              <a:t>Question</a:t>
            </a:r>
            <a:r>
              <a:rPr lang="en-US" sz="2400" dirty="0">
                <a:solidFill>
                  <a:srgbClr val="FF0000"/>
                </a:solidFill>
              </a:rPr>
              <a:t> : Which operator is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the opposite of ?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i="1" u="sng" dirty="0">
                <a:solidFill>
                  <a:srgbClr val="00B050"/>
                </a:solidFill>
                <a:sym typeface="Symbol" pitchFamily="18" charset="2"/>
              </a:rPr>
              <a:t>Answer</a:t>
            </a:r>
            <a:r>
              <a:rPr lang="en-US" sz="2400" i="1" dirty="0">
                <a:solidFill>
                  <a:srgbClr val="00B050"/>
                </a:solidFill>
                <a:sym typeface="Symbol" pitchFamily="18" charset="2"/>
              </a:rPr>
              <a:t>:</a:t>
            </a:r>
            <a:r>
              <a:rPr lang="en-US" sz="24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0000FF"/>
                </a:solidFill>
                <a:sym typeface="Symbol" pitchFamily="18" charset="2"/>
              </a:rPr>
              <a:t> has exactly the opposite truth table as .</a:t>
            </a:r>
          </a:p>
          <a:p>
            <a:pPr eaLnBrk="1" hangingPunct="1">
              <a:buFont typeface="Arial" charset="0"/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TW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82AFF-E386-4192-81DD-EF2B9C41B58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b="1" dirty="0">
                <a:solidFill>
                  <a:srgbClr val="0000FF"/>
                </a:solidFill>
              </a:rPr>
              <a:t>Truth Table for Biconditional </a:t>
            </a:r>
            <a:r>
              <a:rPr lang="en-US" altLang="zh-TW" sz="4000" b="1" i="1" dirty="0">
                <a:solidFill>
                  <a:srgbClr val="0000FF"/>
                </a:solidFill>
              </a:rPr>
              <a:t>p</a:t>
            </a:r>
            <a:r>
              <a:rPr lang="en-US" altLang="zh-TW" sz="4000" b="1" dirty="0">
                <a:solidFill>
                  <a:srgbClr val="0000FF"/>
                </a:solidFill>
              </a:rPr>
              <a:t> </a:t>
            </a:r>
            <a:r>
              <a:rPr lang="en-US" altLang="zh-TW" sz="4000" b="1" dirty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4000" b="1" dirty="0">
                <a:solidFill>
                  <a:srgbClr val="0000FF"/>
                </a:solidFill>
              </a:rPr>
              <a:t> </a:t>
            </a:r>
            <a:r>
              <a:rPr lang="en-US" altLang="zh-TW" sz="4000" b="1" i="1" dirty="0">
                <a:solidFill>
                  <a:srgbClr val="0000FF"/>
                </a:solidFill>
              </a:rPr>
              <a:t>q</a:t>
            </a:r>
            <a:r>
              <a:rPr lang="en-US" altLang="zh-TW" sz="4000" b="1" dirty="0">
                <a:solidFill>
                  <a:srgbClr val="0000FF"/>
                </a:solidFill>
              </a:rPr>
              <a:t>  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4AFC3-2A06-4682-99F0-A8C25B87F7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584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62063" y="1151902"/>
            <a:ext cx="6053137" cy="4363073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of Biconditional statement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Example 10 ( Page 9): </a:t>
            </a: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the statement “ You can take the flight” and </a:t>
            </a:r>
            <a:r>
              <a:rPr lang="en-US" sz="2800" i="1" dirty="0"/>
              <a:t>q</a:t>
            </a:r>
            <a:r>
              <a:rPr lang="en-US" sz="2800" dirty="0"/>
              <a:t> be the statement “ You buy a ticket”. </a:t>
            </a:r>
          </a:p>
          <a:p>
            <a:pPr>
              <a:buFont typeface="Arial" charset="0"/>
              <a:buNone/>
            </a:pPr>
            <a:r>
              <a:rPr lang="en-US" sz="2800" dirty="0"/>
              <a:t>	What is the statement for </a:t>
            </a:r>
            <a:r>
              <a:rPr lang="en-US" altLang="zh-TW" sz="2800" b="1" i="1" dirty="0">
                <a:solidFill>
                  <a:srgbClr val="0000FF"/>
                </a:solidFill>
              </a:rPr>
              <a:t>p</a:t>
            </a:r>
            <a:r>
              <a:rPr lang="en-US" altLang="zh-TW" sz="2800" b="1" dirty="0">
                <a:solidFill>
                  <a:srgbClr val="0000FF"/>
                </a:solidFill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800" b="1" dirty="0">
                <a:solidFill>
                  <a:srgbClr val="0000FF"/>
                </a:solidFill>
              </a:rPr>
              <a:t> </a:t>
            </a:r>
            <a:r>
              <a:rPr lang="en-US" altLang="zh-TW" sz="2800" b="1" i="1" dirty="0">
                <a:solidFill>
                  <a:srgbClr val="0000FF"/>
                </a:solidFill>
              </a:rPr>
              <a:t>q</a:t>
            </a:r>
            <a:r>
              <a:rPr lang="en-US" altLang="zh-TW" sz="2800" b="1" dirty="0">
                <a:solidFill>
                  <a:srgbClr val="0000FF"/>
                </a:solidFill>
              </a:rPr>
              <a:t> ?</a:t>
            </a:r>
          </a:p>
          <a:p>
            <a:pPr>
              <a:buFont typeface="Arial" charset="0"/>
              <a:buNone/>
            </a:pPr>
            <a:endParaRPr lang="en-US" altLang="zh-TW" sz="2800" b="1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altLang="zh-TW" sz="2800" b="1" u="sng" dirty="0">
                <a:solidFill>
                  <a:srgbClr val="0000FF"/>
                </a:solidFill>
              </a:rPr>
              <a:t>Solution</a:t>
            </a:r>
            <a:r>
              <a:rPr lang="en-US" altLang="zh-TW" sz="2800" b="1" dirty="0">
                <a:solidFill>
                  <a:srgbClr val="0000FF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“You can take the flight if and only if you buy a ticket”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5E36A-257A-4946-8844-EA95DD19EC5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How to </a:t>
            </a:r>
            <a:r>
              <a:rPr lang="en-US" sz="4000" b="1" dirty="0">
                <a:solidFill>
                  <a:srgbClr val="FF0000"/>
                </a:solidFill>
              </a:rPr>
              <a:t>Construct</a:t>
            </a:r>
            <a:r>
              <a:rPr lang="en-US" sz="4000" dirty="0">
                <a:solidFill>
                  <a:srgbClr val="FF0000"/>
                </a:solidFill>
              </a:rPr>
              <a:t> a </a:t>
            </a:r>
            <a:r>
              <a:rPr lang="en-US" sz="4000" b="1" dirty="0">
                <a:solidFill>
                  <a:srgbClr val="FF0000"/>
                </a:solidFill>
              </a:rPr>
              <a:t>Truth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Table</a:t>
            </a:r>
            <a:r>
              <a:rPr lang="en-US" sz="4000" dirty="0">
                <a:solidFill>
                  <a:srgbClr val="FF0000"/>
                </a:solidFill>
              </a:rPr>
              <a:t> for a Compound Proposition?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sz="2800" dirty="0"/>
              <a:t>At first look at the </a:t>
            </a:r>
            <a:r>
              <a:rPr lang="en-US" sz="2800" dirty="0">
                <a:solidFill>
                  <a:srgbClr val="0000FF"/>
                </a:solidFill>
              </a:rPr>
              <a:t>number of propositions (e.g. </a:t>
            </a:r>
            <a:r>
              <a:rPr lang="en-US" sz="2800" i="1" dirty="0">
                <a:solidFill>
                  <a:srgbClr val="0000FF"/>
                </a:solidFill>
              </a:rPr>
              <a:t>p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i="1" dirty="0">
                <a:solidFill>
                  <a:srgbClr val="0000FF"/>
                </a:solidFill>
              </a:rPr>
              <a:t>q</a:t>
            </a:r>
            <a:r>
              <a:rPr lang="en-US" sz="2800" dirty="0">
                <a:solidFill>
                  <a:srgbClr val="0000FF"/>
                </a:solidFill>
              </a:rPr>
              <a:t>, </a:t>
            </a:r>
            <a:r>
              <a:rPr lang="en-US" sz="2800" i="1" dirty="0">
                <a:solidFill>
                  <a:srgbClr val="0000FF"/>
                </a:solidFill>
              </a:rPr>
              <a:t>r</a:t>
            </a:r>
            <a:r>
              <a:rPr lang="en-US" sz="2800" dirty="0">
                <a:solidFill>
                  <a:srgbClr val="0000FF"/>
                </a:solidFill>
              </a:rPr>
              <a:t> ) </a:t>
            </a:r>
            <a:r>
              <a:rPr lang="en-US" sz="2800" dirty="0"/>
              <a:t>in the given compound proposition. </a:t>
            </a:r>
          </a:p>
          <a:p>
            <a:r>
              <a:rPr lang="en-US" sz="2800" dirty="0">
                <a:solidFill>
                  <a:srgbClr val="0000FF"/>
                </a:solidFill>
              </a:rPr>
              <a:t>There will be </a:t>
            </a:r>
            <a:r>
              <a:rPr lang="en-US" sz="2800" b="1" dirty="0">
                <a:solidFill>
                  <a:srgbClr val="0000FF"/>
                </a:solidFill>
              </a:rPr>
              <a:t>2</a:t>
            </a:r>
            <a:r>
              <a:rPr lang="en-US" sz="2800" b="1" baseline="30000" dirty="0">
                <a:solidFill>
                  <a:srgbClr val="0000FF"/>
                </a:solidFill>
              </a:rPr>
              <a:t>n</a:t>
            </a:r>
            <a:r>
              <a:rPr lang="en-US" sz="2800" b="1" dirty="0">
                <a:solidFill>
                  <a:srgbClr val="0000FF"/>
                </a:solidFill>
              </a:rPr>
              <a:t> number of rows </a:t>
            </a:r>
            <a:r>
              <a:rPr lang="en-US" sz="2800" dirty="0">
                <a:solidFill>
                  <a:srgbClr val="0000FF"/>
                </a:solidFill>
              </a:rPr>
              <a:t>in the truth table</a:t>
            </a:r>
            <a:r>
              <a:rPr lang="en-US" sz="2800" dirty="0"/>
              <a:t>, where </a:t>
            </a:r>
            <a:r>
              <a:rPr lang="en-US" sz="2800" i="1" dirty="0"/>
              <a:t>n</a:t>
            </a:r>
            <a:r>
              <a:rPr lang="en-US" sz="2800" dirty="0"/>
              <a:t> is the number of propositions in the compound proposition.</a:t>
            </a:r>
          </a:p>
          <a:p>
            <a:r>
              <a:rPr lang="en-US" sz="2800" dirty="0"/>
              <a:t>Draw the table. In the first row, write down the name of propositions (e.g. </a:t>
            </a:r>
            <a:r>
              <a:rPr lang="en-US" sz="2800" i="1" dirty="0"/>
              <a:t>p</a:t>
            </a:r>
            <a:r>
              <a:rPr lang="en-US" sz="2800" dirty="0"/>
              <a:t>, </a:t>
            </a:r>
            <a:r>
              <a:rPr lang="en-US" sz="2800" i="1" dirty="0"/>
              <a:t>q</a:t>
            </a:r>
            <a:r>
              <a:rPr lang="en-US" sz="2800" dirty="0"/>
              <a:t>, </a:t>
            </a:r>
            <a:r>
              <a:rPr lang="en-US" sz="2800" i="1" dirty="0"/>
              <a:t>r</a:t>
            </a:r>
            <a:r>
              <a:rPr lang="en-US" sz="2800" dirty="0"/>
              <a:t> ) starting from left/first column.</a:t>
            </a:r>
          </a:p>
          <a:p>
            <a:r>
              <a:rPr lang="en-US" sz="2800" dirty="0"/>
              <a:t>Construct the truth table step by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7D8DB-6448-4D4C-8EA1-FA9A014B7C6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 eaLnBrk="1" hangingPunct="1"/>
            <a:br>
              <a:rPr lang="en-US" sz="3200" dirty="0">
                <a:solidFill>
                  <a:srgbClr val="0000FF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Example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altLang="ja-JP" sz="3200" dirty="0"/>
              <a:t>Construct a truth table for </a:t>
            </a:r>
            <a:r>
              <a:rPr lang="en-US" altLang="ja-JP" sz="3200" b="1" dirty="0">
                <a:solidFill>
                  <a:srgbClr val="0000FF"/>
                </a:solidFill>
              </a:rPr>
              <a:t>(p </a:t>
            </a:r>
            <a:r>
              <a:rPr lang="en-US" altLang="ja-JP" sz="3200" b="1" dirty="0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en-US" altLang="ja-JP" sz="3200" b="1" dirty="0">
                <a:solidFill>
                  <a:srgbClr val="0000FF"/>
                </a:solidFill>
              </a:rPr>
              <a:t> q) </a:t>
            </a:r>
            <a:r>
              <a:rPr lang="en-US" altLang="ja-JP" sz="3200" b="1" dirty="0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en-US" altLang="ja-JP" sz="3200" b="1" dirty="0">
                <a:solidFill>
                  <a:srgbClr val="0000FF"/>
                </a:solidFill>
              </a:rPr>
              <a:t> r</a:t>
            </a:r>
            <a:br>
              <a:rPr lang="en-US" altLang="ja-JP" sz="3200" b="1" dirty="0">
                <a:solidFill>
                  <a:srgbClr val="0000FF"/>
                </a:solidFill>
              </a:rPr>
            </a:b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ja-JP" sz="2800" b="1" u="sng" dirty="0">
                <a:solidFill>
                  <a:srgbClr val="0000FF"/>
                </a:solidFill>
              </a:rPr>
              <a:t>Solution:</a:t>
            </a:r>
            <a:r>
              <a:rPr lang="en-US" sz="2800" dirty="0"/>
              <a:t>		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0468C-DB16-4A1A-BBE6-07DB4C97E6A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667987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How to determine whether two compound propositions are logically equivalent?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Two compound propositions are </a:t>
            </a:r>
            <a:r>
              <a:rPr lang="en-US" altLang="zh-TW" sz="2400" b="1" i="1" dirty="0"/>
              <a:t>logically</a:t>
            </a:r>
            <a:r>
              <a:rPr lang="en-US" altLang="zh-TW" sz="2400" i="1" dirty="0"/>
              <a:t> </a:t>
            </a:r>
            <a:r>
              <a:rPr lang="en-US" altLang="zh-TW" sz="2400" b="1" i="1" dirty="0"/>
              <a:t>equivalent</a:t>
            </a:r>
            <a:r>
              <a:rPr lang="en-US" altLang="zh-TW" sz="2400" dirty="0"/>
              <a:t> if they always have the same truth values in the corresponding rows.</a:t>
            </a:r>
          </a:p>
          <a:p>
            <a:r>
              <a:rPr lang="en-US" altLang="zh-TW" sz="2400" dirty="0"/>
              <a:t>Construct a truth table for the given two compound propositions </a:t>
            </a:r>
            <a:r>
              <a:rPr lang="en-US" altLang="zh-TW" sz="2400" dirty="0">
                <a:solidFill>
                  <a:srgbClr val="FF0000"/>
                </a:solidFill>
              </a:rPr>
              <a:t>[in one table]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If the truth values of both of the compound propositions are same in the corresponding rows, then they are logically equivalent.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If the true values of both of the compound propositions are different in one or more rows, then they are NOT logically equivalent.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7D8DB-6448-4D4C-8EA1-FA9A014B7C6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Key Terms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Propositional variable: </a:t>
            </a:r>
            <a:r>
              <a:rPr lang="en-US" sz="2400" dirty="0"/>
              <a:t>A variable that represents a proposition. The conventional letters used for propositional variables are </a:t>
            </a:r>
            <a:r>
              <a:rPr lang="en-US" sz="2400" i="1" dirty="0">
                <a:solidFill>
                  <a:srgbClr val="0000FF"/>
                </a:solidFill>
              </a:rPr>
              <a:t>p, q, r, s, t,..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Compound proposition: </a:t>
            </a:r>
            <a:r>
              <a:rPr lang="en-US" sz="2400" dirty="0"/>
              <a:t>A proposition constructed by combining two or more propositions using </a:t>
            </a:r>
            <a:r>
              <a:rPr lang="en-US" sz="2400" i="1" dirty="0">
                <a:solidFill>
                  <a:srgbClr val="FF0000"/>
                </a:solidFill>
              </a:rPr>
              <a:t>logical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operators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/>
              <a:t>AKA</a:t>
            </a:r>
            <a:r>
              <a:rPr lang="en-US" sz="2400" dirty="0"/>
              <a:t> : </a:t>
            </a:r>
            <a:r>
              <a:rPr lang="en-US" sz="2400" i="1" dirty="0">
                <a:solidFill>
                  <a:srgbClr val="FF0000"/>
                </a:solidFill>
              </a:rPr>
              <a:t>logical connectives</a:t>
            </a:r>
            <a:r>
              <a:rPr lang="en-US" sz="2400" dirty="0"/>
              <a:t>)</a:t>
            </a: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Logical Operators</a:t>
            </a:r>
            <a:r>
              <a:rPr lang="en-US" sz="2400" dirty="0"/>
              <a:t>: Operators used to combine propositions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ja-JP" sz="2400" b="1" dirty="0">
                <a:solidFill>
                  <a:srgbClr val="0000FF"/>
                </a:solidFill>
              </a:rPr>
              <a:t>Truth Value</a:t>
            </a:r>
            <a:r>
              <a:rPr lang="en-US" altLang="ja-JP" sz="2400" dirty="0"/>
              <a:t>: </a:t>
            </a:r>
            <a:r>
              <a:rPr lang="en-US" altLang="ja-JP" sz="2400" b="1" dirty="0"/>
              <a:t>The truth value</a:t>
            </a:r>
            <a:r>
              <a:rPr lang="en-US" altLang="ja-JP" sz="2400" dirty="0"/>
              <a:t> of a proposition is </a:t>
            </a:r>
            <a:r>
              <a:rPr lang="en-US" altLang="ja-JP" sz="2400" b="1" dirty="0"/>
              <a:t>true</a:t>
            </a:r>
            <a:r>
              <a:rPr lang="en-US" altLang="ja-JP" sz="2400" dirty="0"/>
              <a:t>, denoted by </a:t>
            </a:r>
            <a:r>
              <a:rPr lang="en-US" altLang="ja-JP" sz="2400" b="1" dirty="0"/>
              <a:t>T</a:t>
            </a:r>
            <a:r>
              <a:rPr lang="en-US" altLang="ja-JP" sz="2400" dirty="0"/>
              <a:t>, if it is a true statement and </a:t>
            </a:r>
            <a:r>
              <a:rPr lang="en-US" altLang="ja-JP" sz="2400" b="1" dirty="0"/>
              <a:t>false</a:t>
            </a:r>
            <a:r>
              <a:rPr lang="en-US" altLang="ja-JP" sz="2400" dirty="0"/>
              <a:t>, denoted by </a:t>
            </a:r>
            <a:r>
              <a:rPr lang="en-US" altLang="ja-JP" sz="2400" b="1" dirty="0"/>
              <a:t>F</a:t>
            </a:r>
            <a:r>
              <a:rPr lang="en-US" altLang="ja-JP" sz="2400" dirty="0"/>
              <a:t>, if it is a false statement. </a:t>
            </a:r>
            <a:r>
              <a:rPr lang="en-US" altLang="ja-JP" sz="2400" b="1" dirty="0"/>
              <a:t>Truth Value </a:t>
            </a:r>
            <a:r>
              <a:rPr lang="en-US" altLang="ja-JP" sz="2400" b="1" dirty="0">
                <a:sym typeface="Wingdings" pitchFamily="2" charset="2"/>
              </a:rPr>
              <a:t>==&gt; </a:t>
            </a:r>
            <a:r>
              <a:rPr lang="en-US" altLang="ja-JP" sz="2400" dirty="0">
                <a:sym typeface="Wingdings" pitchFamily="2" charset="2"/>
              </a:rPr>
              <a:t>Either</a:t>
            </a:r>
            <a:r>
              <a:rPr lang="en-US" altLang="ja-JP" sz="2400" b="1" dirty="0">
                <a:sym typeface="Wingdings" pitchFamily="2" charset="2"/>
              </a:rPr>
              <a:t> True </a:t>
            </a:r>
            <a:r>
              <a:rPr lang="en-US" altLang="ja-JP" sz="2400" dirty="0">
                <a:sym typeface="Wingdings" pitchFamily="2" charset="2"/>
              </a:rPr>
              <a:t>or</a:t>
            </a:r>
            <a:r>
              <a:rPr lang="en-US" altLang="ja-JP" sz="2400" b="1" dirty="0">
                <a:sym typeface="Wingdings" pitchFamily="2" charset="2"/>
              </a:rPr>
              <a:t> False</a:t>
            </a:r>
            <a:endParaRPr lang="en-US" sz="2400" b="1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ja-JP" sz="2400" b="1" dirty="0">
                <a:solidFill>
                  <a:srgbClr val="0000FF"/>
                </a:solidFill>
              </a:rPr>
              <a:t>Truth Table: </a:t>
            </a:r>
            <a:r>
              <a:rPr lang="en-US" altLang="ja-JP" sz="2400" dirty="0"/>
              <a:t>A table displaying the truth values of propositions.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9D2AC-1143-402E-A570-19FFF69CE7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b="1" i="1" dirty="0">
                <a:solidFill>
                  <a:srgbClr val="FF0000"/>
                </a:solidFill>
              </a:rPr>
              <a:t>Example 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7990E-E93C-4185-8B36-750E35220F5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274320" indent="-365760"/>
            <a:r>
              <a:rPr lang="en-US" altLang="ja-JP" sz="2400" dirty="0">
                <a:solidFill>
                  <a:srgbClr val="FF0000"/>
                </a:solidFill>
              </a:rPr>
              <a:t>Show that </a:t>
            </a:r>
            <a:r>
              <a:rPr lang="en-US" altLang="zh-TW" sz="2400" b="1" i="1" dirty="0">
                <a:solidFill>
                  <a:srgbClr val="0000FF"/>
                </a:solidFill>
              </a:rPr>
              <a:t>p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i="1" dirty="0">
                <a:solidFill>
                  <a:srgbClr val="0000FF"/>
                </a:solidFill>
              </a:rPr>
              <a:t>q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is </a:t>
            </a:r>
            <a:r>
              <a:rPr lang="en-US" altLang="ja-JP" sz="2400" b="1" dirty="0">
                <a:solidFill>
                  <a:srgbClr val="FF0000"/>
                </a:solidFill>
              </a:rPr>
              <a:t>logically</a:t>
            </a:r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equivalent</a:t>
            </a:r>
            <a:r>
              <a:rPr lang="en-US" altLang="ja-JP" sz="2400" dirty="0">
                <a:solidFill>
                  <a:srgbClr val="FF0000"/>
                </a:solidFill>
              </a:rPr>
              <a:t> to </a:t>
            </a:r>
            <a:r>
              <a:rPr lang="en-US" altLang="ja-JP" sz="2400" b="1" dirty="0">
                <a:solidFill>
                  <a:srgbClr val="0000FF"/>
                </a:solidFill>
              </a:rPr>
              <a:t>(p </a:t>
            </a:r>
            <a:r>
              <a:rPr lang="en-US" altLang="ja-JP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>
                <a:solidFill>
                  <a:srgbClr val="0000FF"/>
                </a:solidFill>
              </a:rPr>
              <a:t> q) </a:t>
            </a:r>
            <a:r>
              <a:rPr lang="en-US" altLang="ja-JP" sz="2400" b="1" dirty="0">
                <a:solidFill>
                  <a:srgbClr val="0000FF"/>
                </a:solidFill>
                <a:sym typeface="Symbol"/>
              </a:rPr>
              <a:t> (</a:t>
            </a:r>
            <a:r>
              <a:rPr lang="en-US" altLang="ja-JP" sz="2400" b="1" dirty="0">
                <a:solidFill>
                  <a:srgbClr val="0000FF"/>
                </a:solidFill>
              </a:rPr>
              <a:t>q </a:t>
            </a:r>
            <a:r>
              <a:rPr lang="en-US" altLang="ja-JP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>
                <a:solidFill>
                  <a:srgbClr val="0000FF"/>
                </a:solidFill>
              </a:rPr>
              <a:t> p)</a:t>
            </a:r>
            <a:endParaRPr lang="en-US" altLang="ja-JP" sz="2400" b="1" u="sng" dirty="0">
              <a:solidFill>
                <a:srgbClr val="0000FF"/>
              </a:solidFill>
            </a:endParaRPr>
          </a:p>
          <a:p>
            <a:pPr marL="274320" indent="-365760"/>
            <a:r>
              <a:rPr lang="en-US" altLang="ja-JP" sz="2400" b="1" u="sng" dirty="0">
                <a:solidFill>
                  <a:srgbClr val="00B050"/>
                </a:solidFill>
              </a:rPr>
              <a:t>Solution:</a:t>
            </a:r>
          </a:p>
          <a:p>
            <a:pPr marL="533400" indent="-533400">
              <a:buFontTx/>
              <a:buNone/>
            </a:pPr>
            <a:endParaRPr lang="en-US" altLang="ja-JP" sz="2400" b="1" u="sng" dirty="0"/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801085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Truth Tables of Compound Propositions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can use logical connectives/operators to build up complicated compound propositions involving any number of propositional variables.</a:t>
            </a:r>
          </a:p>
          <a:p>
            <a:r>
              <a:rPr lang="en-US" sz="2800" dirty="0"/>
              <a:t>We can use truth tables to determine the truth values of these compound propositions.</a:t>
            </a:r>
          </a:p>
          <a:p>
            <a:endParaRPr lang="en-US" sz="2800" dirty="0"/>
          </a:p>
          <a:p>
            <a:r>
              <a:rPr lang="en-US" sz="2800" b="1" u="sng" dirty="0">
                <a:solidFill>
                  <a:srgbClr val="FF0000"/>
                </a:solidFill>
              </a:rPr>
              <a:t>Example 11 (p. 10):</a:t>
            </a:r>
            <a:r>
              <a:rPr lang="en-US" sz="2800" b="1" dirty="0">
                <a:solidFill>
                  <a:srgbClr val="FF0000"/>
                </a:solidFill>
              </a:rPr>
              <a:t> Construct the truth table of the compound proposition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00FF"/>
                </a:solidFill>
              </a:rPr>
              <a:t>(</a:t>
            </a:r>
            <a:r>
              <a:rPr lang="en-US" sz="2800" b="1" i="1" dirty="0">
                <a:solidFill>
                  <a:srgbClr val="0000FF"/>
                </a:solidFill>
              </a:rPr>
              <a:t>p</a:t>
            </a:r>
            <a:r>
              <a:rPr lang="en-US" sz="2800" b="1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sym typeface="Symbol"/>
              </a:rPr>
              <a:t></a:t>
            </a:r>
            <a:r>
              <a:rPr lang="en-US" altLang="ja-JP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sz="2800" b="1" i="1" dirty="0">
                <a:solidFill>
                  <a:srgbClr val="0000FF"/>
                </a:solidFill>
              </a:rPr>
              <a:t>q)</a:t>
            </a: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  (</a:t>
            </a:r>
            <a:r>
              <a:rPr lang="en-US" sz="2800" b="1" i="1" dirty="0">
                <a:solidFill>
                  <a:srgbClr val="0000FF"/>
                </a:solidFill>
              </a:rPr>
              <a:t>p</a:t>
            </a:r>
            <a:r>
              <a:rPr lang="en-US" sz="2800" b="1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sz="2800" b="1" i="1" dirty="0">
                <a:solidFill>
                  <a:srgbClr val="0000FF"/>
                </a:solidFill>
              </a:rPr>
              <a:t>q)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850C1-8E7A-4D97-996B-B8A74A929CF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Truth Tables of Compound Propositions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219C5-26EB-4098-8FAE-CB732F7938D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3994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600200"/>
            <a:ext cx="8666163" cy="4343400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b="1" dirty="0"/>
            </a:br>
            <a:r>
              <a:rPr lang="en-US" sz="2800" b="1" dirty="0"/>
              <a:t>A Demonstration That </a:t>
            </a:r>
            <a:r>
              <a:rPr lang="en-US" sz="2800" b="1" i="1" dirty="0">
                <a:solidFill>
                  <a:srgbClr val="0000FF"/>
                </a:solidFill>
              </a:rPr>
              <a:t>p ∨ (q ∧ r) </a:t>
            </a:r>
            <a:r>
              <a:rPr lang="en-US" sz="2800" b="1" i="1" dirty="0"/>
              <a:t>and </a:t>
            </a:r>
            <a:r>
              <a:rPr lang="en-US" sz="2800" b="1" i="1" dirty="0">
                <a:solidFill>
                  <a:srgbClr val="0000FF"/>
                </a:solidFill>
              </a:rPr>
              <a:t>(p ∨ q) ∧ (p ∨ r) </a:t>
            </a:r>
            <a:r>
              <a:rPr lang="en-US" sz="2800" b="1" dirty="0">
                <a:solidFill>
                  <a:srgbClr val="0000FF"/>
                </a:solidFill>
              </a:rPr>
              <a:t>are</a:t>
            </a:r>
            <a:r>
              <a:rPr lang="en-US" sz="2800" b="1" i="1" dirty="0">
                <a:solidFill>
                  <a:srgbClr val="0000FF"/>
                </a:solidFill>
              </a:rPr>
              <a:t> Logically Equivalent</a:t>
            </a:r>
            <a:br>
              <a:rPr lang="en-US" sz="2800" dirty="0">
                <a:solidFill>
                  <a:srgbClr val="0000FF"/>
                </a:solidFill>
              </a:rPr>
            </a:b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D99B3D-B4C7-4F2F-BD56-4C7874C0ECB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096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828800"/>
            <a:ext cx="8229600" cy="3783013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altLang="zh-TW" sz="4000" dirty="0"/>
              <a:t>Precedence of Logical Operators</a:t>
            </a:r>
            <a:endParaRPr lang="en-US" sz="4000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Negation operator is applied before all other logical operators</a:t>
            </a:r>
          </a:p>
          <a:p>
            <a:pPr eaLnBrk="1" hangingPunct="1"/>
            <a:r>
              <a:rPr lang="en-US" altLang="zh-TW" sz="2800" dirty="0"/>
              <a:t>Conjunction operator takes precedence over disjunction operator</a:t>
            </a:r>
          </a:p>
          <a:p>
            <a:pPr eaLnBrk="1" hangingPunct="1"/>
            <a:r>
              <a:rPr lang="en-US" altLang="zh-TW" sz="2800" dirty="0"/>
              <a:t>Conditional and </a:t>
            </a:r>
            <a:r>
              <a:rPr lang="en-US" altLang="zh-TW" sz="2800" dirty="0" err="1"/>
              <a:t>biconditional</a:t>
            </a:r>
            <a:r>
              <a:rPr lang="en-US" altLang="zh-TW" sz="2800" dirty="0"/>
              <a:t> operators have lower precedence</a:t>
            </a:r>
          </a:p>
          <a:p>
            <a:pPr eaLnBrk="1" hangingPunct="1"/>
            <a:r>
              <a:rPr lang="en-US" altLang="zh-TW" sz="2800" dirty="0"/>
              <a:t>Parentheses are used whenever necessary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5528C1-E681-408B-A915-1FC19C7B674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TW" sz="4000">
                <a:solidFill>
                  <a:srgbClr val="0000FF"/>
                </a:solidFill>
              </a:rPr>
              <a:t>Precedence of Logical Operators</a:t>
            </a:r>
            <a:endParaRPr lang="en-US" sz="400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6455A-CD4B-485D-B81F-B231AD92D21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3012" name="Picture 3" descr="t01_1_00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1447800"/>
            <a:ext cx="6096000" cy="4724400"/>
          </a:xfr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Logic and Bit Operations</a:t>
            </a:r>
            <a:endParaRPr lang="en-US" sz="400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>
                <a:solidFill>
                  <a:srgbClr val="FF0000"/>
                </a:solidFill>
              </a:rPr>
              <a:t>bit</a:t>
            </a:r>
            <a:r>
              <a:rPr lang="en-US" altLang="zh-TW" sz="2800" dirty="0"/>
              <a:t> ==&gt; </a:t>
            </a:r>
            <a:r>
              <a:rPr lang="en-US" altLang="zh-TW" sz="2800" b="1" i="1" dirty="0">
                <a:solidFill>
                  <a:srgbClr val="FF0000"/>
                </a:solidFill>
              </a:rPr>
              <a:t>b</a:t>
            </a:r>
            <a:r>
              <a:rPr lang="en-US" altLang="zh-TW" sz="2800" dirty="0"/>
              <a:t>inary dig</a:t>
            </a:r>
            <a:r>
              <a:rPr lang="en-US" altLang="zh-TW" sz="2800" b="1" i="1" dirty="0">
                <a:solidFill>
                  <a:srgbClr val="FF0000"/>
                </a:solidFill>
              </a:rPr>
              <a:t>it</a:t>
            </a:r>
          </a:p>
          <a:p>
            <a:pPr eaLnBrk="1" hangingPunct="1"/>
            <a:r>
              <a:rPr lang="en-US" altLang="zh-TW" sz="2800" dirty="0"/>
              <a:t>Boolean variable: </a:t>
            </a:r>
            <a:r>
              <a:rPr lang="en-US" altLang="zh-TW" sz="2800" dirty="0">
                <a:solidFill>
                  <a:srgbClr val="FF0000"/>
                </a:solidFill>
              </a:rPr>
              <a:t>either </a:t>
            </a:r>
            <a:r>
              <a:rPr lang="en-US" altLang="zh-TW" sz="2800" b="1" dirty="0">
                <a:solidFill>
                  <a:srgbClr val="FF0000"/>
                </a:solidFill>
              </a:rPr>
              <a:t>true</a:t>
            </a:r>
            <a:r>
              <a:rPr lang="en-US" altLang="zh-TW" sz="2800" dirty="0">
                <a:solidFill>
                  <a:srgbClr val="FF0000"/>
                </a:solidFill>
              </a:rPr>
              <a:t> or </a:t>
            </a:r>
            <a:r>
              <a:rPr lang="en-US" altLang="zh-TW" sz="2800" b="1" dirty="0">
                <a:solidFill>
                  <a:srgbClr val="FF0000"/>
                </a:solidFill>
              </a:rPr>
              <a:t>false</a:t>
            </a:r>
          </a:p>
          <a:p>
            <a:pPr lvl="1" eaLnBrk="1" hangingPunct="1"/>
            <a:r>
              <a:rPr lang="en-US" altLang="zh-TW" dirty="0"/>
              <a:t>Can be represented by a bit</a:t>
            </a:r>
          </a:p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</a:rPr>
              <a:t>Bit String</a:t>
            </a:r>
            <a:r>
              <a:rPr lang="en-US" altLang="zh-TW" sz="2800" dirty="0"/>
              <a:t>: A </a:t>
            </a:r>
            <a:r>
              <a:rPr lang="en-US" altLang="zh-TW" sz="2800" i="1" dirty="0">
                <a:solidFill>
                  <a:srgbClr val="0000FF"/>
                </a:solidFill>
              </a:rPr>
              <a:t>bit string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/>
              <a:t>is a sequence of zero or more bits. The </a:t>
            </a:r>
            <a:r>
              <a:rPr lang="en-US" altLang="zh-TW" sz="2800" i="1" dirty="0">
                <a:solidFill>
                  <a:srgbClr val="0000FF"/>
                </a:solidFill>
              </a:rPr>
              <a:t>length</a:t>
            </a:r>
            <a:r>
              <a:rPr lang="en-US" altLang="zh-TW" sz="2800" dirty="0"/>
              <a:t> of the string is the number of bits in the string.</a:t>
            </a:r>
          </a:p>
          <a:p>
            <a:pPr eaLnBrk="1" hangingPunct="1"/>
            <a:r>
              <a:rPr lang="en-US" altLang="zh-TW" sz="2800" u="sng" dirty="0">
                <a:solidFill>
                  <a:srgbClr val="FF0000"/>
                </a:solidFill>
              </a:rPr>
              <a:t>Example 20(p.15</a:t>
            </a:r>
            <a:r>
              <a:rPr lang="en-US" altLang="zh-TW" sz="2800" dirty="0">
                <a:solidFill>
                  <a:srgbClr val="FF0000"/>
                </a:solidFill>
              </a:rPr>
              <a:t>): </a:t>
            </a:r>
            <a:r>
              <a:rPr lang="en-US" altLang="zh-TW" sz="2800" dirty="0"/>
              <a:t>101010011 is a bit string of </a:t>
            </a:r>
            <a:r>
              <a:rPr lang="en-US" altLang="zh-TW" sz="2800" dirty="0">
                <a:solidFill>
                  <a:srgbClr val="0000FF"/>
                </a:solidFill>
              </a:rPr>
              <a:t>length</a:t>
            </a:r>
            <a:r>
              <a:rPr lang="en-US" altLang="zh-TW" sz="2800" dirty="0"/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nine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0BD97-68D3-443C-AE6F-3181CBE83AC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br>
              <a:rPr lang="en-US" sz="4000" b="1" dirty="0"/>
            </a:br>
            <a:r>
              <a:rPr lang="en-US" sz="4000" b="1" dirty="0"/>
              <a:t>Bit Operations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Computer </a:t>
            </a:r>
            <a:r>
              <a:rPr lang="en-US" sz="2800" b="1"/>
              <a:t>bit operations correspond to the logical connectives. </a:t>
            </a:r>
            <a:r>
              <a:rPr lang="en-US" sz="2800"/>
              <a:t>By replacing true by a one and false by a zero in the truth tables for the operators ∧, ∨, and ⊕, the tables shown in Table 9 for the corresponding bit operations are obtained. We will also use the notation </a:t>
            </a:r>
            <a:r>
              <a:rPr lang="en-US" sz="2800" i="1"/>
              <a:t>OR, AND, and XOR for the operators ∨,∧, and ⊕ respectively, as is done in various programming languages.</a:t>
            </a:r>
            <a:endParaRPr lang="en-US" sz="2800"/>
          </a:p>
          <a:p>
            <a:pPr>
              <a:buFont typeface="Arial" charset="0"/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EB2AC-91EE-4051-81ED-1A3713221C8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Table for Bit Operations</a:t>
            </a:r>
            <a:endParaRPr lang="en-US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076BF-842F-4BDC-97CF-54569525AAC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46084" name="Picture 3" descr="t01_1_00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600200"/>
            <a:ext cx="7035800" cy="4608513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z="4000"/>
              <a:t>Bit string and bit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5A0FF-EE22-4DDC-BAB4-D77AB6A3396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471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93738" y="1600200"/>
            <a:ext cx="7756525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Proposition: Examples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40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77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Proposition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Not Proposition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 + 2 = 32</a:t>
                      </a:r>
                    </a:p>
                    <a:p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Bring me coffee!</a:t>
                      </a:r>
                    </a:p>
                    <a:p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61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r>
                        <a:rPr lang="en-US" sz="2400" baseline="0" dirty="0"/>
                        <a:t> + 2 =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 + 2</a:t>
                      </a:r>
                    </a:p>
                    <a:p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610">
                <a:tc>
                  <a:txBody>
                    <a:bodyPr/>
                    <a:lstStyle/>
                    <a:p>
                      <a:r>
                        <a:rPr lang="en-US" sz="2400" dirty="0"/>
                        <a:t>CSC 1204 is Katrina’s favorite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CSC 1204 is her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favorite class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191">
                <a:tc>
                  <a:txBody>
                    <a:bodyPr/>
                    <a:lstStyle/>
                    <a:p>
                      <a:r>
                        <a:rPr lang="en-US" sz="2400" dirty="0"/>
                        <a:t>Every cow has four</a:t>
                      </a:r>
                      <a:r>
                        <a:rPr lang="en-US" sz="2400" baseline="0" dirty="0"/>
                        <a:t> legs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Do you like Cake?</a:t>
                      </a:r>
                    </a:p>
                    <a:p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51157-75B8-40C9-BE07-2A8E6C2E897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Practice @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Relevant </a:t>
            </a:r>
            <a:r>
              <a:rPr lang="en-US" b="1" dirty="0">
                <a:solidFill>
                  <a:srgbClr val="FF0000"/>
                </a:solidFill>
              </a:rPr>
              <a:t>Odd-numbered Exercises </a:t>
            </a:r>
            <a:r>
              <a:rPr lang="en-US" dirty="0">
                <a:solidFill>
                  <a:srgbClr val="FF0000"/>
                </a:solidFill>
              </a:rPr>
              <a:t>(Answers to the odd-numbered exercises are given at the end of your book)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Supplementary Materials on Conditional Statements (will be uploaded soon!)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7D8DB-6448-4D4C-8EA1-FA9A014B7C6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Proposition: More Examples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ja-JP" sz="2000" dirty="0">
                <a:solidFill>
                  <a:srgbClr val="0000FF"/>
                </a:solidFill>
              </a:rPr>
              <a:t>Which of the following are propositions?  What are the truth values of those that are propositions?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ja-JP" sz="2000" dirty="0"/>
              <a:t>a. Read this carefully.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ja-JP" sz="2000" dirty="0"/>
              <a:t>b. 2 + 2 = 4.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ja-JP" sz="2000" dirty="0"/>
              <a:t>c. </a:t>
            </a:r>
            <a:r>
              <a:rPr lang="en-US" altLang="ja-JP" sz="2000" dirty="0" err="1"/>
              <a:t>Comilla</a:t>
            </a:r>
            <a:r>
              <a:rPr lang="en-US" altLang="ja-JP" sz="2000" dirty="0"/>
              <a:t> is the capital of Bangladesh.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ja-JP" sz="2000" dirty="0"/>
              <a:t>d. What time is it?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b="1" u="sng" dirty="0">
                <a:solidFill>
                  <a:srgbClr val="0000FF"/>
                </a:solidFill>
              </a:rPr>
              <a:t>Solution</a:t>
            </a:r>
            <a:r>
              <a:rPr lang="en-US" altLang="ja-JP" sz="2000" b="1" u="sng" dirty="0"/>
              <a:t>.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ja-JP" sz="2000" dirty="0"/>
              <a:t>a. Not a proposition (because it’s a command).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ja-JP" sz="2000" dirty="0"/>
              <a:t>b. A proposition with truth value (T).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ja-JP" sz="2000" dirty="0"/>
              <a:t>c. A proposition with truth value (F).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ja-JP" sz="2000" dirty="0"/>
              <a:t>d. Not a proposition (because it’s a question).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54D6D-685F-4E5C-8334-D42F8425E3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solidFill>
                  <a:srgbClr val="FF0000"/>
                </a:solidFill>
              </a:rPr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2800" dirty="0">
                <a:solidFill>
                  <a:srgbClr val="0000FF"/>
                </a:solidFill>
              </a:rPr>
              <a:t>Which of the following are propositions?  What are the truth values of those that are propositions?</a:t>
            </a:r>
          </a:p>
          <a:p>
            <a:pPr marL="514350" indent="-514350" eaLnBrk="1" hangingPunct="1">
              <a:buFont typeface="+mj-lt"/>
              <a:buAutoNum type="alphaLcParenR"/>
              <a:defRPr/>
            </a:pPr>
            <a:r>
              <a:rPr lang="en-US" altLang="ja-JP" sz="2800" dirty="0"/>
              <a:t>5 + 7 = 17</a:t>
            </a:r>
          </a:p>
          <a:p>
            <a:pPr marL="514350" indent="-514350" eaLnBrk="1" hangingPunct="1">
              <a:buFont typeface="+mj-lt"/>
              <a:buAutoNum type="alphaLcParenR"/>
              <a:defRPr/>
            </a:pPr>
            <a:r>
              <a:rPr lang="en-US" altLang="ja-JP" sz="2800" dirty="0"/>
              <a:t>Answer the question</a:t>
            </a:r>
          </a:p>
          <a:p>
            <a:pPr marL="514350" indent="-514350" eaLnBrk="1" hangingPunct="1">
              <a:buFont typeface="+mj-lt"/>
              <a:buAutoNum type="alphaLcParenR"/>
              <a:defRPr/>
            </a:pPr>
            <a:r>
              <a:rPr lang="en-US" altLang="ja-JP" sz="2800" dirty="0"/>
              <a:t>x + 2 = 13</a:t>
            </a:r>
          </a:p>
          <a:p>
            <a:pPr marL="514350" indent="-514350" eaLnBrk="1" hangingPunct="1">
              <a:buFont typeface="+mj-lt"/>
              <a:buAutoNum type="alphaLcParenR"/>
              <a:defRPr/>
            </a:pPr>
            <a:r>
              <a:rPr lang="en-US" altLang="ja-JP" sz="2800" dirty="0"/>
              <a:t>x + y = z</a:t>
            </a:r>
          </a:p>
          <a:p>
            <a:pPr marL="514350" indent="-514350" eaLnBrk="1" hangingPunct="1">
              <a:buFont typeface="+mj-lt"/>
              <a:buAutoNum type="alphaLcParenR"/>
              <a:defRPr/>
            </a:pPr>
            <a:r>
              <a:rPr lang="en-US" altLang="ja-JP" sz="2800" dirty="0"/>
              <a:t>AIUB is the best public university in Bangladesh</a:t>
            </a:r>
          </a:p>
          <a:p>
            <a:pPr marL="514350" indent="-514350" eaLnBrk="1" hangingPunct="1">
              <a:buFont typeface="Arial" charset="0"/>
              <a:buNone/>
              <a:defRPr/>
            </a:pPr>
            <a:endParaRPr lang="en-US" altLang="ja-JP" sz="2800" dirty="0"/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C9C31-8261-4EBB-BB58-2F0545823C2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Logical Operators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Logical operators ==&gt;</a:t>
            </a:r>
            <a:r>
              <a:rPr lang="en-US" sz="2800" dirty="0"/>
              <a:t> </a:t>
            </a:r>
            <a:r>
              <a:rPr lang="en-US" sz="2800" b="1" dirty="0"/>
              <a:t>unary</a:t>
            </a:r>
            <a:r>
              <a:rPr lang="en-US" sz="2800" dirty="0"/>
              <a:t>, </a:t>
            </a:r>
            <a:r>
              <a:rPr lang="en-US" sz="2800" b="1" dirty="0"/>
              <a:t>binary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solidFill>
                  <a:srgbClr val="0000FF"/>
                </a:solidFill>
              </a:rPr>
              <a:t>Unary</a:t>
            </a:r>
            <a:r>
              <a:rPr lang="en-US" sz="2800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Negation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solidFill>
                  <a:srgbClr val="0000FF"/>
                </a:solidFill>
              </a:rPr>
              <a:t>Binary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Conjunction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Disjunction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Exclusive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Conditional/Implication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Biconditional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98249-218F-4292-A697-4C420A6A04A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3475D-F4D1-4FFA-A9BC-F2EA63E5172C}" type="slidenum">
              <a:rPr lang="ja-JP" altLang="en-US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ja-JP" sz="4000" b="1" dirty="0"/>
              <a:t>Logical Operators: Symbols &amp; Usage</a:t>
            </a:r>
          </a:p>
        </p:txBody>
      </p:sp>
      <p:graphicFrame>
        <p:nvGraphicFramePr>
          <p:cNvPr id="148673" name="Group 193"/>
          <p:cNvGraphicFramePr>
            <a:graphicFrameLocks noGrp="1"/>
          </p:cNvGraphicFramePr>
          <p:nvPr/>
        </p:nvGraphicFramePr>
        <p:xfrm>
          <a:off x="1600200" y="1295400"/>
          <a:ext cx="5791200" cy="4785218"/>
        </p:xfrm>
        <a:graphic>
          <a:graphicData uri="http://schemas.openxmlformats.org/drawingml/2006/table">
            <a:tbl>
              <a:tblPr/>
              <a:tblGrid>
                <a:gridCol w="237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Negation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Conjunction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Disjunction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Exclusive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Conditional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  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if, then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Biconditional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iff</a:t>
                      </a:r>
                      <a:endParaRPr kumimoji="0" lang="en-US" altLang="ja-JP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2066</Words>
  <Application>Microsoft Office PowerPoint</Application>
  <PresentationFormat>On-screen Show (4:3)</PresentationFormat>
  <Paragraphs>344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Comic Sans MS</vt:lpstr>
      <vt:lpstr>Helvetica</vt:lpstr>
      <vt:lpstr>Symbol</vt:lpstr>
      <vt:lpstr>Tahoma</vt:lpstr>
      <vt:lpstr>Wingdings</vt:lpstr>
      <vt:lpstr>Office Theme</vt:lpstr>
      <vt:lpstr>Discrete Mathematics (CSC 1204)</vt:lpstr>
      <vt:lpstr>Key Terms</vt:lpstr>
      <vt:lpstr>Key Terms</vt:lpstr>
      <vt:lpstr>Key Terms</vt:lpstr>
      <vt:lpstr>Proposition: Examples</vt:lpstr>
      <vt:lpstr>Proposition: More Examples</vt:lpstr>
      <vt:lpstr>Class Work</vt:lpstr>
      <vt:lpstr>Logical Operators</vt:lpstr>
      <vt:lpstr>Logical Operators: Symbols &amp; Usage</vt:lpstr>
      <vt:lpstr>Propositional Logic - Negation</vt:lpstr>
      <vt:lpstr>Propositional Logic - Negation</vt:lpstr>
      <vt:lpstr>Truth table for Negation of a Proposition</vt:lpstr>
      <vt:lpstr>Negation: Another Example</vt:lpstr>
      <vt:lpstr>Conjunction</vt:lpstr>
      <vt:lpstr>Truth Table for Conjunction</vt:lpstr>
      <vt:lpstr>Conjunction: Example</vt:lpstr>
      <vt:lpstr>Conjunction: Another Example</vt:lpstr>
      <vt:lpstr>Conjunction</vt:lpstr>
      <vt:lpstr>Disjunction</vt:lpstr>
      <vt:lpstr>Truth Table for Disjunction</vt:lpstr>
      <vt:lpstr>Examples of Conjunction &amp; Disjunction</vt:lpstr>
      <vt:lpstr>Examples of Conjunction &amp; Disjunction  (See Example 5 &amp; 6 @ Page 4 &amp; 5)</vt:lpstr>
      <vt:lpstr>Exclusive Or</vt:lpstr>
      <vt:lpstr>Truth Table of Exclusive Or</vt:lpstr>
      <vt:lpstr>Conditional Statements </vt:lpstr>
      <vt:lpstr>Truth Table for Conditional Statement</vt:lpstr>
      <vt:lpstr>Equivalent Expression of p  q </vt:lpstr>
      <vt:lpstr>Equivalent Expression of p  q  </vt:lpstr>
      <vt:lpstr>Remember!</vt:lpstr>
      <vt:lpstr>Example of  Conditional Statement</vt:lpstr>
      <vt:lpstr>Example 7 (page 7)</vt:lpstr>
      <vt:lpstr>Converse, Contrapositive, and Inverse</vt:lpstr>
      <vt:lpstr>Examples of Converse, Contrapositive and Inverse </vt:lpstr>
      <vt:lpstr>Bi-Conditional</vt:lpstr>
      <vt:lpstr>Truth Table for Biconditional p  q  </vt:lpstr>
      <vt:lpstr>Example of Biconditional statement</vt:lpstr>
      <vt:lpstr>How to Construct a Truth Table for a Compound Proposition?</vt:lpstr>
      <vt:lpstr> Example: Construct a truth table for (p  q)  r </vt:lpstr>
      <vt:lpstr>How to determine whether two compound propositions are logically equivalent?</vt:lpstr>
      <vt:lpstr>Example </vt:lpstr>
      <vt:lpstr>Truth Tables of Compound Propositions</vt:lpstr>
      <vt:lpstr>Truth Tables of Compound Propositions</vt:lpstr>
      <vt:lpstr> A Demonstration That p ∨ (q ∧ r) and (p ∨ q) ∧ (p ∨ r) are Logically Equivalent </vt:lpstr>
      <vt:lpstr>Precedence of Logical Operators</vt:lpstr>
      <vt:lpstr>Precedence of Logical Operators</vt:lpstr>
      <vt:lpstr>Logic and Bit Operations</vt:lpstr>
      <vt:lpstr> Bit Operations </vt:lpstr>
      <vt:lpstr>Table for Bit Operations</vt:lpstr>
      <vt:lpstr>Bit string and bit operation</vt:lpstr>
      <vt:lpstr>Practice @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(CSC 1204)</dc:title>
  <dc:creator>Rouf</dc:creator>
  <cp:lastModifiedBy>Fahad Ahmed</cp:lastModifiedBy>
  <cp:revision>89</cp:revision>
  <dcterms:created xsi:type="dcterms:W3CDTF">2013-09-01T10:29:16Z</dcterms:created>
  <dcterms:modified xsi:type="dcterms:W3CDTF">2019-05-28T07:39:14Z</dcterms:modified>
</cp:coreProperties>
</file>