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D40E-F22C-480A-9B41-592EB07AB8D7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9FCD-C41B-446A-849A-570D26586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00C-9A5D-4E4F-AB6D-0A58786ADED4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4135-8DA1-4FB8-8820-2FF7EA4846E4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A366-CDEA-46ED-A473-B8A194CEF4FB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8EB3-0F17-4CE2-B0A2-5ACE6BEB3DAF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C35-1C61-4001-9994-7A71B75519AB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FA66-3BC2-4DC6-95AB-DA206EFCD6A8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C09-1023-40DC-BA28-16588887406A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EDAB-C079-487E-8E8D-5DA25375DA0B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C4DB-E618-4BC1-BFA1-305FCC7F9410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FDBC-9C18-48E1-BD7E-1ED5291A11DA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5ED7-9895-4581-97FD-1557EF574336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BC09-B19C-484B-B08D-260BD0FEEFAE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28A2-7864-4EFA-803B-3621FCA14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Discrete Mathematics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(CSC 1204)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5438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Conditional Statements (section 1.1)</a:t>
            </a:r>
          </a:p>
          <a:p>
            <a:r>
              <a:rPr lang="en-US" sz="3600" b="1" dirty="0" smtClean="0">
                <a:solidFill>
                  <a:srgbClr val="0000FF"/>
                </a:solidFill>
              </a:rPr>
              <a:t>(Supplementary  Materials)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19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e) To get tenure as a professor, it is </a:t>
            </a:r>
            <a:r>
              <a:rPr lang="en-US" sz="2800" b="1" dirty="0" smtClean="0"/>
              <a:t>sufficient</a:t>
            </a:r>
            <a:r>
              <a:rPr lang="en-US" sz="2800" dirty="0" smtClean="0"/>
              <a:t> to be world-famous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A: If you are world-famous, then you will get tenure as a professor</a:t>
            </a:r>
          </a:p>
          <a:p>
            <a:pPr>
              <a:buNone/>
            </a:pPr>
            <a:r>
              <a:rPr lang="en-US" sz="2800" dirty="0" smtClean="0"/>
              <a:t>f) </a:t>
            </a:r>
            <a:r>
              <a:rPr lang="en-US" sz="2800" b="1" dirty="0" smtClean="0"/>
              <a:t>If</a:t>
            </a:r>
            <a:r>
              <a:rPr lang="en-US" sz="2800" dirty="0" smtClean="0"/>
              <a:t> you drive more than 400 miles, you will need to buy gasoline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A: If you drive more than 400 miles, then you will need to buy gasoline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19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g) Your guarantee is good </a:t>
            </a:r>
            <a:r>
              <a:rPr lang="en-US" sz="2800" b="1" dirty="0" smtClean="0"/>
              <a:t>only if</a:t>
            </a:r>
            <a:r>
              <a:rPr lang="en-US" sz="2800" dirty="0" smtClean="0"/>
              <a:t> you bought your CD player less than 90 days ago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A: If your guarantee is good, then you must have bought your CD player less than 90 days ago</a:t>
            </a:r>
          </a:p>
          <a:p>
            <a:pPr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800" dirty="0" smtClean="0"/>
              <a:t>h) Jan will go swimming </a:t>
            </a:r>
            <a:r>
              <a:rPr lang="en-US" sz="2800" b="1" dirty="0" smtClean="0"/>
              <a:t>unless</a:t>
            </a:r>
            <a:r>
              <a:rPr lang="en-US" sz="2800" dirty="0" smtClean="0"/>
              <a:t> the water is too cold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A: If the water is not too cold, then Jan will go swimming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@ Home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en-US" sz="4000" dirty="0" smtClean="0">
                <a:solidFill>
                  <a:srgbClr val="FF0000"/>
                </a:solidFill>
              </a:rPr>
              <a:t>Relevant odd-numbered exercises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 dirty="0" smtClean="0"/>
              <a:t>Conditional Statements </a:t>
            </a:r>
            <a:endParaRPr lang="en-US" sz="4000" b="1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400" dirty="0" smtClean="0"/>
              <a:t>Let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be propositions. </a:t>
            </a:r>
          </a:p>
          <a:p>
            <a:pPr eaLnBrk="1" hangingPunct="1"/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conditional statement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is the proposition “if </a:t>
            </a:r>
            <a:r>
              <a:rPr lang="en-US" altLang="zh-TW" sz="2400" i="1" dirty="0" smtClean="0"/>
              <a:t>p,</a:t>
            </a:r>
            <a:r>
              <a:rPr lang="en-US" altLang="zh-TW" sz="2400" dirty="0" smtClean="0"/>
              <a:t> then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.”</a:t>
            </a:r>
          </a:p>
          <a:p>
            <a:pPr eaLnBrk="1" hangingPunct="1"/>
            <a:r>
              <a:rPr lang="en-US" altLang="zh-TW" sz="2400" dirty="0" smtClean="0">
                <a:solidFill>
                  <a:srgbClr val="0000FF"/>
                </a:solidFill>
              </a:rPr>
              <a:t>The conditional statement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</a:rPr>
              <a:t> is false when p is true and q is false, and true otherwise.</a:t>
            </a:r>
          </a:p>
          <a:p>
            <a:pPr eaLnBrk="1" hangingPunct="1"/>
            <a:r>
              <a:rPr lang="en-US" altLang="zh-TW" sz="2400" i="1" dirty="0" smtClean="0"/>
              <a:t> </a:t>
            </a:r>
            <a:r>
              <a:rPr lang="en-US" altLang="zh-TW" sz="2400" dirty="0" smtClean="0"/>
              <a:t>In the conditional statement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q, </a:t>
            </a:r>
          </a:p>
          <a:p>
            <a:pPr eaLnBrk="1" hangingPunct="1">
              <a:buNone/>
            </a:pPr>
            <a:r>
              <a:rPr lang="en-US" altLang="zh-TW" sz="2400" i="1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 is called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hypothesis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 (or antecedent  or premise)</a:t>
            </a:r>
            <a:r>
              <a:rPr lang="en-US" altLang="zh-TW" sz="2400" i="1" dirty="0" smtClean="0"/>
              <a:t> and </a:t>
            </a:r>
          </a:p>
          <a:p>
            <a:pPr eaLnBrk="1" hangingPunct="1">
              <a:buNone/>
            </a:pPr>
            <a:r>
              <a:rPr lang="en-US" altLang="zh-TW" sz="2400" i="1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 is called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conclusion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 (or consequence)</a:t>
            </a:r>
          </a:p>
          <a:p>
            <a:pPr eaLnBrk="1" hangingPunct="1"/>
            <a:r>
              <a:rPr lang="en-US" altLang="ja-JP" sz="2400" dirty="0" smtClean="0"/>
              <a:t>This one is the English usage of </a:t>
            </a:r>
            <a:r>
              <a:rPr lang="en-US" altLang="ja-JP" sz="2400" dirty="0" smtClean="0">
                <a:solidFill>
                  <a:srgbClr val="3118EE"/>
                </a:solidFill>
              </a:rPr>
              <a:t>“if, then” </a:t>
            </a:r>
            <a:r>
              <a:rPr lang="en-US" altLang="ja-JP" sz="2400" dirty="0" smtClean="0"/>
              <a:t>or</a:t>
            </a:r>
            <a:r>
              <a:rPr lang="en-US" altLang="ja-JP" sz="2400" dirty="0" smtClean="0">
                <a:solidFill>
                  <a:srgbClr val="3118EE"/>
                </a:solidFill>
              </a:rPr>
              <a:t> “implies”.</a:t>
            </a:r>
          </a:p>
          <a:p>
            <a:pPr eaLnBrk="1" hangingPunct="1"/>
            <a:r>
              <a:rPr lang="en-US" altLang="zh-TW" sz="2400" b="1" dirty="0" smtClean="0"/>
              <a:t> </a:t>
            </a:r>
            <a:r>
              <a:rPr lang="en-US" altLang="ja-JP" sz="2400" dirty="0" smtClean="0"/>
              <a:t>The connective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dirty="0" smtClean="0"/>
              <a:t> is called the ‘conditional connective’.</a:t>
            </a:r>
          </a:p>
          <a:p>
            <a:pPr eaLnBrk="1" hangingPunct="1"/>
            <a:r>
              <a:rPr lang="en-US" sz="2400" dirty="0" smtClean="0">
                <a:ea typeface="ＭＳ Ｐゴシック" pitchFamily="50" charset="-128"/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conditional statement </a:t>
            </a:r>
            <a:r>
              <a:rPr lang="en-US" sz="2400" dirty="0" smtClean="0">
                <a:ea typeface="ＭＳ Ｐゴシック" pitchFamily="50" charset="-128"/>
              </a:rPr>
              <a:t>is also called an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implication</a:t>
            </a:r>
            <a:r>
              <a:rPr lang="en-US" sz="2400" dirty="0" smtClean="0">
                <a:ea typeface="ＭＳ Ｐゴシック" pitchFamily="50" charset="-128"/>
              </a:rPr>
              <a:t>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EB19-3671-4799-8A10-41243C5E3F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FF"/>
                </a:solidFill>
              </a:rPr>
              <a:t>Truth Table for Conditional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AA9E9-DE56-46CE-A983-AD492AD07F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8676" name="Picture 3" descr="t01_1_0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524000"/>
            <a:ext cx="4694238" cy="440055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Equivalent Expression of</a:t>
            </a:r>
            <a:r>
              <a:rPr lang="en-US" altLang="ja-JP" sz="4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40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4000" b="1" i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4000" b="1" i="1" dirty="0" smtClean="0">
                <a:solidFill>
                  <a:srgbClr val="FF0000"/>
                </a:solidFill>
              </a:rPr>
              <a:t> q </a:t>
            </a:r>
            <a:endParaRPr lang="en-US" sz="4000" i="1" dirty="0" smtClean="0">
              <a:solidFill>
                <a:srgbClr val="FF0000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953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ja-JP" dirty="0" smtClean="0"/>
              <a:t>In terms of words, the proposition </a:t>
            </a:r>
            <a:r>
              <a:rPr lang="en-US" altLang="ja-JP" b="1" dirty="0" smtClean="0">
                <a:solidFill>
                  <a:srgbClr val="0000FF"/>
                </a:solidFill>
              </a:rPr>
              <a:t>p </a:t>
            </a:r>
            <a:r>
              <a:rPr lang="en-US" altLang="ja-JP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b="1" dirty="0" smtClean="0">
                <a:solidFill>
                  <a:srgbClr val="0000FF"/>
                </a:solidFill>
              </a:rPr>
              <a:t> q</a:t>
            </a:r>
            <a:r>
              <a:rPr lang="en-US" altLang="ja-JP" dirty="0" smtClean="0"/>
              <a:t> also reads:</a:t>
            </a:r>
          </a:p>
          <a:p>
            <a:pPr marL="971550" lvl="1" indent="-514350" eaLnBrk="1" hangingPunct="1">
              <a:buNone/>
            </a:pPr>
            <a:r>
              <a:rPr lang="en-US" altLang="ja-JP" sz="32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3200" dirty="0" smtClean="0"/>
              <a:t>(a)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if p, then q, </a:t>
            </a:r>
            <a:r>
              <a:rPr lang="en-US" altLang="ja-JP" sz="3200" b="1" i="1" dirty="0" smtClean="0"/>
              <a:t>or</a:t>
            </a:r>
          </a:p>
          <a:p>
            <a:pPr marL="971550" lvl="1" indent="-514350" eaLnBrk="1" hangingPunct="1">
              <a:buNone/>
            </a:pPr>
            <a:r>
              <a:rPr lang="en-US" altLang="ja-JP" sz="3200" b="1" dirty="0">
                <a:solidFill>
                  <a:srgbClr val="0000FF"/>
                </a:solidFill>
              </a:rPr>
              <a:t>	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if p, q </a:t>
            </a:r>
          </a:p>
          <a:p>
            <a:pPr marL="971550" lvl="1" indent="-514350" eaLnBrk="1" hangingPunct="1">
              <a:buNone/>
            </a:pPr>
            <a:r>
              <a:rPr lang="en-US" altLang="ja-JP" sz="2600" i="1" dirty="0" smtClean="0">
                <a:solidFill>
                  <a:srgbClr val="FF0000"/>
                </a:solidFill>
              </a:rPr>
              <a:t>(The word “</a:t>
            </a:r>
            <a:r>
              <a:rPr lang="en-US" altLang="ja-JP" sz="2600" b="1" i="1" dirty="0" smtClean="0">
                <a:solidFill>
                  <a:srgbClr val="FF0000"/>
                </a:solidFill>
              </a:rPr>
              <a:t>then</a:t>
            </a:r>
            <a:r>
              <a:rPr lang="en-US" altLang="ja-JP" sz="2600" i="1" dirty="0" smtClean="0">
                <a:solidFill>
                  <a:srgbClr val="FF0000"/>
                </a:solidFill>
              </a:rPr>
              <a:t>” is sometimes omitted in English sentences) </a:t>
            </a:r>
          </a:p>
          <a:p>
            <a:pPr lvl="1" eaLnBrk="1" hangingPunct="1">
              <a:buFontTx/>
              <a:buNone/>
            </a:pPr>
            <a:r>
              <a:rPr lang="en-US" altLang="ja-JP" sz="3200" dirty="0" smtClean="0"/>
              <a:t>(b)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 implies q</a:t>
            </a:r>
          </a:p>
          <a:p>
            <a:pPr lvl="1" eaLnBrk="1" hangingPunct="1">
              <a:buFontTx/>
              <a:buNone/>
            </a:pPr>
            <a:r>
              <a:rPr lang="en-US" altLang="ja-JP" sz="3200" dirty="0" smtClean="0"/>
              <a:t>(c)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 is a sufficient condition for q , </a:t>
            </a:r>
            <a:r>
              <a:rPr lang="en-US" altLang="ja-JP" sz="3200" b="1" i="1" dirty="0" smtClean="0"/>
              <a:t>or</a:t>
            </a:r>
          </a:p>
          <a:p>
            <a:pPr lvl="1" eaLnBrk="1" hangingPunct="1">
              <a:buFontTx/>
              <a:buNone/>
            </a:pPr>
            <a:r>
              <a:rPr lang="en-US" altLang="ja-JP" sz="3200" b="1" dirty="0">
                <a:solidFill>
                  <a:srgbClr val="0000FF"/>
                </a:solidFill>
              </a:rPr>
              <a:t>	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 a sufficient condition for q is p</a:t>
            </a:r>
          </a:p>
          <a:p>
            <a:pPr lvl="1" eaLnBrk="1" hangingPunct="1">
              <a:buFontTx/>
              <a:buNone/>
            </a:pPr>
            <a:r>
              <a:rPr lang="en-US" altLang="ja-JP" sz="3200" dirty="0" smtClean="0"/>
              <a:t>(d)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is a necessary condition for p, </a:t>
            </a:r>
            <a:r>
              <a:rPr lang="en-US" altLang="ja-JP" sz="3200" b="1" i="1" dirty="0" smtClean="0"/>
              <a:t>or</a:t>
            </a:r>
          </a:p>
          <a:p>
            <a:pPr lvl="1" eaLnBrk="1" hangingPunct="1">
              <a:buFontTx/>
              <a:buNone/>
            </a:pPr>
            <a:r>
              <a:rPr lang="en-US" altLang="ja-JP" sz="3200" b="1" dirty="0">
                <a:solidFill>
                  <a:srgbClr val="0000FF"/>
                </a:solidFill>
              </a:rPr>
              <a:t>	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 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a necessary condition for p is q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BDD-C831-4CF8-A0C7-1759EFE7C2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Equivalent Expression of</a:t>
            </a:r>
            <a:r>
              <a:rPr lang="en-US" altLang="ja-JP" sz="4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40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4000" b="1" i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4000" b="1" i="1" dirty="0" smtClean="0">
                <a:solidFill>
                  <a:srgbClr val="FF0000"/>
                </a:solidFill>
              </a:rPr>
              <a:t> q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ja-JP" sz="3200" dirty="0" smtClean="0"/>
              <a:t>(e)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 only if q</a:t>
            </a:r>
          </a:p>
          <a:p>
            <a:pPr lvl="1">
              <a:buNone/>
            </a:pPr>
            <a:r>
              <a:rPr lang="en-US" altLang="ja-JP" sz="3200" dirty="0" smtClean="0"/>
              <a:t>(f)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if p</a:t>
            </a:r>
            <a:r>
              <a:rPr lang="en-US" altLang="ja-JP" sz="3200" dirty="0" smtClean="0"/>
              <a:t> , </a:t>
            </a:r>
            <a:r>
              <a:rPr lang="en-US" altLang="ja-JP" sz="3200" b="1" i="1" dirty="0" smtClean="0"/>
              <a:t>or</a:t>
            </a:r>
          </a:p>
          <a:p>
            <a:pPr lvl="1">
              <a:buNone/>
            </a:pPr>
            <a:r>
              <a:rPr lang="en-US" altLang="ja-JP" sz="3200" dirty="0"/>
              <a:t>	</a:t>
            </a:r>
            <a:r>
              <a:rPr lang="en-US" altLang="ja-JP" sz="3200" dirty="0" smtClean="0"/>
              <a:t> 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q, if p</a:t>
            </a:r>
          </a:p>
          <a:p>
            <a:pPr lvl="1">
              <a:buNone/>
            </a:pPr>
            <a:r>
              <a:rPr lang="en-US" altLang="ja-JP" sz="3200" dirty="0" smtClean="0"/>
              <a:t>(g)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whenever p</a:t>
            </a:r>
          </a:p>
          <a:p>
            <a:pPr lvl="1">
              <a:buNone/>
            </a:pPr>
            <a:r>
              <a:rPr lang="en-US" altLang="ja-JP" sz="3200" dirty="0" smtClean="0"/>
              <a:t>(h)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 p</a:t>
            </a:r>
          </a:p>
          <a:p>
            <a:pPr lvl="1">
              <a:buNone/>
            </a:pP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i</a:t>
            </a:r>
            <a:r>
              <a:rPr lang="en-US" altLang="ja-JP" sz="3200" dirty="0" smtClean="0"/>
              <a:t>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unless </a:t>
            </a:r>
            <a:r>
              <a:rPr lang="en-US" altLang="ja-JP" sz="3200" b="1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</a:t>
            </a:r>
            <a:endParaRPr lang="ja-JP" altLang="en-US" sz="3200" b="1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hypothesis expresses a sufficient condition</a:t>
            </a:r>
          </a:p>
          <a:p>
            <a:r>
              <a:rPr lang="en-US" sz="2800" dirty="0" smtClean="0"/>
              <a:t>The conclusion expresses a necessary condition</a:t>
            </a:r>
          </a:p>
          <a:p>
            <a:r>
              <a:rPr lang="en-US" sz="2800" dirty="0" smtClean="0"/>
              <a:t>“</a:t>
            </a:r>
            <a:r>
              <a:rPr lang="en-US" sz="2800" b="1" i="1" dirty="0" smtClean="0"/>
              <a:t>but</a:t>
            </a:r>
            <a:r>
              <a:rPr lang="en-US" sz="2800" dirty="0" smtClean="0"/>
              <a:t>” is a logical synonym for “</a:t>
            </a:r>
            <a:r>
              <a:rPr lang="en-US" sz="2800" b="1" i="1" dirty="0" smtClean="0"/>
              <a:t>and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“</a:t>
            </a:r>
            <a:r>
              <a:rPr lang="en-US" sz="2800" b="1" i="1" dirty="0" smtClean="0"/>
              <a:t>when</a:t>
            </a:r>
            <a:r>
              <a:rPr lang="en-US" sz="2800" dirty="0" smtClean="0"/>
              <a:t>” / “</a:t>
            </a:r>
            <a:r>
              <a:rPr lang="en-US" sz="2800" b="1" i="1" dirty="0" smtClean="0"/>
              <a:t>whenever</a:t>
            </a:r>
            <a:r>
              <a:rPr lang="en-US" sz="2800" dirty="0" smtClean="0"/>
              <a:t>” means the same as “</a:t>
            </a:r>
            <a:r>
              <a:rPr lang="en-US" sz="2800" b="1" i="1" dirty="0" smtClean="0"/>
              <a:t>if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hypothesis</a:t>
            </a:r>
            <a:r>
              <a:rPr lang="en-US" sz="2800" dirty="0" smtClean="0"/>
              <a:t> is the clause following “</a:t>
            </a:r>
            <a:r>
              <a:rPr lang="en-US" sz="2800" b="1" dirty="0" smtClean="0"/>
              <a:t>if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The </a:t>
            </a:r>
            <a:r>
              <a:rPr lang="en-US" sz="2800" b="1" i="1" dirty="0" smtClean="0"/>
              <a:t>conclusion</a:t>
            </a:r>
            <a:r>
              <a:rPr lang="en-US" sz="2800" dirty="0" smtClean="0"/>
              <a:t> is the clause following “</a:t>
            </a:r>
            <a:r>
              <a:rPr lang="en-US" sz="2800" b="1" i="1" dirty="0" smtClean="0"/>
              <a:t>then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“</a:t>
            </a:r>
            <a:r>
              <a:rPr lang="en-US" sz="2800" b="1" i="1" dirty="0" smtClean="0"/>
              <a:t>only if</a:t>
            </a:r>
            <a:r>
              <a:rPr lang="en-US" sz="2800" dirty="0" smtClean="0"/>
              <a:t>” clause is the </a:t>
            </a:r>
            <a:r>
              <a:rPr lang="en-US" sz="2800" b="1" dirty="0" smtClean="0"/>
              <a:t>conclusion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Question pattern in the midterm exam?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86800" cy="4754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Question may be in one of the following forms: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Write each of these statements in the form “if p, then q”  in English</a:t>
            </a:r>
          </a:p>
          <a:p>
            <a:pPr lvl="1"/>
            <a:r>
              <a:rPr lang="en-US" sz="2400" dirty="0" smtClean="0"/>
              <a:t>Write each of these statements in the form “if p, then q”</a:t>
            </a:r>
          </a:p>
          <a:p>
            <a:pPr lvl="1"/>
            <a:r>
              <a:rPr lang="en-US" sz="2400" dirty="0" smtClean="0"/>
              <a:t>Write each of these statements in the form “if … , then ...”</a:t>
            </a:r>
          </a:p>
          <a:p>
            <a:pPr lvl="1"/>
            <a:r>
              <a:rPr lang="en-US" sz="2400" dirty="0" smtClean="0"/>
              <a:t>Restate each of these proposition in the form “if p, then q”</a:t>
            </a:r>
          </a:p>
          <a:p>
            <a:endParaRPr lang="en-US" sz="2600" dirty="0" smtClean="0"/>
          </a:p>
          <a:p>
            <a:r>
              <a:rPr lang="en-US" sz="2600" dirty="0" smtClean="0">
                <a:solidFill>
                  <a:srgbClr val="0000FF"/>
                </a:solidFill>
              </a:rPr>
              <a:t>EXAMPLES next slides </a:t>
            </a:r>
            <a:r>
              <a:rPr lang="en-US" sz="2600" dirty="0" smtClean="0">
                <a:solidFill>
                  <a:srgbClr val="0000FF"/>
                </a:solidFill>
                <a:sym typeface="Wingdings" pitchFamily="2" charset="2"/>
              </a:rPr>
              <a:t></a:t>
            </a:r>
            <a:endParaRPr lang="en-US" sz="2600" dirty="0" smtClean="0">
              <a:solidFill>
                <a:srgbClr val="0000FF"/>
              </a:solidFill>
            </a:endParaRP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19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Write each of these statements in the form “if p, then q” in English.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It snows </a:t>
            </a:r>
            <a:r>
              <a:rPr lang="en-US" sz="2800" b="1" dirty="0" smtClean="0"/>
              <a:t>whenever</a:t>
            </a:r>
            <a:r>
              <a:rPr lang="en-US" sz="2800" dirty="0" smtClean="0"/>
              <a:t> the wind blows from the northeast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A: If the wind blows from the northeast, then it snows</a:t>
            </a:r>
          </a:p>
          <a:p>
            <a:pPr marL="514350" indent="-514350">
              <a:buNone/>
            </a:pPr>
            <a:r>
              <a:rPr lang="en-US" sz="2800" dirty="0" smtClean="0"/>
              <a:t>b) The apple trees will bloom </a:t>
            </a:r>
            <a:r>
              <a:rPr lang="en-US" sz="2800" b="1" dirty="0" smtClean="0"/>
              <a:t>if</a:t>
            </a:r>
            <a:r>
              <a:rPr lang="en-US" sz="2800" dirty="0" smtClean="0"/>
              <a:t> it stays warm for a week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A: If it stays warm for a week, then the apple trees will bloom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Exercise 19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c) That the Pistons win the championship </a:t>
            </a:r>
            <a:r>
              <a:rPr lang="en-US" sz="2800" b="1" dirty="0" smtClean="0"/>
              <a:t>implies</a:t>
            </a:r>
            <a:r>
              <a:rPr lang="en-US" sz="2800" dirty="0" smtClean="0"/>
              <a:t> that they beat the Lakers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A: If the Pistons win the championship, then they beat the Lakers</a:t>
            </a:r>
          </a:p>
          <a:p>
            <a:pPr>
              <a:buNone/>
            </a:pPr>
            <a:r>
              <a:rPr lang="en-US" sz="2800" dirty="0" smtClean="0"/>
              <a:t>d) It is </a:t>
            </a:r>
            <a:r>
              <a:rPr lang="en-US" sz="2800" b="1" dirty="0" smtClean="0"/>
              <a:t>necessary</a:t>
            </a:r>
            <a:r>
              <a:rPr lang="en-US" sz="2800" dirty="0" smtClean="0"/>
              <a:t> to walk 8 miles to get to the top of Long’s Peak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A: If you get to the top of Long’s Peak, then you must have walked eight miles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559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Discrete Mathematics (CSC 1204) </vt:lpstr>
      <vt:lpstr>Conditional Statements </vt:lpstr>
      <vt:lpstr>Truth Table for Conditional Statement</vt:lpstr>
      <vt:lpstr>Equivalent Expression of p  q </vt:lpstr>
      <vt:lpstr>Equivalent Expression of p  q  </vt:lpstr>
      <vt:lpstr>Remember!</vt:lpstr>
      <vt:lpstr>Question pattern in the midterm exam?</vt:lpstr>
      <vt:lpstr>Exercise 19  </vt:lpstr>
      <vt:lpstr>Exercise 19   </vt:lpstr>
      <vt:lpstr>Exercise 19  </vt:lpstr>
      <vt:lpstr>Exercise 19  </vt:lpstr>
      <vt:lpstr>Practice @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ASUS</dc:creator>
  <cp:lastModifiedBy>Teacher</cp:lastModifiedBy>
  <cp:revision>34</cp:revision>
  <dcterms:created xsi:type="dcterms:W3CDTF">2017-10-15T16:00:27Z</dcterms:created>
  <dcterms:modified xsi:type="dcterms:W3CDTF">2018-09-18T03:09:33Z</dcterms:modified>
</cp:coreProperties>
</file>