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2" r:id="rId19"/>
    <p:sldId id="307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08" r:id="rId28"/>
    <p:sldId id="281" r:id="rId29"/>
    <p:sldId id="282" r:id="rId30"/>
    <p:sldId id="309" r:id="rId31"/>
    <p:sldId id="310" r:id="rId32"/>
    <p:sldId id="284" r:id="rId33"/>
    <p:sldId id="285" r:id="rId34"/>
    <p:sldId id="286" r:id="rId35"/>
    <p:sldId id="296" r:id="rId36"/>
    <p:sldId id="297" r:id="rId37"/>
    <p:sldId id="311" r:id="rId38"/>
    <p:sldId id="299" r:id="rId39"/>
    <p:sldId id="300" r:id="rId40"/>
    <p:sldId id="301" r:id="rId41"/>
    <p:sldId id="305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9" autoAdjust="0"/>
    <p:restoredTop sz="94660"/>
  </p:normalViewPr>
  <p:slideViewPr>
    <p:cSldViewPr>
      <p:cViewPr>
        <p:scale>
          <a:sx n="81" d="100"/>
          <a:sy n="81" d="100"/>
        </p:scale>
        <p:origin x="-125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33A2F54-1E96-4435-911A-3DAC07E60383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6C0D8BE-F04D-4074-9275-1C241A3876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64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2A8647-EF4F-4B62-8942-558B34160997}" type="slidenum">
              <a:rPr lang="en-US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pPr/>
              <a:t>41</a:t>
            </a:fld>
            <a:endParaRPr lang="en-US" smtClean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872B9-0796-4BA3-9E1E-785961001B97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75B8-310D-4CB3-875C-E92B93BE2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F5C46-CCCA-4186-B237-6B942B0DD11C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10EC8-F6CF-4A53-AA82-B5EB42A2F3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C0CF0-FDEB-4837-8617-A8832A2B1FB3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C15FC-4FD5-4B39-9BC7-07536A609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45C1E-D40A-434F-B6C6-EA7A07739B81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D10E2-F6C9-4930-98A5-D8EAD0D3E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C7ED-A58F-400A-B059-386C8594155F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BE7D0-B0EF-4B2A-ACA8-DB998D1A9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4A981-EA87-4A23-8F85-8D62958E2307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B27EA2-6A4A-4BE0-9442-9871A1CD6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58729-25C4-4254-B5B7-1D4702304CEE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7456-8467-42BB-9533-884F2F21A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E5D27-4E87-46F2-8A00-3850791058C6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32D3C-F21E-4D94-9713-3F2A533BC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C753B-C066-4693-841E-629C30F27D9A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CC991-0C26-431E-85C6-CB1C25181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A30C4-7BCB-4D48-B2B2-A599606D6EB7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82232-C3C9-4727-A9B4-B9C7679BB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89F18-EA59-4164-A8AA-77C9ADCC6FAF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83A55-6294-4400-93D2-4CD52903A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F43973-7188-46F8-B089-088BE63BCFF2}" type="datetimeFigureOut">
              <a:rPr lang="en-US"/>
              <a:pPr>
                <a:defRPr/>
              </a:pPr>
              <a:t>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5DE70D8-E78F-45C1-A177-AFD0B2242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</a:rPr>
              <a:t>Discrete Mathematics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(CSC 1204)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ja-JP" sz="3600" b="1" smtClean="0">
                <a:solidFill>
                  <a:srgbClr val="0000FF"/>
                </a:solidFill>
                <a:ea typeface="新細明體" pitchFamily="18" charset="-120"/>
              </a:rPr>
              <a:t>Chapter 1</a:t>
            </a:r>
          </a:p>
          <a:p>
            <a:pPr eaLnBrk="1" hangingPunct="1"/>
            <a:r>
              <a:rPr lang="en-US" altLang="zh-TW" sz="3600" b="1" smtClean="0">
                <a:solidFill>
                  <a:srgbClr val="0000FF"/>
                </a:solidFill>
              </a:rPr>
              <a:t>1.2 Propositional Equivalences</a:t>
            </a:r>
            <a:endParaRPr lang="en-US" sz="3600" b="1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D8D9F-1891-460C-ACDD-86B181DAE0F7}" type="slidenum">
              <a:rPr lang="ja-JP" altLang="en-US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Tautology by truth table</a:t>
            </a:r>
          </a:p>
        </p:txBody>
      </p:sp>
      <p:graphicFrame>
        <p:nvGraphicFramePr>
          <p:cNvPr id="55347" name="Group 51"/>
          <p:cNvGraphicFramePr>
            <a:graphicFrameLocks noGrp="1"/>
          </p:cNvGraphicFramePr>
          <p:nvPr/>
        </p:nvGraphicFramePr>
        <p:xfrm>
          <a:off x="914400" y="1828800"/>
          <a:ext cx="7848600" cy="3911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A8E8DC-EBD5-4E79-9F8B-46D26DF298B1}" type="slidenum">
              <a:rPr lang="ja-JP" altLang="en-US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Tautology by truth table</a:t>
            </a:r>
          </a:p>
        </p:txBody>
      </p:sp>
      <p:graphicFrame>
        <p:nvGraphicFramePr>
          <p:cNvPr id="56371" name="Group 51"/>
          <p:cNvGraphicFramePr>
            <a:graphicFrameLocks noGrp="1"/>
          </p:cNvGraphicFramePr>
          <p:nvPr/>
        </p:nvGraphicFramePr>
        <p:xfrm>
          <a:off x="914400" y="1828800"/>
          <a:ext cx="7848600" cy="3911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44A15-9B5D-4E74-9F5A-18DE7733F50E}" type="slidenum">
              <a:rPr lang="ja-JP" altLang="en-US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mtClean="0"/>
              <a:t>Tautology by truth table</a:t>
            </a:r>
          </a:p>
        </p:txBody>
      </p:sp>
      <p:graphicFrame>
        <p:nvGraphicFramePr>
          <p:cNvPr id="57394" name="Group 50"/>
          <p:cNvGraphicFramePr>
            <a:graphicFrameLocks noGrp="1"/>
          </p:cNvGraphicFramePr>
          <p:nvPr/>
        </p:nvGraphicFramePr>
        <p:xfrm>
          <a:off x="609600" y="12954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C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C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60" name="Rectangle 51"/>
          <p:cNvSpPr>
            <a:spLocks noChangeArrowheads="1"/>
          </p:cNvSpPr>
          <p:nvPr/>
        </p:nvSpPr>
        <p:spPr bwMode="auto">
          <a:xfrm>
            <a:off x="685800" y="533400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b="1">
                <a:solidFill>
                  <a:srgbClr val="FC0000"/>
                </a:solidFill>
                <a:latin typeface="Calibri" pitchFamily="34" charset="0"/>
              </a:rPr>
              <a:t>Since the truth table shows all the true values of compound proposition [</a:t>
            </a:r>
            <a:r>
              <a:rPr lang="en-US" altLang="ja-JP" b="1" i="1">
                <a:solidFill>
                  <a:srgbClr val="FC0000"/>
                </a:solidFill>
                <a:latin typeface="Calibri" pitchFamily="34" charset="0"/>
              </a:rPr>
              <a:t>¬p</a:t>
            </a:r>
            <a:r>
              <a:rPr lang="en-US" altLang="ja-JP" b="1">
                <a:solidFill>
                  <a:srgbClr val="FC0000"/>
                </a:solidFill>
                <a:latin typeface="Calibri" pitchFamily="34" charset="0"/>
              </a:rPr>
              <a:t> </a:t>
            </a:r>
            <a:r>
              <a:rPr lang="en-US" altLang="ja-JP" b="1">
                <a:solidFill>
                  <a:srgbClr val="FC0000"/>
                </a:solidFill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ja-JP" b="1">
                <a:solidFill>
                  <a:srgbClr val="FC0000"/>
                </a:solidFill>
                <a:latin typeface="Calibri" pitchFamily="34" charset="0"/>
              </a:rPr>
              <a:t>(</a:t>
            </a:r>
            <a:r>
              <a:rPr lang="en-US" altLang="ja-JP" b="1" i="1">
                <a:solidFill>
                  <a:srgbClr val="FC0000"/>
                </a:solidFill>
                <a:latin typeface="Calibri" pitchFamily="34" charset="0"/>
              </a:rPr>
              <a:t>p </a:t>
            </a:r>
            <a:r>
              <a:rPr lang="en-US" altLang="ja-JP" b="1">
                <a:solidFill>
                  <a:srgbClr val="FC0000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altLang="ja-JP" b="1" i="1">
                <a:solidFill>
                  <a:srgbClr val="FC0000"/>
                </a:solidFill>
                <a:latin typeface="Calibri" pitchFamily="34" charset="0"/>
              </a:rPr>
              <a:t>q </a:t>
            </a:r>
            <a:r>
              <a:rPr lang="en-US" altLang="ja-JP" b="1">
                <a:solidFill>
                  <a:srgbClr val="FC0000"/>
                </a:solidFill>
                <a:latin typeface="Calibri" pitchFamily="34" charset="0"/>
              </a:rPr>
              <a:t>)]</a:t>
            </a:r>
            <a:r>
              <a:rPr lang="en-US" altLang="ja-JP" b="1">
                <a:solidFill>
                  <a:srgbClr val="FC0000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ja-JP" b="1" i="1">
                <a:solidFill>
                  <a:srgbClr val="FC0000"/>
                </a:solidFill>
                <a:latin typeface="Calibri" pitchFamily="34" charset="0"/>
              </a:rPr>
              <a:t>q </a:t>
            </a:r>
            <a:r>
              <a:rPr lang="en-US" altLang="ja-JP" b="1">
                <a:solidFill>
                  <a:srgbClr val="FC0000"/>
                </a:solidFill>
                <a:latin typeface="Calibri" pitchFamily="34" charset="0"/>
              </a:rPr>
              <a:t>are true(T), so </a:t>
            </a:r>
            <a:r>
              <a:rPr lang="en-US" altLang="ja-JP">
                <a:solidFill>
                  <a:srgbClr val="FC0000"/>
                </a:solidFill>
                <a:latin typeface="Calibri" pitchFamily="34" charset="0"/>
              </a:rPr>
              <a:t>it is a tautology.</a:t>
            </a:r>
            <a:endParaRPr lang="ja-JP" altLang="en-US">
              <a:solidFill>
                <a:srgbClr val="FC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smtClean="0">
                <a:solidFill>
                  <a:srgbClr val="FF0000"/>
                </a:solidFill>
              </a:rPr>
              <a:t>Class Work</a:t>
            </a:r>
            <a:endParaRPr lang="en-US" sz="4000" smtClean="0">
              <a:solidFill>
                <a:srgbClr val="FF0000"/>
              </a:solidFill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Calibri" pitchFamily="34" charset="0"/>
              <a:buAutoNum type="arabicParenR"/>
            </a:pPr>
            <a:r>
              <a:rPr lang="en-US" sz="2800" smtClean="0"/>
              <a:t>Determine whether </a:t>
            </a:r>
            <a:r>
              <a:rPr kumimoji="1" lang="en-US" altLang="ja-JP" sz="2800" b="1" i="1" smtClean="0">
                <a:solidFill>
                  <a:srgbClr val="0000FF"/>
                </a:solidFill>
                <a:latin typeface="Tahoma" pitchFamily="34" charset="0"/>
                <a:cs typeface="Arial" pitchFamily="34" charset="0"/>
              </a:rPr>
              <a:t>¬ </a:t>
            </a:r>
            <a:r>
              <a:rPr lang="en-US" sz="2800" b="1" smtClean="0">
                <a:solidFill>
                  <a:srgbClr val="0000FF"/>
                </a:solidFill>
              </a:rPr>
              <a:t>(</a:t>
            </a:r>
            <a:r>
              <a:rPr kumimoji="1" lang="en-US" altLang="ja-JP" sz="2800" b="1" i="1" smtClean="0">
                <a:solidFill>
                  <a:srgbClr val="0000FF"/>
                </a:solidFill>
                <a:latin typeface="Arial" pitchFamily="34" charset="0"/>
              </a:rPr>
              <a:t>p</a:t>
            </a:r>
            <a:r>
              <a:rPr kumimoji="1" lang="en-US" altLang="ja-JP" sz="2800" b="1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kumimoji="1" lang="en-US" altLang="ja-JP" sz="2800" b="1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 </a:t>
            </a:r>
            <a:r>
              <a:rPr kumimoji="1" lang="en-US" altLang="ja-JP" sz="2800" b="1" i="1" smtClean="0">
                <a:solidFill>
                  <a:srgbClr val="0000FF"/>
                </a:solidFill>
                <a:latin typeface="Arial" pitchFamily="34" charset="0"/>
              </a:rPr>
              <a:t>q)</a:t>
            </a:r>
            <a:r>
              <a:rPr kumimoji="1" lang="en-US" altLang="ja-JP" sz="2800" b="1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 </a:t>
            </a:r>
            <a:r>
              <a:rPr kumimoji="1" lang="en-US" altLang="ja-JP" sz="2800" b="1" i="1" smtClean="0">
                <a:solidFill>
                  <a:srgbClr val="0000FF"/>
                </a:solidFill>
                <a:latin typeface="Arial" pitchFamily="34" charset="0"/>
              </a:rPr>
              <a:t>p</a:t>
            </a:r>
            <a:r>
              <a:rPr kumimoji="1" lang="en-US" altLang="ja-JP" sz="2800" b="1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kumimoji="1" lang="en-US" altLang="ja-JP" sz="2800" smtClean="0">
                <a:latin typeface="Arial" pitchFamily="34" charset="0"/>
              </a:rPr>
              <a:t>is a tautology or contradiction.</a:t>
            </a:r>
          </a:p>
          <a:p>
            <a:pPr marL="514350" indent="-514350" eaLnBrk="1" hangingPunct="1">
              <a:buFont typeface="Calibri" pitchFamily="34" charset="0"/>
              <a:buAutoNum type="arabicParenR"/>
            </a:pPr>
            <a:endParaRPr lang="en-US" sz="2800" smtClean="0"/>
          </a:p>
          <a:p>
            <a:pPr marL="514350" indent="-514350" eaLnBrk="1" hangingPunct="1">
              <a:buFont typeface="Calibri" pitchFamily="34" charset="0"/>
              <a:buAutoNum type="arabicParenR"/>
            </a:pPr>
            <a:r>
              <a:rPr lang="en-US" sz="2800" smtClean="0"/>
              <a:t>Determine whether </a:t>
            </a:r>
            <a:r>
              <a:rPr kumimoji="1" lang="en-US" altLang="ja-JP" sz="2800" b="1" i="1" smtClean="0">
                <a:solidFill>
                  <a:srgbClr val="0000FF"/>
                </a:solidFill>
                <a:latin typeface="Arial" pitchFamily="34" charset="0"/>
              </a:rPr>
              <a:t>p</a:t>
            </a:r>
            <a:r>
              <a:rPr kumimoji="1" lang="en-US" altLang="ja-JP" sz="2800" b="1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kumimoji="1" lang="en-US" altLang="ja-JP" sz="2800" b="1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 </a:t>
            </a:r>
            <a:r>
              <a:rPr kumimoji="1" lang="en-US" altLang="ja-JP" sz="2800" b="1" smtClean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kumimoji="1" lang="en-US" altLang="ja-JP" sz="2800" b="1" i="1" smtClean="0">
                <a:solidFill>
                  <a:srgbClr val="0000FF"/>
                </a:solidFill>
                <a:latin typeface="Arial" pitchFamily="34" charset="0"/>
              </a:rPr>
              <a:t>q</a:t>
            </a:r>
            <a:r>
              <a:rPr kumimoji="1" lang="en-US" altLang="ja-JP" sz="2800" b="1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</a:t>
            </a:r>
            <a:r>
              <a:rPr kumimoji="1" lang="en-US" altLang="ja-JP" sz="2800" b="1" i="1" smtClean="0">
                <a:solidFill>
                  <a:srgbClr val="0000FF"/>
                </a:solidFill>
                <a:latin typeface="Tahoma" pitchFamily="34" charset="0"/>
              </a:rPr>
              <a:t>¬</a:t>
            </a:r>
            <a:r>
              <a:rPr kumimoji="1" lang="en-US" altLang="ja-JP" sz="2800" b="1" i="1" smtClean="0">
                <a:solidFill>
                  <a:srgbClr val="0000FF"/>
                </a:solidFill>
                <a:latin typeface="Arial" pitchFamily="34" charset="0"/>
              </a:rPr>
              <a:t>p</a:t>
            </a:r>
            <a:r>
              <a:rPr kumimoji="1" lang="en-US" altLang="ja-JP" sz="2800" b="1" smtClean="0">
                <a:solidFill>
                  <a:srgbClr val="0000FF"/>
                </a:solidFill>
                <a:latin typeface="Arial" pitchFamily="34" charset="0"/>
              </a:rPr>
              <a:t>) </a:t>
            </a:r>
            <a:r>
              <a:rPr kumimoji="1" lang="en-US" altLang="ja-JP" sz="2800" smtClean="0">
                <a:latin typeface="Arial" pitchFamily="34" charset="0"/>
              </a:rPr>
              <a:t>is a tautology or contradiction.</a:t>
            </a:r>
          </a:p>
          <a:p>
            <a:pPr marL="514350" indent="-514350" eaLnBrk="1" hangingPunct="1">
              <a:buFont typeface="Calibri" pitchFamily="34" charset="0"/>
              <a:buAutoNum type="arabicParenR"/>
            </a:pPr>
            <a:endParaRPr lang="en-US" sz="28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Logical Equivalence</a:t>
            </a:r>
            <a:endParaRPr lang="en-US" sz="400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Compound propositions that have the same truth values in all possible cases are called </a:t>
            </a:r>
            <a:r>
              <a:rPr lang="en-US" altLang="zh-TW" sz="2800" b="1" dirty="0" smtClean="0"/>
              <a:t>logically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equivalent</a:t>
            </a:r>
            <a:r>
              <a:rPr lang="en-US" altLang="zh-TW" sz="2800" dirty="0" smtClean="0"/>
              <a:t>.</a:t>
            </a:r>
          </a:p>
          <a:p>
            <a:pPr eaLnBrk="1" hangingPunct="1"/>
            <a:endParaRPr lang="en-US" altLang="zh-TW" sz="2800" dirty="0" smtClean="0"/>
          </a:p>
          <a:p>
            <a:pPr eaLnBrk="1" hangingPunct="1"/>
            <a:r>
              <a:rPr lang="en-US" altLang="zh-TW" sz="2800" b="1" i="1" u="sng" dirty="0" smtClean="0">
                <a:solidFill>
                  <a:srgbClr val="FF0000"/>
                </a:solidFill>
              </a:rPr>
              <a:t>Definition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Compound propositions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are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logically equivalent</a:t>
            </a:r>
            <a:r>
              <a:rPr lang="en-US" altLang="zh-TW" sz="2800" dirty="0" smtClean="0">
                <a:solidFill>
                  <a:srgbClr val="0000FF"/>
                </a:solidFill>
              </a:rPr>
              <a:t> if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tautology (denoted by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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or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0000FF"/>
                </a:solidFill>
              </a:rPr>
              <a:t>De Morgan’s Laws</a:t>
            </a:r>
            <a:endParaRPr lang="en-US" sz="4000" smtClean="0"/>
          </a:p>
        </p:txBody>
      </p:sp>
      <p:pic>
        <p:nvPicPr>
          <p:cNvPr id="16387" name="Content Placeholder 3" descr="t01_2_0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1752600"/>
            <a:ext cx="6950075" cy="45608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Example 2 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Show that </a:t>
            </a:r>
            <a:r>
              <a:rPr kumimoji="1" lang="en-US" altLang="ja-JP" i="1" dirty="0" smtClean="0">
                <a:solidFill>
                  <a:srgbClr val="0000FF"/>
                </a:solidFill>
                <a:cs typeface="Arial" pitchFamily="34" charset="0"/>
              </a:rPr>
              <a:t>¬ 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kumimoji="1" lang="en-US" altLang="ja-JP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dirty="0" smtClean="0">
                <a:solidFill>
                  <a:srgbClr val="0000FF"/>
                </a:solidFill>
                <a:sym typeface="Symbol" pitchFamily="18" charset="2"/>
              </a:rPr>
              <a:t>  </a:t>
            </a:r>
            <a:r>
              <a:rPr kumimoji="1" lang="en-US" altLang="ja-JP" i="1" dirty="0" smtClean="0">
                <a:solidFill>
                  <a:srgbClr val="0000FF"/>
                </a:solidFill>
              </a:rPr>
              <a:t>q)</a:t>
            </a:r>
            <a:r>
              <a:rPr kumimoji="1" lang="en-US" altLang="ja-JP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1" lang="en-US" altLang="ja-JP" dirty="0" smtClean="0">
                <a:sym typeface="Symbol" pitchFamily="18" charset="2"/>
              </a:rPr>
              <a:t>and</a:t>
            </a:r>
            <a:r>
              <a:rPr kumimoji="1" lang="en-US" altLang="ja-JP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1" lang="en-US" altLang="ja-JP" i="1" dirty="0" smtClean="0">
                <a:solidFill>
                  <a:srgbClr val="0000FF"/>
                </a:solidFill>
              </a:rPr>
              <a:t>¬p </a:t>
            </a:r>
            <a:r>
              <a:rPr kumimoji="1" lang="en-US" altLang="ja-JP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kumimoji="1" lang="en-US" altLang="ja-JP" i="1" dirty="0" smtClean="0">
                <a:solidFill>
                  <a:srgbClr val="0000FF"/>
                </a:solidFill>
              </a:rPr>
              <a:t>¬q</a:t>
            </a:r>
            <a:r>
              <a:rPr kumimoji="1" lang="en-US" altLang="ja-JP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1" lang="en-US" altLang="ja-JP" dirty="0" smtClean="0">
                <a:sym typeface="Symbol" pitchFamily="18" charset="2"/>
              </a:rPr>
              <a:t>are logically equivalent. </a:t>
            </a:r>
          </a:p>
          <a:p>
            <a:pPr eaLnBrk="1" hangingPunct="1">
              <a:buFont typeface="Arial" pitchFamily="34" charset="0"/>
              <a:buNone/>
            </a:pPr>
            <a:endParaRPr kumimoji="1" lang="en-US" altLang="ja-JP" dirty="0" smtClean="0">
              <a:sym typeface="Symbol" pitchFamily="18" charset="2"/>
            </a:endParaRPr>
          </a:p>
          <a:p>
            <a:pPr eaLnBrk="1" hangingPunct="1">
              <a:buFont typeface="Arial" pitchFamily="34" charset="0"/>
              <a:buNone/>
            </a:pPr>
            <a:endParaRPr lang="en-US" dirty="0" smtClean="0"/>
          </a:p>
          <a:p>
            <a:pPr eaLnBrk="1" hangingPunct="1">
              <a:buFont typeface="Arial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Example 2</a:t>
            </a:r>
            <a:endParaRPr lang="en-US" sz="4000" dirty="0" smtClean="0"/>
          </a:p>
        </p:txBody>
      </p:sp>
      <p:pic>
        <p:nvPicPr>
          <p:cNvPr id="18435" name="Content Placeholder 3" descr="t01_2_0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5150" y="1524000"/>
            <a:ext cx="781685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FF0000"/>
                </a:solidFill>
              </a:rPr>
              <a:t>Example 2 (page 22)</a:t>
            </a:r>
            <a:endParaRPr lang="en-US" sz="40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800" dirty="0" smtClean="0"/>
              <a:t>Because the truth values of the compound proposition 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Tahoma" pitchFamily="34" charset="0"/>
                <a:cs typeface="Arial" pitchFamily="34" charset="0"/>
              </a:rPr>
              <a:t>¬ </a:t>
            </a: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 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q)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kumimoji="1" lang="en-US" altLang="ja-JP" sz="2800" dirty="0" smtClean="0">
                <a:latin typeface="Arial" pitchFamily="34" charset="0"/>
                <a:sym typeface="Symbol" pitchFamily="18" charset="2"/>
              </a:rPr>
              <a:t>and</a:t>
            </a:r>
            <a:r>
              <a:rPr kumimoji="1" lang="en-US" altLang="ja-JP" sz="2800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Tahoma" pitchFamily="34" charset="0"/>
              </a:rPr>
              <a:t>¬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p 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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Tahoma" pitchFamily="34" charset="0"/>
              </a:rPr>
              <a:t>¬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q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kumimoji="1" lang="en-US" altLang="ja-JP" sz="2800" dirty="0" smtClean="0">
                <a:latin typeface="Arial" pitchFamily="34" charset="0"/>
                <a:sym typeface="Symbol" pitchFamily="18" charset="2"/>
              </a:rPr>
              <a:t>agree for all possible combinations of the truth values of p and q, it follows that 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Tahoma" pitchFamily="34" charset="0"/>
              </a:rPr>
              <a:t>¬ </a:t>
            </a: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 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q)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 </a:t>
            </a:r>
            <a:r>
              <a:rPr kumimoji="1" lang="en-US" altLang="ja-JP" sz="2800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(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Tahoma" pitchFamily="34" charset="0"/>
              </a:rPr>
              <a:t>¬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p 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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Tahoma" pitchFamily="34" charset="0"/>
              </a:rPr>
              <a:t>¬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q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) </a:t>
            </a:r>
            <a:r>
              <a:rPr kumimoji="1" lang="en-US" altLang="ja-JP" sz="2800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is a tautology and that these compound propositions are logically equivalent. </a:t>
            </a:r>
          </a:p>
          <a:p>
            <a:r>
              <a:rPr kumimoji="1" lang="en-US" altLang="ja-JP" sz="2800" dirty="0" smtClean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Or, you can write..</a:t>
            </a:r>
          </a:p>
          <a:p>
            <a:pPr>
              <a:buNone/>
            </a:pPr>
            <a:r>
              <a:rPr kumimoji="1" lang="en-US" sz="2800" dirty="0" smtClean="0">
                <a:latin typeface="Arial" pitchFamily="34" charset="0"/>
                <a:sym typeface="Symbol" pitchFamily="18" charset="2"/>
              </a:rPr>
              <a:t>[ </a:t>
            </a:r>
            <a:r>
              <a:rPr kumimoji="1" lang="en-US" sz="2800" dirty="0" smtClean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Since the truth values of 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Tahoma" pitchFamily="34" charset="0"/>
                <a:cs typeface="Arial" pitchFamily="34" charset="0"/>
              </a:rPr>
              <a:t>¬ 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Arial" pitchFamily="34" charset="0"/>
              </a:rPr>
              <a:t>p</a:t>
            </a:r>
            <a:r>
              <a:rPr kumimoji="1" lang="en-US" altLang="ja-JP" sz="2800" b="1" dirty="0" smtClean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  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Arial" pitchFamily="34" charset="0"/>
              </a:rPr>
              <a:t>q)</a:t>
            </a:r>
            <a:r>
              <a:rPr kumimoji="1" lang="en-US" altLang="ja-JP" sz="2800" b="1" dirty="0" smtClean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kumimoji="1" lang="en-US" altLang="ja-JP" sz="2800" dirty="0" smtClean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and 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Tahoma" pitchFamily="34" charset="0"/>
              </a:rPr>
              <a:t>¬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Arial" pitchFamily="34" charset="0"/>
              </a:rPr>
              <a:t>p </a:t>
            </a:r>
            <a:r>
              <a:rPr kumimoji="1" lang="en-US" altLang="ja-JP" sz="2800" b="1" dirty="0" smtClean="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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Tahoma" pitchFamily="34" charset="0"/>
              </a:rPr>
              <a:t>¬</a:t>
            </a:r>
            <a:r>
              <a:rPr kumimoji="1" lang="en-US" altLang="ja-JP" sz="2800" b="1" i="1" dirty="0" smtClean="0">
                <a:solidFill>
                  <a:srgbClr val="FF0000"/>
                </a:solidFill>
                <a:latin typeface="Arial" pitchFamily="34" charset="0"/>
              </a:rPr>
              <a:t>q </a:t>
            </a:r>
          </a:p>
          <a:p>
            <a:pPr>
              <a:buNone/>
            </a:pPr>
            <a:r>
              <a:rPr kumimoji="1" lang="en-US" sz="2800" dirty="0" smtClean="0">
                <a:solidFill>
                  <a:srgbClr val="FF0000"/>
                </a:solidFill>
                <a:latin typeface="Arial" pitchFamily="34" charset="0"/>
              </a:rPr>
              <a:t>are same in the corresponding rows, they are logically equivalent </a:t>
            </a:r>
            <a:r>
              <a:rPr kumimoji="1" lang="en-US" sz="2800" dirty="0" smtClean="0">
                <a:latin typeface="Arial" pitchFamily="34" charset="0"/>
              </a:rPr>
              <a:t>]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Procedure to test whether two compound propositions are logically equivalent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Suppose </a:t>
            </a:r>
            <a:r>
              <a:rPr lang="en-US" sz="2400" i="1" dirty="0" smtClean="0"/>
              <a:t>P</a:t>
            </a:r>
            <a:r>
              <a:rPr lang="en-US" sz="2400" dirty="0" smtClean="0"/>
              <a:t> and </a:t>
            </a:r>
            <a:r>
              <a:rPr lang="en-US" sz="2400" i="1" dirty="0" smtClean="0"/>
              <a:t>Q</a:t>
            </a:r>
            <a:r>
              <a:rPr lang="en-US" sz="2400" dirty="0" smtClean="0"/>
              <a:t> be two compound propositions. To test whether two propositions </a:t>
            </a:r>
            <a:r>
              <a:rPr lang="en-US" sz="2400" i="1" dirty="0" smtClean="0"/>
              <a:t>P </a:t>
            </a:r>
            <a:r>
              <a:rPr lang="en-US" sz="2400" dirty="0" smtClean="0"/>
              <a:t>and </a:t>
            </a:r>
            <a:r>
              <a:rPr lang="en-US" sz="2400" i="1" dirty="0" smtClean="0"/>
              <a:t>Q </a:t>
            </a:r>
            <a:r>
              <a:rPr lang="en-US" sz="2400" dirty="0" smtClean="0"/>
              <a:t>are logically equivalent, follow the steps below: </a:t>
            </a:r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2400" dirty="0" smtClean="0"/>
              <a:t>Construct the truth table for </a:t>
            </a:r>
            <a:r>
              <a:rPr lang="en-US" sz="2400" i="1" dirty="0" smtClean="0"/>
              <a:t>P </a:t>
            </a:r>
            <a:endParaRPr lang="en-US" sz="2400" dirty="0" smtClean="0"/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2400" dirty="0" smtClean="0"/>
              <a:t>Construct the truth table for </a:t>
            </a:r>
            <a:r>
              <a:rPr lang="en-US" sz="2400" i="1" dirty="0" smtClean="0"/>
              <a:t>Q </a:t>
            </a:r>
            <a:r>
              <a:rPr lang="en-US" sz="2400" dirty="0" smtClean="0"/>
              <a:t>using the same propositional variables</a:t>
            </a:r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2400" dirty="0" smtClean="0"/>
              <a:t>Check each combinations of truth values of the propositional variables to see whether the value of </a:t>
            </a:r>
            <a:r>
              <a:rPr lang="en-US" sz="2400" i="1" dirty="0" smtClean="0"/>
              <a:t>P </a:t>
            </a:r>
            <a:r>
              <a:rPr lang="en-US" sz="2400" dirty="0" smtClean="0"/>
              <a:t>is the same as the truth value of </a:t>
            </a:r>
            <a:r>
              <a:rPr lang="en-US" sz="2400" i="1" dirty="0" smtClean="0"/>
              <a:t>Q</a:t>
            </a:r>
            <a:r>
              <a:rPr lang="en-US" sz="2400" dirty="0" smtClean="0"/>
              <a:t>. If in each row, the truth value of </a:t>
            </a:r>
            <a:r>
              <a:rPr lang="en-US" sz="2400" i="1" dirty="0" smtClean="0"/>
              <a:t>P</a:t>
            </a:r>
            <a:r>
              <a:rPr lang="en-US" sz="2400" dirty="0" smtClean="0"/>
              <a:t> is the same as the truth value of </a:t>
            </a:r>
            <a:r>
              <a:rPr lang="en-US" sz="2400" i="1" dirty="0" smtClean="0"/>
              <a:t>Q </a:t>
            </a:r>
            <a:r>
              <a:rPr lang="en-US" sz="2400" dirty="0" smtClean="0"/>
              <a:t>, then </a:t>
            </a:r>
            <a:r>
              <a:rPr lang="en-US" sz="2400" i="1" dirty="0" smtClean="0"/>
              <a:t>P </a:t>
            </a:r>
            <a:r>
              <a:rPr lang="en-US" sz="2400" dirty="0" smtClean="0"/>
              <a:t>and </a:t>
            </a:r>
            <a:r>
              <a:rPr lang="en-US" sz="2400" i="1" dirty="0" smtClean="0"/>
              <a:t>Q </a:t>
            </a:r>
            <a:r>
              <a:rPr lang="en-US" sz="2400" dirty="0" smtClean="0"/>
              <a:t>are logically equivalent.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 smtClean="0"/>
              <a:t>Tautology</a:t>
            </a:r>
            <a:endParaRPr lang="en-US" sz="4000" b="1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Tautology</a:t>
            </a:r>
            <a:r>
              <a:rPr lang="en-US" altLang="zh-TW" sz="2800" dirty="0" smtClean="0"/>
              <a:t>: A compound proposition that is always true is called a tautology. </a:t>
            </a:r>
          </a:p>
          <a:p>
            <a:pPr eaLnBrk="1" hangingPunct="1"/>
            <a:r>
              <a:rPr lang="en-US" altLang="ja-JP" sz="2800" u="sng" dirty="0" smtClean="0">
                <a:solidFill>
                  <a:srgbClr val="FC0000"/>
                </a:solidFill>
              </a:rPr>
              <a:t>Examples</a:t>
            </a:r>
            <a:r>
              <a:rPr lang="en-US" altLang="ja-JP" sz="2800" dirty="0" smtClean="0">
                <a:solidFill>
                  <a:srgbClr val="FC0000"/>
                </a:solidFill>
              </a:rPr>
              <a:t>:</a:t>
            </a:r>
            <a:r>
              <a:rPr lang="en-US" altLang="ja-JP" sz="2800" dirty="0" smtClean="0"/>
              <a:t>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ja-JP" sz="2800" dirty="0" smtClean="0"/>
              <a:t>	a) </a:t>
            </a:r>
            <a:r>
              <a:rPr lang="en-US" altLang="ja-JP" sz="2800" i="1" dirty="0" smtClean="0"/>
              <a:t>p </a:t>
            </a:r>
            <a:r>
              <a:rPr lang="en-US" altLang="ja-JP" sz="2800" dirty="0" smtClean="0">
                <a:sym typeface="Symbol" pitchFamily="18" charset="2"/>
              </a:rPr>
              <a:t></a:t>
            </a:r>
            <a:r>
              <a:rPr lang="en-US" altLang="ja-JP" sz="2800" dirty="0" smtClean="0">
                <a:cs typeface="Arial" pitchFamily="34" charset="0"/>
              </a:rPr>
              <a:t> </a:t>
            </a:r>
            <a:r>
              <a:rPr lang="en-US" altLang="ja-JP" sz="2800" i="1" dirty="0" smtClean="0">
                <a:cs typeface="Arial" pitchFamily="34" charset="0"/>
              </a:rPr>
              <a:t>¬</a:t>
            </a:r>
            <a:r>
              <a:rPr lang="en-US" altLang="ja-JP" sz="2800" i="1" dirty="0" smtClean="0"/>
              <a:t>p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ja-JP" sz="2800" i="1" dirty="0" smtClean="0"/>
              <a:t>	b) The professor is either a woman or a man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ja-JP" sz="2800" i="1" dirty="0" smtClean="0"/>
              <a:t>	c) People either like watching TV or they don’t</a:t>
            </a:r>
          </a:p>
          <a:p>
            <a:pPr eaLnBrk="1" hangingPunct="1">
              <a:buFont typeface="Arial" pitchFamily="34" charset="0"/>
              <a:buNone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Example 3 </a:t>
            </a:r>
            <a:endParaRPr lang="en-US" sz="4000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678363"/>
          </a:xfrm>
        </p:spPr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Show that 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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q  </a:t>
            </a:r>
            <a:r>
              <a:rPr kumimoji="1" lang="en-US" altLang="ja-JP" sz="2800" dirty="0" smtClean="0">
                <a:latin typeface="Arial" pitchFamily="34" charset="0"/>
              </a:rPr>
              <a:t>and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Tahoma" pitchFamily="34" charset="0"/>
              </a:rPr>
              <a:t>¬ 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 </a:t>
            </a:r>
            <a:r>
              <a:rPr kumimoji="1" lang="en-US" altLang="ja-JP" sz="2800" b="1" i="1" dirty="0" smtClean="0">
                <a:solidFill>
                  <a:srgbClr val="0000FF"/>
                </a:solidFill>
                <a:latin typeface="Arial" pitchFamily="34" charset="0"/>
              </a:rPr>
              <a:t>q 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sym typeface="Symbol" pitchFamily="18" charset="2"/>
              </a:rPr>
              <a:t> </a:t>
            </a:r>
            <a:r>
              <a:rPr kumimoji="1" lang="en-US" altLang="ja-JP" sz="2800" dirty="0" smtClean="0">
                <a:latin typeface="Arial" pitchFamily="34" charset="0"/>
                <a:sym typeface="Symbol" pitchFamily="18" charset="2"/>
              </a:rPr>
              <a:t>are logically equivalent.</a:t>
            </a:r>
          </a:p>
          <a:p>
            <a:pPr eaLnBrk="1" hangingPunct="1"/>
            <a:endParaRPr kumimoji="1" lang="en-US" altLang="ja-JP" sz="2800" dirty="0" smtClean="0">
              <a:latin typeface="Arial" pitchFamily="34" charset="0"/>
              <a:sym typeface="Symbol" pitchFamily="18" charset="2"/>
            </a:endParaRPr>
          </a:p>
          <a:p>
            <a:pPr eaLnBrk="1" hangingPunct="1"/>
            <a:r>
              <a:rPr kumimoji="1" lang="en-US" altLang="ja-JP" sz="2800" b="1" u="sng" dirty="0" smtClean="0">
                <a:solidFill>
                  <a:srgbClr val="3333FF"/>
                </a:solidFill>
                <a:latin typeface="Arial" pitchFamily="34" charset="0"/>
                <a:sym typeface="Symbol" pitchFamily="18" charset="2"/>
              </a:rPr>
              <a:t>Solution</a:t>
            </a:r>
            <a:r>
              <a:rPr kumimoji="1" lang="en-US" altLang="ja-JP" sz="2800" dirty="0" smtClean="0">
                <a:latin typeface="Arial" pitchFamily="34" charset="0"/>
                <a:sym typeface="Symbol" pitchFamily="18" charset="2"/>
              </a:rPr>
              <a:t> : Next slide…</a:t>
            </a:r>
          </a:p>
          <a:p>
            <a:pPr eaLnBrk="1" hangingPunct="1"/>
            <a:endParaRPr kumimoji="1" lang="en-US" sz="2800" dirty="0" smtClean="0">
              <a:latin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Example 3 </a:t>
            </a:r>
            <a:endParaRPr lang="en-US" sz="4000" dirty="0" smtClean="0"/>
          </a:p>
        </p:txBody>
      </p:sp>
      <p:pic>
        <p:nvPicPr>
          <p:cNvPr id="22531" name="Content Placeholder 3" descr="t01_2_0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43000" y="1371600"/>
            <a:ext cx="6553200" cy="3835400"/>
          </a:xfrm>
        </p:spPr>
      </p:pic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219200" y="5476875"/>
            <a:ext cx="7696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b="1" dirty="0">
                <a:solidFill>
                  <a:srgbClr val="0000FF"/>
                </a:solidFill>
                <a:sym typeface="Symbol" pitchFamily="18" charset="2"/>
              </a:rPr>
              <a:t>Because</a:t>
            </a:r>
            <a:r>
              <a:rPr kumimoji="1" lang="en-US" dirty="0">
                <a:sym typeface="Symbol" pitchFamily="18" charset="2"/>
              </a:rPr>
              <a:t> </a:t>
            </a:r>
            <a:r>
              <a:rPr kumimoji="1" lang="en-US" b="1" dirty="0">
                <a:solidFill>
                  <a:srgbClr val="0000FF"/>
                </a:solidFill>
                <a:sym typeface="Symbol" pitchFamily="18" charset="2"/>
              </a:rPr>
              <a:t>the truth values of </a:t>
            </a:r>
            <a:r>
              <a:rPr kumimoji="1" lang="en-US" altLang="ja-JP" b="1" i="1" dirty="0">
                <a:solidFill>
                  <a:srgbClr val="0000FF"/>
                </a:solidFill>
              </a:rPr>
              <a:t>p</a:t>
            </a:r>
            <a:r>
              <a:rPr kumimoji="1" lang="en-US" altLang="ja-JP" b="1" dirty="0">
                <a:solidFill>
                  <a:srgbClr val="0000FF"/>
                </a:solidFill>
                <a:sym typeface="Symbol" pitchFamily="18" charset="2"/>
              </a:rPr>
              <a:t>  </a:t>
            </a:r>
            <a:r>
              <a:rPr kumimoji="1" lang="en-US" altLang="ja-JP" b="1" i="1" dirty="0">
                <a:solidFill>
                  <a:srgbClr val="0000FF"/>
                </a:solidFill>
              </a:rPr>
              <a:t>q  </a:t>
            </a:r>
            <a:r>
              <a:rPr kumimoji="1" lang="en-US" altLang="ja-JP" b="1" dirty="0">
                <a:solidFill>
                  <a:srgbClr val="0000FF"/>
                </a:solidFill>
              </a:rPr>
              <a:t>and</a:t>
            </a:r>
            <a:r>
              <a:rPr kumimoji="1" lang="en-US" altLang="ja-JP" b="1" i="1" dirty="0">
                <a:solidFill>
                  <a:srgbClr val="0000FF"/>
                </a:solidFill>
              </a:rPr>
              <a:t> </a:t>
            </a:r>
            <a:r>
              <a:rPr kumimoji="1" lang="en-US" altLang="ja-JP" b="1" i="1" dirty="0">
                <a:solidFill>
                  <a:srgbClr val="0000FF"/>
                </a:solidFill>
                <a:latin typeface="Tahoma" pitchFamily="34" charset="0"/>
              </a:rPr>
              <a:t>¬ </a:t>
            </a:r>
            <a:r>
              <a:rPr kumimoji="1" lang="en-US" altLang="ja-JP" b="1" i="1" dirty="0">
                <a:solidFill>
                  <a:srgbClr val="0000FF"/>
                </a:solidFill>
              </a:rPr>
              <a:t>p</a:t>
            </a:r>
            <a:r>
              <a:rPr kumimoji="1" lang="en-US" altLang="ja-JP" b="1" dirty="0">
                <a:solidFill>
                  <a:srgbClr val="0000FF"/>
                </a:solidFill>
                <a:sym typeface="Symbol" pitchFamily="18" charset="2"/>
              </a:rPr>
              <a:t>  </a:t>
            </a:r>
            <a:r>
              <a:rPr kumimoji="1" lang="en-US" altLang="ja-JP" b="1" i="1" dirty="0">
                <a:solidFill>
                  <a:srgbClr val="0000FF"/>
                </a:solidFill>
              </a:rPr>
              <a:t>q  </a:t>
            </a:r>
            <a:r>
              <a:rPr kumimoji="1" lang="en-US" altLang="ja-JP" b="1" dirty="0">
                <a:solidFill>
                  <a:srgbClr val="0000FF"/>
                </a:solidFill>
              </a:rPr>
              <a:t>agree, they are logically equivalent.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3200" b="1" u="sng" dirty="0" smtClean="0">
                <a:solidFill>
                  <a:srgbClr val="FF0000"/>
                </a:solidFill>
              </a:rPr>
              <a:t>Example 4</a:t>
            </a:r>
            <a:r>
              <a:rPr lang="en-US" sz="3200" b="1" dirty="0" smtClean="0">
                <a:solidFill>
                  <a:srgbClr val="FF0000"/>
                </a:solidFill>
              </a:rPr>
              <a:t>: </a:t>
            </a:r>
            <a:r>
              <a:rPr lang="en-US" sz="3200" dirty="0" smtClean="0">
                <a:solidFill>
                  <a:srgbClr val="FF0000"/>
                </a:solidFill>
              </a:rPr>
              <a:t>Show that </a:t>
            </a:r>
            <a:r>
              <a:rPr lang="en-US" altLang="ja-JP" sz="3200" b="1" i="1" dirty="0" smtClean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US" altLang="ja-JP" sz="32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  </a:t>
            </a:r>
            <a:r>
              <a:rPr lang="en-US" altLang="ja-JP" sz="32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3200" b="1" i="1" dirty="0">
                <a:solidFill>
                  <a:srgbClr val="FF0000"/>
                </a:solidFill>
                <a:cs typeface="Arial" pitchFamily="34" charset="0"/>
              </a:rPr>
              <a:t>q</a:t>
            </a:r>
            <a:r>
              <a:rPr lang="en-US" altLang="ja-JP" sz="3200" b="1" i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ja-JP" sz="32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 </a:t>
            </a:r>
            <a:r>
              <a:rPr lang="en-US" altLang="ja-JP" sz="3200" b="1" i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r </a:t>
            </a:r>
            <a:r>
              <a:rPr lang="en-US" altLang="ja-JP" sz="32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altLang="ja-JP" sz="32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3200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sz="32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3200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sz="32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altLang="ja-JP" sz="32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  </a:t>
            </a:r>
            <a:r>
              <a:rPr lang="en-US" altLang="ja-JP" sz="32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3200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sz="32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 </a:t>
            </a:r>
            <a:r>
              <a:rPr lang="en-US" altLang="ja-JP" sz="3200" b="1" i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r</a:t>
            </a:r>
            <a:r>
              <a:rPr lang="en-US" altLang="ja-JP" sz="3200" b="1" i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ja-JP" sz="32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sz="3200" dirty="0" smtClean="0">
                <a:solidFill>
                  <a:srgbClr val="FF0000"/>
                </a:solidFill>
              </a:rPr>
              <a:t> are logically equivalent</a:t>
            </a:r>
            <a:endParaRPr lang="en-US" sz="3200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  <p:pic>
        <p:nvPicPr>
          <p:cNvPr id="23556" name="Picture 3" descr="t01_2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1447800"/>
            <a:ext cx="838676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1143000" y="6167437"/>
            <a:ext cx="7086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Distributive Law of disjunction over conjunction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587EB-CE85-410D-8367-8BE14A0D3254}" type="slidenum">
              <a:rPr lang="ja-JP" altLang="en-US" smtClean="0"/>
              <a:pPr>
                <a:defRPr/>
              </a:pPr>
              <a:t>23</a:t>
            </a:fld>
            <a:endParaRPr lang="en-US" altLang="ja-JP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z="4000" smtClean="0"/>
              <a:t>Derivational Proof Techniques</a:t>
            </a:r>
          </a:p>
        </p:txBody>
      </p:sp>
      <p:sp>
        <p:nvSpPr>
          <p:cNvPr id="245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800" smtClean="0">
                <a:solidFill>
                  <a:srgbClr val="0000FF"/>
                </a:solidFill>
              </a:rPr>
              <a:t>When compound propositions involve more and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ja-JP" sz="2800" smtClean="0">
                <a:solidFill>
                  <a:srgbClr val="0000FF"/>
                </a:solidFill>
              </a:rPr>
              <a:t>	more propositional variables, the size of the truth</a:t>
            </a:r>
            <a:r>
              <a:rPr lang="ja-JP" altLang="en-US" sz="2800" smtClean="0">
                <a:solidFill>
                  <a:srgbClr val="0000FF"/>
                </a:solidFill>
              </a:rPr>
              <a:t>　</a:t>
            </a:r>
            <a:endParaRPr lang="en-US" altLang="ja-JP" sz="280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en-US" altLang="ja-JP" sz="2800" smtClean="0">
                <a:solidFill>
                  <a:srgbClr val="0000FF"/>
                </a:solidFill>
              </a:rPr>
              <a:t>	table for the compound propositions increases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ja-JP" sz="2800" smtClean="0">
              <a:solidFill>
                <a:srgbClr val="D124DE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800" smtClean="0"/>
              <a:t>Q1:  </a:t>
            </a:r>
            <a:r>
              <a:rPr lang="en-US" altLang="ja-JP" sz="2800" smtClean="0">
                <a:solidFill>
                  <a:srgbClr val="FF0000"/>
                </a:solidFill>
              </a:rPr>
              <a:t>How many rows are required to construct the truth-table of:</a:t>
            </a:r>
            <a:br>
              <a:rPr lang="en-US" altLang="ja-JP" sz="2800" smtClean="0">
                <a:solidFill>
                  <a:srgbClr val="FF0000"/>
                </a:solidFill>
              </a:rPr>
            </a:br>
            <a:r>
              <a:rPr lang="en-US" altLang="ja-JP" sz="2800" b="1" smtClean="0">
                <a:solidFill>
                  <a:srgbClr val="FF0000"/>
                </a:solidFill>
              </a:rPr>
              <a:t>( (</a:t>
            </a:r>
            <a:r>
              <a:rPr lang="en-US" altLang="ja-JP" sz="2800" b="1" i="1" smtClean="0">
                <a:solidFill>
                  <a:srgbClr val="FF0000"/>
                </a:solidFill>
              </a:rPr>
              <a:t>q </a:t>
            </a:r>
            <a:r>
              <a:rPr lang="en-US" altLang="ja-JP" sz="2800" b="1" smtClean="0">
                <a:solidFill>
                  <a:srgbClr val="FF0000"/>
                </a:solidFill>
                <a:sym typeface="Symbol" pitchFamily="18" charset="2"/>
              </a:rPr>
              <a:t> </a:t>
            </a:r>
            <a:r>
              <a:rPr lang="en-US" altLang="ja-JP" sz="2800" b="1" smtClean="0">
                <a:solidFill>
                  <a:srgbClr val="FF0000"/>
                </a:solidFill>
              </a:rPr>
              <a:t>(</a:t>
            </a:r>
            <a:r>
              <a:rPr lang="en-US" altLang="ja-JP" sz="2800" b="1" i="1" smtClean="0">
                <a:solidFill>
                  <a:srgbClr val="FF0000"/>
                </a:solidFill>
              </a:rPr>
              <a:t>p</a:t>
            </a:r>
            <a:r>
              <a:rPr lang="en-US" altLang="ja-JP" sz="2800" b="1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800" b="1" i="1" smtClean="0">
                <a:solidFill>
                  <a:srgbClr val="FF0000"/>
                </a:solidFill>
              </a:rPr>
              <a:t>r </a:t>
            </a:r>
            <a:r>
              <a:rPr lang="en-US" altLang="ja-JP" sz="2800" b="1" smtClean="0">
                <a:solidFill>
                  <a:srgbClr val="FF0000"/>
                </a:solidFill>
              </a:rPr>
              <a:t>)) </a:t>
            </a:r>
            <a:r>
              <a:rPr lang="en-US" altLang="ja-JP" sz="2800" b="1" smtClean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800" b="1" smtClean="0">
                <a:solidFill>
                  <a:srgbClr val="FF0000"/>
                </a:solidFill>
              </a:rPr>
              <a:t> (</a:t>
            </a:r>
            <a:r>
              <a:rPr lang="en-US" altLang="ja-JP" sz="2800" b="1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ja-JP" sz="2800" b="1" smtClean="0">
                <a:solidFill>
                  <a:srgbClr val="FF0000"/>
                </a:solidFill>
              </a:rPr>
              <a:t>(</a:t>
            </a:r>
            <a:r>
              <a:rPr lang="en-US" altLang="ja-JP" sz="2800" b="1" i="1" smtClean="0">
                <a:solidFill>
                  <a:srgbClr val="FF0000"/>
                </a:solidFill>
              </a:rPr>
              <a:t>s </a:t>
            </a:r>
            <a:r>
              <a:rPr lang="en-US" altLang="ja-JP" sz="2800" b="1" smtClean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ja-JP" sz="2800" b="1" i="1" smtClean="0">
                <a:solidFill>
                  <a:srgbClr val="FF0000"/>
                </a:solidFill>
              </a:rPr>
              <a:t>r</a:t>
            </a:r>
            <a:r>
              <a:rPr lang="en-US" altLang="ja-JP" sz="2800" b="1" smtClean="0">
                <a:solidFill>
                  <a:srgbClr val="FF0000"/>
                </a:solidFill>
              </a:rPr>
              <a:t>) </a:t>
            </a:r>
            <a:r>
              <a:rPr lang="en-US" altLang="ja-JP" sz="2800" b="1" smtClean="0">
                <a:solidFill>
                  <a:srgbClr val="FF0000"/>
                </a:solidFill>
                <a:sym typeface="Symbol" pitchFamily="18" charset="2"/>
              </a:rPr>
              <a:t> </a:t>
            </a:r>
            <a:r>
              <a:rPr lang="en-US" altLang="ja-JP" sz="2800" b="1" i="1" smtClean="0">
                <a:solidFill>
                  <a:srgbClr val="FF0000"/>
                </a:solidFill>
              </a:rPr>
              <a:t>t</a:t>
            </a:r>
            <a:r>
              <a:rPr lang="en-US" altLang="ja-JP" sz="2800" b="1" smtClean="0">
                <a:solidFill>
                  <a:srgbClr val="FF0000"/>
                </a:solidFill>
              </a:rPr>
              <a:t>) ) </a:t>
            </a:r>
            <a:r>
              <a:rPr lang="en-US" altLang="ja-JP" sz="2800" b="1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800" b="1" smtClean="0">
                <a:solidFill>
                  <a:srgbClr val="FF0000"/>
                </a:solidFill>
              </a:rPr>
              <a:t> (</a:t>
            </a:r>
            <a:r>
              <a:rPr lang="en-US" altLang="ja-JP" sz="2800" b="1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ja-JP" sz="2800" b="1" i="1" smtClean="0">
                <a:solidFill>
                  <a:srgbClr val="FF0000"/>
                </a:solidFill>
              </a:rPr>
              <a:t>q </a:t>
            </a:r>
            <a:r>
              <a:rPr lang="en-US" altLang="ja-JP" sz="2800" b="1" smtClean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altLang="ja-JP" sz="2800" b="1" i="1" smtClean="0">
                <a:solidFill>
                  <a:srgbClr val="FF0000"/>
                </a:solidFill>
              </a:rPr>
              <a:t>r </a:t>
            </a:r>
            <a:r>
              <a:rPr lang="en-US" altLang="ja-JP" sz="2800" b="1" smtClean="0">
                <a:solidFill>
                  <a:srgbClr val="FF0000"/>
                </a:solidFill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ja-JP" sz="2800" b="1" smtClean="0">
              <a:solidFill>
                <a:srgbClr val="6699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ja-JP" sz="2800" smtClean="0"/>
              <a:t>Q2:  </a:t>
            </a:r>
            <a:r>
              <a:rPr lang="en-US" altLang="ja-JP" sz="2800" smtClean="0">
                <a:solidFill>
                  <a:schemeClr val="hlink"/>
                </a:solidFill>
              </a:rPr>
              <a:t>How many rows are required to construct the truth-table of a proposition involving n </a:t>
            </a:r>
            <a:r>
              <a:rPr lang="en-US" altLang="ja-JP" sz="2800" smtClean="0">
                <a:solidFill>
                  <a:srgbClr val="0000FF"/>
                </a:solidFill>
              </a:rPr>
              <a:t>propositional variables</a:t>
            </a:r>
            <a:r>
              <a:rPr lang="en-US" altLang="ja-JP" sz="2800" smtClean="0">
                <a:solidFill>
                  <a:srgbClr val="336699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64409-DC9D-4309-9EA2-55162538B98C}" type="slidenum">
              <a:rPr lang="ja-JP" altLang="en-US" smtClean="0"/>
              <a:pPr>
                <a:defRPr/>
              </a:pPr>
              <a:t>24</a:t>
            </a:fld>
            <a:endParaRPr lang="en-US" altLang="ja-JP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Derivational Proof Techniques</a:t>
            </a:r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800" dirty="0"/>
              <a:t>A1: </a:t>
            </a:r>
            <a:r>
              <a:rPr lang="en-US" altLang="ja-JP" sz="2800" dirty="0">
                <a:solidFill>
                  <a:schemeClr val="hlink"/>
                </a:solidFill>
              </a:rPr>
              <a:t>32 rows, each additional variable doubles the number of </a:t>
            </a:r>
            <a:r>
              <a:rPr lang="en-US" altLang="ja-JP" sz="2800" dirty="0" smtClean="0">
                <a:solidFill>
                  <a:schemeClr val="hlink"/>
                </a:solidFill>
              </a:rPr>
              <a:t>rows</a:t>
            </a:r>
            <a:endParaRPr lang="en-US" altLang="ja-JP" sz="2800" dirty="0">
              <a:solidFill>
                <a:schemeClr val="hlink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800" dirty="0"/>
              <a:t>A2: </a:t>
            </a:r>
            <a:r>
              <a:rPr lang="en-US" altLang="ja-JP" sz="2800" dirty="0">
                <a:solidFill>
                  <a:srgbClr val="0000FF"/>
                </a:solidFill>
              </a:rPr>
              <a:t>In general, 2</a:t>
            </a:r>
            <a:r>
              <a:rPr lang="en-US" altLang="ja-JP" sz="2800" i="1" baseline="30000" dirty="0">
                <a:solidFill>
                  <a:srgbClr val="0000FF"/>
                </a:solidFill>
              </a:rPr>
              <a:t>n</a:t>
            </a:r>
            <a:r>
              <a:rPr lang="en-US" altLang="ja-JP" sz="2800" i="1" dirty="0">
                <a:solidFill>
                  <a:srgbClr val="0000FF"/>
                </a:solidFill>
              </a:rPr>
              <a:t> </a:t>
            </a:r>
            <a:r>
              <a:rPr lang="en-US" altLang="ja-JP" sz="2800" dirty="0">
                <a:solidFill>
                  <a:srgbClr val="0000FF"/>
                </a:solidFill>
              </a:rPr>
              <a:t> </a:t>
            </a:r>
            <a:r>
              <a:rPr lang="en-US" altLang="ja-JP" sz="2800" dirty="0" smtClean="0">
                <a:solidFill>
                  <a:srgbClr val="0000FF"/>
                </a:solidFill>
              </a:rPr>
              <a:t>rows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n-US" altLang="ja-JP" sz="2800" dirty="0">
              <a:solidFill>
                <a:srgbClr val="669900"/>
              </a:solidFill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800" dirty="0" smtClean="0"/>
              <a:t>Therefore, as compound propositions grow in complexity, truth tables become more and more unwieldy.  Checking for tautologies/logical equivalences of complex propositions can become a chore, especially if the problem is obvious.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26C61-1E94-42BE-B49C-DB830B4F6828}" type="slidenum">
              <a:rPr lang="ja-JP" altLang="en-US" smtClean="0"/>
              <a:pPr>
                <a:defRPr/>
              </a:pPr>
              <a:t>25</a:t>
            </a:fld>
            <a:endParaRPr lang="en-US" altLang="ja-JP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Derivational Proof Techniques</a:t>
            </a:r>
          </a:p>
        </p:txBody>
      </p:sp>
      <p:sp>
        <p:nvSpPr>
          <p:cNvPr id="266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ja-JP" sz="2800" b="1" u="sng" dirty="0" smtClean="0">
                <a:solidFill>
                  <a:srgbClr val="FF0000"/>
                </a:solidFill>
              </a:rPr>
              <a:t>Question</a:t>
            </a:r>
            <a:r>
              <a:rPr lang="en-US" altLang="ja-JP" sz="2800" dirty="0" smtClean="0">
                <a:solidFill>
                  <a:srgbClr val="FF0000"/>
                </a:solidFill>
              </a:rPr>
              <a:t>: Show that the compound proposition</a:t>
            </a:r>
          </a:p>
          <a:p>
            <a:pPr eaLnBrk="1" hangingPunct="1">
              <a:buFontTx/>
              <a:buNone/>
            </a:pP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)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(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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s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r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)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 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t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) )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(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 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r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) is a tautology.</a:t>
            </a:r>
          </a:p>
          <a:p>
            <a:pPr eaLnBrk="1" hangingPunct="1">
              <a:buFontTx/>
              <a:buNone/>
            </a:pPr>
            <a:endParaRPr lang="en-US" altLang="ja-JP" sz="2800" b="1" dirty="0" smtClean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</a:pPr>
            <a:endParaRPr lang="ja-JP" altLang="en-US" sz="2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2376B-10A3-4D92-8B6E-8107C9DC7E1A}" type="slidenum">
              <a:rPr lang="ja-JP" altLang="en-US" smtClean="0"/>
              <a:pPr>
                <a:defRPr/>
              </a:pPr>
              <a:t>26</a:t>
            </a:fld>
            <a:endParaRPr lang="en-US" altLang="ja-JP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Derivational Proof Techniques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ja-JP" sz="2800" b="1" u="sng" dirty="0" smtClean="0"/>
              <a:t>Answer</a:t>
            </a:r>
            <a:r>
              <a:rPr lang="en-US" altLang="ja-JP" sz="2800" b="1" dirty="0" smtClean="0"/>
              <a:t> </a:t>
            </a:r>
            <a:r>
              <a:rPr lang="en-US" altLang="ja-JP" sz="2800" dirty="0" smtClean="0"/>
              <a:t>:  Part of it is a tautology </a:t>
            </a:r>
            <a:r>
              <a:rPr lang="en-US" altLang="ja-JP" sz="2800" i="1" dirty="0" smtClean="0"/>
              <a:t> </a:t>
            </a:r>
            <a:r>
              <a:rPr lang="en-US" altLang="ja-JP" sz="2800" dirty="0" smtClean="0"/>
              <a:t>(</a:t>
            </a:r>
            <a:r>
              <a:rPr lang="en-US" altLang="ja-JP" sz="2800" i="1" dirty="0" smtClean="0"/>
              <a:t>p </a:t>
            </a:r>
            <a:r>
              <a:rPr lang="en-US" altLang="ja-JP" sz="2800" dirty="0" smtClean="0">
                <a:sym typeface="Symbol" pitchFamily="18" charset="2"/>
              </a:rPr>
              <a:t></a:t>
            </a:r>
            <a:r>
              <a:rPr lang="en-US" altLang="ja-JP" sz="2800" i="1" dirty="0" smtClean="0"/>
              <a:t>p </a:t>
            </a:r>
            <a:r>
              <a:rPr lang="en-US" altLang="ja-JP" sz="2800" dirty="0" smtClean="0"/>
              <a:t>) and the</a:t>
            </a:r>
          </a:p>
          <a:p>
            <a:pPr eaLnBrk="1" hangingPunct="1">
              <a:buFontTx/>
              <a:buNone/>
            </a:pPr>
            <a:r>
              <a:rPr lang="en-US" altLang="ja-JP" sz="2800" dirty="0" smtClean="0"/>
              <a:t>disjunction of True with any other compound </a:t>
            </a:r>
          </a:p>
          <a:p>
            <a:pPr eaLnBrk="1" hangingPunct="1">
              <a:buFontTx/>
              <a:buNone/>
            </a:pPr>
            <a:r>
              <a:rPr lang="en-US" altLang="ja-JP" sz="2800" dirty="0" smtClean="0"/>
              <a:t>proposition is still True: </a:t>
            </a:r>
            <a:endParaRPr lang="en-US" altLang="ja-JP" sz="2800" i="1" dirty="0" smtClean="0"/>
          </a:p>
          <a:p>
            <a:pPr eaLnBrk="1" hangingPunct="1">
              <a:buFontTx/>
              <a:buNone/>
            </a:pPr>
            <a:r>
              <a:rPr lang="en-US" altLang="ja-JP" sz="2800" i="1" dirty="0" smtClean="0">
                <a:solidFill>
                  <a:srgbClr val="669900"/>
                </a:solidFill>
              </a:rPr>
              <a:t>	 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ja-JP" sz="2800" b="1" i="1" dirty="0" smtClean="0">
                <a:solidFill>
                  <a:srgbClr val="0033CC"/>
                </a:solidFill>
              </a:rPr>
              <a:t> 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) 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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 (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 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0033CC"/>
                </a:solidFill>
              </a:rPr>
              <a:t>s 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 </a:t>
            </a:r>
            <a:r>
              <a:rPr lang="en-US" altLang="ja-JP" sz="2800" b="1" i="1" dirty="0" smtClean="0">
                <a:solidFill>
                  <a:srgbClr val="0033CC"/>
                </a:solidFill>
              </a:rPr>
              <a:t>r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) 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  </a:t>
            </a:r>
            <a:r>
              <a:rPr lang="en-US" altLang="ja-JP" sz="2800" b="1" i="1" dirty="0" smtClean="0">
                <a:solidFill>
                  <a:srgbClr val="0033CC"/>
                </a:solidFill>
              </a:rPr>
              <a:t>t 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)) 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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 (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 </a:t>
            </a:r>
            <a:r>
              <a:rPr lang="en-US" altLang="ja-JP" sz="2800" b="1" i="1" dirty="0" smtClean="0">
                <a:solidFill>
                  <a:srgbClr val="0033CC"/>
                </a:solidFill>
              </a:rPr>
              <a:t>q 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</a:t>
            </a:r>
            <a:r>
              <a:rPr lang="en-US" altLang="ja-JP" sz="2800" b="1" i="1" dirty="0" smtClean="0">
                <a:solidFill>
                  <a:srgbClr val="0033CC"/>
                </a:solidFill>
              </a:rPr>
              <a:t>r 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) </a:t>
            </a:r>
          </a:p>
          <a:p>
            <a:pPr eaLnBrk="1" hangingPunct="1">
              <a:buNone/>
            </a:pPr>
            <a:r>
              <a:rPr lang="en-US" altLang="zh-TW" sz="2800" b="1" dirty="0" smtClean="0">
                <a:solidFill>
                  <a:srgbClr val="0000FF"/>
                </a:solidFill>
              </a:rPr>
              <a:t>    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 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T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 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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 (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 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0033CC"/>
                </a:solidFill>
              </a:rPr>
              <a:t>s 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 </a:t>
            </a:r>
            <a:r>
              <a:rPr lang="en-US" altLang="ja-JP" sz="2800" b="1" i="1" dirty="0" smtClean="0">
                <a:solidFill>
                  <a:srgbClr val="0033CC"/>
                </a:solidFill>
              </a:rPr>
              <a:t>r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) 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  </a:t>
            </a:r>
            <a:r>
              <a:rPr lang="en-US" altLang="ja-JP" sz="2800" b="1" i="1" dirty="0" smtClean="0">
                <a:solidFill>
                  <a:srgbClr val="0033CC"/>
                </a:solidFill>
              </a:rPr>
              <a:t>t 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)) 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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 (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 </a:t>
            </a:r>
            <a:r>
              <a:rPr lang="en-US" altLang="ja-JP" sz="2800" b="1" i="1" dirty="0" smtClean="0">
                <a:solidFill>
                  <a:srgbClr val="0033CC"/>
                </a:solidFill>
              </a:rPr>
              <a:t>q </a:t>
            </a:r>
            <a:r>
              <a:rPr lang="en-US" altLang="ja-JP" sz="2800" b="1" dirty="0" smtClean="0">
                <a:solidFill>
                  <a:srgbClr val="0033CC"/>
                </a:solidFill>
                <a:sym typeface="Symbol" pitchFamily="18" charset="2"/>
              </a:rPr>
              <a:t></a:t>
            </a:r>
            <a:r>
              <a:rPr lang="en-US" altLang="ja-JP" sz="2800" b="1" i="1" dirty="0" smtClean="0">
                <a:solidFill>
                  <a:srgbClr val="0033CC"/>
                </a:solidFill>
              </a:rPr>
              <a:t>r 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) </a:t>
            </a:r>
          </a:p>
          <a:p>
            <a:pPr eaLnBrk="1" hangingPunct="1">
              <a:buNone/>
            </a:pPr>
            <a:r>
              <a:rPr lang="en-US" altLang="zh-TW" sz="2800" b="1" dirty="0" smtClean="0">
                <a:solidFill>
                  <a:srgbClr val="0000FF"/>
                </a:solidFill>
              </a:rPr>
              <a:t>    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 </a:t>
            </a:r>
            <a:r>
              <a:rPr lang="en-US" altLang="ja-JP" sz="2800" b="1" dirty="0" smtClean="0">
                <a:solidFill>
                  <a:srgbClr val="0033CC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T</a:t>
            </a:r>
            <a:r>
              <a:rPr lang="en-US" altLang="ja-JP" sz="2800" b="1" dirty="0" smtClean="0">
                <a:solidFill>
                  <a:srgbClr val="C84DD9"/>
                </a:solidFill>
              </a:rPr>
              <a:t> </a:t>
            </a:r>
            <a:endParaRPr lang="en-US" altLang="ja-JP" sz="2800" b="1" dirty="0" smtClean="0">
              <a:solidFill>
                <a:srgbClr val="FF0000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ja-JP" sz="2800" dirty="0" smtClean="0"/>
              <a:t>Derivational techniques formalize the intuition of this example.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Content Placeholder 3" descr="t01_2_0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838200"/>
            <a:ext cx="5638800" cy="5859463"/>
          </a:xfrm>
        </p:spPr>
      </p:pic>
      <p:sp>
        <p:nvSpPr>
          <p:cNvPr id="28675" name="Title 4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46112"/>
          </a:xfrm>
        </p:spPr>
        <p:txBody>
          <a:bodyPr>
            <a:spAutoFit/>
          </a:bodyPr>
          <a:lstStyle/>
          <a:p>
            <a:r>
              <a:rPr lang="en-US" altLang="ja-JP" sz="3600" b="1" dirty="0" smtClean="0">
                <a:solidFill>
                  <a:srgbClr val="FF0000"/>
                </a:solidFill>
              </a:rPr>
              <a:t>Table 6 ( page 24 ) </a:t>
            </a:r>
            <a:r>
              <a:rPr lang="en-US" altLang="ja-JP" sz="3600" b="1" dirty="0" smtClean="0">
                <a:solidFill>
                  <a:srgbClr val="FF0000"/>
                </a:solidFill>
                <a:sym typeface="Wingdings" pitchFamily="2" charset="2"/>
              </a:rPr>
              <a:t> Rosen, 7</a:t>
            </a:r>
            <a:r>
              <a:rPr lang="en-US" altLang="ja-JP" sz="3600" b="1" baseline="30000" dirty="0" smtClean="0">
                <a:solidFill>
                  <a:srgbClr val="FF0000"/>
                </a:solidFill>
                <a:sym typeface="Wingdings" pitchFamily="2" charset="2"/>
              </a:rPr>
              <a:t>th</a:t>
            </a:r>
            <a:r>
              <a:rPr lang="en-US" altLang="ja-JP" sz="3600" b="1" dirty="0" smtClean="0">
                <a:solidFill>
                  <a:srgbClr val="FF0000"/>
                </a:solidFill>
                <a:sym typeface="Wingdings" pitchFamily="2" charset="2"/>
              </a:rPr>
              <a:t> edition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Kazi A Kalpoma</a:t>
            </a:r>
            <a:endParaRPr lang="en-US" altLang="ja-JP" smtClean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5B64F-27AD-4F78-964A-30B1A2BDD354}" type="slidenum">
              <a:rPr lang="ja-JP" altLang="en-US" smtClean="0"/>
              <a:pPr>
                <a:defRPr/>
              </a:pPr>
              <a:t>28</a:t>
            </a:fld>
            <a:endParaRPr lang="en-US" altLang="ja-JP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762000"/>
          </a:xfrm>
        </p:spPr>
        <p:txBody>
          <a:bodyPr/>
          <a:lstStyle/>
          <a:p>
            <a:pPr algn="l" eaLnBrk="1" hangingPunct="1"/>
            <a:r>
              <a:rPr lang="en-US" altLang="ja-JP" sz="3600" dirty="0" smtClean="0">
                <a:solidFill>
                  <a:srgbClr val="0000FF"/>
                </a:solidFill>
              </a:rPr>
              <a:t>Table of Logical Equivalences (5</a:t>
            </a:r>
            <a:r>
              <a:rPr lang="en-US" altLang="ja-JP" sz="3600" baseline="30000" dirty="0" smtClean="0">
                <a:solidFill>
                  <a:srgbClr val="0000FF"/>
                </a:solidFill>
              </a:rPr>
              <a:t>th</a:t>
            </a:r>
            <a:r>
              <a:rPr lang="en-US" altLang="ja-JP" sz="3600" dirty="0" smtClean="0">
                <a:solidFill>
                  <a:srgbClr val="0000FF"/>
                </a:solidFill>
              </a:rPr>
              <a:t> Edition, p. 17)</a:t>
            </a:r>
          </a:p>
        </p:txBody>
      </p:sp>
      <p:sp>
        <p:nvSpPr>
          <p:cNvPr id="2970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3810000" cy="41148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ja-JP" altLang="en-US" smtClean="0"/>
          </a:p>
        </p:txBody>
      </p:sp>
      <p:pic>
        <p:nvPicPr>
          <p:cNvPr id="29702" name="Picture 5" descr="rosentable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09600"/>
            <a:ext cx="617537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Rectangle 15"/>
          <p:cNvSpPr>
            <a:spLocks noChangeArrowheads="1"/>
          </p:cNvSpPr>
          <p:nvPr/>
        </p:nvSpPr>
        <p:spPr bwMode="auto">
          <a:xfrm rot="-5400000">
            <a:off x="-1606550" y="3190875"/>
            <a:ext cx="556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 b="1" dirty="0" smtClean="0">
                <a:solidFill>
                  <a:srgbClr val="FF0000"/>
                </a:solidFill>
              </a:rPr>
              <a:t>SEE Table </a:t>
            </a:r>
            <a:r>
              <a:rPr lang="en-US" altLang="ja-JP" sz="2000" b="1" dirty="0">
                <a:solidFill>
                  <a:srgbClr val="FF0000"/>
                </a:solidFill>
              </a:rPr>
              <a:t>6 ( page 24 ) : Rosen    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7</a:t>
            </a:r>
            <a:r>
              <a:rPr lang="en-US" altLang="ja-JP" sz="2000" b="1" baseline="30000" dirty="0" smtClean="0">
                <a:solidFill>
                  <a:srgbClr val="FF0000"/>
                </a:solidFill>
              </a:rPr>
              <a:t>th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</a:rPr>
              <a:t>Edition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D15-80A7-4932-B78E-DC96A533130A}" type="slidenum">
              <a:rPr lang="ja-JP" altLang="en-US" smtClean="0"/>
              <a:pPr>
                <a:defRPr/>
              </a:pPr>
              <a:t>29</a:t>
            </a:fld>
            <a:endParaRPr lang="en-US" altLang="ja-JP" smtClean="0"/>
          </a:p>
        </p:txBody>
      </p:sp>
      <p:pic>
        <p:nvPicPr>
          <p:cNvPr id="3072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701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smtClean="0"/>
              <a:t>Contradiction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Contradiction</a:t>
            </a:r>
            <a:r>
              <a:rPr lang="en-US" altLang="zh-TW" sz="2800" dirty="0" smtClean="0"/>
              <a:t>: A compound proposition that is always false is called a contradiction.	</a:t>
            </a:r>
          </a:p>
          <a:p>
            <a:pPr eaLnBrk="1" hangingPunct="1"/>
            <a:r>
              <a:rPr lang="en-US" altLang="zh-TW" sz="2800" u="sng" dirty="0" smtClean="0">
                <a:solidFill>
                  <a:srgbClr val="FF0000"/>
                </a:solidFill>
              </a:rPr>
              <a:t>Examples</a:t>
            </a:r>
            <a:r>
              <a:rPr lang="en-US" altLang="zh-TW" sz="2800" dirty="0" smtClean="0">
                <a:solidFill>
                  <a:srgbClr val="FF0000"/>
                </a:solidFill>
              </a:rPr>
              <a:t>:</a:t>
            </a:r>
            <a:endParaRPr lang="en-US" altLang="zh-TW" sz="28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altLang="ja-JP" sz="2800" b="1" i="1" dirty="0" smtClean="0">
                <a:solidFill>
                  <a:srgbClr val="0000FF"/>
                </a:solidFill>
                <a:ea typeface="新細明體" pitchFamily="18" charset="-120"/>
              </a:rPr>
              <a:t>	</a:t>
            </a:r>
            <a:r>
              <a:rPr lang="en-US" altLang="ja-JP" sz="2800" dirty="0" smtClean="0">
                <a:ea typeface="新細明體" pitchFamily="18" charset="-120"/>
              </a:rPr>
              <a:t>a) </a:t>
            </a:r>
            <a:r>
              <a:rPr lang="en-US" altLang="ja-JP" sz="2800" dirty="0" smtClean="0"/>
              <a:t>p </a:t>
            </a:r>
            <a:r>
              <a:rPr lang="en-US" altLang="ja-JP" sz="2800" dirty="0" smtClean="0">
                <a:sym typeface="Symbol" pitchFamily="18" charset="2"/>
              </a:rPr>
              <a:t></a:t>
            </a:r>
            <a:r>
              <a:rPr lang="en-US" altLang="ja-JP" sz="2800" dirty="0" smtClean="0"/>
              <a:t> ¬p 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/>
              <a:t>	b) x is prime and x is an even integer greater than 8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/>
              <a:t>    c) All men are good and all men are bad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	</a:t>
            </a:r>
            <a:endParaRPr lang="en-US" sz="2800" dirty="0" smtClean="0"/>
          </a:p>
          <a:p>
            <a:pPr eaLnBrk="1" hangingPunct="1">
              <a:buFont typeface="Arial" pitchFamily="34" charset="0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Example 2 : Show that </a:t>
            </a:r>
            <a:br>
              <a:rPr lang="en-US" sz="3200" dirty="0" smtClean="0">
                <a:solidFill>
                  <a:srgbClr val="FF0000"/>
                </a:solidFill>
                <a:latin typeface="+mn-lt"/>
              </a:rPr>
            </a:br>
            <a:r>
              <a:rPr kumimoji="1" lang="en-US" altLang="ja-JP" sz="3200" b="1" i="1" dirty="0" smtClean="0">
                <a:solidFill>
                  <a:srgbClr val="FF0000"/>
                </a:solidFill>
                <a:latin typeface="+mn-lt"/>
              </a:rPr>
              <a:t>¬ (p</a:t>
            </a:r>
            <a:r>
              <a:rPr kumimoji="1" lang="en-US" altLang="ja-JP" sz="3200" b="1" dirty="0" smtClean="0">
                <a:solidFill>
                  <a:srgbClr val="FF0000"/>
                </a:solidFill>
                <a:latin typeface="+mn-lt"/>
                <a:sym typeface="Symbol" pitchFamily="18" charset="2"/>
              </a:rPr>
              <a:t>  </a:t>
            </a:r>
            <a:r>
              <a:rPr kumimoji="1" lang="en-US" altLang="ja-JP" sz="3200" b="1" i="1" dirty="0" smtClean="0">
                <a:solidFill>
                  <a:srgbClr val="FF0000"/>
                </a:solidFill>
                <a:latin typeface="+mn-lt"/>
              </a:rPr>
              <a:t>q)</a:t>
            </a:r>
            <a:r>
              <a:rPr kumimoji="1" lang="en-US" altLang="ja-JP" sz="320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+mn-lt"/>
              </a:rPr>
              <a:t>and</a:t>
            </a:r>
            <a:r>
              <a:rPr kumimoji="1" lang="en-US" altLang="ja-JP" sz="3200" i="1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kumimoji="1" lang="en-US" altLang="ja-JP" sz="3200" b="1" i="1" dirty="0" smtClean="0">
                <a:solidFill>
                  <a:srgbClr val="FF0000"/>
                </a:solidFill>
                <a:latin typeface="Tahoma" pitchFamily="34" charset="0"/>
              </a:rPr>
              <a:t>¬ </a:t>
            </a:r>
            <a:r>
              <a:rPr kumimoji="1" lang="en-US" altLang="ja-JP" sz="3200" b="1" i="1" dirty="0" smtClean="0">
                <a:solidFill>
                  <a:srgbClr val="FF0000"/>
                </a:solidFill>
                <a:latin typeface="Arial" pitchFamily="34" charset="0"/>
              </a:rPr>
              <a:t>p</a:t>
            </a:r>
            <a:r>
              <a:rPr lang="en-US" altLang="ja-JP" sz="3200" b="1" dirty="0" smtClean="0">
                <a:solidFill>
                  <a:srgbClr val="FF0000"/>
                </a:solidFill>
                <a:sym typeface="Symbol" pitchFamily="18" charset="2"/>
              </a:rPr>
              <a:t> </a:t>
            </a:r>
            <a:r>
              <a:rPr kumimoji="1" lang="en-US" altLang="ja-JP" sz="3200" b="1" i="1" dirty="0" smtClean="0">
                <a:solidFill>
                  <a:srgbClr val="FF0000"/>
                </a:solidFill>
                <a:latin typeface="Tahoma" pitchFamily="34" charset="0"/>
              </a:rPr>
              <a:t>¬</a:t>
            </a:r>
            <a:r>
              <a:rPr kumimoji="1" lang="en-US" altLang="ja-JP" sz="3200" b="1" i="1" dirty="0" smtClean="0">
                <a:solidFill>
                  <a:srgbClr val="FF0000"/>
                </a:solidFill>
                <a:latin typeface="Arial" pitchFamily="34" charset="0"/>
              </a:rPr>
              <a:t>q</a:t>
            </a:r>
            <a:r>
              <a:rPr kumimoji="1" lang="en-US" altLang="ja-JP" sz="3200" i="1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kumimoji="1" lang="en-US" altLang="ja-JP" sz="3200" dirty="0" smtClean="0">
                <a:solidFill>
                  <a:srgbClr val="FF0000"/>
                </a:solidFill>
                <a:latin typeface="+mn-lt"/>
              </a:rPr>
              <a:t>are logically equivalent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1747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3400" y="1524000"/>
            <a:ext cx="8070850" cy="4953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very Useful Logical Equivalence(ULE)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sz="3600" b="1" i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sz="4000" b="1" i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sz="4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40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kumimoji="1" lang="en-US" altLang="ja-JP" sz="4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4000" b="1" i="1" dirty="0" smtClean="0">
                <a:solidFill>
                  <a:srgbClr val="FF0000"/>
                </a:solidFill>
              </a:rPr>
              <a:t>q </a:t>
            </a:r>
            <a:r>
              <a:rPr lang="en-US" sz="4000" b="1" dirty="0" smtClean="0">
                <a:solidFill>
                  <a:srgbClr val="FF0000"/>
                </a:solidFill>
                <a:sym typeface="Symbol" pitchFamily="18" charset="2"/>
              </a:rPr>
              <a:t> </a:t>
            </a:r>
            <a:r>
              <a:rPr kumimoji="1" lang="en-US" altLang="ja-JP" sz="4000" b="1" i="1" dirty="0" smtClean="0">
                <a:solidFill>
                  <a:srgbClr val="FF0000"/>
                </a:solidFill>
              </a:rPr>
              <a:t>¬ p</a:t>
            </a:r>
            <a:r>
              <a:rPr kumimoji="1" lang="en-US" altLang="ja-JP" sz="4000" b="1" dirty="0" smtClean="0">
                <a:solidFill>
                  <a:srgbClr val="FF0000"/>
                </a:solidFill>
                <a:sym typeface="Symbol" pitchFamily="18" charset="2"/>
              </a:rPr>
              <a:t>  </a:t>
            </a:r>
            <a:r>
              <a:rPr kumimoji="1" lang="en-US" altLang="ja-JP" sz="4000" b="1" i="1" dirty="0" smtClean="0">
                <a:solidFill>
                  <a:srgbClr val="FF0000"/>
                </a:solidFill>
              </a:rPr>
              <a:t>q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9637DC-4707-4C32-900E-4AD3A8B0AD8B}" type="slidenum">
              <a:rPr lang="ja-JP" altLang="en-US" smtClean="0"/>
              <a:pPr>
                <a:defRPr/>
              </a:pPr>
              <a:t>32</a:t>
            </a:fld>
            <a:endParaRPr lang="en-US" altLang="ja-JP" smtClean="0"/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type="title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66738" y="304800"/>
            <a:ext cx="8272462" cy="738188"/>
          </a:xfrm>
        </p:spPr>
      </p:pic>
      <p:grpSp>
        <p:nvGrpSpPr>
          <p:cNvPr id="33796" name="Group 8"/>
          <p:cNvGrpSpPr>
            <a:grpSpLocks/>
          </p:cNvGrpSpPr>
          <p:nvPr/>
        </p:nvGrpSpPr>
        <p:grpSpPr bwMode="auto">
          <a:xfrm>
            <a:off x="457200" y="1666875"/>
            <a:ext cx="8458200" cy="1762125"/>
            <a:chOff x="288" y="1050"/>
            <a:chExt cx="5328" cy="1110"/>
          </a:xfrm>
        </p:grpSpPr>
        <p:pic>
          <p:nvPicPr>
            <p:cNvPr id="33798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" y="1050"/>
              <a:ext cx="2880" cy="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79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4" y="1451"/>
              <a:ext cx="2592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3024" y="1161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dirty="0" smtClean="0"/>
                <a:t>by ULE </a:t>
              </a:r>
              <a:endParaRPr lang="en-US" altLang="ja-JP" b="1" dirty="0"/>
            </a:p>
          </p:txBody>
        </p:sp>
      </p:grp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533400" y="228600"/>
            <a:ext cx="82296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9A261-4AFD-4D4B-B061-02B1E3C4EDE6}" type="slidenum">
              <a:rPr lang="ja-JP" altLang="en-US" smtClean="0"/>
              <a:pPr>
                <a:defRPr/>
              </a:pPr>
              <a:t>33</a:t>
            </a:fld>
            <a:endParaRPr lang="en-US" altLang="ja-JP" smtClean="0"/>
          </a:p>
        </p:txBody>
      </p:sp>
      <p:pic>
        <p:nvPicPr>
          <p:cNvPr id="34819" name="Picture 4"/>
          <p:cNvPicPr>
            <a:picLocks noGrp="1" noChangeAspect="1" noChangeArrowheads="1"/>
          </p:cNvPicPr>
          <p:nvPr>
            <p:ph type="title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409575"/>
            <a:ext cx="8915400" cy="962025"/>
          </a:xfrm>
        </p:spPr>
      </p:pic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138363"/>
            <a:ext cx="8458200" cy="319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486400"/>
            <a:ext cx="80010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2" name="Rectangle 7"/>
          <p:cNvSpPr>
            <a:spLocks noChangeArrowheads="1"/>
          </p:cNvSpPr>
          <p:nvPr/>
        </p:nvSpPr>
        <p:spPr bwMode="auto">
          <a:xfrm>
            <a:off x="152400" y="304800"/>
            <a:ext cx="8839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286000" y="838200"/>
            <a:ext cx="4343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/>
            <a:r>
              <a:rPr lang="en-US" altLang="ja-JP" sz="2400" b="1" dirty="0">
                <a:solidFill>
                  <a:srgbClr val="FF0000"/>
                </a:solidFill>
              </a:rPr>
              <a:t>Example 7 (page 26)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5594D-5D73-48C1-BAD8-47BAF1485AF9}" type="slidenum">
              <a:rPr lang="ja-JP" altLang="en-US" smtClean="0"/>
              <a:pPr>
                <a:defRPr/>
              </a:pPr>
              <a:t>34</a:t>
            </a:fld>
            <a:endParaRPr lang="en-US" altLang="ja-JP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b="1" i="1" dirty="0" smtClean="0">
                <a:solidFill>
                  <a:srgbClr val="C00000"/>
                </a:solidFill>
              </a:rPr>
              <a:t>Modified</a:t>
            </a:r>
            <a:r>
              <a:rPr lang="en-US" altLang="ja-JP" sz="4000" b="1" dirty="0" smtClean="0">
                <a:solidFill>
                  <a:srgbClr val="FF0000"/>
                </a:solidFill>
              </a:rPr>
              <a:t> Exercise 10(a) [p.28]</a:t>
            </a:r>
            <a:r>
              <a:rPr lang="en-US" altLang="ja-JP" dirty="0" smtClean="0"/>
              <a:t> 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4320" indent="-274320" eaLnBrk="1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altLang="ja-JP" sz="2800" dirty="0" smtClean="0"/>
              <a:t>Show that  </a:t>
            </a:r>
            <a:r>
              <a:rPr lang="en-US" altLang="ja-JP" sz="2800" b="1" dirty="0" smtClean="0">
                <a:solidFill>
                  <a:srgbClr val="0000FF"/>
                </a:solidFill>
                <a:cs typeface="Arial" charset="0"/>
              </a:rPr>
              <a:t>[</a:t>
            </a:r>
            <a:r>
              <a:rPr lang="en-US" altLang="ja-JP" sz="2800" b="1" i="1" dirty="0" smtClean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¬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q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)]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q  </a:t>
            </a:r>
            <a:r>
              <a:rPr lang="en-US" altLang="ja-JP" sz="2800" dirty="0" smtClean="0"/>
              <a:t>is a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tautology</a:t>
            </a:r>
            <a:r>
              <a:rPr lang="en-US" altLang="ja-JP" sz="2800" dirty="0" smtClean="0"/>
              <a:t> using a series of logical equivalences.</a:t>
            </a:r>
          </a:p>
          <a:p>
            <a:pPr marL="274320" indent="-274320" eaLnBrk="1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altLang="ja-JP" sz="2800" dirty="0" smtClean="0"/>
          </a:p>
          <a:p>
            <a:pPr marL="274320" indent="-274320" eaLnBrk="1" hangingPunct="1"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altLang="ja-JP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ja-JP" sz="2800" dirty="0" smtClean="0"/>
              <a:t>: Next Slide..</a:t>
            </a:r>
          </a:p>
          <a:p>
            <a:pPr marL="609600" indent="-609600" eaLnBrk="1" hangingPunct="1">
              <a:buFontTx/>
              <a:buNone/>
              <a:defRPr/>
            </a:pP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025E8-BFFD-4C00-9589-CEA748257AFE}" type="slidenum">
              <a:rPr lang="ja-JP" altLang="en-US" smtClean="0"/>
              <a:pPr>
                <a:defRPr/>
              </a:pPr>
              <a:t>35</a:t>
            </a:fld>
            <a:endParaRPr lang="en-US" altLang="ja-JP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0813" cy="838200"/>
          </a:xfrm>
        </p:spPr>
        <p:txBody>
          <a:bodyPr/>
          <a:lstStyle/>
          <a:p>
            <a:pPr eaLnBrk="1" hangingPunct="1"/>
            <a:r>
              <a:rPr lang="en-US" altLang="ja-JP" b="1" i="1" dirty="0" smtClean="0">
                <a:solidFill>
                  <a:srgbClr val="C00000"/>
                </a:solidFill>
              </a:rPr>
              <a:t>Modified</a:t>
            </a:r>
            <a:r>
              <a:rPr lang="en-US" altLang="ja-JP" b="1" dirty="0" smtClean="0">
                <a:solidFill>
                  <a:srgbClr val="FF0000"/>
                </a:solidFill>
              </a:rPr>
              <a:t> Exercise 10(a) [p.28]</a:t>
            </a:r>
            <a:r>
              <a:rPr lang="en-US" altLang="ja-JP" dirty="0" smtClean="0"/>
              <a:t>  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458200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 sz="2000" b="1" dirty="0" smtClean="0">
                <a:cs typeface="Arial" pitchFamily="34" charset="0"/>
              </a:rPr>
              <a:t>		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[</a:t>
            </a:r>
            <a:r>
              <a:rPr lang="en-US" altLang="ja-JP" sz="2000" b="1" i="1" dirty="0" smtClean="0">
                <a:solidFill>
                  <a:srgbClr val="0000FF"/>
                </a:solidFill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p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(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p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q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)]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q  </a:t>
            </a:r>
          </a:p>
          <a:p>
            <a:pPr eaLnBrk="1" hangingPunct="1">
              <a:buFontTx/>
              <a:buNone/>
            </a:pPr>
            <a:r>
              <a:rPr lang="en-US" altLang="ja-JP" sz="2000" b="1" i="1" dirty="0" smtClean="0">
                <a:cs typeface="Arial" pitchFamily="34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 </a:t>
            </a:r>
            <a:r>
              <a:rPr lang="en-US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 [(</a:t>
            </a:r>
            <a:r>
              <a:rPr lang="en-US" altLang="ja-JP" sz="2000" b="1" i="1" dirty="0" smtClean="0">
                <a:solidFill>
                  <a:srgbClr val="0000FF"/>
                </a:solidFill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p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p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)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(</a:t>
            </a:r>
            <a:r>
              <a:rPr lang="en-US" altLang="ja-JP" sz="2000" b="1" i="1" dirty="0" smtClean="0">
                <a:solidFill>
                  <a:srgbClr val="0000FF"/>
                </a:solidFill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p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q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)]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q		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Distributive</a:t>
            </a:r>
          </a:p>
          <a:p>
            <a:pPr eaLnBrk="1" hangingPunct="1">
              <a:buFontTx/>
              <a:buNone/>
            </a:pPr>
            <a:endParaRPr lang="en-US" altLang="ja-JP" sz="1200" b="1" dirty="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altLang="ja-JP" sz="2000" b="1" i="1" dirty="0" smtClean="0">
                <a:cs typeface="Arial" pitchFamily="34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  </a:t>
            </a:r>
            <a:r>
              <a:rPr lang="en-US" altLang="ja-JP" sz="2000" b="1" dirty="0" smtClean="0">
                <a:cs typeface="Arial" pitchFamily="34" charset="0"/>
              </a:rPr>
              <a:t> [ F </a:t>
            </a:r>
            <a:r>
              <a:rPr lang="en-US" altLang="ja-JP" sz="2000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000" b="1" dirty="0" smtClean="0">
                <a:cs typeface="Arial" pitchFamily="34" charset="0"/>
              </a:rPr>
              <a:t> (</a:t>
            </a:r>
            <a:r>
              <a:rPr lang="en-US" altLang="ja-JP" sz="2000" b="1" i="1" dirty="0" smtClean="0"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i="1" dirty="0" smtClean="0">
                <a:cs typeface="Arial" pitchFamily="34" charset="0"/>
              </a:rPr>
              <a:t>p</a:t>
            </a:r>
            <a:r>
              <a:rPr lang="en-US" altLang="ja-JP" sz="2000" b="1" dirty="0" smtClean="0">
                <a:cs typeface="Arial" pitchFamily="34" charset="0"/>
              </a:rPr>
              <a:t> </a:t>
            </a:r>
            <a:r>
              <a:rPr lang="en-US" altLang="ja-JP" sz="2000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sz="2000" b="1" i="1" dirty="0" smtClean="0">
                <a:cs typeface="Arial" pitchFamily="34" charset="0"/>
              </a:rPr>
              <a:t>q</a:t>
            </a:r>
            <a:r>
              <a:rPr lang="en-US" altLang="ja-JP" sz="2000" b="1" dirty="0" smtClean="0">
                <a:cs typeface="Arial" pitchFamily="34" charset="0"/>
              </a:rPr>
              <a:t>)]</a:t>
            </a:r>
            <a:r>
              <a:rPr lang="en-US" altLang="ja-JP" sz="2000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sz="2000" b="1" i="1" dirty="0" smtClean="0">
                <a:cs typeface="Arial" pitchFamily="34" charset="0"/>
              </a:rPr>
              <a:t>q 	  	</a:t>
            </a:r>
            <a:r>
              <a:rPr lang="en-US" altLang="ja-JP" sz="2000" b="1" dirty="0" smtClean="0">
                <a:solidFill>
                  <a:srgbClr val="0033CC"/>
                </a:solidFill>
                <a:cs typeface="Arial" pitchFamily="34" charset="0"/>
              </a:rPr>
              <a:t>Negation</a:t>
            </a:r>
            <a:r>
              <a:rPr lang="en-US" altLang="ja-JP" sz="2000" b="1" i="1" dirty="0" smtClean="0">
                <a:cs typeface="Arial" pitchFamily="34" charset="0"/>
              </a:rPr>
              <a:t> </a:t>
            </a:r>
            <a:endParaRPr lang="en-US" altLang="ja-JP" sz="2000" b="1" dirty="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US" altLang="ja-JP" sz="1200" b="1" dirty="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altLang="ja-JP" sz="2000" b="1" i="1" dirty="0" smtClean="0">
                <a:cs typeface="Arial" pitchFamily="34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 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  [</a:t>
            </a:r>
            <a:r>
              <a:rPr lang="en-US" altLang="ja-JP" sz="2000" b="1" i="1" dirty="0" smtClean="0">
                <a:solidFill>
                  <a:srgbClr val="0000FF"/>
                </a:solidFill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p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q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]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q 	  		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Identity</a:t>
            </a:r>
          </a:p>
          <a:p>
            <a:pPr eaLnBrk="1" hangingPunct="1">
              <a:buFontTx/>
              <a:buNone/>
            </a:pPr>
            <a:endParaRPr lang="en-US" altLang="ja-JP" sz="1200" b="1" dirty="0" smtClean="0">
              <a:solidFill>
                <a:srgbClr val="DDA43D"/>
              </a:solidFill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altLang="ja-JP" sz="2000" b="1" i="1" dirty="0" smtClean="0">
                <a:cs typeface="Arial" pitchFamily="34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 </a:t>
            </a:r>
            <a:r>
              <a:rPr lang="en-US" altLang="ja-JP" sz="2000" b="1" dirty="0" smtClean="0">
                <a:cs typeface="Arial" pitchFamily="34" charset="0"/>
              </a:rPr>
              <a:t>  </a:t>
            </a:r>
            <a:r>
              <a:rPr lang="en-US" altLang="ja-JP" sz="2000" b="1" i="1" dirty="0" smtClean="0"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dirty="0" smtClean="0">
                <a:cs typeface="Arial" pitchFamily="34" charset="0"/>
              </a:rPr>
              <a:t> [</a:t>
            </a:r>
            <a:r>
              <a:rPr lang="en-US" altLang="ja-JP" sz="2000" b="1" i="1" dirty="0" smtClean="0"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i="1" dirty="0" smtClean="0">
                <a:cs typeface="Arial" pitchFamily="34" charset="0"/>
              </a:rPr>
              <a:t>p</a:t>
            </a:r>
            <a:r>
              <a:rPr lang="en-US" altLang="ja-JP" sz="2000" b="1" dirty="0" smtClean="0">
                <a:cs typeface="Arial" pitchFamily="34" charset="0"/>
              </a:rPr>
              <a:t> </a:t>
            </a:r>
            <a:r>
              <a:rPr lang="en-US" altLang="ja-JP" sz="2000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sz="2000" b="1" i="1" dirty="0" smtClean="0">
                <a:cs typeface="Arial" pitchFamily="34" charset="0"/>
              </a:rPr>
              <a:t>q </a:t>
            </a:r>
            <a:r>
              <a:rPr lang="en-US" altLang="ja-JP" sz="2000" b="1" dirty="0" smtClean="0">
                <a:cs typeface="Arial" pitchFamily="34" charset="0"/>
              </a:rPr>
              <a:t>] </a:t>
            </a:r>
            <a:r>
              <a:rPr lang="en-US" altLang="ja-JP" sz="2000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000" b="1" dirty="0" smtClean="0">
                <a:cs typeface="Arial" pitchFamily="34" charset="0"/>
              </a:rPr>
              <a:t> </a:t>
            </a:r>
            <a:r>
              <a:rPr lang="en-US" altLang="ja-JP" sz="2000" b="1" i="1" dirty="0" smtClean="0">
                <a:cs typeface="Arial" pitchFamily="34" charset="0"/>
              </a:rPr>
              <a:t>q 	  	</a:t>
            </a:r>
            <a:r>
              <a:rPr lang="en-US" altLang="ja-JP" sz="2000" b="1" dirty="0" smtClean="0">
                <a:cs typeface="Arial" pitchFamily="34" charset="0"/>
              </a:rPr>
              <a:t>ULE</a:t>
            </a:r>
          </a:p>
          <a:p>
            <a:pPr eaLnBrk="1" hangingPunct="1">
              <a:buFontTx/>
              <a:buNone/>
            </a:pPr>
            <a:endParaRPr lang="en-US" altLang="ja-JP" sz="1200" b="1" dirty="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altLang="ja-JP" sz="2000" b="1" i="1" dirty="0" smtClean="0">
                <a:cs typeface="Arial" pitchFamily="34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 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  [</a:t>
            </a:r>
            <a:r>
              <a:rPr lang="en-US" altLang="ja-JP" sz="2000" b="1" i="1" dirty="0" smtClean="0">
                <a:solidFill>
                  <a:srgbClr val="0000FF"/>
                </a:solidFill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(</a:t>
            </a:r>
            <a:r>
              <a:rPr lang="en-US" altLang="ja-JP" sz="2000" b="1" i="1" dirty="0" smtClean="0">
                <a:solidFill>
                  <a:srgbClr val="0000FF"/>
                </a:solidFill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p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)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 </a:t>
            </a:r>
            <a:r>
              <a:rPr lang="en-US" altLang="ja-JP" sz="2000" b="1" i="1" dirty="0" smtClean="0">
                <a:solidFill>
                  <a:srgbClr val="0000FF"/>
                </a:solidFill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q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]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 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q 	  	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De Morgan</a:t>
            </a:r>
          </a:p>
          <a:p>
            <a:pPr eaLnBrk="1" hangingPunct="1">
              <a:buFontTx/>
              <a:buNone/>
            </a:pPr>
            <a:endParaRPr lang="en-US" altLang="ja-JP" sz="1200" b="1" i="1" dirty="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altLang="ja-JP" sz="2000" b="1" i="1" dirty="0" smtClean="0">
                <a:cs typeface="Arial" pitchFamily="34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 </a:t>
            </a:r>
            <a:r>
              <a:rPr lang="en-US" altLang="ja-JP" sz="2000" b="1" dirty="0" smtClean="0">
                <a:cs typeface="Arial" pitchFamily="34" charset="0"/>
              </a:rPr>
              <a:t>  ( </a:t>
            </a:r>
            <a:r>
              <a:rPr lang="en-US" altLang="ja-JP" sz="2000" b="1" i="1" dirty="0" smtClean="0">
                <a:cs typeface="Arial" pitchFamily="34" charset="0"/>
              </a:rPr>
              <a:t>p </a:t>
            </a:r>
            <a:r>
              <a:rPr lang="en-US" altLang="ja-JP" sz="2000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000" b="1" dirty="0" smtClean="0">
                <a:cs typeface="Arial" pitchFamily="34" charset="0"/>
              </a:rPr>
              <a:t> </a:t>
            </a:r>
            <a:r>
              <a:rPr lang="en-US" altLang="ja-JP" sz="2000" b="1" i="1" dirty="0" smtClean="0"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i="1" dirty="0" smtClean="0">
                <a:cs typeface="Arial" pitchFamily="34" charset="0"/>
              </a:rPr>
              <a:t>q )</a:t>
            </a:r>
            <a:r>
              <a:rPr lang="en-US" altLang="ja-JP" sz="2000" b="1" dirty="0" smtClean="0">
                <a:cs typeface="Arial" pitchFamily="34" charset="0"/>
              </a:rPr>
              <a:t> </a:t>
            </a:r>
            <a:r>
              <a:rPr lang="en-US" altLang="ja-JP" sz="2000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000" b="1" dirty="0" smtClean="0">
                <a:cs typeface="Arial" pitchFamily="34" charset="0"/>
              </a:rPr>
              <a:t> </a:t>
            </a:r>
            <a:r>
              <a:rPr lang="en-US" altLang="ja-JP" sz="2000" b="1" i="1" dirty="0" smtClean="0">
                <a:cs typeface="Arial" pitchFamily="34" charset="0"/>
              </a:rPr>
              <a:t>q 	  		</a:t>
            </a:r>
            <a:r>
              <a:rPr lang="en-US" altLang="ja-JP" sz="2000" b="1" dirty="0" smtClean="0">
                <a:cs typeface="Arial" pitchFamily="34" charset="0"/>
              </a:rPr>
              <a:t>Double Negation</a:t>
            </a:r>
          </a:p>
          <a:p>
            <a:pPr eaLnBrk="1" hangingPunct="1">
              <a:buFontTx/>
              <a:buNone/>
            </a:pPr>
            <a:endParaRPr lang="en-US" altLang="ja-JP" sz="1200" b="1" i="1" dirty="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altLang="ja-JP" sz="2000" b="1" i="1" dirty="0" smtClean="0">
                <a:cs typeface="Arial" pitchFamily="34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 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 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p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 [</a:t>
            </a:r>
            <a:r>
              <a:rPr lang="en-US" altLang="ja-JP" sz="2000" b="1" i="1" dirty="0" smtClean="0">
                <a:solidFill>
                  <a:srgbClr val="0000FF"/>
                </a:solidFill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q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q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]</a:t>
            </a:r>
            <a:r>
              <a:rPr lang="en-US" altLang="ja-JP" sz="2000" b="1" i="1" dirty="0" smtClean="0">
                <a:solidFill>
                  <a:srgbClr val="0000FF"/>
                </a:solidFill>
                <a:cs typeface="Arial" pitchFamily="34" charset="0"/>
              </a:rPr>
              <a:t> 	  		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Associative</a:t>
            </a:r>
          </a:p>
          <a:p>
            <a:pPr eaLnBrk="1" hangingPunct="1">
              <a:buFontTx/>
              <a:buNone/>
            </a:pPr>
            <a:endParaRPr lang="en-US" altLang="ja-JP" sz="1200" b="1" i="1" dirty="0" smtClean="0">
              <a:cs typeface="Arial" pitchFamily="34" charset="0"/>
            </a:endParaRPr>
          </a:p>
          <a:p>
            <a:pPr eaLnBrk="1" hangingPunct="1">
              <a:buFontTx/>
              <a:buNone/>
            </a:pPr>
            <a:r>
              <a:rPr lang="en-US" altLang="ja-JP" sz="2000" b="1" i="1" dirty="0" smtClean="0">
                <a:cs typeface="Arial" pitchFamily="34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  </a:t>
            </a:r>
            <a:r>
              <a:rPr lang="en-US" altLang="ja-JP" sz="2000" b="1" dirty="0" smtClean="0">
                <a:cs typeface="Arial" pitchFamily="34" charset="0"/>
              </a:rPr>
              <a:t> </a:t>
            </a:r>
            <a:r>
              <a:rPr lang="en-US" altLang="ja-JP" sz="2000" b="1" i="1" dirty="0" smtClean="0">
                <a:cs typeface="Arial" pitchFamily="34" charset="0"/>
              </a:rPr>
              <a:t>p </a:t>
            </a:r>
            <a:r>
              <a:rPr lang="en-US" altLang="ja-JP" sz="2000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000" b="1" dirty="0" smtClean="0">
                <a:cs typeface="Arial" pitchFamily="34" charset="0"/>
              </a:rPr>
              <a:t> T	</a:t>
            </a:r>
            <a:r>
              <a:rPr lang="en-US" altLang="ja-JP" sz="2000" b="1" i="1" dirty="0" smtClean="0">
                <a:cs typeface="Arial" pitchFamily="34" charset="0"/>
              </a:rPr>
              <a:t> 	  		</a:t>
            </a:r>
            <a:r>
              <a:rPr lang="en-US" altLang="ja-JP" sz="2000" b="1" dirty="0" smtClean="0">
                <a:cs typeface="Arial" pitchFamily="34" charset="0"/>
              </a:rPr>
              <a:t> Domination</a:t>
            </a:r>
          </a:p>
          <a:p>
            <a:pPr eaLnBrk="1" hangingPunct="1">
              <a:buFontTx/>
              <a:buNone/>
            </a:pPr>
            <a:r>
              <a:rPr lang="en-US" altLang="ja-JP" sz="2000" b="1" i="1" dirty="0" smtClean="0">
                <a:cs typeface="Arial" pitchFamily="34" charset="0"/>
              </a:rPr>
              <a:t>		</a:t>
            </a:r>
            <a:r>
              <a:rPr lang="en-US" sz="2000" b="1" dirty="0" smtClean="0">
                <a:solidFill>
                  <a:srgbClr val="0000FF"/>
                </a:solidFill>
                <a:sym typeface="Symbol" pitchFamily="18" charset="2"/>
              </a:rPr>
              <a:t> </a:t>
            </a:r>
            <a:r>
              <a:rPr lang="en-US" altLang="ja-JP" sz="2000" b="1" dirty="0" smtClean="0">
                <a:cs typeface="Arial" pitchFamily="34" charset="0"/>
              </a:rPr>
              <a:t>  </a:t>
            </a:r>
            <a:r>
              <a:rPr lang="en-US" altLang="ja-JP" sz="2000" b="1" dirty="0" smtClean="0">
                <a:solidFill>
                  <a:srgbClr val="0000FF"/>
                </a:solidFill>
                <a:cs typeface="Arial" pitchFamily="34" charset="0"/>
              </a:rPr>
              <a:t>T</a:t>
            </a:r>
            <a:r>
              <a:rPr lang="en-US" altLang="ja-JP" sz="2000" b="1" dirty="0" smtClean="0">
                <a:cs typeface="Arial" pitchFamily="34" charset="0"/>
              </a:rPr>
              <a:t>	</a:t>
            </a:r>
            <a:r>
              <a:rPr lang="en-US" altLang="ja-JP" sz="2000" b="1" i="1" dirty="0" smtClean="0">
                <a:cs typeface="Arial" pitchFamily="34" charset="0"/>
              </a:rPr>
              <a:t> 	  		</a:t>
            </a:r>
          </a:p>
          <a:p>
            <a:pPr eaLnBrk="1" hangingPunct="1">
              <a:buNone/>
            </a:pPr>
            <a:r>
              <a:rPr lang="en-US" altLang="ja-JP" sz="2400" b="1" dirty="0" smtClean="0">
                <a:solidFill>
                  <a:srgbClr val="FF0000"/>
                </a:solidFill>
                <a:cs typeface="Arial" pitchFamily="34" charset="0"/>
              </a:rPr>
              <a:t>So,</a:t>
            </a:r>
            <a:r>
              <a:rPr lang="en-US" altLang="ja-JP" sz="2400" b="1" dirty="0" smtClean="0">
                <a:cs typeface="Arial" pitchFamily="34" charset="0"/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  <a:cs typeface="Arial" pitchFamily="34" charset="0"/>
              </a:rPr>
              <a:t>[</a:t>
            </a:r>
            <a:r>
              <a:rPr lang="en-US" altLang="ja-JP" sz="2400" b="1" i="1" dirty="0" smtClean="0">
                <a:solidFill>
                  <a:srgbClr val="FF0000"/>
                </a:solidFill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400" b="1" i="1" dirty="0" smtClean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US" altLang="ja-JP" sz="2400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sz="24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400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sz="24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400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sz="2400" b="1" dirty="0" smtClean="0">
                <a:solidFill>
                  <a:srgbClr val="FF0000"/>
                </a:solidFill>
                <a:cs typeface="Arial" pitchFamily="34" charset="0"/>
              </a:rPr>
              <a:t>)]</a:t>
            </a:r>
            <a:r>
              <a:rPr lang="en-US" altLang="ja-JP" sz="24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sz="2400" b="1" i="1" dirty="0" smtClean="0">
                <a:solidFill>
                  <a:srgbClr val="FF0000"/>
                </a:solidFill>
                <a:cs typeface="Arial" pitchFamily="34" charset="0"/>
              </a:rPr>
              <a:t>q  </a:t>
            </a:r>
            <a:r>
              <a:rPr lang="en-US" altLang="ja-JP" sz="2400" b="1" dirty="0" smtClean="0">
                <a:solidFill>
                  <a:srgbClr val="FF0000"/>
                </a:solidFill>
                <a:cs typeface="Arial" pitchFamily="34" charset="0"/>
              </a:rPr>
              <a:t>is a tautology</a:t>
            </a:r>
          </a:p>
          <a:p>
            <a:pPr eaLnBrk="1" hangingPunct="1">
              <a:buFontTx/>
              <a:buNone/>
            </a:pPr>
            <a:r>
              <a:rPr lang="en-US" altLang="ja-JP" sz="2000" b="1" dirty="0" smtClean="0"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B22C8-6B38-4B50-B1A7-ECF19EBA2564}" type="slidenum">
              <a:rPr lang="ja-JP" altLang="en-US" smtClean="0"/>
              <a:pPr>
                <a:defRPr/>
              </a:pPr>
              <a:t>36</a:t>
            </a:fld>
            <a:endParaRPr lang="en-US" altLang="ja-JP" smtClean="0"/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"/>
            <a:ext cx="8382000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76400"/>
            <a:ext cx="8382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8800" y="1066800"/>
            <a:ext cx="525780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altLang="ja-JP" sz="2800" b="1" dirty="0">
                <a:solidFill>
                  <a:srgbClr val="FF0000"/>
                </a:solidFill>
              </a:rPr>
              <a:t>Example 8 ( page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26) </a:t>
            </a:r>
            <a:endParaRPr lang="en-US" altLang="ja-JP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 smtClean="0">
                <a:solidFill>
                  <a:srgbClr val="C00000"/>
                </a:solidFill>
              </a:rPr>
              <a:t>What is Tautology and Contradiction?</a:t>
            </a:r>
          </a:p>
          <a:p>
            <a:pPr eaLnBrk="1" hangingPunct="1"/>
            <a:r>
              <a:rPr lang="en-US" altLang="zh-TW" sz="2000" dirty="0" smtClean="0">
                <a:solidFill>
                  <a:srgbClr val="C00000"/>
                </a:solidFill>
              </a:rPr>
              <a:t>How to show/determine whether two compound propositions are logically equivalent?</a:t>
            </a:r>
          </a:p>
          <a:p>
            <a:pPr lvl="1" eaLnBrk="1" hangingPunct="1"/>
            <a:r>
              <a:rPr lang="en-US" altLang="zh-TW" sz="2000" dirty="0" smtClean="0"/>
              <a:t>Using a </a:t>
            </a:r>
            <a:r>
              <a:rPr lang="en-US" altLang="zh-TW" sz="2000" dirty="0">
                <a:solidFill>
                  <a:srgbClr val="0000FF"/>
                </a:solidFill>
              </a:rPr>
              <a:t>truth table </a:t>
            </a:r>
          </a:p>
          <a:p>
            <a:pPr lvl="1" eaLnBrk="1" hangingPunct="1"/>
            <a:r>
              <a:rPr lang="en-US" altLang="zh-TW" sz="2000" dirty="0" smtClean="0"/>
              <a:t>Using  </a:t>
            </a:r>
            <a:r>
              <a:rPr lang="en-US" altLang="zh-TW" sz="2000" dirty="0">
                <a:solidFill>
                  <a:srgbClr val="0000FF"/>
                </a:solidFill>
              </a:rPr>
              <a:t>logical identities</a:t>
            </a:r>
            <a:r>
              <a:rPr lang="en-US" altLang="zh-TW" sz="2000" dirty="0"/>
              <a:t> </a:t>
            </a:r>
          </a:p>
          <a:p>
            <a:pPr eaLnBrk="1" hangingPunct="1"/>
            <a:r>
              <a:rPr lang="en-US" altLang="zh-TW" sz="2000" dirty="0" smtClean="0">
                <a:solidFill>
                  <a:srgbClr val="C00000"/>
                </a:solidFill>
              </a:rPr>
              <a:t>How to show whether a compound proposition is a tautology?</a:t>
            </a:r>
            <a:endParaRPr lang="en-US" altLang="zh-TW" sz="2000" b="1" dirty="0" smtClean="0"/>
          </a:p>
          <a:p>
            <a:pPr lvl="1" eaLnBrk="1" hangingPunct="1"/>
            <a:r>
              <a:rPr lang="en-US" altLang="zh-TW" sz="2000" dirty="0" smtClean="0"/>
              <a:t>Using a </a:t>
            </a:r>
            <a:r>
              <a:rPr lang="en-US" altLang="zh-TW" sz="2000" dirty="0" smtClean="0">
                <a:solidFill>
                  <a:srgbClr val="0000FF"/>
                </a:solidFill>
              </a:rPr>
              <a:t>truth table </a:t>
            </a:r>
          </a:p>
          <a:p>
            <a:pPr lvl="1" eaLnBrk="1" hangingPunct="1"/>
            <a:r>
              <a:rPr lang="en-US" altLang="zh-TW" sz="2000" dirty="0" smtClean="0"/>
              <a:t>Using </a:t>
            </a:r>
            <a:r>
              <a:rPr lang="en-US" altLang="zh-TW" sz="2000" dirty="0" smtClean="0">
                <a:solidFill>
                  <a:srgbClr val="0000FF"/>
                </a:solidFill>
              </a:rPr>
              <a:t>logical identities</a:t>
            </a:r>
            <a:r>
              <a:rPr lang="en-US" altLang="zh-TW" sz="2000" dirty="0" smtClean="0"/>
              <a:t> </a:t>
            </a:r>
          </a:p>
          <a:p>
            <a:pPr eaLnBrk="1" hangingPunct="1"/>
            <a:r>
              <a:rPr lang="en-US" altLang="zh-TW" sz="2000" b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000" dirty="0" smtClean="0"/>
              <a:t>: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Make sure you learn the important </a:t>
            </a:r>
          </a:p>
          <a:p>
            <a:pPr lvl="1" eaLnBrk="1" hangingPunct="1"/>
            <a:r>
              <a:rPr lang="en-US" altLang="zh-TW" sz="2000" b="1" dirty="0" smtClean="0">
                <a:solidFill>
                  <a:srgbClr val="FF0000"/>
                </a:solidFill>
              </a:rPr>
              <a:t>Logical Equivalences in Table 6 (page 24)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&amp;</a:t>
            </a:r>
          </a:p>
          <a:p>
            <a:pPr lvl="1" eaLnBrk="1" hangingPunct="1"/>
            <a:r>
              <a:rPr lang="en-US" altLang="zh-TW" sz="2000" b="1" dirty="0" smtClean="0">
                <a:solidFill>
                  <a:srgbClr val="FF0000"/>
                </a:solidFill>
              </a:rPr>
              <a:t>ULE</a:t>
            </a:r>
            <a:r>
              <a:rPr lang="en-US" altLang="zh-TW" sz="2000" dirty="0" smtClean="0"/>
              <a:t> (e.g.</a:t>
            </a:r>
            <a:r>
              <a:rPr kumimoji="1" lang="en-US" altLang="ja-JP" sz="2000" b="1" i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0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q </a:t>
            </a:r>
            <a:r>
              <a:rPr lang="en-US" sz="2000" b="1" dirty="0" smtClean="0">
                <a:solidFill>
                  <a:srgbClr val="FF0000"/>
                </a:solidFill>
                <a:sym typeface="Symbol" pitchFamily="18" charset="2"/>
              </a:rPr>
              <a:t>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¬ p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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86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E890F-2B35-44A6-8EEA-D296C3594810}" type="slidenum">
              <a:rPr lang="ja-JP" altLang="en-US" smtClean="0"/>
              <a:pPr>
                <a:defRPr/>
              </a:pPr>
              <a:t>38</a:t>
            </a:fld>
            <a:endParaRPr lang="en-US" altLang="ja-JP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Practice @ Home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648200"/>
          </a:xfrm>
        </p:spPr>
        <p:txBody>
          <a:bodyPr/>
          <a:lstStyle/>
          <a:p>
            <a:pPr marL="365125" indent="-365125" eaLnBrk="1" hangingPunct="1">
              <a:spcBef>
                <a:spcPts val="600"/>
              </a:spcBef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* Practice questions 1-4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without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using a Truth Table</a:t>
            </a:r>
          </a:p>
          <a:p>
            <a:pPr marL="365125" indent="-365125" eaLnBrk="1" hangingPunct="1">
              <a:spcBef>
                <a:spcPts val="600"/>
              </a:spcBef>
              <a:buFontTx/>
              <a:buAutoNum type="arabicPeriod"/>
            </a:pPr>
            <a:r>
              <a:rPr lang="en-US" altLang="ja-JP" sz="2400" dirty="0" smtClean="0"/>
              <a:t>Determine whether </a:t>
            </a:r>
            <a:r>
              <a:rPr lang="en-US" altLang="ja-JP" sz="2400" b="1" dirty="0" smtClean="0">
                <a:solidFill>
                  <a:srgbClr val="0000FF"/>
                </a:solidFill>
                <a:cs typeface="Arial" pitchFamily="34" charset="0"/>
              </a:rPr>
              <a:t>(</a:t>
            </a:r>
            <a:r>
              <a:rPr lang="en-US" altLang="ja-JP" sz="2400" b="1" i="1" dirty="0" smtClean="0">
                <a:solidFill>
                  <a:srgbClr val="0000FF"/>
                </a:solidFill>
                <a:cs typeface="Arial" pitchFamily="34" charset="0"/>
              </a:rPr>
              <a:t>¬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 (q</a:t>
            </a:r>
            <a:r>
              <a:rPr lang="ja-JP" altLang="en-US" sz="2400" b="1" i="1" dirty="0" smtClean="0">
                <a:solidFill>
                  <a:srgbClr val="0000FF"/>
                </a:solidFill>
              </a:rPr>
              <a:t> </a:t>
            </a:r>
            <a:r>
              <a:rPr lang="ja-JP" altLang="en-US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p)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)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¬q</a:t>
            </a:r>
            <a:r>
              <a:rPr lang="en-US" altLang="ja-JP" sz="2400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is tautology.</a:t>
            </a:r>
          </a:p>
          <a:p>
            <a:pPr marL="365125" indent="-365125" eaLnBrk="1" hangingPunct="1">
              <a:spcBef>
                <a:spcPts val="600"/>
              </a:spcBef>
              <a:buFontTx/>
              <a:buAutoNum type="arabicPeriod"/>
            </a:pPr>
            <a:r>
              <a:rPr lang="en-US" altLang="ja-JP" sz="2400" dirty="0" smtClean="0"/>
              <a:t>Determine whether 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(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¬q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 (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)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¬p</a:t>
            </a:r>
            <a:r>
              <a:rPr lang="en-US" altLang="ja-JP" sz="2400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is tautology.</a:t>
            </a:r>
          </a:p>
          <a:p>
            <a:pPr marL="365125" indent="-365125" eaLnBrk="1" hangingPunct="1">
              <a:spcBef>
                <a:spcPts val="600"/>
              </a:spcBef>
              <a:buFontTx/>
              <a:buAutoNum type="arabicPeriod"/>
            </a:pPr>
            <a:r>
              <a:rPr lang="en-US" sz="2400" dirty="0" smtClean="0">
                <a:sym typeface="Symbol" pitchFamily="18" charset="2"/>
              </a:rPr>
              <a:t>Show that</a:t>
            </a:r>
            <a:r>
              <a:rPr lang="en-US" sz="2400" i="1" dirty="0" smtClean="0">
                <a:sym typeface="Symbol" pitchFamily="18" charset="2"/>
              </a:rPr>
              <a:t>  </a:t>
            </a:r>
            <a:r>
              <a:rPr lang="en-US" sz="2400" b="1" dirty="0" smtClean="0">
                <a:solidFill>
                  <a:srgbClr val="0000FF"/>
                </a:solidFill>
              </a:rPr>
              <a:t>[</a:t>
            </a:r>
            <a:r>
              <a:rPr lang="en-US" sz="2400" b="1" i="1" dirty="0" smtClean="0">
                <a:solidFill>
                  <a:srgbClr val="0000FF"/>
                </a:solidFill>
              </a:rPr>
              <a:t>p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sz="2400" b="1" dirty="0" smtClean="0">
                <a:solidFill>
                  <a:srgbClr val="0000FF"/>
                </a:solidFill>
              </a:rPr>
              <a:t> (</a:t>
            </a:r>
            <a:r>
              <a:rPr lang="en-US" sz="2400" b="1" i="1" dirty="0" smtClean="0">
                <a:solidFill>
                  <a:srgbClr val="0000FF"/>
                </a:solidFill>
              </a:rPr>
              <a:t>p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i="1" dirty="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)]  </a:t>
            </a:r>
            <a:r>
              <a:rPr lang="en-US" sz="2400" b="1" i="1" dirty="0" smtClean="0">
                <a:solidFill>
                  <a:srgbClr val="0000FF"/>
                </a:solidFill>
                <a:sym typeface="Symbol" pitchFamily="18" charset="2"/>
              </a:rPr>
              <a:t>q  </a:t>
            </a:r>
            <a:r>
              <a:rPr lang="en-US" sz="2400" dirty="0" smtClean="0">
                <a:sym typeface="Symbol" pitchFamily="18" charset="2"/>
              </a:rPr>
              <a:t>is a tautology.</a:t>
            </a:r>
            <a:r>
              <a:rPr lang="en-US" sz="2400" i="1" dirty="0" smtClean="0">
                <a:sym typeface="Symbol" pitchFamily="18" charset="2"/>
              </a:rPr>
              <a:t> </a:t>
            </a:r>
          </a:p>
          <a:p>
            <a:pPr marL="365125" indent="-365125" eaLnBrk="1" hangingPunct="1">
              <a:spcBef>
                <a:spcPts val="600"/>
              </a:spcBef>
              <a:buFontTx/>
              <a:buAutoNum type="arabicPeriod"/>
            </a:pPr>
            <a:r>
              <a:rPr lang="en-US" altLang="ja-JP" sz="2400" dirty="0" smtClean="0"/>
              <a:t>Show that </a:t>
            </a:r>
            <a:r>
              <a:rPr lang="en-US" altLang="ja-JP" sz="2400" dirty="0" smtClean="0">
                <a:solidFill>
                  <a:srgbClr val="0000FF"/>
                </a:solidFill>
              </a:rPr>
              <a:t>[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(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(p 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 r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)]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400" dirty="0" smtClean="0"/>
              <a:t>and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[</a:t>
            </a:r>
            <a:r>
              <a:rPr lang="en-US" altLang="ja-JP" sz="24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 ( 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q 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400" b="1" i="1" dirty="0" smtClean="0">
                <a:solidFill>
                  <a:srgbClr val="0000FF"/>
                </a:solidFill>
                <a:sym typeface="Symbol" pitchFamily="18" charset="2"/>
              </a:rPr>
              <a:t> r</a:t>
            </a:r>
            <a:r>
              <a:rPr lang="en-US" altLang="ja-JP" sz="2400" b="1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ja-JP" sz="2400" b="1" dirty="0" smtClean="0">
                <a:solidFill>
                  <a:srgbClr val="0000FF"/>
                </a:solidFill>
              </a:rPr>
              <a:t>] </a:t>
            </a:r>
            <a:r>
              <a:rPr lang="en-US" altLang="ja-JP" sz="2400" dirty="0" smtClean="0"/>
              <a:t>are logically equivalent.</a:t>
            </a:r>
          </a:p>
          <a:p>
            <a:pPr marL="365125" indent="-365125" eaLnBrk="1" hangingPunct="1">
              <a:spcBef>
                <a:spcPts val="600"/>
              </a:spcBef>
              <a:buFont typeface="Arial" pitchFamily="34" charset="0"/>
              <a:buNone/>
            </a:pPr>
            <a:endParaRPr lang="en-US" altLang="ja-JP" sz="2400" dirty="0" smtClean="0"/>
          </a:p>
          <a:p>
            <a:pPr marL="365125" indent="-365125" eaLnBrk="1" hangingPunct="1">
              <a:spcBef>
                <a:spcPts val="600"/>
              </a:spcBef>
              <a:buFont typeface="Arial" pitchFamily="34" charset="0"/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** Practice relevant Odd-Numbered Exercises </a:t>
            </a:r>
          </a:p>
          <a:p>
            <a:pPr marL="365125" indent="-365125" eaLnBrk="1" hangingPunct="1">
              <a:spcBef>
                <a:spcPts val="600"/>
              </a:spcBef>
              <a:buFont typeface="Arial" pitchFamily="34" charset="0"/>
              <a:buNone/>
            </a:pPr>
            <a:r>
              <a:rPr lang="en-US" altLang="ja-JP" sz="2400" dirty="0" smtClean="0">
                <a:solidFill>
                  <a:srgbClr val="FF0000"/>
                </a:solidFill>
              </a:rPr>
              <a:t>	</a:t>
            </a:r>
            <a:r>
              <a:rPr lang="en-US" altLang="ja-JP" sz="2400" dirty="0" smtClean="0"/>
              <a:t>==&gt; </a:t>
            </a:r>
            <a:r>
              <a:rPr lang="en-US" altLang="ja-JP" sz="2400" dirty="0" smtClean="0">
                <a:solidFill>
                  <a:srgbClr val="FF0000"/>
                </a:solidFill>
              </a:rPr>
              <a:t>1, 3, 7, 9, 11, 15, 17</a:t>
            </a:r>
          </a:p>
          <a:p>
            <a:pPr marL="365125" indent="-365125" eaLnBrk="1" hangingPunct="1">
              <a:spcBef>
                <a:spcPts val="600"/>
              </a:spcBef>
            </a:pPr>
            <a:endParaRPr lang="ja-JP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FA69B-4C84-4A34-B329-E1A50D7194BE}" type="slidenum">
              <a:rPr lang="ja-JP" altLang="en-US" smtClean="0"/>
              <a:pPr>
                <a:defRPr/>
              </a:pPr>
              <a:t>39</a:t>
            </a:fld>
            <a:endParaRPr lang="en-US" altLang="ja-JP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Answer 1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800" b="1" smtClean="0"/>
              <a:t>(</a:t>
            </a:r>
            <a:r>
              <a:rPr lang="en-US" altLang="ja-JP" sz="2800" b="1" i="1" smtClean="0"/>
              <a:t>¬p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 (</a:t>
            </a:r>
            <a:r>
              <a:rPr lang="en-US" altLang="ja-JP" b="1" smtClean="0">
                <a:solidFill>
                  <a:srgbClr val="FC0000"/>
                </a:solidFill>
                <a:sym typeface="Symbol" pitchFamily="18" charset="2"/>
              </a:rPr>
              <a:t>q</a:t>
            </a:r>
            <a:r>
              <a:rPr lang="ja-JP" altLang="en-US" b="1" i="1" smtClean="0">
                <a:solidFill>
                  <a:srgbClr val="FC0000"/>
                </a:solidFill>
              </a:rPr>
              <a:t> </a:t>
            </a:r>
            <a:r>
              <a:rPr lang="ja-JP" altLang="en-US" b="1" smtClean="0">
                <a:solidFill>
                  <a:srgbClr val="FC0000"/>
                </a:solidFill>
                <a:sym typeface="Symbol" pitchFamily="18" charset="2"/>
              </a:rPr>
              <a:t></a:t>
            </a:r>
            <a:r>
              <a:rPr lang="en-US" altLang="ja-JP" b="1" smtClean="0">
                <a:solidFill>
                  <a:srgbClr val="FC0000"/>
                </a:solidFill>
                <a:sym typeface="Symbol" pitchFamily="18" charset="2"/>
              </a:rPr>
              <a:t>p</a:t>
            </a:r>
            <a:r>
              <a:rPr lang="en-US" altLang="ja-JP" sz="2800" b="1" smtClean="0">
                <a:sym typeface="Symbol" pitchFamily="18" charset="2"/>
              </a:rPr>
              <a:t>)</a:t>
            </a:r>
            <a:r>
              <a:rPr lang="en-US" altLang="ja-JP" sz="2800" b="1" smtClean="0"/>
              <a:t>) </a:t>
            </a:r>
            <a:r>
              <a:rPr lang="en-US" altLang="ja-JP" sz="2800" b="1" smtClean="0">
                <a:sym typeface="Symbol" pitchFamily="18" charset="2"/>
              </a:rPr>
              <a:t></a:t>
            </a:r>
            <a:r>
              <a:rPr lang="en-US" altLang="ja-JP" sz="2800" b="1" smtClean="0"/>
              <a:t> </a:t>
            </a:r>
            <a:r>
              <a:rPr lang="en-US" altLang="ja-JP" sz="2800" b="1" i="1" smtClean="0"/>
              <a:t>¬q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smtClean="0"/>
              <a:t>(</a:t>
            </a:r>
            <a:r>
              <a:rPr lang="en-US" altLang="ja-JP" sz="2800" b="1" i="1" smtClean="0"/>
              <a:t>¬p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 </a:t>
            </a:r>
            <a:r>
              <a:rPr lang="en-US" altLang="ja-JP" sz="2800" b="1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altLang="ja-JP" sz="2800" b="1" i="1" smtClean="0">
                <a:solidFill>
                  <a:srgbClr val="FF0000"/>
                </a:solidFill>
              </a:rPr>
              <a:t>¬q </a:t>
            </a:r>
            <a:r>
              <a:rPr lang="en-US" altLang="ja-JP" sz="2800" b="1" smtClean="0">
                <a:solidFill>
                  <a:srgbClr val="FF0000"/>
                </a:solidFill>
                <a:sym typeface="Symbol" pitchFamily="18" charset="2"/>
              </a:rPr>
              <a:t></a:t>
            </a:r>
            <a:r>
              <a:rPr lang="en-US" altLang="ja-JP" sz="2800" b="1" i="1" smtClean="0">
                <a:solidFill>
                  <a:srgbClr val="FF0000"/>
                </a:solidFill>
              </a:rPr>
              <a:t> </a:t>
            </a:r>
            <a:r>
              <a:rPr lang="en-US" altLang="ja-JP" sz="2800" b="1" i="1" smtClean="0">
                <a:solidFill>
                  <a:srgbClr val="FF0000"/>
                </a:solidFill>
                <a:sym typeface="Symbol" pitchFamily="18" charset="2"/>
              </a:rPr>
              <a:t>p</a:t>
            </a:r>
            <a:r>
              <a:rPr lang="en-US" altLang="ja-JP" sz="2800" b="1" smtClean="0">
                <a:sym typeface="Symbol" pitchFamily="18" charset="2"/>
              </a:rPr>
              <a:t>)</a:t>
            </a:r>
            <a:r>
              <a:rPr lang="en-US" altLang="ja-JP" sz="2800" b="1" smtClean="0"/>
              <a:t>) </a:t>
            </a:r>
            <a:r>
              <a:rPr lang="en-US" altLang="ja-JP" sz="2800" b="1" smtClean="0">
                <a:sym typeface="Symbol" pitchFamily="18" charset="2"/>
              </a:rPr>
              <a:t></a:t>
            </a:r>
            <a:r>
              <a:rPr lang="en-US" altLang="ja-JP" sz="2800" b="1" smtClean="0"/>
              <a:t> </a:t>
            </a:r>
            <a:r>
              <a:rPr lang="en-US" altLang="ja-JP" sz="2800" b="1" i="1" smtClean="0"/>
              <a:t>¬q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smtClean="0"/>
              <a:t>((</a:t>
            </a:r>
            <a:r>
              <a:rPr lang="en-US" altLang="ja-JP" sz="2800" b="1" i="1" smtClean="0"/>
              <a:t>¬p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</a:t>
            </a:r>
            <a:r>
              <a:rPr lang="en-US" altLang="ja-JP" sz="2800" b="1" i="1" smtClean="0"/>
              <a:t>¬q) </a:t>
            </a:r>
            <a:r>
              <a:rPr lang="en-US" altLang="ja-JP" sz="2800" b="1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ja-JP" sz="2800" b="1" i="1" smtClean="0"/>
              <a:t> </a:t>
            </a:r>
            <a:r>
              <a:rPr lang="en-US" altLang="ja-JP" sz="2800" b="1" smtClean="0"/>
              <a:t>(</a:t>
            </a:r>
            <a:r>
              <a:rPr lang="en-US" altLang="ja-JP" sz="2800" b="1" i="1" smtClean="0"/>
              <a:t>¬p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</a:t>
            </a:r>
            <a:r>
              <a:rPr lang="en-US" altLang="ja-JP" sz="2800" b="1" i="1" smtClean="0"/>
              <a:t> p</a:t>
            </a:r>
            <a:r>
              <a:rPr lang="en-US" altLang="ja-JP" sz="2800" b="1" smtClean="0">
                <a:sym typeface="Symbol" pitchFamily="18" charset="2"/>
              </a:rPr>
              <a:t>)</a:t>
            </a:r>
            <a:r>
              <a:rPr lang="en-US" altLang="ja-JP" sz="2800" b="1" smtClean="0"/>
              <a:t>) </a:t>
            </a:r>
            <a:r>
              <a:rPr lang="en-US" altLang="ja-JP" sz="2800" b="1" smtClean="0">
                <a:sym typeface="Symbol" pitchFamily="18" charset="2"/>
              </a:rPr>
              <a:t></a:t>
            </a:r>
            <a:r>
              <a:rPr lang="en-US" altLang="ja-JP" sz="2800" b="1" smtClean="0"/>
              <a:t> </a:t>
            </a:r>
            <a:r>
              <a:rPr lang="en-US" altLang="ja-JP" sz="2800" b="1" i="1" smtClean="0"/>
              <a:t>¬q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smtClean="0"/>
              <a:t>((</a:t>
            </a:r>
            <a:r>
              <a:rPr lang="en-US" altLang="ja-JP" sz="2800" b="1" i="1" smtClean="0"/>
              <a:t>¬p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</a:t>
            </a:r>
            <a:r>
              <a:rPr lang="en-US" altLang="ja-JP" sz="2800" b="1" i="1" smtClean="0"/>
              <a:t>¬</a:t>
            </a:r>
            <a:r>
              <a:rPr lang="en-US" altLang="ja-JP" sz="2800" b="1" i="1" smtClean="0">
                <a:sym typeface="Symbol" pitchFamily="18" charset="2"/>
              </a:rPr>
              <a:t>q</a:t>
            </a:r>
            <a:r>
              <a:rPr lang="en-US" altLang="ja-JP" sz="2800" b="1" smtClean="0">
                <a:sym typeface="Symbol" pitchFamily="18" charset="2"/>
              </a:rPr>
              <a:t>)  F</a:t>
            </a:r>
            <a:r>
              <a:rPr lang="en-US" altLang="ja-JP" sz="2800" b="1" smtClean="0"/>
              <a:t>) </a:t>
            </a:r>
            <a:r>
              <a:rPr lang="en-US" altLang="ja-JP" sz="2800" b="1" smtClean="0">
                <a:sym typeface="Symbol" pitchFamily="18" charset="2"/>
              </a:rPr>
              <a:t></a:t>
            </a:r>
            <a:r>
              <a:rPr lang="en-US" altLang="ja-JP" sz="2800" b="1" smtClean="0"/>
              <a:t> </a:t>
            </a:r>
            <a:r>
              <a:rPr lang="en-US" altLang="ja-JP" sz="2800" b="1" i="1" smtClean="0"/>
              <a:t>¬q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smtClean="0"/>
              <a:t>(</a:t>
            </a:r>
            <a:r>
              <a:rPr lang="en-US" altLang="ja-JP" sz="2800" b="1" i="1" smtClean="0"/>
              <a:t>¬p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</a:t>
            </a:r>
            <a:r>
              <a:rPr lang="en-US" altLang="ja-JP" sz="2800" b="1" i="1" smtClean="0"/>
              <a:t> ¬</a:t>
            </a:r>
            <a:r>
              <a:rPr lang="en-US" altLang="ja-JP" sz="2800" b="1" i="1" smtClean="0">
                <a:sym typeface="Symbol" pitchFamily="18" charset="2"/>
              </a:rPr>
              <a:t>q</a:t>
            </a:r>
            <a:r>
              <a:rPr lang="en-US" altLang="ja-JP" sz="2800" b="1" smtClean="0">
                <a:sym typeface="Symbol" pitchFamily="18" charset="2"/>
              </a:rPr>
              <a:t>)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</a:t>
            </a:r>
            <a:r>
              <a:rPr lang="en-US" altLang="ja-JP" sz="2800" b="1" smtClean="0"/>
              <a:t> </a:t>
            </a:r>
            <a:r>
              <a:rPr lang="en-US" altLang="ja-JP" sz="2800" b="1" i="1" smtClean="0"/>
              <a:t>¬q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/>
              <a:t>¬</a:t>
            </a:r>
            <a:r>
              <a:rPr lang="en-US" altLang="ja-JP" sz="2800" b="1" smtClean="0"/>
              <a:t>(</a:t>
            </a:r>
            <a:r>
              <a:rPr lang="en-US" altLang="ja-JP" sz="2800" b="1" i="1" smtClean="0"/>
              <a:t>¬p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</a:t>
            </a:r>
            <a:r>
              <a:rPr lang="en-US" altLang="ja-JP" sz="2800" b="1" i="1" smtClean="0"/>
              <a:t> ¬</a:t>
            </a:r>
            <a:r>
              <a:rPr lang="en-US" altLang="ja-JP" sz="2800" b="1" i="1" smtClean="0">
                <a:sym typeface="Symbol" pitchFamily="18" charset="2"/>
              </a:rPr>
              <a:t>q</a:t>
            </a:r>
            <a:r>
              <a:rPr lang="en-US" altLang="ja-JP" sz="2800" b="1" smtClean="0">
                <a:sym typeface="Symbol" pitchFamily="18" charset="2"/>
              </a:rPr>
              <a:t>)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</a:t>
            </a:r>
            <a:r>
              <a:rPr lang="en-US" altLang="ja-JP" sz="2800" b="1" smtClean="0"/>
              <a:t> </a:t>
            </a:r>
            <a:r>
              <a:rPr lang="en-US" altLang="ja-JP" sz="2800" b="1" i="1" smtClean="0"/>
              <a:t>¬q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/>
              <a:t>p </a:t>
            </a:r>
            <a:r>
              <a:rPr lang="en-US" altLang="ja-JP" sz="2800" b="1" smtClean="0">
                <a:sym typeface="Symbol" pitchFamily="18" charset="2"/>
              </a:rPr>
              <a:t></a:t>
            </a:r>
            <a:r>
              <a:rPr lang="en-US" altLang="ja-JP" sz="2800" b="1" i="1" smtClean="0"/>
              <a:t> </a:t>
            </a:r>
            <a:r>
              <a:rPr lang="en-US" altLang="ja-JP" sz="2800" b="1" i="1" smtClean="0">
                <a:sym typeface="Symbol" pitchFamily="18" charset="2"/>
              </a:rPr>
              <a:t>q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</a:t>
            </a:r>
            <a:r>
              <a:rPr lang="en-US" altLang="ja-JP" sz="2800" b="1" smtClean="0"/>
              <a:t> </a:t>
            </a:r>
            <a:r>
              <a:rPr lang="en-US" altLang="ja-JP" sz="2800" b="1" i="1" smtClean="0"/>
              <a:t>¬q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/>
              <a:t>p </a:t>
            </a:r>
            <a:r>
              <a:rPr lang="en-US" altLang="ja-JP" sz="2800" b="1" smtClean="0">
                <a:sym typeface="Symbol" pitchFamily="18" charset="2"/>
              </a:rPr>
              <a:t></a:t>
            </a:r>
            <a:r>
              <a:rPr lang="en-US" altLang="ja-JP" sz="2800" b="1" i="1" smtClean="0"/>
              <a:t> 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/>
              <a:t>T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Char char="Û"/>
            </a:pPr>
            <a:endParaRPr lang="ja-JP" altLang="en-US" sz="2800" b="1" i="1" smtClean="0">
              <a:solidFill>
                <a:srgbClr val="C84DD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ja-JP" sz="4000" b="1" dirty="0" smtClean="0"/>
              <a:t>Contingency</a:t>
            </a:r>
            <a:endParaRPr lang="en-US" sz="40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zh-TW" sz="2800" b="1" i="1" dirty="0" smtClean="0">
                <a:solidFill>
                  <a:srgbClr val="0000FF"/>
                </a:solidFill>
              </a:rPr>
              <a:t>Contingency</a:t>
            </a:r>
            <a:r>
              <a:rPr lang="en-US" altLang="zh-TW" sz="2800" dirty="0" smtClean="0"/>
              <a:t>: A compound proposition that is neither a tautology nor a contradiction is called a contingency.</a:t>
            </a:r>
          </a:p>
          <a:p>
            <a:pPr eaLnBrk="1" hangingPunct="1"/>
            <a:r>
              <a:rPr lang="en-US" altLang="zh-TW" sz="2800" dirty="0" smtClean="0"/>
              <a:t>In other words,</a:t>
            </a:r>
            <a:r>
              <a:rPr lang="en-US" altLang="ja-JP" sz="2800" dirty="0" smtClean="0">
                <a:solidFill>
                  <a:srgbClr val="669900"/>
                </a:solidFill>
              </a:rPr>
              <a:t> </a:t>
            </a:r>
            <a:r>
              <a:rPr lang="en-US" altLang="ja-JP" sz="2800" dirty="0" smtClean="0">
                <a:solidFill>
                  <a:srgbClr val="0000FF"/>
                </a:solidFill>
              </a:rPr>
              <a:t>a compound proposition whose truth value isn</a:t>
            </a:r>
            <a:r>
              <a:rPr lang="en-US" altLang="ja-JP" sz="2800" dirty="0" smtClean="0">
                <a:solidFill>
                  <a:srgbClr val="0000FF"/>
                </a:solidFill>
                <a:latin typeface="Tahoma" pitchFamily="34" charset="0"/>
              </a:rPr>
              <a:t>’</a:t>
            </a:r>
            <a:r>
              <a:rPr lang="en-US" altLang="ja-JP" sz="2800" dirty="0" smtClean="0">
                <a:solidFill>
                  <a:srgbClr val="0000FF"/>
                </a:solidFill>
              </a:rPr>
              <a:t>t constant is called a contingency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.</a:t>
            </a:r>
          </a:p>
          <a:p>
            <a:pPr eaLnBrk="1" hangingPunct="1"/>
            <a:r>
              <a:rPr lang="en-US" sz="2800" u="sng" dirty="0" smtClean="0">
                <a:solidFill>
                  <a:srgbClr val="FF0000"/>
                </a:solidFill>
              </a:rPr>
              <a:t>Example:</a:t>
            </a:r>
            <a:r>
              <a:rPr lang="en-US" sz="2800" dirty="0" smtClean="0">
                <a:solidFill>
                  <a:srgbClr val="0000FF"/>
                </a:solidFill>
              </a:rPr>
              <a:t>  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b="1" i="1" dirty="0" smtClean="0">
                <a:solidFill>
                  <a:srgbClr val="0000FF"/>
                </a:solidFill>
                <a:latin typeface="Tahoma" pitchFamily="34" charset="0"/>
                <a:cs typeface="Arial" pitchFamily="34" charset="0"/>
              </a:rPr>
              <a:t>¬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  </a:t>
            </a:r>
            <a:endParaRPr lang="en-US" sz="2800" b="1" i="1" dirty="0" smtClean="0">
              <a:solidFill>
                <a:srgbClr val="0000FF"/>
              </a:solidFill>
            </a:endParaRPr>
          </a:p>
          <a:p>
            <a:pPr eaLnBrk="1" hangingPunct="1">
              <a:buFont typeface="Arial" pitchFamily="34" charset="0"/>
              <a:buNone/>
            </a:pPr>
            <a:endParaRPr lang="en-US" altLang="ja-JP" sz="2800" b="1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795764-E8C1-41B4-BAF3-1E8CBF1477EF}" type="slidenum">
              <a:rPr lang="ja-JP" altLang="en-US" smtClean="0"/>
              <a:pPr>
                <a:defRPr/>
              </a:pPr>
              <a:t>40</a:t>
            </a:fld>
            <a:endParaRPr lang="en-US" altLang="ja-JP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altLang="ja-JP" smtClean="0"/>
              <a:t>Answer 2</a:t>
            </a:r>
            <a:endParaRPr lang="ja-JP" altLang="en-US" smtClean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800" b="1" smtClean="0">
                <a:solidFill>
                  <a:srgbClr val="0000FF"/>
                </a:solidFill>
              </a:rPr>
              <a:t>(</a:t>
            </a:r>
            <a:r>
              <a:rPr lang="en-US" altLang="ja-JP" sz="2800" b="1" i="1" smtClean="0">
                <a:solidFill>
                  <a:srgbClr val="0000FF"/>
                </a:solidFill>
                <a:latin typeface="Tahoma" pitchFamily="34" charset="0"/>
              </a:rPr>
              <a:t>¬</a:t>
            </a:r>
            <a:r>
              <a:rPr lang="en-US" altLang="ja-JP" sz="2800" b="1" i="1" smtClean="0">
                <a:solidFill>
                  <a:srgbClr val="0000FF"/>
                </a:solidFill>
              </a:rPr>
              <a:t>q</a:t>
            </a:r>
            <a:r>
              <a:rPr lang="en-US" altLang="ja-JP" sz="2800" b="1" smtClean="0">
                <a:solidFill>
                  <a:srgbClr val="0000FF"/>
                </a:solidFill>
              </a:rPr>
              <a:t> </a:t>
            </a:r>
            <a:r>
              <a:rPr lang="en-US" altLang="ja-JP" sz="2800" b="1" smtClean="0">
                <a:solidFill>
                  <a:srgbClr val="0000FF"/>
                </a:solidFill>
                <a:sym typeface="Symbol" pitchFamily="18" charset="2"/>
              </a:rPr>
              <a:t> (</a:t>
            </a:r>
            <a:r>
              <a:rPr lang="en-US" altLang="ja-JP" sz="2800" b="1" i="1" smtClean="0">
                <a:solidFill>
                  <a:srgbClr val="0000FF"/>
                </a:solidFill>
              </a:rPr>
              <a:t>p </a:t>
            </a:r>
            <a:r>
              <a:rPr lang="en-US" altLang="ja-JP" sz="2800" b="1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800" b="1" i="1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altLang="ja-JP" sz="2800" b="1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ja-JP" sz="2800" b="1" smtClean="0">
                <a:solidFill>
                  <a:srgbClr val="0000FF"/>
                </a:solidFill>
              </a:rPr>
              <a:t>) </a:t>
            </a:r>
            <a:r>
              <a:rPr lang="en-US" altLang="ja-JP" sz="2800" b="1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800" b="1" smtClean="0">
                <a:solidFill>
                  <a:srgbClr val="0000FF"/>
                </a:solidFill>
              </a:rPr>
              <a:t> </a:t>
            </a:r>
            <a:r>
              <a:rPr lang="en-US" altLang="ja-JP" sz="2800" b="1" i="1" smtClean="0">
                <a:solidFill>
                  <a:srgbClr val="0000FF"/>
                </a:solidFill>
                <a:latin typeface="Tahoma" pitchFamily="34" charset="0"/>
              </a:rPr>
              <a:t>¬</a:t>
            </a:r>
            <a:r>
              <a:rPr lang="en-US" altLang="ja-JP" sz="2800" b="1" i="1" smtClean="0">
                <a:solidFill>
                  <a:srgbClr val="0000FF"/>
                </a:solidFill>
              </a:rPr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/>
              <a:t>(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q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 (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p </a:t>
            </a:r>
            <a:r>
              <a:rPr lang="en-US" altLang="ja-JP" sz="2800" b="1" smtClean="0">
                <a:sym typeface="Symbol" pitchFamily="18" charset="2"/>
              </a:rPr>
              <a:t></a:t>
            </a:r>
            <a:r>
              <a:rPr lang="en-US" altLang="ja-JP" sz="2800" b="1" i="1" smtClean="0"/>
              <a:t> </a:t>
            </a:r>
            <a:r>
              <a:rPr lang="en-US" altLang="ja-JP" sz="2800" b="1" i="1" smtClean="0">
                <a:sym typeface="Symbol" pitchFamily="18" charset="2"/>
              </a:rPr>
              <a:t>q</a:t>
            </a:r>
            <a:r>
              <a:rPr lang="en-US" altLang="ja-JP" sz="2800" b="1" smtClean="0">
                <a:sym typeface="Symbol" pitchFamily="18" charset="2"/>
              </a:rPr>
              <a:t>)</a:t>
            </a:r>
            <a:r>
              <a:rPr lang="en-US" altLang="ja-JP" sz="2800" b="1" i="1" smtClean="0"/>
              <a:t>) </a:t>
            </a:r>
            <a:r>
              <a:rPr lang="en-US" altLang="ja-JP" sz="2800" b="1" smtClean="0">
                <a:sym typeface="Symbol" pitchFamily="18" charset="2"/>
              </a:rPr>
              <a:t></a:t>
            </a:r>
            <a:r>
              <a:rPr lang="en-US" altLang="ja-JP" sz="2800" b="1" smtClean="0"/>
              <a:t> 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/>
              <a:t>(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q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p) </a:t>
            </a:r>
            <a:r>
              <a:rPr lang="en-US" altLang="ja-JP" sz="2800" b="1" smtClean="0">
                <a:sym typeface="Symbol" pitchFamily="18" charset="2"/>
              </a:rPr>
              <a:t></a:t>
            </a:r>
            <a:r>
              <a:rPr lang="en-US" altLang="ja-JP" sz="2800" b="1" i="1" smtClean="0"/>
              <a:t> (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q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</a:t>
            </a:r>
            <a:r>
              <a:rPr lang="en-US" altLang="ja-JP" sz="2800" b="1" i="1" smtClean="0"/>
              <a:t> </a:t>
            </a:r>
            <a:r>
              <a:rPr lang="en-US" altLang="ja-JP" sz="2800" b="1" i="1" smtClean="0">
                <a:sym typeface="Symbol" pitchFamily="18" charset="2"/>
              </a:rPr>
              <a:t>q</a:t>
            </a:r>
            <a:r>
              <a:rPr lang="en-US" altLang="ja-JP" sz="2800" b="1" smtClean="0">
                <a:sym typeface="Symbol" pitchFamily="18" charset="2"/>
              </a:rPr>
              <a:t>)</a:t>
            </a:r>
            <a:r>
              <a:rPr lang="en-US" altLang="ja-JP" sz="2800" b="1" i="1" smtClean="0"/>
              <a:t>) </a:t>
            </a:r>
            <a:r>
              <a:rPr lang="en-US" altLang="ja-JP" sz="2800" b="1" smtClean="0">
                <a:sym typeface="Symbol" pitchFamily="18" charset="2"/>
              </a:rPr>
              <a:t></a:t>
            </a:r>
            <a:r>
              <a:rPr lang="en-US" altLang="ja-JP" sz="2800" b="1" smtClean="0"/>
              <a:t> 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/>
              <a:t>(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q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p) </a:t>
            </a:r>
            <a:r>
              <a:rPr lang="en-US" altLang="ja-JP" sz="2800" b="1" smtClean="0">
                <a:sym typeface="Symbol" pitchFamily="18" charset="2"/>
              </a:rPr>
              <a:t></a:t>
            </a:r>
            <a:r>
              <a:rPr lang="en-US" altLang="ja-JP" sz="2800" b="1" i="1" smtClean="0"/>
              <a:t> F </a:t>
            </a:r>
            <a:r>
              <a:rPr lang="en-US" altLang="ja-JP" sz="2800" b="1" smtClean="0">
                <a:sym typeface="Symbol" pitchFamily="18" charset="2"/>
              </a:rPr>
              <a:t></a:t>
            </a:r>
            <a:r>
              <a:rPr lang="en-US" altLang="ja-JP" sz="2800" b="1" smtClean="0"/>
              <a:t> 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/>
              <a:t>(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q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p) </a:t>
            </a:r>
            <a:r>
              <a:rPr lang="en-US" altLang="ja-JP" sz="2800" b="1" smtClean="0">
                <a:sym typeface="Symbol" pitchFamily="18" charset="2"/>
              </a:rPr>
              <a:t></a:t>
            </a:r>
            <a:r>
              <a:rPr lang="en-US" altLang="ja-JP" sz="2800" b="1" smtClean="0"/>
              <a:t> 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(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q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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p) </a:t>
            </a:r>
            <a:r>
              <a:rPr lang="en-US" altLang="ja-JP" sz="2800" b="1" smtClean="0">
                <a:sym typeface="Symbol" pitchFamily="18" charset="2"/>
              </a:rPr>
              <a:t></a:t>
            </a:r>
            <a:r>
              <a:rPr lang="en-US" altLang="ja-JP" sz="2800" b="1" i="1" smtClean="0"/>
              <a:t> 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/>
              <a:t>q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</a:t>
            </a:r>
            <a:r>
              <a:rPr lang="en-US" altLang="ja-JP" sz="2800" b="1" smtClean="0"/>
              <a:t> </a:t>
            </a:r>
            <a:r>
              <a:rPr lang="en-US" altLang="ja-JP" sz="2800" b="1" i="1" smtClean="0"/>
              <a:t>p </a:t>
            </a:r>
            <a:r>
              <a:rPr lang="en-US" altLang="ja-JP" sz="2800" b="1" smtClean="0">
                <a:sym typeface="Symbol" pitchFamily="18" charset="2"/>
              </a:rPr>
              <a:t></a:t>
            </a:r>
            <a:r>
              <a:rPr lang="en-US" altLang="ja-JP" sz="2800" b="1" i="1" smtClean="0"/>
              <a:t> </a:t>
            </a:r>
            <a:r>
              <a:rPr lang="en-US" altLang="ja-JP" sz="2800" b="1" i="1" smtClean="0">
                <a:latin typeface="Tahoma" pitchFamily="34" charset="0"/>
              </a:rPr>
              <a:t>¬</a:t>
            </a:r>
            <a:r>
              <a:rPr lang="en-US" altLang="ja-JP" sz="2800" b="1" i="1" smtClean="0"/>
              <a:t>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/>
              <a:t>q</a:t>
            </a:r>
            <a:r>
              <a:rPr lang="en-US" altLang="ja-JP" sz="2800" b="1" smtClean="0"/>
              <a:t> </a:t>
            </a:r>
            <a:r>
              <a:rPr lang="en-US" altLang="ja-JP" sz="2800" b="1" smtClean="0">
                <a:sym typeface="Symbol" pitchFamily="18" charset="2"/>
              </a:rPr>
              <a:t> 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800" b="1" i="1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Answer 3 </a:t>
            </a:r>
            <a:endParaRPr lang="en-US" smtClean="0"/>
          </a:p>
        </p:txBody>
      </p:sp>
      <p:sp>
        <p:nvSpPr>
          <p:cNvPr id="41987" name="Rectangle 4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sym typeface="Symbol" pitchFamily="18" charset="2"/>
            </a:endParaRPr>
          </a:p>
          <a:p>
            <a:endParaRPr lang="en-US" smtClean="0">
              <a:sym typeface="Symbol" pitchFamily="18" charset="2"/>
            </a:endParaRPr>
          </a:p>
          <a:p>
            <a:endParaRPr lang="en-US" smtClean="0">
              <a:sym typeface="Symbol" pitchFamily="18" charset="2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5B66FC-B4BD-472D-8B24-02EC2763E71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1989" name="Text Box 49"/>
          <p:cNvSpPr txBox="1">
            <a:spLocks noChangeArrowheads="1"/>
          </p:cNvSpPr>
          <p:nvPr/>
        </p:nvSpPr>
        <p:spPr bwMode="auto">
          <a:xfrm>
            <a:off x="914400" y="4648200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Times"/>
            </a:endParaRPr>
          </a:p>
        </p:txBody>
      </p:sp>
      <p:sp>
        <p:nvSpPr>
          <p:cNvPr id="41990" name="Text Box 50"/>
          <p:cNvSpPr txBox="1">
            <a:spLocks noChangeArrowheads="1"/>
          </p:cNvSpPr>
          <p:nvPr/>
        </p:nvSpPr>
        <p:spPr bwMode="auto">
          <a:xfrm>
            <a:off x="3884613" y="19812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i="1">
              <a:latin typeface="Chalkboard"/>
              <a:sym typeface="Symbol" pitchFamily="18" charset="2"/>
            </a:endParaRPr>
          </a:p>
        </p:txBody>
      </p:sp>
      <p:sp>
        <p:nvSpPr>
          <p:cNvPr id="41991" name="Text Box 51"/>
          <p:cNvSpPr txBox="1">
            <a:spLocks noChangeArrowheads="1"/>
          </p:cNvSpPr>
          <p:nvPr/>
        </p:nvSpPr>
        <p:spPr bwMode="auto">
          <a:xfrm>
            <a:off x="3886200" y="2438400"/>
            <a:ext cx="2286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Chalkboard"/>
              <a:sym typeface="Symbol" pitchFamily="18" charset="2"/>
            </a:endParaRPr>
          </a:p>
        </p:txBody>
      </p: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5105400" y="2819400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  <a:latin typeface="Chalkboard"/>
                <a:sym typeface="Symbol" pitchFamily="18" charset="2"/>
              </a:rPr>
              <a:t>  </a:t>
            </a:r>
            <a:r>
              <a:rPr lang="en-US" sz="2000" b="1">
                <a:solidFill>
                  <a:srgbClr val="0000FF"/>
                </a:solidFill>
                <a:latin typeface="Chalkboard"/>
                <a:sym typeface="Symbol" pitchFamily="18" charset="2"/>
              </a:rPr>
              <a:t>ULE</a:t>
            </a:r>
            <a:r>
              <a:rPr lang="en-US" sz="2000">
                <a:latin typeface="Chalkboard"/>
                <a:sym typeface="Symbol" pitchFamily="18" charset="2"/>
              </a:rPr>
              <a:t> (Substitution for  )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85800" y="2438400"/>
            <a:ext cx="5105400" cy="3902075"/>
            <a:chOff x="0" y="1536"/>
            <a:chExt cx="3216" cy="2458"/>
          </a:xfrm>
        </p:grpSpPr>
        <p:sp>
          <p:nvSpPr>
            <p:cNvPr id="42002" name="Text Box 57"/>
            <p:cNvSpPr txBox="1">
              <a:spLocks noChangeArrowheads="1"/>
            </p:cNvSpPr>
            <p:nvPr/>
          </p:nvSpPr>
          <p:spPr bwMode="auto">
            <a:xfrm>
              <a:off x="1056" y="2640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000">
                <a:latin typeface="Times"/>
              </a:endParaRPr>
            </a:p>
          </p:txBody>
        </p:sp>
        <p:sp>
          <p:nvSpPr>
            <p:cNvPr id="42003" name="Text Box 58"/>
            <p:cNvSpPr txBox="1">
              <a:spLocks noChangeArrowheads="1"/>
            </p:cNvSpPr>
            <p:nvPr/>
          </p:nvSpPr>
          <p:spPr bwMode="auto">
            <a:xfrm>
              <a:off x="0" y="1536"/>
              <a:ext cx="19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</a:rPr>
                <a:t>[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</a:t>
              </a:r>
              <a:r>
                <a:rPr lang="en-US" sz="2000">
                  <a:latin typeface="Chalkboard"/>
                </a:rPr>
                <a:t> (</a:t>
              </a:r>
              <a:r>
                <a:rPr lang="en-US" sz="2000" i="1">
                  <a:latin typeface="Chalkboard"/>
                </a:rPr>
                <a:t>p </a:t>
              </a:r>
              <a:r>
                <a:rPr lang="en-US" sz="2000">
                  <a:latin typeface="Chalkboard"/>
                  <a:sym typeface="Symbol" pitchFamily="18" charset="2"/>
                </a:rPr>
                <a:t> 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)]  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</a:p>
          </p:txBody>
        </p:sp>
        <p:sp>
          <p:nvSpPr>
            <p:cNvPr id="42004" name="Text Box 59"/>
            <p:cNvSpPr txBox="1">
              <a:spLocks noChangeArrowheads="1"/>
            </p:cNvSpPr>
            <p:nvPr/>
          </p:nvSpPr>
          <p:spPr bwMode="auto">
            <a:xfrm>
              <a:off x="672" y="2030"/>
              <a:ext cx="2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[(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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</a:t>
              </a:r>
              <a:r>
                <a:rPr lang="en-US" sz="2000" i="1">
                  <a:latin typeface="Chalkboard"/>
                </a:rPr>
                <a:t>p)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(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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)]  </a:t>
              </a:r>
              <a:r>
                <a:rPr lang="en-US" sz="2000" i="1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42005" name="Text Box 60"/>
            <p:cNvSpPr txBox="1">
              <a:spLocks noChangeArrowheads="1"/>
            </p:cNvSpPr>
            <p:nvPr/>
          </p:nvSpPr>
          <p:spPr bwMode="auto">
            <a:xfrm>
              <a:off x="672" y="1776"/>
              <a:ext cx="20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[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</a:t>
              </a:r>
              <a:r>
                <a:rPr lang="en-US" sz="2000">
                  <a:latin typeface="Chalkboard"/>
                </a:rPr>
                <a:t> (</a:t>
              </a:r>
              <a:r>
                <a:rPr lang="en-US" sz="2000">
                  <a:latin typeface="Chalkboard"/>
                  <a:sym typeface="Symbol" pitchFamily="18" charset="2"/>
                </a:rPr>
                <a:t>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)]  </a:t>
              </a:r>
              <a:r>
                <a:rPr lang="en-US" sz="2000" i="1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42006" name="Text Box 61"/>
            <p:cNvSpPr txBox="1">
              <a:spLocks noChangeArrowheads="1"/>
            </p:cNvSpPr>
            <p:nvPr/>
          </p:nvSpPr>
          <p:spPr bwMode="auto">
            <a:xfrm>
              <a:off x="672" y="2304"/>
              <a:ext cx="2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[ F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(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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)]  </a:t>
              </a:r>
              <a:r>
                <a:rPr lang="en-US" sz="2000" i="1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42007" name="Text Box 62"/>
            <p:cNvSpPr txBox="1">
              <a:spLocks noChangeArrowheads="1"/>
            </p:cNvSpPr>
            <p:nvPr/>
          </p:nvSpPr>
          <p:spPr bwMode="auto">
            <a:xfrm>
              <a:off x="672" y="254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(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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)  </a:t>
              </a:r>
              <a:r>
                <a:rPr lang="en-US" sz="2000" i="1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42008" name="Text Box 63"/>
            <p:cNvSpPr txBox="1">
              <a:spLocks noChangeArrowheads="1"/>
            </p:cNvSpPr>
            <p:nvPr/>
          </p:nvSpPr>
          <p:spPr bwMode="auto">
            <a:xfrm>
              <a:off x="672" y="278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</a:t>
              </a:r>
              <a:r>
                <a:rPr lang="en-US" sz="2000">
                  <a:latin typeface="Chalkboard"/>
                </a:rPr>
                <a:t>(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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)  </a:t>
              </a:r>
              <a:r>
                <a:rPr lang="en-US" sz="2000" i="1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42009" name="Text Box 64"/>
            <p:cNvSpPr txBox="1">
              <a:spLocks noChangeArrowheads="1"/>
            </p:cNvSpPr>
            <p:nvPr/>
          </p:nvSpPr>
          <p:spPr bwMode="auto">
            <a:xfrm>
              <a:off x="672" y="302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(</a:t>
              </a:r>
              <a:r>
                <a:rPr lang="en-US" sz="2000">
                  <a:latin typeface="Chalkboard"/>
                  <a:sym typeface="Symbol" pitchFamily="18" charset="2"/>
                </a:rPr>
                <a:t>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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)  </a:t>
              </a:r>
              <a:r>
                <a:rPr lang="en-US" sz="2000" i="1">
                  <a:latin typeface="Chalkboard"/>
                  <a:sym typeface="Symbol" pitchFamily="18" charset="2"/>
                </a:rPr>
                <a:t>q </a:t>
              </a:r>
            </a:p>
          </p:txBody>
        </p:sp>
        <p:sp>
          <p:nvSpPr>
            <p:cNvPr id="42010" name="Text Box 65"/>
            <p:cNvSpPr txBox="1">
              <a:spLocks noChangeArrowheads="1"/>
            </p:cNvSpPr>
            <p:nvPr/>
          </p:nvSpPr>
          <p:spPr bwMode="auto">
            <a:xfrm>
              <a:off x="672" y="326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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(</a:t>
              </a:r>
              <a:r>
                <a:rPr lang="en-US" sz="2000">
                  <a:latin typeface="Chalkboard"/>
                  <a:sym typeface="Symbol" pitchFamily="18" charset="2"/>
                </a:rPr>
                <a:t></a:t>
              </a:r>
              <a:r>
                <a:rPr lang="en-US" sz="2000" i="1">
                  <a:latin typeface="Chalkboard"/>
                  <a:sym typeface="Symbol" pitchFamily="18" charset="2"/>
                </a:rPr>
                <a:t>q</a:t>
              </a:r>
              <a:r>
                <a:rPr lang="en-US" sz="2000">
                  <a:latin typeface="Chalkboard"/>
                  <a:sym typeface="Symbol" pitchFamily="18" charset="2"/>
                </a:rPr>
                <a:t>  </a:t>
              </a:r>
              <a:r>
                <a:rPr lang="en-US" sz="2000" i="1">
                  <a:latin typeface="Chalkboard"/>
                  <a:sym typeface="Symbol" pitchFamily="18" charset="2"/>
                </a:rPr>
                <a:t>q )</a:t>
              </a:r>
            </a:p>
          </p:txBody>
        </p:sp>
        <p:sp>
          <p:nvSpPr>
            <p:cNvPr id="42011" name="Text Box 66"/>
            <p:cNvSpPr txBox="1">
              <a:spLocks noChangeArrowheads="1"/>
            </p:cNvSpPr>
            <p:nvPr/>
          </p:nvSpPr>
          <p:spPr bwMode="auto">
            <a:xfrm>
              <a:off x="672" y="350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</a:t>
              </a:r>
              <a:r>
                <a:rPr lang="en-US" sz="2000" i="1">
                  <a:latin typeface="Chalkboard"/>
                </a:rPr>
                <a:t>p</a:t>
              </a:r>
              <a:r>
                <a:rPr lang="en-US" sz="2000">
                  <a:latin typeface="Chalkboard"/>
                </a:rPr>
                <a:t> </a:t>
              </a:r>
              <a:r>
                <a:rPr lang="en-US" sz="2000">
                  <a:latin typeface="Chalkboard"/>
                  <a:sym typeface="Symbol" pitchFamily="18" charset="2"/>
                </a:rPr>
                <a:t></a:t>
              </a:r>
              <a:r>
                <a:rPr lang="en-US" sz="2000">
                  <a:latin typeface="Chalkboard"/>
                </a:rPr>
                <a:t> T</a:t>
              </a:r>
              <a:endParaRPr lang="en-US" sz="2000" i="1">
                <a:latin typeface="Chalkboard"/>
                <a:sym typeface="Symbol" pitchFamily="18" charset="2"/>
              </a:endParaRPr>
            </a:p>
          </p:txBody>
        </p:sp>
        <p:sp>
          <p:nvSpPr>
            <p:cNvPr id="42012" name="Text Box 67"/>
            <p:cNvSpPr txBox="1">
              <a:spLocks noChangeArrowheads="1"/>
            </p:cNvSpPr>
            <p:nvPr/>
          </p:nvSpPr>
          <p:spPr bwMode="auto">
            <a:xfrm>
              <a:off x="672" y="3744"/>
              <a:ext cx="17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Chalkboard"/>
                  <a:sym typeface="Symbol" pitchFamily="18" charset="2"/>
                </a:rPr>
                <a:t> </a:t>
              </a:r>
              <a:r>
                <a:rPr lang="en-US" sz="2000">
                  <a:latin typeface="Chalkboard"/>
                </a:rPr>
                <a:t>T</a:t>
              </a:r>
              <a:endParaRPr lang="en-US" sz="2000" i="1">
                <a:latin typeface="Chalkboard"/>
                <a:sym typeface="Symbol" pitchFamily="18" charset="2"/>
              </a:endParaRPr>
            </a:p>
          </p:txBody>
        </p:sp>
      </p:grpSp>
      <p:sp>
        <p:nvSpPr>
          <p:cNvPr id="55364" name="Text Box 68"/>
          <p:cNvSpPr txBox="1">
            <a:spLocks noChangeArrowheads="1"/>
          </p:cNvSpPr>
          <p:nvPr/>
        </p:nvSpPr>
        <p:spPr bwMode="auto">
          <a:xfrm>
            <a:off x="5257800" y="3222625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halkboard"/>
                <a:sym typeface="Symbol" pitchFamily="18" charset="2"/>
              </a:rPr>
              <a:t>Distributive Law</a:t>
            </a:r>
          </a:p>
        </p:txBody>
      </p:sp>
      <p:sp>
        <p:nvSpPr>
          <p:cNvPr id="55365" name="Text Box 69"/>
          <p:cNvSpPr txBox="1">
            <a:spLocks noChangeArrowheads="1"/>
          </p:cNvSpPr>
          <p:nvPr/>
        </p:nvSpPr>
        <p:spPr bwMode="auto">
          <a:xfrm>
            <a:off x="5257800" y="36576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halkboard"/>
                <a:sym typeface="Symbol" pitchFamily="18" charset="2"/>
              </a:rPr>
              <a:t>Negation Law</a:t>
            </a:r>
          </a:p>
        </p:txBody>
      </p:sp>
      <p:sp>
        <p:nvSpPr>
          <p:cNvPr id="55366" name="Text Box 70"/>
          <p:cNvSpPr txBox="1">
            <a:spLocks noChangeArrowheads="1"/>
          </p:cNvSpPr>
          <p:nvPr/>
        </p:nvSpPr>
        <p:spPr bwMode="auto">
          <a:xfrm>
            <a:off x="5257800" y="40386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halkboard"/>
                <a:sym typeface="Symbol" pitchFamily="18" charset="2"/>
              </a:rPr>
              <a:t>Identity Law</a:t>
            </a:r>
          </a:p>
        </p:txBody>
      </p:sp>
      <p:sp>
        <p:nvSpPr>
          <p:cNvPr id="55367" name="Text Box 71"/>
          <p:cNvSpPr txBox="1">
            <a:spLocks noChangeArrowheads="1"/>
          </p:cNvSpPr>
          <p:nvPr/>
        </p:nvSpPr>
        <p:spPr bwMode="auto">
          <a:xfrm>
            <a:off x="5257800" y="4419600"/>
            <a:ext cx="320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0000FF"/>
                </a:solidFill>
                <a:latin typeface="Chalkboard"/>
                <a:sym typeface="Symbol" pitchFamily="18" charset="2"/>
              </a:rPr>
              <a:t>ULE</a:t>
            </a:r>
            <a:r>
              <a:rPr lang="en-US" sz="2000">
                <a:latin typeface="Chalkboard"/>
                <a:sym typeface="Symbol" pitchFamily="18" charset="2"/>
              </a:rPr>
              <a:t> (Substitution for  ) </a:t>
            </a:r>
          </a:p>
        </p:txBody>
      </p:sp>
      <p:sp>
        <p:nvSpPr>
          <p:cNvPr id="55368" name="Text Box 72"/>
          <p:cNvSpPr txBox="1">
            <a:spLocks noChangeArrowheads="1"/>
          </p:cNvSpPr>
          <p:nvPr/>
        </p:nvSpPr>
        <p:spPr bwMode="auto">
          <a:xfrm>
            <a:off x="5257800" y="4800600"/>
            <a:ext cx="259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halkboard"/>
                <a:sym typeface="Symbol" pitchFamily="18" charset="2"/>
              </a:rPr>
              <a:t>First De Morgan’s Law</a:t>
            </a:r>
          </a:p>
        </p:txBody>
      </p:sp>
      <p:sp>
        <p:nvSpPr>
          <p:cNvPr id="55369" name="Text Box 73"/>
          <p:cNvSpPr txBox="1">
            <a:spLocks noChangeArrowheads="1"/>
          </p:cNvSpPr>
          <p:nvPr/>
        </p:nvSpPr>
        <p:spPr bwMode="auto">
          <a:xfrm>
            <a:off x="5257800" y="51816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halkboard"/>
                <a:sym typeface="Symbol" pitchFamily="18" charset="2"/>
              </a:rPr>
              <a:t>Associative Law</a:t>
            </a:r>
          </a:p>
        </p:txBody>
      </p:sp>
      <p:sp>
        <p:nvSpPr>
          <p:cNvPr id="55370" name="Text Box 74"/>
          <p:cNvSpPr txBox="1">
            <a:spLocks noChangeArrowheads="1"/>
          </p:cNvSpPr>
          <p:nvPr/>
        </p:nvSpPr>
        <p:spPr bwMode="auto">
          <a:xfrm>
            <a:off x="5257800" y="55626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halkboard"/>
                <a:sym typeface="Symbol" pitchFamily="18" charset="2"/>
              </a:rPr>
              <a:t>Negation Law</a:t>
            </a:r>
          </a:p>
        </p:txBody>
      </p:sp>
      <p:sp>
        <p:nvSpPr>
          <p:cNvPr id="55371" name="Text Box 75"/>
          <p:cNvSpPr txBox="1">
            <a:spLocks noChangeArrowheads="1"/>
          </p:cNvSpPr>
          <p:nvPr/>
        </p:nvSpPr>
        <p:spPr bwMode="auto">
          <a:xfrm>
            <a:off x="5257800" y="5943600"/>
            <a:ext cx="259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halkboard"/>
                <a:sym typeface="Symbol" pitchFamily="18" charset="2"/>
              </a:rPr>
              <a:t>Domination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8" grpId="0" autoUpdateAnimBg="0"/>
      <p:bldP spid="55364" grpId="0" autoUpdateAnimBg="0"/>
      <p:bldP spid="55365" grpId="0" autoUpdateAnimBg="0"/>
      <p:bldP spid="55366" grpId="0" autoUpdateAnimBg="0"/>
      <p:bldP spid="55367" grpId="0" autoUpdateAnimBg="0"/>
      <p:bldP spid="55368" grpId="0" autoUpdateAnimBg="0"/>
      <p:bldP spid="55369" grpId="0" autoUpdateAnimBg="0"/>
      <p:bldP spid="55370" grpId="0" autoUpdateAnimBg="0"/>
      <p:bldP spid="5537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200" dirty="0" smtClean="0">
                <a:solidFill>
                  <a:srgbClr val="FF0000"/>
                </a:solidFill>
              </a:rPr>
              <a:t>How to determine whether a compound proposition is a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Tautology</a:t>
            </a:r>
            <a:r>
              <a:rPr lang="en-US" altLang="ja-JP" sz="3200" dirty="0" smtClean="0">
                <a:solidFill>
                  <a:srgbClr val="FF0000"/>
                </a:solidFill>
              </a:rPr>
              <a:t> or </a:t>
            </a:r>
            <a:r>
              <a:rPr lang="en-US" altLang="ja-JP" sz="3200" b="1" dirty="0" smtClean="0">
                <a:solidFill>
                  <a:srgbClr val="FF0000"/>
                </a:solidFill>
              </a:rPr>
              <a:t>Contradiction</a:t>
            </a:r>
            <a:r>
              <a:rPr lang="en-US" altLang="ja-JP" sz="3200" dirty="0" smtClean="0">
                <a:solidFill>
                  <a:srgbClr val="FF0000"/>
                </a:solidFill>
              </a:rPr>
              <a:t>?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ja-JP" dirty="0" smtClean="0"/>
              <a:t>The </a:t>
            </a:r>
            <a:r>
              <a:rPr lang="en-US" altLang="ja-JP" b="1" dirty="0" smtClean="0"/>
              <a:t>easiest</a:t>
            </a:r>
            <a:r>
              <a:rPr lang="en-US" altLang="ja-JP" dirty="0" smtClean="0"/>
              <a:t> way to see if a compound proposition is a tautology or contradiction is to </a:t>
            </a:r>
            <a:r>
              <a:rPr lang="en-US" altLang="ja-JP" dirty="0" smtClean="0">
                <a:solidFill>
                  <a:srgbClr val="0000FF"/>
                </a:solidFill>
              </a:rPr>
              <a:t>use a </a:t>
            </a:r>
            <a:r>
              <a:rPr lang="en-US" altLang="ja-JP" b="1" i="1" dirty="0" smtClean="0">
                <a:solidFill>
                  <a:srgbClr val="0000FF"/>
                </a:solidFill>
              </a:rPr>
              <a:t>truth</a:t>
            </a:r>
            <a:r>
              <a:rPr lang="en-US" altLang="ja-JP" i="1" dirty="0" smtClean="0">
                <a:solidFill>
                  <a:srgbClr val="0000FF"/>
                </a:solidFill>
              </a:rPr>
              <a:t> </a:t>
            </a:r>
            <a:r>
              <a:rPr lang="en-US" altLang="ja-JP" b="1" i="1" dirty="0" smtClean="0">
                <a:solidFill>
                  <a:srgbClr val="0000FF"/>
                </a:solidFill>
              </a:rPr>
              <a:t>table</a:t>
            </a:r>
            <a:r>
              <a:rPr lang="en-US" altLang="ja-JP" dirty="0" smtClean="0">
                <a:solidFill>
                  <a:srgbClr val="0000FF"/>
                </a:solidFill>
              </a:rPr>
              <a:t>.</a:t>
            </a:r>
            <a:endParaRPr lang="ja-JP" altLang="en-US" b="1" smtClean="0">
              <a:solidFill>
                <a:srgbClr val="0000FF"/>
              </a:solidFill>
            </a:endParaRPr>
          </a:p>
          <a:p>
            <a:pPr eaLnBrk="1" hangingPunct="1">
              <a:buFont typeface="Arial" pitchFamily="34" charset="0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ja-JP" sz="3600" b="1" dirty="0" smtClean="0"/>
              <a:t>Examples of Tautology and Contradiction</a:t>
            </a:r>
            <a:endParaRPr lang="en-US" sz="3600" b="1" dirty="0" smtClean="0"/>
          </a:p>
        </p:txBody>
      </p:sp>
      <p:pic>
        <p:nvPicPr>
          <p:cNvPr id="7171" name="Content Placeholder 3" descr="t01_2_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905000"/>
            <a:ext cx="7543800" cy="44211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AF71F8-3835-4FAD-B9E1-14DB80AF5AB4}" type="slidenum">
              <a:rPr lang="ja-JP" altLang="en-US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Tautology : Example </a:t>
            </a:r>
          </a:p>
        </p:txBody>
      </p:sp>
      <p:sp>
        <p:nvSpPr>
          <p:cNvPr id="522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ja-JP" sz="2800" dirty="0" smtClean="0">
                <a:solidFill>
                  <a:srgbClr val="FF0000"/>
                </a:solidFill>
              </a:rPr>
              <a:t>Q: Show that </a:t>
            </a:r>
            <a:r>
              <a:rPr lang="en-US" altLang="ja-JP" sz="2800" b="1" dirty="0" smtClean="0">
                <a:solidFill>
                  <a:srgbClr val="FF0000"/>
                </a:solidFill>
                <a:cs typeface="Arial" charset="0"/>
              </a:rPr>
              <a:t>[</a:t>
            </a:r>
            <a:r>
              <a:rPr lang="en-US" altLang="ja-JP" sz="2800" b="1" i="1" dirty="0" smtClean="0">
                <a:solidFill>
                  <a:srgbClr val="FF0000"/>
                </a:solidFill>
                <a:latin typeface="Tahoma"/>
                <a:cs typeface="Arial" charset="0"/>
              </a:rPr>
              <a:t>¬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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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)]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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800" dirty="0" smtClean="0">
                <a:solidFill>
                  <a:srgbClr val="FF0000"/>
                </a:solidFill>
              </a:rPr>
              <a:t>is a </a:t>
            </a:r>
            <a:r>
              <a:rPr lang="en-US" altLang="ja-JP" sz="2800" i="1" dirty="0" smtClean="0">
                <a:solidFill>
                  <a:srgbClr val="FF0000"/>
                </a:solidFill>
              </a:rPr>
              <a:t>tautology.</a:t>
            </a:r>
            <a:endParaRPr lang="en-US" altLang="ja-JP" sz="2800" dirty="0" smtClean="0">
              <a:solidFill>
                <a:srgbClr val="FF0000"/>
              </a:solidFill>
            </a:endParaRPr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altLang="ja-JP" sz="2800" dirty="0" smtClean="0"/>
          </a:p>
          <a:p>
            <a:pPr marL="274320" indent="-274320" eaLnBrk="1" fontAlgn="auto" hangingPunct="1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ja-JP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ja-JP" sz="2800" dirty="0" smtClean="0"/>
              <a:t>: We can show it in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two ways</a:t>
            </a:r>
            <a:r>
              <a:rPr lang="en-US" altLang="ja-JP" sz="2800" dirty="0" smtClean="0"/>
              <a:t>:</a:t>
            </a:r>
          </a:p>
          <a:p>
            <a:pPr marL="609600" indent="-60960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r>
              <a:rPr lang="en-US" altLang="ja-JP" sz="2800" dirty="0" smtClean="0"/>
              <a:t>Using a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truth table </a:t>
            </a:r>
            <a:r>
              <a:rPr lang="en-US" altLang="ja-JP" sz="2800" dirty="0" smtClean="0">
                <a:latin typeface="Tahoma"/>
              </a:rPr>
              <a:t>–</a:t>
            </a:r>
            <a:r>
              <a:rPr lang="en-US" altLang="ja-JP" sz="2800" dirty="0" smtClean="0"/>
              <a:t> show that </a:t>
            </a:r>
            <a:r>
              <a:rPr lang="en-US" altLang="ja-JP" sz="2800" b="1" dirty="0" smtClean="0"/>
              <a:t>[</a:t>
            </a:r>
            <a:r>
              <a:rPr lang="en-US" altLang="ja-JP" sz="2800" b="1" i="1" dirty="0" smtClean="0">
                <a:latin typeface="Tahoma"/>
              </a:rPr>
              <a:t>¬</a:t>
            </a:r>
            <a:r>
              <a:rPr lang="en-US" altLang="ja-JP" sz="2800" b="1" i="1" dirty="0" smtClean="0"/>
              <a:t>p</a:t>
            </a:r>
            <a:r>
              <a:rPr lang="en-US" altLang="ja-JP" sz="2800" b="1" dirty="0" smtClean="0"/>
              <a:t> </a:t>
            </a:r>
            <a:r>
              <a:rPr lang="en-US" altLang="ja-JP" sz="2800" b="1" dirty="0" smtClean="0">
                <a:sym typeface="Symbol" pitchFamily="1" charset="2"/>
              </a:rPr>
              <a:t></a:t>
            </a:r>
            <a:r>
              <a:rPr lang="en-US" altLang="ja-JP" sz="2800" b="1" dirty="0" smtClean="0"/>
              <a:t>(</a:t>
            </a:r>
            <a:r>
              <a:rPr lang="en-US" altLang="ja-JP" sz="2800" b="1" i="1" dirty="0" smtClean="0"/>
              <a:t>p </a:t>
            </a:r>
            <a:r>
              <a:rPr lang="en-US" altLang="ja-JP" sz="2800" b="1" dirty="0" smtClean="0">
                <a:sym typeface="Symbol" pitchFamily="1" charset="2"/>
              </a:rPr>
              <a:t></a:t>
            </a:r>
            <a:r>
              <a:rPr lang="en-US" altLang="ja-JP" sz="2800" b="1" i="1" dirty="0" smtClean="0"/>
              <a:t>q </a:t>
            </a:r>
            <a:r>
              <a:rPr lang="en-US" altLang="ja-JP" sz="2800" b="1" dirty="0" smtClean="0"/>
              <a:t>)]</a:t>
            </a:r>
            <a:r>
              <a:rPr lang="en-US" altLang="ja-JP" sz="2800" b="1" dirty="0" smtClean="0">
                <a:sym typeface="Symbol" pitchFamily="1" charset="2"/>
              </a:rPr>
              <a:t></a:t>
            </a:r>
            <a:r>
              <a:rPr lang="en-US" altLang="ja-JP" sz="2800" b="1" i="1" dirty="0" smtClean="0"/>
              <a:t>q</a:t>
            </a:r>
            <a:r>
              <a:rPr lang="en-US" altLang="ja-JP" sz="2800" dirty="0" smtClean="0"/>
              <a:t>  is always true</a:t>
            </a:r>
          </a:p>
          <a:p>
            <a:pPr marL="609600" indent="-6096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2800" dirty="0" smtClean="0"/>
              <a:t>2) 	Using a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proof</a:t>
            </a:r>
            <a:r>
              <a:rPr lang="en-US" altLang="ja-JP" sz="2800" dirty="0" smtClean="0"/>
              <a:t> (</a:t>
            </a:r>
            <a:r>
              <a:rPr lang="en-US" altLang="ja-JP" sz="2800" dirty="0" smtClean="0">
                <a:solidFill>
                  <a:srgbClr val="FF0000"/>
                </a:solidFill>
              </a:rPr>
              <a:t>we will get to this later</a:t>
            </a:r>
            <a:r>
              <a:rPr lang="en-US" altLang="ja-JP" sz="2800" dirty="0" smtClean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1F697D-E8BA-4724-8E8F-0BDE00EC17EF}" type="slidenum">
              <a:rPr lang="ja-JP" altLang="en-US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4000" smtClean="0"/>
              <a:t>Tautology by truth table</a:t>
            </a:r>
          </a:p>
        </p:txBody>
      </p:sp>
      <p:graphicFrame>
        <p:nvGraphicFramePr>
          <p:cNvPr id="53302" name="Group 54"/>
          <p:cNvGraphicFramePr>
            <a:graphicFrameLocks noGrp="1"/>
          </p:cNvGraphicFramePr>
          <p:nvPr/>
        </p:nvGraphicFramePr>
        <p:xfrm>
          <a:off x="914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226CE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226CE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BCCCA-3A00-4AA1-A523-5173102120F5}" type="slidenum">
              <a:rPr lang="ja-JP" altLang="en-US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Tautology by truth table</a:t>
            </a:r>
          </a:p>
        </p:txBody>
      </p:sp>
      <p:graphicFrame>
        <p:nvGraphicFramePr>
          <p:cNvPr id="54322" name="Group 50"/>
          <p:cNvGraphicFramePr>
            <a:graphicFrameLocks noGrp="1"/>
          </p:cNvGraphicFramePr>
          <p:nvPr/>
        </p:nvGraphicFramePr>
        <p:xfrm>
          <a:off x="914400" y="1828800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 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1517</Words>
  <Application>Microsoft Office PowerPoint</Application>
  <PresentationFormat>On-screen Show (4:3)</PresentationFormat>
  <Paragraphs>320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Discrete Mathematics (CSC 1204)</vt:lpstr>
      <vt:lpstr>Tautology</vt:lpstr>
      <vt:lpstr>Contradiction</vt:lpstr>
      <vt:lpstr>Contingency</vt:lpstr>
      <vt:lpstr>How to determine whether a compound proposition is a Tautology or Contradiction?</vt:lpstr>
      <vt:lpstr>Examples of Tautology and Contradiction</vt:lpstr>
      <vt:lpstr>Tautology : Example </vt:lpstr>
      <vt:lpstr>Tautology by truth table</vt:lpstr>
      <vt:lpstr>Tautology by truth table</vt:lpstr>
      <vt:lpstr>Tautology by truth table</vt:lpstr>
      <vt:lpstr>Tautology by truth table</vt:lpstr>
      <vt:lpstr>Tautology by truth table</vt:lpstr>
      <vt:lpstr>Class Work</vt:lpstr>
      <vt:lpstr>Logical Equivalence</vt:lpstr>
      <vt:lpstr>De Morgan’s Laws</vt:lpstr>
      <vt:lpstr>Example 2 </vt:lpstr>
      <vt:lpstr>Example 2</vt:lpstr>
      <vt:lpstr>Example 2 (page 22)</vt:lpstr>
      <vt:lpstr>Procedure to test whether two compound propositions are logically equivalent</vt:lpstr>
      <vt:lpstr>Example 3 </vt:lpstr>
      <vt:lpstr>Example 3 </vt:lpstr>
      <vt:lpstr>Example 4: Show that p  (q  r )   (p q )  (p  r ) are logically equivalent</vt:lpstr>
      <vt:lpstr>Derivational Proof Techniques</vt:lpstr>
      <vt:lpstr>Derivational Proof Techniques</vt:lpstr>
      <vt:lpstr>Derivational Proof Techniques</vt:lpstr>
      <vt:lpstr>Derivational Proof Techniques</vt:lpstr>
      <vt:lpstr>Table 6 ( page 24 )  Rosen, 7th edition</vt:lpstr>
      <vt:lpstr>Table of Logical Equivalences (5th Edition, p. 17)</vt:lpstr>
      <vt:lpstr>PowerPoint Presentation</vt:lpstr>
      <vt:lpstr>Example 2 : Show that  ¬ (p  q) and ¬ p ¬q are logically equivalent</vt:lpstr>
      <vt:lpstr>A very Useful Logical Equivalence(ULE)</vt:lpstr>
      <vt:lpstr>PowerPoint Presentation</vt:lpstr>
      <vt:lpstr>PowerPoint Presentation</vt:lpstr>
      <vt:lpstr>Modified Exercise 10(a) [p.28] </vt:lpstr>
      <vt:lpstr>Modified Exercise 10(a) [p.28]  </vt:lpstr>
      <vt:lpstr>PowerPoint Presentation</vt:lpstr>
      <vt:lpstr>Summary</vt:lpstr>
      <vt:lpstr>Practice @ Home</vt:lpstr>
      <vt:lpstr>Answer 1</vt:lpstr>
      <vt:lpstr>Answer 2</vt:lpstr>
      <vt:lpstr>Answer 3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Teacher</cp:lastModifiedBy>
  <cp:revision>73</cp:revision>
  <dcterms:created xsi:type="dcterms:W3CDTF">2013-09-06T16:14:13Z</dcterms:created>
  <dcterms:modified xsi:type="dcterms:W3CDTF">2019-01-19T13:45:06Z</dcterms:modified>
</cp:coreProperties>
</file>