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9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  <p:sldId id="300" r:id="rId24"/>
    <p:sldId id="301" r:id="rId25"/>
    <p:sldId id="282" r:id="rId26"/>
    <p:sldId id="287" r:id="rId27"/>
    <p:sldId id="288" r:id="rId28"/>
    <p:sldId id="299" r:id="rId29"/>
    <p:sldId id="289" r:id="rId30"/>
    <p:sldId id="292" r:id="rId31"/>
    <p:sldId id="293" r:id="rId32"/>
    <p:sldId id="294" r:id="rId33"/>
    <p:sldId id="302" r:id="rId34"/>
    <p:sldId id="295" r:id="rId35"/>
    <p:sldId id="296" r:id="rId36"/>
    <p:sldId id="297" r:id="rId37"/>
    <p:sldId id="298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7" autoAdjust="0"/>
    <p:restoredTop sz="99571" autoAdjust="0"/>
  </p:normalViewPr>
  <p:slideViewPr>
    <p:cSldViewPr>
      <p:cViewPr>
        <p:scale>
          <a:sx n="80" d="100"/>
          <a:sy n="80" d="100"/>
        </p:scale>
        <p:origin x="-125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5FCECC-3CC3-44DD-B207-3DC7B0865274}" type="datetimeFigureOut">
              <a:rPr lang="en-US"/>
              <a:pPr>
                <a:defRPr/>
              </a:pPr>
              <a:t>1/27/2019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70E55F3-8BCD-4FC9-B9C0-E53E2C7B82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993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798B0-5DCE-4CF3-9399-8B308F8CFDC0}" type="datetime1">
              <a:rPr lang="en-US" smtClean="0"/>
              <a:pPr>
                <a:defRPr/>
              </a:pPr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F790-7F6A-4ABD-8A3D-619C0EC50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F1DE64-71B4-49BE-8162-D30AA2C46DFA}" type="datetime1">
              <a:rPr lang="en-US" smtClean="0"/>
              <a:pPr>
                <a:defRPr/>
              </a:pPr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2FE5B4-EF64-45B8-8AC7-CD051CBC08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DF208C-8E05-4169-92F1-13FB8EF127F9}" type="datetime1">
              <a:rPr lang="en-US" smtClean="0"/>
              <a:pPr>
                <a:defRPr/>
              </a:pPr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D6988-2DE8-441B-85B4-C4B7CB978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057CA-2030-466A-ACEC-C33A41CB871E}" type="datetime1">
              <a:rPr lang="en-US" smtClean="0"/>
              <a:pPr>
                <a:defRPr/>
              </a:pPr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CD411-BA26-4894-88BC-EEC295473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11387-2320-4F28-BA4D-97EAA7AF34DF}" type="datetime1">
              <a:rPr lang="en-US" smtClean="0"/>
              <a:pPr>
                <a:defRPr/>
              </a:pPr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3104AB-DFAA-4BC5-8C6E-1696D237E9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5AFC9-9BA7-417B-BB18-A5260C9A3DA6}" type="datetime1">
              <a:rPr lang="en-US" smtClean="0"/>
              <a:pPr>
                <a:defRPr/>
              </a:pPr>
              <a:t>1/27/2019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2852A-1795-4818-A143-B7D78594A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7D87E-0227-41F2-AD82-CF652545B024}" type="datetime1">
              <a:rPr lang="en-US" smtClean="0"/>
              <a:pPr>
                <a:defRPr/>
              </a:pPr>
              <a:t>1/27/2019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8F968-DBA9-4B0D-AD08-FFC13C2FF8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A5EFA-A419-4D41-9586-C104306B9BB8}" type="datetime1">
              <a:rPr lang="en-US" smtClean="0"/>
              <a:pPr>
                <a:defRPr/>
              </a:pPr>
              <a:t>1/27/2019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11201-BFCC-4548-8E31-05DDFB74A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5162B-246D-40EE-98A0-F7232755EF3F}" type="datetime1">
              <a:rPr lang="en-US" smtClean="0"/>
              <a:pPr>
                <a:defRPr/>
              </a:pPr>
              <a:t>1/27/2019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F771C-86FB-4517-84F6-3BE6D5E93E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D372A-93E8-401A-AD13-D83777C11BB9}" type="datetime1">
              <a:rPr lang="en-US" smtClean="0"/>
              <a:pPr>
                <a:defRPr/>
              </a:pPr>
              <a:t>1/27/2019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FE273-E55A-4199-B382-BF6C911F99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B24F3-17CA-4488-B947-2E0525A5C2B3}" type="datetime1">
              <a:rPr lang="en-US" smtClean="0"/>
              <a:pPr>
                <a:defRPr/>
              </a:pPr>
              <a:t>1/27/2019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A495F0-6C91-41B8-BE55-9DB3BCC4C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26D5B97-FB8C-4FA7-881B-654C002439B9}" type="datetime1">
              <a:rPr lang="en-US" smtClean="0"/>
              <a:pPr>
                <a:defRPr/>
              </a:pPr>
              <a:t>1/27/2019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982E2F7-741F-4106-AFDA-C36A30AE2E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914400"/>
            <a:ext cx="7772400" cy="1470025"/>
          </a:xfrm>
        </p:spPr>
        <p:txBody>
          <a:bodyPr/>
          <a:lstStyle/>
          <a:p>
            <a:pPr eaLnBrk="1" hangingPunct="1"/>
            <a:r>
              <a:rPr lang="en-US" sz="4000" b="1" dirty="0" smtClean="0">
                <a:solidFill>
                  <a:srgbClr val="C00000"/>
                </a:solidFill>
              </a:rPr>
              <a:t>Discrete Mathematics</a:t>
            </a:r>
            <a:br>
              <a:rPr lang="en-US" sz="4000" b="1" dirty="0" smtClean="0">
                <a:solidFill>
                  <a:srgbClr val="C00000"/>
                </a:solidFill>
              </a:rPr>
            </a:br>
            <a:r>
              <a:rPr lang="en-US" sz="4000" b="1" dirty="0" smtClean="0">
                <a:solidFill>
                  <a:srgbClr val="C00000"/>
                </a:solidFill>
              </a:rPr>
              <a:t>(CSC 1204) </a:t>
            </a:r>
            <a:endParaRPr lang="en-US" sz="4000" dirty="0" smtClean="0"/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066800" y="3962400"/>
            <a:ext cx="6934200" cy="1524000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solidFill>
                  <a:srgbClr val="0000FF"/>
                </a:solidFill>
              </a:rPr>
              <a:t>Chapter 1</a:t>
            </a:r>
          </a:p>
          <a:p>
            <a:pPr eaLnBrk="1" hangingPunct="1"/>
            <a:r>
              <a:rPr lang="en-US" altLang="zh-TW" b="1" dirty="0" smtClean="0">
                <a:solidFill>
                  <a:srgbClr val="0000FF"/>
                </a:solidFill>
              </a:rPr>
              <a:t>1.3 Predicates and Quantifiers </a:t>
            </a:r>
          </a:p>
          <a:p>
            <a:pPr algn="l" eaLnBrk="1" hangingPunct="1"/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7EE16-BD1D-4DB5-9523-F24257223215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TW" sz="4000" smtClean="0"/>
              <a:t>Quantifiers</a:t>
            </a:r>
            <a:endParaRPr lang="en-US" sz="40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8"/>
            <a:ext cx="8229600" cy="4449762"/>
          </a:xfrm>
        </p:spPr>
        <p:txBody>
          <a:bodyPr/>
          <a:lstStyle/>
          <a:p>
            <a:pPr marL="381000" indent="-381000" eaLnBrk="1" hangingPunct="1">
              <a:lnSpc>
                <a:spcPct val="90000"/>
              </a:lnSpc>
              <a:buFont typeface="Wingdings" pitchFamily="2" charset="2"/>
              <a:buChar char="§"/>
              <a:defRPr/>
            </a:pPr>
            <a:r>
              <a:rPr lang="en-US" sz="2800" dirty="0" smtClean="0"/>
              <a:t>There are two quantifiers:</a:t>
            </a:r>
          </a:p>
          <a:p>
            <a:pPr marL="914400" lvl="1" indent="-27432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b="1" dirty="0" smtClean="0">
                <a:solidFill>
                  <a:schemeClr val="hlink"/>
                </a:solidFill>
              </a:rPr>
              <a:t> Existential Quantifier</a:t>
            </a:r>
          </a:p>
          <a:p>
            <a:pPr marL="514350" indent="-27432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 smtClean="0">
                <a:solidFill>
                  <a:srgbClr val="CC3EBE"/>
                </a:solidFill>
                <a:sym typeface="Symbol" pitchFamily="18" charset="2"/>
              </a:rPr>
              <a:t>			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“” reads “there </a:t>
            </a:r>
            <a:r>
              <a:rPr lang="en-US" b="1" dirty="0" smtClean="0">
                <a:solidFill>
                  <a:srgbClr val="FF0000"/>
                </a:solidFill>
                <a:sym typeface="Symbol" pitchFamily="18" charset="2"/>
              </a:rPr>
              <a:t>E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xists”</a:t>
            </a:r>
          </a:p>
          <a:p>
            <a:pPr marL="914400" lvl="1" indent="-274320" eaLnBrk="1" hangingPunct="1">
              <a:lnSpc>
                <a:spcPct val="90000"/>
              </a:lnSpc>
              <a:buFont typeface="Arial" charset="0"/>
              <a:buNone/>
              <a:defRPr/>
            </a:pPr>
            <a:endParaRPr lang="en-US" dirty="0" smtClean="0">
              <a:solidFill>
                <a:srgbClr val="CC3EBE"/>
              </a:solidFill>
              <a:sym typeface="Symbol" pitchFamily="18" charset="2"/>
            </a:endParaRPr>
          </a:p>
          <a:p>
            <a:pPr marL="914400" lvl="1" indent="-27432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b="1" dirty="0" smtClean="0">
                <a:solidFill>
                  <a:srgbClr val="0000FF"/>
                </a:solidFill>
              </a:rPr>
              <a:t>2. Universal Quantifier</a:t>
            </a:r>
          </a:p>
          <a:p>
            <a:pPr marL="914400" lvl="1" indent="-274320" eaLnBrk="1" hangingPunct="1">
              <a:lnSpc>
                <a:spcPct val="90000"/>
              </a:lnSpc>
              <a:buFont typeface="Arial" charset="0"/>
              <a:buNone/>
              <a:defRPr/>
            </a:pPr>
            <a:r>
              <a:rPr lang="en-US" dirty="0" smtClean="0">
                <a:solidFill>
                  <a:schemeClr val="hlink"/>
                </a:solidFill>
                <a:sym typeface="Symbol" pitchFamily="18" charset="2"/>
              </a:rPr>
              <a:t>		</a:t>
            </a:r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“</a:t>
            </a:r>
            <a:r>
              <a:rPr lang="en-US" dirty="0" smtClean="0">
                <a:solidFill>
                  <a:srgbClr val="FF0000"/>
                </a:solidFill>
              </a:rPr>
              <a:t>” reads “for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ll”</a:t>
            </a:r>
          </a:p>
          <a:p>
            <a:pPr>
              <a:buFont typeface="Arial" pitchFamily="34" charset="0"/>
              <a:buChar char="•"/>
              <a:defRPr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1A6F4-1E31-4528-8C30-591BB62FE5E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The Universal Quantifier</a:t>
            </a:r>
            <a:endParaRPr lang="en-US" sz="400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b="1" u="sng" smtClean="0">
                <a:solidFill>
                  <a:srgbClr val="C00000"/>
                </a:solidFill>
              </a:rPr>
              <a:t>Definition</a:t>
            </a:r>
            <a:r>
              <a:rPr lang="en-US" altLang="zh-TW" sz="2800" smtClean="0"/>
              <a:t>: The </a:t>
            </a:r>
            <a:r>
              <a:rPr lang="en-US" altLang="zh-TW" sz="2800" i="1" smtClean="0">
                <a:solidFill>
                  <a:srgbClr val="0000FF"/>
                </a:solidFill>
              </a:rPr>
              <a:t>universal quantification</a:t>
            </a:r>
            <a:r>
              <a:rPr lang="en-US" altLang="zh-TW" sz="2800" smtClean="0">
                <a:solidFill>
                  <a:srgbClr val="0000FF"/>
                </a:solidFill>
              </a:rPr>
              <a:t> of </a:t>
            </a:r>
            <a:r>
              <a:rPr lang="en-US" altLang="zh-TW" sz="2800" i="1" smtClean="0">
                <a:solidFill>
                  <a:srgbClr val="0000FF"/>
                </a:solidFill>
              </a:rPr>
              <a:t>P(x)</a:t>
            </a:r>
            <a:r>
              <a:rPr lang="en-US" altLang="zh-TW" sz="2800" smtClean="0">
                <a:solidFill>
                  <a:srgbClr val="0000FF"/>
                </a:solidFill>
              </a:rPr>
              <a:t> </a:t>
            </a:r>
            <a:r>
              <a:rPr lang="en-US" altLang="zh-TW" sz="2800" smtClean="0"/>
              <a:t>is the statement </a:t>
            </a:r>
            <a:r>
              <a:rPr lang="en-US" altLang="zh-TW" sz="2800" smtClean="0">
                <a:solidFill>
                  <a:srgbClr val="0000FF"/>
                </a:solidFill>
              </a:rPr>
              <a:t>“</a:t>
            </a:r>
            <a:r>
              <a:rPr lang="en-US" altLang="zh-TW" sz="2800" i="1" smtClean="0">
                <a:solidFill>
                  <a:srgbClr val="0000FF"/>
                </a:solidFill>
              </a:rPr>
              <a:t>P(x)</a:t>
            </a:r>
            <a:r>
              <a:rPr lang="en-US" altLang="zh-TW" sz="2800" smtClean="0">
                <a:solidFill>
                  <a:srgbClr val="0000FF"/>
                </a:solidFill>
              </a:rPr>
              <a:t> for all values of x in the domain”.</a:t>
            </a:r>
          </a:p>
          <a:p>
            <a:pPr eaLnBrk="1" hangingPunct="1"/>
            <a:r>
              <a:rPr lang="en-US" altLang="zh-TW" sz="2800" smtClean="0"/>
              <a:t>The notation </a:t>
            </a:r>
            <a:r>
              <a:rPr lang="en-US" altLang="zh-TW" sz="2800" i="1" smtClean="0">
                <a:sym typeface="Symbol" pitchFamily="18" charset="2"/>
              </a:rPr>
              <a:t></a:t>
            </a:r>
            <a:r>
              <a:rPr lang="en-US" altLang="zh-TW" sz="2800" i="1" smtClean="0"/>
              <a:t>x P(x) </a:t>
            </a:r>
            <a:r>
              <a:rPr lang="en-US" altLang="zh-TW" sz="2800" smtClean="0"/>
              <a:t>denotes the universal quantification of </a:t>
            </a:r>
            <a:r>
              <a:rPr lang="en-US" altLang="zh-TW" sz="2800" i="1" smtClean="0"/>
              <a:t>P(x).</a:t>
            </a:r>
          </a:p>
          <a:p>
            <a:pPr eaLnBrk="1" hangingPunct="1"/>
            <a:r>
              <a:rPr lang="en-US" altLang="zh-TW" sz="2800" b="1" i="1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US" altLang="zh-TW" sz="2800" i="1" smtClean="0">
                <a:sym typeface="Symbol" pitchFamily="18" charset="2"/>
              </a:rPr>
              <a:t> </a:t>
            </a:r>
            <a:r>
              <a:rPr lang="en-US" altLang="zh-TW" sz="2800" smtClean="0">
                <a:sym typeface="Symbol" pitchFamily="18" charset="2"/>
              </a:rPr>
              <a:t>is called the </a:t>
            </a:r>
            <a:r>
              <a:rPr lang="en-US" altLang="zh-TW" sz="2800" smtClean="0">
                <a:solidFill>
                  <a:srgbClr val="0000FF"/>
                </a:solidFill>
                <a:sym typeface="Symbol" pitchFamily="18" charset="2"/>
              </a:rPr>
              <a:t>universal quantifier</a:t>
            </a:r>
          </a:p>
          <a:p>
            <a:pPr eaLnBrk="1" hangingPunct="1"/>
            <a:r>
              <a:rPr lang="en-US" altLang="zh-TW" sz="2800" smtClean="0">
                <a:sym typeface="Symbol" pitchFamily="18" charset="2"/>
              </a:rPr>
              <a:t>We read </a:t>
            </a:r>
            <a:r>
              <a:rPr lang="en-US" altLang="zh-TW" sz="2800" b="1" i="1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US" altLang="zh-TW" sz="2800" b="1" i="1" smtClean="0">
                <a:solidFill>
                  <a:srgbClr val="0000FF"/>
                </a:solidFill>
              </a:rPr>
              <a:t>x P(x)  </a:t>
            </a:r>
            <a:r>
              <a:rPr lang="en-US" altLang="zh-TW" sz="2800" b="1" smtClean="0"/>
              <a:t>as</a:t>
            </a:r>
            <a:r>
              <a:rPr lang="en-US" altLang="zh-TW" sz="2800" i="1" smtClean="0"/>
              <a:t> </a:t>
            </a:r>
            <a:r>
              <a:rPr lang="en-US" altLang="zh-TW" sz="2800" smtClean="0">
                <a:solidFill>
                  <a:srgbClr val="0000FF"/>
                </a:solidFill>
                <a:sym typeface="Symbol" pitchFamily="18" charset="2"/>
              </a:rPr>
              <a:t>“for all </a:t>
            </a:r>
            <a:r>
              <a:rPr lang="en-US" altLang="zh-TW" sz="2800" i="1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altLang="zh-TW" sz="280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i="1" smtClean="0">
                <a:solidFill>
                  <a:srgbClr val="0000FF"/>
                </a:solidFill>
                <a:sym typeface="Symbol" pitchFamily="18" charset="2"/>
              </a:rPr>
              <a:t>P(x)</a:t>
            </a:r>
            <a:r>
              <a:rPr lang="en-US" altLang="zh-TW" sz="2800" smtClean="0">
                <a:solidFill>
                  <a:srgbClr val="0000FF"/>
                </a:solidFill>
                <a:sym typeface="Symbol" pitchFamily="18" charset="2"/>
              </a:rPr>
              <a:t>” </a:t>
            </a:r>
            <a:r>
              <a:rPr lang="en-US" altLang="zh-TW" sz="2800" smtClean="0">
                <a:solidFill>
                  <a:srgbClr val="FF0000"/>
                </a:solidFill>
                <a:sym typeface="Symbol" pitchFamily="18" charset="2"/>
              </a:rPr>
              <a:t>or</a:t>
            </a:r>
            <a:r>
              <a:rPr lang="en-US" altLang="zh-TW" sz="2800" smtClean="0">
                <a:sym typeface="Symbol" pitchFamily="18" charset="2"/>
              </a:rPr>
              <a:t> </a:t>
            </a:r>
            <a:r>
              <a:rPr lang="en-US" altLang="zh-TW" sz="2800" smtClean="0">
                <a:solidFill>
                  <a:srgbClr val="0000FF"/>
                </a:solidFill>
                <a:sym typeface="Symbol" pitchFamily="18" charset="2"/>
              </a:rPr>
              <a:t>“for every </a:t>
            </a:r>
            <a:r>
              <a:rPr lang="en-US" altLang="zh-TW" sz="2800" i="1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altLang="zh-TW" sz="280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i="1" smtClean="0">
                <a:solidFill>
                  <a:srgbClr val="0000FF"/>
                </a:solidFill>
                <a:sym typeface="Symbol" pitchFamily="18" charset="2"/>
              </a:rPr>
              <a:t>P(x)</a:t>
            </a:r>
            <a:r>
              <a:rPr lang="en-US" altLang="zh-TW" sz="2800" smtClean="0">
                <a:solidFill>
                  <a:srgbClr val="0000FF"/>
                </a:solidFill>
                <a:sym typeface="Symbol" pitchFamily="18" charset="2"/>
              </a:rPr>
              <a:t>”</a:t>
            </a:r>
          </a:p>
          <a:p>
            <a:pPr eaLnBrk="1" hangingPunct="1"/>
            <a:r>
              <a:rPr lang="en-US" altLang="zh-TW" sz="2800" smtClean="0">
                <a:solidFill>
                  <a:srgbClr val="0000FF"/>
                </a:solidFill>
                <a:sym typeface="Symbol" pitchFamily="18" charset="2"/>
              </a:rPr>
              <a:t>An element for which </a:t>
            </a:r>
            <a:r>
              <a:rPr lang="en-US" altLang="zh-TW" sz="2800" i="1" smtClean="0">
                <a:solidFill>
                  <a:srgbClr val="0000FF"/>
                </a:solidFill>
                <a:sym typeface="Symbol" pitchFamily="18" charset="2"/>
              </a:rPr>
              <a:t>P</a:t>
            </a:r>
            <a:r>
              <a:rPr lang="en-US" altLang="zh-TW" sz="2800" smtClean="0">
                <a:solidFill>
                  <a:srgbClr val="0000FF"/>
                </a:solidFill>
                <a:sym typeface="Symbol" pitchFamily="18" charset="2"/>
              </a:rPr>
              <a:t>(x) is false is called a </a:t>
            </a:r>
            <a:r>
              <a:rPr lang="en-US" altLang="zh-TW" sz="2800" b="1" smtClean="0">
                <a:solidFill>
                  <a:srgbClr val="0000FF"/>
                </a:solidFill>
                <a:sym typeface="Symbol" pitchFamily="18" charset="2"/>
              </a:rPr>
              <a:t>counterexample</a:t>
            </a:r>
            <a:r>
              <a:rPr lang="en-US" altLang="zh-TW" sz="2800" smtClean="0">
                <a:solidFill>
                  <a:srgbClr val="0000FF"/>
                </a:solidFill>
                <a:sym typeface="Symbol" pitchFamily="18" charset="2"/>
              </a:rPr>
              <a:t> of </a:t>
            </a:r>
            <a:r>
              <a:rPr lang="en-US" altLang="zh-TW" sz="2800" b="1" i="1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US" altLang="zh-TW" sz="2800" b="1" i="1" smtClean="0">
                <a:solidFill>
                  <a:srgbClr val="0000FF"/>
                </a:solidFill>
              </a:rPr>
              <a:t>x P(x)  </a:t>
            </a:r>
            <a:endParaRPr lang="en-US" sz="280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9198D-75A3-448C-B06B-DF22B261A3F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3"/>
          </a:xfrm>
        </p:spPr>
        <p:txBody>
          <a:bodyPr/>
          <a:lstStyle/>
          <a:p>
            <a:r>
              <a:rPr lang="en-US" altLang="zh-TW" sz="4000" smtClean="0"/>
              <a:t>The Universal Quantifier</a:t>
            </a:r>
            <a:endParaRPr lang="en-US" sz="400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FF0000"/>
              </a:buClr>
            </a:pPr>
            <a:r>
              <a:rPr lang="en-US" sz="2800" smtClean="0">
                <a:sym typeface="Symbol" pitchFamily="18" charset="2"/>
              </a:rPr>
              <a:t>“</a:t>
            </a:r>
            <a:r>
              <a:rPr lang="en-US" sz="2800" b="1" smtClean="0">
                <a:sym typeface="Symbol" pitchFamily="18" charset="2"/>
              </a:rPr>
              <a:t></a:t>
            </a:r>
            <a:r>
              <a:rPr lang="en-US" sz="2800" i="1" smtClean="0">
                <a:sym typeface="Symbol" pitchFamily="18" charset="2"/>
              </a:rPr>
              <a:t>x P </a:t>
            </a:r>
            <a:r>
              <a:rPr lang="en-US" sz="2800" smtClean="0">
                <a:sym typeface="Symbol" pitchFamily="18" charset="2"/>
              </a:rPr>
              <a:t>(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smtClean="0">
                <a:sym typeface="Symbol" pitchFamily="18" charset="2"/>
              </a:rPr>
              <a:t>)” true when </a:t>
            </a:r>
            <a:r>
              <a:rPr lang="en-US" sz="2800" b="1" i="1" smtClean="0">
                <a:sym typeface="Symbol" pitchFamily="18" charset="2"/>
              </a:rPr>
              <a:t>every</a:t>
            </a:r>
            <a:r>
              <a:rPr lang="en-US" sz="2800" smtClean="0">
                <a:sym typeface="Symbol" pitchFamily="18" charset="2"/>
              </a:rPr>
              <a:t> </a:t>
            </a:r>
            <a:r>
              <a:rPr lang="en-US" sz="2800" b="1" i="1" smtClean="0">
                <a:sym typeface="Symbol" pitchFamily="18" charset="2"/>
              </a:rPr>
              <a:t>instance</a:t>
            </a:r>
            <a:r>
              <a:rPr lang="en-US" sz="2800" smtClean="0">
                <a:sym typeface="Symbol" pitchFamily="18" charset="2"/>
              </a:rPr>
              <a:t> of 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smtClean="0">
                <a:sym typeface="Symbol" pitchFamily="18" charset="2"/>
              </a:rPr>
              <a:t> makes </a:t>
            </a:r>
            <a:r>
              <a:rPr lang="en-US" sz="2800" i="1" smtClean="0">
                <a:sym typeface="Symbol" pitchFamily="18" charset="2"/>
              </a:rPr>
              <a:t>P </a:t>
            </a:r>
            <a:r>
              <a:rPr lang="en-US" sz="2800" smtClean="0">
                <a:sym typeface="Symbol" pitchFamily="18" charset="2"/>
              </a:rPr>
              <a:t>(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smtClean="0">
                <a:sym typeface="Symbol" pitchFamily="18" charset="2"/>
              </a:rPr>
              <a:t>) true when plugged in</a:t>
            </a:r>
          </a:p>
          <a:p>
            <a:pPr lvl="1" eaLnBrk="1" hangingPunct="1">
              <a:buClr>
                <a:srgbClr val="FF0000"/>
              </a:buClr>
              <a:buFont typeface="Arial" charset="0"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buClr>
                <a:srgbClr val="FF0000"/>
              </a:buClr>
            </a:pPr>
            <a:r>
              <a:rPr lang="en-US" sz="2800" smtClean="0">
                <a:sym typeface="Symbol" pitchFamily="18" charset="2"/>
              </a:rPr>
              <a:t>Like taking 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conjunction</a:t>
            </a:r>
            <a:r>
              <a:rPr lang="en-US" sz="2800" smtClean="0">
                <a:sym typeface="Symbol" pitchFamily="18" charset="2"/>
              </a:rPr>
              <a:t> over entire universe:</a:t>
            </a:r>
          </a:p>
          <a:p>
            <a:pPr eaLnBrk="1" hangingPunct="1">
              <a:buClr>
                <a:srgbClr val="FF0000"/>
              </a:buClr>
              <a:buFont typeface="Arial" charset="0"/>
              <a:buNone/>
            </a:pPr>
            <a:r>
              <a:rPr lang="en-US" sz="2800" b="1" smtClean="0">
                <a:sym typeface="Symbol" pitchFamily="18" charset="2"/>
              </a:rPr>
              <a:t>	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US" sz="2800" b="1" i="1" smtClean="0">
                <a:solidFill>
                  <a:srgbClr val="0000FF"/>
                </a:solidFill>
                <a:sym typeface="Symbol" pitchFamily="18" charset="2"/>
              </a:rPr>
              <a:t>x P 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sz="2800" b="1" i="1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 ) </a:t>
            </a:r>
            <a:r>
              <a:rPr lang="en-US" altLang="zh-TW" sz="2800" smtClean="0">
                <a:solidFill>
                  <a:srgbClr val="0000FF"/>
                </a:solidFill>
                <a:sym typeface="Symbol" pitchFamily="18" charset="2"/>
              </a:rPr>
              <a:t> </a:t>
            </a:r>
            <a:r>
              <a:rPr lang="en-US" sz="2800" b="1" i="1" smtClean="0">
                <a:solidFill>
                  <a:srgbClr val="0000FF"/>
                </a:solidFill>
                <a:sym typeface="Symbol" pitchFamily="18" charset="2"/>
              </a:rPr>
              <a:t>P 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sz="2800" b="1" i="1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sz="2800" b="1" baseline="-25000" smtClean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) </a:t>
            </a:r>
            <a:r>
              <a:rPr lang="en-US" sz="2800" b="1" i="1" smtClean="0">
                <a:solidFill>
                  <a:srgbClr val="0000FF"/>
                </a:solidFill>
                <a:sym typeface="Symbol" pitchFamily="18" charset="2"/>
              </a:rPr>
              <a:t>P 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sz="2800" b="1" i="1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sz="2800" b="1" baseline="-25000" smtClean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)  </a:t>
            </a:r>
            <a:r>
              <a:rPr lang="en-US" sz="2800" b="1" i="1" smtClean="0">
                <a:solidFill>
                  <a:srgbClr val="0000FF"/>
                </a:solidFill>
                <a:sym typeface="Symbol" pitchFamily="18" charset="2"/>
              </a:rPr>
              <a:t>P 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sz="2800" b="1" i="1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sz="2800" b="1" baseline="-25000" smtClean="0">
                <a:solidFill>
                  <a:srgbClr val="0000FF"/>
                </a:solidFill>
                <a:sym typeface="Symbol" pitchFamily="18" charset="2"/>
              </a:rPr>
              <a:t>3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)  …</a:t>
            </a:r>
            <a:r>
              <a:rPr lang="en-US" altLang="zh-TW" sz="2800" b="1" i="1" smtClean="0">
                <a:solidFill>
                  <a:srgbClr val="0000FF"/>
                </a:solidFill>
                <a:sym typeface="Symbol" pitchFamily="18" charset="2"/>
              </a:rPr>
              <a:t>  P(x</a:t>
            </a:r>
            <a:r>
              <a:rPr lang="en-US" altLang="zh-TW" sz="2800" b="1" i="1" baseline="-25000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altLang="zh-TW" sz="2800" b="1" i="1" smtClean="0">
                <a:solidFill>
                  <a:srgbClr val="0000FF"/>
                </a:solidFill>
                <a:sym typeface="Symbol" pitchFamily="18" charset="2"/>
              </a:rPr>
              <a:t>) </a:t>
            </a:r>
            <a:endParaRPr lang="en-US" sz="2800" b="1" smtClean="0">
              <a:solidFill>
                <a:srgbClr val="0000FF"/>
              </a:solidFill>
              <a:sym typeface="Symbol" pitchFamily="18" charset="2"/>
            </a:endParaRPr>
          </a:p>
          <a:p>
            <a:pPr>
              <a:buClr>
                <a:srgbClr val="FF0000"/>
              </a:buClr>
              <a:buFont typeface="Arial" charset="0"/>
              <a:buNone/>
            </a:pPr>
            <a:endParaRPr lang="en-US" sz="280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F6211-FFF6-4B73-8D75-5E6E2531210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The Universal Quantifier</a:t>
            </a:r>
            <a:endParaRPr lang="en-US" sz="400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Example 8: </a:t>
            </a:r>
            <a:r>
              <a:rPr lang="en-US" sz="2800" dirty="0" smtClean="0"/>
              <a:t>Let </a:t>
            </a:r>
            <a:r>
              <a:rPr lang="en-US" sz="2800" i="1" dirty="0" smtClean="0"/>
              <a:t>P</a:t>
            </a:r>
            <a:r>
              <a:rPr lang="en-US" sz="2800" dirty="0" smtClean="0"/>
              <a:t>(x) be the statement “x+1&gt;x” </a:t>
            </a:r>
          </a:p>
          <a:p>
            <a:pPr>
              <a:buFont typeface="Arial" charset="0"/>
              <a:buNone/>
            </a:pPr>
            <a:r>
              <a:rPr lang="en-US" sz="2800" dirty="0" smtClean="0">
                <a:solidFill>
                  <a:srgbClr val="C00000"/>
                </a:solidFill>
              </a:rPr>
              <a:t>	What is the truth value of the quantification </a:t>
            </a:r>
            <a:r>
              <a:rPr lang="en-US" sz="2800" b="1" dirty="0" smtClean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sz="2800" dirty="0" smtClean="0">
                <a:solidFill>
                  <a:srgbClr val="C00000"/>
                </a:solidFill>
                <a:sym typeface="Symbol" pitchFamily="18" charset="2"/>
              </a:rPr>
              <a:t>x P(x ), </a:t>
            </a:r>
            <a:r>
              <a:rPr lang="en-US" sz="2800" dirty="0" smtClean="0">
                <a:sym typeface="Symbol" pitchFamily="18" charset="2"/>
              </a:rPr>
              <a:t>where the domain consists of all real numbers?</a:t>
            </a:r>
          </a:p>
          <a:p>
            <a:pPr>
              <a:buFont typeface="Arial" charset="0"/>
              <a:buNone/>
            </a:pPr>
            <a:endParaRPr lang="en-US" sz="2800" dirty="0" smtClean="0">
              <a:sym typeface="Symbol" pitchFamily="18" charset="2"/>
            </a:endParaRPr>
          </a:p>
          <a:p>
            <a:r>
              <a:rPr lang="en-US" sz="2800" b="1" u="sng" dirty="0" smtClean="0">
                <a:solidFill>
                  <a:srgbClr val="0000FF"/>
                </a:solidFill>
                <a:sym typeface="Symbol" pitchFamily="18" charset="2"/>
              </a:rPr>
              <a:t>Solution</a:t>
            </a:r>
            <a:r>
              <a:rPr lang="en-US" sz="2800" dirty="0" smtClean="0">
                <a:sym typeface="Symbol" pitchFamily="18" charset="2"/>
              </a:rPr>
              <a:t>:  Because </a:t>
            </a:r>
            <a:r>
              <a:rPr lang="en-US" sz="2800" i="1" dirty="0" smtClean="0"/>
              <a:t>P</a:t>
            </a:r>
            <a:r>
              <a:rPr lang="en-US" sz="2800" dirty="0" smtClean="0">
                <a:sym typeface="Symbol" pitchFamily="18" charset="2"/>
              </a:rPr>
              <a:t>(x) is true for all real numbers x, the quantification </a:t>
            </a:r>
            <a:r>
              <a:rPr lang="en-US" sz="2800" b="1" dirty="0" smtClean="0">
                <a:sym typeface="Symbol" pitchFamily="18" charset="2"/>
              </a:rPr>
              <a:t></a:t>
            </a:r>
            <a:r>
              <a:rPr lang="en-US" sz="2800" i="1" dirty="0" smtClean="0">
                <a:sym typeface="Symbol" pitchFamily="18" charset="2"/>
              </a:rPr>
              <a:t>x P 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x</a:t>
            </a:r>
            <a:r>
              <a:rPr lang="en-US" sz="2800" dirty="0" smtClean="0">
                <a:sym typeface="Symbol" pitchFamily="18" charset="2"/>
              </a:rPr>
              <a:t> )  is </a:t>
            </a:r>
            <a:r>
              <a:rPr lang="en-US" sz="2800" b="1" dirty="0" smtClean="0">
                <a:solidFill>
                  <a:srgbClr val="0000FF"/>
                </a:solidFill>
                <a:sym typeface="Symbol" pitchFamily="18" charset="2"/>
              </a:rPr>
              <a:t>true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3FC2D6-4B5C-422C-A0F4-E478448AB88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The Universal Quantifier</a:t>
            </a:r>
            <a:endParaRPr lang="en-US" sz="400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Example 9: </a:t>
            </a:r>
            <a:r>
              <a:rPr lang="en-US" sz="2800" dirty="0" smtClean="0"/>
              <a:t>Let </a:t>
            </a:r>
            <a:r>
              <a:rPr lang="en-US" sz="2800" i="1" dirty="0" smtClean="0"/>
              <a:t>Q</a:t>
            </a:r>
            <a:r>
              <a:rPr lang="en-US" sz="2800" dirty="0" smtClean="0"/>
              <a:t>(x) be the statement “x&lt;2”. </a:t>
            </a:r>
            <a:r>
              <a:rPr lang="en-US" sz="2800" dirty="0" smtClean="0">
                <a:solidFill>
                  <a:srgbClr val="C00000"/>
                </a:solidFill>
              </a:rPr>
              <a:t>What is the truth value of the quantification </a:t>
            </a:r>
            <a:r>
              <a:rPr lang="en-US" sz="2800" b="1" dirty="0" smtClean="0">
                <a:solidFill>
                  <a:srgbClr val="C00000"/>
                </a:solidFill>
                <a:sym typeface="Symbol" pitchFamily="18" charset="2"/>
              </a:rPr>
              <a:t></a:t>
            </a:r>
            <a:r>
              <a:rPr lang="en-US" sz="2800" i="1" dirty="0" smtClean="0">
                <a:solidFill>
                  <a:srgbClr val="C00000"/>
                </a:solidFill>
                <a:sym typeface="Symbol" pitchFamily="18" charset="2"/>
              </a:rPr>
              <a:t>x Q</a:t>
            </a:r>
            <a:r>
              <a:rPr lang="en-US" sz="2800" dirty="0" smtClean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800" i="1" dirty="0" smtClean="0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C00000"/>
                </a:solidFill>
                <a:sym typeface="Symbol" pitchFamily="18" charset="2"/>
              </a:rPr>
              <a:t> ), </a:t>
            </a:r>
            <a:r>
              <a:rPr lang="en-US" sz="2800" dirty="0" smtClean="0">
                <a:sym typeface="Symbol" pitchFamily="18" charset="2"/>
              </a:rPr>
              <a:t>where the domain consists of all real numbers?</a:t>
            </a:r>
          </a:p>
          <a:p>
            <a:r>
              <a:rPr lang="en-US" sz="2800" b="1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</a:t>
            </a:r>
            <a:r>
              <a:rPr lang="en-US" sz="2800" i="1" dirty="0" smtClean="0"/>
              <a:t>Q</a:t>
            </a:r>
            <a:r>
              <a:rPr lang="en-US" sz="2800" dirty="0" smtClean="0"/>
              <a:t>(x) is not true for every real number x, because, for instance, </a:t>
            </a:r>
            <a:r>
              <a:rPr lang="en-US" sz="2800" i="1" dirty="0" smtClean="0"/>
              <a:t>Q</a:t>
            </a:r>
            <a:r>
              <a:rPr lang="en-US" sz="2800" dirty="0" smtClean="0"/>
              <a:t>(3) is false. That is, </a:t>
            </a:r>
            <a:r>
              <a:rPr lang="en-US" sz="2800" dirty="0" smtClean="0">
                <a:solidFill>
                  <a:srgbClr val="0000FF"/>
                </a:solidFill>
              </a:rPr>
              <a:t>x=3 is a counterexample for the statement </a:t>
            </a:r>
            <a:r>
              <a:rPr lang="en-US" sz="2800" b="1" dirty="0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US" sz="2800" i="1" dirty="0" smtClean="0">
                <a:solidFill>
                  <a:srgbClr val="0000FF"/>
                </a:solidFill>
                <a:sym typeface="Symbol" pitchFamily="18" charset="2"/>
              </a:rPr>
              <a:t>x Q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sz="2800" i="1" dirty="0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 ). </a:t>
            </a:r>
          </a:p>
          <a:p>
            <a:pPr>
              <a:buFont typeface="Arial" charset="0"/>
              <a:buNone/>
            </a:pPr>
            <a:r>
              <a:rPr lang="en-US" sz="2800" dirty="0" smtClean="0">
                <a:sym typeface="Symbol" pitchFamily="18" charset="2"/>
              </a:rPr>
              <a:t>	Thus,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sz="2400" i="1" dirty="0" smtClean="0">
                <a:solidFill>
                  <a:srgbClr val="FF0000"/>
                </a:solidFill>
                <a:sym typeface="Symbol" pitchFamily="18" charset="2"/>
              </a:rPr>
              <a:t>x Q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sz="2400" i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 ), is false</a:t>
            </a:r>
          </a:p>
          <a:p>
            <a:endParaRPr lang="en-US" sz="2800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B07CDE-6718-4B22-8376-EA8D1558449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The Universal Quantifier</a:t>
            </a:r>
            <a:endParaRPr lang="en-US" sz="400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(</a:t>
            </a:r>
            <a:r>
              <a:rPr lang="en-US" sz="2800" b="1" dirty="0" smtClean="0">
                <a:solidFill>
                  <a:srgbClr val="C00000"/>
                </a:solidFill>
              </a:rPr>
              <a:t>Modified</a:t>
            </a:r>
            <a:r>
              <a:rPr lang="en-US" sz="2800" b="1" dirty="0" smtClean="0">
                <a:solidFill>
                  <a:srgbClr val="0000FF"/>
                </a:solidFill>
              </a:rPr>
              <a:t>) Example 10 : </a:t>
            </a:r>
            <a:r>
              <a:rPr lang="en-US" sz="2800" dirty="0" smtClean="0"/>
              <a:t>Let P(x) be the statement “x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&gt;0”. What is the truth value of the quantification </a:t>
            </a:r>
            <a:r>
              <a:rPr lang="en-US" sz="2800" b="1" dirty="0" smtClean="0">
                <a:sym typeface="Symbol" pitchFamily="18" charset="2"/>
              </a:rPr>
              <a:t></a:t>
            </a:r>
            <a:r>
              <a:rPr lang="en-US" sz="2800" i="1" dirty="0" smtClean="0">
                <a:sym typeface="Symbol" pitchFamily="18" charset="2"/>
              </a:rPr>
              <a:t>x P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x</a:t>
            </a:r>
            <a:r>
              <a:rPr lang="en-US" sz="2800" dirty="0" smtClean="0">
                <a:sym typeface="Symbol" pitchFamily="18" charset="2"/>
              </a:rPr>
              <a:t> ), where the </a:t>
            </a:r>
            <a:r>
              <a:rPr lang="en-US" sz="2800" dirty="0" smtClean="0">
                <a:solidFill>
                  <a:srgbClr val="C00000"/>
                </a:solidFill>
                <a:sym typeface="Symbol" pitchFamily="18" charset="2"/>
              </a:rPr>
              <a:t>universe of discourse consists of all integers?</a:t>
            </a:r>
          </a:p>
          <a:p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P(x) is not true for all integers. 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FF"/>
                </a:solidFill>
              </a:rPr>
              <a:t>We can give a counter example</a:t>
            </a:r>
            <a:r>
              <a:rPr lang="en-US" sz="2800" dirty="0" smtClean="0"/>
              <a:t>. We see that x=0 is a counterexample, because x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= 0 when x = 0, 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	so that x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is not greater than 0 when x = 0.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	Therefore, </a:t>
            </a:r>
            <a:r>
              <a:rPr lang="en-US" sz="2800" b="1" dirty="0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US" sz="2800" b="1" i="1" dirty="0" smtClean="0">
                <a:solidFill>
                  <a:srgbClr val="0000FF"/>
                </a:solidFill>
                <a:sym typeface="Symbol" pitchFamily="18" charset="2"/>
              </a:rPr>
              <a:t>x P</a:t>
            </a:r>
            <a:r>
              <a:rPr lang="en-US" sz="2800" b="1" dirty="0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sz="2800" b="1" i="1" dirty="0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sz="2800" b="1" dirty="0" smtClean="0">
                <a:solidFill>
                  <a:srgbClr val="0000FF"/>
                </a:solidFill>
                <a:sym typeface="Symbol" pitchFamily="18" charset="2"/>
              </a:rPr>
              <a:t> ) is false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.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82FC78-9138-477D-9620-4A50FDF081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The Universal Quantifier</a:t>
            </a:r>
            <a:endParaRPr lang="en-US" sz="400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Example 11 : </a:t>
            </a:r>
            <a:r>
              <a:rPr lang="en-US" sz="2400" dirty="0" smtClean="0"/>
              <a:t>What is the truth value of </a:t>
            </a:r>
            <a:r>
              <a:rPr lang="en-US" sz="2400" b="1" dirty="0" smtClean="0">
                <a:sym typeface="Symbol" pitchFamily="18" charset="2"/>
              </a:rPr>
              <a:t></a:t>
            </a:r>
            <a:r>
              <a:rPr lang="en-US" sz="2400" i="1" dirty="0" smtClean="0">
                <a:sym typeface="Symbol" pitchFamily="18" charset="2"/>
              </a:rPr>
              <a:t>x P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i="1" dirty="0" smtClean="0">
                <a:sym typeface="Symbol" pitchFamily="18" charset="2"/>
              </a:rPr>
              <a:t>x</a:t>
            </a:r>
            <a:r>
              <a:rPr lang="en-US" sz="2400" dirty="0" smtClean="0">
                <a:sym typeface="Symbol" pitchFamily="18" charset="2"/>
              </a:rPr>
              <a:t> ), where </a:t>
            </a:r>
            <a:r>
              <a:rPr lang="en-US" sz="2400" i="1" dirty="0" smtClean="0">
                <a:sym typeface="Symbol" pitchFamily="18" charset="2"/>
              </a:rPr>
              <a:t>P</a:t>
            </a:r>
            <a:r>
              <a:rPr lang="en-US" sz="2400" dirty="0" smtClean="0">
                <a:sym typeface="Symbol" pitchFamily="18" charset="2"/>
              </a:rPr>
              <a:t>(x) is the statement </a:t>
            </a:r>
            <a:r>
              <a:rPr lang="en-US" sz="2400" dirty="0" smtClean="0"/>
              <a:t>“x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&lt;10” and the </a:t>
            </a:r>
            <a:r>
              <a:rPr lang="en-US" sz="2400" dirty="0" smtClean="0">
                <a:solidFill>
                  <a:srgbClr val="C00000"/>
                </a:solidFill>
              </a:rPr>
              <a:t>domain</a:t>
            </a:r>
            <a:r>
              <a:rPr lang="en-US" sz="2400" dirty="0" smtClean="0"/>
              <a:t> consists of the </a:t>
            </a:r>
            <a:r>
              <a:rPr lang="en-US" sz="2400" dirty="0" smtClean="0">
                <a:solidFill>
                  <a:srgbClr val="C00000"/>
                </a:solidFill>
              </a:rPr>
              <a:t>positive integers not exceeding 4?</a:t>
            </a:r>
          </a:p>
          <a:p>
            <a:pPr>
              <a:buFont typeface="Arial" charset="0"/>
              <a:buNone/>
            </a:pPr>
            <a:endParaRPr lang="en-US" sz="2400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/>
              <a:t>: The statement </a:t>
            </a:r>
            <a:r>
              <a:rPr lang="en-US" sz="2400" b="1" dirty="0" smtClean="0">
                <a:sym typeface="Symbol" pitchFamily="18" charset="2"/>
              </a:rPr>
              <a:t></a:t>
            </a:r>
            <a:r>
              <a:rPr lang="en-US" sz="2400" i="1" dirty="0" smtClean="0">
                <a:sym typeface="Symbol" pitchFamily="18" charset="2"/>
              </a:rPr>
              <a:t>x P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i="1" dirty="0" smtClean="0">
                <a:sym typeface="Symbol" pitchFamily="18" charset="2"/>
              </a:rPr>
              <a:t>x</a:t>
            </a:r>
            <a:r>
              <a:rPr lang="en-US" sz="2400" dirty="0" smtClean="0">
                <a:sym typeface="Symbol" pitchFamily="18" charset="2"/>
              </a:rPr>
              <a:t> ) is the same as the conjunction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P(1)  P(2)  P(3)  P(4),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because the </a:t>
            </a:r>
            <a:r>
              <a:rPr lang="en-US" sz="2400" dirty="0" smtClean="0">
                <a:solidFill>
                  <a:srgbClr val="C00000"/>
                </a:solidFill>
                <a:sym typeface="Symbol" pitchFamily="18" charset="2"/>
              </a:rPr>
              <a:t>domain consists of the integers 1, 2, 3, and 4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.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	Because P(4), which is the statement </a:t>
            </a:r>
            <a:r>
              <a:rPr lang="en-US" sz="2400" dirty="0" smtClean="0">
                <a:solidFill>
                  <a:srgbClr val="FF0000"/>
                </a:solidFill>
              </a:rPr>
              <a:t>“4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&lt;10”, is false</a:t>
            </a:r>
            <a:r>
              <a:rPr lang="en-US" sz="2400" dirty="0" smtClean="0"/>
              <a:t>, it follows that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sz="2400" b="1" i="1" dirty="0" smtClean="0">
                <a:solidFill>
                  <a:srgbClr val="FF0000"/>
                </a:solidFill>
                <a:sym typeface="Symbol" pitchFamily="18" charset="2"/>
              </a:rPr>
              <a:t>x P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 ) is false.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9BEB-354C-45FE-9571-F955E014A04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TW" sz="4000" smtClean="0"/>
              <a:t>The Universal Quantifier</a:t>
            </a:r>
            <a:endParaRPr lang="en-US" sz="400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1816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Quiz: </a:t>
            </a:r>
            <a:r>
              <a:rPr lang="en-US" sz="2400" dirty="0" smtClean="0"/>
              <a:t>What is the truth value of </a:t>
            </a:r>
            <a:r>
              <a:rPr lang="en-US" sz="2400" b="1" dirty="0" smtClean="0">
                <a:sym typeface="Symbol" pitchFamily="18" charset="2"/>
              </a:rPr>
              <a:t></a:t>
            </a:r>
            <a:r>
              <a:rPr lang="en-US" sz="2400" i="1" dirty="0" smtClean="0">
                <a:sym typeface="Symbol" pitchFamily="18" charset="2"/>
              </a:rPr>
              <a:t>x P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i="1" dirty="0" smtClean="0">
                <a:sym typeface="Symbol" pitchFamily="18" charset="2"/>
              </a:rPr>
              <a:t>x</a:t>
            </a:r>
            <a:r>
              <a:rPr lang="en-US" sz="2400" dirty="0" smtClean="0">
                <a:sym typeface="Symbol" pitchFamily="18" charset="2"/>
              </a:rPr>
              <a:t> ), where P(x) is the statement </a:t>
            </a:r>
            <a:r>
              <a:rPr lang="en-US" sz="2400" dirty="0" smtClean="0"/>
              <a:t>“x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&lt;10” and the </a:t>
            </a:r>
            <a:r>
              <a:rPr lang="en-US" sz="2400" dirty="0" smtClean="0">
                <a:solidFill>
                  <a:srgbClr val="C00000"/>
                </a:solidFill>
              </a:rPr>
              <a:t>domain</a:t>
            </a:r>
            <a:r>
              <a:rPr lang="en-US" sz="2400" dirty="0" smtClean="0"/>
              <a:t> consists of the </a:t>
            </a:r>
            <a:r>
              <a:rPr lang="en-US" sz="2400" dirty="0" smtClean="0">
                <a:solidFill>
                  <a:srgbClr val="C00000"/>
                </a:solidFill>
              </a:rPr>
              <a:t>positive integers less than 4?</a:t>
            </a:r>
          </a:p>
          <a:p>
            <a:r>
              <a:rPr lang="en-US" sz="24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/>
              <a:t>: The statement </a:t>
            </a:r>
            <a:r>
              <a:rPr lang="en-US" sz="2400" b="1" dirty="0" smtClean="0">
                <a:sym typeface="Symbol" pitchFamily="18" charset="2"/>
              </a:rPr>
              <a:t></a:t>
            </a:r>
            <a:r>
              <a:rPr lang="en-US" sz="2400" i="1" dirty="0" smtClean="0">
                <a:sym typeface="Symbol" pitchFamily="18" charset="2"/>
              </a:rPr>
              <a:t>x P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i="1" dirty="0" smtClean="0">
                <a:sym typeface="Symbol" pitchFamily="18" charset="2"/>
              </a:rPr>
              <a:t>x</a:t>
            </a:r>
            <a:r>
              <a:rPr lang="en-US" sz="2400" dirty="0" smtClean="0">
                <a:sym typeface="Symbol" pitchFamily="18" charset="2"/>
              </a:rPr>
              <a:t> ) is the same as the conjunction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P(1)  P(2)  P(3) ,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because the domain consists of the integers 1, 2, 3.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	So,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sz="2400" b="1" i="1" dirty="0" smtClean="0">
                <a:solidFill>
                  <a:srgbClr val="FF0000"/>
                </a:solidFill>
                <a:sym typeface="Symbol" pitchFamily="18" charset="2"/>
              </a:rPr>
              <a:t>x P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(</a:t>
            </a:r>
            <a:r>
              <a:rPr lang="en-US" sz="2400" b="1" i="1" dirty="0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 ) is true.</a:t>
            </a:r>
          </a:p>
          <a:p>
            <a:pPr>
              <a:buFont typeface="Arial" charset="0"/>
              <a:buNone/>
            </a:pPr>
            <a:r>
              <a:rPr lang="en-US" sz="2400" dirty="0" smtClean="0">
                <a:sym typeface="Symbol" pitchFamily="18" charset="2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How?</a:t>
            </a:r>
            <a:r>
              <a:rPr lang="en-US" sz="2400" dirty="0" smtClean="0">
                <a:sym typeface="Symbol" pitchFamily="18" charset="2"/>
              </a:rPr>
              <a:t>----------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See Below</a:t>
            </a:r>
            <a:r>
              <a:rPr lang="en-US" sz="2400" dirty="0" smtClean="0">
                <a:sym typeface="Symbol" pitchFamily="18" charset="2"/>
              </a:rPr>
              <a:t>------------------------------------------------</a:t>
            </a:r>
            <a:endParaRPr lang="en-US" sz="2000" dirty="0" smtClean="0">
              <a:solidFill>
                <a:srgbClr val="FF0000"/>
              </a:solidFill>
              <a:sym typeface="Symbol" pitchFamily="18" charset="2"/>
            </a:endParaRPr>
          </a:p>
          <a:p>
            <a:pPr lvl="1">
              <a:buFont typeface="Arial" charset="0"/>
              <a:buNone/>
            </a:pPr>
            <a:r>
              <a:rPr lang="en-US" sz="1600" dirty="0" smtClean="0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P(1): </a:t>
            </a:r>
            <a:r>
              <a:rPr lang="en-US" sz="2400" dirty="0" smtClean="0"/>
              <a:t>“1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&lt;10”, is true</a:t>
            </a:r>
          </a:p>
          <a:p>
            <a:pPr lvl="1"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	P(2): </a:t>
            </a:r>
            <a:r>
              <a:rPr lang="en-US" sz="2400" dirty="0" smtClean="0"/>
              <a:t>“2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&lt;10” is true</a:t>
            </a:r>
          </a:p>
          <a:p>
            <a:pPr lvl="1">
              <a:buFont typeface="Arial" charset="0"/>
              <a:buNone/>
            </a:pPr>
            <a:r>
              <a:rPr lang="en-US" sz="2400" dirty="0" smtClean="0">
                <a:solidFill>
                  <a:srgbClr val="FF0000"/>
                </a:solidFill>
                <a:sym typeface="Symbol" pitchFamily="18" charset="2"/>
              </a:rPr>
              <a:t>	P(3): </a:t>
            </a:r>
            <a:r>
              <a:rPr lang="en-US" sz="2400" dirty="0" smtClean="0"/>
              <a:t>“3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&lt;10” is true</a:t>
            </a:r>
          </a:p>
          <a:p>
            <a:pPr lvl="1">
              <a:buNone/>
            </a:pP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  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P(1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)  P(2)  P(3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) 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T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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 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T 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 T</a:t>
            </a:r>
            <a:endParaRPr lang="en-US" sz="2400" dirty="0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Arial" charset="0"/>
              <a:buNone/>
            </a:pPr>
            <a:endParaRPr lang="en-US" sz="24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F27F0D-4F10-4D7C-B3ED-1DF5B2573F0B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68363"/>
          </a:xfrm>
        </p:spPr>
        <p:txBody>
          <a:bodyPr/>
          <a:lstStyle/>
          <a:p>
            <a:r>
              <a:rPr lang="en-US" altLang="zh-TW" sz="4000" smtClean="0"/>
              <a:t>The Existential Quantifier</a:t>
            </a:r>
            <a:endParaRPr lang="en-US" sz="400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altLang="zh-TW" sz="2400" b="1" u="sng" smtClean="0">
                <a:solidFill>
                  <a:srgbClr val="C00000"/>
                </a:solidFill>
              </a:rPr>
              <a:t>Definition</a:t>
            </a:r>
            <a:r>
              <a:rPr lang="en-US" altLang="zh-TW" sz="2400" smtClean="0"/>
              <a:t>: The </a:t>
            </a:r>
            <a:r>
              <a:rPr lang="en-US" altLang="zh-TW" sz="2400" i="1" smtClean="0">
                <a:solidFill>
                  <a:srgbClr val="0000FF"/>
                </a:solidFill>
              </a:rPr>
              <a:t>existential quantification</a:t>
            </a:r>
            <a:r>
              <a:rPr lang="en-US" altLang="zh-TW" sz="2400" smtClean="0">
                <a:solidFill>
                  <a:srgbClr val="0000FF"/>
                </a:solidFill>
              </a:rPr>
              <a:t> of </a:t>
            </a:r>
            <a:r>
              <a:rPr lang="en-US" altLang="zh-TW" sz="2400" i="1" smtClean="0">
                <a:solidFill>
                  <a:srgbClr val="0000FF"/>
                </a:solidFill>
              </a:rPr>
              <a:t>P(x)</a:t>
            </a:r>
            <a:r>
              <a:rPr lang="en-US" altLang="zh-TW" sz="2400" smtClean="0">
                <a:solidFill>
                  <a:srgbClr val="0000FF"/>
                </a:solidFill>
              </a:rPr>
              <a:t> </a:t>
            </a:r>
            <a:r>
              <a:rPr lang="en-US" altLang="zh-TW" sz="2400" smtClean="0"/>
              <a:t>is the proposition </a:t>
            </a:r>
            <a:r>
              <a:rPr lang="en-US" altLang="zh-TW" sz="2400" smtClean="0">
                <a:solidFill>
                  <a:srgbClr val="0000FF"/>
                </a:solidFill>
              </a:rPr>
              <a:t>“There exists an element </a:t>
            </a:r>
            <a:r>
              <a:rPr lang="en-US" altLang="zh-TW" sz="2400" i="1" smtClean="0">
                <a:solidFill>
                  <a:srgbClr val="0000FF"/>
                </a:solidFill>
              </a:rPr>
              <a:t>x</a:t>
            </a:r>
            <a:r>
              <a:rPr lang="en-US" altLang="zh-TW" sz="2400" smtClean="0">
                <a:solidFill>
                  <a:srgbClr val="0000FF"/>
                </a:solidFill>
              </a:rPr>
              <a:t> in the domain such that </a:t>
            </a:r>
            <a:r>
              <a:rPr lang="en-US" altLang="zh-TW" sz="2400" i="1" smtClean="0">
                <a:solidFill>
                  <a:srgbClr val="0000FF"/>
                </a:solidFill>
              </a:rPr>
              <a:t>P(x)</a:t>
            </a:r>
            <a:r>
              <a:rPr lang="en-US" altLang="zh-TW" sz="2400" smtClean="0">
                <a:solidFill>
                  <a:srgbClr val="0000FF"/>
                </a:solidFill>
              </a:rPr>
              <a:t>”.</a:t>
            </a:r>
          </a:p>
          <a:p>
            <a:pPr eaLnBrk="1" hangingPunct="1"/>
            <a:r>
              <a:rPr lang="en-US" altLang="zh-TW" sz="2400" smtClean="0"/>
              <a:t>We denote the existential quantification of </a:t>
            </a:r>
            <a:r>
              <a:rPr lang="en-US" altLang="zh-TW" sz="2400" i="1" smtClean="0"/>
              <a:t>P(x)</a:t>
            </a:r>
            <a:r>
              <a:rPr lang="en-US" altLang="zh-TW" sz="2400" smtClean="0"/>
              <a:t> by </a:t>
            </a:r>
            <a:r>
              <a:rPr lang="en-US" altLang="zh-TW" sz="2400" b="1" smtClean="0">
                <a:solidFill>
                  <a:srgbClr val="0000FF"/>
                </a:solidFill>
                <a:sym typeface="Symbol" pitchFamily="18" charset="2"/>
              </a:rPr>
              <a:t></a:t>
            </a:r>
            <a:r>
              <a:rPr lang="en-US" altLang="zh-TW" sz="2400" b="1" i="1" smtClean="0">
                <a:solidFill>
                  <a:srgbClr val="0000FF"/>
                </a:solidFill>
              </a:rPr>
              <a:t>x P(x)</a:t>
            </a:r>
          </a:p>
          <a:p>
            <a:pPr eaLnBrk="1" hangingPunct="1"/>
            <a:r>
              <a:rPr lang="en-US" altLang="zh-TW" sz="2400" b="1" smtClean="0">
                <a:solidFill>
                  <a:srgbClr val="0000FF"/>
                </a:solidFill>
                <a:sym typeface="Symbol" pitchFamily="18" charset="2"/>
              </a:rPr>
              <a:t></a:t>
            </a:r>
            <a:r>
              <a:rPr lang="en-US" altLang="zh-TW" sz="2400" smtClean="0">
                <a:sym typeface="Symbol" pitchFamily="18" charset="2"/>
              </a:rPr>
              <a:t> is called the </a:t>
            </a:r>
            <a:r>
              <a:rPr lang="en-US" altLang="zh-TW" sz="2400" b="1" smtClean="0">
                <a:solidFill>
                  <a:srgbClr val="0000FF"/>
                </a:solidFill>
                <a:sym typeface="Symbol" pitchFamily="18" charset="2"/>
              </a:rPr>
              <a:t>existential quantifier</a:t>
            </a:r>
            <a:r>
              <a:rPr lang="en-US" altLang="zh-TW" sz="2400" smtClean="0">
                <a:sym typeface="Symbol" pitchFamily="18" charset="2"/>
              </a:rPr>
              <a:t>.</a:t>
            </a:r>
          </a:p>
          <a:p>
            <a:pPr eaLnBrk="1" hangingPunct="1"/>
            <a:endParaRPr lang="en-US" altLang="zh-TW" sz="2400" smtClean="0">
              <a:sym typeface="Symbol" pitchFamily="18" charset="2"/>
            </a:endParaRPr>
          </a:p>
          <a:p>
            <a:pPr eaLnBrk="1" hangingPunct="1"/>
            <a:r>
              <a:rPr lang="en-US" altLang="zh-TW" sz="2400" smtClean="0"/>
              <a:t>Existential quantification </a:t>
            </a:r>
            <a:r>
              <a:rPr lang="en-US" altLang="zh-TW" sz="2400" b="1" smtClean="0">
                <a:solidFill>
                  <a:srgbClr val="0000FF"/>
                </a:solidFill>
                <a:sym typeface="Symbol" pitchFamily="18" charset="2"/>
              </a:rPr>
              <a:t></a:t>
            </a:r>
            <a:r>
              <a:rPr lang="en-US" altLang="zh-TW" sz="2400" b="1" i="1" smtClean="0">
                <a:solidFill>
                  <a:srgbClr val="0000FF"/>
                </a:solidFill>
              </a:rPr>
              <a:t>x P(x) </a:t>
            </a:r>
            <a:r>
              <a:rPr lang="en-US" altLang="zh-TW" sz="2400" smtClean="0">
                <a:solidFill>
                  <a:srgbClr val="0000FF"/>
                </a:solidFill>
              </a:rPr>
              <a:t>is read as:</a:t>
            </a:r>
          </a:p>
          <a:p>
            <a:pPr lvl="1" eaLnBrk="1" hangingPunct="1"/>
            <a:r>
              <a:rPr lang="en-US" altLang="zh-TW" sz="2400" smtClean="0">
                <a:solidFill>
                  <a:srgbClr val="0000FF"/>
                </a:solidFill>
                <a:sym typeface="Symbol" pitchFamily="18" charset="2"/>
              </a:rPr>
              <a:t>“There is an </a:t>
            </a:r>
            <a:r>
              <a:rPr lang="en-US" altLang="zh-TW" sz="2400" i="1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altLang="zh-TW" sz="2400" smtClean="0">
                <a:solidFill>
                  <a:srgbClr val="0000FF"/>
                </a:solidFill>
                <a:sym typeface="Symbol" pitchFamily="18" charset="2"/>
              </a:rPr>
              <a:t> such that </a:t>
            </a:r>
            <a:r>
              <a:rPr lang="en-US" altLang="zh-TW" sz="2400" i="1" smtClean="0">
                <a:solidFill>
                  <a:srgbClr val="0000FF"/>
                </a:solidFill>
                <a:sym typeface="Symbol" pitchFamily="18" charset="2"/>
              </a:rPr>
              <a:t>P(x)</a:t>
            </a:r>
            <a:r>
              <a:rPr lang="en-US" altLang="zh-TW" sz="2400" smtClean="0">
                <a:solidFill>
                  <a:srgbClr val="0000FF"/>
                </a:solidFill>
                <a:sym typeface="Symbol" pitchFamily="18" charset="2"/>
              </a:rPr>
              <a:t>”,</a:t>
            </a:r>
          </a:p>
          <a:p>
            <a:pPr lvl="1" eaLnBrk="1" hangingPunct="1"/>
            <a:r>
              <a:rPr lang="en-US" altLang="zh-TW" sz="2400" smtClean="0">
                <a:solidFill>
                  <a:srgbClr val="0000FF"/>
                </a:solidFill>
                <a:sym typeface="Symbol" pitchFamily="18" charset="2"/>
              </a:rPr>
              <a:t>“There is at least one x such that P(x)”, or</a:t>
            </a:r>
          </a:p>
          <a:p>
            <a:pPr lvl="1" eaLnBrk="1" hangingPunct="1"/>
            <a:r>
              <a:rPr lang="en-US" altLang="zh-TW" sz="2400" smtClean="0">
                <a:solidFill>
                  <a:srgbClr val="0000FF"/>
                </a:solidFill>
                <a:sym typeface="Symbol" pitchFamily="18" charset="2"/>
              </a:rPr>
              <a:t>“for some </a:t>
            </a:r>
            <a:r>
              <a:rPr lang="en-US" altLang="zh-TW" sz="2400" i="1" smtClean="0">
                <a:solidFill>
                  <a:srgbClr val="0000FF"/>
                </a:solidFill>
                <a:sym typeface="Symbol" pitchFamily="18" charset="2"/>
              </a:rPr>
              <a:t>x </a:t>
            </a:r>
            <a:r>
              <a:rPr lang="en-US" altLang="zh-TW" sz="240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400" i="1" smtClean="0">
                <a:solidFill>
                  <a:srgbClr val="0000FF"/>
                </a:solidFill>
                <a:sym typeface="Symbol" pitchFamily="18" charset="2"/>
              </a:rPr>
              <a:t>P(x)</a:t>
            </a:r>
            <a:r>
              <a:rPr lang="en-US" altLang="zh-TW" sz="2400" smtClean="0">
                <a:solidFill>
                  <a:srgbClr val="0000FF"/>
                </a:solidFill>
                <a:sym typeface="Symbol" pitchFamily="18" charset="2"/>
              </a:rPr>
              <a:t>”</a:t>
            </a:r>
          </a:p>
          <a:p>
            <a:pPr lvl="1" eaLnBrk="1" hangingPunct="1">
              <a:buFont typeface="Arial" charset="0"/>
              <a:buNone/>
            </a:pPr>
            <a:endParaRPr lang="zh-TW" altLang="en-US" sz="2400" smtClean="0"/>
          </a:p>
          <a:p>
            <a:pPr>
              <a:buFont typeface="Arial" charset="0"/>
              <a:buNone/>
            </a:pPr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92AD62-866D-40A0-AB91-BCDB1173E29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TW" sz="4000" smtClean="0"/>
              <a:t>The Existential Quantifier</a:t>
            </a:r>
            <a:endParaRPr lang="en-US" sz="400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>
              <a:buClr>
                <a:schemeClr val="accent2"/>
              </a:buClr>
            </a:pPr>
            <a:r>
              <a:rPr lang="en-US" sz="2800" smtClean="0">
                <a:sym typeface="Symbol" pitchFamily="18" charset="2"/>
              </a:rPr>
              <a:t>“</a:t>
            </a:r>
            <a:r>
              <a:rPr lang="en-US" sz="2800" i="1" smtClean="0">
                <a:sym typeface="Symbol" pitchFamily="18" charset="2"/>
              </a:rPr>
              <a:t>x P </a:t>
            </a:r>
            <a:r>
              <a:rPr lang="en-US" sz="2800" smtClean="0">
                <a:sym typeface="Symbol" pitchFamily="18" charset="2"/>
              </a:rPr>
              <a:t>(</a:t>
            </a:r>
            <a:r>
              <a:rPr lang="en-US" sz="2800" i="1" smtClean="0">
                <a:sym typeface="Symbol" pitchFamily="18" charset="2"/>
              </a:rPr>
              <a:t>x</a:t>
            </a:r>
            <a:r>
              <a:rPr lang="en-US" sz="2800" smtClean="0">
                <a:sym typeface="Symbol" pitchFamily="18" charset="2"/>
              </a:rPr>
              <a:t>)” is true when </a:t>
            </a:r>
            <a:r>
              <a:rPr lang="en-US" sz="2800" i="1" smtClean="0">
                <a:sym typeface="Symbol" pitchFamily="18" charset="2"/>
              </a:rPr>
              <a:t>an instance </a:t>
            </a:r>
            <a:r>
              <a:rPr lang="en-US" sz="2800" smtClean="0">
                <a:sym typeface="Symbol" pitchFamily="18" charset="2"/>
              </a:rPr>
              <a:t>can be found which when plugged in for </a:t>
            </a:r>
            <a:r>
              <a:rPr lang="en-US" sz="2800" i="1" smtClean="0">
                <a:sym typeface="Symbol" pitchFamily="18" charset="2"/>
              </a:rPr>
              <a:t>x, </a:t>
            </a:r>
            <a:r>
              <a:rPr lang="en-US" sz="2800" smtClean="0">
                <a:sym typeface="Symbol" pitchFamily="18" charset="2"/>
              </a:rPr>
              <a:t>makes </a:t>
            </a:r>
            <a:r>
              <a:rPr lang="en-US" sz="2800" i="1" smtClean="0">
                <a:solidFill>
                  <a:srgbClr val="C00000"/>
                </a:solidFill>
                <a:sym typeface="Symbol" pitchFamily="18" charset="2"/>
              </a:rPr>
              <a:t>P </a:t>
            </a:r>
            <a:r>
              <a:rPr lang="en-US" sz="2800" smtClean="0">
                <a:solidFill>
                  <a:srgbClr val="C00000"/>
                </a:solidFill>
                <a:sym typeface="Symbol" pitchFamily="18" charset="2"/>
              </a:rPr>
              <a:t>(</a:t>
            </a:r>
            <a:r>
              <a:rPr lang="en-US" sz="2800" i="1" smtClean="0">
                <a:solidFill>
                  <a:srgbClr val="C00000"/>
                </a:solidFill>
                <a:sym typeface="Symbol" pitchFamily="18" charset="2"/>
              </a:rPr>
              <a:t>x</a:t>
            </a:r>
            <a:r>
              <a:rPr lang="en-US" sz="2800" smtClean="0">
                <a:solidFill>
                  <a:srgbClr val="C00000"/>
                </a:solidFill>
                <a:sym typeface="Symbol" pitchFamily="18" charset="2"/>
              </a:rPr>
              <a:t>) true</a:t>
            </a:r>
            <a:r>
              <a:rPr lang="en-US" sz="2800" smtClean="0">
                <a:sym typeface="Symbol" pitchFamily="18" charset="2"/>
              </a:rPr>
              <a:t>.</a:t>
            </a:r>
          </a:p>
          <a:p>
            <a:pPr eaLnBrk="1" hangingPunct="1">
              <a:buClr>
                <a:schemeClr val="accent2"/>
              </a:buClr>
            </a:pPr>
            <a:endParaRPr lang="en-US" sz="2800" smtClean="0">
              <a:sym typeface="Symbol" pitchFamily="18" charset="2"/>
            </a:endParaRPr>
          </a:p>
          <a:p>
            <a:pPr eaLnBrk="1" hangingPunct="1">
              <a:buClr>
                <a:schemeClr val="accent2"/>
              </a:buClr>
            </a:pPr>
            <a:r>
              <a:rPr lang="en-US" sz="2800" smtClean="0">
                <a:sym typeface="Symbol" pitchFamily="18" charset="2"/>
              </a:rPr>
              <a:t>Like taking 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disjunction</a:t>
            </a:r>
            <a:r>
              <a:rPr lang="en-US" sz="2800" smtClean="0">
                <a:sym typeface="Symbol" pitchFamily="18" charset="2"/>
              </a:rPr>
              <a:t> over entire universe</a:t>
            </a:r>
          </a:p>
          <a:p>
            <a:pPr eaLnBrk="1" hangingPunct="1">
              <a:buClr>
                <a:schemeClr val="accent2"/>
              </a:buClr>
              <a:buFont typeface="Arial" charset="0"/>
              <a:buNone/>
            </a:pPr>
            <a:r>
              <a:rPr lang="en-US" sz="2800" smtClean="0">
                <a:sym typeface="Symbol" pitchFamily="18" charset="2"/>
              </a:rPr>
              <a:t>	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</a:t>
            </a:r>
            <a:r>
              <a:rPr lang="en-US" sz="2800" b="1" i="1" smtClean="0">
                <a:solidFill>
                  <a:srgbClr val="0000FF"/>
                </a:solidFill>
                <a:sym typeface="Symbol" pitchFamily="18" charset="2"/>
              </a:rPr>
              <a:t>x P 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sz="2800" b="1" i="1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 ) </a:t>
            </a:r>
            <a:r>
              <a:rPr lang="en-US" altLang="zh-TW" sz="2800" smtClean="0">
                <a:solidFill>
                  <a:srgbClr val="0000FF"/>
                </a:solidFill>
                <a:sym typeface="Symbol" pitchFamily="18" charset="2"/>
              </a:rPr>
              <a:t>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  </a:t>
            </a:r>
            <a:r>
              <a:rPr lang="en-US" sz="2800" b="1" i="1" smtClean="0">
                <a:solidFill>
                  <a:srgbClr val="0000FF"/>
                </a:solidFill>
                <a:sym typeface="Symbol" pitchFamily="18" charset="2"/>
              </a:rPr>
              <a:t>P 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sz="2800" b="1" i="1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sz="2800" b="1" baseline="-25000" smtClean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)  </a:t>
            </a:r>
            <a:r>
              <a:rPr lang="en-US" sz="2800" b="1" i="1" smtClean="0">
                <a:solidFill>
                  <a:srgbClr val="0000FF"/>
                </a:solidFill>
                <a:sym typeface="Symbol" pitchFamily="18" charset="2"/>
              </a:rPr>
              <a:t>P 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sz="2800" b="1" i="1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sz="2800" b="1" baseline="-25000" smtClean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)  </a:t>
            </a:r>
            <a:r>
              <a:rPr lang="en-US" sz="2800" b="1" i="1" smtClean="0">
                <a:solidFill>
                  <a:srgbClr val="0000FF"/>
                </a:solidFill>
                <a:sym typeface="Symbol" pitchFamily="18" charset="2"/>
              </a:rPr>
              <a:t>P 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sz="2800" b="1" i="1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sz="2800" b="1" baseline="-25000" smtClean="0">
                <a:solidFill>
                  <a:srgbClr val="0000FF"/>
                </a:solidFill>
                <a:sym typeface="Symbol" pitchFamily="18" charset="2"/>
              </a:rPr>
              <a:t>3</a:t>
            </a:r>
            <a:r>
              <a:rPr lang="en-US" sz="2800" b="1" smtClean="0">
                <a:solidFill>
                  <a:srgbClr val="0000FF"/>
                </a:solidFill>
                <a:sym typeface="Symbol" pitchFamily="18" charset="2"/>
              </a:rPr>
              <a:t>)  …</a:t>
            </a:r>
            <a:r>
              <a:rPr lang="en-US" altLang="zh-TW" sz="2800" b="1" i="1" smtClean="0">
                <a:solidFill>
                  <a:srgbClr val="0000FF"/>
                </a:solidFill>
                <a:sym typeface="Symbol" pitchFamily="18" charset="2"/>
              </a:rPr>
              <a:t> P(x</a:t>
            </a:r>
            <a:r>
              <a:rPr lang="en-US" altLang="zh-TW" sz="2800" b="1" i="1" baseline="-25000" smtClean="0">
                <a:solidFill>
                  <a:srgbClr val="0000FF"/>
                </a:solidFill>
                <a:sym typeface="Symbol" pitchFamily="18" charset="2"/>
              </a:rPr>
              <a:t>n</a:t>
            </a:r>
            <a:r>
              <a:rPr lang="en-US" altLang="zh-TW" sz="2800" b="1" i="1" smtClean="0">
                <a:solidFill>
                  <a:srgbClr val="0000FF"/>
                </a:solidFill>
                <a:sym typeface="Symbol" pitchFamily="18" charset="2"/>
              </a:rPr>
              <a:t>) </a:t>
            </a:r>
            <a:endParaRPr lang="en-US" sz="2800" b="1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87886C-38BB-48DF-9956-D8EA741A5E4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dirty="0" smtClean="0"/>
              <a:t>Agenda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Predicate Logic</a:t>
            </a:r>
          </a:p>
          <a:p>
            <a:pPr eaLnBrk="1" hangingPunct="1"/>
            <a:r>
              <a:rPr lang="en-US" sz="2800" b="1" dirty="0" smtClean="0"/>
              <a:t>Predicates </a:t>
            </a:r>
          </a:p>
          <a:p>
            <a:pPr eaLnBrk="1" hangingPunct="1"/>
            <a:r>
              <a:rPr lang="en-US" sz="2800" b="1" dirty="0" smtClean="0"/>
              <a:t>Quantifiers</a:t>
            </a:r>
          </a:p>
          <a:p>
            <a:pPr eaLnBrk="1" hangingPunct="1"/>
            <a:r>
              <a:rPr lang="en-US" sz="2800" b="1" dirty="0" smtClean="0"/>
              <a:t>Existential Quantifier, </a:t>
            </a:r>
            <a:r>
              <a:rPr lang="en-US" sz="2800" b="1" dirty="0" smtClean="0">
                <a:latin typeface="Symbol" pitchFamily="18" charset="2"/>
              </a:rPr>
              <a:t> </a:t>
            </a:r>
          </a:p>
          <a:p>
            <a:pPr eaLnBrk="1" hangingPunct="1"/>
            <a:r>
              <a:rPr lang="en-US" sz="2800" b="1" dirty="0" smtClean="0"/>
              <a:t>Universal Quantifier, </a:t>
            </a:r>
            <a:r>
              <a:rPr lang="en-US" sz="2800" b="1" dirty="0" smtClean="0">
                <a:latin typeface="Symbol" pitchFamily="18" charset="2"/>
              </a:rPr>
              <a:t> </a:t>
            </a:r>
            <a:endParaRPr lang="en-US" sz="2800" b="1" dirty="0" smtClean="0"/>
          </a:p>
          <a:p>
            <a:pPr eaLnBrk="1" hangingPunct="1">
              <a:buFont typeface="Arial" charset="0"/>
              <a:buNone/>
            </a:pPr>
            <a:endParaRPr lang="en-US" sz="2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105225-97AA-449D-8303-425B783C4F4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smtClean="0"/>
              <a:t>The Existential Quantifier</a:t>
            </a:r>
            <a:endParaRPr lang="en-US" sz="400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r>
              <a:rPr lang="en-US" sz="2600" u="sng" dirty="0" smtClean="0">
                <a:solidFill>
                  <a:srgbClr val="C00000"/>
                </a:solidFill>
              </a:rPr>
              <a:t>Example 14</a:t>
            </a:r>
            <a:r>
              <a:rPr lang="en-US" sz="2600" dirty="0" smtClean="0">
                <a:solidFill>
                  <a:srgbClr val="C00000"/>
                </a:solidFill>
              </a:rPr>
              <a:t> :</a:t>
            </a:r>
            <a:r>
              <a:rPr lang="en-US" sz="2600" dirty="0" smtClean="0"/>
              <a:t>Let </a:t>
            </a:r>
            <a:r>
              <a:rPr lang="en-US" sz="2600" i="1" dirty="0" smtClean="0"/>
              <a:t>P</a:t>
            </a:r>
            <a:r>
              <a:rPr lang="en-US" sz="2600" dirty="0" smtClean="0"/>
              <a:t>(x) denote the statement “x&gt;3”. What is the truth value of the quantification </a:t>
            </a:r>
            <a:r>
              <a:rPr lang="en-US" sz="2600" dirty="0" smtClean="0">
                <a:sym typeface="Symbol" pitchFamily="18" charset="2"/>
              </a:rPr>
              <a:t></a:t>
            </a:r>
            <a:r>
              <a:rPr lang="en-US" sz="2600" i="1" dirty="0" smtClean="0">
                <a:sym typeface="Symbol" pitchFamily="18" charset="2"/>
              </a:rPr>
              <a:t>x P </a:t>
            </a:r>
            <a:r>
              <a:rPr lang="en-US" sz="2600" dirty="0" smtClean="0">
                <a:sym typeface="Symbol" pitchFamily="18" charset="2"/>
              </a:rPr>
              <a:t>(</a:t>
            </a:r>
            <a:r>
              <a:rPr lang="en-US" sz="2600" i="1" dirty="0" smtClean="0">
                <a:sym typeface="Symbol" pitchFamily="18" charset="2"/>
              </a:rPr>
              <a:t>x</a:t>
            </a:r>
            <a:r>
              <a:rPr lang="en-US" sz="2600" dirty="0" smtClean="0">
                <a:sym typeface="Symbol" pitchFamily="18" charset="2"/>
              </a:rPr>
              <a:t>)” , where the domain consists of all real numbers?</a:t>
            </a:r>
          </a:p>
          <a:p>
            <a:endParaRPr lang="en-US" sz="2600" dirty="0" smtClean="0">
              <a:sym typeface="Symbol" pitchFamily="18" charset="2"/>
            </a:endParaRPr>
          </a:p>
          <a:p>
            <a:r>
              <a:rPr lang="en-US" sz="2600" b="1" u="sng" dirty="0" smtClean="0">
                <a:solidFill>
                  <a:srgbClr val="0000FF"/>
                </a:solidFill>
                <a:sym typeface="Symbol" pitchFamily="18" charset="2"/>
              </a:rPr>
              <a:t>Solution</a:t>
            </a:r>
            <a:r>
              <a:rPr lang="en-US" sz="2600" dirty="0" smtClean="0">
                <a:sym typeface="Symbol" pitchFamily="18" charset="2"/>
              </a:rPr>
              <a:t>: Because </a:t>
            </a:r>
            <a:r>
              <a:rPr lang="en-US" sz="2600" dirty="0" smtClean="0">
                <a:solidFill>
                  <a:srgbClr val="0000FF"/>
                </a:solidFill>
              </a:rPr>
              <a:t>“x&gt;3” is sometimes true</a:t>
            </a:r>
            <a:r>
              <a:rPr lang="en-US" sz="2600" dirty="0" smtClean="0"/>
              <a:t> –for instance, when x=4, the existential quantification of </a:t>
            </a:r>
            <a:r>
              <a:rPr lang="en-US" sz="2600" i="1" dirty="0" smtClean="0"/>
              <a:t>P</a:t>
            </a:r>
            <a:r>
              <a:rPr lang="en-US" sz="2600" dirty="0" smtClean="0"/>
              <a:t>(x) , </a:t>
            </a:r>
          </a:p>
          <a:p>
            <a:pPr>
              <a:buFont typeface="Arial" charset="0"/>
              <a:buNone/>
            </a:pPr>
            <a:r>
              <a:rPr lang="en-US" sz="2600" dirty="0" smtClean="0"/>
              <a:t>	which is </a:t>
            </a:r>
            <a:r>
              <a:rPr lang="en-US" sz="2600" b="1" dirty="0" smtClean="0">
                <a:solidFill>
                  <a:srgbClr val="0000FF"/>
                </a:solidFill>
                <a:sym typeface="Symbol" pitchFamily="18" charset="2"/>
              </a:rPr>
              <a:t></a:t>
            </a:r>
            <a:r>
              <a:rPr lang="en-US" sz="2600" b="1" i="1" dirty="0" smtClean="0">
                <a:solidFill>
                  <a:srgbClr val="0000FF"/>
                </a:solidFill>
                <a:sym typeface="Symbol" pitchFamily="18" charset="2"/>
              </a:rPr>
              <a:t>x  P </a:t>
            </a:r>
            <a:r>
              <a:rPr lang="en-US" sz="2600" b="1" dirty="0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sz="2600" b="1" i="1" dirty="0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sz="2600" b="1" dirty="0" smtClean="0">
                <a:solidFill>
                  <a:srgbClr val="0000FF"/>
                </a:solidFill>
                <a:sym typeface="Symbol" pitchFamily="18" charset="2"/>
              </a:rPr>
              <a:t>), is true</a:t>
            </a:r>
            <a:r>
              <a:rPr lang="en-US" sz="2600" dirty="0" smtClean="0">
                <a:sym typeface="Symbol" pitchFamily="18" charset="2"/>
              </a:rPr>
              <a:t>.</a:t>
            </a:r>
            <a:endParaRPr lang="en-US" sz="2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B3383-16EA-4930-8F1F-5F985EABDE0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altLang="zh-TW" sz="4000" smtClean="0"/>
              <a:t>The Existential Quantifier</a:t>
            </a:r>
            <a:endParaRPr lang="en-US" sz="4000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z="2800" u="sng" dirty="0" smtClean="0">
                <a:solidFill>
                  <a:srgbClr val="C00000"/>
                </a:solidFill>
              </a:rPr>
              <a:t>Example 15:</a:t>
            </a:r>
            <a:r>
              <a:rPr lang="en-US" sz="2800" dirty="0" smtClean="0">
                <a:solidFill>
                  <a:srgbClr val="C00000"/>
                </a:solidFill>
              </a:rPr>
              <a:t> </a:t>
            </a:r>
            <a:r>
              <a:rPr lang="en-US" sz="2800" dirty="0" smtClean="0"/>
              <a:t>Let </a:t>
            </a:r>
            <a:r>
              <a:rPr lang="en-US" sz="2800" i="1" dirty="0" smtClean="0"/>
              <a:t>Q</a:t>
            </a:r>
            <a:r>
              <a:rPr lang="en-US" sz="2800" dirty="0" smtClean="0"/>
              <a:t>(x) denote the statement “x=x+1”. What is the truth value of the quantification </a:t>
            </a:r>
            <a:r>
              <a:rPr lang="en-US" sz="2800" dirty="0" smtClean="0">
                <a:sym typeface="Symbol" pitchFamily="18" charset="2"/>
              </a:rPr>
              <a:t></a:t>
            </a:r>
            <a:r>
              <a:rPr lang="en-US" sz="2800" i="1" dirty="0" smtClean="0">
                <a:sym typeface="Symbol" pitchFamily="18" charset="2"/>
              </a:rPr>
              <a:t>x Q</a:t>
            </a: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i="1" dirty="0" smtClean="0">
                <a:sym typeface="Symbol" pitchFamily="18" charset="2"/>
              </a:rPr>
              <a:t>x</a:t>
            </a:r>
            <a:r>
              <a:rPr lang="en-US" sz="2800" dirty="0" smtClean="0">
                <a:sym typeface="Symbol" pitchFamily="18" charset="2"/>
              </a:rPr>
              <a:t>), where the domain consists of all real numbers?</a:t>
            </a:r>
          </a:p>
          <a:p>
            <a:r>
              <a:rPr lang="en-US" sz="2800" b="1" u="sng" dirty="0" smtClean="0">
                <a:solidFill>
                  <a:srgbClr val="0000FF"/>
                </a:solidFill>
                <a:sym typeface="Symbol" pitchFamily="18" charset="2"/>
              </a:rPr>
              <a:t>Solution</a:t>
            </a:r>
            <a:r>
              <a:rPr lang="en-US" sz="2800" dirty="0" smtClean="0">
                <a:sym typeface="Symbol" pitchFamily="18" charset="2"/>
              </a:rPr>
              <a:t>: Because </a:t>
            </a:r>
            <a:r>
              <a:rPr lang="en-US" sz="2800" i="1" dirty="0" smtClean="0">
                <a:solidFill>
                  <a:srgbClr val="0000FF"/>
                </a:solidFill>
                <a:sym typeface="Symbol" pitchFamily="18" charset="2"/>
              </a:rPr>
              <a:t>Q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(x) is false for every real number x</a:t>
            </a:r>
            <a:r>
              <a:rPr lang="en-US" sz="2800" dirty="0" smtClean="0">
                <a:sym typeface="Symbol" pitchFamily="18" charset="2"/>
              </a:rPr>
              <a:t>, the existential </a:t>
            </a:r>
            <a:r>
              <a:rPr lang="en-US" sz="2800" dirty="0" smtClean="0"/>
              <a:t>quantification of </a:t>
            </a:r>
            <a:r>
              <a:rPr lang="en-US" sz="2800" i="1" dirty="0" smtClean="0"/>
              <a:t>Q</a:t>
            </a:r>
            <a:r>
              <a:rPr lang="en-US" sz="2800" dirty="0" smtClean="0"/>
              <a:t>(x), which is </a:t>
            </a:r>
          </a:p>
          <a:p>
            <a:pPr>
              <a:buFont typeface="Arial" charset="0"/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</a:t>
            </a:r>
            <a:r>
              <a:rPr lang="en-US" sz="2800" i="1" dirty="0" smtClean="0">
                <a:solidFill>
                  <a:srgbClr val="0000FF"/>
                </a:solidFill>
                <a:sym typeface="Symbol" pitchFamily="18" charset="2"/>
              </a:rPr>
              <a:t>x Q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sz="2800" i="1" dirty="0" smtClean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sz="2800" dirty="0" smtClean="0">
                <a:solidFill>
                  <a:srgbClr val="0000FF"/>
                </a:solidFill>
                <a:sym typeface="Symbol" pitchFamily="18" charset="2"/>
              </a:rPr>
              <a:t>), is 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false</a:t>
            </a:r>
            <a:r>
              <a:rPr lang="en-US" sz="2800" dirty="0" smtClean="0">
                <a:sym typeface="Symbol" pitchFamily="18" charset="2"/>
              </a:rPr>
              <a:t>.</a:t>
            </a:r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43540B-F10D-4A77-A604-FEFDC18E649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TW" sz="4000" smtClean="0"/>
              <a:t>The Existential Quantifier</a:t>
            </a:r>
            <a:endParaRPr lang="en-US" sz="400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sz="2400" u="sng" dirty="0" smtClean="0">
                <a:solidFill>
                  <a:srgbClr val="C00000"/>
                </a:solidFill>
              </a:rPr>
              <a:t>Example 16:</a:t>
            </a:r>
            <a:r>
              <a:rPr lang="en-US" sz="2400" dirty="0" smtClean="0"/>
              <a:t> What is the truth value of </a:t>
            </a:r>
            <a:r>
              <a:rPr lang="en-US" sz="2400" dirty="0" smtClean="0">
                <a:sym typeface="Symbol" pitchFamily="18" charset="2"/>
              </a:rPr>
              <a:t></a:t>
            </a:r>
            <a:r>
              <a:rPr lang="en-US" sz="2400" i="1" dirty="0" smtClean="0">
                <a:sym typeface="Symbol" pitchFamily="18" charset="2"/>
              </a:rPr>
              <a:t>x P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i="1" dirty="0" smtClean="0">
                <a:sym typeface="Symbol" pitchFamily="18" charset="2"/>
              </a:rPr>
              <a:t>x</a:t>
            </a:r>
            <a:r>
              <a:rPr lang="en-US" sz="2400" dirty="0" smtClean="0">
                <a:sym typeface="Symbol" pitchFamily="18" charset="2"/>
              </a:rPr>
              <a:t>), where P(x) is the statement 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“x</a:t>
            </a:r>
            <a:r>
              <a:rPr lang="en-US" sz="2400" baseline="30000" dirty="0" smtClean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&gt;10” </a:t>
            </a:r>
            <a:r>
              <a:rPr lang="en-US" sz="2400" dirty="0" smtClean="0">
                <a:sym typeface="Symbol" pitchFamily="18" charset="2"/>
              </a:rPr>
              <a:t>and the universe of discourse consists of the positive integers not exceeding 4?</a:t>
            </a:r>
          </a:p>
          <a:p>
            <a:pPr>
              <a:buFont typeface="Arial" charset="0"/>
              <a:buNone/>
            </a:pPr>
            <a:endParaRPr lang="en-US" sz="2400" dirty="0" smtClean="0"/>
          </a:p>
          <a:p>
            <a:r>
              <a:rPr lang="en-US" sz="24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400" dirty="0" smtClean="0"/>
              <a:t>: Because the domain is { 1, 2, 3, 4}, the proposition </a:t>
            </a:r>
            <a:r>
              <a:rPr lang="en-US" sz="2400" dirty="0" smtClean="0">
                <a:sym typeface="Symbol" pitchFamily="18" charset="2"/>
              </a:rPr>
              <a:t></a:t>
            </a:r>
            <a:r>
              <a:rPr lang="en-US" sz="2400" i="1" dirty="0" smtClean="0">
                <a:sym typeface="Symbol" pitchFamily="18" charset="2"/>
              </a:rPr>
              <a:t>x P</a:t>
            </a:r>
            <a:r>
              <a:rPr lang="en-US" sz="2400" dirty="0" smtClean="0">
                <a:sym typeface="Symbol" pitchFamily="18" charset="2"/>
              </a:rPr>
              <a:t>(</a:t>
            </a:r>
            <a:r>
              <a:rPr lang="en-US" sz="2400" i="1" dirty="0" smtClean="0">
                <a:sym typeface="Symbol" pitchFamily="18" charset="2"/>
              </a:rPr>
              <a:t>x</a:t>
            </a:r>
            <a:r>
              <a:rPr lang="en-US" sz="2400" dirty="0" smtClean="0">
                <a:sym typeface="Symbol" pitchFamily="18" charset="2"/>
              </a:rPr>
              <a:t>) is the same as the </a:t>
            </a:r>
            <a:r>
              <a:rPr lang="en-US" sz="2400" b="1" dirty="0" smtClean="0">
                <a:solidFill>
                  <a:srgbClr val="0000FF"/>
                </a:solidFill>
                <a:sym typeface="Symbol" pitchFamily="18" charset="2"/>
              </a:rPr>
              <a:t>disjunction </a:t>
            </a:r>
          </a:p>
          <a:p>
            <a:pPr>
              <a:buFont typeface="Arial" charset="0"/>
              <a:buNone/>
            </a:pPr>
            <a:r>
              <a:rPr lang="en-US" altLang="zh-TW" sz="2400" b="1" i="1" dirty="0" smtClean="0">
                <a:solidFill>
                  <a:srgbClr val="0000FF"/>
                </a:solidFill>
                <a:sym typeface="Symbol" pitchFamily="18" charset="2"/>
              </a:rPr>
              <a:t>	P(1) P(2)  P(3) P(4) .</a:t>
            </a:r>
          </a:p>
          <a:p>
            <a:pPr>
              <a:buFont typeface="Arial" charset="0"/>
              <a:buNone/>
            </a:pPr>
            <a:r>
              <a:rPr lang="en-US" altLang="zh-TW" sz="2400" b="1" i="1" dirty="0" smtClean="0">
                <a:solidFill>
                  <a:srgbClr val="0000FF"/>
                </a:solidFill>
                <a:sym typeface="Symbol" pitchFamily="18" charset="2"/>
              </a:rPr>
              <a:t>	</a:t>
            </a:r>
            <a:r>
              <a:rPr lang="en-US" altLang="zh-TW" sz="2400" dirty="0" smtClean="0">
                <a:sym typeface="Symbol" pitchFamily="18" charset="2"/>
              </a:rPr>
              <a:t>Because</a:t>
            </a:r>
            <a:r>
              <a:rPr lang="en-US" altLang="zh-TW" sz="2400" b="1" i="1" dirty="0" smtClean="0">
                <a:sym typeface="Symbol" pitchFamily="18" charset="2"/>
              </a:rPr>
              <a:t> </a:t>
            </a:r>
            <a:r>
              <a:rPr lang="en-US" altLang="zh-TW" sz="2400" i="1" dirty="0" smtClean="0">
                <a:sym typeface="Symbol" pitchFamily="18" charset="2"/>
              </a:rPr>
              <a:t>P</a:t>
            </a:r>
            <a:r>
              <a:rPr lang="en-US" altLang="zh-TW" sz="2400" dirty="0" smtClean="0">
                <a:sym typeface="Symbol" pitchFamily="18" charset="2"/>
              </a:rPr>
              <a:t>(4), which is the statement </a:t>
            </a:r>
            <a:r>
              <a:rPr lang="en-US" sz="2400" dirty="0" smtClean="0">
                <a:sym typeface="Symbol" pitchFamily="18" charset="2"/>
              </a:rPr>
              <a:t>“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4</a:t>
            </a:r>
            <a:r>
              <a:rPr lang="en-US" sz="2400" baseline="30000" dirty="0" smtClean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en-US" sz="2400" dirty="0" smtClean="0">
                <a:solidFill>
                  <a:srgbClr val="0000FF"/>
                </a:solidFill>
                <a:sym typeface="Symbol" pitchFamily="18" charset="2"/>
              </a:rPr>
              <a:t>&gt;10” , is true</a:t>
            </a:r>
            <a:r>
              <a:rPr lang="en-US" sz="2400" dirty="0" smtClean="0">
                <a:sym typeface="Symbol" pitchFamily="18" charset="2"/>
              </a:rPr>
              <a:t>, it follows that </a:t>
            </a: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x P(x) is true</a:t>
            </a:r>
            <a:r>
              <a:rPr lang="en-US" sz="2400" dirty="0" smtClean="0">
                <a:sym typeface="Symbol" pitchFamily="18" charset="2"/>
              </a:rPr>
              <a:t>.</a:t>
            </a:r>
          </a:p>
          <a:p>
            <a:pPr>
              <a:buFont typeface="Arial" charset="0"/>
              <a:buNone/>
            </a:pPr>
            <a:r>
              <a:rPr lang="en-US" altLang="zh-TW" sz="2400" dirty="0" smtClean="0">
                <a:sym typeface="Symbol" pitchFamily="18" charset="2"/>
              </a:rPr>
              <a:t>	</a:t>
            </a:r>
          </a:p>
          <a:p>
            <a:pPr>
              <a:buFont typeface="Arial" charset="0"/>
              <a:buNone/>
            </a:pPr>
            <a:endParaRPr lang="en-US" altLang="zh-TW" sz="2400" b="1" i="1" dirty="0" smtClean="0">
              <a:solidFill>
                <a:srgbClr val="0000FF"/>
              </a:solidFill>
              <a:sym typeface="Symbol" pitchFamily="18" charset="2"/>
            </a:endParaRPr>
          </a:p>
          <a:p>
            <a:pPr>
              <a:buFont typeface="Arial" charset="0"/>
              <a:buNone/>
            </a:pPr>
            <a:endParaRPr lang="en-US" sz="2400" b="1" dirty="0" smtClean="0">
              <a:solidFill>
                <a:srgbClr val="0000FF"/>
              </a:solidFill>
            </a:endParaRPr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BEAAC-2C6C-4340-80D4-BA257D445E5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z="4000" smtClean="0">
                <a:solidFill>
                  <a:srgbClr val="C00000"/>
                </a:solidFill>
              </a:rPr>
              <a:t>Class Work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105400"/>
          </a:xfrm>
        </p:spPr>
        <p:txBody>
          <a:bodyPr/>
          <a:lstStyle/>
          <a:p>
            <a:pPr marL="457200" indent="-457200">
              <a:buFont typeface="Calibri" pitchFamily="34" charset="0"/>
              <a:buAutoNum type="arabicPeriod"/>
            </a:pPr>
            <a:r>
              <a:rPr lang="en-US" sz="2200" dirty="0" smtClean="0"/>
              <a:t>Let </a:t>
            </a:r>
            <a:r>
              <a:rPr lang="en-US" sz="2200" i="1" dirty="0" smtClean="0"/>
              <a:t>P</a:t>
            </a:r>
            <a:r>
              <a:rPr lang="en-US" sz="2200" dirty="0" smtClean="0"/>
              <a:t>(x) denote the statement “x&gt;0”. What is the truth value of the quantification </a:t>
            </a:r>
            <a:r>
              <a:rPr lang="en-US" sz="2200" dirty="0" smtClean="0">
                <a:sym typeface="Symbol" pitchFamily="18" charset="2"/>
              </a:rPr>
              <a:t></a:t>
            </a:r>
            <a:r>
              <a:rPr lang="en-US" sz="2200" i="1" dirty="0" smtClean="0">
                <a:sym typeface="Symbol" pitchFamily="18" charset="2"/>
              </a:rPr>
              <a:t>x P </a:t>
            </a:r>
            <a:r>
              <a:rPr lang="en-US" sz="2200" dirty="0" smtClean="0">
                <a:sym typeface="Symbol" pitchFamily="18" charset="2"/>
              </a:rPr>
              <a:t>(</a:t>
            </a:r>
            <a:r>
              <a:rPr lang="en-US" sz="2200" i="1" dirty="0" smtClean="0">
                <a:sym typeface="Symbol" pitchFamily="18" charset="2"/>
              </a:rPr>
              <a:t>x</a:t>
            </a:r>
            <a:r>
              <a:rPr lang="en-US" sz="2200" dirty="0" smtClean="0">
                <a:sym typeface="Symbol" pitchFamily="18" charset="2"/>
              </a:rPr>
              <a:t>)” , where the domain consists of integers?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200" dirty="0" smtClean="0"/>
              <a:t>Let </a:t>
            </a:r>
            <a:r>
              <a:rPr lang="en-US" sz="2200" i="1" dirty="0" smtClean="0"/>
              <a:t>P</a:t>
            </a:r>
            <a:r>
              <a:rPr lang="en-US" sz="2200" dirty="0" smtClean="0"/>
              <a:t>(x) denote the statement “x&gt;0”. What is the truth value of the quantification </a:t>
            </a:r>
            <a:r>
              <a:rPr lang="en-US" sz="2200" b="1" dirty="0">
                <a:sym typeface="Symbol" pitchFamily="18" charset="2"/>
              </a:rPr>
              <a:t></a:t>
            </a:r>
            <a:r>
              <a:rPr lang="en-US" sz="2200" i="1" dirty="0">
                <a:sym typeface="Symbol" pitchFamily="18" charset="2"/>
              </a:rPr>
              <a:t>x </a:t>
            </a:r>
            <a:r>
              <a:rPr lang="en-US" sz="2200" i="1" dirty="0" smtClean="0">
                <a:sym typeface="Symbol" pitchFamily="18" charset="2"/>
              </a:rPr>
              <a:t>P </a:t>
            </a:r>
            <a:r>
              <a:rPr lang="en-US" sz="2200" dirty="0" smtClean="0">
                <a:sym typeface="Symbol" pitchFamily="18" charset="2"/>
              </a:rPr>
              <a:t>(</a:t>
            </a:r>
            <a:r>
              <a:rPr lang="en-US" sz="2200" i="1" dirty="0" smtClean="0">
                <a:sym typeface="Symbol" pitchFamily="18" charset="2"/>
              </a:rPr>
              <a:t>x</a:t>
            </a:r>
            <a:r>
              <a:rPr lang="en-US" sz="2200" dirty="0" smtClean="0">
                <a:sym typeface="Symbol" pitchFamily="18" charset="2"/>
              </a:rPr>
              <a:t>)” , where the domain consists of non-negative integers?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200" dirty="0" smtClean="0"/>
              <a:t>Let </a:t>
            </a:r>
            <a:r>
              <a:rPr lang="en-US" sz="2200" i="1" dirty="0" smtClean="0"/>
              <a:t>P</a:t>
            </a:r>
            <a:r>
              <a:rPr lang="en-US" sz="2200" dirty="0" smtClean="0"/>
              <a:t>(x) denote the statement “x&gt;0”. What is the truth value of the quantification </a:t>
            </a:r>
            <a:r>
              <a:rPr lang="en-US" sz="2200" dirty="0" smtClean="0">
                <a:sym typeface="Symbol" pitchFamily="18" charset="2"/>
              </a:rPr>
              <a:t></a:t>
            </a:r>
            <a:r>
              <a:rPr lang="en-US" sz="2200" i="1" dirty="0" smtClean="0">
                <a:sym typeface="Symbol" pitchFamily="18" charset="2"/>
              </a:rPr>
              <a:t>x P </a:t>
            </a:r>
            <a:r>
              <a:rPr lang="en-US" sz="2200" dirty="0" smtClean="0">
                <a:sym typeface="Symbol" pitchFamily="18" charset="2"/>
              </a:rPr>
              <a:t>(</a:t>
            </a:r>
            <a:r>
              <a:rPr lang="en-US" sz="2200" i="1" dirty="0" smtClean="0">
                <a:sym typeface="Symbol" pitchFamily="18" charset="2"/>
              </a:rPr>
              <a:t>x</a:t>
            </a:r>
            <a:r>
              <a:rPr lang="en-US" sz="2200" dirty="0" smtClean="0">
                <a:sym typeface="Symbol" pitchFamily="18" charset="2"/>
              </a:rPr>
              <a:t>)” , where the domain consists of negative integers?</a:t>
            </a: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200" dirty="0" smtClean="0"/>
              <a:t>Let </a:t>
            </a:r>
            <a:r>
              <a:rPr lang="en-US" sz="2200" i="1" dirty="0" smtClean="0"/>
              <a:t>P</a:t>
            </a:r>
            <a:r>
              <a:rPr lang="en-US" sz="2200" dirty="0" smtClean="0"/>
              <a:t>(x) denote the statement “x&lt;2”. What is the truth value of the quantification </a:t>
            </a:r>
            <a:r>
              <a:rPr lang="en-US" sz="2200" dirty="0" smtClean="0">
                <a:sym typeface="Symbol" pitchFamily="18" charset="2"/>
              </a:rPr>
              <a:t></a:t>
            </a:r>
            <a:r>
              <a:rPr lang="en-US" sz="2200" i="1" dirty="0" smtClean="0">
                <a:sym typeface="Symbol" pitchFamily="18" charset="2"/>
              </a:rPr>
              <a:t>x P </a:t>
            </a:r>
            <a:r>
              <a:rPr lang="en-US" sz="2200" dirty="0" smtClean="0">
                <a:sym typeface="Symbol" pitchFamily="18" charset="2"/>
              </a:rPr>
              <a:t>(</a:t>
            </a:r>
            <a:r>
              <a:rPr lang="en-US" sz="2200" i="1" dirty="0" smtClean="0">
                <a:sym typeface="Symbol" pitchFamily="18" charset="2"/>
              </a:rPr>
              <a:t>x</a:t>
            </a:r>
            <a:r>
              <a:rPr lang="en-US" sz="2200" dirty="0" smtClean="0">
                <a:sym typeface="Symbol" pitchFamily="18" charset="2"/>
              </a:rPr>
              <a:t>)” , where the domain consists of all prime numbers?</a:t>
            </a:r>
            <a:endParaRPr lang="en-US" sz="2200" dirty="0">
              <a:sym typeface="Symbol" pitchFamily="18" charset="2"/>
            </a:endParaRPr>
          </a:p>
          <a:p>
            <a:pPr marL="457200" indent="-457200">
              <a:buFont typeface="Calibri" pitchFamily="34" charset="0"/>
              <a:buAutoNum type="arabicPeriod"/>
            </a:pPr>
            <a:r>
              <a:rPr lang="en-US" sz="2200" dirty="0"/>
              <a:t>Let </a:t>
            </a:r>
            <a:r>
              <a:rPr lang="en-US" sz="2200" i="1" dirty="0"/>
              <a:t>P</a:t>
            </a:r>
            <a:r>
              <a:rPr lang="en-US" sz="2200" dirty="0"/>
              <a:t>(x) denote the statement “</a:t>
            </a:r>
            <a:r>
              <a:rPr lang="en-US" sz="2200" dirty="0" smtClean="0"/>
              <a:t>x</a:t>
            </a:r>
            <a:r>
              <a:rPr lang="en-US" sz="2200" dirty="0"/>
              <a:t> ≤ </a:t>
            </a:r>
            <a:r>
              <a:rPr lang="en-US" sz="2200" dirty="0" smtClean="0"/>
              <a:t>2</a:t>
            </a:r>
            <a:r>
              <a:rPr lang="en-US" sz="2200" dirty="0"/>
              <a:t>”. What is the truth value of the quantification </a:t>
            </a:r>
            <a:r>
              <a:rPr lang="en-US" sz="2200" dirty="0">
                <a:sym typeface="Symbol" pitchFamily="18" charset="2"/>
              </a:rPr>
              <a:t></a:t>
            </a:r>
            <a:r>
              <a:rPr lang="en-US" sz="2200" i="1" dirty="0">
                <a:sym typeface="Symbol" pitchFamily="18" charset="2"/>
              </a:rPr>
              <a:t>x P </a:t>
            </a:r>
            <a:r>
              <a:rPr lang="en-US" sz="2200" dirty="0">
                <a:sym typeface="Symbol" pitchFamily="18" charset="2"/>
              </a:rPr>
              <a:t>(</a:t>
            </a:r>
            <a:r>
              <a:rPr lang="en-US" sz="2200" i="1" dirty="0">
                <a:sym typeface="Symbol" pitchFamily="18" charset="2"/>
              </a:rPr>
              <a:t>x</a:t>
            </a:r>
            <a:r>
              <a:rPr lang="en-US" sz="2200" dirty="0">
                <a:sym typeface="Symbol" pitchFamily="18" charset="2"/>
              </a:rPr>
              <a:t>)” , where the domain consists of all prime numbers</a:t>
            </a:r>
            <a:r>
              <a:rPr lang="en-US" sz="2200" dirty="0" smtClean="0">
                <a:sym typeface="Symbol" pitchFamily="18" charset="2"/>
              </a:rPr>
              <a:t>?</a:t>
            </a: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9B88D1-EC6A-4F64-82E3-78490BA0804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735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Solution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rgbClr val="0000FF"/>
                </a:solidFill>
              </a:rPr>
              <a:t>True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rgbClr val="0000FF"/>
                </a:solidFill>
              </a:rPr>
              <a:t>False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rgbClr val="0000FF"/>
                </a:solidFill>
              </a:rPr>
              <a:t>False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rgbClr val="0000FF"/>
                </a:solidFill>
              </a:rPr>
              <a:t>False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>
                <a:solidFill>
                  <a:srgbClr val="0000FF"/>
                </a:solidFill>
              </a:rPr>
              <a:t>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CD411-BA26-4894-88BC-EEC2954731F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TW" sz="3200" b="1" smtClean="0"/>
              <a:t>Universal &amp; Existential Quantifiers: </a:t>
            </a:r>
            <a:br>
              <a:rPr lang="en-US" altLang="zh-TW" sz="3200" b="1" smtClean="0"/>
            </a:br>
            <a:r>
              <a:rPr lang="en-US" altLang="zh-TW" sz="3200" b="1" smtClean="0">
                <a:solidFill>
                  <a:srgbClr val="0000FF"/>
                </a:solidFill>
              </a:rPr>
              <a:t>When True? </a:t>
            </a:r>
            <a:r>
              <a:rPr lang="en-US" altLang="zh-TW" sz="3200" b="1" smtClean="0">
                <a:solidFill>
                  <a:srgbClr val="FF0000"/>
                </a:solidFill>
              </a:rPr>
              <a:t>When False?</a:t>
            </a:r>
            <a:endParaRPr lang="en-US" sz="3200" b="1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373DDB-60FA-4953-9A61-7682396F78E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25604" name="Picture 3" descr="t01_3_0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49263" y="1600200"/>
            <a:ext cx="8313737" cy="41910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sz="4000" dirty="0">
                <a:solidFill>
                  <a:srgbClr val="FF0000"/>
                </a:solidFill>
              </a:rPr>
              <a:t>Illegal </a:t>
            </a:r>
            <a:r>
              <a:rPr lang="en-US" altLang="en-US" sz="4000" dirty="0" smtClean="0">
                <a:solidFill>
                  <a:srgbClr val="FF0000"/>
                </a:solidFill>
              </a:rPr>
              <a:t>Quantifications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FF"/>
                </a:solidFill>
              </a:rPr>
              <a:t>Once a variable has been bound, we cannot bind it again.  For example the expression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rgbClr val="0000FF"/>
                </a:solidFill>
                <a:sym typeface="Symbol" pitchFamily="18" charset="2"/>
              </a:rPr>
              <a:t>                  </a:t>
            </a:r>
            <a:r>
              <a:rPr lang="en-US" altLang="en-US" i="1" dirty="0">
                <a:solidFill>
                  <a:srgbClr val="0000FF"/>
                </a:solidFill>
                <a:sym typeface="Symbol" pitchFamily="18" charset="2"/>
              </a:rPr>
              <a:t>x </a:t>
            </a:r>
            <a:r>
              <a:rPr lang="en-US" altLang="en-US" dirty="0">
                <a:solidFill>
                  <a:srgbClr val="0000FF"/>
                </a:solidFill>
                <a:sym typeface="Symbol" pitchFamily="18" charset="2"/>
              </a:rPr>
              <a:t>( </a:t>
            </a:r>
            <a:r>
              <a:rPr lang="en-US" altLang="en-US" i="1" dirty="0">
                <a:solidFill>
                  <a:srgbClr val="0000FF"/>
                </a:solidFill>
                <a:sym typeface="Symbol" pitchFamily="18" charset="2"/>
              </a:rPr>
              <a:t>x P </a:t>
            </a:r>
            <a:r>
              <a:rPr lang="en-US" altLang="en-US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altLang="en-US" i="1" dirty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en-US" altLang="en-US" dirty="0">
                <a:solidFill>
                  <a:srgbClr val="0000FF"/>
                </a:solidFill>
                <a:sym typeface="Symbol" pitchFamily="18" charset="2"/>
              </a:rPr>
              <a:t>) ) is nonsensical. 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en-US" altLang="en-US" dirty="0">
              <a:solidFill>
                <a:srgbClr val="0000FF"/>
              </a:solidFill>
              <a:sym typeface="Symbol" pitchFamily="18" charset="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The interior expression (</a:t>
            </a:r>
            <a:r>
              <a:rPr lang="en-US" altLang="en-US" i="1" dirty="0">
                <a:sym typeface="Symbol" pitchFamily="18" charset="2"/>
              </a:rPr>
              <a:t>x P </a:t>
            </a:r>
            <a:r>
              <a:rPr lang="en-US" altLang="en-US" dirty="0">
                <a:sym typeface="Symbol" pitchFamily="18" charset="2"/>
              </a:rPr>
              <a:t>(</a:t>
            </a:r>
            <a:r>
              <a:rPr lang="en-US" altLang="en-US" i="1" dirty="0">
                <a:sym typeface="Symbol" pitchFamily="18" charset="2"/>
              </a:rPr>
              <a:t>x</a:t>
            </a:r>
            <a:r>
              <a:rPr lang="en-US" altLang="en-US" dirty="0">
                <a:sym typeface="Symbol" pitchFamily="18" charset="2"/>
              </a:rPr>
              <a:t>)) bounded </a:t>
            </a:r>
            <a:r>
              <a:rPr lang="en-US" altLang="en-US" i="1" dirty="0">
                <a:sym typeface="Symbol" pitchFamily="18" charset="2"/>
              </a:rPr>
              <a:t>x </a:t>
            </a:r>
            <a:r>
              <a:rPr lang="en-US" altLang="en-US" dirty="0">
                <a:sym typeface="Symbol" pitchFamily="18" charset="2"/>
              </a:rPr>
              <a:t> already and therefore made it unobservable to the outside.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CD411-BA26-4894-88BC-EEC2954731F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51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sz="4000" dirty="0"/>
              <a:t>Order matters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181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Set the universe of discourse to be all natural numbers {0, 1, 2, 3, … }.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Let </a:t>
            </a:r>
            <a:r>
              <a:rPr lang="en-US" altLang="en-US" sz="2400" i="1" dirty="0"/>
              <a:t>R </a:t>
            </a:r>
            <a:r>
              <a:rPr lang="en-US" altLang="en-US" sz="2400" dirty="0" smtClean="0"/>
              <a:t>( </a:t>
            </a:r>
            <a:r>
              <a:rPr lang="en-US" altLang="en-US" sz="2400" i="1" dirty="0" smtClean="0"/>
              <a:t>x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y </a:t>
            </a:r>
            <a:r>
              <a:rPr lang="en-US" altLang="en-US" sz="2400" dirty="0"/>
              <a:t>) = “</a:t>
            </a:r>
            <a:r>
              <a:rPr lang="en-US" altLang="en-US" sz="2400" i="1" dirty="0"/>
              <a:t>x </a:t>
            </a:r>
            <a:r>
              <a:rPr lang="en-US" altLang="en-US" sz="2400" dirty="0"/>
              <a:t>&lt; </a:t>
            </a:r>
            <a:r>
              <a:rPr lang="en-US" altLang="en-US" sz="2400" i="1" dirty="0"/>
              <a:t>y</a:t>
            </a:r>
            <a:r>
              <a:rPr lang="en-US" altLang="en-US" sz="2400" i="1" dirty="0" smtClean="0"/>
              <a:t>”.</a:t>
            </a:r>
            <a:endParaRPr lang="en-US" altLang="en-US" sz="2400" i="1" dirty="0"/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Q1:  What does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altLang="en-US" sz="2400" i="1" dirty="0">
                <a:solidFill>
                  <a:srgbClr val="FF0000"/>
                </a:solidFill>
              </a:rPr>
              <a:t>x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en-US" altLang="en-US" sz="2400" i="1" dirty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altLang="en-US" sz="2400" i="1" dirty="0">
                <a:solidFill>
                  <a:srgbClr val="FF0000"/>
                </a:solidFill>
              </a:rPr>
              <a:t> R 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 err="1">
                <a:solidFill>
                  <a:srgbClr val="FF0000"/>
                </a:solidFill>
              </a:rPr>
              <a:t>x,y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) mean</a:t>
            </a:r>
            <a:r>
              <a:rPr lang="en-US" altLang="en-US" sz="2400" dirty="0" smtClean="0">
                <a:solidFill>
                  <a:srgbClr val="FF0000"/>
                </a:solidFill>
              </a:rPr>
              <a:t>?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Q2:  What does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</a:t>
            </a:r>
            <a:r>
              <a:rPr lang="en-US" altLang="en-US" sz="2400" i="1" dirty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altLang="en-US" sz="2400" i="1" dirty="0">
                <a:solidFill>
                  <a:srgbClr val="FF0000"/>
                </a:solidFill>
              </a:rPr>
              <a:t>x R </a:t>
            </a:r>
            <a:r>
              <a:rPr lang="en-US" altLang="en-US" sz="2400" dirty="0">
                <a:solidFill>
                  <a:srgbClr val="FF0000"/>
                </a:solidFill>
              </a:rPr>
              <a:t>(</a:t>
            </a:r>
            <a:r>
              <a:rPr lang="en-US" altLang="en-US" sz="2400" i="1" dirty="0" err="1">
                <a:solidFill>
                  <a:srgbClr val="FF0000"/>
                </a:solidFill>
              </a:rPr>
              <a:t>x,y</a:t>
            </a:r>
            <a:r>
              <a:rPr lang="en-US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) mean</a:t>
            </a:r>
            <a:r>
              <a:rPr lang="en-US" altLang="en-US" sz="2400" dirty="0" smtClean="0">
                <a:solidFill>
                  <a:srgbClr val="FF0000"/>
                </a:solidFill>
              </a:rPr>
              <a:t>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i="1" dirty="0" smtClean="0">
                <a:solidFill>
                  <a:srgbClr val="FF0000"/>
                </a:solidFill>
              </a:rPr>
              <a:t>		R </a:t>
            </a:r>
            <a:r>
              <a:rPr lang="en-US" altLang="en-US" sz="2400" dirty="0" smtClean="0">
                <a:solidFill>
                  <a:srgbClr val="FF0000"/>
                </a:solidFill>
              </a:rPr>
              <a:t>(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x</a:t>
            </a:r>
            <a:r>
              <a:rPr lang="en-US" altLang="en-US" sz="2400" dirty="0" smtClean="0">
                <a:solidFill>
                  <a:srgbClr val="FF0000"/>
                </a:solidFill>
              </a:rPr>
              <a:t>,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y </a:t>
            </a:r>
            <a:r>
              <a:rPr lang="en-US" altLang="en-US" sz="2400" dirty="0">
                <a:solidFill>
                  <a:srgbClr val="FF0000"/>
                </a:solidFill>
              </a:rPr>
              <a:t>) = “</a:t>
            </a:r>
            <a:r>
              <a:rPr lang="en-US" altLang="en-US" sz="2400" i="1" dirty="0">
                <a:solidFill>
                  <a:srgbClr val="FF0000"/>
                </a:solidFill>
              </a:rPr>
              <a:t>x </a:t>
            </a:r>
            <a:r>
              <a:rPr lang="en-US" altLang="en-US" sz="2400" dirty="0">
                <a:solidFill>
                  <a:srgbClr val="FF0000"/>
                </a:solidFill>
              </a:rPr>
              <a:t>&lt; </a:t>
            </a:r>
            <a:r>
              <a:rPr lang="en-US" altLang="en-US" sz="2400" i="1" dirty="0">
                <a:solidFill>
                  <a:srgbClr val="FF0000"/>
                </a:solidFill>
              </a:rPr>
              <a:t>y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”</a:t>
            </a:r>
            <a:endParaRPr lang="en-US" altLang="en-US" sz="2400" i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A1: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</a:t>
            </a:r>
            <a:r>
              <a:rPr lang="en-US" altLang="en-US" sz="2400" i="1" dirty="0"/>
              <a:t>x </a:t>
            </a:r>
            <a:r>
              <a:rPr lang="en-US" altLang="en-US" sz="2400" dirty="0">
                <a:sym typeface="Symbol" pitchFamily="18" charset="2"/>
              </a:rPr>
              <a:t></a:t>
            </a:r>
            <a:r>
              <a:rPr lang="en-US" altLang="en-US" sz="2400" i="1" dirty="0">
                <a:sym typeface="Symbol" pitchFamily="18" charset="2"/>
              </a:rPr>
              <a:t>y</a:t>
            </a:r>
            <a:r>
              <a:rPr lang="en-US" altLang="en-US" sz="2400" i="1" dirty="0"/>
              <a:t> R 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x, y</a:t>
            </a:r>
            <a:r>
              <a:rPr lang="en-US" altLang="en-US" sz="2400" dirty="0" smtClean="0"/>
              <a:t>):  “</a:t>
            </a:r>
            <a:r>
              <a:rPr lang="en-US" altLang="en-US" sz="2400" dirty="0"/>
              <a:t>All numbers </a:t>
            </a:r>
            <a:r>
              <a:rPr lang="en-US" altLang="en-US" sz="2400" i="1" dirty="0"/>
              <a:t>x </a:t>
            </a:r>
            <a:r>
              <a:rPr lang="en-US" altLang="en-US" sz="2400" dirty="0"/>
              <a:t>admit a bigger number </a:t>
            </a:r>
            <a:r>
              <a:rPr lang="en-US" altLang="en-US" sz="2400" i="1" dirty="0"/>
              <a:t>y </a:t>
            </a:r>
            <a:r>
              <a:rPr lang="en-US" altLang="en-US" sz="2400" dirty="0" smtClean="0"/>
              <a:t>”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A2: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itchFamily="18" charset="2"/>
              </a:rPr>
              <a:t></a:t>
            </a:r>
            <a:r>
              <a:rPr lang="en-US" altLang="en-US" sz="2400" i="1" dirty="0">
                <a:sym typeface="Symbol" pitchFamily="18" charset="2"/>
              </a:rPr>
              <a:t>y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itchFamily="18" charset="2"/>
              </a:rPr>
              <a:t></a:t>
            </a:r>
            <a:r>
              <a:rPr lang="en-US" altLang="en-US" sz="2400" i="1" dirty="0"/>
              <a:t>x R 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x, y</a:t>
            </a:r>
            <a:r>
              <a:rPr lang="en-US" altLang="en-US" sz="2400" dirty="0" smtClean="0"/>
              <a:t>):  “</a:t>
            </a:r>
            <a:r>
              <a:rPr lang="en-US" altLang="en-US" sz="2400" dirty="0"/>
              <a:t>Some number </a:t>
            </a:r>
            <a:r>
              <a:rPr lang="en-US" altLang="en-US" sz="2400" i="1" dirty="0"/>
              <a:t>y </a:t>
            </a:r>
            <a:r>
              <a:rPr lang="en-US" altLang="en-US" sz="2400" dirty="0"/>
              <a:t>is bigger than all </a:t>
            </a:r>
            <a:r>
              <a:rPr lang="en-US" altLang="en-US" sz="2400" i="1" dirty="0"/>
              <a:t>x</a:t>
            </a:r>
            <a:r>
              <a:rPr lang="en-US" altLang="en-US" sz="2400" i="1" dirty="0" smtClean="0"/>
              <a:t>”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u="sng" dirty="0" smtClean="0">
                <a:solidFill>
                  <a:srgbClr val="FF0000"/>
                </a:solidFill>
              </a:rPr>
              <a:t>Question</a:t>
            </a:r>
            <a:r>
              <a:rPr lang="en-US" altLang="en-US" sz="2400" dirty="0" smtClean="0">
                <a:solidFill>
                  <a:srgbClr val="FF0000"/>
                </a:solidFill>
              </a:rPr>
              <a:t>:  </a:t>
            </a:r>
            <a:r>
              <a:rPr lang="en-US" altLang="en-US" sz="2400" dirty="0">
                <a:solidFill>
                  <a:srgbClr val="FF0000"/>
                </a:solidFill>
              </a:rPr>
              <a:t>What’s the true value of each expression</a:t>
            </a:r>
            <a:r>
              <a:rPr lang="en-US" altLang="en-US" sz="2400" dirty="0" smtClean="0">
                <a:solidFill>
                  <a:srgbClr val="FF0000"/>
                </a:solidFill>
              </a:rPr>
              <a:t>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u="sng" dirty="0" smtClean="0">
                <a:solidFill>
                  <a:srgbClr val="0000FF"/>
                </a:solidFill>
              </a:rPr>
              <a:t>Answer</a:t>
            </a:r>
            <a:r>
              <a:rPr lang="en-US" altLang="en-US" sz="2400" dirty="0" smtClean="0">
                <a:solidFill>
                  <a:srgbClr val="0000FF"/>
                </a:solidFill>
              </a:rPr>
              <a:t>:  1 is true and 2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CD411-BA26-4894-88BC-EEC2954731F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52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solidFill>
                  <a:srgbClr val="FF0000"/>
                </a:solidFill>
              </a:rPr>
              <a:t>Order matters –but </a:t>
            </a:r>
            <a:r>
              <a:rPr lang="en-US" altLang="en-US" sz="4000" dirty="0" smtClean="0">
                <a:solidFill>
                  <a:srgbClr val="FF0000"/>
                </a:solidFill>
              </a:rPr>
              <a:t>Not </a:t>
            </a:r>
            <a:r>
              <a:rPr lang="en-US" altLang="en-US" sz="4000" dirty="0">
                <a:solidFill>
                  <a:srgbClr val="FF0000"/>
                </a:solidFill>
              </a:rPr>
              <a:t>always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Q:  What if we have two quantifiers of the same kind?  Does order still matter</a:t>
            </a:r>
            <a:r>
              <a:rPr lang="en-US" altLang="en-US" sz="2400" dirty="0" smtClean="0">
                <a:solidFill>
                  <a:srgbClr val="FF0000"/>
                </a:solidFill>
              </a:rPr>
              <a:t>?</a:t>
            </a:r>
            <a:r>
              <a:rPr lang="en-US" altLang="en-US" sz="2400" dirty="0" smtClean="0"/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>
                <a:solidFill>
                  <a:srgbClr val="0000FF"/>
                </a:solidFill>
              </a:rPr>
              <a:t>A:  No</a:t>
            </a:r>
            <a:r>
              <a:rPr lang="en-US" altLang="en-US" sz="2400" dirty="0">
                <a:solidFill>
                  <a:srgbClr val="0000FF"/>
                </a:solidFill>
              </a:rPr>
              <a:t>! </a:t>
            </a:r>
            <a:r>
              <a:rPr lang="en-US" altLang="en-US" sz="2400" dirty="0" smtClean="0">
                <a:solidFill>
                  <a:srgbClr val="0000FF"/>
                </a:solidFill>
              </a:rPr>
              <a:t>If </a:t>
            </a:r>
            <a:r>
              <a:rPr lang="en-US" altLang="en-US" sz="2400" dirty="0">
                <a:solidFill>
                  <a:srgbClr val="0000FF"/>
                </a:solidFill>
              </a:rPr>
              <a:t>we have two quantifiers of the same kind order is </a:t>
            </a:r>
            <a:r>
              <a:rPr lang="en-US" altLang="en-US" sz="2400" dirty="0" smtClean="0">
                <a:solidFill>
                  <a:srgbClr val="0000FF"/>
                </a:solidFill>
              </a:rPr>
              <a:t>irrelevant.</a:t>
            </a:r>
            <a:endParaRPr lang="en-US" altLang="en-US" sz="2400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en-US" sz="2400" dirty="0" smtClean="0">
                <a:sym typeface="Symbol" pitchFamily="18" charset="2"/>
              </a:rPr>
              <a:t></a:t>
            </a:r>
            <a:r>
              <a:rPr lang="en-US" altLang="en-US" sz="2400" i="1" dirty="0"/>
              <a:t>x </a:t>
            </a:r>
            <a:r>
              <a:rPr lang="en-US" altLang="en-US" sz="2400" dirty="0">
                <a:sym typeface="Symbol" pitchFamily="18" charset="2"/>
              </a:rPr>
              <a:t></a:t>
            </a:r>
            <a:r>
              <a:rPr lang="en-US" altLang="en-US" sz="2400" i="1" dirty="0">
                <a:sym typeface="Symbol" pitchFamily="18" charset="2"/>
              </a:rPr>
              <a:t>y  </a:t>
            </a:r>
            <a:r>
              <a:rPr lang="en-US" altLang="en-US" sz="2400" dirty="0">
                <a:sym typeface="Symbol" pitchFamily="18" charset="2"/>
              </a:rPr>
              <a:t>is the same as </a:t>
            </a:r>
            <a:r>
              <a:rPr lang="en-US" altLang="en-US" sz="2400" i="1" dirty="0"/>
              <a:t>y </a:t>
            </a:r>
            <a:r>
              <a:rPr lang="en-US" altLang="en-US" sz="2400" dirty="0">
                <a:sym typeface="Symbol" pitchFamily="18" charset="2"/>
              </a:rPr>
              <a:t></a:t>
            </a:r>
            <a:r>
              <a:rPr lang="en-US" altLang="en-US" sz="2400" i="1" dirty="0">
                <a:sym typeface="Symbol" pitchFamily="18" charset="2"/>
              </a:rPr>
              <a:t>x  </a:t>
            </a:r>
            <a:r>
              <a:rPr lang="en-US" altLang="en-US" sz="2400" dirty="0">
                <a:sym typeface="Symbol" pitchFamily="18" charset="2"/>
              </a:rPr>
              <a:t>because these are both interpreted as “for every combination of </a:t>
            </a:r>
            <a:r>
              <a:rPr lang="en-US" altLang="en-US" sz="2400" i="1" dirty="0">
                <a:sym typeface="Symbol" pitchFamily="18" charset="2"/>
              </a:rPr>
              <a:t>x </a:t>
            </a:r>
            <a:r>
              <a:rPr lang="en-US" altLang="en-US" sz="2400" dirty="0">
                <a:sym typeface="Symbol" pitchFamily="18" charset="2"/>
              </a:rPr>
              <a:t>and </a:t>
            </a:r>
            <a:r>
              <a:rPr lang="en-US" altLang="en-US" sz="2400" i="1" dirty="0">
                <a:sym typeface="Symbol" pitchFamily="18" charset="2"/>
              </a:rPr>
              <a:t>y</a:t>
            </a:r>
            <a:r>
              <a:rPr lang="en-US" altLang="en-US" sz="2400" dirty="0" smtClean="0">
                <a:sym typeface="Symbol" pitchFamily="18" charset="2"/>
              </a:rPr>
              <a:t>…”</a:t>
            </a:r>
            <a:endParaRPr lang="en-US" altLang="en-US" sz="2400" dirty="0">
              <a:sym typeface="Symbol" pitchFamily="18" charset="2"/>
            </a:endParaRPr>
          </a:p>
          <a:p>
            <a:pPr eaLnBrk="1" hangingPunct="1"/>
            <a:r>
              <a:rPr lang="en-US" altLang="en-US" sz="2400" dirty="0">
                <a:solidFill>
                  <a:srgbClr val="3337DB"/>
                </a:solidFill>
                <a:sym typeface="Symbol" pitchFamily="18" charset="2"/>
              </a:rPr>
              <a:t></a:t>
            </a:r>
            <a:r>
              <a:rPr lang="en-US" altLang="en-US" sz="2400" i="1" dirty="0">
                <a:solidFill>
                  <a:srgbClr val="3337DB"/>
                </a:solidFill>
              </a:rPr>
              <a:t>x </a:t>
            </a:r>
            <a:r>
              <a:rPr lang="en-US" altLang="en-US" sz="2400" dirty="0">
                <a:solidFill>
                  <a:srgbClr val="3337DB"/>
                </a:solidFill>
                <a:sym typeface="Symbol" pitchFamily="18" charset="2"/>
              </a:rPr>
              <a:t></a:t>
            </a:r>
            <a:r>
              <a:rPr lang="en-US" altLang="en-US" sz="2400" i="1" dirty="0">
                <a:solidFill>
                  <a:srgbClr val="3337DB"/>
                </a:solidFill>
                <a:sym typeface="Symbol" pitchFamily="18" charset="2"/>
              </a:rPr>
              <a:t>y  </a:t>
            </a:r>
            <a:r>
              <a:rPr lang="en-US" altLang="en-US" sz="2400" dirty="0">
                <a:solidFill>
                  <a:srgbClr val="3337DB"/>
                </a:solidFill>
                <a:sym typeface="Symbol" pitchFamily="18" charset="2"/>
              </a:rPr>
              <a:t>is the same as </a:t>
            </a:r>
            <a:r>
              <a:rPr lang="en-US" altLang="en-US" sz="2400" i="1" dirty="0">
                <a:solidFill>
                  <a:srgbClr val="3337DB"/>
                </a:solidFill>
              </a:rPr>
              <a:t>y </a:t>
            </a:r>
            <a:r>
              <a:rPr lang="en-US" altLang="en-US" sz="2400" dirty="0">
                <a:solidFill>
                  <a:srgbClr val="3337DB"/>
                </a:solidFill>
                <a:sym typeface="Symbol" pitchFamily="18" charset="2"/>
              </a:rPr>
              <a:t></a:t>
            </a:r>
            <a:r>
              <a:rPr lang="en-US" altLang="en-US" sz="2400" i="1" dirty="0">
                <a:solidFill>
                  <a:srgbClr val="3337DB"/>
                </a:solidFill>
                <a:sym typeface="Symbol" pitchFamily="18" charset="2"/>
              </a:rPr>
              <a:t>x  </a:t>
            </a:r>
            <a:r>
              <a:rPr lang="en-US" altLang="en-US" sz="2400" dirty="0">
                <a:solidFill>
                  <a:srgbClr val="3337DB"/>
                </a:solidFill>
                <a:sym typeface="Symbol" pitchFamily="18" charset="2"/>
              </a:rPr>
              <a:t>because these are both interpreted as “there is a pair </a:t>
            </a:r>
            <a:r>
              <a:rPr lang="en-US" altLang="en-US" sz="2400" i="1" dirty="0">
                <a:solidFill>
                  <a:srgbClr val="3337DB"/>
                </a:solidFill>
                <a:sym typeface="Symbol" pitchFamily="18" charset="2"/>
              </a:rPr>
              <a:t>x </a:t>
            </a:r>
            <a:r>
              <a:rPr lang="en-US" altLang="en-US" sz="2400" dirty="0">
                <a:solidFill>
                  <a:srgbClr val="3337DB"/>
                </a:solidFill>
                <a:sym typeface="Symbol" pitchFamily="18" charset="2"/>
              </a:rPr>
              <a:t>, </a:t>
            </a:r>
            <a:r>
              <a:rPr lang="en-US" altLang="en-US" sz="2400" i="1" dirty="0">
                <a:solidFill>
                  <a:srgbClr val="3337DB"/>
                </a:solidFill>
                <a:sym typeface="Symbol" pitchFamily="18" charset="2"/>
              </a:rPr>
              <a:t>y</a:t>
            </a:r>
            <a:r>
              <a:rPr lang="en-US" altLang="en-US" sz="2400" dirty="0" smtClean="0">
                <a:solidFill>
                  <a:srgbClr val="3337DB"/>
                </a:solidFill>
                <a:sym typeface="Symbol" pitchFamily="18" charset="2"/>
              </a:rPr>
              <a:t>…”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CD411-BA26-4894-88BC-EEC2954731F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186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944562"/>
          </a:xfrm>
        </p:spPr>
        <p:txBody>
          <a:bodyPr/>
          <a:lstStyle/>
          <a:p>
            <a:r>
              <a:rPr lang="en-US" sz="4000" dirty="0" smtClean="0"/>
              <a:t>Precedence of Quantifiers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FF0000"/>
                </a:solidFill>
              </a:rPr>
              <a:t>quantifiers </a:t>
            </a:r>
            <a:r>
              <a:rPr lang="en-US" altLang="en-US" sz="2800" b="1" dirty="0" smtClean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altLang="en-US" sz="2800" b="1" i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and</a:t>
            </a:r>
            <a:r>
              <a:rPr lang="en-US" altLang="en-US" sz="2800" b="1" i="1" dirty="0" smtClean="0">
                <a:solidFill>
                  <a:srgbClr val="FF0000"/>
                </a:solidFill>
              </a:rPr>
              <a:t> </a:t>
            </a:r>
            <a:r>
              <a:rPr lang="en-US" altLang="en-US" sz="2800" b="1" dirty="0" smtClean="0">
                <a:solidFill>
                  <a:srgbClr val="FF0000"/>
                </a:solidFill>
                <a:sym typeface="Symbol" pitchFamily="18" charset="2"/>
              </a:rPr>
              <a:t> have higher precedence than all logical operators </a:t>
            </a:r>
            <a:r>
              <a:rPr lang="en-US" altLang="en-US" sz="2800" dirty="0" smtClean="0">
                <a:sym typeface="Symbol" pitchFamily="18" charset="2"/>
              </a:rPr>
              <a:t>from propositional calculus.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>
                <a:sym typeface="Symbol" pitchFamily="18" charset="2"/>
              </a:rPr>
              <a:t>For example, </a:t>
            </a:r>
            <a:r>
              <a:rPr lang="en-US" altLang="en-US" sz="2800" b="1" dirty="0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US" altLang="en-US" sz="2800" b="1" i="1" dirty="0" smtClean="0">
                <a:solidFill>
                  <a:srgbClr val="0000FF"/>
                </a:solidFill>
              </a:rPr>
              <a:t>x </a:t>
            </a:r>
            <a:r>
              <a:rPr lang="en-US" altLang="en-US" sz="2800" b="1" i="1" dirty="0" smtClean="0">
                <a:solidFill>
                  <a:srgbClr val="0000FF"/>
                </a:solidFill>
                <a:sym typeface="Symbol" pitchFamily="18" charset="2"/>
              </a:rPr>
              <a:t>P(x)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zh-TW" sz="2800" b="1" i="1" dirty="0" smtClean="0">
                <a:solidFill>
                  <a:srgbClr val="0000FF"/>
                </a:solidFill>
                <a:sym typeface="Symbol" pitchFamily="18" charset="2"/>
              </a:rPr>
              <a:t>Q(x)</a:t>
            </a:r>
            <a:r>
              <a:rPr lang="en-US" altLang="en-US" sz="2800" dirty="0" smtClean="0">
                <a:sym typeface="Symbol" pitchFamily="18" charset="2"/>
              </a:rPr>
              <a:t> is the disjunction of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800" dirty="0" smtClean="0">
                <a:sym typeface="Symbol" pitchFamily="18" charset="2"/>
              </a:rPr>
              <a:t>	</a:t>
            </a:r>
            <a:r>
              <a:rPr lang="en-US" altLang="en-US" sz="2800" b="1" dirty="0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US" altLang="en-US" sz="2800" b="1" i="1" dirty="0" smtClean="0">
                <a:solidFill>
                  <a:srgbClr val="0000FF"/>
                </a:solidFill>
              </a:rPr>
              <a:t>x </a:t>
            </a:r>
            <a:r>
              <a:rPr lang="en-US" altLang="en-US" sz="2800" b="1" i="1" dirty="0" smtClean="0">
                <a:solidFill>
                  <a:srgbClr val="0000FF"/>
                </a:solidFill>
                <a:sym typeface="Symbol" pitchFamily="18" charset="2"/>
              </a:rPr>
              <a:t>P(x)</a:t>
            </a:r>
            <a:r>
              <a:rPr lang="en-US" altLang="en-US" sz="2800" i="1" dirty="0" smtClean="0">
                <a:sym typeface="Symbol" pitchFamily="18" charset="2"/>
              </a:rPr>
              <a:t> </a:t>
            </a:r>
            <a:r>
              <a:rPr lang="en-US" altLang="en-US" sz="2800" dirty="0" smtClean="0">
                <a:sym typeface="Symbol" pitchFamily="18" charset="2"/>
              </a:rPr>
              <a:t>and </a:t>
            </a:r>
            <a:r>
              <a:rPr lang="en-US" altLang="zh-TW" sz="2800" b="1" i="1" dirty="0" smtClean="0">
                <a:solidFill>
                  <a:srgbClr val="0000FF"/>
                </a:solidFill>
                <a:sym typeface="Symbol" pitchFamily="18" charset="2"/>
              </a:rPr>
              <a:t>Q(x)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.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ym typeface="Symbol" pitchFamily="18" charset="2"/>
              </a:rPr>
              <a:t>In other words, it means </a:t>
            </a:r>
            <a:r>
              <a:rPr lang="en-US" sz="2800" b="1" dirty="0" smtClean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en-US" altLang="en-US" sz="2800" b="1" dirty="0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US" altLang="en-US" sz="2800" b="1" i="1" dirty="0" smtClean="0">
                <a:solidFill>
                  <a:srgbClr val="0000FF"/>
                </a:solidFill>
              </a:rPr>
              <a:t>x </a:t>
            </a:r>
            <a:r>
              <a:rPr lang="en-US" altLang="en-US" sz="2800" b="1" i="1" dirty="0" smtClean="0">
                <a:solidFill>
                  <a:srgbClr val="0000FF"/>
                </a:solidFill>
                <a:sym typeface="Symbol" pitchFamily="18" charset="2"/>
              </a:rPr>
              <a:t>P(x)</a:t>
            </a:r>
            <a:r>
              <a:rPr lang="en-US" altLang="en-US" sz="2800" b="1" dirty="0" smtClean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  </a:t>
            </a:r>
            <a:r>
              <a:rPr lang="en-US" altLang="zh-TW" sz="2800" b="1" i="1" dirty="0" smtClean="0">
                <a:solidFill>
                  <a:srgbClr val="0000FF"/>
                </a:solidFill>
                <a:sym typeface="Symbol" pitchFamily="18" charset="2"/>
              </a:rPr>
              <a:t>Q(x)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  <a:sym typeface="Symbol" pitchFamily="18" charset="2"/>
              </a:rPr>
              <a:t>rather than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TW" sz="2800" dirty="0" smtClean="0">
                <a:sym typeface="Symbol" pitchFamily="18" charset="2"/>
              </a:rPr>
              <a:t>	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altLang="en-US" sz="2800" b="1" dirty="0" smtClean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altLang="en-US" sz="2800" b="1" i="1" dirty="0" smtClean="0">
                <a:solidFill>
                  <a:srgbClr val="FF0000"/>
                </a:solidFill>
              </a:rPr>
              <a:t>x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( </a:t>
            </a:r>
            <a:r>
              <a:rPr lang="en-US" altLang="en-US" sz="2800" b="1" i="1" dirty="0" smtClean="0">
                <a:solidFill>
                  <a:srgbClr val="FF0000"/>
                </a:solidFill>
                <a:sym typeface="Symbol" pitchFamily="18" charset="2"/>
              </a:rPr>
              <a:t>P(x)</a:t>
            </a:r>
            <a:r>
              <a:rPr lang="en-US" altLang="en-US" sz="2800" b="1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  <a:r>
              <a:rPr lang="en-US" altLang="zh-TW" sz="2800" b="1" dirty="0" smtClean="0">
                <a:solidFill>
                  <a:srgbClr val="FF0000"/>
                </a:solidFill>
                <a:sym typeface="Symbol" pitchFamily="18" charset="2"/>
              </a:rPr>
              <a:t>  </a:t>
            </a:r>
            <a:r>
              <a:rPr lang="en-US" altLang="zh-TW" sz="2800" b="1" i="1" dirty="0" smtClean="0">
                <a:solidFill>
                  <a:srgbClr val="FF0000"/>
                </a:solidFill>
                <a:sym typeface="Symbol" pitchFamily="18" charset="2"/>
              </a:rPr>
              <a:t>Q(x) </a:t>
            </a:r>
            <a:r>
              <a:rPr lang="en-US" altLang="zh-TW" sz="2800" b="1" dirty="0" smtClean="0">
                <a:solidFill>
                  <a:srgbClr val="FF0000"/>
                </a:solidFill>
                <a:sym typeface="Symbol" pitchFamily="18" charset="2"/>
              </a:rPr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800" dirty="0" smtClean="0">
                <a:sym typeface="Symbol" pitchFamily="18" charset="2"/>
              </a:rPr>
              <a:t>	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CD411-BA26-4894-88BC-EEC2954731F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1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sz="4000" smtClean="0"/>
              <a:t>Predicates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b="1" i="1" u="sng" dirty="0" smtClean="0">
                <a:solidFill>
                  <a:srgbClr val="C00000"/>
                </a:solidFill>
              </a:rPr>
              <a:t>Predicate</a:t>
            </a:r>
            <a:r>
              <a:rPr lang="en-US" altLang="zh-TW" sz="2400" dirty="0" smtClean="0"/>
              <a:t>: </a:t>
            </a:r>
            <a:r>
              <a:rPr lang="en-US" altLang="zh-TW" sz="2400" dirty="0" smtClean="0">
                <a:solidFill>
                  <a:srgbClr val="0000FF"/>
                </a:solidFill>
              </a:rPr>
              <a:t>A property that the subject of the statement can have.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TW" sz="2400" u="sng" dirty="0" smtClean="0">
                <a:solidFill>
                  <a:srgbClr val="C00000"/>
                </a:solidFill>
              </a:rPr>
              <a:t>Example</a:t>
            </a:r>
            <a:r>
              <a:rPr lang="en-US" altLang="zh-TW" sz="2400" dirty="0" smtClean="0"/>
              <a:t>:  “ x &gt; 3 ”</a:t>
            </a:r>
          </a:p>
          <a:p>
            <a:pPr lvl="3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		  x: variable</a:t>
            </a:r>
          </a:p>
          <a:p>
            <a:pPr lvl="3"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zh-TW" sz="2400" dirty="0" smtClean="0">
                <a:solidFill>
                  <a:srgbClr val="0000FF"/>
                </a:solidFill>
              </a:rPr>
              <a:t>		&gt;3: predicate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/>
              <a:t>We can denote the statement </a:t>
            </a:r>
            <a:r>
              <a:rPr lang="en-US" altLang="zh-TW" sz="2400" dirty="0" smtClean="0">
                <a:solidFill>
                  <a:srgbClr val="0000FF"/>
                </a:solidFill>
              </a:rPr>
              <a:t>“x is greater than 3” </a:t>
            </a:r>
            <a:r>
              <a:rPr lang="en-US" altLang="zh-TW" sz="2400" dirty="0" smtClean="0"/>
              <a:t>by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dirty="0" smtClean="0">
                <a:solidFill>
                  <a:srgbClr val="0000FF"/>
                </a:solidFill>
              </a:rPr>
              <a:t>(x)</a:t>
            </a:r>
            <a:r>
              <a:rPr lang="en-US" altLang="zh-TW" sz="2400" dirty="0" smtClean="0"/>
              <a:t>, where </a:t>
            </a:r>
            <a:r>
              <a:rPr lang="en-US" altLang="zh-TW" sz="2400" i="1" dirty="0" smtClean="0"/>
              <a:t>P </a:t>
            </a:r>
            <a:r>
              <a:rPr lang="en-US" altLang="zh-TW" sz="2400" dirty="0" smtClean="0"/>
              <a:t>denotes the predicate “is greater than” and x is the variable. The </a:t>
            </a:r>
            <a:r>
              <a:rPr lang="en-US" altLang="zh-TW" sz="2400" dirty="0" smtClean="0">
                <a:solidFill>
                  <a:srgbClr val="0000FF"/>
                </a:solidFill>
              </a:rPr>
              <a:t>statement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dirty="0" smtClean="0">
                <a:solidFill>
                  <a:srgbClr val="0000FF"/>
                </a:solidFill>
              </a:rPr>
              <a:t>(x) </a:t>
            </a:r>
            <a:r>
              <a:rPr lang="en-US" altLang="zh-TW" sz="2400" dirty="0" smtClean="0"/>
              <a:t>is also said to be the </a:t>
            </a:r>
            <a:r>
              <a:rPr lang="en-US" altLang="zh-TW" sz="2400" dirty="0" smtClean="0">
                <a:solidFill>
                  <a:srgbClr val="0000FF"/>
                </a:solidFill>
              </a:rPr>
              <a:t>value of the propositional function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400" dirty="0" smtClean="0">
                <a:solidFill>
                  <a:srgbClr val="0000FF"/>
                </a:solidFill>
              </a:rPr>
              <a:t> at x.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0000FF"/>
                </a:solidFill>
              </a:rPr>
              <a:t>P(x): x&gt;3 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 smtClean="0">
                <a:solidFill>
                  <a:srgbClr val="0000FF"/>
                </a:solidFill>
              </a:rPr>
              <a:t>The value of the propositional function </a:t>
            </a:r>
            <a:r>
              <a:rPr lang="en-US" altLang="zh-TW" i="1" dirty="0" smtClean="0">
                <a:solidFill>
                  <a:srgbClr val="0000FF"/>
                </a:solidFill>
              </a:rPr>
              <a:t>P</a:t>
            </a:r>
            <a:r>
              <a:rPr lang="en-US" altLang="zh-TW" dirty="0" smtClean="0">
                <a:solidFill>
                  <a:srgbClr val="0000FF"/>
                </a:solidFill>
              </a:rPr>
              <a:t> at x</a:t>
            </a:r>
          </a:p>
          <a:p>
            <a:pPr eaLnBrk="1" hangingPunct="1"/>
            <a:r>
              <a:rPr lang="en-US" sz="2000" b="1" u="sng" dirty="0" smtClean="0">
                <a:solidFill>
                  <a:srgbClr val="FF0000"/>
                </a:solidFill>
              </a:rPr>
              <a:t>Note</a:t>
            </a:r>
            <a:r>
              <a:rPr lang="en-US" sz="2000" dirty="0" smtClean="0"/>
              <a:t>: </a:t>
            </a:r>
            <a:r>
              <a:rPr lang="en-US" sz="2000" i="1" dirty="0" smtClean="0">
                <a:solidFill>
                  <a:srgbClr val="FF0000"/>
                </a:solidFill>
              </a:rPr>
              <a:t>Once a value has been assigned to the variable x, the statement P(x) becomes a proposition and has a truth value (either TRUE or FALSE)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8C327-7524-4BEB-92F5-AAF090DCB73E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sz="3600" dirty="0" smtClean="0">
                <a:solidFill>
                  <a:srgbClr val="FF0000"/>
                </a:solidFill>
              </a:rPr>
              <a:t>De Morgan Revisited:</a:t>
            </a:r>
            <a:br>
              <a:rPr lang="en-US" altLang="en-US" sz="3600" dirty="0" smtClean="0">
                <a:solidFill>
                  <a:srgbClr val="FF0000"/>
                </a:solidFill>
              </a:rPr>
            </a:br>
            <a:r>
              <a:rPr lang="en-US" altLang="en-US" sz="3600" dirty="0" smtClean="0">
                <a:solidFill>
                  <a:srgbClr val="FF0000"/>
                </a:solidFill>
              </a:rPr>
              <a:t>De Morgan’s Laws for Quantifiers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solidFill>
                  <a:srgbClr val="0000FF"/>
                </a:solidFill>
              </a:rPr>
              <a:t>Recall </a:t>
            </a:r>
            <a:r>
              <a:rPr lang="en-US" altLang="en-US" sz="2400" dirty="0" smtClean="0">
                <a:solidFill>
                  <a:srgbClr val="0000FF"/>
                </a:solidFill>
              </a:rPr>
              <a:t>De Morgan’s </a:t>
            </a:r>
            <a:r>
              <a:rPr lang="en-US" altLang="en-US" sz="2400" dirty="0">
                <a:solidFill>
                  <a:srgbClr val="0000FF"/>
                </a:solidFill>
              </a:rPr>
              <a:t>identities: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>
              <a:solidFill>
                <a:srgbClr val="428C46"/>
              </a:solidFill>
            </a:endParaRPr>
          </a:p>
          <a:p>
            <a:pPr marL="91440" indent="-274320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FF"/>
                </a:solidFill>
              </a:rPr>
              <a:t>Negation of Conjunction:</a:t>
            </a:r>
            <a:r>
              <a:rPr lang="en-US" altLang="en-US" sz="2400" dirty="0" smtClean="0">
                <a:solidFill>
                  <a:srgbClr val="DF3BDB"/>
                </a:solidFill>
              </a:rPr>
              <a:t> </a:t>
            </a:r>
            <a:r>
              <a:rPr lang="en-US" altLang="en-US" sz="2400" b="1" dirty="0" smtClean="0">
                <a:sym typeface="Symbol" pitchFamily="18" charset="2"/>
              </a:rPr>
              <a:t></a:t>
            </a:r>
            <a:r>
              <a:rPr lang="en-US" altLang="en-US" sz="2400" b="1" dirty="0">
                <a:sym typeface="Symbol" pitchFamily="18" charset="2"/>
              </a:rPr>
              <a:t>(</a:t>
            </a:r>
            <a:r>
              <a:rPr lang="en-US" altLang="en-US" sz="2400" b="1" i="1" dirty="0"/>
              <a:t>p</a:t>
            </a:r>
            <a:r>
              <a:rPr lang="en-US" altLang="en-US" sz="2400" b="1" baseline="-25000" dirty="0"/>
              <a:t>1</a:t>
            </a:r>
            <a:r>
              <a:rPr lang="en-US" altLang="en-US" sz="2400" b="1" dirty="0">
                <a:sym typeface="Symbol" pitchFamily="18" charset="2"/>
              </a:rPr>
              <a:t></a:t>
            </a:r>
            <a:r>
              <a:rPr lang="en-US" altLang="en-US" sz="2400" b="1" i="1" dirty="0"/>
              <a:t>p</a:t>
            </a:r>
            <a:r>
              <a:rPr lang="en-US" altLang="en-US" sz="2400" b="1" baseline="-25000" dirty="0"/>
              <a:t>2</a:t>
            </a:r>
            <a:r>
              <a:rPr lang="en-US" altLang="en-US" sz="2400" b="1" dirty="0">
                <a:sym typeface="Symbol" pitchFamily="18" charset="2"/>
              </a:rPr>
              <a:t>…</a:t>
            </a:r>
            <a:r>
              <a:rPr lang="en-US" altLang="en-US" sz="2400" b="1" i="1" dirty="0" err="1"/>
              <a:t>p</a:t>
            </a:r>
            <a:r>
              <a:rPr lang="en-US" altLang="en-US" sz="2400" b="1" i="1" baseline="-25000" dirty="0" err="1"/>
              <a:t>n</a:t>
            </a:r>
            <a:r>
              <a:rPr lang="en-US" altLang="en-US" sz="2400" b="1" dirty="0">
                <a:sym typeface="Symbol" pitchFamily="18" charset="2"/>
              </a:rPr>
              <a:t>) </a:t>
            </a:r>
            <a:r>
              <a:rPr lang="en-US" altLang="zh-TW" sz="2400" b="1" dirty="0">
                <a:sym typeface="Symbol" pitchFamily="18" charset="2"/>
              </a:rPr>
              <a:t> </a:t>
            </a:r>
            <a:r>
              <a:rPr lang="en-US" altLang="en-US" sz="2400" b="1" dirty="0" smtClean="0">
                <a:sym typeface="Symbol" pitchFamily="18" charset="2"/>
              </a:rPr>
              <a:t> </a:t>
            </a:r>
            <a:r>
              <a:rPr lang="en-US" altLang="en-US" sz="2400" b="1" dirty="0">
                <a:sym typeface="Symbol" pitchFamily="18" charset="2"/>
              </a:rPr>
              <a:t>(</a:t>
            </a:r>
            <a:r>
              <a:rPr lang="en-US" altLang="en-US" sz="2400" b="1" i="1" dirty="0"/>
              <a:t>p</a:t>
            </a:r>
            <a:r>
              <a:rPr lang="en-US" altLang="en-US" sz="2400" b="1" baseline="-25000" dirty="0"/>
              <a:t>1</a:t>
            </a:r>
            <a:r>
              <a:rPr lang="en-US" altLang="en-US" sz="2400" b="1" dirty="0">
                <a:sym typeface="Symbol" pitchFamily="18" charset="2"/>
              </a:rPr>
              <a:t></a:t>
            </a:r>
            <a:r>
              <a:rPr lang="en-US" altLang="en-US" sz="2400" b="1" i="1" dirty="0"/>
              <a:t>p</a:t>
            </a:r>
            <a:r>
              <a:rPr lang="en-US" altLang="en-US" sz="2400" b="1" baseline="-25000" dirty="0"/>
              <a:t>2</a:t>
            </a:r>
            <a:r>
              <a:rPr lang="en-US" altLang="en-US" sz="2400" b="1" dirty="0">
                <a:sym typeface="Symbol" pitchFamily="18" charset="2"/>
              </a:rPr>
              <a:t>…</a:t>
            </a:r>
            <a:r>
              <a:rPr lang="en-US" altLang="en-US" sz="2400" b="1" i="1" dirty="0" err="1"/>
              <a:t>p</a:t>
            </a:r>
            <a:r>
              <a:rPr lang="en-US" altLang="en-US" sz="2400" b="1" i="1" baseline="-25000" dirty="0" err="1"/>
              <a:t>n</a:t>
            </a:r>
            <a:r>
              <a:rPr lang="en-US" altLang="en-US" sz="2400" b="1" dirty="0">
                <a:sym typeface="Symbol" pitchFamily="18" charset="2"/>
              </a:rPr>
              <a:t>)</a:t>
            </a:r>
          </a:p>
          <a:p>
            <a:pPr marL="91440" indent="-274320" eaLnBrk="1" hangingPunct="1">
              <a:lnSpc>
                <a:spcPct val="80000"/>
              </a:lnSpc>
            </a:pPr>
            <a:r>
              <a:rPr lang="en-US" altLang="en-US" sz="2400" dirty="0" smtClean="0">
                <a:solidFill>
                  <a:srgbClr val="0000FF"/>
                </a:solidFill>
              </a:rPr>
              <a:t>Negation of Disjunction:</a:t>
            </a:r>
            <a:r>
              <a:rPr lang="en-US" altLang="en-US" sz="2400" dirty="0" smtClean="0">
                <a:solidFill>
                  <a:srgbClr val="DF3BDB"/>
                </a:solidFill>
              </a:rPr>
              <a:t>  </a:t>
            </a:r>
            <a:r>
              <a:rPr lang="en-US" altLang="en-US" sz="2400" b="1" dirty="0" smtClean="0">
                <a:sym typeface="Symbol" pitchFamily="18" charset="2"/>
              </a:rPr>
              <a:t></a:t>
            </a:r>
            <a:r>
              <a:rPr lang="en-US" altLang="en-US" sz="2400" b="1" dirty="0">
                <a:sym typeface="Symbol" pitchFamily="18" charset="2"/>
              </a:rPr>
              <a:t>(</a:t>
            </a:r>
            <a:r>
              <a:rPr lang="en-US" altLang="en-US" sz="2400" b="1" i="1" dirty="0"/>
              <a:t>p</a:t>
            </a:r>
            <a:r>
              <a:rPr lang="en-US" altLang="en-US" sz="2400" b="1" baseline="-25000" dirty="0"/>
              <a:t>1</a:t>
            </a:r>
            <a:r>
              <a:rPr lang="en-US" altLang="en-US" sz="2400" b="1" dirty="0">
                <a:sym typeface="Symbol" pitchFamily="18" charset="2"/>
              </a:rPr>
              <a:t></a:t>
            </a:r>
            <a:r>
              <a:rPr lang="en-US" altLang="en-US" sz="2400" b="1" i="1" dirty="0"/>
              <a:t>p</a:t>
            </a:r>
            <a:r>
              <a:rPr lang="en-US" altLang="en-US" sz="2400" b="1" baseline="-25000" dirty="0"/>
              <a:t>2</a:t>
            </a:r>
            <a:r>
              <a:rPr lang="en-US" altLang="en-US" sz="2400" b="1" dirty="0">
                <a:sym typeface="Symbol" pitchFamily="18" charset="2"/>
              </a:rPr>
              <a:t>…</a:t>
            </a:r>
            <a:r>
              <a:rPr lang="en-US" altLang="en-US" sz="2400" b="1" i="1" dirty="0" err="1"/>
              <a:t>p</a:t>
            </a:r>
            <a:r>
              <a:rPr lang="en-US" altLang="en-US" sz="2400" b="1" i="1" baseline="-25000" dirty="0" err="1"/>
              <a:t>n</a:t>
            </a:r>
            <a:r>
              <a:rPr lang="en-US" altLang="en-US" sz="2400" b="1" dirty="0">
                <a:sym typeface="Symbol" pitchFamily="18" charset="2"/>
              </a:rPr>
              <a:t>) </a:t>
            </a:r>
            <a:r>
              <a:rPr lang="en-US" altLang="zh-TW" sz="2400" b="1" dirty="0">
                <a:sym typeface="Symbol" pitchFamily="18" charset="2"/>
              </a:rPr>
              <a:t> </a:t>
            </a:r>
            <a:r>
              <a:rPr lang="en-US" altLang="en-US" sz="2400" b="1" dirty="0" smtClean="0">
                <a:sym typeface="Symbol" pitchFamily="18" charset="2"/>
              </a:rPr>
              <a:t> </a:t>
            </a:r>
            <a:r>
              <a:rPr lang="en-US" altLang="en-US" sz="2400" b="1" dirty="0">
                <a:sym typeface="Symbol" pitchFamily="18" charset="2"/>
              </a:rPr>
              <a:t>(</a:t>
            </a:r>
            <a:r>
              <a:rPr lang="en-US" altLang="en-US" sz="2400" b="1" i="1" dirty="0"/>
              <a:t>p</a:t>
            </a:r>
            <a:r>
              <a:rPr lang="en-US" altLang="en-US" sz="2400" b="1" baseline="-25000" dirty="0"/>
              <a:t>1</a:t>
            </a:r>
            <a:r>
              <a:rPr lang="en-US" altLang="en-US" sz="2400" b="1" dirty="0">
                <a:sym typeface="Symbol" pitchFamily="18" charset="2"/>
              </a:rPr>
              <a:t></a:t>
            </a:r>
            <a:r>
              <a:rPr lang="en-US" altLang="en-US" sz="2400" b="1" i="1" dirty="0"/>
              <a:t>p</a:t>
            </a:r>
            <a:r>
              <a:rPr lang="en-US" altLang="en-US" sz="2400" b="1" baseline="-25000" dirty="0"/>
              <a:t>2</a:t>
            </a:r>
            <a:r>
              <a:rPr lang="en-US" altLang="en-US" sz="2400" b="1" dirty="0">
                <a:sym typeface="Symbol" pitchFamily="18" charset="2"/>
              </a:rPr>
              <a:t>…</a:t>
            </a:r>
            <a:r>
              <a:rPr lang="en-US" altLang="en-US" sz="2400" b="1" i="1" dirty="0" err="1"/>
              <a:t>p</a:t>
            </a:r>
            <a:r>
              <a:rPr lang="en-US" altLang="en-US" sz="2400" b="1" i="1" baseline="-25000" dirty="0" err="1"/>
              <a:t>n</a:t>
            </a:r>
            <a:r>
              <a:rPr lang="en-US" altLang="en-US" sz="2400" b="1" dirty="0">
                <a:sym typeface="Symbol" pitchFamily="18" charset="2"/>
              </a:rPr>
              <a:t>)</a:t>
            </a:r>
          </a:p>
          <a:p>
            <a:pPr marL="91440" lvl="1" indent="-274320"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solidFill>
                <a:srgbClr val="A4AB21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Since the quantifiers are the same as taking a bunch of AND’s (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) </a:t>
            </a:r>
            <a:endParaRPr lang="en-US" altLang="en-US" sz="2400" dirty="0" smtClean="0">
              <a:solidFill>
                <a:srgbClr val="FF0000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en-US" sz="2400" dirty="0" smtClean="0">
                <a:solidFill>
                  <a:srgbClr val="FF0000"/>
                </a:solidFill>
                <a:sym typeface="Symbol" pitchFamily="18" charset="2"/>
              </a:rPr>
              <a:t>or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OR’s (</a:t>
            </a:r>
            <a:r>
              <a:rPr lang="en-US" altLang="en-US" sz="2400" dirty="0" smtClean="0">
                <a:solidFill>
                  <a:srgbClr val="FF0000"/>
                </a:solidFill>
                <a:sym typeface="Symbol" pitchFamily="18" charset="2"/>
              </a:rPr>
              <a:t>), we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have</a:t>
            </a:r>
            <a:r>
              <a:rPr lang="en-US" altLang="en-US" sz="2400" dirty="0" smtClean="0">
                <a:solidFill>
                  <a:srgbClr val="FF0000"/>
                </a:solidFill>
                <a:sym typeface="Symbol" pitchFamily="18" charset="2"/>
              </a:rPr>
              <a:t>:</a:t>
            </a:r>
            <a:endParaRPr lang="en-US" altLang="en-US" sz="2400" dirty="0">
              <a:solidFill>
                <a:srgbClr val="428C46"/>
              </a:solidFill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FF"/>
                </a:solidFill>
              </a:rPr>
              <a:t>Universal </a:t>
            </a:r>
            <a:r>
              <a:rPr lang="en-US" altLang="en-US" sz="2400" dirty="0" smtClean="0">
                <a:solidFill>
                  <a:srgbClr val="0000FF"/>
                </a:solidFill>
              </a:rPr>
              <a:t>Negation: </a:t>
            </a:r>
          </a:p>
          <a:p>
            <a:pPr marL="0" indent="0" algn="ctr" eaLnBrk="1" hangingPunct="1">
              <a:lnSpc>
                <a:spcPct val="80000"/>
              </a:lnSpc>
              <a:buNone/>
            </a:pPr>
            <a:r>
              <a:rPr lang="en-US" altLang="en-US" sz="2400" b="1" dirty="0">
                <a:sym typeface="Symbol" pitchFamily="18" charset="2"/>
              </a:rPr>
              <a:t> </a:t>
            </a:r>
            <a:r>
              <a:rPr lang="en-US" altLang="en-US" sz="2400" b="1" dirty="0" smtClean="0">
                <a:sym typeface="Symbol" pitchFamily="18" charset="2"/>
              </a:rPr>
              <a:t></a:t>
            </a:r>
            <a:r>
              <a:rPr lang="en-US" altLang="en-US" sz="2400" b="1" i="1" dirty="0" smtClean="0">
                <a:sym typeface="Symbol" pitchFamily="18" charset="2"/>
              </a:rPr>
              <a:t>x</a:t>
            </a:r>
            <a:r>
              <a:rPr lang="en-US" altLang="en-US" sz="2400" b="1" dirty="0" smtClean="0">
                <a:sym typeface="Symbol" pitchFamily="18" charset="2"/>
              </a:rPr>
              <a:t> </a:t>
            </a:r>
            <a:r>
              <a:rPr lang="en-US" altLang="en-US" sz="2400" b="1" dirty="0" smtClean="0"/>
              <a:t>P(</a:t>
            </a:r>
            <a:r>
              <a:rPr lang="en-US" altLang="en-US" sz="2400" b="1" i="1" dirty="0" smtClean="0"/>
              <a:t>x</a:t>
            </a:r>
            <a:r>
              <a:rPr lang="en-US" altLang="en-US" sz="2400" b="1" dirty="0" smtClean="0"/>
              <a:t> ) </a:t>
            </a:r>
            <a:r>
              <a:rPr lang="en-US" altLang="zh-TW" sz="2400" b="1" dirty="0">
                <a:sym typeface="Symbol" pitchFamily="18" charset="2"/>
              </a:rPr>
              <a:t> </a:t>
            </a:r>
            <a:r>
              <a:rPr lang="en-US" altLang="en-US" sz="2400" b="1" dirty="0" smtClean="0">
                <a:sym typeface="Symbol" pitchFamily="18" charset="2"/>
              </a:rPr>
              <a:t> </a:t>
            </a:r>
            <a:r>
              <a:rPr lang="en-US" altLang="en-US" sz="2400" b="1" i="1" dirty="0" smtClean="0">
                <a:sym typeface="Symbol" pitchFamily="18" charset="2"/>
              </a:rPr>
              <a:t>x</a:t>
            </a:r>
            <a:r>
              <a:rPr lang="en-US" altLang="en-US" sz="2400" b="1" dirty="0" smtClean="0">
                <a:sym typeface="Symbol" pitchFamily="18" charset="2"/>
              </a:rPr>
              <a:t>  </a:t>
            </a:r>
            <a:r>
              <a:rPr lang="en-US" altLang="en-US" sz="2400" b="1" dirty="0" smtClean="0"/>
              <a:t>P(</a:t>
            </a:r>
            <a:r>
              <a:rPr lang="en-US" altLang="en-US" sz="2400" b="1" i="1" dirty="0" smtClean="0"/>
              <a:t>x</a:t>
            </a:r>
            <a:r>
              <a:rPr lang="en-US" altLang="en-US" sz="2400" b="1" dirty="0" smtClean="0"/>
              <a:t> )</a:t>
            </a:r>
          </a:p>
          <a:p>
            <a:pPr lvl="1" algn="ctr" eaLnBrk="1" hangingPunct="1">
              <a:lnSpc>
                <a:spcPct val="80000"/>
              </a:lnSpc>
              <a:buFont typeface="Symbol" pitchFamily="18" charset="2"/>
              <a:buChar char="Ø"/>
            </a:pPr>
            <a:endParaRPr lang="en-US" altLang="en-US" sz="2400" b="1" dirty="0"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olidFill>
                  <a:srgbClr val="0000FF"/>
                </a:solidFill>
              </a:rPr>
              <a:t>Existential </a:t>
            </a:r>
            <a:r>
              <a:rPr lang="en-US" altLang="en-US" sz="2400" dirty="0" smtClean="0">
                <a:solidFill>
                  <a:srgbClr val="0000FF"/>
                </a:solidFill>
              </a:rPr>
              <a:t>Negation</a:t>
            </a:r>
            <a:r>
              <a:rPr lang="en-US" altLang="en-US" sz="2400" dirty="0">
                <a:solidFill>
                  <a:srgbClr val="0000FF"/>
                </a:solidFill>
              </a:rPr>
              <a:t>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ym typeface="Symbol" pitchFamily="18" charset="2"/>
              </a:rPr>
              <a:t> </a:t>
            </a:r>
            <a:r>
              <a:rPr lang="en-US" altLang="en-US" sz="2400" b="1" i="1" dirty="0">
                <a:sym typeface="Symbol" pitchFamily="18" charset="2"/>
              </a:rPr>
              <a:t>x</a:t>
            </a:r>
            <a:r>
              <a:rPr lang="en-US" altLang="en-US" sz="2400" b="1" dirty="0">
                <a:sym typeface="Symbol" pitchFamily="18" charset="2"/>
              </a:rPr>
              <a:t> </a:t>
            </a:r>
            <a:r>
              <a:rPr lang="en-US" altLang="en-US" sz="2400" b="1" dirty="0"/>
              <a:t>P(</a:t>
            </a:r>
            <a:r>
              <a:rPr lang="en-US" altLang="en-US" sz="2400" b="1" i="1" dirty="0"/>
              <a:t>x</a:t>
            </a:r>
            <a:r>
              <a:rPr lang="en-US" altLang="en-US" sz="2400" b="1" dirty="0"/>
              <a:t> ) </a:t>
            </a:r>
            <a:r>
              <a:rPr lang="en-US" altLang="zh-TW" sz="2400" b="1" dirty="0">
                <a:sym typeface="Symbol" pitchFamily="18" charset="2"/>
              </a:rPr>
              <a:t> </a:t>
            </a:r>
            <a:r>
              <a:rPr lang="en-US" altLang="en-US" sz="2400" b="1" dirty="0" smtClean="0">
                <a:sym typeface="Symbol" pitchFamily="18" charset="2"/>
              </a:rPr>
              <a:t> </a:t>
            </a:r>
            <a:r>
              <a:rPr lang="en-US" altLang="en-US" sz="2400" b="1" dirty="0">
                <a:sym typeface="Symbol" pitchFamily="18" charset="2"/>
              </a:rPr>
              <a:t></a:t>
            </a:r>
            <a:r>
              <a:rPr lang="en-US" altLang="en-US" sz="2400" b="1" i="1" dirty="0">
                <a:sym typeface="Symbol" pitchFamily="18" charset="2"/>
              </a:rPr>
              <a:t>x</a:t>
            </a:r>
            <a:r>
              <a:rPr lang="en-US" altLang="en-US" sz="2400" b="1" dirty="0">
                <a:sym typeface="Symbol" pitchFamily="18" charset="2"/>
              </a:rPr>
              <a:t>  </a:t>
            </a:r>
            <a:r>
              <a:rPr lang="en-US" altLang="en-US" sz="2400" b="1" dirty="0"/>
              <a:t>P(</a:t>
            </a:r>
            <a:r>
              <a:rPr lang="en-US" altLang="en-US" sz="2400" b="1" i="1" dirty="0"/>
              <a:t>x</a:t>
            </a:r>
            <a:r>
              <a:rPr lang="en-US" altLang="en-US" sz="2400" b="1" dirty="0"/>
              <a:t> </a:t>
            </a:r>
            <a:r>
              <a:rPr lang="en-US" altLang="en-US" sz="2400" b="1" dirty="0" smtClean="0"/>
              <a:t>)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CD411-BA26-4894-88BC-EEC2954731F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221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639762"/>
          </a:xfrm>
        </p:spPr>
        <p:txBody>
          <a:bodyPr/>
          <a:lstStyle/>
          <a:p>
            <a:r>
              <a:rPr lang="en-US" altLang="en-US" sz="3200" dirty="0"/>
              <a:t>Translating </a:t>
            </a:r>
            <a:r>
              <a:rPr lang="en-US" altLang="en-US" sz="3200" i="1" dirty="0"/>
              <a:t>from</a:t>
            </a:r>
            <a:r>
              <a:rPr lang="en-US" altLang="en-US" sz="3200" dirty="0"/>
              <a:t> </a:t>
            </a:r>
            <a:r>
              <a:rPr lang="en-US" altLang="en-US" sz="3200" b="1" dirty="0"/>
              <a:t>English</a:t>
            </a:r>
            <a:r>
              <a:rPr lang="en-US" altLang="en-US" sz="3200" dirty="0"/>
              <a:t> </a:t>
            </a:r>
            <a:r>
              <a:rPr lang="en-US" altLang="en-US" sz="3200" i="1" dirty="0"/>
              <a:t>into</a:t>
            </a:r>
            <a:r>
              <a:rPr lang="en-US" altLang="en-US" sz="3200" dirty="0"/>
              <a:t> </a:t>
            </a:r>
            <a:r>
              <a:rPr lang="en-US" altLang="en-US" sz="3200" b="1" dirty="0"/>
              <a:t>Logical</a:t>
            </a:r>
            <a:r>
              <a:rPr lang="en-US" altLang="en-US" sz="3200" dirty="0"/>
              <a:t> </a:t>
            </a:r>
            <a:r>
              <a:rPr lang="en-US" altLang="en-US" sz="3200" b="1" dirty="0" smtClean="0"/>
              <a:t>Expressions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altLang="en-US" sz="2000" b="1" dirty="0" smtClean="0">
                <a:solidFill>
                  <a:srgbClr val="FF0000"/>
                </a:solidFill>
              </a:rPr>
              <a:t>Example 23 (p.40)</a:t>
            </a:r>
            <a:r>
              <a:rPr lang="en-US" altLang="en-US" sz="2000" dirty="0" smtClean="0">
                <a:solidFill>
                  <a:srgbClr val="FF0000"/>
                </a:solidFill>
              </a:rPr>
              <a:t>: </a:t>
            </a:r>
            <a:r>
              <a:rPr lang="en-US" altLang="en-US" sz="2000" dirty="0">
                <a:solidFill>
                  <a:srgbClr val="FF0000"/>
                </a:solidFill>
              </a:rPr>
              <a:t>Express the statement </a:t>
            </a:r>
            <a:r>
              <a:rPr lang="en-US" altLang="en-US" sz="2000" b="1" dirty="0">
                <a:solidFill>
                  <a:srgbClr val="FF0000"/>
                </a:solidFill>
              </a:rPr>
              <a:t>“Every student in the class has studied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calculus” </a:t>
            </a:r>
            <a:r>
              <a:rPr lang="en-US" altLang="en-US" sz="2000" dirty="0">
                <a:solidFill>
                  <a:srgbClr val="FF0000"/>
                </a:solidFill>
              </a:rPr>
              <a:t>using predicates and quantifiers</a:t>
            </a:r>
            <a:r>
              <a:rPr lang="en-US" altLang="en-US" sz="2000" dirty="0" smtClean="0">
                <a:solidFill>
                  <a:srgbClr val="FF0000"/>
                </a:solidFill>
              </a:rPr>
              <a:t>.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000" b="1" u="sng" dirty="0">
                <a:solidFill>
                  <a:srgbClr val="0000FF"/>
                </a:solidFill>
              </a:rPr>
              <a:t>Solution</a:t>
            </a:r>
            <a:r>
              <a:rPr lang="en-US" altLang="en-US" sz="2000" dirty="0"/>
              <a:t>: First, we rewrite the statement so that we can clearly identify the appropriate quantifiers to use. Doing so, we obtain</a:t>
            </a:r>
            <a:r>
              <a:rPr lang="en-US" altLang="en-US" sz="2000" dirty="0" smtClean="0"/>
              <a:t>:</a:t>
            </a:r>
          </a:p>
          <a:p>
            <a:pPr eaLnBrk="1" hangingPunct="1">
              <a:buNone/>
            </a:pPr>
            <a:r>
              <a:rPr lang="en-US" altLang="en-US" sz="2000" dirty="0" smtClean="0"/>
              <a:t>	</a:t>
            </a:r>
            <a:r>
              <a:rPr lang="en-US" altLang="en-US" sz="2000" dirty="0" smtClean="0">
                <a:solidFill>
                  <a:srgbClr val="0000FF"/>
                </a:solidFill>
              </a:rPr>
              <a:t>“</a:t>
            </a:r>
            <a:r>
              <a:rPr lang="en-US" altLang="en-US" sz="2000" dirty="0">
                <a:solidFill>
                  <a:srgbClr val="0000FF"/>
                </a:solidFill>
              </a:rPr>
              <a:t>For every student in the class, that student has studied </a:t>
            </a:r>
            <a:r>
              <a:rPr lang="en-US" altLang="en-US" sz="2000" dirty="0" smtClean="0">
                <a:solidFill>
                  <a:srgbClr val="0000FF"/>
                </a:solidFill>
              </a:rPr>
              <a:t>calculus”.</a:t>
            </a:r>
            <a:endParaRPr lang="en-US" altLang="en-US" sz="2000" dirty="0">
              <a:solidFill>
                <a:srgbClr val="0000FF"/>
              </a:solidFill>
            </a:endParaRPr>
          </a:p>
          <a:p>
            <a:pPr eaLnBrk="1" hangingPunct="1">
              <a:buNone/>
            </a:pPr>
            <a:r>
              <a:rPr lang="en-US" altLang="en-US" sz="2000" dirty="0" smtClean="0">
                <a:solidFill>
                  <a:srgbClr val="0000FF"/>
                </a:solidFill>
              </a:rPr>
              <a:t>	</a:t>
            </a:r>
            <a:r>
              <a:rPr lang="en-US" altLang="en-US" sz="2000" dirty="0" smtClean="0"/>
              <a:t>Next </a:t>
            </a:r>
            <a:r>
              <a:rPr lang="en-US" altLang="en-US" sz="2000" dirty="0"/>
              <a:t>we introduce a variable </a:t>
            </a:r>
            <a:r>
              <a:rPr lang="en-US" altLang="en-US" sz="2000" i="1" dirty="0" smtClean="0"/>
              <a:t>x</a:t>
            </a:r>
            <a:r>
              <a:rPr lang="en-US" altLang="en-US" sz="2000" dirty="0" smtClean="0"/>
              <a:t> so </a:t>
            </a:r>
            <a:r>
              <a:rPr lang="en-US" altLang="en-US" sz="2000" dirty="0"/>
              <a:t>that our statement </a:t>
            </a:r>
            <a:r>
              <a:rPr lang="en-US" altLang="en-US" sz="2000" dirty="0" smtClean="0"/>
              <a:t>becomes –</a:t>
            </a:r>
            <a:endParaRPr lang="en-US" altLang="en-US" sz="2000" dirty="0">
              <a:solidFill>
                <a:srgbClr val="656BB9"/>
              </a:solidFill>
            </a:endParaRPr>
          </a:p>
          <a:p>
            <a:pPr eaLnBrk="1" hangingPunct="1">
              <a:buNone/>
            </a:pPr>
            <a:r>
              <a:rPr lang="en-US" altLang="en-US" sz="2000" dirty="0" smtClean="0">
                <a:solidFill>
                  <a:srgbClr val="656BB9"/>
                </a:solidFill>
              </a:rPr>
              <a:t>	</a:t>
            </a:r>
            <a:r>
              <a:rPr lang="en-US" altLang="en-US" sz="2000" dirty="0" smtClean="0">
                <a:solidFill>
                  <a:srgbClr val="0000FF"/>
                </a:solidFill>
              </a:rPr>
              <a:t>“</a:t>
            </a:r>
            <a:r>
              <a:rPr lang="en-US" altLang="en-US" sz="2000" dirty="0">
                <a:solidFill>
                  <a:srgbClr val="0000FF"/>
                </a:solidFill>
              </a:rPr>
              <a:t>For every student </a:t>
            </a:r>
            <a:r>
              <a:rPr lang="en-US" altLang="en-US" sz="2000" i="1" dirty="0">
                <a:solidFill>
                  <a:srgbClr val="0000FF"/>
                </a:solidFill>
              </a:rPr>
              <a:t>x</a:t>
            </a:r>
            <a:r>
              <a:rPr lang="en-US" altLang="en-US" sz="2000" dirty="0">
                <a:solidFill>
                  <a:srgbClr val="0000FF"/>
                </a:solidFill>
              </a:rPr>
              <a:t> in the class, </a:t>
            </a:r>
            <a:r>
              <a:rPr lang="en-US" altLang="en-US" sz="2000" i="1" dirty="0">
                <a:solidFill>
                  <a:srgbClr val="0000FF"/>
                </a:solidFill>
              </a:rPr>
              <a:t>x</a:t>
            </a:r>
            <a:r>
              <a:rPr lang="en-US" altLang="en-US" sz="2000" dirty="0">
                <a:solidFill>
                  <a:srgbClr val="0000FF"/>
                </a:solidFill>
              </a:rPr>
              <a:t> has studied </a:t>
            </a:r>
            <a:r>
              <a:rPr lang="en-US" altLang="en-US" sz="2000" dirty="0" smtClean="0">
                <a:solidFill>
                  <a:srgbClr val="0000FF"/>
                </a:solidFill>
              </a:rPr>
              <a:t>calculus”</a:t>
            </a:r>
          </a:p>
          <a:p>
            <a:pPr eaLnBrk="1" hangingPunct="1">
              <a:buNone/>
            </a:pPr>
            <a:r>
              <a:rPr lang="en-US" altLang="en-US" sz="2000" dirty="0" smtClean="0"/>
              <a:t>Continuing, we introduce the predicate </a:t>
            </a:r>
            <a:r>
              <a:rPr lang="en-US" altLang="en-US" sz="2000" i="1" dirty="0" smtClean="0">
                <a:solidFill>
                  <a:srgbClr val="0000FF"/>
                </a:solidFill>
              </a:rPr>
              <a:t>C</a:t>
            </a:r>
            <a:r>
              <a:rPr lang="en-US" altLang="en-US" sz="2000" dirty="0" smtClean="0">
                <a:solidFill>
                  <a:srgbClr val="0000FF"/>
                </a:solidFill>
              </a:rPr>
              <a:t>(</a:t>
            </a:r>
            <a:r>
              <a:rPr lang="en-US" altLang="en-US" sz="2000" i="1" dirty="0" smtClean="0">
                <a:solidFill>
                  <a:srgbClr val="0000FF"/>
                </a:solidFill>
              </a:rPr>
              <a:t>x</a:t>
            </a:r>
            <a:r>
              <a:rPr lang="en-US" altLang="en-US" sz="2000" dirty="0" smtClean="0">
                <a:solidFill>
                  <a:srgbClr val="0000FF"/>
                </a:solidFill>
              </a:rPr>
              <a:t>)</a:t>
            </a:r>
            <a:r>
              <a:rPr lang="en-US" altLang="en-US" sz="2000" i="1" dirty="0" smtClean="0"/>
              <a:t>,</a:t>
            </a:r>
            <a:r>
              <a:rPr lang="en-US" altLang="en-US" sz="2000" dirty="0" smtClean="0"/>
              <a:t> which is the statement </a:t>
            </a:r>
            <a:r>
              <a:rPr lang="en-US" altLang="en-US" sz="2000" dirty="0" smtClean="0">
                <a:solidFill>
                  <a:srgbClr val="0000FF"/>
                </a:solidFill>
              </a:rPr>
              <a:t>“</a:t>
            </a:r>
            <a:r>
              <a:rPr lang="en-US" altLang="en-US" sz="2000" i="1" dirty="0" smtClean="0">
                <a:solidFill>
                  <a:srgbClr val="0000FF"/>
                </a:solidFill>
              </a:rPr>
              <a:t>x</a:t>
            </a:r>
            <a:r>
              <a:rPr lang="en-US" altLang="en-US" sz="2000" dirty="0" smtClean="0">
                <a:solidFill>
                  <a:srgbClr val="0000FF"/>
                </a:solidFill>
              </a:rPr>
              <a:t> has studied calculus”</a:t>
            </a:r>
          </a:p>
          <a:p>
            <a:pPr eaLnBrk="1" hangingPunct="1">
              <a:buNone/>
            </a:pPr>
            <a:r>
              <a:rPr lang="en-US" altLang="en-US" sz="2000" dirty="0" smtClean="0"/>
              <a:t>Consequently, </a:t>
            </a:r>
            <a:r>
              <a:rPr lang="en-US" altLang="en-US" sz="2000" dirty="0" smtClean="0">
                <a:solidFill>
                  <a:srgbClr val="FF0000"/>
                </a:solidFill>
              </a:rPr>
              <a:t>if the universe of discourse for </a:t>
            </a:r>
            <a:r>
              <a:rPr lang="en-US" altLang="en-US" sz="2000" i="1" dirty="0" smtClean="0">
                <a:solidFill>
                  <a:srgbClr val="FF0000"/>
                </a:solidFill>
              </a:rPr>
              <a:t>x</a:t>
            </a:r>
            <a:r>
              <a:rPr lang="en-US" altLang="en-US" sz="2000" dirty="0" smtClean="0">
                <a:solidFill>
                  <a:srgbClr val="FF0000"/>
                </a:solidFill>
              </a:rPr>
              <a:t> consists of the students in the class, </a:t>
            </a:r>
            <a:r>
              <a:rPr lang="en-US" altLang="en-US" sz="2000" dirty="0" smtClean="0">
                <a:solidFill>
                  <a:srgbClr val="0000FF"/>
                </a:solidFill>
              </a:rPr>
              <a:t>we can translate our statement as </a:t>
            </a:r>
            <a:r>
              <a:rPr lang="en-US" altLang="en-US" sz="2000" dirty="0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US" altLang="en-US" sz="2000" i="1" dirty="0" smtClean="0">
                <a:solidFill>
                  <a:srgbClr val="0000FF"/>
                </a:solidFill>
              </a:rPr>
              <a:t>x C</a:t>
            </a:r>
            <a:r>
              <a:rPr lang="en-US" altLang="en-US" sz="2000" dirty="0" smtClean="0">
                <a:solidFill>
                  <a:srgbClr val="0000FF"/>
                </a:solidFill>
              </a:rPr>
              <a:t>(</a:t>
            </a:r>
            <a:r>
              <a:rPr lang="en-US" altLang="en-US" sz="2000" i="1" dirty="0" smtClean="0">
                <a:solidFill>
                  <a:srgbClr val="0000FF"/>
                </a:solidFill>
              </a:rPr>
              <a:t>x</a:t>
            </a:r>
            <a:r>
              <a:rPr lang="en-US" altLang="en-US" sz="2000" dirty="0" smtClean="0">
                <a:solidFill>
                  <a:srgbClr val="0000FF"/>
                </a:solidFill>
              </a:rPr>
              <a:t>)</a:t>
            </a:r>
            <a:r>
              <a:rPr lang="en-US" altLang="en-US" sz="2000" i="1" dirty="0" smtClean="0">
                <a:solidFill>
                  <a:srgbClr val="0000FF"/>
                </a:solidFill>
              </a:rPr>
              <a:t>.</a:t>
            </a:r>
          </a:p>
          <a:p>
            <a:pPr eaLnBrk="1" hangingPunct="1">
              <a:buNone/>
            </a:pPr>
            <a:endParaRPr lang="en-US" altLang="en-US" sz="2000" i="1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CD411-BA26-4894-88BC-EEC2954731F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92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792162"/>
          </a:xfrm>
        </p:spPr>
        <p:txBody>
          <a:bodyPr/>
          <a:lstStyle/>
          <a:p>
            <a:r>
              <a:rPr lang="en-US" altLang="en-US" sz="4000" dirty="0" smtClean="0">
                <a:solidFill>
                  <a:srgbClr val="FF0000"/>
                </a:solidFill>
              </a:rPr>
              <a:t>Example 23 (p.40)      [cont.]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en-US" sz="2400" b="1" u="sng" dirty="0" smtClean="0">
                <a:solidFill>
                  <a:srgbClr val="FF0000"/>
                </a:solidFill>
              </a:rPr>
              <a:t>Note</a:t>
            </a:r>
            <a:r>
              <a:rPr lang="en-US" altLang="en-US" sz="2400" dirty="0" smtClean="0">
                <a:solidFill>
                  <a:srgbClr val="FF0000"/>
                </a:solidFill>
              </a:rPr>
              <a:t>: There are other correct approaches; different domains of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discourse and other predicates can be used. </a:t>
            </a:r>
            <a:r>
              <a:rPr lang="en-US" altLang="en-US" sz="2400" b="1" u="sng" dirty="0" smtClean="0"/>
              <a:t>For example</a:t>
            </a:r>
            <a:r>
              <a:rPr lang="en-US" altLang="en-US" sz="2400" dirty="0" smtClean="0"/>
              <a:t>,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400" dirty="0" smtClean="0"/>
              <a:t>If we </a:t>
            </a:r>
            <a:r>
              <a:rPr lang="en-US" altLang="en-US" sz="2400" b="1" dirty="0" smtClean="0"/>
              <a:t>change</a:t>
            </a:r>
            <a:r>
              <a:rPr lang="en-US" altLang="en-US" sz="2400" dirty="0" smtClean="0"/>
              <a:t> the </a:t>
            </a:r>
            <a:r>
              <a:rPr lang="en-US" altLang="en-US" sz="2400" b="1" dirty="0" smtClean="0"/>
              <a:t>domain</a:t>
            </a:r>
            <a:r>
              <a:rPr lang="en-US" altLang="en-US" sz="2400" dirty="0" smtClean="0"/>
              <a:t> to consists of </a:t>
            </a:r>
            <a:r>
              <a:rPr lang="en-US" altLang="en-US" sz="2400" b="1" dirty="0" smtClean="0"/>
              <a:t>all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people</a:t>
            </a:r>
            <a:r>
              <a:rPr lang="en-US" altLang="en-US" sz="2400" dirty="0" smtClean="0"/>
              <a:t>, we need to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400" dirty="0" smtClean="0"/>
              <a:t>express our statement as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0000FF"/>
                </a:solidFill>
              </a:rPr>
              <a:t>“For every person x, if person x is a student in this class then x has studied calculus.”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0000FF"/>
                </a:solidFill>
              </a:rPr>
              <a:t>If S(x) represents the statement that person x is in this class,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400" dirty="0" smtClean="0">
                <a:solidFill>
                  <a:srgbClr val="0000FF"/>
                </a:solidFill>
              </a:rPr>
              <a:t>our statement can be expressed as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400" b="1" dirty="0" smtClean="0">
                <a:solidFill>
                  <a:srgbClr val="0000FF"/>
                </a:solidFill>
                <a:sym typeface="Symbol" pitchFamily="18" charset="2"/>
              </a:rPr>
              <a:t></a:t>
            </a:r>
            <a:r>
              <a:rPr lang="en-US" altLang="en-US" sz="2400" b="1" dirty="0" smtClean="0">
                <a:solidFill>
                  <a:srgbClr val="0000FF"/>
                </a:solidFill>
              </a:rPr>
              <a:t> </a:t>
            </a:r>
            <a:r>
              <a:rPr lang="en-US" altLang="en-US" sz="2400" b="1" i="1" dirty="0" smtClean="0">
                <a:solidFill>
                  <a:srgbClr val="0000FF"/>
                </a:solidFill>
              </a:rPr>
              <a:t>x S(x)</a:t>
            </a:r>
            <a:r>
              <a:rPr lang="en-US" sz="2400" b="1" dirty="0" smtClean="0">
                <a:solidFill>
                  <a:srgbClr val="0000FF"/>
                </a:solidFill>
                <a:ea typeface="Cambria Math"/>
              </a:rPr>
              <a:t> → </a:t>
            </a:r>
            <a:r>
              <a:rPr lang="en-US" altLang="en-US" sz="2400" b="1" i="1" dirty="0" smtClean="0">
                <a:solidFill>
                  <a:srgbClr val="0000FF"/>
                </a:solidFill>
              </a:rPr>
              <a:t>C</a:t>
            </a:r>
            <a:r>
              <a:rPr lang="en-US" altLang="en-US" sz="2400" b="1" dirty="0" smtClean="0">
                <a:solidFill>
                  <a:srgbClr val="0000FF"/>
                </a:solidFill>
              </a:rPr>
              <a:t>(</a:t>
            </a:r>
            <a:r>
              <a:rPr lang="en-US" altLang="en-US" sz="2400" b="1" i="1" dirty="0" smtClean="0">
                <a:solidFill>
                  <a:srgbClr val="0000FF"/>
                </a:solidFill>
              </a:rPr>
              <a:t>x</a:t>
            </a:r>
            <a:r>
              <a:rPr lang="en-US" altLang="en-US" sz="2400" b="1" dirty="0" smtClean="0">
                <a:solidFill>
                  <a:srgbClr val="0000FF"/>
                </a:solidFill>
              </a:rPr>
              <a:t>)</a:t>
            </a:r>
            <a:r>
              <a:rPr lang="en-US" altLang="en-US" sz="2400" b="1" i="1" dirty="0" smtClean="0">
                <a:solidFill>
                  <a:srgbClr val="0000FF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en-US" sz="2400" b="1" i="1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b="1" i="1" u="sng" dirty="0" smtClean="0">
                <a:solidFill>
                  <a:srgbClr val="FF0000"/>
                </a:solidFill>
              </a:rPr>
              <a:t>Note</a:t>
            </a:r>
            <a:r>
              <a:rPr lang="en-US" altLang="en-US" sz="2000" i="1" dirty="0" smtClean="0">
                <a:solidFill>
                  <a:srgbClr val="FF0000"/>
                </a:solidFill>
              </a:rPr>
              <a:t>: </a:t>
            </a:r>
            <a:r>
              <a:rPr lang="en-US" altLang="en-US" sz="2000" i="1" dirty="0" smtClean="0"/>
              <a:t>For the second way, we always want to use </a:t>
            </a:r>
            <a:r>
              <a:rPr lang="en-US" altLang="en-US" sz="2000" b="1" i="1" dirty="0" smtClean="0">
                <a:solidFill>
                  <a:srgbClr val="FF0000"/>
                </a:solidFill>
              </a:rPr>
              <a:t>conditional</a:t>
            </a:r>
            <a:r>
              <a:rPr lang="en-US" altLang="en-US" sz="2000" i="1" dirty="0" smtClean="0">
                <a:solidFill>
                  <a:srgbClr val="FF0000"/>
                </a:solidFill>
              </a:rPr>
              <a:t>  </a:t>
            </a:r>
            <a:r>
              <a:rPr lang="en-US" altLang="en-US" sz="2000" b="1" i="1" dirty="0" smtClean="0">
                <a:solidFill>
                  <a:srgbClr val="FF0000"/>
                </a:solidFill>
              </a:rPr>
              <a:t>statements</a:t>
            </a:r>
            <a:r>
              <a:rPr lang="en-US" altLang="en-US" sz="2000" i="1" dirty="0" smtClean="0">
                <a:solidFill>
                  <a:srgbClr val="FF0000"/>
                </a:solidFill>
              </a:rPr>
              <a:t> with </a:t>
            </a:r>
            <a:r>
              <a:rPr lang="en-US" altLang="en-US" sz="2000" b="1" i="1" dirty="0" smtClean="0">
                <a:solidFill>
                  <a:srgbClr val="FF0000"/>
                </a:solidFill>
              </a:rPr>
              <a:t>universal</a:t>
            </a:r>
            <a:r>
              <a:rPr lang="en-US" altLang="en-US" sz="2000" i="1" dirty="0" smtClean="0">
                <a:solidFill>
                  <a:srgbClr val="FF0000"/>
                </a:solidFill>
              </a:rPr>
              <a:t> </a:t>
            </a:r>
            <a:r>
              <a:rPr lang="en-US" altLang="en-US" sz="2000" b="1" i="1" dirty="0" smtClean="0">
                <a:solidFill>
                  <a:srgbClr val="FF0000"/>
                </a:solidFill>
              </a:rPr>
              <a:t>quantifiers</a:t>
            </a:r>
            <a:r>
              <a:rPr lang="en-US" altLang="en-US" sz="2000" i="1" dirty="0" smtClean="0">
                <a:solidFill>
                  <a:srgbClr val="FF0000"/>
                </a:solidFill>
              </a:rPr>
              <a:t> </a:t>
            </a:r>
            <a:r>
              <a:rPr lang="en-US" altLang="en-US" sz="2000" i="1" dirty="0" smtClean="0"/>
              <a:t>and </a:t>
            </a:r>
            <a:r>
              <a:rPr lang="en-US" altLang="en-US" sz="2000" b="1" i="1" dirty="0" smtClean="0">
                <a:solidFill>
                  <a:srgbClr val="0000FF"/>
                </a:solidFill>
              </a:rPr>
              <a:t>conjunctions</a:t>
            </a:r>
            <a:r>
              <a:rPr lang="en-US" altLang="en-US" sz="2000" i="1" dirty="0" smtClean="0">
                <a:solidFill>
                  <a:srgbClr val="0000FF"/>
                </a:solidFill>
              </a:rPr>
              <a:t> with </a:t>
            </a:r>
            <a:r>
              <a:rPr lang="en-US" altLang="en-US" sz="2000" b="1" i="1" dirty="0" smtClean="0">
                <a:solidFill>
                  <a:srgbClr val="0000FF"/>
                </a:solidFill>
              </a:rPr>
              <a:t>existential</a:t>
            </a:r>
            <a:r>
              <a:rPr lang="en-US" altLang="en-US" sz="2000" i="1" dirty="0" smtClean="0">
                <a:solidFill>
                  <a:srgbClr val="0000FF"/>
                </a:solidFill>
              </a:rPr>
              <a:t> </a:t>
            </a:r>
            <a:r>
              <a:rPr lang="en-US" altLang="en-US" sz="2000" b="1" i="1" dirty="0" smtClean="0">
                <a:solidFill>
                  <a:srgbClr val="0000FF"/>
                </a:solidFill>
              </a:rPr>
              <a:t>quantifiers</a:t>
            </a:r>
            <a:r>
              <a:rPr lang="en-US" altLang="en-US" sz="2000" i="1" dirty="0" smtClean="0">
                <a:solidFill>
                  <a:srgbClr val="0000FF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en-US" sz="2000" i="1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en-US" sz="2000" dirty="0" smtClean="0">
                <a:solidFill>
                  <a:srgbClr val="0000FF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en-US" sz="2400" dirty="0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CD411-BA26-4894-88BC-EEC2954731F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8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7921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Extra Example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altLang="en-US" sz="2400" dirty="0" smtClean="0">
                <a:solidFill>
                  <a:srgbClr val="FF0000"/>
                </a:solidFill>
              </a:rPr>
              <a:t>Express the statement “Someone in your school has studied calculus” using predicates and quantifiers.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rgbClr val="FF0000"/>
                </a:solidFill>
              </a:rPr>
              <a:t>	Let the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domain</a:t>
            </a:r>
            <a:r>
              <a:rPr lang="en-US" altLang="en-US" sz="2400" dirty="0" smtClean="0">
                <a:solidFill>
                  <a:srgbClr val="FF0000"/>
                </a:solidFill>
              </a:rPr>
              <a:t> (universe of discourse ) consists of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all people.</a:t>
            </a:r>
          </a:p>
          <a:p>
            <a:pPr>
              <a:buNone/>
            </a:pPr>
            <a:r>
              <a:rPr lang="en-US" altLang="en-US" sz="2400" b="1" u="sng" dirty="0" smtClean="0">
                <a:solidFill>
                  <a:srgbClr val="0000FF"/>
                </a:solidFill>
              </a:rPr>
              <a:t>Solution</a:t>
            </a:r>
            <a:r>
              <a:rPr lang="en-US" altLang="en-US" sz="2400" b="1" dirty="0" smtClean="0">
                <a:solidFill>
                  <a:srgbClr val="0000FF"/>
                </a:solidFill>
              </a:rPr>
              <a:t>:</a:t>
            </a:r>
          </a:p>
          <a:p>
            <a:pPr>
              <a:buNone/>
            </a:pPr>
            <a:r>
              <a:rPr lang="en-US" altLang="en-US" sz="2400" dirty="0" smtClean="0"/>
              <a:t>Let, </a:t>
            </a:r>
            <a:r>
              <a:rPr lang="en-US" altLang="en-US" sz="2400" b="1" dirty="0" smtClean="0">
                <a:solidFill>
                  <a:srgbClr val="0000FF"/>
                </a:solidFill>
              </a:rPr>
              <a:t>S(x) </a:t>
            </a:r>
            <a:r>
              <a:rPr lang="en-US" altLang="en-US" sz="2400" dirty="0" smtClean="0"/>
              <a:t>be the propositional  functions </a:t>
            </a:r>
            <a:r>
              <a:rPr lang="en-US" altLang="en-US" sz="2400" dirty="0" smtClean="0">
                <a:solidFill>
                  <a:srgbClr val="0000FF"/>
                </a:solidFill>
              </a:rPr>
              <a:t>“ x is in your school” </a:t>
            </a:r>
            <a:r>
              <a:rPr lang="en-US" altLang="en-US" sz="2400" dirty="0" smtClean="0"/>
              <a:t>and </a:t>
            </a:r>
          </a:p>
          <a:p>
            <a:pPr>
              <a:buNone/>
            </a:pPr>
            <a:r>
              <a:rPr lang="en-US" altLang="en-US" sz="2400" dirty="0" smtClean="0">
                <a:solidFill>
                  <a:srgbClr val="0000FF"/>
                </a:solidFill>
              </a:rPr>
              <a:t>C(x) </a:t>
            </a:r>
            <a:r>
              <a:rPr lang="en-US" altLang="en-US" sz="2400" dirty="0" smtClean="0"/>
              <a:t>be the propositional function </a:t>
            </a:r>
            <a:r>
              <a:rPr lang="en-US" altLang="en-US" sz="2400" dirty="0" smtClean="0">
                <a:solidFill>
                  <a:srgbClr val="0000FF"/>
                </a:solidFill>
              </a:rPr>
              <a:t>“x has studied calculus”.</a:t>
            </a:r>
          </a:p>
          <a:p>
            <a:pPr>
              <a:buNone/>
            </a:pPr>
            <a:r>
              <a:rPr lang="en-US" altLang="en-US" sz="2400" b="1" dirty="0" smtClean="0">
                <a:sym typeface="Symbol" pitchFamily="18" charset="2"/>
              </a:rPr>
              <a:t>	</a:t>
            </a:r>
            <a:r>
              <a:rPr lang="en-US" altLang="en-US" sz="2400" b="1" dirty="0" smtClean="0">
                <a:solidFill>
                  <a:srgbClr val="0000FF"/>
                </a:solidFill>
                <a:sym typeface="Symbol" pitchFamily="18" charset="2"/>
              </a:rPr>
              <a:t>x ( S</a:t>
            </a:r>
            <a:r>
              <a:rPr lang="en-US" altLang="en-US" sz="2400" b="1" dirty="0" smtClean="0">
                <a:solidFill>
                  <a:srgbClr val="0000FF"/>
                </a:solidFill>
              </a:rPr>
              <a:t>(x) </a:t>
            </a:r>
            <a:r>
              <a:rPr lang="en-US" altLang="en-US" sz="2400" b="1" dirty="0" smtClean="0">
                <a:solidFill>
                  <a:srgbClr val="0000FF"/>
                </a:solidFill>
                <a:sym typeface="Symbol" pitchFamily="18" charset="2"/>
              </a:rPr>
              <a:t> C(x) )</a:t>
            </a:r>
          </a:p>
          <a:p>
            <a:pPr>
              <a:buNone/>
            </a:pPr>
            <a:endParaRPr lang="en-US" altLang="en-US" sz="2400" b="1" dirty="0" smtClean="0">
              <a:sym typeface="Symbol" pitchFamily="18" charset="2"/>
            </a:endParaRPr>
          </a:p>
          <a:p>
            <a:pPr>
              <a:buFont typeface="Wingdings" pitchFamily="2" charset="2"/>
              <a:buChar char="§"/>
            </a:pPr>
            <a:r>
              <a:rPr lang="en-US" altLang="en-US" sz="2400" b="1" dirty="0" smtClean="0">
                <a:solidFill>
                  <a:srgbClr val="FF0000"/>
                </a:solidFill>
                <a:sym typeface="Symbol" pitchFamily="18" charset="2"/>
              </a:rPr>
              <a:t>Note</a:t>
            </a:r>
            <a:r>
              <a:rPr lang="en-US" altLang="en-US" sz="2400" b="1" dirty="0" smtClean="0">
                <a:sym typeface="Symbol" pitchFamily="18" charset="2"/>
              </a:rPr>
              <a:t> </a:t>
            </a:r>
            <a:r>
              <a:rPr lang="en-US" altLang="en-US" sz="2400" b="1" dirty="0" smtClean="0">
                <a:solidFill>
                  <a:srgbClr val="FF0000"/>
                </a:solidFill>
                <a:sym typeface="Symbol" pitchFamily="18" charset="2"/>
              </a:rPr>
              <a:t>that</a:t>
            </a:r>
            <a:r>
              <a:rPr lang="en-US" altLang="en-US" sz="2400" dirty="0" smtClean="0">
                <a:sym typeface="Symbol" pitchFamily="18" charset="2"/>
              </a:rPr>
              <a:t> if the domain consists of the students in your school, then we can write </a:t>
            </a:r>
            <a:r>
              <a:rPr lang="en-US" altLang="en-US" sz="2400" b="1" dirty="0" smtClean="0">
                <a:solidFill>
                  <a:srgbClr val="0000FF"/>
                </a:solidFill>
                <a:sym typeface="Symbol" pitchFamily="18" charset="2"/>
              </a:rPr>
              <a:t>x C(x)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CD411-BA26-4894-88BC-EEC2954731F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921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Exercise 9 (p.43)  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marL="457200" indent="-274320" eaLnBrk="1" hangingPunct="1">
              <a:spcBef>
                <a:spcPts val="600"/>
              </a:spcBef>
            </a:pPr>
            <a:r>
              <a:rPr lang="en-US" altLang="en-US" sz="2400" dirty="0"/>
              <a:t>Let </a:t>
            </a:r>
            <a:r>
              <a:rPr lang="en-US" altLang="en-US" sz="2400" i="1" dirty="0">
                <a:solidFill>
                  <a:srgbClr val="0000FF"/>
                </a:solidFill>
              </a:rPr>
              <a:t>P(x)</a:t>
            </a:r>
            <a:r>
              <a:rPr lang="en-US" altLang="en-US" sz="2400" dirty="0"/>
              <a:t> be the statement </a:t>
            </a:r>
            <a:r>
              <a:rPr lang="en-US" altLang="en-US" sz="2400" dirty="0">
                <a:solidFill>
                  <a:srgbClr val="0000FF"/>
                </a:solidFill>
              </a:rPr>
              <a:t>“</a:t>
            </a:r>
            <a:r>
              <a:rPr lang="en-US" altLang="en-US" sz="2400" i="1" dirty="0">
                <a:solidFill>
                  <a:srgbClr val="0000FF"/>
                </a:solidFill>
              </a:rPr>
              <a:t>x</a:t>
            </a:r>
            <a:r>
              <a:rPr lang="en-US" altLang="en-US" sz="2400" dirty="0">
                <a:solidFill>
                  <a:srgbClr val="0000FF"/>
                </a:solidFill>
              </a:rPr>
              <a:t> can speak Russian”</a:t>
            </a:r>
            <a:r>
              <a:rPr lang="en-US" altLang="en-US" sz="2400" dirty="0"/>
              <a:t> and let </a:t>
            </a:r>
            <a:r>
              <a:rPr lang="en-US" altLang="en-US" sz="2400" dirty="0" smtClean="0">
                <a:solidFill>
                  <a:srgbClr val="FF0000"/>
                </a:solidFill>
              </a:rPr>
              <a:t>Q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(x</a:t>
            </a:r>
            <a:r>
              <a:rPr lang="en-US" altLang="en-US" sz="2400" i="1" dirty="0">
                <a:solidFill>
                  <a:srgbClr val="FF0000"/>
                </a:solidFill>
              </a:rPr>
              <a:t>)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be the statement </a:t>
            </a:r>
            <a:r>
              <a:rPr lang="en-US" altLang="en-US" sz="2400" dirty="0">
                <a:solidFill>
                  <a:srgbClr val="FF0000"/>
                </a:solidFill>
              </a:rPr>
              <a:t>“</a:t>
            </a:r>
            <a:r>
              <a:rPr lang="en-US" altLang="en-US" sz="2400" i="1" dirty="0">
                <a:solidFill>
                  <a:srgbClr val="FF0000"/>
                </a:solidFill>
              </a:rPr>
              <a:t>x</a:t>
            </a:r>
            <a:r>
              <a:rPr lang="en-US" altLang="en-US" sz="2400" dirty="0">
                <a:solidFill>
                  <a:srgbClr val="FF0000"/>
                </a:solidFill>
              </a:rPr>
              <a:t> knows the computer language C++”</a:t>
            </a:r>
            <a:r>
              <a:rPr lang="en-US" altLang="en-US" sz="2400" dirty="0"/>
              <a:t>, Express each of these sentences in terms of </a:t>
            </a:r>
            <a:r>
              <a:rPr lang="en-US" altLang="en-US" sz="2400" i="1" dirty="0"/>
              <a:t>P(x), Q (x</a:t>
            </a:r>
            <a:r>
              <a:rPr lang="en-US" altLang="en-US" sz="2400" i="1" dirty="0" smtClean="0"/>
              <a:t>),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quantifiers, </a:t>
            </a:r>
            <a:r>
              <a:rPr lang="en-US" altLang="en-US" sz="2400" dirty="0" smtClean="0"/>
              <a:t>and logical </a:t>
            </a:r>
            <a:r>
              <a:rPr lang="en-US" altLang="en-US" sz="2400" dirty="0"/>
              <a:t>connectives. The </a:t>
            </a:r>
            <a:r>
              <a:rPr lang="en-US" altLang="en-US" sz="2400" dirty="0" smtClean="0">
                <a:solidFill>
                  <a:srgbClr val="FF0000"/>
                </a:solidFill>
              </a:rPr>
              <a:t>domain</a:t>
            </a:r>
            <a:r>
              <a:rPr lang="en-US" altLang="en-US" sz="2400" dirty="0" smtClean="0"/>
              <a:t> for quantifiers </a:t>
            </a:r>
            <a:r>
              <a:rPr lang="en-US" altLang="en-US" sz="2400" dirty="0"/>
              <a:t>consists of </a:t>
            </a:r>
            <a:r>
              <a:rPr lang="en-US" altLang="en-US" sz="2400" dirty="0">
                <a:solidFill>
                  <a:srgbClr val="FF0000"/>
                </a:solidFill>
              </a:rPr>
              <a:t>all students at your school</a:t>
            </a:r>
            <a:r>
              <a:rPr lang="en-US" altLang="en-US" sz="2400" dirty="0" smtClean="0">
                <a:solidFill>
                  <a:srgbClr val="FF0000"/>
                </a:solidFill>
              </a:rPr>
              <a:t>.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marL="640080" indent="-457200" eaLnBrk="1" hangingPunct="1">
              <a:spcBef>
                <a:spcPts val="600"/>
              </a:spcBef>
              <a:buFont typeface="+mj-lt"/>
              <a:buAutoNum type="alphaLcParenR"/>
            </a:pPr>
            <a:r>
              <a:rPr lang="en-US" altLang="en-US" sz="2400" dirty="0"/>
              <a:t>There is a student at your school who can speak Russian and who knows C++.</a:t>
            </a:r>
          </a:p>
          <a:p>
            <a:pPr marL="640080" indent="-457200" eaLnBrk="1" hangingPunct="1">
              <a:spcBef>
                <a:spcPts val="600"/>
              </a:spcBef>
              <a:buFont typeface="+mj-lt"/>
              <a:buAutoNum type="alphaLcParenR"/>
            </a:pPr>
            <a:r>
              <a:rPr lang="en-US" altLang="en-US" sz="2400" dirty="0"/>
              <a:t>There is a student at your school who can speak Russian but who doesn’t know C++.</a:t>
            </a:r>
          </a:p>
          <a:p>
            <a:pPr marL="640080" indent="-457200" eaLnBrk="1" hangingPunct="1">
              <a:spcBef>
                <a:spcPts val="600"/>
              </a:spcBef>
              <a:buFont typeface="+mj-lt"/>
              <a:buAutoNum type="alphaLcParenR"/>
            </a:pPr>
            <a:r>
              <a:rPr lang="en-US" altLang="en-US" sz="2400" dirty="0"/>
              <a:t>Every student at your school either can speak Russian or knows C++.</a:t>
            </a:r>
          </a:p>
          <a:p>
            <a:pPr marL="640080" indent="-457200" eaLnBrk="1" hangingPunct="1">
              <a:spcBef>
                <a:spcPts val="600"/>
              </a:spcBef>
              <a:buFont typeface="+mj-lt"/>
              <a:buAutoNum type="alphaLcParenR"/>
            </a:pPr>
            <a:r>
              <a:rPr lang="en-US" altLang="en-US" sz="2400" dirty="0"/>
              <a:t>No student at your school can speak Russian or knows C</a:t>
            </a:r>
            <a:r>
              <a:rPr lang="en-US" altLang="en-US" sz="2400" dirty="0" smtClean="0"/>
              <a:t>++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CD411-BA26-4894-88BC-EEC2954731F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04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en-US" sz="4000" dirty="0" smtClean="0">
                <a:solidFill>
                  <a:srgbClr val="0000FF"/>
                </a:solidFill>
                <a:latin typeface="+mn-lt"/>
              </a:rPr>
              <a:t>Answer </a:t>
            </a:r>
            <a:endParaRPr lang="en-US" sz="40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altLang="en-US" sz="2800" b="1" dirty="0" smtClean="0">
                <a:sym typeface="Symbol" pitchFamily="18" charset="2"/>
              </a:rPr>
              <a:t> </a:t>
            </a:r>
            <a:r>
              <a:rPr lang="en-US" altLang="en-US" sz="2800" b="1" dirty="0">
                <a:sym typeface="Symbol" pitchFamily="18" charset="2"/>
              </a:rPr>
              <a:t>x </a:t>
            </a:r>
            <a:r>
              <a:rPr lang="en-US" altLang="en-US" sz="2800" b="1" dirty="0" smtClean="0">
                <a:sym typeface="Symbol" pitchFamily="18" charset="2"/>
              </a:rPr>
              <a:t>(</a:t>
            </a:r>
            <a:r>
              <a:rPr lang="en-US" altLang="en-US" sz="2800" b="1" dirty="0" smtClean="0"/>
              <a:t>p(x</a:t>
            </a:r>
            <a:r>
              <a:rPr lang="en-US" altLang="en-US" sz="2800" b="1" dirty="0"/>
              <a:t>) </a:t>
            </a:r>
            <a:r>
              <a:rPr lang="en-US" altLang="en-US" sz="2800" b="1" dirty="0">
                <a:sym typeface="Symbol" pitchFamily="18" charset="2"/>
              </a:rPr>
              <a:t> Q(x</a:t>
            </a:r>
            <a:r>
              <a:rPr lang="en-US" altLang="en-US" sz="2800" b="1" dirty="0" smtClean="0">
                <a:sym typeface="Symbol" pitchFamily="18" charset="2"/>
              </a:rPr>
              <a:t>))</a:t>
            </a:r>
            <a:endParaRPr lang="en-US" altLang="en-US" sz="2800" b="1" dirty="0">
              <a:sym typeface="Symbol" pitchFamily="18" charset="2"/>
            </a:endParaRPr>
          </a:p>
          <a:p>
            <a:pPr marL="609600" indent="-609600" eaLnBrk="1" hangingPunct="1">
              <a:buFont typeface="+mj-lt"/>
              <a:buAutoNum type="alphaLcParenR"/>
            </a:pPr>
            <a:endParaRPr lang="en-US" altLang="en-US" sz="2800" b="1" dirty="0">
              <a:sym typeface="Symbol" pitchFamily="18" charset="2"/>
            </a:endParaRPr>
          </a:p>
          <a:p>
            <a:pPr marL="609600" indent="-609600" eaLnBrk="1" hangingPunct="1">
              <a:buFont typeface="+mj-lt"/>
              <a:buAutoNum type="alphaLcParenR"/>
            </a:pPr>
            <a:r>
              <a:rPr lang="en-US" altLang="en-US" sz="2800" b="1" dirty="0">
                <a:sym typeface="Symbol" pitchFamily="18" charset="2"/>
              </a:rPr>
              <a:t> x </a:t>
            </a:r>
            <a:r>
              <a:rPr lang="en-US" altLang="en-US" sz="2800" b="1" dirty="0" smtClean="0">
                <a:sym typeface="Symbol" pitchFamily="18" charset="2"/>
              </a:rPr>
              <a:t>(</a:t>
            </a:r>
            <a:r>
              <a:rPr lang="en-US" altLang="en-US" sz="2800" b="1" dirty="0" smtClean="0"/>
              <a:t>p(x</a:t>
            </a:r>
            <a:r>
              <a:rPr lang="en-US" altLang="en-US" sz="2800" b="1" dirty="0"/>
              <a:t>) </a:t>
            </a:r>
            <a:r>
              <a:rPr lang="en-US" altLang="en-US" sz="2800" b="1" dirty="0">
                <a:sym typeface="Symbol" pitchFamily="18" charset="2"/>
              </a:rPr>
              <a:t>  Q(x)]</a:t>
            </a:r>
          </a:p>
          <a:p>
            <a:pPr marL="609600" indent="-609600" eaLnBrk="1" hangingPunct="1">
              <a:buFont typeface="+mj-lt"/>
              <a:buAutoNum type="alphaLcParenR"/>
            </a:pPr>
            <a:endParaRPr lang="en-US" altLang="en-US" sz="2800" b="1" dirty="0">
              <a:sym typeface="Symbol" pitchFamily="18" charset="2"/>
            </a:endParaRPr>
          </a:p>
          <a:p>
            <a:pPr marL="609600" indent="-609600" eaLnBrk="1" hangingPunct="1">
              <a:buFont typeface="+mj-lt"/>
              <a:buAutoNum type="alphaLcParenR"/>
            </a:pPr>
            <a:r>
              <a:rPr lang="en-US" altLang="en-US" sz="2800" b="1" dirty="0" smtClean="0">
                <a:sym typeface="Symbol" pitchFamily="18" charset="2"/>
              </a:rPr>
              <a:t> </a:t>
            </a:r>
            <a:r>
              <a:rPr lang="en-US" altLang="en-US" sz="2800" b="1" dirty="0">
                <a:sym typeface="Symbol" pitchFamily="18" charset="2"/>
              </a:rPr>
              <a:t>x </a:t>
            </a:r>
            <a:r>
              <a:rPr lang="en-US" altLang="en-US" sz="2800" b="1" dirty="0" smtClean="0">
                <a:sym typeface="Symbol" pitchFamily="18" charset="2"/>
              </a:rPr>
              <a:t>(</a:t>
            </a:r>
            <a:r>
              <a:rPr lang="en-US" altLang="en-US" sz="2800" b="1" dirty="0" smtClean="0"/>
              <a:t>P(x </a:t>
            </a:r>
            <a:r>
              <a:rPr lang="en-US" altLang="en-US" sz="2800" b="1" dirty="0"/>
              <a:t>)</a:t>
            </a:r>
            <a:r>
              <a:rPr lang="en-US" altLang="en-US" sz="2800" b="1" dirty="0">
                <a:sym typeface="Symbol" pitchFamily="18" charset="2"/>
              </a:rPr>
              <a:t>  Q(x</a:t>
            </a:r>
            <a:r>
              <a:rPr lang="en-US" altLang="en-US" sz="2800" b="1" dirty="0" smtClean="0">
                <a:sym typeface="Symbol" pitchFamily="18" charset="2"/>
              </a:rPr>
              <a:t>))</a:t>
            </a:r>
            <a:endParaRPr lang="en-US" altLang="en-US" sz="2800" b="1" dirty="0">
              <a:sym typeface="Symbol" pitchFamily="18" charset="2"/>
            </a:endParaRPr>
          </a:p>
          <a:p>
            <a:pPr marL="609600" indent="-609600" eaLnBrk="1" hangingPunct="1">
              <a:buFont typeface="+mj-lt"/>
              <a:buAutoNum type="alphaLcParenR"/>
            </a:pPr>
            <a:endParaRPr lang="en-US" altLang="en-US" sz="2800" b="1" dirty="0">
              <a:sym typeface="Symbol" pitchFamily="18" charset="2"/>
            </a:endParaRPr>
          </a:p>
          <a:p>
            <a:pPr marL="609600" indent="-609600" eaLnBrk="1" hangingPunct="1">
              <a:buFont typeface="+mj-lt"/>
              <a:buAutoNum type="alphaLcParenR"/>
            </a:pPr>
            <a:r>
              <a:rPr lang="en-US" altLang="en-US" sz="2800" b="1" dirty="0">
                <a:sym typeface="Symbol" pitchFamily="18" charset="2"/>
              </a:rPr>
              <a:t> x </a:t>
            </a:r>
            <a:r>
              <a:rPr lang="en-US" altLang="en-US" sz="2800" b="1" dirty="0" smtClean="0">
                <a:sym typeface="Symbol" pitchFamily="18" charset="2"/>
              </a:rPr>
              <a:t> (</a:t>
            </a:r>
            <a:r>
              <a:rPr lang="en-US" altLang="en-US" sz="2800" b="1" dirty="0" smtClean="0"/>
              <a:t>P(x </a:t>
            </a:r>
            <a:r>
              <a:rPr lang="en-US" altLang="en-US" sz="2800" b="1" dirty="0"/>
              <a:t>)</a:t>
            </a:r>
            <a:r>
              <a:rPr lang="en-US" altLang="en-US" sz="2800" b="1" dirty="0">
                <a:sym typeface="Symbol" pitchFamily="18" charset="2"/>
              </a:rPr>
              <a:t>  Q(x</a:t>
            </a:r>
            <a:r>
              <a:rPr lang="en-US" altLang="en-US" sz="2800" b="1" dirty="0" smtClean="0">
                <a:sym typeface="Symbol" pitchFamily="18" charset="2"/>
              </a:rPr>
              <a:t>))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CD411-BA26-4894-88BC-EEC2954731F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692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Exercise 25 (p.44)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 smtClean="0">
                <a:solidFill>
                  <a:srgbClr val="FC0000"/>
                </a:solidFill>
              </a:rPr>
              <a:t>Translate </a:t>
            </a:r>
            <a:r>
              <a:rPr lang="en-US" altLang="en-US" sz="2400" dirty="0">
                <a:solidFill>
                  <a:srgbClr val="FC0000"/>
                </a:solidFill>
              </a:rPr>
              <a:t>each of the statements into logical expressions using predicates, quantifiers, and logical connectives</a:t>
            </a:r>
            <a:r>
              <a:rPr lang="en-US" altLang="en-US" sz="2400" dirty="0" smtClean="0">
                <a:solidFill>
                  <a:srgbClr val="FC0000"/>
                </a:solidFill>
              </a:rPr>
              <a:t>.</a:t>
            </a:r>
          </a:p>
          <a:p>
            <a:pPr marL="548640" indent="-457200" eaLnBrk="1" hangingPunct="1">
              <a:buFont typeface="+mj-lt"/>
              <a:buAutoNum type="alphaLcParenR"/>
            </a:pPr>
            <a:r>
              <a:rPr lang="en-US" altLang="en-US" sz="2400" dirty="0" smtClean="0"/>
              <a:t>No one is perfect.</a:t>
            </a:r>
          </a:p>
          <a:p>
            <a:pPr marL="548640" indent="-457200" eaLnBrk="1" hangingPunct="1">
              <a:buFont typeface="+mj-lt"/>
              <a:buAutoNum type="alphaLcParenR"/>
            </a:pPr>
            <a:r>
              <a:rPr lang="en-US" altLang="en-US" sz="2400" dirty="0" smtClean="0"/>
              <a:t>Not everyone is perfect.</a:t>
            </a:r>
          </a:p>
          <a:p>
            <a:pPr marL="548640" indent="-457200" eaLnBrk="1" hangingPunct="1">
              <a:buFont typeface="+mj-lt"/>
              <a:buAutoNum type="alphaLcParenR"/>
            </a:pPr>
            <a:r>
              <a:rPr lang="en-US" altLang="en-US" sz="2400" dirty="0" smtClean="0"/>
              <a:t>All your friends are perfect.</a:t>
            </a:r>
          </a:p>
          <a:p>
            <a:pPr marL="548640" indent="-457200" eaLnBrk="1" hangingPunct="1">
              <a:buFont typeface="+mj-lt"/>
              <a:buAutoNum type="alphaLcParenR"/>
            </a:pPr>
            <a:r>
              <a:rPr lang="en-US" altLang="en-US" sz="2400" dirty="0" smtClean="0"/>
              <a:t>At least one of your friends is perfect.</a:t>
            </a:r>
          </a:p>
          <a:p>
            <a:pPr marL="548640" indent="-457200" eaLnBrk="1" hangingPunct="1">
              <a:buFont typeface="+mj-lt"/>
              <a:buAutoNum type="alphaLcParenR"/>
            </a:pPr>
            <a:r>
              <a:rPr lang="en-US" altLang="en-US" sz="2400" dirty="0" smtClean="0"/>
              <a:t>Everyone is your friend and is perfect. </a:t>
            </a:r>
          </a:p>
          <a:p>
            <a:pPr marL="548640" indent="-457200">
              <a:buFont typeface="+mj-lt"/>
              <a:buAutoNum type="alphaLcParenR"/>
            </a:pPr>
            <a:r>
              <a:rPr lang="en-US" sz="2400" dirty="0" smtClean="0"/>
              <a:t>Not everybody is your friend or someone is not perfect.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CD411-BA26-4894-88BC-EEC2954731F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145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Solution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en-US" altLang="en-US" sz="2400" dirty="0"/>
              <a:t>Let </a:t>
            </a:r>
            <a:r>
              <a:rPr lang="en-US" altLang="en-US" sz="2400" i="1" dirty="0">
                <a:solidFill>
                  <a:srgbClr val="0000FF"/>
                </a:solidFill>
              </a:rPr>
              <a:t>P(x)</a:t>
            </a:r>
            <a:r>
              <a:rPr lang="en-US" altLang="en-US" sz="2400" dirty="0"/>
              <a:t> be </a:t>
            </a:r>
            <a:r>
              <a:rPr lang="en-US" altLang="en-US" sz="2400" dirty="0">
                <a:solidFill>
                  <a:srgbClr val="0000FF"/>
                </a:solidFill>
              </a:rPr>
              <a:t>“</a:t>
            </a:r>
            <a:r>
              <a:rPr lang="en-US" altLang="en-US" sz="2400" i="1" dirty="0">
                <a:solidFill>
                  <a:srgbClr val="0000FF"/>
                </a:solidFill>
              </a:rPr>
              <a:t>x</a:t>
            </a:r>
            <a:r>
              <a:rPr lang="en-US" altLang="en-US" sz="2400" dirty="0">
                <a:solidFill>
                  <a:srgbClr val="0000FF"/>
                </a:solidFill>
              </a:rPr>
              <a:t> is perfect”</a:t>
            </a:r>
            <a:r>
              <a:rPr lang="en-US" altLang="en-US" sz="2400" dirty="0"/>
              <a:t>; </a:t>
            </a:r>
            <a:r>
              <a:rPr lang="en-US" altLang="en-US" sz="2400" dirty="0" smtClean="0"/>
              <a:t>let 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F(x)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be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>
                <a:solidFill>
                  <a:srgbClr val="FF0000"/>
                </a:solidFill>
              </a:rPr>
              <a:t>“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x</a:t>
            </a:r>
            <a:r>
              <a:rPr lang="en-US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is your friend”</a:t>
            </a:r>
            <a:r>
              <a:rPr lang="en-US" altLang="en-US" sz="2400" dirty="0"/>
              <a:t>; and let the </a:t>
            </a:r>
            <a:r>
              <a:rPr lang="en-US" altLang="en-US" sz="2400" b="1" dirty="0" smtClean="0"/>
              <a:t>domain</a:t>
            </a:r>
            <a:r>
              <a:rPr lang="en-US" altLang="en-US" sz="2400" dirty="0" smtClean="0"/>
              <a:t> be </a:t>
            </a:r>
            <a:r>
              <a:rPr lang="en-US" altLang="en-US" sz="2400" b="1" dirty="0"/>
              <a:t>all</a:t>
            </a:r>
            <a:r>
              <a:rPr lang="en-US" altLang="en-US" sz="2400" dirty="0"/>
              <a:t> </a:t>
            </a:r>
            <a:r>
              <a:rPr lang="en-US" altLang="en-US" sz="2400" b="1" dirty="0"/>
              <a:t>people</a:t>
            </a:r>
            <a:r>
              <a:rPr lang="en-US" altLang="en-US" sz="2400" dirty="0"/>
              <a:t>. </a:t>
            </a:r>
          </a:p>
          <a:p>
            <a:pPr marL="548640" indent="-548640" eaLnBrk="1" hangingPunct="1">
              <a:buFont typeface="+mj-lt"/>
              <a:buAutoNum type="alphaLcParenR"/>
            </a:pPr>
            <a:r>
              <a:rPr lang="en-US" altLang="en-US" sz="2400" dirty="0" smtClean="0">
                <a:sym typeface="Symbol" pitchFamily="18" charset="2"/>
              </a:rPr>
              <a:t>x  </a:t>
            </a:r>
            <a:r>
              <a:rPr lang="en-US" altLang="en-US" sz="2400" dirty="0" smtClean="0"/>
              <a:t>P(x )</a:t>
            </a:r>
            <a:endParaRPr lang="en-US" altLang="en-US" sz="2400" dirty="0" smtClean="0">
              <a:sym typeface="Symbol" pitchFamily="18" charset="2"/>
            </a:endParaRPr>
          </a:p>
          <a:p>
            <a:pPr marL="548640" indent="-548640" eaLnBrk="1" hangingPunct="1">
              <a:buFont typeface="+mj-lt"/>
              <a:buAutoNum type="alphaLcParenR"/>
            </a:pPr>
            <a:r>
              <a:rPr lang="en-US" altLang="en-US" sz="2400" dirty="0" smtClean="0">
                <a:sym typeface="Symbol" pitchFamily="18" charset="2"/>
              </a:rPr>
              <a:t> x </a:t>
            </a:r>
            <a:r>
              <a:rPr lang="en-US" altLang="en-US" sz="2400" dirty="0" smtClean="0"/>
              <a:t>P(x )</a:t>
            </a:r>
          </a:p>
          <a:p>
            <a:pPr marL="548640" indent="-548640" eaLnBrk="1" hangingPunct="1">
              <a:buFont typeface="+mj-lt"/>
              <a:buAutoNum type="alphaLcParenR"/>
            </a:pPr>
            <a:r>
              <a:rPr lang="en-US" altLang="en-US" sz="2400" dirty="0" smtClean="0">
                <a:sym typeface="Symbol" pitchFamily="18" charset="2"/>
              </a:rPr>
              <a:t>x (F(x)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dirty="0" smtClean="0"/>
              <a:t>P (x))</a:t>
            </a:r>
            <a:endParaRPr lang="en-US" altLang="en-US" sz="2400" dirty="0" smtClean="0">
              <a:sym typeface="Symbol" pitchFamily="18" charset="2"/>
            </a:endParaRPr>
          </a:p>
          <a:p>
            <a:pPr marL="548640" indent="-548640" eaLnBrk="1" hangingPunct="1">
              <a:buFont typeface="+mj-lt"/>
              <a:buAutoNum type="alphaLcParenR"/>
            </a:pPr>
            <a:r>
              <a:rPr lang="en-US" altLang="en-US" sz="2400" dirty="0" smtClean="0">
                <a:sym typeface="Symbol" pitchFamily="18" charset="2"/>
              </a:rPr>
              <a:t> x (</a:t>
            </a:r>
            <a:r>
              <a:rPr lang="en-US" altLang="en-US" sz="2400" dirty="0" smtClean="0"/>
              <a:t>F(x) </a:t>
            </a:r>
            <a:r>
              <a:rPr lang="en-US" altLang="en-US" sz="2400" dirty="0" smtClean="0">
                <a:sym typeface="Symbol" pitchFamily="18" charset="2"/>
              </a:rPr>
              <a:t>  P(x))</a:t>
            </a:r>
          </a:p>
          <a:p>
            <a:pPr marL="548640" indent="-548640" eaLnBrk="1" hangingPunct="1">
              <a:buFont typeface="+mj-lt"/>
              <a:buAutoNum type="alphaLcParenR"/>
            </a:pPr>
            <a:r>
              <a:rPr lang="en-US" altLang="en-US" sz="2400" dirty="0" smtClean="0">
                <a:sym typeface="Symbol" pitchFamily="18" charset="2"/>
              </a:rPr>
              <a:t> x (</a:t>
            </a:r>
            <a:r>
              <a:rPr lang="en-US" altLang="en-US" sz="2400" dirty="0" smtClean="0"/>
              <a:t>F(x )</a:t>
            </a:r>
            <a:r>
              <a:rPr lang="en-US" altLang="en-US" sz="2400" dirty="0" smtClean="0">
                <a:sym typeface="Symbol" pitchFamily="18" charset="2"/>
              </a:rPr>
              <a:t>  P(x))   </a:t>
            </a:r>
            <a:r>
              <a:rPr lang="en-US" altLang="en-US" sz="2400" i="1" dirty="0" smtClean="0">
                <a:solidFill>
                  <a:srgbClr val="FF0000"/>
                </a:solidFill>
                <a:sym typeface="Symbol" pitchFamily="18" charset="2"/>
              </a:rPr>
              <a:t>or</a:t>
            </a:r>
            <a:r>
              <a:rPr lang="en-US" altLang="en-US" sz="2400" dirty="0" smtClean="0">
                <a:sym typeface="Symbol" pitchFamily="18" charset="2"/>
              </a:rPr>
              <a:t>  (x (</a:t>
            </a:r>
            <a:r>
              <a:rPr lang="en-US" altLang="en-US" sz="2400" dirty="0" smtClean="0"/>
              <a:t>F(x ))</a:t>
            </a:r>
            <a:r>
              <a:rPr lang="en-US" altLang="en-US" sz="2400" dirty="0" smtClean="0">
                <a:sym typeface="Symbol" pitchFamily="18" charset="2"/>
              </a:rPr>
              <a:t>  (x P(x)) </a:t>
            </a:r>
          </a:p>
          <a:p>
            <a:pPr marL="548640" indent="-548640" eaLnBrk="1" hangingPunct="1">
              <a:buFont typeface="+mj-lt"/>
              <a:buAutoNum type="alphaLcParenR"/>
            </a:pPr>
            <a:r>
              <a:rPr lang="en-US" altLang="en-US" sz="2400" dirty="0" smtClean="0">
                <a:sym typeface="Symbol" pitchFamily="18" charset="2"/>
              </a:rPr>
              <a:t>(</a:t>
            </a:r>
            <a:r>
              <a:rPr lang="en-US" sz="2400" dirty="0" smtClean="0">
                <a:latin typeface="Cambria Math"/>
                <a:ea typeface="Cambria Math"/>
              </a:rPr>
              <a:t>¬</a:t>
            </a:r>
            <a:r>
              <a:rPr lang="en-US" altLang="en-US" sz="2400" dirty="0" smtClean="0">
                <a:sym typeface="Symbol" pitchFamily="18" charset="2"/>
              </a:rPr>
              <a:t>x (</a:t>
            </a:r>
            <a:r>
              <a:rPr lang="en-US" altLang="en-US" sz="2400" dirty="0" smtClean="0"/>
              <a:t>F(x )) </a:t>
            </a:r>
            <a:r>
              <a:rPr lang="en-US" sz="2400" dirty="0" smtClean="0">
                <a:latin typeface="Cambria Math"/>
                <a:ea typeface="Cambria Math"/>
              </a:rPr>
              <a:t>∨ (</a:t>
            </a:r>
            <a:r>
              <a:rPr lang="en-US" altLang="en-US" sz="2400" dirty="0" smtClean="0">
                <a:sym typeface="Symbol" pitchFamily="18" charset="2"/>
              </a:rPr>
              <a:t> x</a:t>
            </a:r>
            <a:r>
              <a:rPr lang="en-US" sz="2400" dirty="0" smtClean="0">
                <a:latin typeface="Cambria Math"/>
                <a:ea typeface="Cambria Math"/>
              </a:rPr>
              <a:t>¬</a:t>
            </a:r>
            <a:r>
              <a:rPr lang="en-US" altLang="en-US" sz="2400" dirty="0" smtClean="0"/>
              <a:t> P(x ))</a:t>
            </a:r>
            <a:endParaRPr lang="en-US" altLang="en-US" sz="2400" dirty="0" smtClean="0">
              <a:sym typeface="Symbol" pitchFamily="18" charset="2"/>
            </a:endParaRPr>
          </a:p>
          <a:p>
            <a:pPr marL="548640" indent="-548640" eaLnBrk="1" hangingPunct="1">
              <a:buFont typeface="+mj-lt"/>
              <a:buAutoNum type="alphaLcParenR"/>
            </a:pPr>
            <a:endParaRPr lang="en-US" altLang="en-US" sz="2400" dirty="0" smtClean="0">
              <a:sym typeface="Symbol" pitchFamily="18" charset="2"/>
            </a:endParaRPr>
          </a:p>
          <a:p>
            <a:pPr marL="548640" indent="-548640" eaLnBrk="1" hangingPunct="1">
              <a:buFont typeface="+mj-lt"/>
              <a:buAutoNum type="alphaLcParenR"/>
            </a:pPr>
            <a:endParaRPr lang="en-US" altLang="en-US" sz="2400" dirty="0" smtClean="0">
              <a:sym typeface="Symbol" pitchFamily="18" charset="2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3CD411-BA26-4894-88BC-EEC2954731F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5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sz="4000" smtClean="0"/>
              <a:t>Predicates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 smtClean="0"/>
              <a:t>A predicate is a sentence that contains a finite number of variables and becomes a proposition when specific values are substituted for the variables.</a:t>
            </a:r>
          </a:p>
          <a:p>
            <a:pPr eaLnBrk="1" hangingPunct="1">
              <a:defRPr/>
            </a:pPr>
            <a:r>
              <a:rPr lang="en-US" sz="2200" dirty="0" smtClean="0">
                <a:solidFill>
                  <a:srgbClr val="0000FF"/>
                </a:solidFill>
              </a:rPr>
              <a:t>A </a:t>
            </a:r>
            <a:r>
              <a:rPr lang="en-US" sz="2200" b="1" i="1" dirty="0" smtClean="0">
                <a:solidFill>
                  <a:srgbClr val="0000FF"/>
                </a:solidFill>
              </a:rPr>
              <a:t>predicate</a:t>
            </a:r>
            <a:r>
              <a:rPr lang="en-US" sz="2200" dirty="0" smtClean="0">
                <a:solidFill>
                  <a:srgbClr val="0000FF"/>
                </a:solidFill>
              </a:rPr>
              <a:t>, </a:t>
            </a:r>
            <a:r>
              <a:rPr lang="en-US" sz="2200" b="1" dirty="0" smtClean="0">
                <a:solidFill>
                  <a:srgbClr val="0000FF"/>
                </a:solidFill>
              </a:rPr>
              <a:t>or propositional function</a:t>
            </a:r>
            <a:r>
              <a:rPr lang="en-US" sz="2200" dirty="0" smtClean="0">
                <a:solidFill>
                  <a:srgbClr val="0000FF"/>
                </a:solidFill>
              </a:rPr>
              <a:t>, is a function that takes some variable(s) as arguments and returns True or False.</a:t>
            </a:r>
          </a:p>
          <a:p>
            <a:pPr eaLnBrk="1" hangingPunct="1">
              <a:defRPr/>
            </a:pPr>
            <a:r>
              <a:rPr lang="en-US" sz="2200" dirty="0" smtClean="0"/>
              <a:t>A </a:t>
            </a:r>
            <a:r>
              <a:rPr lang="en-US" sz="2200" cap="all" dirty="0" smtClean="0">
                <a:solidFill>
                  <a:srgbClr val="C00000"/>
                </a:solidFill>
              </a:rPr>
              <a:t>predicate</a:t>
            </a:r>
            <a:r>
              <a:rPr lang="en-US" sz="2200" dirty="0" smtClean="0"/>
              <a:t> is symbolized by a </a:t>
            </a:r>
            <a:r>
              <a:rPr lang="en-US" sz="2200" cap="all" dirty="0" smtClean="0">
                <a:solidFill>
                  <a:srgbClr val="C00000"/>
                </a:solidFill>
              </a:rPr>
              <a:t>capital</a:t>
            </a:r>
            <a:r>
              <a:rPr lang="en-US" sz="2200" cap="all" dirty="0" smtClean="0">
                <a:solidFill>
                  <a:srgbClr val="FF0000"/>
                </a:solidFill>
              </a:rPr>
              <a:t> </a:t>
            </a:r>
            <a:r>
              <a:rPr lang="en-US" sz="2200" cap="all" dirty="0" smtClean="0">
                <a:solidFill>
                  <a:srgbClr val="C00000"/>
                </a:solidFill>
              </a:rPr>
              <a:t>letter</a:t>
            </a:r>
            <a:r>
              <a:rPr lang="en-US" sz="2200" cap="all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/>
              <a:t>and the </a:t>
            </a:r>
            <a:r>
              <a:rPr lang="en-US" sz="2200" dirty="0" smtClean="0">
                <a:solidFill>
                  <a:srgbClr val="C00000"/>
                </a:solidFill>
              </a:rPr>
              <a:t>variable(s</a:t>
            </a:r>
            <a:r>
              <a:rPr lang="en-US" sz="2200" dirty="0" smtClean="0"/>
              <a:t>) by </a:t>
            </a:r>
            <a:r>
              <a:rPr lang="en-US" sz="2200" dirty="0" smtClean="0">
                <a:solidFill>
                  <a:srgbClr val="C00000"/>
                </a:solidFill>
              </a:rPr>
              <a:t>small letter(s).</a:t>
            </a:r>
          </a:p>
          <a:p>
            <a:pPr eaLnBrk="1" hangingPunct="1">
              <a:defRPr/>
            </a:pPr>
            <a:r>
              <a:rPr lang="en-US" sz="2200" dirty="0" smtClean="0"/>
              <a:t>The sentence “</a:t>
            </a:r>
            <a:r>
              <a:rPr lang="en-US" sz="2200" dirty="0" smtClean="0">
                <a:solidFill>
                  <a:srgbClr val="0000FF"/>
                </a:solidFill>
              </a:rPr>
              <a:t>x is a bachelor</a:t>
            </a:r>
            <a:r>
              <a:rPr lang="en-US" sz="2200" dirty="0" smtClean="0"/>
              <a:t>” is symbolized as </a:t>
            </a:r>
            <a:r>
              <a:rPr lang="en-US" sz="2200" i="1" dirty="0" smtClean="0">
                <a:solidFill>
                  <a:srgbClr val="0033CC"/>
                </a:solidFill>
              </a:rPr>
              <a:t>P(x</a:t>
            </a:r>
            <a:r>
              <a:rPr lang="en-US" sz="2200" dirty="0" smtClean="0">
                <a:solidFill>
                  <a:srgbClr val="0033CC"/>
                </a:solidFill>
              </a:rPr>
              <a:t>)</a:t>
            </a:r>
            <a:r>
              <a:rPr lang="en-US" sz="2200" dirty="0" smtClean="0"/>
              <a:t>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200" dirty="0" smtClean="0"/>
              <a:t>	where </a:t>
            </a:r>
            <a:r>
              <a:rPr lang="en-US" sz="2200" dirty="0" smtClean="0">
                <a:solidFill>
                  <a:srgbClr val="0033CC"/>
                </a:solidFill>
              </a:rPr>
              <a:t>x is a variable</a:t>
            </a:r>
            <a:r>
              <a:rPr lang="en-US" sz="2200" dirty="0" smtClean="0"/>
              <a:t>. When concrete values are substituted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200" dirty="0" smtClean="0"/>
              <a:t>	in place of x, a proposition results(with a truth value, either True or False). </a:t>
            </a:r>
            <a:r>
              <a:rPr lang="en-US" sz="2200" dirty="0" smtClean="0">
                <a:solidFill>
                  <a:srgbClr val="0000FF"/>
                </a:solidFill>
              </a:rPr>
              <a:t>P(x) </a:t>
            </a:r>
            <a:r>
              <a:rPr lang="en-US" sz="2200" dirty="0" smtClean="0"/>
              <a:t>is also called a </a:t>
            </a:r>
            <a:r>
              <a:rPr lang="en-US" sz="2200" i="1" dirty="0" smtClean="0">
                <a:solidFill>
                  <a:srgbClr val="0000FF"/>
                </a:solidFill>
              </a:rPr>
              <a:t>propositional function </a:t>
            </a:r>
            <a:r>
              <a:rPr lang="en-US" sz="2200" dirty="0" smtClean="0"/>
              <a:t>, because each choice of x produces a proposition </a:t>
            </a:r>
            <a:r>
              <a:rPr lang="en-US" sz="2200" i="1" dirty="0" smtClean="0"/>
              <a:t>P</a:t>
            </a:r>
            <a:r>
              <a:rPr lang="en-US" sz="2200" dirty="0" smtClean="0"/>
              <a:t>(x) that is either true or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E9CBF6-4087-45CB-9BE9-CAE16A65FB13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pPr eaLnBrk="1" hangingPunct="1"/>
            <a:r>
              <a:rPr lang="en-US" sz="4000" dirty="0" smtClean="0">
                <a:solidFill>
                  <a:srgbClr val="0000FF"/>
                </a:solidFill>
              </a:rPr>
              <a:t>Example 1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Let </a:t>
            </a:r>
            <a:r>
              <a:rPr lang="en-US" sz="2400" i="1" smtClean="0"/>
              <a:t>P</a:t>
            </a:r>
            <a:r>
              <a:rPr lang="en-US" sz="2400" smtClean="0"/>
              <a:t>(x) denote the statement “x&gt;3”. </a:t>
            </a:r>
          </a:p>
          <a:p>
            <a:pPr eaLnBrk="1" hangingPunct="1">
              <a:buFont typeface="Arial" charset="0"/>
              <a:buNone/>
            </a:pPr>
            <a:r>
              <a:rPr lang="en-US" sz="2400" smtClean="0"/>
              <a:t>	What are the truth values of </a:t>
            </a:r>
            <a:r>
              <a:rPr lang="en-US" sz="2400" i="1" smtClean="0"/>
              <a:t>P</a:t>
            </a:r>
            <a:r>
              <a:rPr lang="en-US" sz="2400" smtClean="0"/>
              <a:t>(4) and </a:t>
            </a:r>
            <a:r>
              <a:rPr lang="en-US" sz="2400" i="1" smtClean="0"/>
              <a:t>P</a:t>
            </a:r>
            <a:r>
              <a:rPr lang="en-US" sz="2400" smtClean="0"/>
              <a:t>(2)?</a:t>
            </a:r>
          </a:p>
          <a:p>
            <a:pPr eaLnBrk="1" hangingPunct="1">
              <a:buFont typeface="Arial" charset="0"/>
              <a:buNone/>
            </a:pPr>
            <a:endParaRPr lang="en-US" sz="2400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sz="2400" b="1" u="sng" smtClean="0">
                <a:solidFill>
                  <a:srgbClr val="FF0000"/>
                </a:solidFill>
              </a:rPr>
              <a:t>Solution</a:t>
            </a:r>
            <a:r>
              <a:rPr lang="en-US" sz="2400" smtClean="0"/>
              <a:t>: 	</a:t>
            </a:r>
            <a:r>
              <a:rPr lang="en-US" sz="2400" smtClean="0">
                <a:solidFill>
                  <a:srgbClr val="FF0000"/>
                </a:solidFill>
              </a:rPr>
              <a:t>Given ==&gt; </a:t>
            </a:r>
            <a:r>
              <a:rPr lang="en-US" sz="2400" smtClean="0"/>
              <a:t> </a:t>
            </a:r>
            <a:r>
              <a:rPr lang="en-US" sz="2400" i="1" smtClean="0">
                <a:solidFill>
                  <a:srgbClr val="FF0000"/>
                </a:solidFill>
              </a:rPr>
              <a:t>P</a:t>
            </a:r>
            <a:r>
              <a:rPr lang="en-US" sz="2400" smtClean="0">
                <a:solidFill>
                  <a:srgbClr val="FF0000"/>
                </a:solidFill>
              </a:rPr>
              <a:t>(x) : “x&gt;3”  </a:t>
            </a:r>
            <a:r>
              <a:rPr lang="en-US" sz="2400" smtClean="0"/>
              <a:t>			</a:t>
            </a:r>
            <a:endParaRPr lang="en-US" sz="2400" smtClean="0">
              <a:solidFill>
                <a:srgbClr val="FF0000"/>
              </a:solidFill>
            </a:endParaRPr>
          </a:p>
          <a:p>
            <a:pPr eaLnBrk="1" hangingPunct="1"/>
            <a:r>
              <a:rPr lang="en-US" sz="2400" smtClean="0"/>
              <a:t>We obtain the statement </a:t>
            </a:r>
            <a:r>
              <a:rPr lang="en-US" sz="2400" i="1" smtClean="0"/>
              <a:t>P</a:t>
            </a:r>
            <a:r>
              <a:rPr lang="en-US" sz="2400" smtClean="0"/>
              <a:t>(4) by setting x=4 in the statement “x&gt;3”. Hence </a:t>
            </a:r>
            <a:r>
              <a:rPr lang="en-US" sz="2400" i="1" smtClean="0"/>
              <a:t>P</a:t>
            </a:r>
            <a:r>
              <a:rPr lang="en-US" sz="2400" smtClean="0"/>
              <a:t>(4), which is the statement “</a:t>
            </a:r>
            <a:r>
              <a:rPr lang="en-US" sz="2400" b="1" smtClean="0">
                <a:solidFill>
                  <a:srgbClr val="0000FF"/>
                </a:solidFill>
              </a:rPr>
              <a:t>4&gt;3</a:t>
            </a:r>
            <a:r>
              <a:rPr lang="en-US" sz="2400" smtClean="0"/>
              <a:t>”, is </a:t>
            </a:r>
            <a:r>
              <a:rPr lang="en-US" sz="2400" b="1" smtClean="0">
                <a:solidFill>
                  <a:srgbClr val="0000FF"/>
                </a:solidFill>
              </a:rPr>
              <a:t>true</a:t>
            </a:r>
            <a:r>
              <a:rPr lang="en-US" sz="2400" smtClean="0"/>
              <a:t>.</a:t>
            </a:r>
          </a:p>
          <a:p>
            <a:pPr eaLnBrk="1" hangingPunct="1"/>
            <a:r>
              <a:rPr lang="en-US" sz="2400" smtClean="0"/>
              <a:t>However, </a:t>
            </a:r>
            <a:r>
              <a:rPr lang="en-US" sz="2400" i="1" smtClean="0"/>
              <a:t>P</a:t>
            </a:r>
            <a:r>
              <a:rPr lang="en-US" sz="2400" smtClean="0"/>
              <a:t>(2) which is the statement  “</a:t>
            </a:r>
            <a:r>
              <a:rPr lang="en-US" sz="2400" b="1" smtClean="0">
                <a:solidFill>
                  <a:srgbClr val="FF0000"/>
                </a:solidFill>
              </a:rPr>
              <a:t>2&gt;3</a:t>
            </a:r>
            <a:r>
              <a:rPr lang="en-US" sz="2400" smtClean="0"/>
              <a:t>”, is </a:t>
            </a:r>
            <a:r>
              <a:rPr lang="en-US" sz="2400" b="1" smtClean="0">
                <a:solidFill>
                  <a:srgbClr val="FF0000"/>
                </a:solidFill>
              </a:rPr>
              <a:t>false</a:t>
            </a:r>
            <a:r>
              <a:rPr lang="en-US" sz="2400" smtClean="0"/>
              <a:t>.</a:t>
            </a:r>
          </a:p>
          <a:p>
            <a:pPr eaLnBrk="1" hangingPunct="1"/>
            <a:endParaRPr lang="en-US" sz="2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A3E29-CA8A-4029-A18B-186907D95AA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>
                <a:solidFill>
                  <a:srgbClr val="0000FF"/>
                </a:solidFill>
              </a:rPr>
              <a:t>Example 2(Modified)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Let, </a:t>
            </a:r>
            <a:r>
              <a:rPr lang="en-US" sz="2400" i="1" smtClean="0">
                <a:solidFill>
                  <a:srgbClr val="0000FF"/>
                </a:solidFill>
              </a:rPr>
              <a:t>A</a:t>
            </a:r>
            <a:r>
              <a:rPr lang="en-US" sz="2400" smtClean="0">
                <a:solidFill>
                  <a:srgbClr val="0000FF"/>
                </a:solidFill>
              </a:rPr>
              <a:t>(x) : “Computer x is under attack by an intruder”. </a:t>
            </a:r>
            <a:r>
              <a:rPr lang="en-US" sz="2400" smtClean="0"/>
              <a:t>Suppose that of the computers on campus, only C1 and C7 are currently under attack by intruders. </a:t>
            </a:r>
          </a:p>
          <a:p>
            <a:pPr eaLnBrk="1" hangingPunct="1">
              <a:buFont typeface="Arial" charset="0"/>
              <a:buNone/>
            </a:pPr>
            <a:r>
              <a:rPr lang="en-US" sz="2400" smtClean="0"/>
              <a:t>	What are the truth values of </a:t>
            </a:r>
            <a:r>
              <a:rPr lang="en-US" sz="2400" i="1" smtClean="0"/>
              <a:t>A </a:t>
            </a:r>
            <a:r>
              <a:rPr lang="en-US" sz="2400" smtClean="0"/>
              <a:t>(C1), </a:t>
            </a:r>
            <a:r>
              <a:rPr lang="en-US" sz="2400" i="1" smtClean="0"/>
              <a:t>A</a:t>
            </a:r>
            <a:r>
              <a:rPr lang="en-US" sz="2400" smtClean="0"/>
              <a:t>(C3), </a:t>
            </a:r>
            <a:r>
              <a:rPr lang="en-US" sz="2400" i="1" smtClean="0"/>
              <a:t>A</a:t>
            </a:r>
            <a:r>
              <a:rPr lang="en-US" sz="2400" smtClean="0"/>
              <a:t>(C7)?</a:t>
            </a:r>
          </a:p>
          <a:p>
            <a:pPr eaLnBrk="1" hangingPunct="1">
              <a:buFont typeface="Wingdings" pitchFamily="2" charset="2"/>
              <a:buChar char="§"/>
            </a:pPr>
            <a:r>
              <a:rPr lang="en-US" sz="2400" b="1" smtClean="0">
                <a:solidFill>
                  <a:srgbClr val="0000FF"/>
                </a:solidFill>
              </a:rPr>
              <a:t>Solution</a:t>
            </a:r>
            <a:r>
              <a:rPr lang="en-US" sz="2400" smtClean="0"/>
              <a:t>:</a:t>
            </a:r>
          </a:p>
          <a:p>
            <a:pPr eaLnBrk="1" hangingPunct="1"/>
            <a:r>
              <a:rPr lang="en-US" sz="2400" i="1" smtClean="0"/>
              <a:t>A</a:t>
            </a:r>
            <a:r>
              <a:rPr lang="en-US" sz="2400" smtClean="0"/>
              <a:t>(C1): “Computer C1 is under attack by an intruder” is </a:t>
            </a:r>
            <a:r>
              <a:rPr lang="en-US" sz="2400" smtClean="0">
                <a:solidFill>
                  <a:srgbClr val="0000FF"/>
                </a:solidFill>
              </a:rPr>
              <a:t>true</a:t>
            </a:r>
          </a:p>
          <a:p>
            <a:pPr eaLnBrk="1" hangingPunct="1"/>
            <a:r>
              <a:rPr lang="en-US" sz="2400" i="1" smtClean="0"/>
              <a:t>A</a:t>
            </a:r>
            <a:r>
              <a:rPr lang="en-US" sz="2400" smtClean="0"/>
              <a:t>(C7):  “Computer C7 is under attack by an intruder” is </a:t>
            </a:r>
            <a:r>
              <a:rPr lang="en-US" sz="2400" smtClean="0">
                <a:solidFill>
                  <a:srgbClr val="0000FF"/>
                </a:solidFill>
              </a:rPr>
              <a:t>true</a:t>
            </a:r>
          </a:p>
          <a:p>
            <a:pPr eaLnBrk="1" hangingPunct="1"/>
            <a:r>
              <a:rPr lang="en-US" sz="2400" i="1" smtClean="0"/>
              <a:t>A</a:t>
            </a:r>
            <a:r>
              <a:rPr lang="en-US" sz="2400" smtClean="0"/>
              <a:t>(C3): “Computer C3  is under attack by an intruder” is </a:t>
            </a:r>
            <a:r>
              <a:rPr lang="en-US" sz="2400" smtClean="0">
                <a:solidFill>
                  <a:srgbClr val="FF0000"/>
                </a:solidFill>
              </a:rPr>
              <a:t>false</a:t>
            </a:r>
          </a:p>
          <a:p>
            <a:pPr eaLnBrk="1" hangingPunct="1"/>
            <a:r>
              <a:rPr lang="en-US" sz="2400" smtClean="0">
                <a:solidFill>
                  <a:srgbClr val="FF0000"/>
                </a:solidFill>
              </a:rPr>
              <a:t>Why ? </a:t>
            </a:r>
          </a:p>
          <a:p>
            <a:pPr lvl="1" eaLnBrk="1" hangingPunct="1"/>
            <a:r>
              <a:rPr lang="en-US" sz="2000" smtClean="0">
                <a:solidFill>
                  <a:srgbClr val="FF0000"/>
                </a:solidFill>
              </a:rPr>
              <a:t>Because C3 is not in the list of computers that are attacked by intruders.</a:t>
            </a:r>
          </a:p>
          <a:p>
            <a:pPr eaLnBrk="1" hangingPunct="1"/>
            <a:endParaRPr lang="en-US" sz="2400" b="1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47CBD-89E5-4E70-84E8-4D2DA5533B9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i="1" smtClean="0">
                <a:solidFill>
                  <a:srgbClr val="0000FF"/>
                </a:solidFill>
              </a:rPr>
              <a:t>Multivariable</a:t>
            </a:r>
            <a:r>
              <a:rPr lang="en-US" sz="4000" smtClean="0"/>
              <a:t> </a:t>
            </a:r>
            <a:r>
              <a:rPr lang="en-US" sz="4000" b="1" smtClean="0">
                <a:solidFill>
                  <a:srgbClr val="0000FF"/>
                </a:solidFill>
              </a:rPr>
              <a:t>Predicates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i="1" smtClean="0">
                <a:solidFill>
                  <a:srgbClr val="0000FF"/>
                </a:solidFill>
              </a:rPr>
              <a:t>Multivariable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0000FF"/>
                </a:solidFill>
              </a:rPr>
              <a:t>Predicates ==&gt; Predicates that have more than one variable</a:t>
            </a:r>
            <a:r>
              <a:rPr lang="en-US" sz="2800" smtClean="0"/>
              <a:t>. </a:t>
            </a:r>
          </a:p>
          <a:p>
            <a:pPr eaLnBrk="1" hangingPunct="1"/>
            <a:r>
              <a:rPr lang="en-US" sz="2800" smtClean="0"/>
              <a:t>For example, </a:t>
            </a:r>
            <a:r>
              <a:rPr lang="en-US" sz="2800" i="1" smtClean="0">
                <a:solidFill>
                  <a:srgbClr val="0000FF"/>
                </a:solidFill>
              </a:rPr>
              <a:t>Q</a:t>
            </a:r>
            <a:r>
              <a:rPr lang="en-US" sz="2800" smtClean="0">
                <a:solidFill>
                  <a:srgbClr val="0000FF"/>
                </a:solidFill>
              </a:rPr>
              <a:t>(x, y):  “x = y + 3” </a:t>
            </a:r>
            <a:r>
              <a:rPr lang="en-US" sz="2800" smtClean="0"/>
              <a:t>,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	where x and y are variables and </a:t>
            </a:r>
            <a:r>
              <a:rPr lang="en-US" sz="2800" i="1" smtClean="0"/>
              <a:t>Q</a:t>
            </a:r>
            <a:r>
              <a:rPr lang="en-US" sz="2800" smtClean="0"/>
              <a:t> is the predicate.</a:t>
            </a:r>
          </a:p>
          <a:p>
            <a:pPr eaLnBrk="1" hangingPunct="1">
              <a:buFont typeface="Arial" charset="0"/>
              <a:buNone/>
            </a:pPr>
            <a:endParaRPr lang="en-US" sz="2800" smtClean="0"/>
          </a:p>
          <a:p>
            <a:pPr eaLnBrk="1" hangingPunct="1">
              <a:buFont typeface="Wingdings" pitchFamily="2" charset="2"/>
              <a:buChar char="§"/>
            </a:pPr>
            <a:r>
              <a:rPr lang="en-US" sz="2800" u="sng" smtClean="0">
                <a:solidFill>
                  <a:srgbClr val="FF0000"/>
                </a:solidFill>
              </a:rPr>
              <a:t>Note</a:t>
            </a:r>
            <a:r>
              <a:rPr lang="en-US" sz="2800" smtClean="0"/>
              <a:t>: </a:t>
            </a:r>
            <a:r>
              <a:rPr lang="en-US" sz="2800" smtClean="0">
                <a:solidFill>
                  <a:srgbClr val="FF0000"/>
                </a:solidFill>
              </a:rPr>
              <a:t>When values are assigned to the variables x and y, the statement </a:t>
            </a:r>
            <a:r>
              <a:rPr lang="en-US" sz="2800" i="1" smtClean="0">
                <a:solidFill>
                  <a:srgbClr val="FF0000"/>
                </a:solidFill>
              </a:rPr>
              <a:t>Q</a:t>
            </a:r>
            <a:r>
              <a:rPr lang="en-US" sz="2800" smtClean="0">
                <a:solidFill>
                  <a:srgbClr val="FF0000"/>
                </a:solidFill>
              </a:rPr>
              <a:t>(x, y) has a truth value.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C0F610-08B5-46A1-9444-7ED6634696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>
                <a:solidFill>
                  <a:srgbClr val="0000FF"/>
                </a:solidFill>
              </a:rPr>
              <a:t>Example 3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>
                <a:solidFill>
                  <a:srgbClr val="C00000"/>
                </a:solidFill>
              </a:rPr>
              <a:t>Let </a:t>
            </a:r>
            <a:r>
              <a:rPr lang="en-US" sz="2800" i="1" smtClean="0">
                <a:solidFill>
                  <a:srgbClr val="C00000"/>
                </a:solidFill>
              </a:rPr>
              <a:t>Q</a:t>
            </a:r>
            <a:r>
              <a:rPr lang="en-US" sz="2800" smtClean="0">
                <a:solidFill>
                  <a:srgbClr val="C00000"/>
                </a:solidFill>
              </a:rPr>
              <a:t>(x, y) denote the statement “x = y + 3”.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>
                <a:solidFill>
                  <a:srgbClr val="C00000"/>
                </a:solidFill>
              </a:rPr>
              <a:t>	What are the truth values of the propositions </a:t>
            </a:r>
            <a:r>
              <a:rPr lang="en-US" sz="2800" i="1" smtClean="0">
                <a:solidFill>
                  <a:srgbClr val="C00000"/>
                </a:solidFill>
              </a:rPr>
              <a:t>Q</a:t>
            </a:r>
            <a:r>
              <a:rPr lang="en-US" sz="2800" smtClean="0">
                <a:solidFill>
                  <a:srgbClr val="C00000"/>
                </a:solidFill>
              </a:rPr>
              <a:t>(1,2) and </a:t>
            </a:r>
            <a:r>
              <a:rPr lang="en-US" sz="2800" i="1" smtClean="0">
                <a:solidFill>
                  <a:srgbClr val="C00000"/>
                </a:solidFill>
              </a:rPr>
              <a:t>Q</a:t>
            </a:r>
            <a:r>
              <a:rPr lang="en-US" sz="2800" smtClean="0">
                <a:solidFill>
                  <a:srgbClr val="C00000"/>
                </a:solidFill>
              </a:rPr>
              <a:t>(3,0)?</a:t>
            </a:r>
          </a:p>
          <a:p>
            <a:pPr eaLnBrk="1" hangingPunct="1"/>
            <a:r>
              <a:rPr lang="en-US" sz="2800" b="1" u="sng" smtClean="0">
                <a:solidFill>
                  <a:srgbClr val="0000FF"/>
                </a:solidFill>
              </a:rPr>
              <a:t>Solution</a:t>
            </a:r>
            <a:r>
              <a:rPr lang="en-US" sz="2800" smtClean="0"/>
              <a:t>:  </a:t>
            </a:r>
          </a:p>
          <a:p>
            <a:pPr eaLnBrk="1" hangingPunct="1"/>
            <a:r>
              <a:rPr lang="en-US" sz="2800" smtClean="0"/>
              <a:t>To obtain </a:t>
            </a:r>
            <a:r>
              <a:rPr lang="en-US" sz="2800" i="1" smtClean="0"/>
              <a:t>Q</a:t>
            </a:r>
            <a:r>
              <a:rPr lang="en-US" sz="2800" smtClean="0"/>
              <a:t>(1,2), set x=1 and y=2 in the statement Q(x,y). 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	Therefore, </a:t>
            </a:r>
            <a:r>
              <a:rPr lang="en-US" sz="2800" i="1" smtClean="0"/>
              <a:t>Q</a:t>
            </a:r>
            <a:r>
              <a:rPr lang="en-US" sz="2800" smtClean="0"/>
              <a:t>(1,2): “</a:t>
            </a:r>
            <a:r>
              <a:rPr lang="en-US" sz="2800" smtClean="0">
                <a:solidFill>
                  <a:srgbClr val="FF0000"/>
                </a:solidFill>
              </a:rPr>
              <a:t>1=2+3</a:t>
            </a:r>
            <a:r>
              <a:rPr lang="en-US" sz="2800" smtClean="0"/>
              <a:t>” is </a:t>
            </a:r>
            <a:r>
              <a:rPr lang="en-US" sz="2800" b="1" smtClean="0">
                <a:solidFill>
                  <a:srgbClr val="FF0000"/>
                </a:solidFill>
              </a:rPr>
              <a:t>false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	Similarly, </a:t>
            </a:r>
            <a:r>
              <a:rPr lang="en-US" sz="2800" i="1" smtClean="0"/>
              <a:t>Q</a:t>
            </a:r>
            <a:r>
              <a:rPr lang="en-US" sz="2800" smtClean="0"/>
              <a:t>(3,0): “</a:t>
            </a:r>
            <a:r>
              <a:rPr lang="en-US" sz="2800" smtClean="0">
                <a:solidFill>
                  <a:srgbClr val="FF0000"/>
                </a:solidFill>
              </a:rPr>
              <a:t>3=0+3</a:t>
            </a:r>
            <a:r>
              <a:rPr lang="en-US" sz="2800" smtClean="0"/>
              <a:t>” is </a:t>
            </a:r>
            <a:r>
              <a:rPr lang="en-US" sz="2800" b="1" smtClean="0">
                <a:solidFill>
                  <a:srgbClr val="0000FF"/>
                </a:solidFill>
              </a:rPr>
              <a:t>true</a:t>
            </a:r>
          </a:p>
          <a:p>
            <a:pPr eaLnBrk="1" hangingPunct="1">
              <a:buFont typeface="Arial" charset="0"/>
              <a:buNone/>
            </a:pPr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C01AE7-A84B-4F10-9019-71DB17B1ECB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zh-TW" sz="4000" dirty="0" smtClean="0"/>
              <a:t>Quantifiers</a:t>
            </a:r>
            <a:endParaRPr lang="en-US" sz="4000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/>
            <a:r>
              <a:rPr lang="en-US" altLang="zh-TW" sz="2800" b="1" dirty="0" smtClean="0">
                <a:solidFill>
                  <a:srgbClr val="0000FF"/>
                </a:solidFill>
              </a:rPr>
              <a:t>Quantification: Two Categories –</a:t>
            </a:r>
          </a:p>
          <a:p>
            <a:pPr marL="971550" lvl="1" indent="-514350" eaLnBrk="1" hangingPunct="1">
              <a:buFont typeface="+mj-lt"/>
              <a:buAutoNum type="arabicParenR"/>
            </a:pPr>
            <a:r>
              <a:rPr lang="en-US" altLang="zh-TW" dirty="0" smtClean="0">
                <a:solidFill>
                  <a:srgbClr val="0000FF"/>
                </a:solidFill>
              </a:rPr>
              <a:t>Universal quantification</a:t>
            </a:r>
            <a:r>
              <a:rPr lang="en-US" altLang="zh-TW" dirty="0" smtClean="0"/>
              <a:t>: A predicate is true for </a:t>
            </a:r>
            <a:r>
              <a:rPr lang="en-US" altLang="zh-TW" b="1" dirty="0" smtClean="0"/>
              <a:t>every element </a:t>
            </a:r>
            <a:r>
              <a:rPr lang="en-US" altLang="zh-TW" dirty="0" smtClean="0"/>
              <a:t>in the domain</a:t>
            </a:r>
          </a:p>
          <a:p>
            <a:pPr marL="971550" lvl="1" indent="-514350" eaLnBrk="1" hangingPunct="1">
              <a:buFont typeface="+mj-lt"/>
              <a:buAutoNum type="arabicParenR"/>
            </a:pPr>
            <a:r>
              <a:rPr lang="en-US" altLang="zh-TW" dirty="0" smtClean="0">
                <a:solidFill>
                  <a:srgbClr val="0000FF"/>
                </a:solidFill>
              </a:rPr>
              <a:t>Existential quantification</a:t>
            </a:r>
            <a:r>
              <a:rPr lang="en-US" altLang="zh-TW" dirty="0" smtClean="0"/>
              <a:t>: There is </a:t>
            </a:r>
            <a:r>
              <a:rPr lang="en-US" altLang="zh-TW" b="1" dirty="0" smtClean="0"/>
              <a:t>one or more elements</a:t>
            </a:r>
            <a:r>
              <a:rPr lang="en-US" altLang="zh-TW" dirty="0" smtClean="0"/>
              <a:t> in the domain for which a predicate is true </a:t>
            </a:r>
          </a:p>
          <a:p>
            <a:pPr lvl="1" eaLnBrk="1" hangingPunct="1">
              <a:buFont typeface="Arial" charset="0"/>
              <a:buNone/>
            </a:pPr>
            <a:endParaRPr lang="en-US" altLang="zh-TW" dirty="0" smtClean="0"/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zh-TW" sz="2400" dirty="0" smtClean="0">
                <a:solidFill>
                  <a:srgbClr val="FF0000"/>
                </a:solidFill>
              </a:rPr>
              <a:t>Domain  </a:t>
            </a:r>
            <a:r>
              <a:rPr lang="en-US" altLang="zh-TW" sz="2400" dirty="0" smtClean="0"/>
              <a:t>/</a:t>
            </a:r>
            <a:r>
              <a:rPr lang="en-US" altLang="zh-TW" sz="2400" dirty="0" smtClean="0">
                <a:solidFill>
                  <a:srgbClr val="FF0000"/>
                </a:solidFill>
              </a:rPr>
              <a:t>domain of discourse</a:t>
            </a:r>
            <a:r>
              <a:rPr lang="en-US" altLang="zh-TW" sz="2400" dirty="0" smtClean="0"/>
              <a:t>/</a:t>
            </a:r>
            <a:r>
              <a:rPr lang="en-US" altLang="zh-TW" sz="2400" dirty="0" smtClean="0">
                <a:solidFill>
                  <a:srgbClr val="FF0000"/>
                </a:solidFill>
              </a:rPr>
              <a:t>universe of discourse:</a:t>
            </a:r>
            <a:endParaRPr lang="en-US" sz="2400" dirty="0" smtClean="0"/>
          </a:p>
          <a:p>
            <a:pPr eaLnBrk="1" hangingPunct="1">
              <a:buFont typeface="Arial" charset="0"/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ym typeface="Wingdings" pitchFamily="2" charset="2"/>
              </a:rPr>
              <a:t></a:t>
            </a:r>
            <a:r>
              <a:rPr lang="en-US" sz="2400" dirty="0" smtClean="0"/>
              <a:t>The values a variable in a </a:t>
            </a:r>
            <a:r>
              <a:rPr lang="en-US" sz="2400" i="1" dirty="0" smtClean="0"/>
              <a:t>propositional function </a:t>
            </a:r>
            <a:r>
              <a:rPr lang="en-US" sz="2400" dirty="0" smtClean="0"/>
              <a:t>may take.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AAC2EF-4D58-434C-95EA-3555416A56B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2056</Words>
  <Application>Microsoft Office PowerPoint</Application>
  <PresentationFormat>On-screen Show (4:3)</PresentationFormat>
  <Paragraphs>295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Discrete Mathematics (CSC 1204) </vt:lpstr>
      <vt:lpstr>Agenda</vt:lpstr>
      <vt:lpstr>Predicates</vt:lpstr>
      <vt:lpstr>Predicates</vt:lpstr>
      <vt:lpstr>Example 1</vt:lpstr>
      <vt:lpstr>Example 2(Modified)</vt:lpstr>
      <vt:lpstr>Multivariable Predicates</vt:lpstr>
      <vt:lpstr>Example 3</vt:lpstr>
      <vt:lpstr>Quantifiers</vt:lpstr>
      <vt:lpstr>Quantifiers</vt:lpstr>
      <vt:lpstr>The Universal Quantifier</vt:lpstr>
      <vt:lpstr>The Universal Quantifier</vt:lpstr>
      <vt:lpstr>The Universal Quantifier</vt:lpstr>
      <vt:lpstr>The Universal Quantifier</vt:lpstr>
      <vt:lpstr>The Universal Quantifier</vt:lpstr>
      <vt:lpstr>The Universal Quantifier</vt:lpstr>
      <vt:lpstr>The Universal Quantifier</vt:lpstr>
      <vt:lpstr>The Existential Quantifier</vt:lpstr>
      <vt:lpstr>The Existential Quantifier</vt:lpstr>
      <vt:lpstr>The Existential Quantifier</vt:lpstr>
      <vt:lpstr>The Existential Quantifier</vt:lpstr>
      <vt:lpstr>The Existential Quantifier</vt:lpstr>
      <vt:lpstr>Class Work</vt:lpstr>
      <vt:lpstr>Solution</vt:lpstr>
      <vt:lpstr>Universal &amp; Existential Quantifiers:  When True? When False?</vt:lpstr>
      <vt:lpstr>Illegal Quantifications </vt:lpstr>
      <vt:lpstr>Order matters</vt:lpstr>
      <vt:lpstr>Order matters –but Not always</vt:lpstr>
      <vt:lpstr>Precedence of Quantifiers</vt:lpstr>
      <vt:lpstr>De Morgan Revisited: De Morgan’s Laws for Quantifiers</vt:lpstr>
      <vt:lpstr>Translating from English into Logical Expressions</vt:lpstr>
      <vt:lpstr>Example 23 (p.40)      [cont.]</vt:lpstr>
      <vt:lpstr>Extra Example</vt:lpstr>
      <vt:lpstr>Exercise 9 (p.43)  </vt:lpstr>
      <vt:lpstr>Answer </vt:lpstr>
      <vt:lpstr>Exercise 25 (p.44)</vt:lpstr>
      <vt:lpstr>Solution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(CSC 1204)</dc:title>
  <dc:creator>rouf</dc:creator>
  <cp:lastModifiedBy>Teacher</cp:lastModifiedBy>
  <cp:revision>90</cp:revision>
  <dcterms:created xsi:type="dcterms:W3CDTF">2013-09-11T14:13:42Z</dcterms:created>
  <dcterms:modified xsi:type="dcterms:W3CDTF">2019-01-27T01:54:21Z</dcterms:modified>
</cp:coreProperties>
</file>