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4" r:id="rId5"/>
    <p:sldId id="262" r:id="rId6"/>
    <p:sldId id="263" r:id="rId7"/>
    <p:sldId id="260" r:id="rId8"/>
    <p:sldId id="261" r:id="rId9"/>
    <p:sldId id="265" r:id="rId10"/>
    <p:sldId id="266" r:id="rId11"/>
    <p:sldId id="267" r:id="rId12"/>
    <p:sldId id="270" r:id="rId13"/>
    <p:sldId id="271" r:id="rId14"/>
    <p:sldId id="268" r:id="rId15"/>
    <p:sldId id="269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83" r:id="rId24"/>
    <p:sldId id="279" r:id="rId25"/>
    <p:sldId id="281" r:id="rId26"/>
    <p:sldId id="282" r:id="rId27"/>
    <p:sldId id="280" r:id="rId28"/>
    <p:sldId id="284" r:id="rId29"/>
    <p:sldId id="288" r:id="rId30"/>
    <p:sldId id="289" r:id="rId31"/>
    <p:sldId id="285" r:id="rId32"/>
    <p:sldId id="286" r:id="rId33"/>
    <p:sldId id="287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0" autoAdjust="0"/>
    <p:restoredTop sz="94660"/>
  </p:normalViewPr>
  <p:slideViewPr>
    <p:cSldViewPr>
      <p:cViewPr>
        <p:scale>
          <a:sx n="80" d="100"/>
          <a:sy n="80" d="100"/>
        </p:scale>
        <p:origin x="-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2C2A3F7-27BD-4E24-B334-80E33309D39A}" type="datetimeFigureOut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5FBBC37-342C-43F8-832D-49D62E742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0482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AD2FF-7E3B-47B3-AF80-5665C443B6AE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D073B-F9F3-4779-8BB9-4F8D094044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3C8F-EFC9-405C-B454-55C14FD6A87D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5EC8-842F-406E-83A1-289842511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7404A-D27F-45DE-985A-8294C7741262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2AF7-C7E6-4A72-B099-792E0F6E70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0AF79-921F-456A-A967-4BE2EDE28FD0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CE700-A2F0-4A87-BCE6-36902FDDB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9C0E7-9B61-4F33-8138-74DAA9354646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C09BB-CDE1-418F-BB09-0B031266B4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7E0A7-A5A6-45F0-81A7-23C6B4F8E356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88D8D-3990-4080-A1D8-5F3C43B64E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E1301-B1D5-4A19-9E5E-6889C82F986E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87DF4-BB95-4564-A53C-F1ECCFED6D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871E6-37D8-419A-8578-E83A874772CA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3B52-F662-4989-9FFC-3D32373EBA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8BA5-E149-4970-9A3F-3B5DF2C9FF55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35E21-18A3-4D56-8CF5-D9B75FD7DA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458DE-E716-4070-AC55-225F9C485A80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97983-A5D6-466A-9B4E-9693F895A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78407-BEAC-4630-BDE1-5449490ACA6E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44B68-D3C6-4A76-9758-0B24C1BF15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1AD4D8C-6426-4543-A3A7-65666FF245C5}" type="datetime1">
              <a:rPr lang="en-US"/>
              <a:pPr>
                <a:defRPr/>
              </a:pPr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032362-C6DA-413F-B4AA-ABFD8B80C6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C00000"/>
                </a:solidFill>
              </a:rPr>
              <a:t>Discrete Mathematics</a:t>
            </a:r>
            <a:br>
              <a:rPr lang="en-US" sz="4000" b="1" smtClean="0">
                <a:solidFill>
                  <a:srgbClr val="C00000"/>
                </a:solidFill>
              </a:rPr>
            </a:br>
            <a:r>
              <a:rPr lang="en-US" sz="4000" b="1" smtClean="0">
                <a:solidFill>
                  <a:srgbClr val="C00000"/>
                </a:solidFill>
              </a:rPr>
              <a:t>(CSC 1204) </a:t>
            </a:r>
            <a:endParaRPr lang="en-US" sz="400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3600" b="1" dirty="0" smtClean="0">
                <a:solidFill>
                  <a:srgbClr val="0000FF"/>
                </a:solidFill>
              </a:rPr>
              <a:t>Chapter 2  </a:t>
            </a:r>
            <a:br>
              <a:rPr lang="en-US" altLang="zh-TW" sz="3600" b="1" dirty="0" smtClean="0">
                <a:solidFill>
                  <a:srgbClr val="0000FF"/>
                </a:solidFill>
              </a:rPr>
            </a:br>
            <a:r>
              <a:rPr lang="zh-TW" altLang="en-US" sz="3600" b="1" dirty="0" smtClean="0">
                <a:solidFill>
                  <a:srgbClr val="0000FF"/>
                </a:solidFill>
              </a:rPr>
              <a:t>2.1  </a:t>
            </a:r>
            <a:r>
              <a:rPr lang="en-US" altLang="zh-TW" sz="3600" b="1" dirty="0" smtClean="0">
                <a:solidFill>
                  <a:srgbClr val="0000FF"/>
                </a:solidFill>
              </a:rPr>
              <a:t>Sets</a:t>
            </a:r>
            <a:r>
              <a:rPr lang="en-US" sz="3600" b="1" dirty="0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1A8C3-7318-484A-8E64-3C3AD671FB20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ym typeface="Symbol" pitchFamily="18" charset="2"/>
              </a:rPr>
              <a:t>-Notation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ym typeface="Symbol" pitchFamily="18" charset="2"/>
              </a:rPr>
              <a:t>The Greek letter 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“”</a:t>
            </a:r>
            <a:r>
              <a:rPr lang="en-US" sz="2000" dirty="0" smtClean="0">
                <a:sym typeface="Symbol" pitchFamily="18" charset="2"/>
              </a:rPr>
              <a:t> (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epsilon</a:t>
            </a:r>
            <a:r>
              <a:rPr lang="en-US" sz="2000" dirty="0" smtClean="0">
                <a:sym typeface="Symbol" pitchFamily="18" charset="2"/>
              </a:rPr>
              <a:t>) is used to denote that an object is an </a:t>
            </a:r>
            <a:r>
              <a:rPr lang="en-US" sz="2000" i="1" dirty="0" smtClean="0">
                <a:sym typeface="Symbol" pitchFamily="18" charset="2"/>
              </a:rPr>
              <a:t>element </a:t>
            </a:r>
            <a:r>
              <a:rPr lang="en-US" sz="2000" dirty="0" smtClean="0">
                <a:sym typeface="Symbol" pitchFamily="18" charset="2"/>
              </a:rPr>
              <a:t> of a set. When crossed out </a:t>
            </a:r>
            <a:r>
              <a:rPr lang="en-US" sz="2000" b="1" dirty="0" smtClean="0">
                <a:sym typeface="Symbol" pitchFamily="18" charset="2"/>
              </a:rPr>
              <a:t>“”</a:t>
            </a:r>
            <a:r>
              <a:rPr lang="en-US" sz="2000" dirty="0" smtClean="0">
                <a:sym typeface="Symbol" pitchFamily="18" charset="2"/>
              </a:rPr>
              <a:t> denotes that the object is </a:t>
            </a:r>
            <a:r>
              <a:rPr lang="en-US" sz="2000" i="1" dirty="0" smtClean="0">
                <a:sym typeface="Symbol" pitchFamily="18" charset="2"/>
              </a:rPr>
              <a:t>not an element</a:t>
            </a:r>
            <a:r>
              <a:rPr lang="en-US" sz="2000" dirty="0" smtClean="0">
                <a:sym typeface="Symbol" pitchFamily="18" charset="2"/>
              </a:rPr>
              <a:t>.”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sz="2000" u="sng" dirty="0" smtClean="0">
                <a:solidFill>
                  <a:srgbClr val="FF0000"/>
                </a:solidFill>
                <a:sym typeface="Symbol" pitchFamily="18" charset="2"/>
              </a:rPr>
              <a:t>Example</a:t>
            </a:r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: 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3 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i="1" dirty="0" smtClean="0">
                <a:solidFill>
                  <a:srgbClr val="0000FF"/>
                </a:solidFill>
                <a:sym typeface="Symbol" pitchFamily="18" charset="2"/>
              </a:rPr>
              <a:t>S 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reads:  “3 is an element of the set </a:t>
            </a:r>
            <a:r>
              <a:rPr lang="en-US" sz="2000" i="1" dirty="0" smtClean="0">
                <a:solidFill>
                  <a:srgbClr val="0000FF"/>
                </a:solidFill>
                <a:sym typeface="Symbol" pitchFamily="18" charset="2"/>
              </a:rPr>
              <a:t>S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”.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		             3 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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sz="2000" i="1" dirty="0" smtClean="0">
                <a:solidFill>
                  <a:srgbClr val="0000FF"/>
                </a:solidFill>
                <a:sym typeface="Symbol" pitchFamily="18" charset="2"/>
              </a:rPr>
              <a:t>S 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reads:  “3 is an not element of the set </a:t>
            </a:r>
            <a:r>
              <a:rPr lang="en-US" sz="2000" i="1" dirty="0" smtClean="0">
                <a:solidFill>
                  <a:srgbClr val="0000FF"/>
                </a:solidFill>
                <a:sym typeface="Symbol" pitchFamily="18" charset="2"/>
              </a:rPr>
              <a:t>S 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”. 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Q:  Which of the following are true: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000" dirty="0" smtClean="0">
                <a:sym typeface="Symbol" pitchFamily="18" charset="2"/>
              </a:rPr>
              <a:t>3 </a:t>
            </a:r>
            <a:r>
              <a:rPr lang="en-US" sz="2000" b="1" dirty="0" smtClean="0">
                <a:sym typeface="Symbol" pitchFamily="18" charset="2"/>
              </a:rPr>
              <a:t>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R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000" dirty="0" smtClean="0">
                <a:sym typeface="Symbol" pitchFamily="18" charset="2"/>
              </a:rPr>
              <a:t>-3 </a:t>
            </a:r>
            <a:r>
              <a:rPr lang="en-US" sz="2000" b="1" dirty="0" smtClean="0">
                <a:sym typeface="Symbol" pitchFamily="18" charset="2"/>
              </a:rPr>
              <a:t>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N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000" dirty="0" smtClean="0">
                <a:sym typeface="Symbol" pitchFamily="18" charset="2"/>
              </a:rPr>
              <a:t>-3 </a:t>
            </a:r>
            <a:r>
              <a:rPr lang="en-US" sz="2000" b="1" dirty="0" smtClean="0">
                <a:sym typeface="Symbol" pitchFamily="18" charset="2"/>
              </a:rPr>
              <a:t>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R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000" dirty="0" smtClean="0">
                <a:sym typeface="Symbol" pitchFamily="18" charset="2"/>
              </a:rPr>
              <a:t>0 </a:t>
            </a:r>
            <a:r>
              <a:rPr lang="en-US" sz="2000" b="1" dirty="0" smtClean="0">
                <a:sym typeface="Symbol" pitchFamily="18" charset="2"/>
              </a:rPr>
              <a:t>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b="1" dirty="0" smtClean="0">
                <a:sym typeface="Symbol" pitchFamily="18" charset="2"/>
              </a:rPr>
              <a:t>Z</a:t>
            </a:r>
            <a:r>
              <a:rPr lang="en-US" sz="2000" b="1" baseline="30000" dirty="0" smtClean="0">
                <a:sym typeface="Symbol" pitchFamily="18" charset="2"/>
              </a:rPr>
              <a:t>+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sz="2000" dirty="0" smtClean="0">
                <a:sym typeface="Symbol" pitchFamily="18" charset="2"/>
              </a:rPr>
              <a:t> </a:t>
            </a:r>
            <a:r>
              <a:rPr lang="en-US" sz="2000" i="1" dirty="0" smtClean="0">
                <a:sym typeface="Symbol" pitchFamily="18" charset="2"/>
              </a:rPr>
              <a:t>x, </a:t>
            </a:r>
            <a:r>
              <a:rPr lang="en-US" sz="2000" dirty="0" smtClean="0">
                <a:sym typeface="Symbol" pitchFamily="18" charset="2"/>
              </a:rPr>
              <a:t>  </a:t>
            </a:r>
            <a:r>
              <a:rPr lang="en-US" sz="2000" i="1" dirty="0" err="1" smtClean="0">
                <a:sym typeface="Symbol" pitchFamily="18" charset="2"/>
              </a:rPr>
              <a:t>x</a:t>
            </a:r>
            <a:r>
              <a:rPr lang="en-US" sz="2000" dirty="0" err="1" smtClean="0">
                <a:sym typeface="Symbol" pitchFamily="18" charset="2"/>
              </a:rPr>
              <a:t></a:t>
            </a:r>
            <a:r>
              <a:rPr lang="en-US" sz="2000" b="1" dirty="0" err="1" smtClean="0">
                <a:sym typeface="Symbol" pitchFamily="18" charset="2"/>
              </a:rPr>
              <a:t>R</a:t>
            </a:r>
            <a:r>
              <a:rPr lang="en-US" sz="2000" b="1" dirty="0" smtClean="0">
                <a:sym typeface="Symbol" pitchFamily="18" charset="2"/>
              </a:rPr>
              <a:t>  </a:t>
            </a:r>
            <a:r>
              <a:rPr lang="en-US" sz="2000" i="1" dirty="0" smtClean="0">
                <a:sym typeface="Symbol" pitchFamily="18" charset="2"/>
              </a:rPr>
              <a:t>x</a:t>
            </a:r>
            <a:r>
              <a:rPr lang="en-US" sz="2000" baseline="30000" dirty="0" smtClean="0">
                <a:sym typeface="Symbol" pitchFamily="18" charset="2"/>
              </a:rPr>
              <a:t>2 </a:t>
            </a:r>
            <a:r>
              <a:rPr lang="en-US" sz="2000" dirty="0" smtClean="0">
                <a:sym typeface="Symbol" pitchFamily="18" charset="2"/>
              </a:rPr>
              <a:t>= - 5 </a:t>
            </a:r>
          </a:p>
          <a:p>
            <a:pPr eaLnBrk="1" hangingPunct="1">
              <a:buFont typeface="Arial" charset="0"/>
              <a:buNone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9B5DD8-C99E-4BBD-B4E2-684A1E073BD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ym typeface="Symbol" pitchFamily="18" charset="2"/>
              </a:rPr>
              <a:t>-Notation</a:t>
            </a:r>
            <a:endParaRPr lang="en-US" sz="40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u="sng" dirty="0" smtClean="0">
                <a:solidFill>
                  <a:srgbClr val="0000FF"/>
                </a:solidFill>
                <a:sym typeface="Symbol" pitchFamily="18" charset="2"/>
              </a:rPr>
              <a:t>Answers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:  </a:t>
            </a:r>
            <a:endParaRPr lang="en-US" sz="2800" dirty="0" smtClean="0">
              <a:solidFill>
                <a:srgbClr val="0000FF"/>
              </a:solidFill>
              <a:sym typeface="Symbol" pitchFamily="18" charset="2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3  </a:t>
            </a:r>
            <a:r>
              <a:rPr lang="en-US" sz="2800" b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. 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True</a:t>
            </a:r>
            <a:r>
              <a:rPr lang="en-US" sz="2800" dirty="0" smtClean="0">
                <a:sym typeface="Symbol" pitchFamily="18" charset="2"/>
              </a:rPr>
              <a:t>: 3 is a real number.</a:t>
            </a:r>
            <a:endParaRPr lang="en-US" sz="2800" b="1" dirty="0" smtClean="0">
              <a:sym typeface="Symbol" pitchFamily="18" charset="2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>
                <a:sym typeface="Symbol" pitchFamily="18" charset="2"/>
              </a:rPr>
              <a:t>3 </a:t>
            </a:r>
            <a:r>
              <a:rPr lang="en-US" sz="2800" dirty="0" smtClean="0">
                <a:sym typeface="Symbol" pitchFamily="18" charset="2"/>
              </a:rPr>
              <a:t> </a:t>
            </a:r>
            <a:r>
              <a:rPr lang="en-US" sz="2800" b="1" dirty="0" smtClean="0">
                <a:sym typeface="Symbol" pitchFamily="18" charset="2"/>
              </a:rPr>
              <a:t>N</a:t>
            </a:r>
            <a:r>
              <a:rPr lang="en-US" sz="2800" dirty="0" smtClean="0">
                <a:sym typeface="Symbol" pitchFamily="18" charset="2"/>
              </a:rPr>
              <a:t>. 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sz="2800" dirty="0" smtClean="0">
                <a:sym typeface="Symbol" pitchFamily="18" charset="2"/>
              </a:rPr>
              <a:t>: natural numbers don’t contain negatives.</a:t>
            </a:r>
            <a:endParaRPr lang="en-US" sz="2800" b="1" dirty="0" smtClean="0">
              <a:sym typeface="Symbol" pitchFamily="18" charset="2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>
                <a:sym typeface="Symbol" pitchFamily="18" charset="2"/>
              </a:rPr>
              <a:t>3 </a:t>
            </a:r>
            <a:r>
              <a:rPr lang="en-US" sz="2800" dirty="0" smtClean="0">
                <a:sym typeface="Symbol" pitchFamily="18" charset="2"/>
              </a:rPr>
              <a:t> </a:t>
            </a:r>
            <a:r>
              <a:rPr lang="en-US" sz="2800" b="1" dirty="0" smtClean="0">
                <a:sym typeface="Symbol" pitchFamily="18" charset="2"/>
              </a:rPr>
              <a:t>R</a:t>
            </a:r>
            <a:r>
              <a:rPr lang="en-US" sz="2800" dirty="0" smtClean="0">
                <a:sym typeface="Symbol" pitchFamily="18" charset="2"/>
              </a:rPr>
              <a:t>. 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True</a:t>
            </a:r>
            <a:r>
              <a:rPr lang="en-US" sz="2800" dirty="0" smtClean="0">
                <a:sym typeface="Symbol" pitchFamily="18" charset="2"/>
              </a:rPr>
              <a:t>: 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>
                <a:sym typeface="Symbol" pitchFamily="18" charset="2"/>
              </a:rPr>
              <a:t>3 </a:t>
            </a:r>
            <a:r>
              <a:rPr lang="en-US" sz="2800" dirty="0" smtClean="0">
                <a:sym typeface="Symbol" pitchFamily="18" charset="2"/>
              </a:rPr>
              <a:t>is a real number. </a:t>
            </a:r>
            <a:endParaRPr lang="en-US" sz="2800" b="1" dirty="0" smtClean="0">
              <a:sym typeface="Symbol" pitchFamily="18" charset="2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dirty="0" smtClean="0">
                <a:sym typeface="Symbol" pitchFamily="18" charset="2"/>
              </a:rPr>
              <a:t>0  </a:t>
            </a:r>
            <a:r>
              <a:rPr lang="en-US" sz="2800" b="1" dirty="0" smtClean="0">
                <a:sym typeface="Symbol" pitchFamily="18" charset="2"/>
              </a:rPr>
              <a:t>Z</a:t>
            </a:r>
            <a:r>
              <a:rPr lang="en-US" sz="2800" b="1" baseline="30000" dirty="0" smtClean="0">
                <a:sym typeface="Symbol" pitchFamily="18" charset="2"/>
              </a:rPr>
              <a:t>+</a:t>
            </a:r>
            <a:r>
              <a:rPr lang="en-US" sz="2800" dirty="0" smtClean="0">
                <a:sym typeface="Symbol" pitchFamily="18" charset="2"/>
              </a:rPr>
              <a:t>.  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True</a:t>
            </a:r>
            <a:r>
              <a:rPr lang="en-US" sz="2800" dirty="0" smtClean="0">
                <a:sym typeface="Symbol" pitchFamily="18" charset="2"/>
              </a:rPr>
              <a:t>: 0 is NOT a positive integer.</a:t>
            </a:r>
            <a:endParaRPr lang="en-US" sz="2800" b="1" baseline="30000" dirty="0" smtClean="0">
              <a:sym typeface="Symbol" pitchFamily="18" charset="2"/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sz="2800" i="1" dirty="0" smtClean="0">
                <a:sym typeface="Symbol" pitchFamily="18" charset="2"/>
              </a:rPr>
              <a:t>x </a:t>
            </a:r>
            <a:r>
              <a:rPr lang="en-US" sz="2800" i="1" dirty="0" err="1" smtClean="0">
                <a:sym typeface="Symbol" pitchFamily="18" charset="2"/>
              </a:rPr>
              <a:t>x</a:t>
            </a:r>
            <a:r>
              <a:rPr lang="en-US" sz="2800" dirty="0" err="1" smtClean="0">
                <a:sym typeface="Symbol" pitchFamily="18" charset="2"/>
              </a:rPr>
              <a:t></a:t>
            </a:r>
            <a:r>
              <a:rPr lang="en-US" sz="2800" b="1" dirty="0" err="1" smtClean="0">
                <a:sym typeface="Symbol" pitchFamily="18" charset="2"/>
              </a:rPr>
              <a:t>R</a:t>
            </a:r>
            <a:r>
              <a:rPr lang="en-US" sz="2800" b="1" dirty="0" smtClean="0">
                <a:sym typeface="Symbol" pitchFamily="18" charset="2"/>
              </a:rPr>
              <a:t>    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baseline="30000" dirty="0" smtClean="0">
                <a:sym typeface="Symbol" pitchFamily="18" charset="2"/>
              </a:rPr>
              <a:t>2 </a:t>
            </a:r>
            <a:r>
              <a:rPr lang="en-US" sz="2800" dirty="0" smtClean="0">
                <a:sym typeface="Symbol" pitchFamily="18" charset="2"/>
              </a:rPr>
              <a:t>= 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>
                <a:sym typeface="Symbol" pitchFamily="18" charset="2"/>
              </a:rPr>
              <a:t>5 </a:t>
            </a:r>
            <a:r>
              <a:rPr lang="en-US" sz="2800" dirty="0" smtClean="0">
                <a:sym typeface="Symbol" pitchFamily="18" charset="2"/>
              </a:rPr>
              <a:t>. 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sz="2800" dirty="0" smtClean="0">
                <a:sym typeface="Symbol" pitchFamily="18" charset="2"/>
              </a:rPr>
              <a:t>: square of a real number is non-negative, so can’t be 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>
                <a:sym typeface="Symbol" pitchFamily="18" charset="2"/>
              </a:rPr>
              <a:t>5</a:t>
            </a:r>
            <a:r>
              <a:rPr lang="en-US" sz="2800" dirty="0" smtClean="0">
                <a:sym typeface="Symbol" pitchFamily="18" charset="2"/>
              </a:rPr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F759A-0A23-4570-AB12-034CCD426D9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z="4000" b="1" dirty="0" smtClean="0">
                <a:sym typeface="Symbol" pitchFamily="18" charset="2"/>
              </a:rPr>
              <a:t>Venn diagram </a:t>
            </a:r>
            <a:endParaRPr lang="en-US" sz="4000" b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Sets can be represented graphically using </a:t>
            </a:r>
            <a:r>
              <a:rPr lang="en-US" sz="2400" dirty="0" smtClean="0">
                <a:solidFill>
                  <a:srgbClr val="0000FF"/>
                </a:solidFill>
              </a:rPr>
              <a:t>Venn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diagrams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In Venn diagrams, the universal set U, which contains all the objects under consideration, is represented by a rectangle. </a:t>
            </a:r>
            <a:r>
              <a:rPr lang="en-US" sz="2400" b="1" u="sng" dirty="0" smtClean="0">
                <a:solidFill>
                  <a:srgbClr val="0000FF"/>
                </a:solidFill>
              </a:rPr>
              <a:t>Note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00FF"/>
                </a:solidFill>
              </a:rPr>
              <a:t>the universal set varies depending on which objects are of interest</a:t>
            </a:r>
          </a:p>
          <a:p>
            <a:pPr eaLnBrk="1" hangingPunct="1"/>
            <a:r>
              <a:rPr lang="en-US" sz="2400" dirty="0" smtClean="0"/>
              <a:t>Inside the rectangle, </a:t>
            </a:r>
            <a:endParaRPr lang="en-US" sz="2400" dirty="0" smtClean="0"/>
          </a:p>
          <a:p>
            <a:pPr lvl="1" eaLnBrk="1" hangingPunct="1"/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r>
              <a:rPr lang="en-US" sz="2000" b="1" dirty="0" smtClean="0">
                <a:solidFill>
                  <a:srgbClr val="FF0000"/>
                </a:solidFill>
              </a:rPr>
              <a:t>ircles</a:t>
            </a:r>
            <a:r>
              <a:rPr lang="en-US" sz="2000" dirty="0" smtClean="0"/>
              <a:t> </a:t>
            </a:r>
            <a:r>
              <a:rPr lang="en-US" sz="2000" dirty="0" smtClean="0"/>
              <a:t>or other geometrical figures are used to represent </a:t>
            </a:r>
            <a:r>
              <a:rPr lang="en-US" sz="2000" b="1" dirty="0" smtClean="0">
                <a:solidFill>
                  <a:srgbClr val="FF0000"/>
                </a:solidFill>
              </a:rPr>
              <a:t>sets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Sometimes </a:t>
            </a:r>
            <a:r>
              <a:rPr lang="en-US" sz="2000" b="1" dirty="0" smtClean="0">
                <a:solidFill>
                  <a:srgbClr val="0000FF"/>
                </a:solidFill>
              </a:rPr>
              <a:t>points</a:t>
            </a:r>
            <a:r>
              <a:rPr lang="en-US" sz="2000" dirty="0" smtClean="0"/>
              <a:t> are used to represent the particular </a:t>
            </a:r>
            <a:r>
              <a:rPr lang="en-US" sz="2000" b="1" dirty="0" smtClean="0">
                <a:solidFill>
                  <a:srgbClr val="0000FF"/>
                </a:solidFill>
              </a:rPr>
              <a:t>elements</a:t>
            </a:r>
            <a:r>
              <a:rPr lang="en-US" sz="2000" dirty="0" smtClean="0"/>
              <a:t> of the set. </a:t>
            </a:r>
          </a:p>
          <a:p>
            <a:pPr eaLnBrk="1" hangingPunct="1"/>
            <a:r>
              <a:rPr lang="en-US" sz="2400" dirty="0" smtClean="0"/>
              <a:t>Venn diagrams are often used to indicate the relationships between sets.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C66CC-4107-47EB-AE90-A68900B74C4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200" b="1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TW" sz="3200" b="1" dirty="0" smtClean="0">
                <a:solidFill>
                  <a:srgbClr val="0000FF"/>
                </a:solidFill>
                <a:latin typeface="+mn-lt"/>
              </a:rPr>
            </a:br>
            <a:r>
              <a:rPr lang="en-US" altLang="zh-TW" sz="3200" b="1" dirty="0" smtClean="0">
                <a:solidFill>
                  <a:srgbClr val="0000FF"/>
                </a:solidFill>
                <a:latin typeface="+mn-lt"/>
              </a:rPr>
              <a:t>FIGURE 1 </a:t>
            </a:r>
            <a:r>
              <a:rPr lang="en-US" altLang="zh-TW" sz="32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  <a:latin typeface="+mn-lt"/>
              </a:rPr>
              <a:t>Venn Diagram for the Set of Vowels</a:t>
            </a:r>
            <a:r>
              <a:rPr lang="en-US" altLang="zh-TW" sz="32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TW" sz="3200" dirty="0" smtClean="0">
                <a:solidFill>
                  <a:srgbClr val="0000FF"/>
                </a:solidFill>
                <a:latin typeface="+mn-lt"/>
              </a:rPr>
            </a:b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372AC3-7E8D-4729-A7EA-9D7138F11EB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4340" name="Picture 3" descr="02_1_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1524000"/>
            <a:ext cx="6629400" cy="4938713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Equal Set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i="1" u="sng" dirty="0" smtClean="0">
                <a:solidFill>
                  <a:srgbClr val="0000FF"/>
                </a:solidFill>
              </a:rPr>
              <a:t>Definition 3</a:t>
            </a:r>
            <a:r>
              <a:rPr lang="en-US" altLang="zh-TW" sz="2800" dirty="0" smtClean="0"/>
              <a:t>: </a:t>
            </a:r>
            <a:r>
              <a:rPr lang="en-US" altLang="zh-TW" sz="2800" b="1" dirty="0" smtClean="0"/>
              <a:t>Two sets are </a:t>
            </a:r>
            <a:r>
              <a:rPr lang="en-US" altLang="zh-TW" sz="2800" b="1" i="1" dirty="0" smtClean="0"/>
              <a:t>equal</a:t>
            </a:r>
            <a:r>
              <a:rPr lang="en-US" altLang="zh-TW" sz="2800" b="1" dirty="0" smtClean="0"/>
              <a:t> if and only if they have the same elements. 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800" b="1" dirty="0" smtClean="0"/>
              <a:t>	</a:t>
            </a:r>
            <a:r>
              <a:rPr lang="en-US" altLang="zh-TW" sz="2800" dirty="0" smtClean="0"/>
              <a:t>	</a:t>
            </a:r>
            <a:r>
              <a:rPr lang="en-US" altLang="zh-TW" sz="2800" b="1" i="1" dirty="0" smtClean="0"/>
              <a:t>A = B</a:t>
            </a:r>
            <a:r>
              <a:rPr lang="en-US" altLang="zh-TW" sz="2800" b="1" dirty="0" smtClean="0"/>
              <a:t> </a:t>
            </a:r>
            <a:r>
              <a:rPr lang="en-US" altLang="zh-TW" sz="2800" b="1" dirty="0" err="1" smtClean="0"/>
              <a:t>iff</a:t>
            </a:r>
            <a:r>
              <a:rPr lang="en-US" altLang="zh-TW" sz="2800" b="1" dirty="0" smtClean="0"/>
              <a:t> </a:t>
            </a:r>
            <a:r>
              <a:rPr lang="en-US" altLang="zh-TW" sz="2800" b="1" i="1" dirty="0" smtClean="0">
                <a:sym typeface="Symbol" pitchFamily="18" charset="2"/>
              </a:rPr>
              <a:t>x(x  A  x  B)</a:t>
            </a:r>
          </a:p>
          <a:p>
            <a:pPr eaLnBrk="1" hangingPunct="1"/>
            <a:r>
              <a:rPr lang="en-US" altLang="zh-TW" sz="2800" dirty="0" smtClean="0">
                <a:sym typeface="Symbol" pitchFamily="18" charset="2"/>
              </a:rPr>
              <a:t>Two sets A and B are said to be equal if and only if every element of A is an element of B and consequently every element of B is an element of A; that is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  B and B  A and it is written as A = B	 </a:t>
            </a:r>
            <a:endParaRPr lang="en-US" altLang="zh-TW" sz="2800" dirty="0" smtClean="0"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TW" sz="2800" dirty="0" smtClean="0">
                <a:sym typeface="Symbol" pitchFamily="18" charset="2"/>
              </a:rPr>
              <a:t>	</a:t>
            </a:r>
            <a:r>
              <a:rPr lang="en-US" altLang="zh-TW" sz="2800" u="sng" dirty="0" smtClean="0">
                <a:solidFill>
                  <a:srgbClr val="0000FF"/>
                </a:solidFill>
                <a:sym typeface="Symbol" pitchFamily="18" charset="2"/>
              </a:rPr>
              <a:t>Example 6 (p.113) </a:t>
            </a:r>
            <a:r>
              <a:rPr lang="en-US" altLang="zh-TW" sz="2800" dirty="0" smtClean="0">
                <a:sym typeface="Symbol" pitchFamily="18" charset="2"/>
              </a:rPr>
              <a:t>: The sets { 1, 3, 5}  &amp; { 3, 5, 1 } are equal because they have the same elements.</a:t>
            </a:r>
          </a:p>
          <a:p>
            <a:pPr eaLnBrk="1" hangingPunct="1">
              <a:buFont typeface="Arial" charset="0"/>
              <a:buNone/>
            </a:pPr>
            <a:endParaRPr lang="en-US" altLang="zh-TW" sz="2800" i="1" dirty="0" smtClean="0"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D954F-4E63-42D9-9A5A-7597B1FCE88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Subset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zh-TW" sz="2800" u="sng" dirty="0" smtClean="0">
                <a:solidFill>
                  <a:srgbClr val="0000FF"/>
                </a:solidFill>
              </a:rPr>
              <a:t>Definition 4</a:t>
            </a:r>
            <a:r>
              <a:rPr lang="en-US" altLang="zh-TW" sz="2800" dirty="0" smtClean="0"/>
              <a:t>: </a:t>
            </a:r>
            <a:r>
              <a:rPr lang="en-US" altLang="zh-TW" sz="2800" b="1" dirty="0" smtClean="0"/>
              <a:t>The set A is a subset of B if and only if every element of A is also an element of B.</a:t>
            </a:r>
          </a:p>
          <a:p>
            <a:pPr eaLnBrk="1" hangingPunct="1"/>
            <a:r>
              <a:rPr lang="en-US" altLang="zh-TW" sz="2800" dirty="0" smtClean="0"/>
              <a:t>We use the notation A </a:t>
            </a:r>
            <a:r>
              <a:rPr lang="en-US" altLang="zh-TW" sz="2800" dirty="0" smtClean="0">
                <a:sym typeface="Symbol" pitchFamily="18" charset="2"/>
              </a:rPr>
              <a:t> B to indicate that A is a subset of the set B.</a:t>
            </a:r>
          </a:p>
          <a:p>
            <a:pPr eaLnBrk="1" hangingPunct="1"/>
            <a:r>
              <a:rPr lang="en-US" altLang="zh-TW" sz="2800" dirty="0" smtClean="0"/>
              <a:t>A </a:t>
            </a:r>
            <a:r>
              <a:rPr lang="en-US" altLang="zh-TW" sz="2800" dirty="0" smtClean="0">
                <a:sym typeface="Symbol" pitchFamily="18" charset="2"/>
              </a:rPr>
              <a:t> B if and only if the quantification 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800" dirty="0" smtClean="0">
                <a:sym typeface="Symbol" pitchFamily="18" charset="2"/>
              </a:rPr>
              <a:t>	</a:t>
            </a:r>
            <a:r>
              <a:rPr lang="en-US" altLang="zh-TW" sz="2800" i="1" dirty="0" smtClean="0">
                <a:sym typeface="Symbol" pitchFamily="18" charset="2"/>
              </a:rPr>
              <a:t>x(x  A  x  B)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is true</a:t>
            </a:r>
          </a:p>
          <a:p>
            <a:pPr eaLnBrk="1" hangingPunct="1"/>
            <a:r>
              <a:rPr lang="en-US" altLang="zh-TW" sz="2800" b="1" u="sng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: Every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non-empty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set S is guaranteed to have at least two subsets, the empty set and the set S itself, that is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 </a:t>
            </a:r>
            <a:r>
              <a:rPr lang="en-US" altLang="zh-TW" sz="2800" b="1" dirty="0" smtClean="0">
                <a:solidFill>
                  <a:srgbClr val="FF0000"/>
                </a:solidFill>
                <a:sym typeface="Symbol" pitchFamily="18" charset="2"/>
              </a:rPr>
              <a:t> S </a:t>
            </a:r>
            <a:r>
              <a:rPr lang="en-US" altLang="zh-TW" sz="2800" dirty="0" smtClean="0">
                <a:sym typeface="Symbol" pitchFamily="18" charset="2"/>
              </a:rPr>
              <a:t>and </a:t>
            </a:r>
            <a:r>
              <a:rPr lang="en-US" altLang="zh-TW" sz="2800" b="1" dirty="0" smtClean="0">
                <a:solidFill>
                  <a:srgbClr val="FF0000"/>
                </a:solidFill>
                <a:sym typeface="Symbol" pitchFamily="18" charset="2"/>
              </a:rPr>
              <a:t>S  S  </a:t>
            </a:r>
            <a:endParaRPr lang="en-US" altLang="zh-TW" sz="2800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endParaRPr lang="en-US" altLang="zh-TW" sz="2800" dirty="0" smtClean="0">
              <a:solidFill>
                <a:srgbClr val="0000FF"/>
              </a:solidFill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F26388-EDDD-44E9-B845-66A3F155515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Subset </a:t>
            </a:r>
            <a:endParaRPr lang="en-US" sz="40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z="2400" b="1" u="sng" dirty="0" smtClean="0">
                <a:solidFill>
                  <a:srgbClr val="0000FF"/>
                </a:solidFill>
                <a:sym typeface="Symbol" pitchFamily="18" charset="2"/>
              </a:rPr>
              <a:t>Theorem 1</a:t>
            </a:r>
            <a:r>
              <a:rPr lang="en-US" altLang="zh-TW" sz="2400" dirty="0" smtClean="0">
                <a:sym typeface="Symbol" pitchFamily="18" charset="2"/>
              </a:rPr>
              <a:t>: For every </a:t>
            </a:r>
            <a:r>
              <a:rPr lang="en-US" altLang="zh-TW" sz="2400" dirty="0" smtClean="0">
                <a:sym typeface="Symbol" pitchFamily="18" charset="2"/>
              </a:rPr>
              <a:t>non-empty set </a:t>
            </a:r>
            <a:r>
              <a:rPr lang="en-US" altLang="zh-TW" sz="2400" dirty="0" smtClean="0">
                <a:sym typeface="Symbol" pitchFamily="18" charset="2"/>
              </a:rPr>
              <a:t>S, </a:t>
            </a:r>
            <a:endParaRPr lang="en-US" altLang="zh-TW" sz="2400" dirty="0" smtClean="0"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en-US" altLang="zh-TW" sz="2000" dirty="0" smtClean="0">
                <a:sym typeface="Symbol" pitchFamily="18" charset="2"/>
              </a:rPr>
              <a:t>	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dirty="0" smtClean="0">
                <a:sym typeface="Symbol" pitchFamily="18" charset="2"/>
              </a:rPr>
              <a:t>1)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  S</a:t>
            </a:r>
            <a:r>
              <a:rPr lang="en-US" altLang="zh-TW" sz="2400" dirty="0" smtClean="0">
                <a:sym typeface="Symbol" pitchFamily="18" charset="2"/>
              </a:rPr>
              <a:t>, and </a:t>
            </a:r>
            <a:endParaRPr lang="en-US" altLang="zh-TW" sz="2400" dirty="0" smtClean="0">
              <a:sym typeface="Symbol" pitchFamily="18" charset="2"/>
            </a:endParaRPr>
          </a:p>
          <a:p>
            <a:pPr lvl="1" eaLnBrk="1" hangingPunct="1">
              <a:buNone/>
            </a:pPr>
            <a:r>
              <a:rPr lang="en-US" altLang="zh-TW" sz="2400" dirty="0" smtClean="0">
                <a:sym typeface="Symbol" pitchFamily="18" charset="2"/>
              </a:rPr>
              <a:t>	</a:t>
            </a:r>
            <a:r>
              <a:rPr lang="en-US" altLang="zh-TW" sz="2400" dirty="0" smtClean="0">
                <a:sym typeface="Symbol" pitchFamily="18" charset="2"/>
              </a:rPr>
              <a:t>(</a:t>
            </a:r>
            <a:r>
              <a:rPr lang="en-US" altLang="zh-TW" sz="2400" dirty="0" smtClean="0">
                <a:sym typeface="Symbol" pitchFamily="18" charset="2"/>
              </a:rPr>
              <a:t>2)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S  S</a:t>
            </a:r>
          </a:p>
          <a:p>
            <a:pPr eaLnBrk="1" hangingPunct="1"/>
            <a:endParaRPr lang="en-US" altLang="zh-TW" sz="2400" b="1" i="1" u="sng" dirty="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/>
            <a:r>
              <a:rPr lang="en-US" altLang="zh-TW" sz="2400" b="1" i="1" u="sng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zh-TW" sz="2400" i="1" dirty="0" smtClean="0">
                <a:sym typeface="Symbol" pitchFamily="18" charset="2"/>
              </a:rPr>
              <a:t>:  </a:t>
            </a:r>
            <a:r>
              <a:rPr lang="en-US" altLang="zh-TW" sz="2400" dirty="0" smtClean="0"/>
              <a:t>If A</a:t>
            </a:r>
            <a:r>
              <a:rPr lang="en-US" altLang="zh-TW" sz="2400" dirty="0" smtClean="0">
                <a:sym typeface="Symbol" pitchFamily="18" charset="2"/>
              </a:rPr>
              <a:t>B and BA, then A=B</a:t>
            </a:r>
          </a:p>
          <a:p>
            <a:pPr eaLnBrk="1" hangingPunct="1"/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Sets may have other sets as members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sz="2400" dirty="0" smtClean="0">
                <a:sym typeface="Symbol" pitchFamily="18" charset="2"/>
              </a:rPr>
              <a:t>A = {, {a}, {b}, { a, b} }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sz="2400" dirty="0" smtClean="0">
                <a:sym typeface="Symbol" pitchFamily="18" charset="2"/>
              </a:rPr>
              <a:t>B = { x | x is a subset of the set {a ,b } } 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zh-TW" sz="2400" dirty="0" smtClean="0">
                <a:sym typeface="Symbol" pitchFamily="18" charset="2"/>
              </a:rPr>
              <a:t>: These two sets are equal, that is,  A = B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zh-TW" sz="2400" dirty="0" smtClean="0">
                <a:sym typeface="Symbol" pitchFamily="18" charset="2"/>
              </a:rPr>
              <a:t> :  In the above example,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{a} 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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but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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A</a:t>
            </a:r>
            <a:endParaRPr lang="en-US" altLang="zh-TW" sz="2400" dirty="0" smtClean="0"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E9B56-2931-4D41-983F-673B52F1903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Proper Subset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Proper subset</a:t>
            </a:r>
            <a:r>
              <a:rPr lang="en-US" altLang="zh-TW" sz="2400" dirty="0" smtClean="0">
                <a:sym typeface="Symbol" pitchFamily="18" charset="2"/>
              </a:rPr>
              <a:t>: </a:t>
            </a:r>
            <a:r>
              <a:rPr lang="en-US" altLang="zh-TW" sz="2400" b="1" dirty="0" smtClean="0">
                <a:sym typeface="Symbol" pitchFamily="18" charset="2"/>
              </a:rPr>
              <a:t>Any subset A is said to be proper subset of another set B if  A is a subset of B, but there is at least one element of B which does not belong to A</a:t>
            </a:r>
            <a:r>
              <a:rPr lang="en-US" altLang="zh-TW" sz="2400" dirty="0" smtClean="0">
                <a:sym typeface="Symbol" pitchFamily="18" charset="2"/>
              </a:rPr>
              <a:t>, i.e.,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400" dirty="0" smtClean="0">
                <a:sym typeface="Symbol" pitchFamily="18" charset="2"/>
              </a:rPr>
              <a:t>	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if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B but </a:t>
            </a:r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 B 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400" i="1" dirty="0" smtClean="0">
                <a:sym typeface="Symbol" pitchFamily="18" charset="2"/>
              </a:rPr>
              <a:t>	</a:t>
            </a:r>
            <a:r>
              <a:rPr lang="en-US" altLang="zh-TW" sz="2400" b="1" i="1" dirty="0" smtClean="0">
                <a:solidFill>
                  <a:srgbClr val="FF0000"/>
                </a:solidFill>
                <a:sym typeface="Symbol" pitchFamily="18" charset="2"/>
              </a:rPr>
              <a:t>x(x </a:t>
            </a:r>
            <a:r>
              <a:rPr lang="en-US" altLang="zh-TW" sz="2400" b="1" i="1" dirty="0" smtClean="0">
                <a:solidFill>
                  <a:srgbClr val="FF0000"/>
                </a:solidFill>
                <a:sym typeface="Symbol" pitchFamily="18" charset="2"/>
              </a:rPr>
              <a:t> A  x  B) 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zh-TW" sz="2400" b="1" i="1" dirty="0" smtClean="0">
                <a:solidFill>
                  <a:srgbClr val="FF0000"/>
                </a:solidFill>
                <a:sym typeface="Symbol" pitchFamily="18" charset="2"/>
              </a:rPr>
              <a:t>x(x  B  x  A)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A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 B </a:t>
            </a:r>
            <a:r>
              <a:rPr lang="en-US" sz="2400" dirty="0" smtClean="0">
                <a:sym typeface="Symbol" pitchFamily="18" charset="2"/>
              </a:rPr>
              <a:t>means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“A is a proper subset of B</a:t>
            </a:r>
            <a:r>
              <a:rPr lang="en-US" sz="2400" dirty="0" smtClean="0">
                <a:sym typeface="Symbol" pitchFamily="18" charset="2"/>
              </a:rPr>
              <a:t>.”</a:t>
            </a:r>
          </a:p>
          <a:p>
            <a:pPr eaLnBrk="1" hangingPunct="1">
              <a:buNone/>
            </a:pPr>
            <a:endParaRPr lang="en-US" altLang="zh-TW" sz="2400" i="1" dirty="0" smtClean="0">
              <a:sym typeface="Symbol" pitchFamily="18" charset="2"/>
            </a:endParaRPr>
          </a:p>
          <a:p>
            <a:pPr eaLnBrk="1" hangingPunct="1"/>
            <a:r>
              <a:rPr lang="en-US" sz="2400" dirty="0" smtClean="0"/>
              <a:t> </a:t>
            </a:r>
            <a:r>
              <a:rPr lang="en-US" sz="2400" b="1" u="sng" dirty="0" smtClean="0">
                <a:solidFill>
                  <a:srgbClr val="0000FF"/>
                </a:solidFill>
              </a:rPr>
              <a:t>Example</a:t>
            </a:r>
            <a:r>
              <a:rPr lang="en-US" sz="2400" dirty="0" smtClean="0"/>
              <a:t>: A = { 1, 5 }, B = { 1, 5, </a:t>
            </a:r>
            <a:r>
              <a:rPr lang="en-US" sz="2400" dirty="0" smtClean="0"/>
              <a:t>6}</a:t>
            </a:r>
            <a:endParaRPr lang="en-US" sz="2400" dirty="0" smtClean="0"/>
          </a:p>
          <a:p>
            <a:pPr eaLnBrk="1" hangingPunct="1">
              <a:buNone/>
            </a:pPr>
            <a:r>
              <a:rPr lang="en-US" sz="2400" dirty="0" smtClean="0"/>
              <a:t>	Here, </a:t>
            </a:r>
            <a:r>
              <a:rPr lang="en-US" sz="2400" dirty="0" smtClean="0"/>
              <a:t>A </a:t>
            </a:r>
            <a:r>
              <a:rPr lang="en-US" sz="2400" dirty="0" smtClean="0"/>
              <a:t>is a proper subset of </a:t>
            </a:r>
            <a:r>
              <a:rPr lang="en-US" sz="2400" dirty="0" smtClean="0"/>
              <a:t>B, i.e., </a:t>
            </a:r>
            <a:r>
              <a:rPr lang="en-US" sz="2400" b="1" dirty="0" smtClean="0">
                <a:sym typeface="Symbol" pitchFamily="18" charset="2"/>
              </a:rPr>
              <a:t>A  </a:t>
            </a:r>
            <a:r>
              <a:rPr lang="en-US" sz="2400" b="1" dirty="0" smtClean="0">
                <a:sym typeface="Symbol" pitchFamily="18" charset="2"/>
              </a:rPr>
              <a:t>B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C27AB8-FA37-4616-A8B6-13245742E60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b="1" dirty="0" smtClean="0">
                <a:solidFill>
                  <a:srgbClr val="0000FF"/>
                </a:solidFill>
                <a:latin typeface="+mn-lt"/>
              </a:rPr>
              <a:t>FIGURE 2 </a:t>
            </a:r>
            <a:r>
              <a:rPr lang="en-US" altLang="zh-TW" sz="2400" dirty="0" smtClean="0">
                <a:solidFill>
                  <a:srgbClr val="0000FF"/>
                </a:solidFill>
                <a:latin typeface="+mn-lt"/>
              </a:rPr>
              <a:t> Venn Diagram Showing that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TW" sz="2400" b="1" dirty="0" smtClean="0">
                <a:solidFill>
                  <a:srgbClr val="FF0000"/>
                </a:solidFill>
                <a:latin typeface="+mn-lt"/>
              </a:rPr>
              <a:t> is a Subset of </a:t>
            </a:r>
            <a:r>
              <a:rPr lang="en-US" altLang="zh-TW" sz="2400" b="1" i="1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  <a:latin typeface="+mn-lt"/>
              </a:rPr>
              <a:t/>
            </a:r>
            <a:br>
              <a:rPr lang="en-US" altLang="zh-TW" sz="2400" dirty="0" smtClean="0">
                <a:solidFill>
                  <a:srgbClr val="0000FF"/>
                </a:solidFill>
                <a:latin typeface="+mn-lt"/>
              </a:rPr>
            </a:br>
            <a:endParaRPr lang="en-US" sz="2400" dirty="0" smtClean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7649B-29EF-46BA-A7B9-F316213BA4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9460" name="Picture 3" descr="02_1_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79538" y="1447800"/>
            <a:ext cx="6186487" cy="45720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smtClean="0"/>
              <a:t>Cardinality of a Set</a:t>
            </a:r>
            <a:endParaRPr lang="en-US" sz="40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zh-TW" sz="2800" b="1" u="sng" dirty="0" smtClean="0">
                <a:solidFill>
                  <a:srgbClr val="C00000"/>
                </a:solidFill>
              </a:rPr>
              <a:t>Definition</a:t>
            </a:r>
            <a:r>
              <a:rPr lang="en-US" altLang="zh-TW" sz="2800" dirty="0" smtClean="0"/>
              <a:t>: </a:t>
            </a:r>
            <a:r>
              <a:rPr lang="en-US" altLang="zh-TW" sz="2800" b="1" dirty="0" smtClean="0"/>
              <a:t>If there are exactly </a:t>
            </a:r>
            <a:r>
              <a:rPr lang="en-US" altLang="zh-TW" sz="2800" b="1" i="1" dirty="0" smtClean="0"/>
              <a:t>n</a:t>
            </a:r>
            <a:r>
              <a:rPr lang="en-US" altLang="zh-TW" sz="2800" b="1" dirty="0" smtClean="0"/>
              <a:t>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distinct members </a:t>
            </a:r>
            <a:r>
              <a:rPr lang="en-US" altLang="zh-TW" sz="2800" b="1" dirty="0" smtClean="0"/>
              <a:t>in the set </a:t>
            </a:r>
            <a:r>
              <a:rPr lang="en-US" altLang="zh-TW" sz="2800" b="1" i="1" dirty="0" smtClean="0"/>
              <a:t>S</a:t>
            </a:r>
            <a:r>
              <a:rPr lang="en-US" altLang="zh-TW" sz="2800" b="1" dirty="0" smtClean="0"/>
              <a:t> (</a:t>
            </a:r>
            <a:r>
              <a:rPr lang="en-US" altLang="zh-TW" sz="2800" b="1" i="1" dirty="0" smtClean="0"/>
              <a:t>n</a:t>
            </a:r>
            <a:r>
              <a:rPr lang="en-US" altLang="zh-TW" sz="2800" b="1" dirty="0" smtClean="0"/>
              <a:t> is a nonnegative integer), we say that </a:t>
            </a:r>
            <a:r>
              <a:rPr lang="en-US" altLang="zh-TW" sz="2800" b="1" i="1" dirty="0" smtClean="0"/>
              <a:t>S</a:t>
            </a:r>
            <a:r>
              <a:rPr lang="en-US" altLang="zh-TW" sz="2800" b="1" dirty="0" smtClean="0"/>
              <a:t> is a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finite</a:t>
            </a:r>
            <a:r>
              <a:rPr lang="en-US" altLang="zh-TW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set</a:t>
            </a:r>
            <a:r>
              <a:rPr lang="en-US" altLang="zh-TW" sz="2800" b="1" dirty="0" smtClean="0"/>
              <a:t> and that </a:t>
            </a:r>
            <a:r>
              <a:rPr lang="en-US" altLang="zh-TW" sz="2800" b="1" i="1" dirty="0" smtClean="0"/>
              <a:t>n</a:t>
            </a:r>
            <a:r>
              <a:rPr lang="en-US" altLang="zh-TW" sz="2800" b="1" dirty="0" smtClean="0"/>
              <a:t> 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cardinality</a:t>
            </a:r>
            <a:r>
              <a:rPr lang="en-US" altLang="zh-TW" sz="2800" b="1" dirty="0" smtClean="0"/>
              <a:t> of </a:t>
            </a:r>
            <a:r>
              <a:rPr lang="en-US" altLang="zh-TW" sz="2800" b="1" i="1" dirty="0" smtClean="0"/>
              <a:t>S</a:t>
            </a:r>
            <a:r>
              <a:rPr lang="en-US" altLang="zh-TW" sz="2800" b="1" dirty="0" smtClean="0"/>
              <a:t>.</a:t>
            </a:r>
          </a:p>
          <a:p>
            <a:pPr eaLnBrk="1" hangingPunct="1"/>
            <a:r>
              <a:rPr lang="en-US" altLang="ja-JP" sz="2800" dirty="0" smtClean="0"/>
              <a:t>The </a:t>
            </a:r>
            <a:r>
              <a:rPr lang="en-US" altLang="ja-JP" sz="2800" b="1" i="1" dirty="0" smtClean="0"/>
              <a:t>cardinality</a:t>
            </a:r>
            <a:r>
              <a:rPr lang="en-US" altLang="ja-JP" sz="2800" dirty="0" smtClean="0"/>
              <a:t> of a set is the number of distinct elements in the set.  </a:t>
            </a:r>
          </a:p>
          <a:p>
            <a:pPr eaLnBrk="1" hangingPunct="1"/>
            <a:r>
              <a:rPr lang="en-US" altLang="ja-JP" sz="2800" dirty="0" smtClean="0"/>
              <a:t>|</a:t>
            </a:r>
            <a:r>
              <a:rPr lang="en-US" altLang="ja-JP" sz="2800" i="1" dirty="0" smtClean="0"/>
              <a:t>S </a:t>
            </a:r>
            <a:r>
              <a:rPr lang="en-US" altLang="ja-JP" sz="2800" dirty="0" smtClean="0"/>
              <a:t>| denotes the cardinality of set </a:t>
            </a:r>
            <a:r>
              <a:rPr lang="en-US" altLang="ja-JP" sz="2800" i="1" dirty="0" smtClean="0"/>
              <a:t>S</a:t>
            </a:r>
            <a:r>
              <a:rPr lang="en-US" altLang="ja-JP" sz="2800" dirty="0" smtClean="0"/>
              <a:t>.</a:t>
            </a:r>
          </a:p>
          <a:p>
            <a:pPr eaLnBrk="1" hangingPunct="1"/>
            <a:r>
              <a:rPr lang="en-US" sz="2400" dirty="0" smtClean="0"/>
              <a:t> </a:t>
            </a:r>
            <a:r>
              <a:rPr lang="en-US" altLang="zh-TW" sz="2400" i="1" u="sng" dirty="0" smtClean="0">
                <a:solidFill>
                  <a:srgbClr val="0000FF"/>
                </a:solidFill>
              </a:rPr>
              <a:t>Examples:</a:t>
            </a:r>
            <a:endParaRPr lang="en-US" altLang="zh-TW" sz="2400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zh-TW" sz="2400" dirty="0" smtClean="0"/>
              <a:t>     |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|=</a:t>
            </a:r>
            <a:r>
              <a:rPr lang="en-US" altLang="zh-TW" sz="2400" i="1" dirty="0" smtClean="0"/>
              <a:t> n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sz="2400" i="1" dirty="0" smtClean="0"/>
              <a:t>	</a:t>
            </a:r>
            <a:r>
              <a:rPr lang="en-US" altLang="zh-TW" sz="2400" dirty="0" smtClean="0"/>
              <a:t>|</a:t>
            </a:r>
            <a:r>
              <a:rPr lang="en-US" altLang="zh-TW" sz="2400" dirty="0" smtClean="0">
                <a:sym typeface="Symbol" pitchFamily="18" charset="2"/>
              </a:rPr>
              <a:t>|=0 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dirty="0" smtClean="0">
                <a:sym typeface="Symbol" pitchFamily="18" charset="2"/>
              </a:rPr>
              <a:t>    | { 1, 5, 7, 8}|= 4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A4B65-595F-414B-953C-A712F73B37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b="1" smtClean="0"/>
              <a:t>Sets</a:t>
            </a:r>
            <a:endParaRPr lang="en-US" sz="40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Curly brace notation “{ … }”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Cardinality “| … |”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Element containment </a:t>
            </a:r>
            <a:r>
              <a:rPr lang="en-US" sz="2400" b="1" smtClean="0">
                <a:solidFill>
                  <a:srgbClr val="0000FF"/>
                </a:solidFill>
                <a:latin typeface="Symbol" pitchFamily="18" charset="2"/>
              </a:rPr>
              <a:t>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Subset containment</a:t>
            </a:r>
            <a:r>
              <a:rPr lang="en-US" sz="2400" b="1" smtClean="0">
                <a:solidFill>
                  <a:srgbClr val="0000FF"/>
                </a:solidFill>
              </a:rPr>
              <a:t> </a:t>
            </a:r>
            <a:r>
              <a:rPr lang="en-US" sz="2400" b="1" smtClean="0">
                <a:solidFill>
                  <a:srgbClr val="0000FF"/>
                </a:solidFill>
                <a:latin typeface="Symbol" pitchFamily="18" charset="2"/>
              </a:rPr>
              <a:t> </a:t>
            </a:r>
            <a:endParaRPr lang="en-US" sz="2400" b="1" smtClean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Empty set { } = </a:t>
            </a:r>
            <a:r>
              <a:rPr lang="en-US" sz="2400" b="1" smtClean="0">
                <a:solidFill>
                  <a:srgbClr val="0000FF"/>
                </a:solidFill>
                <a:latin typeface="Symbol" pitchFamily="18" charset="2"/>
              </a:rPr>
              <a:t></a:t>
            </a:r>
            <a:r>
              <a:rPr lang="en-US" sz="2400" smtClean="0">
                <a:solidFill>
                  <a:srgbClr val="0000FF"/>
                </a:solidFill>
                <a:latin typeface="Symbol" pitchFamily="18" charset="2"/>
              </a:rPr>
              <a:t>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Power set  P(</a:t>
            </a:r>
            <a:r>
              <a:rPr lang="en-US" sz="2400" i="1" smtClean="0">
                <a:solidFill>
                  <a:srgbClr val="0000FF"/>
                </a:solidFill>
              </a:rPr>
              <a:t>S </a:t>
            </a:r>
            <a:r>
              <a:rPr lang="en-US" sz="2400" smtClean="0">
                <a:solidFill>
                  <a:srgbClr val="0000FF"/>
                </a:solidFill>
              </a:rPr>
              <a:t>) = </a:t>
            </a:r>
            <a:r>
              <a:rPr lang="en-US" sz="2400" b="1" smtClean="0">
                <a:solidFill>
                  <a:srgbClr val="0000FF"/>
                </a:solidFill>
              </a:rPr>
              <a:t>2</a:t>
            </a:r>
            <a:r>
              <a:rPr lang="en-US" sz="2400" b="1" i="1" baseline="30000" smtClean="0">
                <a:solidFill>
                  <a:srgbClr val="0000FF"/>
                </a:solidFill>
              </a:rPr>
              <a:t>S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2400" smtClean="0">
                <a:solidFill>
                  <a:srgbClr val="0000FF"/>
                </a:solidFill>
              </a:rPr>
              <a:t>N-tuples “( … )” and Cartesian product </a:t>
            </a:r>
            <a:r>
              <a:rPr lang="en-US" sz="2400" b="1" smtClean="0">
                <a:solidFill>
                  <a:srgbClr val="0000FF"/>
                </a:solidFill>
                <a:latin typeface="Symbol" pitchFamily="18" charset="2"/>
              </a:rPr>
              <a:t> </a:t>
            </a:r>
          </a:p>
          <a:p>
            <a:pPr eaLnBrk="1" hangingPunct="1">
              <a:buFont typeface="Arial" charset="0"/>
              <a:buNone/>
            </a:pPr>
            <a:endParaRPr lang="en-US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634E3-44EF-4ECC-956C-EF6EF9258C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ja-JP" sz="4000" dirty="0" smtClean="0"/>
              <a:t>Cardinality of a Set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609600" indent="-609600" eaLnBrk="1" hangingPunct="1">
              <a:buFont typeface="Arial" charset="0"/>
              <a:buNone/>
              <a:defRPr/>
            </a:pPr>
            <a:r>
              <a:rPr lang="en-US" altLang="ja-JP" sz="2400" u="sng" dirty="0" smtClean="0">
                <a:solidFill>
                  <a:srgbClr val="0000FF"/>
                </a:solidFill>
              </a:rPr>
              <a:t>Question</a:t>
            </a:r>
            <a:r>
              <a:rPr lang="en-US" altLang="ja-JP" sz="2400" dirty="0" smtClean="0">
                <a:solidFill>
                  <a:srgbClr val="0000FF"/>
                </a:solidFill>
              </a:rPr>
              <a:t>:  Compute cardinality of each of the sets.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sz="2400" dirty="0" smtClean="0"/>
              <a:t>{1, -13, 4, -13, 1}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sz="2400" dirty="0" smtClean="0"/>
              <a:t>{3, {1,2,3,4}, </a:t>
            </a:r>
            <a:r>
              <a:rPr lang="en-US" altLang="ja-JP" sz="2400" dirty="0" smtClean="0">
                <a:sym typeface="Symbol" pitchFamily="18" charset="2"/>
              </a:rPr>
              <a:t>}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sz="2400" dirty="0" smtClean="0">
                <a:sym typeface="Symbol" pitchFamily="18" charset="2"/>
              </a:rPr>
              <a:t>{}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sz="2400" dirty="0" smtClean="0">
                <a:sym typeface="Symbol" pitchFamily="18" charset="2"/>
              </a:rPr>
              <a:t>{ {}, {{}}, {{{}}} }</a:t>
            </a:r>
          </a:p>
          <a:p>
            <a:pPr marL="990600" lvl="1" indent="-533400" eaLnBrk="1" hangingPunct="1">
              <a:buFont typeface="Arial" charset="0"/>
              <a:buNone/>
              <a:defRPr/>
            </a:pPr>
            <a:endParaRPr lang="en-US" altLang="ja-JP" sz="2400" dirty="0" smtClean="0">
              <a:sym typeface="Symbol" pitchFamily="18" charset="2"/>
            </a:endParaRPr>
          </a:p>
          <a:p>
            <a:pPr marL="365760" indent="-365760" eaLnBrk="1" hangingPunct="1">
              <a:spcBef>
                <a:spcPts val="0"/>
              </a:spcBef>
              <a:defRPr/>
            </a:pPr>
            <a:r>
              <a:rPr lang="en-US" altLang="ja-JP" sz="2400" b="1" i="1" dirty="0" smtClean="0">
                <a:solidFill>
                  <a:srgbClr val="FF0000"/>
                </a:solidFill>
              </a:rPr>
              <a:t>Hint</a:t>
            </a:r>
            <a:r>
              <a:rPr lang="en-US" altLang="ja-JP" sz="2400" i="1" dirty="0" smtClean="0"/>
              <a:t>:</a:t>
            </a:r>
            <a:r>
              <a:rPr lang="en-US" altLang="ja-JP" sz="2400" dirty="0" smtClean="0"/>
              <a:t>  After </a:t>
            </a:r>
            <a:r>
              <a:rPr lang="en-US" altLang="ja-JP" sz="2400" dirty="0" smtClean="0">
                <a:solidFill>
                  <a:srgbClr val="0000FF"/>
                </a:solidFill>
              </a:rPr>
              <a:t>eliminating the </a:t>
            </a:r>
            <a:r>
              <a:rPr lang="en-US" altLang="ja-JP" sz="2400" dirty="0" err="1" smtClean="0">
                <a:solidFill>
                  <a:srgbClr val="0000FF"/>
                </a:solidFill>
              </a:rPr>
              <a:t>repeatations</a:t>
            </a:r>
            <a:r>
              <a:rPr lang="en-US" altLang="ja-JP" sz="2400" dirty="0" smtClean="0">
                <a:solidFill>
                  <a:srgbClr val="0000FF"/>
                </a:solidFill>
              </a:rPr>
              <a:t>/redundancies </a:t>
            </a:r>
            <a:r>
              <a:rPr lang="en-US" altLang="ja-JP" sz="2400" dirty="0" smtClean="0"/>
              <a:t>just look at the number of </a:t>
            </a:r>
            <a:r>
              <a:rPr lang="en-US" altLang="ja-JP" sz="2400" dirty="0" smtClean="0">
                <a:solidFill>
                  <a:srgbClr val="0000FF"/>
                </a:solidFill>
              </a:rPr>
              <a:t>top level commas </a:t>
            </a:r>
            <a:r>
              <a:rPr lang="en-US" altLang="ja-JP" sz="2400" dirty="0" smtClean="0"/>
              <a:t>and </a:t>
            </a:r>
            <a:r>
              <a:rPr lang="en-US" altLang="ja-JP" sz="2400" dirty="0" smtClean="0">
                <a:solidFill>
                  <a:srgbClr val="0000FF"/>
                </a:solidFill>
              </a:rPr>
              <a:t>add 1</a:t>
            </a:r>
            <a:r>
              <a:rPr lang="en-US" altLang="ja-JP" sz="2400" dirty="0" smtClean="0"/>
              <a:t> (except for the empty set).</a:t>
            </a:r>
            <a:endParaRPr lang="en-US" altLang="ja-JP" sz="2400" i="1" dirty="0" smtClean="0"/>
          </a:p>
          <a:p>
            <a:pPr marL="590550" indent="-533400" eaLnBrk="1" hangingPunct="1">
              <a:buFont typeface="Arial" charset="0"/>
              <a:buNone/>
              <a:defRPr/>
            </a:pPr>
            <a:endParaRPr lang="en-US" altLang="ja-JP" sz="2400" dirty="0" smtClean="0">
              <a:sym typeface="Symbol" pitchFamily="18" charset="2"/>
            </a:endParaRPr>
          </a:p>
          <a:p>
            <a:pPr marL="990600" lvl="1" indent="-533400" eaLnBrk="1" hangingPunct="1">
              <a:buFont typeface="Arial" charset="0"/>
              <a:buNone/>
              <a:defRPr/>
            </a:pPr>
            <a:endParaRPr lang="en-US" altLang="ja-JP" sz="2400" dirty="0" smtClean="0">
              <a:sym typeface="Symbol" pitchFamily="18" charset="2"/>
            </a:endParaRPr>
          </a:p>
          <a:p>
            <a:pPr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B9389-ED71-434F-B752-C9C57E9DFB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ja-JP" sz="4000" dirty="0" smtClean="0"/>
              <a:t>Cardinality of a Set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altLang="ja-JP" sz="2800" u="sng" dirty="0" smtClean="0">
                <a:solidFill>
                  <a:srgbClr val="0000FF"/>
                </a:solidFill>
              </a:rPr>
              <a:t>Answer</a:t>
            </a:r>
            <a:r>
              <a:rPr lang="en-US" altLang="ja-JP" sz="2800" dirty="0" smtClean="0"/>
              <a:t>: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dirty="0" smtClean="0">
                <a:solidFill>
                  <a:schemeClr val="hlink"/>
                </a:solidFill>
              </a:rPr>
              <a:t>|{1, -13, 4, -13, 1}| = |{1, -13, 4}| = 3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dirty="0" smtClean="0">
                <a:solidFill>
                  <a:schemeClr val="hlink"/>
                </a:solidFill>
              </a:rPr>
              <a:t>|{3, {1,2,3,4}, </a:t>
            </a:r>
            <a:r>
              <a:rPr lang="en-US" altLang="ja-JP" dirty="0" smtClean="0">
                <a:solidFill>
                  <a:schemeClr val="hlink"/>
                </a:solidFill>
                <a:sym typeface="Symbol" pitchFamily="18" charset="2"/>
              </a:rPr>
              <a:t>}| = 3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dirty="0" smtClean="0">
                <a:solidFill>
                  <a:schemeClr val="hlink"/>
                </a:solidFill>
                <a:sym typeface="Symbol" pitchFamily="18" charset="2"/>
              </a:rPr>
              <a:t>|{}| = || = 0</a:t>
            </a:r>
          </a:p>
          <a:p>
            <a:pPr marL="990600" lvl="1" indent="-533400" eaLnBrk="1" hangingPunct="1">
              <a:buFont typeface="Wingdings" pitchFamily="2" charset="2"/>
              <a:buAutoNum type="arabicPeriod"/>
              <a:defRPr/>
            </a:pPr>
            <a:r>
              <a:rPr lang="en-US" altLang="ja-JP" dirty="0" smtClean="0">
                <a:solidFill>
                  <a:schemeClr val="hlink"/>
                </a:solidFill>
                <a:sym typeface="Symbol" pitchFamily="18" charset="2"/>
              </a:rPr>
              <a:t>|{ {}, {{}}, {{{}}} }| = |{ , {}, {{}}| = 3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A56F0-65F5-448A-AE56-1A9F62AA1A3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smtClean="0"/>
              <a:t>Cardinality of a Set: More examples</a:t>
            </a:r>
            <a:endParaRPr lang="en-US" sz="400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Example 9 </a:t>
            </a:r>
            <a:r>
              <a:rPr lang="en-US" sz="2400" dirty="0" smtClean="0"/>
              <a:t>: Let A be the set of odd positive integers less than 10. Then |A| = 5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Example 10 </a:t>
            </a:r>
            <a:r>
              <a:rPr lang="en-US" sz="2400" dirty="0" smtClean="0"/>
              <a:t>: Let A be the set of letters in the English alphabet. Then |A| = 26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00FF"/>
                </a:solidFill>
              </a:rPr>
              <a:t>Example 11 : </a:t>
            </a:r>
            <a:r>
              <a:rPr lang="en-US" sz="2400" dirty="0" smtClean="0"/>
              <a:t>Because null set has no elements, it follows that, </a:t>
            </a:r>
            <a:r>
              <a:rPr lang="en-US" altLang="ja-JP" sz="2400" dirty="0" smtClean="0">
                <a:solidFill>
                  <a:schemeClr val="hlink"/>
                </a:solidFill>
                <a:sym typeface="Symbol" pitchFamily="18" charset="2"/>
              </a:rPr>
              <a:t>|| = 0 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Example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 : The cardinality of the set {</a:t>
            </a:r>
            <a:r>
              <a:rPr lang="en-US" altLang="ja-JP" sz="2400" dirty="0" smtClean="0">
                <a:solidFill>
                  <a:schemeClr val="hlink"/>
                </a:solidFill>
                <a:sym typeface="Symbol" pitchFamily="18" charset="2"/>
              </a:rPr>
              <a:t>} is 1, i.e., |</a:t>
            </a:r>
            <a:r>
              <a:rPr lang="en-US" sz="2400" dirty="0" smtClean="0">
                <a:solidFill>
                  <a:schemeClr val="hlink"/>
                </a:solidFill>
                <a:sym typeface="Symbol" pitchFamily="18" charset="2"/>
              </a:rPr>
              <a:t> {</a:t>
            </a:r>
            <a:r>
              <a:rPr lang="en-US" altLang="ja-JP" sz="2400" dirty="0" smtClean="0">
                <a:solidFill>
                  <a:schemeClr val="hlink"/>
                </a:solidFill>
                <a:sym typeface="Symbol" pitchFamily="18" charset="2"/>
              </a:rPr>
              <a:t>} | = 1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9C26B8-103A-41B1-AF95-F604CDFE52D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smtClean="0"/>
              <a:t>Cardinality of a Set: More examples</a:t>
            </a:r>
            <a:endParaRPr lang="en-US" sz="40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smtClean="0">
              <a:latin typeface="Chalkboard" pitchFamily="1" charset="0"/>
              <a:sym typeface="Symbol" pitchFamily="18" charset="2"/>
            </a:endParaRPr>
          </a:p>
          <a:p>
            <a:r>
              <a:rPr lang="en-US" sz="2400" smtClean="0">
                <a:latin typeface="Chalkboard" pitchFamily="1" charset="0"/>
                <a:sym typeface="Symbol" pitchFamily="18" charset="2"/>
              </a:rPr>
              <a:t>If S = {1,2,3}, 	</a:t>
            </a:r>
          </a:p>
          <a:p>
            <a:endParaRPr lang="en-US" sz="2400" smtClean="0"/>
          </a:p>
          <a:p>
            <a:r>
              <a:rPr lang="en-US" sz="2400" smtClean="0">
                <a:latin typeface="Chalkboard" pitchFamily="1" charset="0"/>
                <a:sym typeface="Symbol" pitchFamily="18" charset="2"/>
              </a:rPr>
              <a:t>If S = {3,3,3,3,3}, </a:t>
            </a:r>
          </a:p>
          <a:p>
            <a:endParaRPr lang="en-US" sz="2400" smtClean="0"/>
          </a:p>
          <a:p>
            <a:r>
              <a:rPr lang="en-US" sz="2400" smtClean="0">
                <a:latin typeface="Chalkboard" pitchFamily="1" charset="0"/>
                <a:sym typeface="Symbol" pitchFamily="18" charset="2"/>
              </a:rPr>
              <a:t>If S = { , {}, {,{}} },</a:t>
            </a:r>
          </a:p>
          <a:p>
            <a:endParaRPr lang="en-US" sz="2400" smtClean="0"/>
          </a:p>
          <a:p>
            <a:r>
              <a:rPr lang="en-US" sz="2400" smtClean="0">
                <a:latin typeface="Chalkboard" pitchFamily="1" charset="0"/>
                <a:sym typeface="Symbol" pitchFamily="18" charset="2"/>
              </a:rPr>
              <a:t>If S = {0,1,2,3,…}, </a:t>
            </a:r>
            <a:r>
              <a:rPr lang="en-US" sz="2400" b="1" smtClean="0">
                <a:solidFill>
                  <a:srgbClr val="0000FF"/>
                </a:solidFill>
                <a:latin typeface="Chalkboard" pitchFamily="1" charset="0"/>
                <a:sym typeface="Symbol" pitchFamily="18" charset="2"/>
              </a:rPr>
              <a:t>|S| is infinite.</a:t>
            </a:r>
          </a:p>
          <a:p>
            <a:pPr>
              <a:buFont typeface="Arial" charset="0"/>
              <a:buNone/>
            </a:pPr>
            <a:r>
              <a:rPr lang="en-US" sz="2400" smtClean="0"/>
              <a:t> </a:t>
            </a:r>
          </a:p>
          <a:p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F47B2-9E27-4699-B14F-AF004CFB5E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24200" y="1981200"/>
            <a:ext cx="1524000" cy="609600"/>
            <a:chOff x="288" y="3168"/>
            <a:chExt cx="4428" cy="768"/>
          </a:xfrm>
        </p:grpSpPr>
        <p:sp>
          <p:nvSpPr>
            <p:cNvPr id="24588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latin typeface="Comic Sans MS" pitchFamily="66" charset="0"/>
                </a:rPr>
                <a:t>|S| = 3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733800" y="2895600"/>
            <a:ext cx="1524000" cy="609600"/>
            <a:chOff x="288" y="3168"/>
            <a:chExt cx="4428" cy="768"/>
          </a:xfrm>
        </p:grpSpPr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</a:rPr>
                <a:t>|S| = 1</a:t>
              </a:r>
            </a:p>
          </p:txBody>
        </p:sp>
      </p:grp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724400" y="3733800"/>
            <a:ext cx="1524000" cy="609600"/>
            <a:chOff x="288" y="3168"/>
            <a:chExt cx="4428" cy="768"/>
          </a:xfrm>
        </p:grpSpPr>
        <p:sp>
          <p:nvSpPr>
            <p:cNvPr id="24584" name="Oval 6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Text Box 7"/>
            <p:cNvSpPr txBox="1">
              <a:spLocks noChangeArrowheads="1"/>
            </p:cNvSpPr>
            <p:nvPr/>
          </p:nvSpPr>
          <p:spPr bwMode="auto">
            <a:xfrm>
              <a:off x="288" y="3264"/>
              <a:ext cx="4386" cy="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</a:rPr>
                <a:t>|S| = 3.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Super Set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If A is a subset of B, then B is called the super set of A and written as </a:t>
            </a:r>
            <a:r>
              <a:rPr lang="en-US" sz="2800" b="1" smtClean="0">
                <a:solidFill>
                  <a:srgbClr val="0000FF"/>
                </a:solidFill>
              </a:rPr>
              <a:t>B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</a:t>
            </a:r>
            <a:r>
              <a:rPr lang="en-US" sz="2800" b="1" smtClean="0">
                <a:solidFill>
                  <a:srgbClr val="0000FF"/>
                </a:solidFill>
              </a:rPr>
              <a:t> A  </a:t>
            </a:r>
            <a:r>
              <a:rPr lang="en-US" sz="2800" smtClean="0"/>
              <a:t>which is read as </a:t>
            </a:r>
            <a:r>
              <a:rPr lang="en-US" sz="2800" smtClean="0">
                <a:solidFill>
                  <a:srgbClr val="0000FF"/>
                </a:solidFill>
              </a:rPr>
              <a:t>“</a:t>
            </a:r>
            <a:r>
              <a:rPr lang="en-US" sz="2800" b="1" smtClean="0">
                <a:solidFill>
                  <a:srgbClr val="0000FF"/>
                </a:solidFill>
              </a:rPr>
              <a:t>B is a super set of A</a:t>
            </a:r>
            <a:r>
              <a:rPr lang="en-US" sz="2800" smtClean="0">
                <a:solidFill>
                  <a:srgbClr val="0000FF"/>
                </a:solidFill>
              </a:rPr>
              <a:t>”.</a:t>
            </a:r>
          </a:p>
          <a:p>
            <a:endParaRPr lang="en-US" sz="2800" smtClean="0">
              <a:solidFill>
                <a:srgbClr val="0000FF"/>
              </a:solidFill>
            </a:endParaRPr>
          </a:p>
          <a:p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A </a:t>
            </a:r>
            <a:r>
              <a:rPr lang="en-US" sz="2800" b="1" smtClean="0">
                <a:solidFill>
                  <a:srgbClr val="0000FF"/>
                </a:solidFill>
              </a:rPr>
              <a:t> V </a:t>
            </a:r>
            <a:r>
              <a:rPr lang="en-US" sz="2800" smtClean="0"/>
              <a:t>means “</a:t>
            </a:r>
            <a:r>
              <a:rPr lang="en-US" sz="2800" b="1" smtClean="0">
                <a:solidFill>
                  <a:srgbClr val="0000FF"/>
                </a:solidFill>
              </a:rPr>
              <a:t>A is a superset of V</a:t>
            </a:r>
            <a:r>
              <a:rPr lang="en-US" sz="2800" smtClean="0"/>
              <a:t>.” 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rgbClr val="FF0000"/>
                </a:solidFill>
              </a:rPr>
              <a:t>Example</a:t>
            </a:r>
            <a:r>
              <a:rPr lang="en-US" sz="2800" smtClean="0"/>
              <a:t>: { 1, 4, 7, 8} is a superset of the set { 4, 7 }</a:t>
            </a:r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2F342-5088-4B3D-ACDB-14E2A558F01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Quiz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u="sng" dirty="0" smtClean="0">
                <a:solidFill>
                  <a:srgbClr val="0000FF"/>
                </a:solidFill>
                <a:sym typeface="Symbol" pitchFamily="18" charset="2"/>
              </a:rPr>
              <a:t>Quick examples:</a:t>
            </a:r>
            <a:endParaRPr lang="en-US" sz="2800" u="sng" dirty="0" smtClean="0">
              <a:solidFill>
                <a:srgbClr val="0000FF"/>
              </a:solidFill>
            </a:endParaRPr>
          </a:p>
          <a:p>
            <a:r>
              <a:rPr lang="en-US" sz="2800" dirty="0" smtClean="0"/>
              <a:t>{1,2,3} </a:t>
            </a:r>
            <a:r>
              <a:rPr lang="en-US" sz="2800" dirty="0" smtClean="0">
                <a:sym typeface="Symbol" pitchFamily="18" charset="2"/>
              </a:rPr>
              <a:t> {1,2,3,4,5</a:t>
            </a:r>
            <a:r>
              <a:rPr lang="en-US" sz="2800" dirty="0" smtClean="0">
                <a:sym typeface="Symbol" pitchFamily="18" charset="2"/>
              </a:rPr>
              <a:t>}      Yes/No?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/>
              <a:t>{1,2,3} </a:t>
            </a:r>
            <a:r>
              <a:rPr lang="en-US" sz="2800" dirty="0" smtClean="0">
                <a:sym typeface="Symbol" pitchFamily="18" charset="2"/>
              </a:rPr>
              <a:t> {1,2,3,4,5} </a:t>
            </a:r>
            <a:r>
              <a:rPr lang="en-US" sz="2800" dirty="0" smtClean="0">
                <a:sym typeface="Symbol" pitchFamily="18" charset="2"/>
              </a:rPr>
              <a:t>     </a:t>
            </a:r>
            <a:r>
              <a:rPr lang="en-US" sz="2800" dirty="0" smtClean="0">
                <a:sym typeface="Symbol" pitchFamily="18" charset="2"/>
              </a:rPr>
              <a:t>Yes/No?     </a:t>
            </a:r>
            <a:endParaRPr lang="en-US" sz="2800" dirty="0" smtClean="0">
              <a:sym typeface="Symbol" pitchFamily="18" charset="2"/>
            </a:endParaRPr>
          </a:p>
          <a:p>
            <a:pPr>
              <a:lnSpc>
                <a:spcPct val="50000"/>
              </a:lnSpc>
              <a:buFontTx/>
              <a:buNone/>
            </a:pPr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Is   {1,2,3}?		Yes! </a:t>
            </a:r>
          </a:p>
          <a:p>
            <a:r>
              <a:rPr lang="en-US" sz="2800" dirty="0" smtClean="0">
                <a:sym typeface="Symbol" pitchFamily="18" charset="2"/>
              </a:rPr>
              <a:t>Is   {1,2,3}?		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No!</a:t>
            </a:r>
            <a:r>
              <a:rPr lang="en-US" sz="2800" dirty="0" smtClean="0"/>
              <a:t> 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 Is   {,1,2,3}?	Yes!</a:t>
            </a:r>
            <a:r>
              <a:rPr lang="en-US" sz="2800" dirty="0" smtClean="0"/>
              <a:t> </a:t>
            </a:r>
            <a:endParaRPr lang="en-US" sz="2800" dirty="0" smtClean="0">
              <a:sym typeface="Symbol" pitchFamily="18" charset="2"/>
            </a:endParaRPr>
          </a:p>
          <a:p>
            <a:r>
              <a:rPr lang="en-US" sz="2800" dirty="0" smtClean="0">
                <a:sym typeface="Symbol" pitchFamily="18" charset="2"/>
              </a:rPr>
              <a:t>Is   {,1,2,3}?	Yes!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18" charset="2"/>
              </a:rPr>
              <a:t> 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9CED3-8550-418E-99C8-90F892331EE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Quiz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ym typeface="Symbol" pitchFamily="18" charset="2"/>
              </a:rPr>
              <a:t>Is </a:t>
            </a:r>
            <a:r>
              <a:rPr lang="en-US" sz="2800" smtClean="0">
                <a:solidFill>
                  <a:srgbClr val="0000FF"/>
                </a:solidFill>
                <a:sym typeface="Symbol" pitchFamily="18" charset="2"/>
              </a:rPr>
              <a:t>{x}  {x}</a:t>
            </a:r>
            <a:r>
              <a:rPr lang="en-US" sz="2800" smtClean="0">
                <a:sym typeface="Symbol" pitchFamily="18" charset="2"/>
              </a:rPr>
              <a:t>?	</a:t>
            </a:r>
          </a:p>
          <a:p>
            <a:endParaRPr lang="en-US" sz="2800" smtClean="0">
              <a:sym typeface="Symbol" pitchFamily="18" charset="2"/>
            </a:endParaRPr>
          </a:p>
          <a:p>
            <a:r>
              <a:rPr lang="en-US" sz="2800" smtClean="0">
                <a:sym typeface="Symbol" pitchFamily="18" charset="2"/>
              </a:rPr>
              <a:t>Is </a:t>
            </a:r>
            <a:r>
              <a:rPr lang="en-US" sz="2800" smtClean="0">
                <a:solidFill>
                  <a:srgbClr val="0000FF"/>
                </a:solidFill>
                <a:sym typeface="Symbol" pitchFamily="18" charset="2"/>
              </a:rPr>
              <a:t>{x}  {x,{x}}</a:t>
            </a:r>
            <a:r>
              <a:rPr lang="en-US" sz="2800" smtClean="0">
                <a:sym typeface="Symbol" pitchFamily="18" charset="2"/>
              </a:rPr>
              <a:t>?	</a:t>
            </a:r>
          </a:p>
          <a:p>
            <a:endParaRPr lang="en-US" sz="2800" smtClean="0">
              <a:sym typeface="Symbol" pitchFamily="18" charset="2"/>
            </a:endParaRPr>
          </a:p>
          <a:p>
            <a:r>
              <a:rPr lang="en-US" sz="2800" smtClean="0">
                <a:sym typeface="Symbol" pitchFamily="18" charset="2"/>
              </a:rPr>
              <a:t>Is </a:t>
            </a:r>
            <a:r>
              <a:rPr lang="en-US" sz="2800" smtClean="0">
                <a:solidFill>
                  <a:srgbClr val="0000FF"/>
                </a:solidFill>
                <a:sym typeface="Symbol" pitchFamily="18" charset="2"/>
              </a:rPr>
              <a:t>{x}  {x,{x}}</a:t>
            </a:r>
            <a:r>
              <a:rPr lang="en-US" sz="2800" smtClean="0">
                <a:sym typeface="Symbol" pitchFamily="18" charset="2"/>
              </a:rPr>
              <a:t>?	</a:t>
            </a:r>
          </a:p>
          <a:p>
            <a:endParaRPr lang="en-US" sz="2800" smtClean="0">
              <a:sym typeface="Symbol" pitchFamily="18" charset="2"/>
            </a:endParaRPr>
          </a:p>
          <a:p>
            <a:r>
              <a:rPr lang="en-US" sz="2800" smtClean="0">
                <a:sym typeface="Symbol" pitchFamily="18" charset="2"/>
              </a:rPr>
              <a:t>Is </a:t>
            </a:r>
            <a:r>
              <a:rPr lang="en-US" sz="2800" smtClean="0">
                <a:solidFill>
                  <a:srgbClr val="0000FF"/>
                </a:solidFill>
                <a:sym typeface="Symbol" pitchFamily="18" charset="2"/>
              </a:rPr>
              <a:t>{x}  {x}</a:t>
            </a:r>
            <a:r>
              <a:rPr lang="en-US" sz="2800" smtClean="0">
                <a:sym typeface="Symbol" pitchFamily="18" charset="2"/>
              </a:rPr>
              <a:t>?	</a:t>
            </a:r>
          </a:p>
          <a:p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74B49F-A3FB-41A2-B929-2A5FF9F8E1E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352800" y="1676400"/>
            <a:ext cx="990600" cy="533400"/>
            <a:chOff x="288" y="3168"/>
            <a:chExt cx="4428" cy="768"/>
          </a:xfrm>
        </p:grpSpPr>
        <p:sp>
          <p:nvSpPr>
            <p:cNvPr id="27663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429000" y="2667000"/>
            <a:ext cx="990600" cy="533400"/>
            <a:chOff x="288" y="3168"/>
            <a:chExt cx="4428" cy="768"/>
          </a:xfrm>
        </p:grpSpPr>
        <p:sp>
          <p:nvSpPr>
            <p:cNvPr id="27661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3505200" y="3733800"/>
            <a:ext cx="990600" cy="533400"/>
            <a:chOff x="288" y="3168"/>
            <a:chExt cx="4428" cy="768"/>
          </a:xfrm>
        </p:grpSpPr>
        <p:sp>
          <p:nvSpPr>
            <p:cNvPr id="27659" name="Oval 8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Yes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429000" y="4800600"/>
            <a:ext cx="990600" cy="533400"/>
            <a:chOff x="288" y="3168"/>
            <a:chExt cx="4428" cy="768"/>
          </a:xfrm>
        </p:grpSpPr>
        <p:sp>
          <p:nvSpPr>
            <p:cNvPr id="27657" name="Oval 17"/>
            <p:cNvSpPr>
              <a:spLocks noChangeArrowheads="1"/>
            </p:cNvSpPr>
            <p:nvPr/>
          </p:nvSpPr>
          <p:spPr bwMode="auto">
            <a:xfrm>
              <a:off x="288" y="3168"/>
              <a:ext cx="4428" cy="76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Text Box 18"/>
            <p:cNvSpPr txBox="1">
              <a:spLocks noChangeArrowheads="1"/>
            </p:cNvSpPr>
            <p:nvPr/>
          </p:nvSpPr>
          <p:spPr bwMode="auto">
            <a:xfrm>
              <a:off x="288" y="3264"/>
              <a:ext cx="4385" cy="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omic Sans MS" pitchFamily="66" charset="0"/>
                  <a:sym typeface="Symbol" pitchFamily="18" charset="2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dirty="0" smtClean="0"/>
              <a:t>Power Set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z="2800" b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/>
              <a:t> : </a:t>
            </a:r>
            <a:r>
              <a:rPr lang="en-US" altLang="zh-TW" sz="2800" b="1" dirty="0" smtClean="0"/>
              <a:t>The </a:t>
            </a:r>
            <a:r>
              <a:rPr lang="en-US" altLang="zh-TW" sz="2800" b="1" i="1" dirty="0" smtClean="0"/>
              <a:t>power set</a:t>
            </a:r>
            <a:r>
              <a:rPr lang="en-US" altLang="zh-TW" sz="2800" b="1" dirty="0" smtClean="0"/>
              <a:t> of S is the set of all subsets of the set S. </a:t>
            </a:r>
          </a:p>
          <a:p>
            <a:pPr eaLnBrk="1" hangingPunct="1"/>
            <a:r>
              <a:rPr lang="en-US" sz="2800" dirty="0" smtClean="0"/>
              <a:t>We say, “</a:t>
            </a:r>
            <a:r>
              <a:rPr lang="en-US" sz="2800" dirty="0" smtClean="0">
                <a:solidFill>
                  <a:srgbClr val="0000FF"/>
                </a:solidFill>
              </a:rPr>
              <a:t>P(S) is the set of all subsets of S</a:t>
            </a:r>
            <a:r>
              <a:rPr lang="en-US" sz="2800" dirty="0" smtClean="0"/>
              <a:t>”</a:t>
            </a:r>
          </a:p>
          <a:p>
            <a:pPr eaLnBrk="1" hangingPunct="1"/>
            <a:r>
              <a:rPr lang="en-US" altLang="zh-TW" sz="2800" dirty="0" smtClean="0"/>
              <a:t>The power set of S is denoted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P(S)</a:t>
            </a:r>
          </a:p>
          <a:p>
            <a:pPr eaLnBrk="1" hangingPunct="1">
              <a:buFont typeface="Arial" charset="0"/>
              <a:buNone/>
            </a:pPr>
            <a:endParaRPr lang="en-US" altLang="zh-TW" i="1" dirty="0" smtClean="0"/>
          </a:p>
          <a:p>
            <a:pPr eaLnBrk="1" hangingPunct="1"/>
            <a:r>
              <a:rPr lang="en-US" altLang="zh-TW" sz="28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If a set has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elements, then its power set has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2</a:t>
            </a:r>
            <a:r>
              <a:rPr lang="en-US" altLang="zh-TW" sz="2800" i="1" baseline="30000" dirty="0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elements.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51535-9119-4F5D-9AE0-715D10DBD0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4000" dirty="0" smtClean="0"/>
              <a:t>Power </a:t>
            </a:r>
            <a:r>
              <a:rPr lang="en-US" sz="4000" dirty="0" smtClean="0"/>
              <a:t>Set: Examples</a:t>
            </a:r>
            <a:endParaRPr lang="en-US" sz="4000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Example 13: What is the power set of the set {0,1,2 } ?</a:t>
            </a:r>
          </a:p>
          <a:p>
            <a:r>
              <a:rPr lang="en-US" sz="2400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The power set P ( { 0, 1, 2 } ) is the set of all subsets of { 0, 1, 2 } . Hence,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 </a:t>
            </a:r>
            <a:r>
              <a:rPr lang="en-US" sz="2400" dirty="0" smtClean="0">
                <a:solidFill>
                  <a:srgbClr val="0000FF"/>
                </a:solidFill>
              </a:rPr>
              <a:t>P ( { 0, 1, 2 } ) = {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, {0}, {1}, {2}, {0,1}, {0,2}, {1,2}, { 0,1,2}}</a:t>
            </a:r>
          </a:p>
          <a:p>
            <a:pPr>
              <a:buFont typeface="Arial" charset="0"/>
              <a:buNone/>
            </a:pPr>
            <a:endParaRPr lang="en-US" sz="2400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Example 14: </a:t>
            </a:r>
            <a:r>
              <a:rPr lang="en-US" sz="2400" dirty="0" smtClean="0"/>
              <a:t>What is the power set of empty set? What is the power set of the set {</a:t>
            </a:r>
            <a:r>
              <a:rPr lang="en-US" sz="2400" dirty="0" smtClean="0">
                <a:sym typeface="Symbol" pitchFamily="18" charset="2"/>
              </a:rPr>
              <a:t>} ?</a:t>
            </a:r>
          </a:p>
          <a:p>
            <a:r>
              <a:rPr lang="en-US" sz="2400" u="sng" dirty="0" smtClean="0">
                <a:solidFill>
                  <a:srgbClr val="0000FF"/>
                </a:solidFill>
                <a:sym typeface="Symbol" pitchFamily="18" charset="2"/>
              </a:rPr>
              <a:t>Solution</a:t>
            </a:r>
            <a:r>
              <a:rPr lang="en-US" sz="2400" dirty="0" smtClean="0">
                <a:sym typeface="Symbol" pitchFamily="18" charset="2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sz="2000" dirty="0" smtClean="0">
                <a:sym typeface="Symbol" pitchFamily="18" charset="2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P() = {}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	P( {} ) = { , {} }</a:t>
            </a: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2400" dirty="0" smtClean="0">
              <a:solidFill>
                <a:srgbClr val="0000FF"/>
              </a:solidFill>
            </a:endParaRP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C42C87-3738-4235-9BE7-D0FA98DE6DF1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/>
          <a:lstStyle/>
          <a:p>
            <a:r>
              <a:rPr lang="en-US" altLang="ja-JP" sz="4000" dirty="0" smtClean="0"/>
              <a:t>Ordered </a:t>
            </a:r>
            <a:r>
              <a:rPr lang="en-US" altLang="ja-JP" sz="4000" i="1" dirty="0" smtClean="0"/>
              <a:t>n</a:t>
            </a:r>
            <a:r>
              <a:rPr lang="en-US" altLang="ja-JP" sz="4000" dirty="0" smtClean="0"/>
              <a:t>-</a:t>
            </a:r>
            <a:r>
              <a:rPr lang="en-US" altLang="ja-JP" sz="4000" dirty="0" err="1" smtClean="0"/>
              <a:t>tuples</a:t>
            </a:r>
            <a:endParaRPr lang="en-US" sz="4000" dirty="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zh-TW" sz="2800" dirty="0" smtClean="0"/>
              <a:t>The order of elements in a collection is often important. Because </a:t>
            </a:r>
            <a:r>
              <a:rPr lang="en-US" altLang="zh-TW" sz="2800" dirty="0" smtClean="0">
                <a:solidFill>
                  <a:srgbClr val="C00000"/>
                </a:solidFill>
              </a:rPr>
              <a:t>sets are unordered</a:t>
            </a:r>
            <a:r>
              <a:rPr lang="en-US" altLang="zh-TW" sz="2800" dirty="0" smtClean="0"/>
              <a:t>, a different structure is needed to represent ordered collections. This is provided by </a:t>
            </a:r>
            <a:r>
              <a:rPr lang="en-US" altLang="zh-TW" sz="2800" b="1" dirty="0" smtClean="0"/>
              <a:t>ordered </a:t>
            </a:r>
            <a:r>
              <a:rPr lang="en-US" altLang="zh-TW" sz="2800" b="1" i="1" dirty="0" smtClean="0"/>
              <a:t>n</a:t>
            </a:r>
            <a:r>
              <a:rPr lang="en-US" altLang="zh-TW" sz="2800" b="1" dirty="0" smtClean="0"/>
              <a:t>-</a:t>
            </a:r>
            <a:r>
              <a:rPr lang="en-US" altLang="zh-TW" sz="2800" b="1" dirty="0" err="1" smtClean="0"/>
              <a:t>tuples</a:t>
            </a:r>
            <a:r>
              <a:rPr lang="en-US" altLang="zh-TW" sz="2800" dirty="0" smtClean="0"/>
              <a:t>.</a:t>
            </a:r>
          </a:p>
          <a:p>
            <a:r>
              <a:rPr lang="en-US" altLang="zh-TW" sz="2800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/>
              <a:t> :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Ordered n-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tuple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a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, a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, …, a</a:t>
            </a:r>
            <a:r>
              <a:rPr lang="en-US" altLang="zh-TW" sz="2800" i="1" baseline="-25000" dirty="0" smtClean="0"/>
              <a:t>n</a:t>
            </a:r>
            <a:r>
              <a:rPr lang="en-US" altLang="zh-TW" sz="2800" dirty="0" smtClean="0"/>
              <a:t>) is the ordered collection that has 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i</a:t>
            </a:r>
            <a:r>
              <a:rPr lang="en-US" altLang="zh-TW" sz="2800" dirty="0" smtClean="0"/>
              <a:t> as its </a:t>
            </a:r>
            <a:r>
              <a:rPr lang="en-US" altLang="zh-TW" sz="2800" i="1" dirty="0" err="1" smtClean="0"/>
              <a:t>i</a:t>
            </a:r>
            <a:r>
              <a:rPr lang="en-US" altLang="zh-TW" sz="2800" dirty="0" err="1" smtClean="0"/>
              <a:t>th</a:t>
            </a:r>
            <a:r>
              <a:rPr lang="en-US" altLang="zh-TW" sz="2800" dirty="0" smtClean="0"/>
              <a:t> element for </a:t>
            </a:r>
            <a:r>
              <a:rPr lang="en-US" altLang="zh-TW" sz="2800" i="1" dirty="0" err="1" smtClean="0"/>
              <a:t>i</a:t>
            </a:r>
            <a:r>
              <a:rPr lang="en-US" altLang="zh-TW" sz="2800" i="1" dirty="0" smtClean="0"/>
              <a:t>=1, 2, …, n</a:t>
            </a:r>
            <a:r>
              <a:rPr lang="en-US" altLang="zh-TW" sz="2800" dirty="0" smtClean="0"/>
              <a:t>.</a:t>
            </a:r>
          </a:p>
          <a:p>
            <a:endParaRPr lang="en-US" altLang="zh-TW" sz="2800" dirty="0" smtClean="0"/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06B1D-2C5A-4BC8-9107-C16C8A04BCE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Sets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u="sng" dirty="0" smtClean="0"/>
              <a:t>Definition1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A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set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an unordered collection of objects.</a:t>
            </a:r>
          </a:p>
          <a:p>
            <a:pPr marL="342900" lvl="1" indent="-342900" eaLnBrk="1" hangingPunct="1">
              <a:buFont typeface="Arial" charset="0"/>
              <a:buChar char="•"/>
              <a:defRPr/>
            </a:pPr>
            <a:r>
              <a:rPr lang="en-US" altLang="zh-TW" u="sng" dirty="0" smtClean="0"/>
              <a:t>Definition2</a:t>
            </a:r>
            <a:r>
              <a:rPr lang="en-US" altLang="zh-TW" dirty="0" smtClean="0"/>
              <a:t>: </a:t>
            </a:r>
            <a:r>
              <a:rPr lang="en-US" altLang="zh-TW" dirty="0" smtClean="0">
                <a:solidFill>
                  <a:srgbClr val="0000FF"/>
                </a:solidFill>
              </a:rPr>
              <a:t>Objects in a set are called </a:t>
            </a:r>
            <a:r>
              <a:rPr lang="en-US" altLang="zh-TW" b="1" i="1" dirty="0" smtClean="0">
                <a:solidFill>
                  <a:srgbClr val="0000FF"/>
                </a:solidFill>
              </a:rPr>
              <a:t>elements</a:t>
            </a:r>
            <a:r>
              <a:rPr lang="en-US" altLang="zh-TW" dirty="0" smtClean="0">
                <a:solidFill>
                  <a:srgbClr val="0000FF"/>
                </a:solidFill>
              </a:rPr>
              <a:t>, or </a:t>
            </a:r>
            <a:r>
              <a:rPr lang="en-US" altLang="zh-TW" b="1" i="1" dirty="0" smtClean="0">
                <a:solidFill>
                  <a:srgbClr val="0000FF"/>
                </a:solidFill>
              </a:rPr>
              <a:t>members</a:t>
            </a:r>
            <a:r>
              <a:rPr lang="en-US" altLang="zh-TW" dirty="0" smtClean="0">
                <a:solidFill>
                  <a:srgbClr val="0000FF"/>
                </a:solidFill>
              </a:rPr>
              <a:t> of the set. </a:t>
            </a:r>
          </a:p>
          <a:p>
            <a:pPr lvl="1" eaLnBrk="1" hangingPunct="1">
              <a:defRPr/>
            </a:pPr>
            <a:r>
              <a:rPr lang="en-US" altLang="zh-TW" dirty="0" smtClean="0"/>
              <a:t>A Set is said to </a:t>
            </a:r>
            <a:r>
              <a:rPr lang="en-US" altLang="zh-TW" b="1" i="1" dirty="0" smtClean="0">
                <a:solidFill>
                  <a:srgbClr val="0000FF"/>
                </a:solidFill>
              </a:rPr>
              <a:t>contain</a:t>
            </a:r>
            <a:r>
              <a:rPr lang="en-US" altLang="zh-TW" dirty="0" smtClean="0"/>
              <a:t> its elements.</a:t>
            </a:r>
          </a:p>
          <a:p>
            <a:pPr eaLnBrk="1" hangingPunct="1">
              <a:defRPr/>
            </a:pPr>
            <a:r>
              <a:rPr lang="en-US" sz="2800" b="1" dirty="0" smtClean="0">
                <a:solidFill>
                  <a:srgbClr val="C00000"/>
                </a:solidFill>
              </a:rPr>
              <a:t>Capital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letters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(e.g. A, B, C, O, N) are ordinarily used to denote </a:t>
            </a:r>
            <a:r>
              <a:rPr lang="en-US" sz="2800" b="1" dirty="0" smtClean="0">
                <a:solidFill>
                  <a:srgbClr val="C00000"/>
                </a:solidFill>
              </a:rPr>
              <a:t>sets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0000FF"/>
                </a:solidFill>
              </a:rPr>
              <a:t>lowercase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letters</a:t>
            </a:r>
            <a:r>
              <a:rPr lang="en-US" sz="2800" dirty="0" smtClean="0"/>
              <a:t> (e.g., a, b, c, p) are used to denote </a:t>
            </a:r>
            <a:r>
              <a:rPr lang="en-US" sz="2800" b="1" dirty="0" smtClean="0">
                <a:solidFill>
                  <a:srgbClr val="0000FF"/>
                </a:solidFill>
              </a:rPr>
              <a:t>elements of a sets</a:t>
            </a:r>
            <a:r>
              <a:rPr lang="en-US" sz="2800" dirty="0" smtClean="0"/>
              <a:t>.</a:t>
            </a:r>
          </a:p>
          <a:p>
            <a:pPr eaLnBrk="1" hangingPunct="1">
              <a:defRPr/>
            </a:pPr>
            <a:r>
              <a:rPr lang="en-US" altLang="zh-TW" sz="2800" dirty="0" smtClean="0"/>
              <a:t>Elements of a Set may NOT be the same type always!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9E1A8-DD61-4C63-B847-D8FFFBC1239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ja-JP" sz="4000" dirty="0" smtClean="0"/>
              <a:t>Ordered </a:t>
            </a:r>
            <a:r>
              <a:rPr lang="en-US" altLang="ja-JP" sz="4000" i="1" dirty="0" smtClean="0"/>
              <a:t>n</a:t>
            </a:r>
            <a:r>
              <a:rPr lang="en-US" altLang="ja-JP" sz="4000" dirty="0" smtClean="0"/>
              <a:t>-</a:t>
            </a:r>
            <a:r>
              <a:rPr lang="en-US" altLang="ja-JP" sz="4000" dirty="0" err="1" smtClean="0"/>
              <a:t>tuples</a:t>
            </a:r>
            <a:endParaRPr lang="en-US" sz="4000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 smtClean="0"/>
              <a:t>Two ordered </a:t>
            </a:r>
            <a:r>
              <a:rPr lang="en-US" sz="2800" i="1" dirty="0" smtClean="0"/>
              <a:t>n</a:t>
            </a:r>
            <a:r>
              <a:rPr lang="en-US" sz="2800" dirty="0" smtClean="0"/>
              <a:t>-</a:t>
            </a:r>
            <a:r>
              <a:rPr lang="en-US" sz="2800" dirty="0" err="1" smtClean="0"/>
              <a:t>tuples</a:t>
            </a:r>
            <a:r>
              <a:rPr lang="en-US" sz="2800" dirty="0" smtClean="0"/>
              <a:t> are equal if and only if each corresponding pair of their elements is equal. 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In </a:t>
            </a:r>
            <a:r>
              <a:rPr lang="en-US" sz="2800" dirty="0" smtClean="0"/>
              <a:t>other words, (a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, ….., 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 </a:t>
            </a:r>
            <a:r>
              <a:rPr lang="en-US" sz="2800" dirty="0" smtClean="0"/>
              <a:t>= (b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smtClean="0"/>
              <a:t>, 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, </a:t>
            </a:r>
            <a:r>
              <a:rPr lang="en-US" sz="2800" dirty="0" smtClean="0"/>
              <a:t>…….., </a:t>
            </a:r>
            <a:r>
              <a:rPr lang="en-US" sz="2800" dirty="0" err="1" smtClean="0"/>
              <a:t>b</a:t>
            </a:r>
            <a:r>
              <a:rPr lang="en-US" sz="2800" baseline="-25000" dirty="0" err="1" smtClean="0"/>
              <a:t>n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if and only if  </a:t>
            </a:r>
            <a:r>
              <a:rPr lang="en-US" sz="2800" dirty="0" err="1" smtClean="0">
                <a:solidFill>
                  <a:srgbClr val="0000FF"/>
                </a:solidFill>
              </a:rPr>
              <a:t>a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i</a:t>
            </a:r>
            <a:r>
              <a:rPr lang="en-US" sz="2800" baseline="-25000" dirty="0" smtClean="0">
                <a:solidFill>
                  <a:srgbClr val="0000FF"/>
                </a:solidFill>
              </a:rPr>
              <a:t> = </a:t>
            </a:r>
            <a:r>
              <a:rPr lang="en-US" sz="28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</a:rPr>
              <a:t>i  </a:t>
            </a:r>
            <a:r>
              <a:rPr lang="en-US" sz="2800" dirty="0" smtClean="0"/>
              <a:t>for </a:t>
            </a:r>
            <a:r>
              <a:rPr lang="en-US" sz="2800" dirty="0" err="1" smtClean="0"/>
              <a:t>i</a:t>
            </a:r>
            <a:r>
              <a:rPr lang="en-US" sz="2800" dirty="0" smtClean="0"/>
              <a:t> = 1, 2, ……, n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2-tuples are called </a:t>
            </a:r>
            <a:r>
              <a:rPr lang="en-US" sz="2800" b="1" i="1" dirty="0" smtClean="0">
                <a:solidFill>
                  <a:srgbClr val="0000FF"/>
                </a:solidFill>
              </a:rPr>
              <a:t>ordered pairs</a:t>
            </a:r>
            <a:r>
              <a:rPr lang="en-US" sz="2800" dirty="0" smtClean="0"/>
              <a:t>. The ordered pairs (a, b) and (c, d) are equal if and only if a = c and b = d</a:t>
            </a:r>
          </a:p>
          <a:p>
            <a:r>
              <a:rPr lang="en-US" sz="2800" b="1" i="1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( a, b) and ( b, a ) are not equal unless a =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7AE1C-22BB-4F44-BF21-59F7320332A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smtClean="0"/>
              <a:t>Ordered </a:t>
            </a:r>
            <a:r>
              <a:rPr lang="en-US" altLang="ja-JP" sz="4000" i="1" smtClean="0"/>
              <a:t>n</a:t>
            </a:r>
            <a:r>
              <a:rPr lang="en-US" altLang="ja-JP" sz="4000" smtClean="0"/>
              <a:t>-tuples</a:t>
            </a:r>
            <a:endParaRPr lang="en-US" sz="400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800" dirty="0" err="1" smtClean="0"/>
              <a:t>Notationally</a:t>
            </a:r>
            <a:r>
              <a:rPr lang="en-US" altLang="ja-JP" sz="2800" dirty="0" smtClean="0"/>
              <a:t>, </a:t>
            </a:r>
            <a:r>
              <a:rPr lang="en-US" altLang="ja-JP" sz="2800" i="1" dirty="0" smtClean="0"/>
              <a:t>n</a:t>
            </a:r>
            <a:r>
              <a:rPr lang="en-US" altLang="ja-JP" sz="2800" dirty="0" smtClean="0"/>
              <a:t>-</a:t>
            </a:r>
            <a:r>
              <a:rPr lang="en-US" altLang="ja-JP" sz="2800" dirty="0" err="1" smtClean="0"/>
              <a:t>tuples</a:t>
            </a:r>
            <a:r>
              <a:rPr lang="en-US" altLang="ja-JP" sz="2800" dirty="0" smtClean="0"/>
              <a:t> look like sets except that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curly</a:t>
            </a:r>
            <a:r>
              <a:rPr lang="en-US" altLang="ja-JP" sz="2800" dirty="0" smtClean="0"/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braces</a:t>
            </a:r>
            <a:r>
              <a:rPr lang="en-US" altLang="ja-JP" sz="2800" dirty="0" smtClean="0"/>
              <a:t> are </a:t>
            </a:r>
            <a:r>
              <a:rPr lang="en-US" altLang="ja-JP" sz="2800" dirty="0" smtClean="0">
                <a:solidFill>
                  <a:srgbClr val="FF0000"/>
                </a:solidFill>
              </a:rPr>
              <a:t>replaced by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parentheses</a:t>
            </a:r>
            <a:r>
              <a:rPr lang="en-US" altLang="ja-JP" sz="2800" dirty="0" smtClean="0"/>
              <a:t>:</a:t>
            </a:r>
          </a:p>
          <a:p>
            <a:pPr eaLnBrk="1" hangingPunct="1">
              <a:buFontTx/>
              <a:buNone/>
            </a:pPr>
            <a:endParaRPr lang="en-US" altLang="ja-JP" sz="2800" dirty="0" smtClean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dirty="0" smtClean="0">
                <a:solidFill>
                  <a:srgbClr val="0000FF"/>
                </a:solidFill>
              </a:rPr>
              <a:t>( </a:t>
            </a:r>
            <a:r>
              <a:rPr lang="en-US" altLang="ja-JP" dirty="0" smtClean="0">
                <a:solidFill>
                  <a:srgbClr val="0000FF"/>
                </a:solidFill>
              </a:rPr>
              <a:t>11, 12 ) ==&gt; A 2-tuple (aka </a:t>
            </a:r>
            <a:r>
              <a:rPr lang="en-US" altLang="ja-JP" b="1" i="1" dirty="0" smtClean="0">
                <a:solidFill>
                  <a:srgbClr val="0000FF"/>
                </a:solidFill>
              </a:rPr>
              <a:t>ordered pair)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altLang="ja-JP" dirty="0" smtClean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dirty="0" smtClean="0">
                <a:solidFill>
                  <a:srgbClr val="0000FF"/>
                </a:solidFill>
              </a:rPr>
              <a:t>(       ,        ,        ) ==&gt; A 3-tuple</a:t>
            </a:r>
          </a:p>
          <a:p>
            <a:pPr lvl="1" eaLnBrk="1" hangingPunct="1">
              <a:buFont typeface="Wingdings" pitchFamily="2" charset="2"/>
              <a:buChar char="§"/>
            </a:pPr>
            <a:endParaRPr lang="en-US" altLang="ja-JP" dirty="0" smtClean="0">
              <a:solidFill>
                <a:srgbClr val="0000FF"/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ja-JP" dirty="0" smtClean="0">
                <a:solidFill>
                  <a:srgbClr val="0000FF"/>
                </a:solidFill>
              </a:rPr>
              <a:t>(       ,       ,        , 11, Leo ) ==&gt; A 5-tuple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53778-DEC4-4057-A801-234E4A6F27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pSp>
        <p:nvGrpSpPr>
          <p:cNvPr id="32773" name="Group 13"/>
          <p:cNvGrpSpPr>
            <a:grpSpLocks/>
          </p:cNvGrpSpPr>
          <p:nvPr/>
        </p:nvGrpSpPr>
        <p:grpSpPr bwMode="auto">
          <a:xfrm>
            <a:off x="1524000" y="4191000"/>
            <a:ext cx="1828800" cy="381000"/>
            <a:chOff x="1248" y="3504"/>
            <a:chExt cx="1560" cy="366"/>
          </a:xfrm>
        </p:grpSpPr>
        <p:pic>
          <p:nvPicPr>
            <p:cNvPr id="32778" name="Picture 14" descr="app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3504"/>
              <a:ext cx="312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9" name="Picture 15" descr="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3552"/>
              <a:ext cx="312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0" name="Picture 16" descr="grape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96" y="3504"/>
              <a:ext cx="312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774" name="Group 13"/>
          <p:cNvGrpSpPr>
            <a:grpSpLocks/>
          </p:cNvGrpSpPr>
          <p:nvPr/>
        </p:nvGrpSpPr>
        <p:grpSpPr bwMode="auto">
          <a:xfrm>
            <a:off x="1447800" y="5257800"/>
            <a:ext cx="1828800" cy="381000"/>
            <a:chOff x="1248" y="3504"/>
            <a:chExt cx="1560" cy="366"/>
          </a:xfrm>
        </p:grpSpPr>
        <p:pic>
          <p:nvPicPr>
            <p:cNvPr id="32775" name="Picture 14" descr="appl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3504"/>
              <a:ext cx="312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6" name="Picture 15" descr="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72" y="3552"/>
              <a:ext cx="312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77" name="Picture 16" descr="grape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96" y="3504"/>
              <a:ext cx="312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smtClean="0"/>
              <a:t>Ordered </a:t>
            </a:r>
            <a:r>
              <a:rPr lang="en-US" altLang="ja-JP" sz="4000" i="1" smtClean="0"/>
              <a:t>n</a:t>
            </a:r>
            <a:r>
              <a:rPr lang="en-US" altLang="ja-JP" sz="4000" smtClean="0"/>
              <a:t>-tuples</a:t>
            </a:r>
            <a:endParaRPr lang="en-US" sz="4000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As opposed to sets</a:t>
            </a:r>
            <a:r>
              <a:rPr lang="en-US" altLang="ja-JP" sz="2800" dirty="0" smtClean="0"/>
              <a:t>,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repetition</a:t>
            </a:r>
            <a:r>
              <a:rPr lang="en-US" altLang="ja-JP" sz="2800" dirty="0" smtClean="0">
                <a:solidFill>
                  <a:srgbClr val="FF0000"/>
                </a:solidFill>
              </a:rPr>
              <a:t> and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ordering</a:t>
            </a:r>
            <a:r>
              <a:rPr lang="en-US" altLang="ja-JP" sz="2800" dirty="0" smtClean="0">
                <a:solidFill>
                  <a:srgbClr val="FF0000"/>
                </a:solidFill>
              </a:rPr>
              <a:t> 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eaLnBrk="1" hangingPunct="1">
              <a:buNone/>
              <a:defRPr/>
            </a:pPr>
            <a:r>
              <a:rPr lang="en-US" altLang="ja-JP" sz="2800" b="1" cap="all" dirty="0" smtClean="0">
                <a:solidFill>
                  <a:srgbClr val="FF0000"/>
                </a:solidFill>
              </a:rPr>
              <a:t>	</a:t>
            </a:r>
            <a:r>
              <a:rPr lang="en-US" altLang="ja-JP" sz="2800" b="1" cap="all" dirty="0" smtClean="0">
                <a:solidFill>
                  <a:srgbClr val="FF0000"/>
                </a:solidFill>
              </a:rPr>
              <a:t>do</a:t>
            </a:r>
            <a:r>
              <a:rPr lang="en-US" altLang="ja-JP" sz="2800" cap="all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cap="all" dirty="0" smtClean="0">
                <a:solidFill>
                  <a:srgbClr val="FF0000"/>
                </a:solidFill>
              </a:rPr>
              <a:t>matter</a:t>
            </a:r>
            <a:r>
              <a:rPr lang="en-US" altLang="ja-JP" sz="2800" dirty="0" smtClean="0">
                <a:solidFill>
                  <a:srgbClr val="FF0000"/>
                </a:solidFill>
              </a:rPr>
              <a:t> with 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n</a:t>
            </a:r>
            <a:r>
              <a:rPr lang="en-US" altLang="ja-JP" sz="2800" dirty="0" smtClean="0">
                <a:solidFill>
                  <a:srgbClr val="FF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FF0000"/>
                </a:solidFill>
              </a:rPr>
              <a:t>tuples</a:t>
            </a:r>
            <a:r>
              <a:rPr lang="en-US" altLang="ja-JP" sz="2800" dirty="0" smtClean="0">
                <a:solidFill>
                  <a:srgbClr val="FF0000"/>
                </a:solidFill>
              </a:rPr>
              <a:t>. </a:t>
            </a:r>
            <a:endParaRPr lang="en-US" altLang="ja-JP" sz="2800" dirty="0" smtClean="0"/>
          </a:p>
          <a:p>
            <a:pPr lvl="1" eaLnBrk="1" hangingPunct="1">
              <a:buFont typeface="Arial" charset="0"/>
              <a:buNone/>
              <a:defRPr/>
            </a:pPr>
            <a:r>
              <a:rPr lang="en-US" altLang="ja-JP" b="1" dirty="0" smtClean="0">
                <a:solidFill>
                  <a:srgbClr val="0000FF"/>
                </a:solidFill>
              </a:rPr>
              <a:t>(11, 11, 11, 12, 13) </a:t>
            </a:r>
            <a:r>
              <a:rPr lang="en-US" altLang="ja-JP" b="1" dirty="0" smtClean="0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en-US" altLang="ja-JP" b="1" dirty="0" smtClean="0">
                <a:solidFill>
                  <a:srgbClr val="0000FF"/>
                </a:solidFill>
              </a:rPr>
              <a:t> ( 11, 12, 13 )</a:t>
            </a:r>
          </a:p>
          <a:p>
            <a:pPr lvl="1" eaLnBrk="1" hangingPunct="1">
              <a:buFont typeface="Arial" charset="0"/>
              <a:buNone/>
              <a:defRPr/>
            </a:pPr>
            <a:endParaRPr lang="en-US" altLang="ja-JP" dirty="0" smtClean="0">
              <a:solidFill>
                <a:srgbClr val="A6A91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6644DD-F4EE-4959-BFCD-48F101E357B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Cartesian Product of Sets</a:t>
            </a:r>
            <a:endParaRPr lang="en-US" sz="4000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u="sng" smtClean="0">
                <a:solidFill>
                  <a:srgbClr val="FF0000"/>
                </a:solidFill>
              </a:rPr>
              <a:t>Definition</a:t>
            </a:r>
            <a:r>
              <a:rPr lang="en-US" altLang="zh-TW" sz="2800" smtClean="0"/>
              <a:t> : Let A and B be sets. </a:t>
            </a:r>
            <a:r>
              <a:rPr lang="en-US" altLang="zh-TW" sz="2800" smtClean="0">
                <a:solidFill>
                  <a:srgbClr val="0000FF"/>
                </a:solidFill>
              </a:rPr>
              <a:t>The </a:t>
            </a:r>
            <a:r>
              <a:rPr lang="en-US" altLang="zh-TW" sz="2800" i="1" smtClean="0">
                <a:solidFill>
                  <a:srgbClr val="0000FF"/>
                </a:solidFill>
              </a:rPr>
              <a:t>Cartesian product</a:t>
            </a:r>
            <a:r>
              <a:rPr lang="en-US" altLang="zh-TW" sz="2800" smtClean="0">
                <a:solidFill>
                  <a:srgbClr val="0000FF"/>
                </a:solidFill>
              </a:rPr>
              <a:t> of </a:t>
            </a:r>
            <a:r>
              <a:rPr lang="en-US" altLang="zh-TW" sz="2800" i="1" smtClean="0">
                <a:solidFill>
                  <a:srgbClr val="0000FF"/>
                </a:solidFill>
              </a:rPr>
              <a:t>A </a:t>
            </a:r>
            <a:r>
              <a:rPr lang="en-US" altLang="zh-TW" sz="2800" smtClean="0">
                <a:solidFill>
                  <a:srgbClr val="0000FF"/>
                </a:solidFill>
              </a:rPr>
              <a:t>and </a:t>
            </a:r>
            <a:r>
              <a:rPr lang="en-US" altLang="zh-TW" sz="2800" i="1" smtClean="0">
                <a:solidFill>
                  <a:srgbClr val="0000FF"/>
                </a:solidFill>
              </a:rPr>
              <a:t>B</a:t>
            </a:r>
            <a:r>
              <a:rPr lang="en-US" altLang="zh-TW" sz="2800" smtClean="0">
                <a:solidFill>
                  <a:srgbClr val="0000FF"/>
                </a:solidFill>
              </a:rPr>
              <a:t>, denoted by </a:t>
            </a:r>
            <a:r>
              <a:rPr lang="en-US" altLang="zh-TW" sz="2800" i="1" smtClean="0">
                <a:solidFill>
                  <a:srgbClr val="0000FF"/>
                </a:solidFill>
              </a:rPr>
              <a:t>A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 </a:t>
            </a:r>
            <a:r>
              <a:rPr lang="en-US" altLang="zh-TW" sz="2800" i="1" smtClean="0">
                <a:solidFill>
                  <a:srgbClr val="0000FF"/>
                </a:solidFill>
              </a:rPr>
              <a:t>B</a:t>
            </a:r>
            <a:r>
              <a:rPr lang="en-US" altLang="zh-TW" sz="2800" smtClean="0">
                <a:solidFill>
                  <a:srgbClr val="0000FF"/>
                </a:solidFill>
              </a:rPr>
              <a:t>, is the set of all ordered pairs (</a:t>
            </a:r>
            <a:r>
              <a:rPr lang="en-US" altLang="zh-TW" sz="2800" i="1" smtClean="0">
                <a:solidFill>
                  <a:srgbClr val="0000FF"/>
                </a:solidFill>
              </a:rPr>
              <a:t>a, b</a:t>
            </a:r>
            <a:r>
              <a:rPr lang="en-US" altLang="zh-TW" sz="2800" smtClean="0">
                <a:solidFill>
                  <a:srgbClr val="0000FF"/>
                </a:solidFill>
              </a:rPr>
              <a:t>), where </a:t>
            </a:r>
            <a:r>
              <a:rPr lang="en-US" altLang="zh-TW" sz="2800" i="1" smtClean="0">
                <a:solidFill>
                  <a:srgbClr val="0000FF"/>
                </a:solidFill>
              </a:rPr>
              <a:t>a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 </a:t>
            </a:r>
            <a:r>
              <a:rPr lang="en-US" altLang="zh-TW" sz="2800" i="1" smtClean="0">
                <a:solidFill>
                  <a:srgbClr val="0000FF"/>
                </a:solidFill>
              </a:rPr>
              <a:t>A</a:t>
            </a:r>
            <a:r>
              <a:rPr lang="en-US" altLang="zh-TW" sz="2800" smtClean="0">
                <a:solidFill>
                  <a:srgbClr val="0000FF"/>
                </a:solidFill>
              </a:rPr>
              <a:t> and </a:t>
            </a:r>
            <a:r>
              <a:rPr lang="en-US" altLang="zh-TW" sz="2800" i="1" smtClean="0">
                <a:solidFill>
                  <a:srgbClr val="0000FF"/>
                </a:solidFill>
              </a:rPr>
              <a:t>b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TW" sz="2800" i="1" smtClean="0">
                <a:solidFill>
                  <a:srgbClr val="0000FF"/>
                </a:solidFill>
              </a:rPr>
              <a:t> B</a:t>
            </a:r>
            <a:r>
              <a:rPr lang="en-US" altLang="zh-TW" sz="280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buFont typeface="Arial" charset="0"/>
              <a:buNone/>
            </a:pPr>
            <a:r>
              <a:rPr lang="en-US" altLang="zh-TW" sz="2800" smtClean="0"/>
              <a:t>	</a:t>
            </a:r>
            <a:r>
              <a:rPr lang="en-US" altLang="zh-TW" sz="2800" b="1" i="1" smtClean="0">
                <a:solidFill>
                  <a:srgbClr val="0000FF"/>
                </a:solidFill>
              </a:rPr>
              <a:t>A 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 </a:t>
            </a:r>
            <a:r>
              <a:rPr lang="en-US" altLang="zh-TW" sz="2800" b="1" i="1" smtClean="0">
                <a:solidFill>
                  <a:srgbClr val="0000FF"/>
                </a:solidFill>
              </a:rPr>
              <a:t>B = {</a:t>
            </a:r>
            <a:r>
              <a:rPr lang="en-US" altLang="zh-TW" sz="2800" b="1" smtClean="0">
                <a:solidFill>
                  <a:srgbClr val="0000FF"/>
                </a:solidFill>
              </a:rPr>
              <a:t>(</a:t>
            </a:r>
            <a:r>
              <a:rPr lang="en-US" altLang="zh-TW" sz="2800" b="1" i="1" smtClean="0">
                <a:solidFill>
                  <a:srgbClr val="0000FF"/>
                </a:solidFill>
              </a:rPr>
              <a:t>a, b</a:t>
            </a:r>
            <a:r>
              <a:rPr lang="en-US" altLang="zh-TW" sz="2800" b="1" smtClean="0">
                <a:solidFill>
                  <a:srgbClr val="0000FF"/>
                </a:solidFill>
              </a:rPr>
              <a:t>)| </a:t>
            </a:r>
            <a:r>
              <a:rPr lang="en-US" altLang="zh-TW" sz="2800" b="1" i="1" smtClean="0">
                <a:solidFill>
                  <a:srgbClr val="0000FF"/>
                </a:solidFill>
              </a:rPr>
              <a:t>a 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 </a:t>
            </a:r>
            <a:r>
              <a:rPr lang="en-US" altLang="zh-TW" sz="2800" b="1" i="1" smtClean="0">
                <a:solidFill>
                  <a:srgbClr val="0000FF"/>
                </a:solidFill>
              </a:rPr>
              <a:t>A</a:t>
            </a:r>
            <a:r>
              <a:rPr lang="en-US" altLang="zh-TW" sz="2800" b="1" smtClean="0">
                <a:solidFill>
                  <a:srgbClr val="0000FF"/>
                </a:solidFill>
              </a:rPr>
              <a:t> </a:t>
            </a:r>
            <a:r>
              <a:rPr lang="en-US" altLang="zh-TW" sz="2800" b="1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b="1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smtClean="0">
                <a:solidFill>
                  <a:srgbClr val="0000FF"/>
                </a:solidFill>
              </a:rPr>
              <a:t>b 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</a:t>
            </a:r>
            <a:r>
              <a:rPr lang="en-US" altLang="zh-TW" sz="2800" b="1" i="1" smtClean="0">
                <a:solidFill>
                  <a:srgbClr val="0000FF"/>
                </a:solidFill>
              </a:rPr>
              <a:t> B}</a:t>
            </a:r>
          </a:p>
          <a:p>
            <a:pPr eaLnBrk="1" hangingPunct="1">
              <a:buFont typeface="Arial" charset="0"/>
              <a:buNone/>
            </a:pPr>
            <a:endParaRPr lang="en-US" altLang="zh-TW" sz="2800" b="1" i="1" smtClean="0">
              <a:solidFill>
                <a:srgbClr val="0000FF"/>
              </a:solidFill>
            </a:endParaRPr>
          </a:p>
          <a:p>
            <a:pPr>
              <a:buFont typeface="Arial" charset="0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D6C78-E3F3-47DB-B213-3C173D4686A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sz="4000" dirty="0" smtClean="0"/>
              <a:t>Cartesian Product of </a:t>
            </a:r>
            <a:r>
              <a:rPr lang="en-US" altLang="zh-TW" sz="4000" dirty="0" smtClean="0"/>
              <a:t>Sets: Example</a:t>
            </a:r>
            <a:endParaRPr lang="en-US" sz="40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16: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What is the Cartesian product of </a:t>
            </a:r>
          </a:p>
          <a:p>
            <a:pPr>
              <a:buNone/>
            </a:pPr>
            <a:r>
              <a:rPr lang="en-US" sz="2800" dirty="0" smtClean="0"/>
              <a:t>	A = { 1, 2 } and B = { a, b, c} ?</a:t>
            </a:r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X 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{ (1,a), (1,b), (1,c), (2,a), (2,b), (2,c) }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342900" lvl="1" indent="-342900">
              <a:buFont typeface="Arial" charset="0"/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Note</a:t>
            </a:r>
            <a:r>
              <a:rPr lang="en-US" sz="2400" dirty="0" smtClean="0">
                <a:solidFill>
                  <a:srgbClr val="0000FF"/>
                </a:solidFill>
              </a:rPr>
              <a:t> :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A </a:t>
            </a:r>
            <a:r>
              <a:rPr lang="en-US" altLang="zh-TW" sz="2400" i="1" dirty="0" smtClean="0">
                <a:solidFill>
                  <a:srgbClr val="C00000"/>
                </a:solidFill>
                <a:sym typeface="Symbol" pitchFamily="18" charset="2"/>
              </a:rPr>
              <a:t>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B</a:t>
            </a:r>
            <a:r>
              <a:rPr lang="en-US" altLang="zh-TW" sz="2400" dirty="0" smtClean="0">
                <a:solidFill>
                  <a:srgbClr val="C0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B </a:t>
            </a:r>
            <a:r>
              <a:rPr lang="en-US" altLang="zh-TW" sz="2400" i="1" dirty="0" smtClean="0">
                <a:solidFill>
                  <a:srgbClr val="C00000"/>
                </a:solidFill>
                <a:sym typeface="Symbol" pitchFamily="18" charset="2"/>
              </a:rPr>
              <a:t>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A</a:t>
            </a:r>
            <a:r>
              <a:rPr lang="en-US" altLang="zh-TW" sz="2400" dirty="0" smtClean="0">
                <a:solidFill>
                  <a:srgbClr val="C00000"/>
                </a:solidFill>
              </a:rPr>
              <a:t> are not equal, unless A=</a:t>
            </a:r>
            <a:r>
              <a:rPr lang="en-US" altLang="zh-TW" sz="2400" dirty="0" smtClean="0">
                <a:solidFill>
                  <a:srgbClr val="C00000"/>
                </a:solidFill>
                <a:sym typeface="Symbol" pitchFamily="18" charset="2"/>
              </a:rPr>
              <a:t> or B= or A=B</a:t>
            </a:r>
          </a:p>
          <a:p>
            <a:pPr marL="342900" lvl="1" indent="-342900">
              <a:buFont typeface="Arial" charset="0"/>
              <a:buNone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zh-TW" sz="2400" dirty="0" smtClean="0">
                <a:sym typeface="Symbol" pitchFamily="18" charset="2"/>
              </a:rPr>
              <a:t>: Cartesian product of more than two sets can be defined</a:t>
            </a:r>
          </a:p>
          <a:p>
            <a:pPr marL="342900" lvl="1" indent="-342900">
              <a:buFont typeface="Arial" charset="0"/>
              <a:buNone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zh-TW" sz="2400" dirty="0" smtClean="0">
                <a:sym typeface="Symbol" pitchFamily="18" charset="2"/>
              </a:rPr>
              <a:t>: A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subset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R</a:t>
            </a:r>
            <a:r>
              <a:rPr lang="en-US" altLang="zh-TW" sz="2400" dirty="0" smtClean="0">
                <a:sym typeface="Symbol" pitchFamily="18" charset="2"/>
              </a:rPr>
              <a:t> of the Cartesian product </a:t>
            </a:r>
            <a:r>
              <a:rPr lang="en-US" altLang="zh-TW" sz="2400" i="1" dirty="0" smtClean="0">
                <a:sym typeface="Symbol" pitchFamily="18" charset="2"/>
              </a:rPr>
              <a:t>A</a:t>
            </a:r>
            <a:r>
              <a:rPr lang="en-US" altLang="zh-TW" sz="2400" dirty="0" smtClean="0">
                <a:sym typeface="Symbol" pitchFamily="18" charset="2"/>
              </a:rPr>
              <a:t> X </a:t>
            </a:r>
            <a:r>
              <a:rPr lang="en-US" altLang="zh-TW" sz="2400" i="1" dirty="0" smtClean="0">
                <a:sym typeface="Symbol" pitchFamily="18" charset="2"/>
              </a:rPr>
              <a:t>B</a:t>
            </a:r>
            <a:r>
              <a:rPr lang="en-US" altLang="zh-TW" sz="2400" dirty="0" smtClean="0">
                <a:sym typeface="Symbol" pitchFamily="18" charset="2"/>
              </a:rPr>
              <a:t> is called a   </a:t>
            </a:r>
          </a:p>
          <a:p>
            <a:pPr marL="342900" lvl="1" indent="-342900"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	      </a:t>
            </a:r>
            <a:r>
              <a:rPr lang="en-US" altLang="zh-TW" sz="2400" b="1" dirty="0" smtClean="0">
                <a:solidFill>
                  <a:srgbClr val="0000FF"/>
                </a:solidFill>
                <a:sym typeface="Symbol" pitchFamily="18" charset="2"/>
              </a:rPr>
              <a:t>Relation</a:t>
            </a:r>
            <a:r>
              <a:rPr lang="en-US" altLang="zh-TW" sz="2400" dirty="0" smtClean="0">
                <a:sym typeface="Symbol" pitchFamily="18" charset="2"/>
              </a:rPr>
              <a:t> </a:t>
            </a:r>
            <a:r>
              <a:rPr lang="en-US" altLang="zh-TW" sz="2400" dirty="0" smtClean="0">
                <a:sym typeface="Symbol" pitchFamily="18" charset="2"/>
              </a:rPr>
              <a:t>from the set A to the set </a:t>
            </a:r>
            <a:r>
              <a:rPr lang="en-US" altLang="zh-TW" sz="2400" dirty="0" smtClean="0">
                <a:sym typeface="Symbol" pitchFamily="18" charset="2"/>
              </a:rPr>
              <a:t>B (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Relation will be  </a:t>
            </a:r>
          </a:p>
          <a:p>
            <a:pPr marL="342900" lvl="1" indent="-342900">
              <a:buNone/>
            </a:pP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         covered in the final term)</a:t>
            </a:r>
            <a:endParaRPr lang="en-US" altLang="zh-TW" sz="2400" dirty="0" smtClean="0">
              <a:sym typeface="Symbol" pitchFamily="18" charset="2"/>
            </a:endParaRPr>
          </a:p>
          <a:p>
            <a:pPr>
              <a:buFont typeface="Arial" charset="0"/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Practice @ Home:</a:t>
            </a:r>
            <a:r>
              <a:rPr lang="en-US" sz="2800" dirty="0" smtClean="0">
                <a:solidFill>
                  <a:srgbClr val="0000FF"/>
                </a:solidFill>
              </a:rPr>
              <a:t> Example 17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B8059-9756-4138-BC58-12AC22A6738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Cartesian Product of </a:t>
            </a:r>
            <a:r>
              <a:rPr lang="en-US" altLang="zh-TW" sz="4000" dirty="0" smtClean="0"/>
              <a:t>Sets: Example</a:t>
            </a:r>
            <a:endParaRPr lang="en-US" sz="4000" dirty="0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sz="2400" b="1" u="sng" dirty="0" smtClean="0">
                <a:solidFill>
                  <a:srgbClr val="FF0000"/>
                </a:solidFill>
              </a:rPr>
              <a:t>Question</a:t>
            </a:r>
            <a:r>
              <a:rPr lang="en-US" altLang="ja-JP" sz="2400" dirty="0" smtClean="0">
                <a:solidFill>
                  <a:srgbClr val="FF0000"/>
                </a:solidFill>
              </a:rPr>
              <a:t>: </a:t>
            </a:r>
            <a:r>
              <a:rPr lang="en-US" altLang="ja-JP" sz="2400" dirty="0" smtClean="0"/>
              <a:t>If </a:t>
            </a:r>
            <a:r>
              <a:rPr lang="en-US" altLang="ja-JP" sz="2400" i="1" dirty="0" smtClean="0"/>
              <a:t>A</a:t>
            </a:r>
            <a:r>
              <a:rPr lang="en-US" altLang="ja-JP" sz="2400" dirty="0" smtClean="0"/>
              <a:t> = {1,2}, </a:t>
            </a:r>
            <a:r>
              <a:rPr lang="en-US" altLang="ja-JP" sz="2400" i="1" dirty="0" smtClean="0"/>
              <a:t>B </a:t>
            </a:r>
            <a:r>
              <a:rPr lang="en-US" altLang="ja-JP" sz="2400" dirty="0" smtClean="0"/>
              <a:t>= {3,4}, </a:t>
            </a:r>
            <a:r>
              <a:rPr lang="en-US" altLang="ja-JP" sz="2400" i="1" dirty="0" smtClean="0"/>
              <a:t>C</a:t>
            </a:r>
            <a:r>
              <a:rPr lang="en-US" altLang="ja-JP" sz="2400" dirty="0" smtClean="0"/>
              <a:t> = {5,6,7}</a:t>
            </a:r>
          </a:p>
          <a:p>
            <a:pPr eaLnBrk="1" hangingPunct="1">
              <a:buFontTx/>
              <a:buNone/>
            </a:pPr>
            <a:r>
              <a:rPr lang="en-US" altLang="ja-JP" sz="2400" dirty="0" smtClean="0"/>
              <a:t>	what is </a:t>
            </a:r>
            <a:r>
              <a:rPr lang="en-US" altLang="ja-JP" sz="2400" i="1" dirty="0" smtClean="0"/>
              <a:t>A </a:t>
            </a:r>
            <a:r>
              <a:rPr lang="en-US" altLang="ja-JP" sz="2400" dirty="0" smtClean="0">
                <a:sym typeface="Symbol" pitchFamily="18" charset="2"/>
              </a:rPr>
              <a:t></a:t>
            </a:r>
            <a:r>
              <a:rPr lang="en-US" altLang="ja-JP" sz="2400" i="1" dirty="0" smtClean="0"/>
              <a:t>B </a:t>
            </a:r>
            <a:r>
              <a:rPr lang="en-US" altLang="ja-JP" sz="2400" dirty="0" smtClean="0">
                <a:sym typeface="Symbol" pitchFamily="18" charset="2"/>
              </a:rPr>
              <a:t></a:t>
            </a:r>
            <a:r>
              <a:rPr lang="en-US" altLang="ja-JP" sz="2400" i="1" dirty="0" smtClean="0"/>
              <a:t>C</a:t>
            </a:r>
            <a:r>
              <a:rPr lang="en-US" altLang="ja-JP" sz="2400" dirty="0" smtClean="0"/>
              <a:t> ?</a:t>
            </a:r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0000FF"/>
                </a:solidFill>
              </a:rPr>
              <a:t>Answer</a:t>
            </a:r>
            <a:r>
              <a:rPr lang="en-US" sz="2400" dirty="0" smtClean="0"/>
              <a:t>: </a:t>
            </a:r>
          </a:p>
          <a:p>
            <a:pPr>
              <a:buFont typeface="Arial" charset="0"/>
              <a:buNone/>
            </a:pPr>
            <a:r>
              <a:rPr lang="en-US" altLang="ja-JP" sz="2400" i="1" dirty="0" smtClean="0"/>
              <a:t>	A </a:t>
            </a:r>
            <a:r>
              <a:rPr lang="en-US" altLang="ja-JP" sz="2400" dirty="0" smtClean="0">
                <a:sym typeface="Symbol" pitchFamily="18" charset="2"/>
              </a:rPr>
              <a:t></a:t>
            </a:r>
            <a:r>
              <a:rPr lang="en-US" altLang="ja-JP" sz="2400" i="1" dirty="0" smtClean="0"/>
              <a:t>B </a:t>
            </a:r>
            <a:r>
              <a:rPr lang="en-US" altLang="ja-JP" sz="2400" dirty="0" smtClean="0">
                <a:sym typeface="Symbol" pitchFamily="18" charset="2"/>
              </a:rPr>
              <a:t></a:t>
            </a:r>
            <a:r>
              <a:rPr lang="en-US" altLang="ja-JP" sz="2400" i="1" dirty="0" smtClean="0"/>
              <a:t>C</a:t>
            </a:r>
            <a:r>
              <a:rPr lang="en-US" altLang="ja-JP" sz="2400" dirty="0" smtClean="0"/>
              <a:t>  = { </a:t>
            </a:r>
            <a:r>
              <a:rPr lang="en-US" altLang="ja-JP" sz="2400" dirty="0" smtClean="0">
                <a:solidFill>
                  <a:srgbClr val="FF0000"/>
                </a:solidFill>
              </a:rPr>
              <a:t>(1,3,5), (1,3,6), (1,3,7)</a:t>
            </a:r>
            <a:r>
              <a:rPr lang="en-US" altLang="ja-JP" sz="2400" dirty="0" smtClean="0"/>
              <a:t>,</a:t>
            </a:r>
            <a:r>
              <a:rPr lang="en-US" altLang="ja-JP" sz="2400" dirty="0" smtClean="0">
                <a:solidFill>
                  <a:srgbClr val="0000FF"/>
                </a:solidFill>
              </a:rPr>
              <a:t>(1,4,5), (1,4,6), (1,4,7)</a:t>
            </a:r>
            <a:r>
              <a:rPr lang="en-US" altLang="ja-JP" sz="2400" dirty="0" smtClean="0"/>
              <a:t>,  </a:t>
            </a:r>
          </a:p>
          <a:p>
            <a:pPr>
              <a:buFont typeface="Arial" charset="0"/>
              <a:buNone/>
            </a:pPr>
            <a:r>
              <a:rPr lang="en-US" altLang="ja-JP" sz="2400" dirty="0" smtClean="0">
                <a:solidFill>
                  <a:srgbClr val="00B050"/>
                </a:solidFill>
              </a:rPr>
              <a:t>                           (2,3,5), (2,3,6), (2,3,7)</a:t>
            </a:r>
            <a:r>
              <a:rPr lang="en-US" altLang="ja-JP" sz="2400" dirty="0" smtClean="0"/>
              <a:t>, (2,4,5), (2,4,6), (2,4,7) }</a:t>
            </a:r>
          </a:p>
          <a:p>
            <a:pPr>
              <a:buFont typeface="Arial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Note: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|</a:t>
            </a:r>
            <a:r>
              <a:rPr lang="en-US" altLang="ja-JP" sz="2400" b="1" i="1" dirty="0" smtClean="0"/>
              <a:t>A </a:t>
            </a:r>
            <a:r>
              <a:rPr lang="en-US" altLang="ja-JP" sz="2400" b="1" dirty="0" smtClean="0">
                <a:sym typeface="Symbol" pitchFamily="18" charset="2"/>
              </a:rPr>
              <a:t></a:t>
            </a:r>
            <a:r>
              <a:rPr lang="en-US" altLang="ja-JP" sz="2400" b="1" i="1" dirty="0" smtClean="0"/>
              <a:t>B </a:t>
            </a:r>
            <a:r>
              <a:rPr lang="en-US" altLang="ja-JP" sz="2400" b="1" dirty="0" smtClean="0">
                <a:sym typeface="Symbol" pitchFamily="18" charset="2"/>
              </a:rPr>
              <a:t></a:t>
            </a:r>
            <a:r>
              <a:rPr lang="en-US" altLang="ja-JP" sz="2400" b="1" i="1" dirty="0" smtClean="0"/>
              <a:t>C</a:t>
            </a:r>
            <a:r>
              <a:rPr lang="en-US" altLang="ja-JP" sz="2400" b="1" dirty="0" smtClean="0"/>
              <a:t> | = |A|.|B|.|C| = 2.2.3 = 12</a:t>
            </a:r>
          </a:p>
          <a:p>
            <a:endParaRPr lang="en-US" sz="2400" b="1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Practice </a:t>
            </a:r>
            <a:r>
              <a:rPr lang="en-US" sz="2400" dirty="0" smtClean="0">
                <a:solidFill>
                  <a:srgbClr val="FF0000"/>
                </a:solidFill>
              </a:rPr>
              <a:t>@ Home:</a:t>
            </a:r>
            <a:r>
              <a:rPr lang="en-US" sz="2400" dirty="0" smtClean="0">
                <a:solidFill>
                  <a:srgbClr val="0000FF"/>
                </a:solidFill>
              </a:rPr>
              <a:t> Example 18 </a:t>
            </a:r>
          </a:p>
          <a:p>
            <a:pPr>
              <a:buFont typeface="Arial" charset="0"/>
              <a:buNone/>
            </a:pPr>
            <a:r>
              <a:rPr lang="en-US" altLang="ja-JP" sz="2400" dirty="0" smtClean="0"/>
              <a:t> </a:t>
            </a:r>
          </a:p>
          <a:p>
            <a:pPr>
              <a:buFont typeface="Arial" charset="0"/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E1EE36-2786-4BB8-BF1E-F24A177530B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Practice @ Home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elevant odd-numbered Exercises from your book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Exercises:</a:t>
            </a:r>
            <a:r>
              <a:rPr lang="en-US" dirty="0" smtClean="0">
                <a:solidFill>
                  <a:srgbClr val="0000FF"/>
                </a:solidFill>
              </a:rPr>
              <a:t> 1, 3, 5, 7, 9, 11, 13, 15, 17, 19, 23, 27, 29, 33, 35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EC4C97-2C6E-4DD2-B99C-6CA2833F17E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Sets</a:t>
            </a:r>
            <a:endParaRPr lang="en-US" sz="4000" b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 set is defined only by the elements which it contains</a:t>
            </a:r>
            <a:r>
              <a:rPr lang="en-US" dirty="0" smtClean="0"/>
              <a:t>. Thus </a:t>
            </a:r>
            <a:r>
              <a:rPr lang="en-US" dirty="0" smtClean="0">
                <a:solidFill>
                  <a:srgbClr val="0000FF"/>
                </a:solidFill>
              </a:rPr>
              <a:t>repeating an element, or changing the ordering of elements in the description of the set, does </a:t>
            </a:r>
            <a:r>
              <a:rPr lang="en-US" dirty="0" smtClean="0">
                <a:solidFill>
                  <a:srgbClr val="0000FF"/>
                </a:solidFill>
              </a:rPr>
              <a:t>NOT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change the set itself.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Sets can have other sets as member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DDA81-8AD6-46BD-AACE-6330FCDBA51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smtClean="0"/>
              <a:t>Representation of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  <a:defRPr/>
            </a:pPr>
            <a:r>
              <a:rPr lang="en-US" sz="2400" dirty="0" smtClean="0"/>
              <a:t>Basically there are two ways of representing a set:</a:t>
            </a:r>
          </a:p>
          <a:p>
            <a:pPr marL="457200" indent="-457200" eaLnBrk="1" hangingPunct="1">
              <a:buFont typeface="+mj-lt"/>
              <a:buAutoNum type="arabicParenR"/>
              <a:defRPr/>
            </a:pPr>
            <a:r>
              <a:rPr lang="en-US" sz="2400" b="1" u="sng" dirty="0" smtClean="0">
                <a:solidFill>
                  <a:srgbClr val="0000FF"/>
                </a:solidFill>
              </a:rPr>
              <a:t>List/Tabular form</a:t>
            </a:r>
            <a:r>
              <a:rPr lang="en-US" sz="2400" dirty="0" smtClean="0"/>
              <a:t>: All elements of the set are listed, the elements being separated by commas(</a:t>
            </a:r>
            <a:r>
              <a:rPr lang="en-US" sz="2400" b="1" dirty="0" smtClean="0">
                <a:solidFill>
                  <a:srgbClr val="0000FF"/>
                </a:solidFill>
              </a:rPr>
              <a:t>,</a:t>
            </a:r>
            <a:r>
              <a:rPr lang="en-US" sz="2400" dirty="0" smtClean="0"/>
              <a:t>) and are enclosed by curly braces “</a:t>
            </a:r>
            <a:r>
              <a:rPr lang="en-US" sz="2400" b="1" dirty="0" smtClean="0">
                <a:solidFill>
                  <a:srgbClr val="0000FF"/>
                </a:solidFill>
              </a:rPr>
              <a:t>{</a:t>
            </a:r>
            <a:r>
              <a:rPr lang="en-US" sz="2400" dirty="0" smtClean="0"/>
              <a:t>“ and “</a:t>
            </a:r>
            <a:r>
              <a:rPr lang="en-US" sz="2400" b="1" dirty="0" smtClean="0">
                <a:solidFill>
                  <a:srgbClr val="0000FF"/>
                </a:solidFill>
              </a:rPr>
              <a:t>}</a:t>
            </a:r>
            <a:r>
              <a:rPr lang="en-US" sz="2400" dirty="0" smtClean="0"/>
              <a:t>” </a:t>
            </a:r>
          </a:p>
          <a:p>
            <a:pPr marL="457200" indent="-457200" eaLnBrk="1" hangingPunct="1"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B = { a, e, </a:t>
            </a:r>
            <a:r>
              <a:rPr lang="en-US" sz="2400" dirty="0" err="1" smtClean="0"/>
              <a:t>i</a:t>
            </a:r>
            <a:r>
              <a:rPr lang="en-US" sz="2400" dirty="0" smtClean="0"/>
              <a:t>, o, u} </a:t>
            </a:r>
          </a:p>
          <a:p>
            <a:pPr marL="457200" indent="-457200" eaLnBrk="1" hangingPunct="1">
              <a:buFont typeface="Arial" charset="0"/>
              <a:buNone/>
              <a:defRPr/>
            </a:pPr>
            <a:r>
              <a:rPr lang="en-US" sz="2400" dirty="0" smtClean="0"/>
              <a:t>		           A = { 2, 4, 6, 8}		</a:t>
            </a:r>
          </a:p>
          <a:p>
            <a:pPr marL="457200" indent="-457200" eaLnBrk="1" hangingPunct="1">
              <a:buFont typeface="Arial" charset="0"/>
              <a:buAutoNum type="arabicParenR" startAt="2"/>
              <a:defRPr/>
            </a:pPr>
            <a:r>
              <a:rPr lang="en-US" sz="2400" b="1" u="sng" dirty="0" smtClean="0">
                <a:solidFill>
                  <a:srgbClr val="0000FF"/>
                </a:solidFill>
              </a:rPr>
              <a:t>Rule method, or Set builder form</a:t>
            </a:r>
            <a:r>
              <a:rPr lang="en-US" sz="2400" dirty="0" smtClean="0"/>
              <a:t>: A set is defined by specifying a property that elements of the set have in common.</a:t>
            </a:r>
          </a:p>
          <a:p>
            <a:pPr marL="457200" indent="-457200" eaLnBrk="1" hangingPunct="1"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u="sng" dirty="0" smtClean="0">
                <a:solidFill>
                  <a:srgbClr val="FF0000"/>
                </a:solidFill>
              </a:rPr>
              <a:t>Example</a:t>
            </a:r>
            <a:r>
              <a:rPr lang="en-US" sz="2400" dirty="0" smtClean="0"/>
              <a:t>: B = { x| x is a vowel in the English alphabets} 	</a:t>
            </a:r>
          </a:p>
          <a:p>
            <a:pPr marL="457200" indent="-457200" eaLnBrk="1" hangingPunct="1">
              <a:buFont typeface="Arial" charset="0"/>
              <a:buNone/>
              <a:defRPr/>
            </a:pPr>
            <a:r>
              <a:rPr lang="en-US" sz="2400" dirty="0" smtClean="0"/>
              <a:t>		           A = { x| x is an even integer between 1 and 8}        </a:t>
            </a:r>
          </a:p>
          <a:p>
            <a:pPr marL="457200" indent="-457200" eaLnBrk="1" hangingPunct="1">
              <a:buFont typeface="Arial" charset="0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7555A-DD52-4497-88FC-1FA3D65F5C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smtClean="0"/>
              <a:t>Different </a:t>
            </a:r>
            <a:r>
              <a:rPr lang="en-US" sz="4000" b="1" smtClean="0"/>
              <a:t>Types</a:t>
            </a:r>
            <a:r>
              <a:rPr lang="en-US" sz="4000" smtClean="0"/>
              <a:t> of Sets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sz="2200" b="1" smtClean="0">
                <a:solidFill>
                  <a:srgbClr val="0000FF"/>
                </a:solidFill>
              </a:rPr>
              <a:t>Empty set/ Null set</a:t>
            </a:r>
            <a:r>
              <a:rPr lang="en-US" sz="2200" smtClean="0"/>
              <a:t>: A set with no member is called empty/null set. Empty set is denoted by </a:t>
            </a:r>
            <a:r>
              <a:rPr lang="en-US" sz="2200" smtClean="0">
                <a:sym typeface="Symbol" pitchFamily="18" charset="2"/>
              </a:rPr>
              <a:t>. Empty set is also denoted by { }</a:t>
            </a:r>
          </a:p>
          <a:p>
            <a:pPr eaLnBrk="1" hangingPunct="1">
              <a:buFont typeface="Arial" charset="0"/>
              <a:buNone/>
            </a:pPr>
            <a:r>
              <a:rPr lang="en-US" sz="2200" smtClean="0">
                <a:sym typeface="Symbol" pitchFamily="18" charset="2"/>
              </a:rPr>
              <a:t>		</a:t>
            </a:r>
            <a:r>
              <a:rPr lang="en-US" sz="2200" i="1" u="sng" smtClean="0">
                <a:sym typeface="Symbol" pitchFamily="18" charset="2"/>
              </a:rPr>
              <a:t>Examples</a:t>
            </a:r>
            <a:r>
              <a:rPr lang="en-US" sz="2200" smtClean="0">
                <a:sym typeface="Symbol" pitchFamily="18" charset="2"/>
              </a:rPr>
              <a:t>: B = { }, A = { x is a multiple of 4 | x is odd }</a:t>
            </a:r>
          </a:p>
          <a:p>
            <a:pPr lvl="3" eaLnBrk="1" hangingPunct="1">
              <a:buFont typeface="Wingdings" pitchFamily="2" charset="2"/>
              <a:buChar char="§"/>
            </a:pPr>
            <a:r>
              <a:rPr lang="en-US" sz="2200" smtClean="0">
                <a:solidFill>
                  <a:srgbClr val="0000FF"/>
                </a:solidFill>
                <a:sym typeface="Symbol" pitchFamily="18" charset="2"/>
              </a:rPr>
              <a:t>Note</a:t>
            </a:r>
            <a:r>
              <a:rPr lang="en-US" sz="2200" smtClean="0">
                <a:solidFill>
                  <a:srgbClr val="FF0000"/>
                </a:solidFill>
                <a:sym typeface="Symbol" pitchFamily="18" charset="2"/>
              </a:rPr>
              <a:t>:  </a:t>
            </a:r>
            <a:r>
              <a:rPr lang="en-US" sz="2200" b="1" smtClean="0">
                <a:solidFill>
                  <a:srgbClr val="FF0000"/>
                </a:solidFill>
                <a:sym typeface="Symbol" pitchFamily="18" charset="2"/>
              </a:rPr>
              <a:t>  {} </a:t>
            </a:r>
          </a:p>
          <a:p>
            <a:pPr eaLnBrk="1" hangingPunct="1"/>
            <a:r>
              <a:rPr lang="en-US" sz="2200" b="1" smtClean="0">
                <a:solidFill>
                  <a:srgbClr val="0000FF"/>
                </a:solidFill>
              </a:rPr>
              <a:t>Singleton set</a:t>
            </a:r>
            <a:r>
              <a:rPr lang="en-US" sz="2200" smtClean="0"/>
              <a:t>: A set with one element is called a singleton set. 	</a:t>
            </a:r>
            <a:r>
              <a:rPr lang="en-US" sz="2200" i="1" u="sng" smtClean="0"/>
              <a:t>Examples</a:t>
            </a:r>
            <a:r>
              <a:rPr lang="en-US" sz="2200" smtClean="0"/>
              <a:t>: B = {4} , S = {a}</a:t>
            </a:r>
          </a:p>
          <a:p>
            <a:pPr eaLnBrk="1" hangingPunct="1"/>
            <a:r>
              <a:rPr lang="en-US" sz="2200" b="1" smtClean="0">
                <a:solidFill>
                  <a:srgbClr val="0000FF"/>
                </a:solidFill>
              </a:rPr>
              <a:t>Finite set </a:t>
            </a:r>
            <a:r>
              <a:rPr lang="en-US" sz="2200" smtClean="0"/>
              <a:t>: A set with finite number of elements in it, is called a finite set. </a:t>
            </a:r>
            <a:r>
              <a:rPr lang="en-US" sz="2200" u="sng" smtClean="0"/>
              <a:t>Example</a:t>
            </a:r>
            <a:r>
              <a:rPr lang="en-US" sz="2200" smtClean="0"/>
              <a:t>: A = { 1, 3, 4,77}</a:t>
            </a:r>
          </a:p>
          <a:p>
            <a:pPr eaLnBrk="1" hangingPunct="1"/>
            <a:r>
              <a:rPr lang="en-US" sz="2200" b="1" smtClean="0">
                <a:solidFill>
                  <a:srgbClr val="0000FF"/>
                </a:solidFill>
              </a:rPr>
              <a:t>Infinite set </a:t>
            </a:r>
            <a:r>
              <a:rPr lang="en-US" sz="2200" smtClean="0"/>
              <a:t>: An infinite set is a set which contains infinite number of elements.</a:t>
            </a:r>
          </a:p>
          <a:p>
            <a:pPr eaLnBrk="1" hangingPunct="1">
              <a:buFont typeface="Arial" charset="0"/>
              <a:buNone/>
            </a:pPr>
            <a:r>
              <a:rPr lang="en-US" sz="2200" smtClean="0"/>
              <a:t>		</a:t>
            </a:r>
            <a:r>
              <a:rPr lang="en-US" sz="2200" i="1" u="sng" smtClean="0"/>
              <a:t>Examples</a:t>
            </a:r>
            <a:r>
              <a:rPr lang="en-US" sz="2200" smtClean="0"/>
              <a:t>: N</a:t>
            </a:r>
            <a:r>
              <a:rPr lang="en-US" sz="2200" baseline="30000" smtClean="0"/>
              <a:t> </a:t>
            </a:r>
            <a:r>
              <a:rPr lang="en-US" sz="2200" smtClean="0"/>
              <a:t>= { 0, 1, 2, 3, ……….}    </a:t>
            </a:r>
          </a:p>
          <a:p>
            <a:pPr eaLnBrk="1" hangingPunct="1">
              <a:buFont typeface="Arial" charset="0"/>
              <a:buNone/>
            </a:pPr>
            <a:r>
              <a:rPr lang="en-US" sz="2200" smtClean="0"/>
              <a:t>		                   B = { 1, 1/3, 1/9, 1/27, ………..}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543FA-0211-46C5-A460-0928B6D7F5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Some Examples of Sets</a:t>
            </a:r>
            <a:endParaRPr lang="en-US" sz="40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{</a:t>
            </a:r>
            <a:r>
              <a:rPr lang="en-US" sz="2400" dirty="0" smtClean="0">
                <a:sym typeface="Symbol" pitchFamily="18" charset="2"/>
              </a:rPr>
              <a:t>1, 2, 3} is the set containing  elements “1” and “2” and “3.”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{1, 1, 2, 3, 3} = {1, 2, 3} since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repetition is irrelevant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{1, 2, 3} = {3, 2, 1} since sets are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unordered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i="1" dirty="0" smtClean="0">
                <a:solidFill>
                  <a:srgbClr val="0000FF"/>
                </a:solidFill>
                <a:sym typeface="Symbol" pitchFamily="18" charset="2"/>
              </a:rPr>
              <a:t>(order of elements does NOT matter)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{0,1, 2, 3, …} is a way we denote an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infinite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set</a:t>
            </a:r>
            <a:r>
              <a:rPr lang="en-US" sz="2400" dirty="0" smtClean="0">
                <a:sym typeface="Symbol" pitchFamily="18" charset="2"/>
              </a:rPr>
              <a:t> (in this case, the natural numbers).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 = {} is the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empty set</a:t>
            </a:r>
            <a:r>
              <a:rPr lang="en-US" sz="2400" dirty="0" smtClean="0">
                <a:sym typeface="Symbol" pitchFamily="18" charset="2"/>
              </a:rPr>
              <a:t>, or the set containing no elements.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ym typeface="Symbol" pitchFamily="18" charset="2"/>
              </a:rPr>
              <a:t>A = { a, 2, Fred, New York } ==&gt;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Although elements are usually same type, but they may be of different types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84415-F76D-40D7-8B1E-F9A4CECCE6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Sets: </a:t>
            </a:r>
            <a:r>
              <a:rPr lang="en-US" sz="4000" b="1" dirty="0" smtClean="0"/>
              <a:t>More examples</a:t>
            </a:r>
            <a:endParaRPr lang="en-US" sz="4000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u="sng" dirty="0" smtClean="0">
                <a:solidFill>
                  <a:srgbClr val="0000FF"/>
                </a:solidFill>
              </a:rPr>
              <a:t>Example 1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: The set V of all vowels in the English  alphabet cab be written as V = { a, e, </a:t>
            </a:r>
            <a:r>
              <a:rPr lang="en-US" sz="2800" dirty="0" err="1" smtClean="0"/>
              <a:t>i</a:t>
            </a:r>
            <a:r>
              <a:rPr lang="en-US" sz="2800" dirty="0" smtClean="0"/>
              <a:t>, o, u }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u="sng" dirty="0" smtClean="0">
                <a:solidFill>
                  <a:srgbClr val="0000FF"/>
                </a:solidFill>
              </a:rPr>
              <a:t>Example 2</a:t>
            </a:r>
            <a:r>
              <a:rPr lang="en-US" sz="2800" dirty="0" smtClean="0">
                <a:solidFill>
                  <a:srgbClr val="0000FF"/>
                </a:solidFill>
              </a:rPr>
              <a:t>: </a:t>
            </a:r>
            <a:r>
              <a:rPr lang="en-US" sz="2800" dirty="0" smtClean="0"/>
              <a:t>The set O of odd positive integers less than 10 can be denoted by { 1, 3, 5, 7, 9 }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u="sng" dirty="0" smtClean="0">
                <a:solidFill>
                  <a:srgbClr val="0000FF"/>
                </a:solidFill>
              </a:rPr>
              <a:t>Example 4</a:t>
            </a:r>
            <a:r>
              <a:rPr lang="en-US" sz="2800" dirty="0" smtClean="0">
                <a:solidFill>
                  <a:srgbClr val="0000FF"/>
                </a:solidFill>
              </a:rPr>
              <a:t> : </a:t>
            </a:r>
            <a:r>
              <a:rPr lang="en-US" sz="2800" dirty="0" smtClean="0"/>
              <a:t>The set of positive integers less than 100 can be denoted by { 1, 2, 3, ………..,99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AAF05-CB7B-4971-BFA8-061F7BFB1C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Standard Numerical Sets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altLang="zh-TW" b="1" dirty="0" smtClean="0"/>
              <a:t>N </a:t>
            </a:r>
            <a:r>
              <a:rPr lang="en-US" altLang="zh-TW" dirty="0" smtClean="0"/>
              <a:t>= {</a:t>
            </a:r>
            <a:r>
              <a:rPr lang="en-US" altLang="zh-TW" dirty="0" smtClean="0"/>
              <a:t>0, 1, 2, 3, …}, </a:t>
            </a:r>
            <a:r>
              <a:rPr lang="en-US" altLang="zh-TW" dirty="0" smtClean="0">
                <a:solidFill>
                  <a:srgbClr val="0000FF"/>
                </a:solidFill>
              </a:rPr>
              <a:t>natural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numbers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b="1" dirty="0" smtClean="0"/>
              <a:t>Z </a:t>
            </a:r>
            <a:r>
              <a:rPr lang="en-US" altLang="zh-TW" dirty="0" smtClean="0"/>
              <a:t>= {…,-</a:t>
            </a:r>
            <a:r>
              <a:rPr lang="en-US" altLang="zh-TW" dirty="0" smtClean="0"/>
              <a:t>2, -1, 0, 1, 2, …}, </a:t>
            </a:r>
            <a:r>
              <a:rPr lang="en-US" altLang="zh-TW" dirty="0" smtClean="0">
                <a:solidFill>
                  <a:srgbClr val="0000FF"/>
                </a:solidFill>
              </a:rPr>
              <a:t>integers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b="1" dirty="0" smtClean="0"/>
              <a:t>Z</a:t>
            </a:r>
            <a:r>
              <a:rPr lang="en-US" altLang="zh-TW" baseline="30000" dirty="0" smtClean="0"/>
              <a:t>+ </a:t>
            </a:r>
            <a:r>
              <a:rPr lang="en-US" altLang="zh-TW" dirty="0" smtClean="0"/>
              <a:t>= {</a:t>
            </a:r>
            <a:r>
              <a:rPr lang="en-US" altLang="zh-TW" dirty="0" smtClean="0"/>
              <a:t>1, 2, 3, …}, </a:t>
            </a:r>
            <a:r>
              <a:rPr lang="en-US" altLang="zh-TW" dirty="0" smtClean="0">
                <a:solidFill>
                  <a:srgbClr val="0000FF"/>
                </a:solidFill>
              </a:rPr>
              <a:t>positive integers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b="1" dirty="0" smtClean="0"/>
              <a:t>Q </a:t>
            </a:r>
            <a:r>
              <a:rPr lang="en-US" altLang="zh-TW" dirty="0" smtClean="0"/>
              <a:t>= {</a:t>
            </a:r>
            <a:r>
              <a:rPr lang="en-US" altLang="zh-TW" i="1" dirty="0" smtClean="0"/>
              <a:t>p/</a:t>
            </a:r>
            <a:r>
              <a:rPr lang="en-US" altLang="zh-TW" i="1" dirty="0" err="1" smtClean="0"/>
              <a:t>q</a:t>
            </a:r>
            <a:r>
              <a:rPr lang="en-US" altLang="zh-TW" dirty="0" err="1" smtClean="0"/>
              <a:t>|</a:t>
            </a:r>
            <a:r>
              <a:rPr lang="en-US" altLang="zh-TW" i="1" dirty="0" err="1" smtClean="0"/>
              <a:t>p</a:t>
            </a:r>
            <a:r>
              <a:rPr lang="en-US" altLang="zh-TW" dirty="0" err="1" smtClean="0">
                <a:sym typeface="Symbol" pitchFamily="18" charset="2"/>
              </a:rPr>
              <a:t></a:t>
            </a:r>
            <a:r>
              <a:rPr lang="en-US" altLang="zh-TW" b="1" dirty="0" err="1" smtClean="0">
                <a:sym typeface="Symbol" pitchFamily="18" charset="2"/>
              </a:rPr>
              <a:t>Z</a:t>
            </a:r>
            <a:r>
              <a:rPr lang="en-US" altLang="zh-TW" dirty="0" smtClean="0">
                <a:sym typeface="Symbol" pitchFamily="18" charset="2"/>
              </a:rPr>
              <a:t>, </a:t>
            </a:r>
            <a:r>
              <a:rPr lang="en-US" altLang="zh-TW" i="1" dirty="0" err="1" smtClean="0">
                <a:sym typeface="Symbol" pitchFamily="18" charset="2"/>
              </a:rPr>
              <a:t>q</a:t>
            </a:r>
            <a:r>
              <a:rPr lang="en-US" altLang="zh-TW" dirty="0" err="1" smtClean="0">
                <a:sym typeface="Symbol" pitchFamily="18" charset="2"/>
              </a:rPr>
              <a:t></a:t>
            </a:r>
            <a:r>
              <a:rPr lang="en-US" altLang="zh-TW" b="1" dirty="0" err="1" smtClean="0">
                <a:sym typeface="Symbol" pitchFamily="18" charset="2"/>
              </a:rPr>
              <a:t>Z</a:t>
            </a:r>
            <a:r>
              <a:rPr lang="en-US" altLang="zh-TW" dirty="0" smtClean="0">
                <a:sym typeface="Symbol" pitchFamily="18" charset="2"/>
              </a:rPr>
              <a:t>, and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0}, </a:t>
            </a:r>
            <a:r>
              <a:rPr lang="en-US" altLang="zh-TW" dirty="0" smtClean="0">
                <a:solidFill>
                  <a:srgbClr val="0000FF"/>
                </a:solidFill>
                <a:sym typeface="Symbol" pitchFamily="18" charset="2"/>
              </a:rPr>
              <a:t>rational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sym typeface="Symbol" pitchFamily="18" charset="2"/>
              </a:rPr>
              <a:t>numbers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b="1" dirty="0" smtClean="0">
                <a:sym typeface="Symbol" pitchFamily="18" charset="2"/>
              </a:rPr>
              <a:t>Q</a:t>
            </a:r>
            <a:r>
              <a:rPr lang="en-US" altLang="zh-TW" baseline="30000" dirty="0" smtClean="0">
                <a:sym typeface="Symbol" pitchFamily="18" charset="2"/>
              </a:rPr>
              <a:t>+ </a:t>
            </a:r>
            <a:r>
              <a:rPr lang="en-US" altLang="zh-TW" dirty="0" smtClean="0">
                <a:sym typeface="Symbol" pitchFamily="18" charset="2"/>
              </a:rPr>
              <a:t>= {</a:t>
            </a:r>
            <a:r>
              <a:rPr lang="en-US" altLang="zh-TW" i="1" dirty="0" err="1" smtClean="0">
                <a:sym typeface="Symbol" pitchFamily="18" charset="2"/>
              </a:rPr>
              <a:t>x</a:t>
            </a:r>
            <a:r>
              <a:rPr lang="en-US" altLang="zh-TW" dirty="0" err="1" smtClean="0">
                <a:sym typeface="Symbol" pitchFamily="18" charset="2"/>
              </a:rPr>
              <a:t>R|</a:t>
            </a:r>
            <a:r>
              <a:rPr lang="en-US" altLang="zh-TW" i="1" dirty="0" err="1" smtClean="0">
                <a:sym typeface="Symbol" pitchFamily="18" charset="2"/>
              </a:rPr>
              <a:t>x</a:t>
            </a:r>
            <a:r>
              <a:rPr lang="en-US" altLang="zh-TW" i="1" dirty="0" smtClean="0">
                <a:sym typeface="Symbol" pitchFamily="18" charset="2"/>
              </a:rPr>
              <a:t>=p/q</a:t>
            </a:r>
            <a:r>
              <a:rPr lang="en-US" altLang="zh-TW" dirty="0" smtClean="0">
                <a:sym typeface="Symbol" pitchFamily="18" charset="2"/>
              </a:rPr>
              <a:t>, for positive integers </a:t>
            </a:r>
            <a:r>
              <a:rPr lang="en-US" altLang="zh-TW" i="1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 and </a:t>
            </a:r>
            <a:r>
              <a:rPr lang="en-US" altLang="zh-TW" i="1" dirty="0" smtClean="0">
                <a:sym typeface="Symbol" pitchFamily="18" charset="2"/>
              </a:rPr>
              <a:t>q</a:t>
            </a:r>
            <a:r>
              <a:rPr lang="en-US" altLang="zh-TW" dirty="0" smtClean="0">
                <a:sym typeface="Symbol" pitchFamily="18" charset="2"/>
              </a:rPr>
              <a:t>}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TW" b="1" dirty="0" smtClean="0">
                <a:sym typeface="Symbol" pitchFamily="18" charset="2"/>
              </a:rPr>
              <a:t>R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 pitchFamily="18" charset="2"/>
              </a:rPr>
              <a:t>= </a:t>
            </a:r>
            <a:r>
              <a:rPr lang="en-US" altLang="zh-TW" dirty="0" smtClean="0">
                <a:solidFill>
                  <a:srgbClr val="0000FF"/>
                </a:solidFill>
                <a:sym typeface="Symbol" pitchFamily="18" charset="2"/>
              </a:rPr>
              <a:t>real </a:t>
            </a:r>
            <a:r>
              <a:rPr lang="en-US" altLang="zh-TW" dirty="0" smtClean="0">
                <a:solidFill>
                  <a:srgbClr val="0000FF"/>
                </a:solidFill>
                <a:sym typeface="Symbol" pitchFamily="18" charset="2"/>
              </a:rPr>
              <a:t>numbers</a:t>
            </a:r>
          </a:p>
          <a:p>
            <a:pPr eaLnBrk="1" hangingPunct="1"/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FF"/>
                </a:solidFill>
              </a:rPr>
              <a:t>real numbers</a:t>
            </a:r>
            <a:r>
              <a:rPr lang="en-US" sz="2000" dirty="0" smtClean="0"/>
              <a:t>:  </a:t>
            </a:r>
            <a:r>
              <a:rPr lang="en-US" sz="2000" b="1" dirty="0" smtClean="0"/>
              <a:t>R  ==&gt; </a:t>
            </a:r>
            <a:r>
              <a:rPr lang="en-US" sz="2000" dirty="0" smtClean="0"/>
              <a:t>contains any decimal number of arbitrary precision</a:t>
            </a:r>
          </a:p>
          <a:p>
            <a:pPr eaLnBrk="1" hangingPunct="1"/>
            <a:r>
              <a:rPr lang="en-US" sz="2000" b="1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FF"/>
                </a:solidFill>
              </a:rPr>
              <a:t>rational numbers</a:t>
            </a:r>
            <a:r>
              <a:rPr lang="en-US" sz="2000" dirty="0" smtClean="0"/>
              <a:t>: </a:t>
            </a:r>
            <a:r>
              <a:rPr lang="en-US" sz="2000" b="1" dirty="0" smtClean="0"/>
              <a:t>Q ==&gt; </a:t>
            </a:r>
            <a:r>
              <a:rPr lang="en-US" sz="2000" dirty="0" smtClean="0"/>
              <a:t>these are decimal numbers whose decimal expansion repeats</a:t>
            </a:r>
          </a:p>
          <a:p>
            <a:pPr lvl="1" eaLnBrk="1" hangingPunct="1">
              <a:buFont typeface="Arial" charset="0"/>
              <a:buNone/>
            </a:pPr>
            <a:endParaRPr lang="en-US" altLang="zh-TW" dirty="0" smtClean="0"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E9E26-9F0B-4EC8-A65A-AF20D25E50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1808</Words>
  <Application>Microsoft Office PowerPoint</Application>
  <PresentationFormat>On-screen Show (4:3)</PresentationFormat>
  <Paragraphs>286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Discrete Mathematics (CSC 1204) </vt:lpstr>
      <vt:lpstr>Sets</vt:lpstr>
      <vt:lpstr>Sets</vt:lpstr>
      <vt:lpstr>Sets</vt:lpstr>
      <vt:lpstr>Representation of a Set</vt:lpstr>
      <vt:lpstr>Different Types of Sets</vt:lpstr>
      <vt:lpstr>Some Examples of Sets</vt:lpstr>
      <vt:lpstr>Sets: More examples</vt:lpstr>
      <vt:lpstr>Standard Numerical Sets</vt:lpstr>
      <vt:lpstr>-Notation</vt:lpstr>
      <vt:lpstr>-Notation</vt:lpstr>
      <vt:lpstr>Venn diagram </vt:lpstr>
      <vt:lpstr> FIGURE 1  Venn Diagram for the Set of Vowels </vt:lpstr>
      <vt:lpstr>Equal Set</vt:lpstr>
      <vt:lpstr>Subset</vt:lpstr>
      <vt:lpstr>Subset </vt:lpstr>
      <vt:lpstr>Proper Subset</vt:lpstr>
      <vt:lpstr>FIGURE 2  Venn Diagram Showing that A is a Subset of B </vt:lpstr>
      <vt:lpstr>Cardinality of a Set</vt:lpstr>
      <vt:lpstr>Cardinality of a Set</vt:lpstr>
      <vt:lpstr>Cardinality of a Set</vt:lpstr>
      <vt:lpstr>Cardinality of a Set: More examples</vt:lpstr>
      <vt:lpstr>Cardinality of a Set: More examples</vt:lpstr>
      <vt:lpstr>Super Set</vt:lpstr>
      <vt:lpstr>Quiz</vt:lpstr>
      <vt:lpstr>Quiz</vt:lpstr>
      <vt:lpstr>Power Set</vt:lpstr>
      <vt:lpstr>Power Set: Examples</vt:lpstr>
      <vt:lpstr>Ordered n-tuples</vt:lpstr>
      <vt:lpstr>Ordered n-tuples</vt:lpstr>
      <vt:lpstr>Ordered n-tuples</vt:lpstr>
      <vt:lpstr>Ordered n-tuples</vt:lpstr>
      <vt:lpstr>Cartesian Product of Sets</vt:lpstr>
      <vt:lpstr>Cartesian Product of Sets: Example</vt:lpstr>
      <vt:lpstr>Cartesian Product of Sets: Example</vt:lpstr>
      <vt:lpstr>Practice @ Home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ASUS</cp:lastModifiedBy>
  <cp:revision>67</cp:revision>
  <dcterms:created xsi:type="dcterms:W3CDTF">2013-09-14T14:53:14Z</dcterms:created>
  <dcterms:modified xsi:type="dcterms:W3CDTF">2019-02-02T14:37:30Z</dcterms:modified>
</cp:coreProperties>
</file>