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98" r:id="rId12"/>
    <p:sldId id="266" r:id="rId13"/>
    <p:sldId id="268" r:id="rId14"/>
    <p:sldId id="269" r:id="rId15"/>
    <p:sldId id="270" r:id="rId16"/>
    <p:sldId id="273" r:id="rId17"/>
    <p:sldId id="271" r:id="rId18"/>
    <p:sldId id="272" r:id="rId19"/>
    <p:sldId id="275" r:id="rId20"/>
    <p:sldId id="276" r:id="rId21"/>
    <p:sldId id="303" r:id="rId22"/>
    <p:sldId id="277" r:id="rId23"/>
    <p:sldId id="279" r:id="rId24"/>
    <p:sldId id="280" r:id="rId25"/>
    <p:sldId id="281" r:id="rId26"/>
    <p:sldId id="282" r:id="rId27"/>
    <p:sldId id="284" r:id="rId28"/>
    <p:sldId id="288" r:id="rId29"/>
    <p:sldId id="289" r:id="rId30"/>
    <p:sldId id="292" r:id="rId31"/>
    <p:sldId id="293" r:id="rId32"/>
    <p:sldId id="299" r:id="rId33"/>
    <p:sldId id="295" r:id="rId34"/>
    <p:sldId id="294" r:id="rId35"/>
    <p:sldId id="296" r:id="rId36"/>
    <p:sldId id="297" r:id="rId37"/>
    <p:sldId id="300" r:id="rId38"/>
    <p:sldId id="302" r:id="rId39"/>
    <p:sldId id="301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9000" autoAdjust="0"/>
  </p:normalViewPr>
  <p:slideViewPr>
    <p:cSldViewPr>
      <p:cViewPr>
        <p:scale>
          <a:sx n="80" d="100"/>
          <a:sy n="80" d="100"/>
        </p:scale>
        <p:origin x="-13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E82969-083E-425B-B131-420F3FFCF8F2}" type="datetimeFigureOut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448E78-49D0-4ABC-988A-EACBF2F47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2165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D33278-B387-4809-9E94-EEFA4695A637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C5E881-77D5-4EB4-8F4D-3BEE5F1AE540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91CC2-7AD7-487D-B508-CFFEE6D23477}" type="slidenum">
              <a:rPr lang="zh-TW" altLang="en-US" smtClean="0">
                <a:latin typeface="Arial" charset="0"/>
              </a:rPr>
              <a:pPr>
                <a:defRPr/>
              </a:pPr>
              <a:t>30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CF84F-7C44-4EFE-BC67-4900E0308D23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1A9F8-D79F-49CC-B774-4C14D1273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40B0-FD79-41E6-ABB3-060ED5F59D3E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EEBCF-809F-46EA-B666-7DE02FA7D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182FE-E476-46A9-9F01-3EF5DB2C0308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DA2F7-DFD0-438D-9532-CAC3487F4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04800-35C1-4C74-86FA-DD4A826DA4CA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F7CE1-A554-4A40-B9A2-196309583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C5F42-4A60-431C-9500-B4841699860C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28E83-CD7D-44C5-A224-D607915D9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92B6F-B19D-49D3-A07D-05B2F3B51E49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3B75C-73EC-4D45-9165-6562F4223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D0FBB-D59C-491B-B8F7-F2C641DE1D99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0718E-2640-4ECA-A28D-03BA09BB9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1A2B-8467-4D66-BDAD-E3425F905B2B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F1D78-6D7C-4BEE-A29F-F16CA6A6B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12E6-A5D8-42D3-97B9-69B24D081661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5F2C3-3BCA-43DF-8E7A-7336A2CDD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F295B-B267-4A5A-8BC3-3CDA91AF8B69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645C-F3B1-48D8-A663-416262610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517CF-B678-4529-909A-9DDB2D2FFA87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79225-702C-4D5E-B07F-C907FE3D8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187BBD-E51C-4137-9B11-121C1F4D7E92}" type="datetime1">
              <a:rPr lang="en-US"/>
              <a:pPr>
                <a:defRPr/>
              </a:pPr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AB9DBC6-7475-4E8E-BC12-9C080A297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image" Target="../media/image12.emf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C00000"/>
                </a:solidFill>
              </a:rPr>
              <a:t>Discrete Mathematics</a:t>
            </a:r>
            <a:br>
              <a:rPr lang="en-US" sz="4000" b="1" smtClean="0">
                <a:solidFill>
                  <a:srgbClr val="C00000"/>
                </a:solidFill>
              </a:rPr>
            </a:br>
            <a:r>
              <a:rPr lang="en-US" sz="4000" b="1" smtClean="0">
                <a:solidFill>
                  <a:srgbClr val="C00000"/>
                </a:solidFill>
              </a:rPr>
              <a:t>(CSC 1204) </a:t>
            </a:r>
            <a:endParaRPr lang="en-US" sz="4000" smtClean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sz="3600" b="1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TW" sz="3600" b="1" smtClean="0">
                <a:solidFill>
                  <a:srgbClr val="0000FF"/>
                </a:solidFill>
              </a:rPr>
              <a:t>2.2 Set Operations </a:t>
            </a:r>
            <a:endParaRPr lang="en-US" sz="3600" b="1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02F2-71EC-4A9A-BA46-C053946DE2E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i="1" smtClean="0">
                <a:solidFill>
                  <a:srgbClr val="0000FF"/>
                </a:solidFill>
              </a:rPr>
              <a:t>Difference</a:t>
            </a:r>
            <a:r>
              <a:rPr lang="en-US" sz="4000" smtClean="0"/>
              <a:t> of Two </a:t>
            </a:r>
            <a:r>
              <a:rPr lang="en-US" sz="4000" b="1" smtClean="0">
                <a:solidFill>
                  <a:srgbClr val="0000FF"/>
                </a:solidFill>
              </a:rPr>
              <a:t>Sets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i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800" dirty="0" smtClean="0"/>
              <a:t> :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difference</a:t>
            </a:r>
            <a:r>
              <a:rPr lang="en-US" altLang="zh-TW" sz="2800" dirty="0" smtClean="0">
                <a:solidFill>
                  <a:srgbClr val="0000FF"/>
                </a:solidFill>
              </a:rPr>
              <a:t> of the sets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–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, is the set containing those elements that are in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 but not in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TW" sz="2800" dirty="0" smtClean="0">
                <a:sym typeface="Symbol" pitchFamily="18" charset="2"/>
              </a:rPr>
              <a:t>An element x belongs to the difference of A and B if and only if  </a:t>
            </a:r>
            <a:r>
              <a:rPr lang="en-US" altLang="zh-TW" sz="2800" i="1" dirty="0" err="1" smtClean="0">
                <a:sym typeface="Symbol" pitchFamily="18" charset="2"/>
              </a:rPr>
              <a:t>xA</a:t>
            </a:r>
            <a:r>
              <a:rPr lang="en-US" altLang="zh-TW" sz="2800" i="1" dirty="0" smtClean="0">
                <a:sym typeface="Symbol" pitchFamily="18" charset="2"/>
              </a:rPr>
              <a:t> </a:t>
            </a:r>
            <a:r>
              <a:rPr lang="en-US" altLang="zh-TW" sz="2800" b="1" dirty="0" smtClean="0">
                <a:sym typeface="Symbol" pitchFamily="18" charset="2"/>
              </a:rPr>
              <a:t>and</a:t>
            </a:r>
            <a:r>
              <a:rPr lang="en-US" altLang="zh-TW" sz="2800" i="1" dirty="0" smtClean="0">
                <a:sym typeface="Symbol" pitchFamily="18" charset="2"/>
              </a:rPr>
              <a:t> </a:t>
            </a:r>
            <a:r>
              <a:rPr lang="en-US" altLang="zh-TW" sz="2800" i="1" dirty="0" err="1" smtClean="0">
                <a:sym typeface="Symbol" pitchFamily="18" charset="2"/>
              </a:rPr>
              <a:t>xB</a:t>
            </a:r>
            <a:r>
              <a:rPr lang="en-US" altLang="zh-TW" sz="2800" i="1" dirty="0" smtClean="0">
                <a:sym typeface="Symbol" pitchFamily="18" charset="2"/>
              </a:rPr>
              <a:t>. </a:t>
            </a:r>
            <a:r>
              <a:rPr lang="en-US" altLang="zh-TW" sz="2800" dirty="0" smtClean="0">
                <a:sym typeface="Symbol" pitchFamily="18" charset="2"/>
              </a:rPr>
              <a:t>This tell us that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TW" sz="2800" i="1" dirty="0" smtClean="0">
                <a:sym typeface="Symbol" pitchFamily="18" charset="2"/>
              </a:rPr>
              <a:t>		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– 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B = {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x| </a:t>
            </a:r>
            <a:r>
              <a:rPr lang="en-US" altLang="zh-TW" sz="2800" b="1" dirty="0" err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altLang="zh-TW" sz="2800" b="1" i="1" dirty="0" err="1" smtClean="0">
                <a:solidFill>
                  <a:srgbClr val="0000FF"/>
                </a:solidFill>
                <a:sym typeface="Symbol" pitchFamily="18" charset="2"/>
              </a:rPr>
              <a:t>A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  </a:t>
            </a:r>
            <a:r>
              <a:rPr lang="en-US" altLang="zh-TW" sz="2800" b="1" i="1" dirty="0" err="1" smtClean="0">
                <a:solidFill>
                  <a:srgbClr val="0000FF"/>
                </a:solidFill>
                <a:sym typeface="Symbol" pitchFamily="18" charset="2"/>
              </a:rPr>
              <a:t>xB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 }</a:t>
            </a:r>
          </a:p>
          <a:p>
            <a:pPr eaLnBrk="1" hangingPunct="1"/>
            <a:r>
              <a:rPr lang="en-US" altLang="zh-TW" sz="2800" dirty="0" smtClean="0">
                <a:sym typeface="Symbol" pitchFamily="18" charset="2"/>
              </a:rPr>
              <a:t>The difference of A and B is also called the </a:t>
            </a:r>
            <a:r>
              <a:rPr lang="en-US" altLang="zh-TW" sz="2800" i="1" dirty="0" smtClean="0">
                <a:sym typeface="Symbol" pitchFamily="18" charset="2"/>
              </a:rPr>
              <a:t>complement of B with respect to A.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TW" sz="2800" b="1" i="1" dirty="0" smtClean="0"/>
              <a:t>	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	A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– </a:t>
            </a:r>
            <a:r>
              <a:rPr lang="en-US" altLang="zh-TW" sz="2800" b="1" i="1" dirty="0" smtClean="0">
                <a:solidFill>
                  <a:srgbClr val="FF0000"/>
                </a:solidFill>
                <a:sym typeface="Symbol" pitchFamily="18" charset="2"/>
              </a:rPr>
              <a:t>B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= A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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 B </a:t>
            </a:r>
          </a:p>
          <a:p>
            <a:pPr eaLnBrk="1" hangingPunct="1">
              <a:buFont typeface="Arial" pitchFamily="34" charset="0"/>
              <a:buNone/>
            </a:pPr>
            <a:endParaRPr lang="en-US" altLang="zh-TW" b="1" i="1" dirty="0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771CA-2460-416A-B197-DA8968DC8A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4341" name="Line 16"/>
          <p:cNvSpPr>
            <a:spLocks noChangeShapeType="1"/>
          </p:cNvSpPr>
          <p:nvPr/>
        </p:nvSpPr>
        <p:spPr bwMode="auto">
          <a:xfrm>
            <a:off x="3124200" y="5410200"/>
            <a:ext cx="304800" cy="0"/>
          </a:xfrm>
          <a:prstGeom prst="line">
            <a:avLst/>
          </a:prstGeom>
          <a:noFill/>
          <a:ln w="28575">
            <a:solidFill>
              <a:srgbClr val="FF0000">
                <a:alpha val="96861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FF6600"/>
                </a:solidFill>
                <a:latin typeface="+mn-lt"/>
              </a:rPr>
              <a:t/>
            </a:r>
            <a:br>
              <a:rPr lang="en-US" altLang="zh-TW" sz="2800" b="1" dirty="0" smtClean="0">
                <a:solidFill>
                  <a:srgbClr val="FF6600"/>
                </a:solidFill>
                <a:latin typeface="+mn-lt"/>
              </a:rPr>
            </a:br>
            <a:r>
              <a:rPr lang="en-US" altLang="zh-TW" sz="2800" b="1" dirty="0" smtClean="0">
                <a:solidFill>
                  <a:srgbClr val="FF0000"/>
                </a:solidFill>
                <a:latin typeface="+mn-lt"/>
              </a:rPr>
              <a:t>FIGURE</a:t>
            </a:r>
            <a:r>
              <a:rPr lang="en-US" altLang="zh-TW" sz="2800" b="1" dirty="0" smtClean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+mn-lt"/>
              </a:rPr>
              <a:t>3</a:t>
            </a:r>
            <a:r>
              <a:rPr lang="en-US" altLang="zh-TW" sz="2800" b="1" dirty="0" smtClean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zh-TW" sz="2800" dirty="0" smtClean="0">
                <a:latin typeface="+mn-lt"/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latin typeface="+mn-lt"/>
              </a:rPr>
              <a:t>Venn Diagram for the Difference of </a:t>
            </a:r>
            <a:r>
              <a:rPr lang="en-US" altLang="zh-TW" sz="2800" b="1" i="1" dirty="0" smtClean="0">
                <a:solidFill>
                  <a:srgbClr val="0000FF"/>
                </a:solidFill>
                <a:latin typeface="+mn-lt"/>
              </a:rPr>
              <a:t>A</a:t>
            </a:r>
            <a:r>
              <a:rPr lang="en-US" altLang="zh-TW" sz="2800" b="1" dirty="0" smtClean="0">
                <a:solidFill>
                  <a:srgbClr val="0000FF"/>
                </a:solidFill>
                <a:latin typeface="+mn-lt"/>
              </a:rPr>
              <a:t> and </a:t>
            </a:r>
            <a:r>
              <a:rPr lang="en-US" altLang="zh-TW" sz="2800" b="1" i="1" dirty="0" smtClean="0">
                <a:solidFill>
                  <a:srgbClr val="0000FF"/>
                </a:solidFill>
                <a:latin typeface="+mn-lt"/>
              </a:rPr>
              <a:t>B</a:t>
            </a:r>
            <a:r>
              <a:rPr lang="en-US" altLang="zh-TW" sz="2800" b="1" dirty="0" smtClean="0">
                <a:solidFill>
                  <a:srgbClr val="0000FF"/>
                </a:solidFill>
                <a:latin typeface="+mn-lt"/>
              </a:rPr>
              <a:t>.</a:t>
            </a:r>
            <a:br>
              <a:rPr lang="en-US" altLang="zh-TW" sz="2800" b="1" dirty="0" smtClean="0">
                <a:solidFill>
                  <a:srgbClr val="0000FF"/>
                </a:solidFill>
                <a:latin typeface="+mn-lt"/>
              </a:rPr>
            </a:br>
            <a:endParaRPr 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56DB6-D36B-4D7C-9935-5431A54A588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5364" name="Picture 3" descr="02_2_0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751013"/>
            <a:ext cx="5383213" cy="464978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i="1" smtClean="0">
                <a:solidFill>
                  <a:srgbClr val="0000FF"/>
                </a:solidFill>
              </a:rPr>
              <a:t>Difference</a:t>
            </a:r>
            <a:r>
              <a:rPr lang="en-US" sz="4000" smtClean="0"/>
              <a:t> of two sets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800" dirty="0" smtClean="0">
                <a:solidFill>
                  <a:srgbClr val="FF0000"/>
                </a:solidFill>
              </a:rPr>
              <a:t>Example 6: </a:t>
            </a:r>
            <a:r>
              <a:rPr lang="en-US" altLang="ja-JP" sz="2800" dirty="0" smtClean="0"/>
              <a:t>The difference of {1, 3, 5} and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ja-JP" sz="2800" dirty="0" smtClean="0"/>
              <a:t>	{1, 2, 3} is the set {5}; that is,	{1, 3, 5} </a:t>
            </a:r>
            <a:r>
              <a:rPr lang="en-US" altLang="ja-JP" sz="2800" b="1" dirty="0" smtClean="0"/>
              <a:t>–</a:t>
            </a:r>
            <a:r>
              <a:rPr lang="en-US" altLang="ja-JP" sz="2800" dirty="0" smtClean="0"/>
              <a:t> {1, 2, 3} = {5}. </a:t>
            </a:r>
          </a:p>
          <a:p>
            <a:pPr eaLnBrk="1" hangingPunct="1"/>
            <a:r>
              <a:rPr lang="en-US" altLang="ja-JP" sz="2800" u="sng" dirty="0" smtClean="0">
                <a:solidFill>
                  <a:srgbClr val="FF0000"/>
                </a:solidFill>
              </a:rPr>
              <a:t>Note</a:t>
            </a:r>
            <a:r>
              <a:rPr lang="en-US" altLang="ja-JP" sz="2800" dirty="0" smtClean="0"/>
              <a:t>: This is the different from the difference of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ja-JP" sz="2800" dirty="0" smtClean="0"/>
              <a:t>	{1, 2, 3} and {1, 3, 5} which is the set {2}. </a:t>
            </a:r>
          </a:p>
          <a:p>
            <a:pPr eaLnBrk="1" hangingPunct="1"/>
            <a:r>
              <a:rPr lang="en-US" altLang="ja-JP" sz="2800" dirty="0" smtClean="0">
                <a:solidFill>
                  <a:srgbClr val="FF0000"/>
                </a:solidFill>
              </a:rPr>
              <a:t>Example 7: </a:t>
            </a:r>
            <a:r>
              <a:rPr lang="en-US" altLang="ja-JP" sz="2800" dirty="0" smtClean="0"/>
              <a:t>Let A = { a, b, c} and B = { b, c, d, e }.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			  </a:t>
            </a:r>
            <a:r>
              <a:rPr lang="en-US" altLang="zh-TW" sz="2800" i="1" dirty="0" smtClean="0"/>
              <a:t>A</a:t>
            </a:r>
            <a:r>
              <a:rPr lang="en-US" altLang="ja-JP" sz="2800" dirty="0" smtClean="0"/>
              <a:t> – </a:t>
            </a:r>
            <a:r>
              <a:rPr lang="en-US" altLang="zh-TW" sz="2800" i="1" dirty="0" smtClean="0">
                <a:sym typeface="Symbol" pitchFamily="18" charset="2"/>
              </a:rPr>
              <a:t>B = </a:t>
            </a:r>
            <a:r>
              <a:rPr lang="en-US" altLang="zh-TW" sz="2800" dirty="0" smtClean="0">
                <a:sym typeface="Symbol" pitchFamily="18" charset="2"/>
              </a:rPr>
              <a:t>{ a }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ja-JP" sz="2800" i="1" dirty="0" smtClean="0">
                <a:ea typeface="新細明體" pitchFamily="18" charset="-120"/>
              </a:rPr>
              <a:t>			  B</a:t>
            </a:r>
            <a:r>
              <a:rPr lang="en-US" altLang="ja-JP" sz="2800" dirty="0" smtClean="0"/>
              <a:t> – </a:t>
            </a:r>
            <a:r>
              <a:rPr lang="en-US" altLang="ja-JP" sz="2800" i="1" dirty="0" smtClean="0">
                <a:ea typeface="新細明體" pitchFamily="18" charset="-120"/>
                <a:sym typeface="Symbol" pitchFamily="18" charset="2"/>
              </a:rPr>
              <a:t>A = </a:t>
            </a:r>
            <a:r>
              <a:rPr lang="en-US" altLang="ja-JP" sz="2800" dirty="0" smtClean="0">
                <a:ea typeface="新細明體" pitchFamily="18" charset="-120"/>
                <a:sym typeface="Symbol" pitchFamily="18" charset="2"/>
              </a:rPr>
              <a:t>{ d, e }</a:t>
            </a:r>
            <a:r>
              <a:rPr lang="en-US" altLang="zh-TW" sz="2800" dirty="0" smtClean="0">
                <a:sym typeface="Symbol" pitchFamily="18" charset="2"/>
              </a:rPr>
              <a:t> </a:t>
            </a:r>
            <a:endParaRPr lang="en-US" altLang="ja-JP" sz="2800" dirty="0" smtClean="0"/>
          </a:p>
          <a:p>
            <a:pPr eaLnBrk="1" hangingPunct="1"/>
            <a:endParaRPr lang="en-US" altLang="ja-JP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B7B30-F006-4BF9-9578-591BC7BB745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 i="1" smtClean="0">
                <a:solidFill>
                  <a:srgbClr val="0000FF"/>
                </a:solidFill>
              </a:rPr>
              <a:t>Complement</a:t>
            </a:r>
            <a:r>
              <a:rPr lang="en-US" altLang="ja-JP" sz="4000" smtClean="0"/>
              <a:t> of a Set</a:t>
            </a:r>
            <a:endParaRPr lang="en-US" sz="40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i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800" dirty="0" smtClean="0"/>
              <a:t>: Let </a:t>
            </a:r>
            <a:r>
              <a:rPr lang="en-US" altLang="zh-TW" sz="2800" i="1" dirty="0" smtClean="0"/>
              <a:t>U</a:t>
            </a:r>
            <a:r>
              <a:rPr lang="en-US" altLang="zh-TW" sz="2800" dirty="0" smtClean="0"/>
              <a:t> be the universal set.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complement</a:t>
            </a:r>
            <a:r>
              <a:rPr lang="en-US" altLang="zh-TW" sz="2800" dirty="0" smtClean="0">
                <a:solidFill>
                  <a:srgbClr val="0000FF"/>
                </a:solidFill>
              </a:rPr>
              <a:t> of the set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, denoted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Ā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, is the complement of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 with respect to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U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. </a:t>
            </a:r>
          </a:p>
          <a:p>
            <a:pPr eaLnBrk="1" hangingPunct="1"/>
            <a:r>
              <a:rPr lang="en-US" altLang="zh-TW" sz="2800" dirty="0" smtClean="0">
                <a:sym typeface="Symbol" pitchFamily="18" charset="2"/>
              </a:rPr>
              <a:t>An element x belongs to </a:t>
            </a:r>
            <a:r>
              <a:rPr lang="en-US" altLang="zh-TW" sz="2800" i="1" dirty="0" smtClean="0"/>
              <a:t>Ā</a:t>
            </a:r>
            <a:r>
              <a:rPr lang="en-US" altLang="zh-TW" sz="2800" dirty="0" smtClean="0"/>
              <a:t> if and only if </a:t>
            </a:r>
            <a:r>
              <a:rPr lang="en-US" altLang="zh-TW" sz="2800" dirty="0" err="1" smtClean="0">
                <a:sym typeface="Symbol" pitchFamily="18" charset="2"/>
              </a:rPr>
              <a:t>x</a:t>
            </a:r>
            <a:r>
              <a:rPr lang="en-US" altLang="zh-TW" sz="2800" i="1" dirty="0" err="1" smtClean="0">
                <a:sym typeface="Symbol" pitchFamily="18" charset="2"/>
              </a:rPr>
              <a:t>A</a:t>
            </a:r>
            <a:endParaRPr lang="en-US" altLang="zh-TW" sz="2800" dirty="0" smtClean="0">
              <a:sym typeface="Symbol" pitchFamily="18" charset="2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TW" sz="2800" dirty="0" smtClean="0">
                <a:sym typeface="Symbol" pitchFamily="18" charset="2"/>
              </a:rPr>
              <a:t>	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Ā 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=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{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 x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| </a:t>
            </a:r>
            <a:r>
              <a:rPr lang="en-US" altLang="zh-TW" sz="2800" b="1" i="1" dirty="0" err="1" smtClean="0">
                <a:solidFill>
                  <a:srgbClr val="0000FF"/>
                </a:solidFill>
                <a:sym typeface="Symbol" pitchFamily="18" charset="2"/>
              </a:rPr>
              <a:t>xA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}</a:t>
            </a:r>
          </a:p>
          <a:p>
            <a:pPr eaLnBrk="1" hangingPunct="1"/>
            <a:r>
              <a:rPr lang="en-US" altLang="zh-TW" sz="2800" dirty="0" smtClean="0">
                <a:sym typeface="Symbol" pitchFamily="18" charset="2"/>
              </a:rPr>
              <a:t>In other words, the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complement of the set A</a:t>
            </a:r>
            <a:r>
              <a:rPr lang="en-US" altLang="zh-TW" sz="2800" dirty="0" smtClean="0">
                <a:sym typeface="Symbol" pitchFamily="18" charset="2"/>
              </a:rPr>
              <a:t> is 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U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–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A,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 Ā 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= U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–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A </a:t>
            </a:r>
            <a:endParaRPr lang="en-US" altLang="zh-TW" sz="2800" b="1" dirty="0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/>
            <a:r>
              <a:rPr lang="en-US" altLang="zh-TW" sz="2800" u="sng" dirty="0" smtClean="0">
                <a:solidFill>
                  <a:srgbClr val="FF0000"/>
                </a:solidFill>
                <a:sym typeface="Symbol" pitchFamily="18" charset="2"/>
              </a:rPr>
              <a:t>Practice yourself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altLang="zh-TW" sz="2800" i="1" dirty="0" smtClean="0">
                <a:solidFill>
                  <a:srgbClr val="FF0000"/>
                </a:solidFill>
                <a:sym typeface="Symbol" pitchFamily="18" charset="2"/>
              </a:rPr>
              <a:t>Example 8 &amp; Example 9 </a:t>
            </a:r>
            <a:endParaRPr lang="en-US" altLang="zh-TW" sz="2800" b="1" dirty="0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95081-468B-464A-9815-B8D70F549DC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096962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FF6600"/>
                </a:solidFill>
              </a:rPr>
              <a:t/>
            </a:r>
            <a:br>
              <a:rPr lang="en-US" altLang="zh-TW" sz="2800" smtClean="0">
                <a:solidFill>
                  <a:srgbClr val="FF6600"/>
                </a:solidFill>
              </a:rPr>
            </a:br>
            <a:r>
              <a:rPr lang="en-US" altLang="zh-TW" sz="2800" smtClean="0">
                <a:solidFill>
                  <a:srgbClr val="FF0000"/>
                </a:solidFill>
              </a:rPr>
              <a:t>FIGURE 4 </a:t>
            </a:r>
            <a:r>
              <a:rPr lang="en-US" altLang="zh-TW" sz="2800" smtClean="0">
                <a:solidFill>
                  <a:srgbClr val="0000FF"/>
                </a:solidFill>
              </a:rPr>
              <a:t>Venn Diagram for the Complement of the Set </a:t>
            </a:r>
            <a:r>
              <a:rPr lang="en-US" altLang="zh-TW" sz="2800" i="1" smtClean="0">
                <a:solidFill>
                  <a:srgbClr val="0000FF"/>
                </a:solidFill>
              </a:rPr>
              <a:t>A</a:t>
            </a:r>
            <a:r>
              <a:rPr lang="en-US" altLang="zh-TW" sz="2800" smtClean="0">
                <a:solidFill>
                  <a:srgbClr val="0000FF"/>
                </a:solidFill>
              </a:rPr>
              <a:t/>
            </a:r>
            <a:br>
              <a:rPr lang="en-US" altLang="zh-TW" sz="2800" smtClean="0">
                <a:solidFill>
                  <a:srgbClr val="0000FF"/>
                </a:solidFill>
              </a:rPr>
            </a:br>
            <a:endParaRPr lang="en-US" sz="280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50C73-53C2-4F54-8740-5704FD86A4D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8436" name="Picture 3" descr="02_2_0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1905000"/>
            <a:ext cx="6135687" cy="4595813"/>
          </a:xfrm>
        </p:spPr>
      </p:pic>
      <p:sp>
        <p:nvSpPr>
          <p:cNvPr id="18437" name="Text Box 16"/>
          <p:cNvSpPr txBox="1">
            <a:spLocks noChangeArrowheads="1"/>
          </p:cNvSpPr>
          <p:nvPr/>
        </p:nvSpPr>
        <p:spPr bwMode="auto">
          <a:xfrm>
            <a:off x="1752600" y="3073400"/>
            <a:ext cx="1066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ja-JP" altLang="en-US" sz="3200" b="1" i="1">
                <a:cs typeface="Times New Roman" pitchFamily="18" charset="0"/>
                <a:sym typeface="Symbol" pitchFamily="18" charset="2"/>
              </a:rPr>
              <a:t></a:t>
            </a:r>
            <a:r>
              <a:rPr lang="en-US" altLang="ja-JP" sz="3200" b="1" i="1">
                <a:cs typeface="Times New Roman" pitchFamily="18" charset="0"/>
              </a:rPr>
              <a:t>A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3124200" y="1219200"/>
            <a:ext cx="2679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400" b="1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</a:t>
            </a:r>
            <a:r>
              <a:rPr lang="en-US" altLang="ja-JP" sz="2400" b="1" i="1">
                <a:solidFill>
                  <a:srgbClr val="FF0000"/>
                </a:solidFill>
                <a:cs typeface="Times New Roman" pitchFamily="18" charset="0"/>
              </a:rPr>
              <a:t>A =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{ </a:t>
            </a:r>
            <a:r>
              <a:rPr lang="en-US" altLang="ja-JP" sz="2400" b="1" i="1">
                <a:solidFill>
                  <a:srgbClr val="FF0000"/>
                </a:solidFill>
                <a:cs typeface="Times New Roman" pitchFamily="18" charset="0"/>
              </a:rPr>
              <a:t>x | x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 </a:t>
            </a:r>
            <a:r>
              <a:rPr lang="en-US" altLang="ja-JP" sz="2400" b="1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}</a:t>
            </a:r>
            <a:r>
              <a:rPr lang="en-US" altLang="ja-JP" sz="2400" b="1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b="1" i="1" smtClean="0">
                <a:solidFill>
                  <a:srgbClr val="0000FF"/>
                </a:solidFill>
                <a:sym typeface="Symbol" pitchFamily="18" charset="2"/>
              </a:rPr>
              <a:t>Symmetric</a:t>
            </a:r>
            <a:r>
              <a:rPr lang="en-US" sz="400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b="1" i="1" smtClean="0">
                <a:solidFill>
                  <a:srgbClr val="0000FF"/>
                </a:solidFill>
                <a:sym typeface="Symbol" pitchFamily="18" charset="2"/>
              </a:rPr>
              <a:t>difference</a:t>
            </a:r>
            <a:r>
              <a:rPr lang="en-US" sz="400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4000" smtClean="0">
                <a:sym typeface="Symbol" pitchFamily="18" charset="2"/>
              </a:rPr>
              <a:t>of Two Sets</a:t>
            </a:r>
            <a:endParaRPr lang="en-US" sz="40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400" b="1" i="1" u="sng" smtClean="0">
                <a:solidFill>
                  <a:srgbClr val="FF0000"/>
                </a:solidFill>
              </a:rPr>
              <a:t>Definition</a:t>
            </a:r>
            <a:r>
              <a:rPr lang="en-US" sz="2400" smtClean="0"/>
              <a:t>: </a:t>
            </a:r>
            <a:r>
              <a:rPr lang="en-US" sz="2400" smtClean="0">
                <a:solidFill>
                  <a:srgbClr val="0000FF"/>
                </a:solidFill>
              </a:rPr>
              <a:t>The symmetric difference of two sets </a:t>
            </a:r>
            <a:r>
              <a:rPr lang="en-US" sz="2400" i="1" smtClean="0">
                <a:solidFill>
                  <a:srgbClr val="0000FF"/>
                </a:solidFill>
              </a:rPr>
              <a:t>A</a:t>
            </a:r>
            <a:r>
              <a:rPr lang="en-US" sz="2400" smtClean="0">
                <a:solidFill>
                  <a:srgbClr val="0000FF"/>
                </a:solidFill>
              </a:rPr>
              <a:t> and </a:t>
            </a:r>
            <a:r>
              <a:rPr lang="en-US" sz="2400" i="1" smtClean="0">
                <a:solidFill>
                  <a:srgbClr val="0000FF"/>
                </a:solidFill>
              </a:rPr>
              <a:t>B</a:t>
            </a:r>
            <a:r>
              <a:rPr lang="en-US" sz="2400" smtClean="0">
                <a:solidFill>
                  <a:srgbClr val="0000FF"/>
                </a:solidFill>
              </a:rPr>
              <a:t>, denoted by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sz="2400" i="1" smtClean="0">
                <a:solidFill>
                  <a:srgbClr val="0000FF"/>
                </a:solidFill>
                <a:sym typeface="Symbol" pitchFamily="18" charset="2"/>
              </a:rPr>
              <a:t>A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sz="2400" i="1" smtClean="0">
                <a:solidFill>
                  <a:srgbClr val="0000FF"/>
                </a:solidFill>
                <a:sym typeface="Symbol" pitchFamily="18" charset="2"/>
              </a:rPr>
              <a:t> B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, is the set of elements that belongs to </a:t>
            </a:r>
            <a:r>
              <a:rPr lang="en-US" sz="2400" i="1" smtClean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 or to </a:t>
            </a:r>
            <a:r>
              <a:rPr lang="en-US" sz="2400" i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, but not to both </a:t>
            </a:r>
            <a:r>
              <a:rPr lang="en-US" sz="2400" i="1" smtClean="0">
                <a:solidFill>
                  <a:srgbClr val="0000FF"/>
                </a:solidFill>
                <a:sym typeface="Symbol" pitchFamily="18" charset="2"/>
              </a:rPr>
              <a:t>A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and </a:t>
            </a:r>
            <a:r>
              <a:rPr lang="en-US" sz="2400" i="1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.</a:t>
            </a:r>
          </a:p>
          <a:p>
            <a:pPr eaLnBrk="1" hangingPunct="1"/>
            <a:r>
              <a:rPr lang="en-US" sz="2400" b="1" smtClean="0">
                <a:sym typeface="Symbol" pitchFamily="18" charset="2"/>
              </a:rPr>
              <a:t>A  B </a:t>
            </a:r>
            <a:r>
              <a:rPr lang="en-US" sz="2400" smtClean="0">
                <a:sym typeface="Symbol" pitchFamily="18" charset="2"/>
              </a:rPr>
              <a:t>= The set containing those elements in exactly 	        one of A and B.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n-US" sz="2400" b="1" smtClean="0">
                <a:sym typeface="Symbol" pitchFamily="18" charset="2"/>
              </a:rPr>
              <a:t> A  B</a:t>
            </a:r>
            <a:r>
              <a:rPr lang="en-US" sz="2400" smtClean="0">
                <a:sym typeface="Symbol" pitchFamily="18" charset="2"/>
              </a:rPr>
              <a:t> = </a:t>
            </a:r>
            <a:r>
              <a:rPr lang="en-US" sz="2400" b="1" smtClean="0">
                <a:sym typeface="Symbol" pitchFamily="18" charset="2"/>
              </a:rPr>
              <a:t>{ x | (x  A  x  B) v (x  B  x  A) 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smtClean="0">
                <a:sym typeface="Symbol" pitchFamily="18" charset="2"/>
              </a:rPr>
              <a:t>		    = </a:t>
            </a:r>
            <a:r>
              <a:rPr lang="en-US" sz="2400" b="1" i="1" smtClean="0">
                <a:sym typeface="Symbol" pitchFamily="18" charset="2"/>
              </a:rPr>
              <a:t>(A </a:t>
            </a:r>
            <a:r>
              <a:rPr lang="en-US" altLang="ja-JP" sz="2400" b="1" i="1" smtClean="0"/>
              <a:t>– </a:t>
            </a:r>
            <a:r>
              <a:rPr lang="en-US" sz="2400" b="1" i="1" smtClean="0">
                <a:sym typeface="Symbol" pitchFamily="18" charset="2"/>
              </a:rPr>
              <a:t>B) U (B </a:t>
            </a:r>
            <a:r>
              <a:rPr lang="en-US" altLang="ja-JP" sz="2400" b="1" i="1" smtClean="0"/>
              <a:t>– </a:t>
            </a:r>
            <a:r>
              <a:rPr lang="en-US" sz="2400" b="1" i="1" smtClean="0">
                <a:sym typeface="Symbol" pitchFamily="18" charset="2"/>
              </a:rPr>
              <a:t>A) </a:t>
            </a:r>
            <a:r>
              <a:rPr lang="en-US" sz="2400" b="1" smtClean="0">
                <a:solidFill>
                  <a:srgbClr val="FF0000"/>
                </a:solidFill>
                <a:sym typeface="Symbol" pitchFamily="18" charset="2"/>
              </a:rPr>
              <a:t>==&gt; (proof on next slide)</a:t>
            </a:r>
            <a:endParaRPr lang="en-US" sz="2400" b="1" u="sng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/>
            <a:r>
              <a:rPr lang="en-US" sz="2400" u="sng" smtClean="0">
                <a:solidFill>
                  <a:srgbClr val="FF0000"/>
                </a:solidFill>
                <a:sym typeface="Symbol" pitchFamily="18" charset="2"/>
              </a:rPr>
              <a:t>Example</a:t>
            </a:r>
            <a:r>
              <a:rPr lang="en-US" sz="2400" smtClean="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sz="2400" smtClean="0">
                <a:sym typeface="Symbol" pitchFamily="18" charset="2"/>
              </a:rPr>
              <a:t>If A = { -3, 0, 1, 2} and B = { 1, 2, 3, 4 }, then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smtClean="0">
                <a:sym typeface="Symbol" pitchFamily="18" charset="2"/>
              </a:rPr>
              <a:t>	</a:t>
            </a:r>
            <a:r>
              <a:rPr lang="en-US" sz="2400" b="1" smtClean="0">
                <a:sym typeface="Symbol" pitchFamily="18" charset="2"/>
              </a:rPr>
              <a:t>                 </a:t>
            </a:r>
            <a:r>
              <a:rPr lang="en-US" sz="2400" smtClean="0">
                <a:sym typeface="Symbol" pitchFamily="18" charset="2"/>
              </a:rPr>
              <a:t>A  B = { -3, 0, 3, 4}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smtClean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altLang="zh-TW" sz="2400" i="1" u="sng" smtClean="0">
                <a:solidFill>
                  <a:srgbClr val="FF0000"/>
                </a:solidFill>
              </a:rPr>
              <a:t> Alternate Solution</a:t>
            </a:r>
            <a:r>
              <a:rPr lang="en-US" altLang="zh-TW" sz="2400" i="1" smtClean="0">
                <a:solidFill>
                  <a:srgbClr val="0000FF"/>
                </a:solidFill>
              </a:rPr>
              <a:t>: A</a:t>
            </a:r>
            <a:r>
              <a:rPr lang="en-US" altLang="ja-JP" sz="2400" smtClean="0">
                <a:solidFill>
                  <a:srgbClr val="0000FF"/>
                </a:solidFill>
              </a:rPr>
              <a:t> – </a:t>
            </a:r>
            <a:r>
              <a:rPr lang="en-US" altLang="zh-TW" sz="2400" i="1" smtClean="0">
                <a:solidFill>
                  <a:srgbClr val="0000FF"/>
                </a:solidFill>
                <a:sym typeface="Symbol" pitchFamily="18" charset="2"/>
              </a:rPr>
              <a:t>B = </a:t>
            </a:r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{ -3, 0 } and </a:t>
            </a:r>
            <a:r>
              <a:rPr lang="en-US" altLang="zh-TW" sz="2400" i="1" smtClean="0">
                <a:solidFill>
                  <a:srgbClr val="0000FF"/>
                </a:solidFill>
                <a:sym typeface="Symbol" pitchFamily="18" charset="2"/>
              </a:rPr>
              <a:t>B </a:t>
            </a:r>
            <a:r>
              <a:rPr lang="en-US" altLang="ja-JP" sz="2400" smtClean="0">
                <a:solidFill>
                  <a:srgbClr val="0000FF"/>
                </a:solidFill>
              </a:rPr>
              <a:t>– </a:t>
            </a:r>
            <a:r>
              <a:rPr lang="en-US" altLang="ja-JP" sz="2400" i="1" smtClean="0">
                <a:solidFill>
                  <a:srgbClr val="0000FF"/>
                </a:solidFill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 sz="2400" i="1" smtClean="0">
                <a:solidFill>
                  <a:srgbClr val="0000FF"/>
                </a:solidFill>
                <a:sym typeface="Symbol" pitchFamily="18" charset="2"/>
              </a:rPr>
              <a:t> = { 3, 4 }. Therefore,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 (</a:t>
            </a:r>
            <a:r>
              <a:rPr lang="en-US" sz="2400" i="1" smtClean="0">
                <a:solidFill>
                  <a:srgbClr val="0000FF"/>
                </a:solidFill>
                <a:sym typeface="Symbol" pitchFamily="18" charset="2"/>
              </a:rPr>
              <a:t>A - B) U (B - A) 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= { -3, 0, 3, 4 }</a:t>
            </a:r>
            <a:endParaRPr lang="en-US" sz="2400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/>
            <a:endParaRPr lang="en-US" sz="2400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buFont typeface="Arial" pitchFamily="34" charset="0"/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0F4D2-6F3F-489A-8643-A722428B8E3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i="1" smtClean="0">
                <a:solidFill>
                  <a:srgbClr val="0000FF"/>
                </a:solidFill>
                <a:sym typeface="Symbol" pitchFamily="18" charset="2"/>
              </a:rPr>
              <a:t>Symmetric difference </a:t>
            </a:r>
            <a:r>
              <a:rPr lang="en-US" sz="4000" i="1" smtClean="0">
                <a:sym typeface="Symbol" pitchFamily="18" charset="2"/>
              </a:rPr>
              <a:t>of two Sets</a:t>
            </a:r>
            <a:endParaRPr lang="en-US" sz="40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u="sng" dirty="0" smtClean="0">
                <a:solidFill>
                  <a:srgbClr val="FF0000"/>
                </a:solidFill>
                <a:sym typeface="Symbol" pitchFamily="18" charset="2"/>
              </a:rPr>
              <a:t>Proof</a:t>
            </a:r>
            <a:r>
              <a:rPr lang="en-US" dirty="0" smtClean="0">
                <a:sym typeface="Symbol" pitchFamily="18" charset="2"/>
              </a:rPr>
              <a:t>: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A  B = </a:t>
            </a:r>
            <a:r>
              <a:rPr lang="en-US" dirty="0" smtClean="0">
                <a:sym typeface="Symbol" pitchFamily="18" charset="2"/>
              </a:rPr>
              <a:t>{ x| (x  A  x  B) v (x  B  x  A)}</a:t>
            </a:r>
          </a:p>
          <a:p>
            <a:pPr eaLnBrk="1" hangingPunct="1">
              <a:buNone/>
            </a:pPr>
            <a:r>
              <a:rPr lang="en-US" dirty="0" smtClean="0">
                <a:sym typeface="Symbol" pitchFamily="18" charset="2"/>
              </a:rPr>
              <a:t>		 = { x | (x  A 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B) v (x  </a:t>
            </a:r>
            <a:r>
              <a:rPr lang="en-US" dirty="0" smtClean="0">
                <a:sym typeface="Symbol" pitchFamily="18" charset="2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A)}</a:t>
            </a:r>
          </a:p>
          <a:p>
            <a:pPr eaLnBrk="1" hangingPunct="1">
              <a:buNone/>
            </a:pPr>
            <a:r>
              <a:rPr lang="en-US" dirty="0" smtClean="0">
                <a:sym typeface="Symbol" pitchFamily="18" charset="2"/>
              </a:rPr>
              <a:t>  	 	 = { x |x  ((A </a:t>
            </a:r>
            <a:r>
              <a:rPr lang="en-US" dirty="0" smtClean="0">
                <a:sym typeface="Symbol"/>
              </a:rPr>
              <a:t> </a:t>
            </a:r>
            <a:r>
              <a:rPr lang="en-US" dirty="0" smtClean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) U (B </a:t>
            </a:r>
            <a:r>
              <a:rPr lang="en-US" dirty="0" smtClean="0">
                <a:sym typeface="Symbol"/>
              </a:rPr>
              <a:t>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en-US" dirty="0" smtClean="0">
                <a:sym typeface="Symbol" pitchFamily="18" charset="2"/>
              </a:rPr>
              <a:t>))}</a:t>
            </a:r>
          </a:p>
          <a:p>
            <a:pPr eaLnBrk="1" hangingPunct="1">
              <a:buNone/>
            </a:pPr>
            <a:r>
              <a:rPr lang="en-US" dirty="0" smtClean="0">
                <a:sym typeface="Symbol" pitchFamily="18" charset="2"/>
              </a:rPr>
              <a:t>   		 = 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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) U (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 </a:t>
            </a:r>
            <a:r>
              <a:rPr lang="en-US" b="1" i="1" dirty="0" smtClean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 typeface="Arial" pitchFamily="34" charset="0"/>
              <a:buNone/>
            </a:pPr>
            <a:endParaRPr lang="en-US" dirty="0" smtClean="0">
              <a:sym typeface="Symbol" pitchFamily="18" charset="2"/>
            </a:endParaRP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EEAFD-C867-4DD2-8F5B-4DD8BC29FC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Figure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:  Venn Diagram for 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  <a:sym typeface="Symbol" pitchFamily="1" charset="2"/>
              </a:rPr>
              <a:t>The </a:t>
            </a:r>
            <a:r>
              <a:rPr lang="en-US" sz="2800" b="1" i="1" dirty="0" smtClean="0">
                <a:solidFill>
                  <a:srgbClr val="0000FF"/>
                </a:solidFill>
                <a:latin typeface="+mn-lt"/>
                <a:sym typeface="Symbol" pitchFamily="1" charset="2"/>
              </a:rPr>
              <a:t>Symmetric Difference of </a:t>
            </a:r>
            <a:br>
              <a:rPr lang="en-US" sz="2800" b="1" i="1" dirty="0" smtClean="0">
                <a:solidFill>
                  <a:srgbClr val="0000FF"/>
                </a:solidFill>
                <a:latin typeface="+mn-lt"/>
                <a:sym typeface="Symbol" pitchFamily="1" charset="2"/>
              </a:rPr>
            </a:br>
            <a:r>
              <a:rPr lang="en-US" sz="2800" b="1" i="1" dirty="0" smtClean="0">
                <a:solidFill>
                  <a:srgbClr val="0000FF"/>
                </a:solidFill>
                <a:latin typeface="+mn-lt"/>
                <a:sym typeface="Symbol" pitchFamily="1" charset="2"/>
              </a:rPr>
              <a:t>two sets A and B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  <a:sym typeface="Symbol" pitchFamily="1" charset="2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+mn-lt"/>
                <a:sym typeface="Symbol" pitchFamily="1" charset="2"/>
              </a:rPr>
              <a:t>A  B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F8059-5A99-4647-B874-717F339F84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" name="Group 8"/>
          <p:cNvGrpSpPr>
            <a:grpSpLocks noGrp="1"/>
          </p:cNvGrpSpPr>
          <p:nvPr/>
        </p:nvGrpSpPr>
        <p:grpSpPr bwMode="auto">
          <a:xfrm>
            <a:off x="457201" y="1447800"/>
            <a:ext cx="8001000" cy="5029200"/>
            <a:chOff x="1728" y="2784"/>
            <a:chExt cx="1565" cy="960"/>
          </a:xfrm>
        </p:grpSpPr>
        <p:sp>
          <p:nvSpPr>
            <p:cNvPr id="21509" name="Rectangle 9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Rectangle 10"/>
            <p:cNvSpPr>
              <a:spLocks noChangeArrowheads="1"/>
            </p:cNvSpPr>
            <p:nvPr/>
          </p:nvSpPr>
          <p:spPr bwMode="auto">
            <a:xfrm>
              <a:off x="2596" y="3008"/>
              <a:ext cx="85" cy="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sz="2400" b="1">
                  <a:solidFill>
                    <a:srgbClr val="0000FF"/>
                  </a:solidFill>
                  <a:latin typeface="Chalkboard"/>
                  <a:sym typeface="Symbol" pitchFamily="18" charset="2"/>
                </a:rPr>
                <a:t>A</a:t>
              </a:r>
            </a:p>
          </p:txBody>
        </p:sp>
        <p:sp>
          <p:nvSpPr>
            <p:cNvPr id="21511" name="Rectangle 11"/>
            <p:cNvSpPr>
              <a:spLocks noChangeArrowheads="1"/>
            </p:cNvSpPr>
            <p:nvPr/>
          </p:nvSpPr>
          <p:spPr bwMode="auto">
            <a:xfrm>
              <a:off x="3122" y="2821"/>
              <a:ext cx="17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b="1">
                  <a:solidFill>
                    <a:srgbClr val="0000FF"/>
                  </a:solidFill>
                  <a:latin typeface="Chalkboard"/>
                  <a:sym typeface="Symbol" pitchFamily="18" charset="2"/>
                </a:rPr>
                <a:t>U</a:t>
              </a:r>
            </a:p>
          </p:txBody>
        </p:sp>
        <p:sp>
          <p:nvSpPr>
            <p:cNvPr id="21512" name="Oval 12"/>
            <p:cNvSpPr>
              <a:spLocks noChangeArrowheads="1"/>
            </p:cNvSpPr>
            <p:nvPr/>
          </p:nvSpPr>
          <p:spPr bwMode="auto">
            <a:xfrm>
              <a:off x="2208" y="3120"/>
              <a:ext cx="528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Rectangle 13"/>
            <p:cNvSpPr>
              <a:spLocks noChangeArrowheads="1"/>
            </p:cNvSpPr>
            <p:nvPr/>
          </p:nvSpPr>
          <p:spPr bwMode="auto">
            <a:xfrm>
              <a:off x="2268" y="3228"/>
              <a:ext cx="100" cy="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sz="2400" b="1">
                  <a:solidFill>
                    <a:srgbClr val="0000FF"/>
                  </a:solidFill>
                  <a:latin typeface="Chalkboard"/>
                  <a:sym typeface="Symbol" pitchFamily="18" charset="2"/>
                </a:rPr>
                <a:t>B</a:t>
              </a:r>
            </a:p>
          </p:txBody>
        </p:sp>
        <p:sp>
          <p:nvSpPr>
            <p:cNvPr id="21514" name="Oval 14" descr="Light upward diagonal"/>
            <p:cNvSpPr>
              <a:spLocks noChangeArrowheads="1"/>
            </p:cNvSpPr>
            <p:nvPr/>
          </p:nvSpPr>
          <p:spPr bwMode="auto">
            <a:xfrm>
              <a:off x="2544" y="2928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AutoShape 15"/>
            <p:cNvSpPr>
              <a:spLocks noChangeArrowheads="1"/>
            </p:cNvSpPr>
            <p:nvPr/>
          </p:nvSpPr>
          <p:spPr bwMode="auto">
            <a:xfrm>
              <a:off x="2766" y="3262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AutoShape 16"/>
            <p:cNvSpPr>
              <a:spLocks noChangeArrowheads="1"/>
            </p:cNvSpPr>
            <p:nvPr/>
          </p:nvSpPr>
          <p:spPr bwMode="auto">
            <a:xfrm>
              <a:off x="2837" y="3072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AutoShape 17"/>
            <p:cNvSpPr>
              <a:spLocks noChangeArrowheads="1"/>
            </p:cNvSpPr>
            <p:nvPr/>
          </p:nvSpPr>
          <p:spPr bwMode="auto">
            <a:xfrm>
              <a:off x="2652" y="3101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AutoShape 18"/>
            <p:cNvSpPr>
              <a:spLocks noChangeArrowheads="1"/>
            </p:cNvSpPr>
            <p:nvPr/>
          </p:nvSpPr>
          <p:spPr bwMode="auto">
            <a:xfrm>
              <a:off x="2395" y="3177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AutoShape 19"/>
            <p:cNvSpPr>
              <a:spLocks noChangeArrowheads="1"/>
            </p:cNvSpPr>
            <p:nvPr/>
          </p:nvSpPr>
          <p:spPr bwMode="auto">
            <a:xfrm>
              <a:off x="2304" y="3381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AutoShape 20"/>
            <p:cNvSpPr>
              <a:spLocks noChangeArrowheads="1"/>
            </p:cNvSpPr>
            <p:nvPr/>
          </p:nvSpPr>
          <p:spPr bwMode="auto">
            <a:xfrm>
              <a:off x="2468" y="3364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zh-TW" sz="4000" b="1" dirty="0" smtClean="0"/>
              <a:t>Set Identities</a:t>
            </a:r>
            <a:endParaRPr lang="en-US" sz="4000" b="1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TW" sz="2800" dirty="0" smtClean="0">
                <a:solidFill>
                  <a:srgbClr val="FF0000"/>
                </a:solidFill>
              </a:rPr>
              <a:t>To prove set identities:</a:t>
            </a:r>
          </a:p>
          <a:p>
            <a:pPr eaLnBrk="1" hangingPunct="1"/>
            <a:r>
              <a:rPr lang="en-US" altLang="zh-TW" sz="2800" dirty="0" smtClean="0">
                <a:solidFill>
                  <a:srgbClr val="0000FF"/>
                </a:solidFill>
              </a:rPr>
              <a:t>Show that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each is a subset of the other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2800" dirty="0" smtClean="0">
                <a:sym typeface="Symbol" pitchFamily="18" charset="2"/>
              </a:rPr>
              <a:t>Show that A  B and that A  B</a:t>
            </a:r>
            <a:endParaRPr lang="en-US" altLang="zh-TW" sz="2800" dirty="0" smtClean="0"/>
          </a:p>
          <a:p>
            <a:pPr eaLnBrk="1" hangingPunct="1"/>
            <a:r>
              <a:rPr lang="en-US" altLang="zh-TW" sz="2800" dirty="0" smtClean="0">
                <a:solidFill>
                  <a:srgbClr val="0000FF"/>
                </a:solidFill>
              </a:rPr>
              <a:t>Using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membership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tables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sz="2800" dirty="0" smtClean="0"/>
              <a:t>Like truth tables</a:t>
            </a:r>
            <a:endParaRPr lang="en-US" altLang="zh-TW" sz="2800" dirty="0" smtClean="0"/>
          </a:p>
          <a:p>
            <a:pPr eaLnBrk="1" hangingPunct="1"/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Use logical equivalences to prove equivalent set definitions 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26A21-6DF3-460D-80AE-AE75A5A8D2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420947-FA2A-4CAF-B05F-C5BAC5133B5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3555" name="Picture 3" descr="t02_2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100" y="26988"/>
            <a:ext cx="4533900" cy="660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solidFill>
                  <a:srgbClr val="0000FF"/>
                </a:solidFill>
              </a:rPr>
              <a:t>Set Operations</a:t>
            </a:r>
            <a:endParaRPr lang="en-US" sz="4000" dirty="0" smtClean="0">
              <a:solidFill>
                <a:srgbClr val="0000FF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sz="2800" b="1" dirty="0" smtClean="0"/>
              <a:t>Union </a:t>
            </a:r>
            <a:r>
              <a:rPr lang="en-US" sz="2800" b="1" dirty="0" smtClean="0">
                <a:sym typeface="Wingdings" pitchFamily="2" charset="2"/>
              </a:rPr>
              <a:t>( </a:t>
            </a:r>
            <a:r>
              <a:rPr lang="en-US" sz="2800" b="1" dirty="0" smtClean="0">
                <a:sym typeface="Symbol" pitchFamily="18" charset="2"/>
              </a:rPr>
              <a:t> )</a:t>
            </a:r>
            <a:endParaRPr lang="en-US" sz="2800" b="1" dirty="0" smtClean="0"/>
          </a:p>
          <a:p>
            <a:pPr lvl="2" eaLnBrk="1" hangingPunct="1"/>
            <a:r>
              <a:rPr lang="en-US" sz="2800" b="1" dirty="0" smtClean="0"/>
              <a:t>Intersection ( </a:t>
            </a:r>
            <a:r>
              <a:rPr lang="en-US" altLang="ja-JP" sz="2800" b="1" dirty="0" smtClean="0">
                <a:sym typeface="Symbol" pitchFamily="18" charset="2"/>
              </a:rPr>
              <a:t> )</a:t>
            </a:r>
            <a:endParaRPr lang="en-US" sz="2800" b="1" dirty="0" smtClean="0"/>
          </a:p>
          <a:p>
            <a:pPr lvl="2" eaLnBrk="1" hangingPunct="1"/>
            <a:r>
              <a:rPr lang="en-US" sz="2800" b="1" dirty="0" smtClean="0"/>
              <a:t>Disjoint</a:t>
            </a:r>
          </a:p>
          <a:p>
            <a:pPr lvl="2" eaLnBrk="1" hangingPunct="1"/>
            <a:r>
              <a:rPr lang="en-US" sz="2800" b="1" dirty="0" smtClean="0"/>
              <a:t>Difference (“ </a:t>
            </a:r>
            <a:r>
              <a:rPr lang="en-US" sz="2800" b="1" dirty="0" smtClean="0">
                <a:latin typeface="Symbol" pitchFamily="18" charset="2"/>
              </a:rPr>
              <a:t>- </a:t>
            </a:r>
            <a:r>
              <a:rPr lang="en-US" sz="2800" b="1" dirty="0" smtClean="0"/>
              <a:t>”)</a:t>
            </a:r>
          </a:p>
          <a:p>
            <a:pPr lvl="2" eaLnBrk="1" hangingPunct="1"/>
            <a:r>
              <a:rPr lang="en-US" sz="2800" b="1" dirty="0" smtClean="0"/>
              <a:t>Complement</a:t>
            </a:r>
            <a:r>
              <a:rPr lang="en-US" sz="2800" b="1" dirty="0" smtClean="0"/>
              <a:t>(</a:t>
            </a:r>
            <a:r>
              <a:rPr lang="en-US" sz="2800" b="1" dirty="0" smtClean="0">
                <a:sym typeface="Symbol" pitchFamily="18" charset="2"/>
              </a:rPr>
              <a:t>“</a:t>
            </a:r>
            <a:r>
              <a:rPr lang="en-US" sz="2800" b="1" i="1" dirty="0" smtClean="0">
                <a:solidFill>
                  <a:schemeClr val="tx2"/>
                </a:solidFill>
                <a:sym typeface="Symbol" pitchFamily="18" charset="2"/>
              </a:rPr>
              <a:t> </a:t>
            </a:r>
            <a:r>
              <a:rPr lang="en-US" sz="2800" b="1" i="1" dirty="0" smtClean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sz="2800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800" b="1" i="1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800" b="1" dirty="0" smtClean="0">
                <a:sym typeface="Symbol" pitchFamily="18" charset="2"/>
              </a:rPr>
              <a:t>”)</a:t>
            </a:r>
          </a:p>
          <a:p>
            <a:pPr marL="1200150" lvl="3" indent="-342900" eaLnBrk="1" hangingPunct="1">
              <a:buFont typeface="Arial" pitchFamily="34" charset="0"/>
              <a:buChar char="•"/>
            </a:pPr>
            <a:r>
              <a:rPr lang="en-US" sz="2800" b="1" dirty="0" smtClean="0">
                <a:sym typeface="Symbol" pitchFamily="18" charset="2"/>
              </a:rPr>
              <a:t>Symmetric Difference (   )</a:t>
            </a: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AC020A-E37A-4E96-A4BE-03F21C6987E2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sz="4000" b="1" smtClean="0"/>
              <a:t>Set Identities</a:t>
            </a:r>
            <a:endParaRPr lang="en-US" sz="400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ja-JP" sz="2800" b="1" dirty="0" smtClean="0"/>
              <a:t>This table is gotten from the previous table(TABLE 6, page 24) of logical identities by rewriting as follows:</a:t>
            </a:r>
          </a:p>
          <a:p>
            <a:pPr lvl="1" eaLnBrk="1" hangingPunct="1">
              <a:buClr>
                <a:schemeClr val="accent1"/>
              </a:buClr>
              <a:buFont typeface="Wingdings" pitchFamily="2" charset="2"/>
              <a:buChar char="Ø"/>
            </a:pPr>
            <a:endParaRPr lang="en-US" altLang="ja-JP" sz="2400" b="1" i="1" dirty="0" smtClean="0"/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 b="1" i="1" dirty="0" smtClean="0">
                <a:solidFill>
                  <a:srgbClr val="FF0000"/>
                </a:solidFill>
              </a:rPr>
              <a:t>Disjunction</a:t>
            </a:r>
            <a:r>
              <a:rPr lang="en-US" altLang="ja-JP" b="1" dirty="0" smtClean="0"/>
              <a:t> “</a:t>
            </a:r>
            <a:r>
              <a:rPr lang="en-US" altLang="ja-JP" b="1" dirty="0" smtClean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ja-JP" b="1" dirty="0" smtClean="0">
                <a:sym typeface="Symbol" pitchFamily="18" charset="2"/>
              </a:rPr>
              <a:t>”</a:t>
            </a:r>
            <a:r>
              <a:rPr lang="en-US" altLang="ja-JP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ja-JP" b="1" dirty="0" smtClean="0">
                <a:sym typeface="Wingdings" pitchFamily="2" charset="2"/>
              </a:rPr>
              <a:t>becomes </a:t>
            </a:r>
            <a:r>
              <a:rPr lang="en-US" altLang="ja-JP" b="1" i="1" dirty="0" smtClean="0">
                <a:solidFill>
                  <a:srgbClr val="FF0000"/>
                </a:solidFill>
                <a:sym typeface="Symbol" pitchFamily="18" charset="2"/>
              </a:rPr>
              <a:t>union</a:t>
            </a:r>
            <a:r>
              <a:rPr lang="en-US" altLang="ja-JP" b="1" dirty="0" smtClean="0">
                <a:sym typeface="Symbol" pitchFamily="18" charset="2"/>
              </a:rPr>
              <a:t> “</a:t>
            </a:r>
            <a:r>
              <a:rPr lang="en-US" altLang="ja-JP" b="1" dirty="0" smtClean="0">
                <a:solidFill>
                  <a:srgbClr val="FF0000"/>
                </a:solidFill>
                <a:sym typeface="Symbol" pitchFamily="18" charset="2"/>
              </a:rPr>
              <a:t></a:t>
            </a:r>
            <a:r>
              <a:rPr lang="en-US" altLang="ja-JP" b="1" dirty="0" smtClean="0">
                <a:sym typeface="Symbol" pitchFamily="18" charset="2"/>
              </a:rPr>
              <a:t>”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 b="1" i="1" dirty="0" smtClean="0">
                <a:solidFill>
                  <a:srgbClr val="0000FF"/>
                </a:solidFill>
                <a:sym typeface="Symbol" pitchFamily="18" charset="2"/>
              </a:rPr>
              <a:t>Conjunction</a:t>
            </a:r>
            <a:r>
              <a:rPr lang="en-US" altLang="ja-JP" b="1" dirty="0" smtClean="0">
                <a:sym typeface="Symbol" pitchFamily="18" charset="2"/>
              </a:rPr>
              <a:t> “</a:t>
            </a:r>
            <a:r>
              <a:rPr lang="en-US" altLang="ja-JP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b="1" dirty="0" smtClean="0">
                <a:sym typeface="Symbol" pitchFamily="18" charset="2"/>
              </a:rPr>
              <a:t>” becomes </a:t>
            </a:r>
            <a:r>
              <a:rPr lang="en-US" altLang="ja-JP" b="1" i="1" dirty="0" smtClean="0">
                <a:solidFill>
                  <a:srgbClr val="0000FF"/>
                </a:solidFill>
                <a:sym typeface="Symbol" pitchFamily="18" charset="2"/>
              </a:rPr>
              <a:t>intersection</a:t>
            </a:r>
            <a:r>
              <a:rPr lang="en-US" altLang="ja-JP" b="1" dirty="0" smtClean="0">
                <a:sym typeface="Symbol" pitchFamily="18" charset="2"/>
              </a:rPr>
              <a:t> “</a:t>
            </a:r>
            <a:r>
              <a:rPr lang="en-US" altLang="ja-JP" b="1" dirty="0" smtClean="0">
                <a:solidFill>
                  <a:srgbClr val="0000FF"/>
                </a:solidFill>
                <a:sym typeface="Symbol" pitchFamily="18" charset="2"/>
              </a:rPr>
              <a:t></a:t>
            </a:r>
            <a:r>
              <a:rPr lang="en-US" altLang="ja-JP" b="1" dirty="0" smtClean="0">
                <a:sym typeface="Symbol" pitchFamily="18" charset="2"/>
              </a:rPr>
              <a:t>”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 b="1" i="1" dirty="0" smtClean="0">
                <a:solidFill>
                  <a:srgbClr val="C00000"/>
                </a:solidFill>
                <a:sym typeface="Symbol" pitchFamily="18" charset="2"/>
              </a:rPr>
              <a:t>Negation</a:t>
            </a:r>
            <a:r>
              <a:rPr lang="en-US" altLang="ja-JP" b="1" i="1" dirty="0" smtClean="0">
                <a:sym typeface="Symbol" pitchFamily="18" charset="2"/>
              </a:rPr>
              <a:t> </a:t>
            </a:r>
            <a:r>
              <a:rPr lang="en-US" altLang="ja-JP" b="1" dirty="0" smtClean="0">
                <a:sym typeface="Symbol" pitchFamily="18" charset="2"/>
              </a:rPr>
              <a:t>“</a:t>
            </a:r>
            <a:r>
              <a:rPr lang="en-US" altLang="ja-JP" b="1" dirty="0" smtClean="0">
                <a:solidFill>
                  <a:srgbClr val="C00000"/>
                </a:solidFill>
                <a:sym typeface="Symbol" pitchFamily="18" charset="2"/>
              </a:rPr>
              <a:t></a:t>
            </a:r>
            <a:r>
              <a:rPr lang="en-US" altLang="ja-JP" b="1" dirty="0" smtClean="0">
                <a:sym typeface="Symbol" pitchFamily="18" charset="2"/>
              </a:rPr>
              <a:t>” becomes </a:t>
            </a:r>
            <a:r>
              <a:rPr lang="en-US" altLang="ja-JP" b="1" i="1" dirty="0" smtClean="0">
                <a:solidFill>
                  <a:srgbClr val="C00000"/>
                </a:solidFill>
                <a:sym typeface="Symbol" pitchFamily="18" charset="2"/>
              </a:rPr>
              <a:t>complementation</a:t>
            </a:r>
            <a:r>
              <a:rPr lang="en-US" altLang="ja-JP" b="1" i="1" dirty="0" smtClean="0">
                <a:sym typeface="Symbol" pitchFamily="18" charset="2"/>
              </a:rPr>
              <a:t> </a:t>
            </a:r>
            <a:r>
              <a:rPr lang="en-US" altLang="ja-JP" b="1" dirty="0" smtClean="0">
                <a:sym typeface="Symbol" pitchFamily="18" charset="2"/>
              </a:rPr>
              <a:t>“</a:t>
            </a:r>
            <a:r>
              <a:rPr lang="en-US" altLang="ja-JP" b="1" dirty="0" smtClean="0">
                <a:solidFill>
                  <a:srgbClr val="C00000"/>
                </a:solidFill>
                <a:sym typeface="Symbol" pitchFamily="18" charset="2"/>
              </a:rPr>
              <a:t>–</a:t>
            </a:r>
            <a:r>
              <a:rPr lang="en-US" altLang="ja-JP" b="1" dirty="0" smtClean="0">
                <a:sym typeface="Symbol" pitchFamily="18" charset="2"/>
              </a:rPr>
              <a:t>” 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 b="1" i="1" dirty="0" smtClean="0">
                <a:solidFill>
                  <a:srgbClr val="0000FF"/>
                </a:solidFill>
                <a:sym typeface="Symbol" pitchFamily="18" charset="2"/>
              </a:rPr>
              <a:t>False</a:t>
            </a:r>
            <a:r>
              <a:rPr lang="en-US" altLang="ja-JP" b="1" i="1" dirty="0" smtClean="0">
                <a:sym typeface="Symbol" pitchFamily="18" charset="2"/>
              </a:rPr>
              <a:t> </a:t>
            </a:r>
            <a:r>
              <a:rPr lang="en-US" altLang="ja-JP" b="1" dirty="0" smtClean="0">
                <a:sym typeface="Symbol" pitchFamily="18" charset="2"/>
              </a:rPr>
              <a:t>“</a:t>
            </a:r>
            <a:r>
              <a:rPr lang="en-US" altLang="ja-JP" b="1" dirty="0" smtClean="0">
                <a:solidFill>
                  <a:srgbClr val="0000FF"/>
                </a:solidFill>
                <a:sym typeface="Symbol" pitchFamily="18" charset="2"/>
              </a:rPr>
              <a:t>F</a:t>
            </a:r>
            <a:r>
              <a:rPr lang="en-US" altLang="ja-JP" b="1" dirty="0" smtClean="0">
                <a:sym typeface="Symbol" pitchFamily="18" charset="2"/>
              </a:rPr>
              <a:t>” becomes </a:t>
            </a:r>
            <a:r>
              <a:rPr lang="en-US" altLang="ja-JP" b="1" i="1" dirty="0" smtClean="0">
                <a:sym typeface="Symbol" pitchFamily="18" charset="2"/>
              </a:rPr>
              <a:t>the </a:t>
            </a:r>
            <a:r>
              <a:rPr lang="en-US" altLang="ja-JP" b="1" i="1" dirty="0" smtClean="0">
                <a:solidFill>
                  <a:srgbClr val="0000FF"/>
                </a:solidFill>
                <a:sym typeface="Symbol" pitchFamily="18" charset="2"/>
              </a:rPr>
              <a:t>empty set </a:t>
            </a:r>
            <a:r>
              <a:rPr lang="en-US" altLang="ja-JP" b="1" dirty="0" smtClean="0">
                <a:solidFill>
                  <a:srgbClr val="0000FF"/>
                </a:solidFill>
                <a:sym typeface="Symbol" pitchFamily="18" charset="2"/>
              </a:rPr>
              <a:t>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 b="1" i="1" dirty="0" smtClean="0">
                <a:solidFill>
                  <a:srgbClr val="00B050"/>
                </a:solidFill>
                <a:sym typeface="Symbol" pitchFamily="18" charset="2"/>
              </a:rPr>
              <a:t>True</a:t>
            </a:r>
            <a:r>
              <a:rPr lang="en-US" altLang="ja-JP" b="1" i="1" dirty="0" smtClean="0">
                <a:sym typeface="Symbol" pitchFamily="18" charset="2"/>
              </a:rPr>
              <a:t> </a:t>
            </a:r>
            <a:r>
              <a:rPr lang="en-US" altLang="ja-JP" b="1" dirty="0" smtClean="0">
                <a:sym typeface="Symbol" pitchFamily="18" charset="2"/>
              </a:rPr>
              <a:t>“</a:t>
            </a:r>
            <a:r>
              <a:rPr lang="en-US" altLang="ja-JP" b="1" dirty="0" smtClean="0">
                <a:solidFill>
                  <a:srgbClr val="00B050"/>
                </a:solidFill>
                <a:sym typeface="Symbol" pitchFamily="18" charset="2"/>
              </a:rPr>
              <a:t>T</a:t>
            </a:r>
            <a:r>
              <a:rPr lang="en-US" altLang="ja-JP" b="1" dirty="0" smtClean="0">
                <a:sym typeface="Symbol" pitchFamily="18" charset="2"/>
              </a:rPr>
              <a:t>” becomes </a:t>
            </a:r>
            <a:r>
              <a:rPr lang="en-US" altLang="ja-JP" b="1" i="1" dirty="0" smtClean="0">
                <a:sym typeface="Symbol" pitchFamily="18" charset="2"/>
              </a:rPr>
              <a:t>the </a:t>
            </a:r>
            <a:r>
              <a:rPr lang="en-US" altLang="ja-JP" b="1" i="1" dirty="0" smtClean="0">
                <a:solidFill>
                  <a:srgbClr val="00B050"/>
                </a:solidFill>
                <a:sym typeface="Symbol" pitchFamily="18" charset="2"/>
              </a:rPr>
              <a:t>universal set </a:t>
            </a:r>
            <a:r>
              <a:rPr lang="en-US" altLang="ja-JP" b="1" dirty="0" smtClean="0">
                <a:solidFill>
                  <a:srgbClr val="00B050"/>
                </a:solidFill>
                <a:sym typeface="Symbol" pitchFamily="18" charset="2"/>
              </a:rPr>
              <a:t>U</a:t>
            </a:r>
          </a:p>
          <a:p>
            <a:pPr eaLnBrk="1" hangingPunct="1"/>
            <a:endParaRPr lang="ja-JP" altLang="en-US" sz="2800" dirty="0" smtClean="0"/>
          </a:p>
          <a:p>
            <a:pPr eaLnBrk="1" hangingPunct="1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379180-B6A9-486D-8671-0378917558D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Membership Table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Membership Table</a:t>
            </a:r>
            <a:r>
              <a:rPr lang="en-US" dirty="0" smtClean="0"/>
              <a:t>: A table displaying the membership of elements in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006E7F-B47C-45A6-B1A5-754BA4BCED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0000FF"/>
                </a:solidFill>
              </a:rPr>
              <a:t>Set Identity : Using </a:t>
            </a:r>
            <a:r>
              <a:rPr lang="en-US" sz="4000" b="1" smtClean="0">
                <a:solidFill>
                  <a:srgbClr val="0000FF"/>
                </a:solidFill>
              </a:rPr>
              <a:t>Membership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76283-9C61-4CA7-9F33-CF045FA7A55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6628" name="Picture 3" descr="t02_2_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1447800"/>
            <a:ext cx="8631238" cy="44196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D64EE-FBFD-468D-9A43-321D02A804B0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smtClean="0"/>
              <a:t>Set Identities via Venn Diagram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It’s often simpler to understand an identity by drawing a Venn Diagram.</a:t>
            </a:r>
          </a:p>
          <a:p>
            <a:pPr eaLnBrk="1" hangingPunct="1"/>
            <a:endParaRPr lang="en-US" altLang="ja-JP" smtClean="0"/>
          </a:p>
          <a:p>
            <a:pPr eaLnBrk="1" hangingPunct="1"/>
            <a:r>
              <a:rPr lang="en-US" altLang="ja-JP" smtClean="0"/>
              <a:t>For example </a:t>
            </a:r>
            <a:r>
              <a:rPr lang="en-US" altLang="ja-JP" smtClean="0">
                <a:solidFill>
                  <a:srgbClr val="0000FF"/>
                </a:solidFill>
              </a:rPr>
              <a:t>De Morgan’s first law</a:t>
            </a:r>
            <a:r>
              <a:rPr lang="en-US" altLang="ja-JP" smtClean="0"/>
              <a:t> can be visualized as follows.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55900" y="4343400"/>
          <a:ext cx="3249613" cy="685800"/>
        </p:xfrm>
        <a:graphic>
          <a:graphicData uri="http://schemas.openxmlformats.org/presentationml/2006/ole">
            <p:oleObj spid="_x0000_s1035" name="Equation" r:id="rId3" imgW="23155215" imgH="486735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AFE98-BF40-4402-A100-923F4DB3DF7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/>
              <a:t>Visual </a:t>
            </a:r>
            <a:r>
              <a:rPr lang="en-US" altLang="ja-JP" dirty="0" smtClean="0"/>
              <a:t>De Morgan’s Law</a:t>
            </a:r>
            <a:endParaRPr lang="en-US" altLang="ja-JP" dirty="0" smtClean="0"/>
          </a:p>
        </p:txBody>
      </p:sp>
      <p:pic>
        <p:nvPicPr>
          <p:cNvPr id="27652" name="Picture 3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2743200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 descr="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24000"/>
            <a:ext cx="2743200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31813" y="1905000"/>
            <a:ext cx="68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US" altLang="ja-JP" sz="4400" i="1">
                <a:cs typeface="Times New Roman" pitchFamily="18" charset="0"/>
              </a:rPr>
              <a:t>A</a:t>
            </a:r>
            <a:r>
              <a:rPr lang="en-US" altLang="ja-JP" sz="4400">
                <a:cs typeface="Times New Roman" pitchFamily="18" charset="0"/>
              </a:rPr>
              <a:t>: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681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US" altLang="ja-JP" sz="4400" i="1">
                <a:cs typeface="Times New Roman" pitchFamily="18" charset="0"/>
              </a:rPr>
              <a:t>B</a:t>
            </a:r>
            <a:r>
              <a:rPr lang="en-US" altLang="ja-JP" sz="4400"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C8C17-2DA2-4211-8416-53CD05035F6B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Visual DeMorgan</a:t>
            </a:r>
          </a:p>
        </p:txBody>
      </p:sp>
      <p:pic>
        <p:nvPicPr>
          <p:cNvPr id="28676" name="Picture 3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2743200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4" descr="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524000"/>
            <a:ext cx="2743200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531813" y="1905000"/>
            <a:ext cx="68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US" altLang="ja-JP" sz="4400" i="1">
                <a:cs typeface="Times New Roman" pitchFamily="18" charset="0"/>
              </a:rPr>
              <a:t>A</a:t>
            </a:r>
            <a:r>
              <a:rPr lang="en-US" altLang="ja-JP" sz="4400">
                <a:cs typeface="Times New Roman" pitchFamily="18" charset="0"/>
              </a:rPr>
              <a:t>: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681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US" altLang="ja-JP" sz="4400" i="1">
                <a:cs typeface="Times New Roman" pitchFamily="18" charset="0"/>
              </a:rPr>
              <a:t>B</a:t>
            </a:r>
            <a:r>
              <a:rPr lang="en-US" altLang="ja-JP" sz="4400">
                <a:cs typeface="Times New Roman" pitchFamily="18" charset="0"/>
              </a:rPr>
              <a:t>:</a:t>
            </a: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2133600" y="3581400"/>
            <a:ext cx="1476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US" altLang="ja-JP" sz="4400" i="1">
                <a:cs typeface="Times New Roman" pitchFamily="18" charset="0"/>
              </a:rPr>
              <a:t>A</a:t>
            </a:r>
            <a:r>
              <a:rPr lang="en-US" altLang="ja-JP" sz="4000"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ja-JP" sz="40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ja-JP" i="1">
                <a:latin typeface="Tahoma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ja-JP" sz="4400">
                <a:cs typeface="Times New Roman" pitchFamily="18" charset="0"/>
              </a:rPr>
              <a:t>:</a:t>
            </a:r>
          </a:p>
        </p:txBody>
      </p:sp>
      <p:pic>
        <p:nvPicPr>
          <p:cNvPr id="28681" name="Picture 8" descr="Un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3200400"/>
            <a:ext cx="2808288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9DA0F-8260-4F70-A5F1-0297085E1E8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Visual DeMorgan</a:t>
            </a:r>
          </a:p>
        </p:txBody>
      </p:sp>
      <p:pic>
        <p:nvPicPr>
          <p:cNvPr id="2053" name="Picture 3" descr="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24000"/>
            <a:ext cx="2743200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4" descr="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524000"/>
            <a:ext cx="2743200" cy="176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531813" y="1905000"/>
            <a:ext cx="681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US" altLang="ja-JP" sz="4400" i="1">
                <a:cs typeface="Times New Roman" pitchFamily="18" charset="0"/>
              </a:rPr>
              <a:t>A</a:t>
            </a:r>
            <a:r>
              <a:rPr lang="en-US" altLang="ja-JP" sz="4400">
                <a:cs typeface="Times New Roman" pitchFamily="18" charset="0"/>
              </a:rPr>
              <a:t>:</a:t>
            </a:r>
          </a:p>
        </p:txBody>
      </p:sp>
      <p:sp>
        <p:nvSpPr>
          <p:cNvPr id="2056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681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US" altLang="ja-JP" sz="4400" i="1">
                <a:cs typeface="Times New Roman" pitchFamily="18" charset="0"/>
              </a:rPr>
              <a:t>B</a:t>
            </a:r>
            <a:r>
              <a:rPr lang="en-US" altLang="ja-JP" sz="4400">
                <a:cs typeface="Times New Roman" pitchFamily="18" charset="0"/>
              </a:rPr>
              <a:t>:</a:t>
            </a:r>
          </a:p>
        </p:txBody>
      </p:sp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2133600" y="3581400"/>
            <a:ext cx="1476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 algn="ctr"/>
            <a:r>
              <a:rPr lang="en-US" altLang="ja-JP" sz="4400" i="1">
                <a:cs typeface="Times New Roman" pitchFamily="18" charset="0"/>
              </a:rPr>
              <a:t>A</a:t>
            </a:r>
            <a:r>
              <a:rPr lang="en-US" altLang="ja-JP" sz="4000"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ja-JP" sz="4000" i="1"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ja-JP" i="1">
                <a:latin typeface="Tahoma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ja-JP" sz="4400">
                <a:solidFill>
                  <a:schemeClr val="tx2"/>
                </a:solidFill>
                <a:cs typeface="Times New Roman" pitchFamily="18" charset="0"/>
              </a:rPr>
              <a:t>:</a:t>
            </a:r>
          </a:p>
        </p:txBody>
      </p:sp>
      <p:pic>
        <p:nvPicPr>
          <p:cNvPr id="2058" name="Picture 8" descr="UnionComplemen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948238"/>
            <a:ext cx="2819400" cy="181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9" descr="Un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3200400"/>
            <a:ext cx="2808288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10"/>
          <p:cNvGraphicFramePr>
            <a:graphicFrameLocks noChangeAspect="1"/>
          </p:cNvGraphicFramePr>
          <p:nvPr/>
        </p:nvGraphicFramePr>
        <p:xfrm>
          <a:off x="1981200" y="5334000"/>
          <a:ext cx="1581150" cy="728663"/>
        </p:xfrm>
        <a:graphic>
          <a:graphicData uri="http://schemas.openxmlformats.org/presentationml/2006/ole">
            <p:oleObj spid="_x0000_s2059" name="Equation" r:id="rId7" imgW="469696" imgH="2158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zh-TW" sz="4000" b="1" smtClean="0"/>
              <a:t>Set Identities</a:t>
            </a:r>
            <a:endParaRPr lang="en-US" sz="40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524000"/>
            <a:ext cx="7356475" cy="46482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Prove that                      using a membership table.</a:t>
            </a:r>
          </a:p>
          <a:p>
            <a:pPr marL="857250" lvl="1" indent="-457200" eaLnBrk="1" hangingPunct="1">
              <a:lnSpc>
                <a:spcPct val="90000"/>
              </a:lnSpc>
              <a:buFont typeface="Times"/>
              <a:buNone/>
            </a:pPr>
            <a:r>
              <a:rPr lang="en-US" sz="2400" smtClean="0">
                <a:latin typeface="Comic Sans MS" pitchFamily="66" charset="0"/>
                <a:sym typeface="Symbol" pitchFamily="18" charset="2"/>
              </a:rPr>
              <a:t>0 : x is not in the specified set</a:t>
            </a:r>
          </a:p>
          <a:p>
            <a:pPr marL="857250" lvl="1" indent="-457200" eaLnBrk="1" hangingPunct="1">
              <a:lnSpc>
                <a:spcPct val="90000"/>
              </a:lnSpc>
              <a:buFont typeface="Times"/>
              <a:buNone/>
            </a:pPr>
            <a:r>
              <a:rPr lang="en-US" sz="2400" smtClean="0">
                <a:latin typeface="Comic Sans MS" pitchFamily="66" charset="0"/>
                <a:sym typeface="Symbol" pitchFamily="18" charset="2"/>
              </a:rPr>
              <a:t>1 : otherwise</a:t>
            </a:r>
          </a:p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endParaRPr lang="en-US" sz="2400" smtClean="0">
              <a:latin typeface="Comic Sans MS" pitchFamily="66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endParaRPr lang="en-US" sz="2400" smtClean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971800" y="1981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1905000" y="1600200"/>
            <a:ext cx="4116388" cy="457200"/>
            <a:chOff x="2015" y="1008"/>
            <a:chExt cx="2593" cy="288"/>
          </a:xfrm>
        </p:grpSpPr>
        <p:sp>
          <p:nvSpPr>
            <p:cNvPr id="29754" name="Text Box 6"/>
            <p:cNvSpPr txBox="1">
              <a:spLocks noChangeArrowheads="1"/>
            </p:cNvSpPr>
            <p:nvPr/>
          </p:nvSpPr>
          <p:spPr bwMode="auto">
            <a:xfrm>
              <a:off x="2015" y="1008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(A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U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B)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 A  B</a:t>
              </a:r>
              <a:endParaRPr lang="en-US" i="1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29755" name="Line 7"/>
            <p:cNvSpPr>
              <a:spLocks noChangeShapeType="1"/>
            </p:cNvSpPr>
            <p:nvPr/>
          </p:nvSpPr>
          <p:spPr bwMode="auto">
            <a:xfrm>
              <a:off x="2063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6" name="Line 8"/>
            <p:cNvSpPr>
              <a:spLocks noChangeShapeType="1"/>
            </p:cNvSpPr>
            <p:nvPr/>
          </p:nvSpPr>
          <p:spPr bwMode="auto">
            <a:xfrm>
              <a:off x="2976" y="10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7" name="Line 9"/>
            <p:cNvSpPr>
              <a:spLocks noChangeShapeType="1"/>
            </p:cNvSpPr>
            <p:nvPr/>
          </p:nvSpPr>
          <p:spPr bwMode="auto">
            <a:xfrm>
              <a:off x="2735" y="10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3370" name="Group 74"/>
          <p:cNvGraphicFramePr>
            <a:graphicFrameLocks noGrp="1"/>
          </p:cNvGraphicFramePr>
          <p:nvPr/>
        </p:nvGraphicFramePr>
        <p:xfrm>
          <a:off x="1295400" y="3429000"/>
          <a:ext cx="5334000" cy="2207260"/>
        </p:xfrm>
        <a:graphic>
          <a:graphicData uri="http://schemas.openxmlformats.org/drawingml/2006/table">
            <a:tbl>
              <a:tblPr/>
              <a:tblGrid>
                <a:gridCol w="452438"/>
                <a:gridCol w="461962"/>
                <a:gridCol w="533400"/>
                <a:gridCol w="533400"/>
                <a:gridCol w="1219200"/>
                <a:gridCol w="914400"/>
                <a:gridCol w="12192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sym typeface="Symbol" pitchFamily="1" charset="2"/>
                        </a:rPr>
                        <a:t>A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1" charset="0"/>
                        <a:sym typeface="Symbol" pitchFamily="1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sym typeface="Symbol" pitchFamily="1" charset="2"/>
                        </a:rPr>
                        <a:t>B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1" charset="0"/>
                        <a:sym typeface="Symbol" pitchFamily="1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sym typeface="Symbol" pitchFamily="1" charset="2"/>
                        </a:rPr>
                        <a:t>A  B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sym typeface="Symbol" pitchFamily="1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A U B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  <a:sym typeface="Symbol" pitchFamily="1" charset="2"/>
                        </a:rPr>
                        <a:t>A U B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mic Sans MS" pitchFamily="1" charset="0"/>
                        <a:sym typeface="Symbol" pitchFamily="1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1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48" name="Line 66"/>
          <p:cNvSpPr>
            <a:spLocks noChangeShapeType="1"/>
          </p:cNvSpPr>
          <p:nvPr/>
        </p:nvSpPr>
        <p:spPr bwMode="auto">
          <a:xfrm>
            <a:off x="2362200" y="3581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9" name="Line 67"/>
          <p:cNvSpPr>
            <a:spLocks noChangeShapeType="1"/>
          </p:cNvSpPr>
          <p:nvPr/>
        </p:nvSpPr>
        <p:spPr bwMode="auto">
          <a:xfrm>
            <a:off x="2895600" y="3581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0" name="Line 68"/>
          <p:cNvSpPr>
            <a:spLocks noChangeShapeType="1"/>
          </p:cNvSpPr>
          <p:nvPr/>
        </p:nvSpPr>
        <p:spPr bwMode="auto">
          <a:xfrm>
            <a:off x="3505200" y="3581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1" name="Line 69"/>
          <p:cNvSpPr>
            <a:spLocks noChangeShapeType="1"/>
          </p:cNvSpPr>
          <p:nvPr/>
        </p:nvSpPr>
        <p:spPr bwMode="auto">
          <a:xfrm>
            <a:off x="4038600" y="3581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2" name="Line 70"/>
          <p:cNvSpPr>
            <a:spLocks noChangeShapeType="1"/>
          </p:cNvSpPr>
          <p:nvPr/>
        </p:nvSpPr>
        <p:spPr bwMode="auto">
          <a:xfrm>
            <a:off x="5638800" y="3581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6E11D5-32B7-47CF-9968-8827B2D84AF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Set Identities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525" y="1598613"/>
            <a:ext cx="7356475" cy="45735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Prove that                        using set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builder notation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and logically equivalences</a:t>
            </a:r>
          </a:p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endParaRPr lang="en-US" sz="2400" dirty="0" smtClean="0">
              <a:solidFill>
                <a:srgbClr val="FF0000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endParaRPr lang="en-US" sz="2400" dirty="0" smtClean="0">
              <a:solidFill>
                <a:srgbClr val="FF0000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/>
              <a:buNone/>
            </a:pPr>
            <a:endParaRPr lang="en-US" sz="2400" dirty="0" smtClean="0">
              <a:solidFill>
                <a:srgbClr val="FF0000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971800" y="1981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1905000" y="1600200"/>
            <a:ext cx="4116388" cy="457200"/>
            <a:chOff x="2015" y="1008"/>
            <a:chExt cx="2593" cy="288"/>
          </a:xfrm>
        </p:grpSpPr>
        <p:sp>
          <p:nvSpPr>
            <p:cNvPr id="30739" name="Text Box 6"/>
            <p:cNvSpPr txBox="1">
              <a:spLocks noChangeArrowheads="1"/>
            </p:cNvSpPr>
            <p:nvPr/>
          </p:nvSpPr>
          <p:spPr bwMode="auto">
            <a:xfrm>
              <a:off x="2015" y="1008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(A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U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B)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  A  B</a:t>
              </a:r>
              <a:endParaRPr lang="en-US" i="1">
                <a:latin typeface="Comic Sans MS" pitchFamily="66" charset="0"/>
                <a:sym typeface="Symbol" pitchFamily="18" charset="2"/>
              </a:endParaRPr>
            </a:p>
          </p:txBody>
        </p:sp>
        <p:sp>
          <p:nvSpPr>
            <p:cNvPr id="30740" name="Line 7"/>
            <p:cNvSpPr>
              <a:spLocks noChangeShapeType="1"/>
            </p:cNvSpPr>
            <p:nvPr/>
          </p:nvSpPr>
          <p:spPr bwMode="auto">
            <a:xfrm>
              <a:off x="2063" y="100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1" name="Line 8"/>
            <p:cNvSpPr>
              <a:spLocks noChangeShapeType="1"/>
            </p:cNvSpPr>
            <p:nvPr/>
          </p:nvSpPr>
          <p:spPr bwMode="auto">
            <a:xfrm>
              <a:off x="2783" y="10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Line 9"/>
            <p:cNvSpPr>
              <a:spLocks noChangeShapeType="1"/>
            </p:cNvSpPr>
            <p:nvPr/>
          </p:nvSpPr>
          <p:spPr bwMode="auto">
            <a:xfrm>
              <a:off x="3023" y="10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10"/>
          <p:cNvGrpSpPr>
            <a:grpSpLocks/>
          </p:cNvGrpSpPr>
          <p:nvPr/>
        </p:nvGrpSpPr>
        <p:grpSpPr bwMode="auto">
          <a:xfrm>
            <a:off x="762000" y="2667000"/>
            <a:ext cx="6858000" cy="369888"/>
            <a:chOff x="480" y="1536"/>
            <a:chExt cx="4320" cy="233"/>
          </a:xfrm>
        </p:grpSpPr>
        <p:sp>
          <p:nvSpPr>
            <p:cNvPr id="30737" name="Text Box 11"/>
            <p:cNvSpPr txBox="1">
              <a:spLocks noChangeArrowheads="1"/>
            </p:cNvSpPr>
            <p:nvPr/>
          </p:nvSpPr>
          <p:spPr bwMode="auto">
            <a:xfrm>
              <a:off x="480" y="1536"/>
              <a:ext cx="4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(A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U</a:t>
              </a:r>
              <a:r>
                <a:rPr lang="en-US">
                  <a:latin typeface="Comic Sans MS" pitchFamily="66" charset="0"/>
                </a:rPr>
                <a:t>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B)</a:t>
              </a:r>
              <a:r>
                <a:rPr lang="en-US">
                  <a:latin typeface="Comic Sans MS" pitchFamily="66" charset="0"/>
                </a:rPr>
                <a:t>      </a:t>
              </a:r>
              <a:r>
                <a:rPr lang="en-US">
                  <a:latin typeface="Comic Sans MS" pitchFamily="66" charset="0"/>
                  <a:sym typeface="Symbol" pitchFamily="18" charset="2"/>
                </a:rPr>
                <a:t>= {x |  (x  A v x  B) }</a:t>
              </a:r>
            </a:p>
          </p:txBody>
        </p:sp>
        <p:sp>
          <p:nvSpPr>
            <p:cNvPr id="30738" name="Line 12"/>
            <p:cNvSpPr>
              <a:spLocks noChangeShapeType="1"/>
            </p:cNvSpPr>
            <p:nvPr/>
          </p:nvSpPr>
          <p:spPr bwMode="auto">
            <a:xfrm>
              <a:off x="528" y="15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1905000" y="3429000"/>
            <a:ext cx="4116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  <a:sym typeface="Symbol" pitchFamily="18" charset="2"/>
              </a:rPr>
              <a:t>= {x | (x  A)  (x  B)} 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905000" y="5029200"/>
            <a:ext cx="4116388" cy="457200"/>
            <a:chOff x="1200" y="2496"/>
            <a:chExt cx="2593" cy="288"/>
          </a:xfrm>
        </p:grpSpPr>
        <p:sp>
          <p:nvSpPr>
            <p:cNvPr id="30734" name="Text Box 15"/>
            <p:cNvSpPr txBox="1">
              <a:spLocks noChangeArrowheads="1"/>
            </p:cNvSpPr>
            <p:nvPr/>
          </p:nvSpPr>
          <p:spPr bwMode="auto">
            <a:xfrm>
              <a:off x="1200" y="2496"/>
              <a:ext cx="25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= A  B</a:t>
              </a:r>
            </a:p>
          </p:txBody>
        </p:sp>
        <p:sp>
          <p:nvSpPr>
            <p:cNvPr id="30735" name="Line 16"/>
            <p:cNvSpPr>
              <a:spLocks noChangeShapeType="1"/>
            </p:cNvSpPr>
            <p:nvPr/>
          </p:nvSpPr>
          <p:spPr bwMode="auto">
            <a:xfrm>
              <a:off x="1344" y="24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17"/>
            <p:cNvSpPr>
              <a:spLocks noChangeShapeType="1"/>
            </p:cNvSpPr>
            <p:nvPr/>
          </p:nvSpPr>
          <p:spPr bwMode="auto">
            <a:xfrm>
              <a:off x="1632" y="24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905000" y="4267200"/>
            <a:ext cx="4116388" cy="369888"/>
            <a:chOff x="1200" y="2544"/>
            <a:chExt cx="2593" cy="233"/>
          </a:xfrm>
        </p:grpSpPr>
        <p:sp>
          <p:nvSpPr>
            <p:cNvPr id="30731" name="Text Box 19"/>
            <p:cNvSpPr txBox="1">
              <a:spLocks noChangeArrowheads="1"/>
            </p:cNvSpPr>
            <p:nvPr/>
          </p:nvSpPr>
          <p:spPr bwMode="auto">
            <a:xfrm>
              <a:off x="1200" y="2544"/>
              <a:ext cx="25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= {x | (x  A)    (x  B)} </a:t>
              </a:r>
            </a:p>
          </p:txBody>
        </p:sp>
        <p:sp>
          <p:nvSpPr>
            <p:cNvPr id="30732" name="Line 20"/>
            <p:cNvSpPr>
              <a:spLocks noChangeShapeType="1"/>
            </p:cNvSpPr>
            <p:nvPr/>
          </p:nvSpPr>
          <p:spPr bwMode="auto">
            <a:xfrm>
              <a:off x="1968" y="2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21"/>
            <p:cNvSpPr>
              <a:spLocks noChangeShapeType="1"/>
            </p:cNvSpPr>
            <p:nvPr/>
          </p:nvSpPr>
          <p:spPr bwMode="auto">
            <a:xfrm>
              <a:off x="2688" y="2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E3A2C-9890-4F81-9FFA-187853A39E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Set Identities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Practice the following at home: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Example 11 </a:t>
            </a: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Example 14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F58AA-09A0-4D34-8810-8B964E3FF95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b="1" i="1" smtClean="0">
                <a:solidFill>
                  <a:srgbClr val="0000FF"/>
                </a:solidFill>
              </a:rPr>
              <a:t>Union</a:t>
            </a:r>
            <a:r>
              <a:rPr lang="en-US" sz="4000" smtClean="0"/>
              <a:t> of Sets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ja-JP" sz="2400" b="1" i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ja-JP" sz="2400" dirty="0" smtClean="0">
                <a:solidFill>
                  <a:srgbClr val="FF3399"/>
                </a:solidFill>
              </a:rPr>
              <a:t>: </a:t>
            </a:r>
            <a:r>
              <a:rPr lang="en-US" altLang="ja-JP" sz="2400" dirty="0" smtClean="0"/>
              <a:t>Let A and B be sets. </a:t>
            </a:r>
            <a:r>
              <a:rPr lang="en-US" altLang="ja-JP" sz="2400" dirty="0" smtClean="0">
                <a:solidFill>
                  <a:srgbClr val="0000FF"/>
                </a:solidFill>
              </a:rPr>
              <a:t>The union of the sets A and B, denoted by A U B, is the set that contains those elements that are either in A or in B, or in both.</a:t>
            </a:r>
          </a:p>
          <a:p>
            <a:pPr eaLnBrk="1" hangingPunct="1"/>
            <a:r>
              <a:rPr lang="en-US" altLang="ja-JP" sz="2400" dirty="0" smtClean="0"/>
              <a:t>An element x belongs to the union of the sets A and B if and only if </a:t>
            </a:r>
            <a:r>
              <a:rPr lang="en-US" altLang="ja-JP" sz="2400" u="sng" dirty="0" smtClean="0">
                <a:solidFill>
                  <a:srgbClr val="0000FF"/>
                </a:solidFill>
              </a:rPr>
              <a:t>x belongs to A or x belong to B</a:t>
            </a:r>
            <a:endParaRPr lang="en-US" altLang="ja-JP" sz="2400" u="sng" dirty="0" smtClean="0"/>
          </a:p>
          <a:p>
            <a:pPr marL="342900" lvl="1" indent="-342900" eaLnBrk="1" hangingPunct="1">
              <a:buFont typeface="Arial" pitchFamily="34" charset="0"/>
              <a:buNone/>
            </a:pPr>
            <a:r>
              <a:rPr lang="en-US" altLang="ja-JP" sz="2400" dirty="0" smtClean="0"/>
              <a:t>		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B = { x | </a:t>
            </a:r>
            <a:r>
              <a:rPr lang="en-US" altLang="zh-TW" sz="2400" b="1" dirty="0" err="1" smtClean="0">
                <a:solidFill>
                  <a:srgbClr val="0000FF"/>
                </a:solidFill>
                <a:sym typeface="Symbol" pitchFamily="18" charset="2"/>
              </a:rPr>
              <a:t>xA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  </a:t>
            </a:r>
            <a:r>
              <a:rPr lang="en-US" altLang="zh-TW" sz="2400" b="1" dirty="0" err="1" smtClean="0">
                <a:solidFill>
                  <a:srgbClr val="0000FF"/>
                </a:solidFill>
                <a:sym typeface="Symbol" pitchFamily="18" charset="2"/>
              </a:rPr>
              <a:t>xB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 }</a:t>
            </a:r>
          </a:p>
          <a:p>
            <a:pPr eaLnBrk="1" hangingPunct="1"/>
            <a:r>
              <a:rPr lang="en-US" altLang="ja-JP" sz="2400" dirty="0" smtClean="0"/>
              <a:t> </a:t>
            </a:r>
            <a:r>
              <a:rPr lang="en-US" altLang="zh-TW" sz="2400" b="1" dirty="0" smtClean="0"/>
              <a:t>A</a:t>
            </a:r>
            <a:r>
              <a:rPr lang="en-US" altLang="zh-TW" sz="2400" b="1" dirty="0" smtClean="0">
                <a:sym typeface="Symbol" pitchFamily="18" charset="2"/>
              </a:rPr>
              <a:t>B</a:t>
            </a:r>
            <a:r>
              <a:rPr lang="en-US" altLang="zh-TW" sz="2400" dirty="0" smtClean="0">
                <a:sym typeface="Symbol" pitchFamily="18" charset="2"/>
              </a:rPr>
              <a:t> is pronounced as “</a:t>
            </a:r>
            <a:r>
              <a:rPr lang="en-US" altLang="zh-TW" sz="2400" b="1" dirty="0" smtClean="0">
                <a:sym typeface="Symbol" pitchFamily="18" charset="2"/>
              </a:rPr>
              <a:t>A union B</a:t>
            </a:r>
            <a:r>
              <a:rPr lang="en-US" altLang="zh-TW" sz="2400" dirty="0" smtClean="0">
                <a:sym typeface="Symbol" pitchFamily="18" charset="2"/>
              </a:rPr>
              <a:t>”</a:t>
            </a:r>
          </a:p>
          <a:p>
            <a:pPr eaLnBrk="1" hangingPunct="1"/>
            <a:r>
              <a:rPr lang="en-US" altLang="ja-JP" sz="2400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Example 1: </a:t>
            </a:r>
            <a:r>
              <a:rPr lang="en-US" altLang="ja-JP" sz="2400" dirty="0" smtClean="0"/>
              <a:t>The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union</a:t>
            </a:r>
            <a:r>
              <a:rPr lang="en-US" altLang="ja-JP" sz="2400" dirty="0" smtClean="0"/>
              <a:t> of the sets </a:t>
            </a:r>
            <a:r>
              <a:rPr lang="en-US" altLang="ja-JP" sz="2400" dirty="0" smtClean="0">
                <a:solidFill>
                  <a:srgbClr val="0000FF"/>
                </a:solidFill>
              </a:rPr>
              <a:t>{1, 3, 5}</a:t>
            </a:r>
            <a:r>
              <a:rPr lang="en-US" altLang="ja-JP" sz="2400" dirty="0" smtClean="0"/>
              <a:t> and </a:t>
            </a:r>
            <a:r>
              <a:rPr lang="en-US" altLang="ja-JP" sz="2400" dirty="0" smtClean="0">
                <a:solidFill>
                  <a:srgbClr val="0000FF"/>
                </a:solidFill>
              </a:rPr>
              <a:t>{1, 2, 3}</a:t>
            </a:r>
            <a:r>
              <a:rPr lang="en-US" altLang="ja-JP" sz="2400" dirty="0" smtClean="0"/>
              <a:t> is the set {1, 2, 3, 5}; that is, </a:t>
            </a:r>
            <a:r>
              <a:rPr lang="en-US" altLang="ja-JP" sz="2400" dirty="0" smtClean="0">
                <a:solidFill>
                  <a:srgbClr val="30A52D"/>
                </a:solidFill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</a:rPr>
              <a:t>{1,3, 5} U {1, 2, 3} = {1, 2, 3, 5}</a:t>
            </a:r>
            <a:endParaRPr lang="en-US" altLang="ja-JP" sz="2400" dirty="0" smtClean="0">
              <a:solidFill>
                <a:srgbClr val="FF3399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Example 2</a:t>
            </a:r>
            <a:r>
              <a:rPr lang="en-US" sz="2400" dirty="0" smtClean="0">
                <a:sym typeface="Symbol" pitchFamily="18" charset="2"/>
              </a:rPr>
              <a:t>: If A = {Cyndi, Faisal, Abdullah}, and B ={</a:t>
            </a:r>
            <a:r>
              <a:rPr lang="en-US" sz="2400" dirty="0" err="1" smtClean="0">
                <a:sym typeface="Symbol" pitchFamily="18" charset="2"/>
              </a:rPr>
              <a:t>Laila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dirty="0" err="1" smtClean="0">
                <a:sym typeface="Symbol" pitchFamily="18" charset="2"/>
              </a:rPr>
              <a:t>Rahim</a:t>
            </a:r>
            <a:r>
              <a:rPr lang="en-US" sz="2400" dirty="0" smtClean="0">
                <a:sym typeface="Symbol" pitchFamily="18" charset="2"/>
              </a:rPr>
              <a:t>},  then,  A  B = {Cyndi, Faisal, Abdullah, </a:t>
            </a:r>
            <a:r>
              <a:rPr lang="en-US" sz="2400" dirty="0" err="1" smtClean="0">
                <a:sym typeface="Symbol" pitchFamily="18" charset="2"/>
              </a:rPr>
              <a:t>Laila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dirty="0" err="1" smtClean="0">
                <a:sym typeface="Symbol" pitchFamily="18" charset="2"/>
              </a:rPr>
              <a:t>Rahim</a:t>
            </a:r>
            <a:r>
              <a:rPr lang="en-US" sz="2400" dirty="0" smtClean="0">
                <a:sym typeface="Symbol" pitchFamily="18" charset="2"/>
              </a:rPr>
              <a:t>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ja-JP" sz="2400" dirty="0" smtClean="0">
                <a:solidFill>
                  <a:srgbClr val="FF3399"/>
                </a:solidFill>
              </a:rPr>
              <a:t>  </a:t>
            </a:r>
            <a:endParaRPr lang="en-US" altLang="ja-JP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277690-6B98-41F3-AE07-08D51E89EA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zh-TW" sz="3200" smtClean="0"/>
              <a:t>Generalized Unions and Intersections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u="sng" smtClean="0">
                <a:solidFill>
                  <a:srgbClr val="FF0000"/>
                </a:solidFill>
              </a:rPr>
              <a:t>Definition</a:t>
            </a:r>
            <a:r>
              <a:rPr lang="en-US" altLang="zh-TW" sz="2400" smtClean="0"/>
              <a:t> : The </a:t>
            </a:r>
            <a:r>
              <a:rPr lang="en-US" altLang="zh-TW" sz="2400" b="1" i="1" smtClean="0">
                <a:solidFill>
                  <a:srgbClr val="0000FF"/>
                </a:solidFill>
              </a:rPr>
              <a:t>union</a:t>
            </a:r>
            <a:r>
              <a:rPr lang="en-US" altLang="zh-TW" sz="2400" smtClean="0">
                <a:solidFill>
                  <a:srgbClr val="0000FF"/>
                </a:solidFill>
              </a:rPr>
              <a:t> of a collection of sets</a:t>
            </a:r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smtClean="0">
                <a:sym typeface="Symbol" pitchFamily="18" charset="2"/>
              </a:rPr>
              <a:t>is the set containing those elements that are members of </a:t>
            </a:r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at least one set</a:t>
            </a:r>
            <a:r>
              <a:rPr lang="en-US" altLang="zh-TW" sz="2400" smtClean="0">
                <a:sym typeface="Symbol" pitchFamily="18" charset="2"/>
              </a:rPr>
              <a:t> in the collection. 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zh-TW" sz="2400" b="1" i="1" smtClean="0">
                <a:solidFill>
                  <a:srgbClr val="0000FF"/>
                </a:solidFill>
              </a:rPr>
              <a:t>A</a:t>
            </a:r>
            <a:r>
              <a:rPr lang="en-US" altLang="zh-TW" sz="2400" b="1" i="1" baseline="-25000" smtClean="0">
                <a:solidFill>
                  <a:srgbClr val="0000FF"/>
                </a:solidFill>
              </a:rPr>
              <a:t>1</a:t>
            </a:r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</a:t>
            </a:r>
            <a:r>
              <a:rPr lang="en-US" altLang="zh-TW" sz="2400" b="1" i="1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b="1" i="1" smtClean="0">
                <a:solidFill>
                  <a:srgbClr val="0000FF"/>
                </a:solidFill>
              </a:rPr>
              <a:t>A</a:t>
            </a:r>
            <a:r>
              <a:rPr lang="en-US" altLang="zh-TW" sz="2400" b="1" i="1" baseline="-25000" smtClean="0">
                <a:solidFill>
                  <a:srgbClr val="0000FF"/>
                </a:solidFill>
              </a:rPr>
              <a:t>2 </a:t>
            </a:r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</a:t>
            </a:r>
            <a:r>
              <a:rPr lang="en-US" altLang="zh-TW" sz="2400" b="1" i="1" smtClean="0">
                <a:solidFill>
                  <a:srgbClr val="0000FF"/>
                </a:solidFill>
                <a:sym typeface="Symbol" pitchFamily="18" charset="2"/>
              </a:rPr>
              <a:t> … </a:t>
            </a:r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</a:t>
            </a:r>
            <a:r>
              <a:rPr lang="en-US" altLang="zh-TW" sz="2400" b="1" i="1" smtClean="0">
                <a:solidFill>
                  <a:srgbClr val="0000FF"/>
                </a:solidFill>
              </a:rPr>
              <a:t> A</a:t>
            </a:r>
            <a:r>
              <a:rPr lang="en-US" altLang="zh-TW" sz="2400" b="1" i="1" baseline="-25000" smtClean="0">
                <a:solidFill>
                  <a:srgbClr val="0000FF"/>
                </a:solidFill>
              </a:rPr>
              <a:t>n</a:t>
            </a:r>
            <a:r>
              <a:rPr lang="en-US" altLang="zh-TW" sz="2400" b="1" i="1" smtClean="0">
                <a:solidFill>
                  <a:srgbClr val="0000FF"/>
                </a:solidFill>
              </a:rPr>
              <a:t> = </a:t>
            </a:r>
            <a:endParaRPr lang="en-US" altLang="zh-TW" sz="2400" b="1" i="1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b="1" u="sng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b="1" u="sng" smtClean="0">
                <a:solidFill>
                  <a:srgbClr val="FF0000"/>
                </a:solidFill>
              </a:rPr>
              <a:t>Definition</a:t>
            </a:r>
            <a:r>
              <a:rPr lang="en-US" altLang="zh-TW" sz="2400" smtClean="0"/>
              <a:t>: The </a:t>
            </a:r>
            <a:r>
              <a:rPr lang="en-US" altLang="zh-TW" sz="2400" b="1" i="1" smtClean="0">
                <a:solidFill>
                  <a:srgbClr val="0000FF"/>
                </a:solidFill>
              </a:rPr>
              <a:t>intersection</a:t>
            </a:r>
            <a:r>
              <a:rPr lang="en-US" altLang="zh-TW" sz="2400" smtClean="0">
                <a:solidFill>
                  <a:srgbClr val="0000FF"/>
                </a:solidFill>
              </a:rPr>
              <a:t> of a collection of sets </a:t>
            </a:r>
            <a:r>
              <a:rPr lang="en-US" altLang="zh-TW" sz="2400" smtClean="0">
                <a:sym typeface="Symbol" pitchFamily="18" charset="2"/>
              </a:rPr>
              <a:t>is the set containing those elements that are members of </a:t>
            </a:r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all the sets </a:t>
            </a:r>
            <a:r>
              <a:rPr lang="en-US" altLang="zh-TW" sz="2400" smtClean="0">
                <a:sym typeface="Symbol" pitchFamily="18" charset="2"/>
              </a:rPr>
              <a:t>in the collection.</a:t>
            </a:r>
          </a:p>
          <a:p>
            <a:pPr lvl="1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zh-TW" sz="2400" b="1" i="1" smtClean="0">
                <a:solidFill>
                  <a:srgbClr val="0000FF"/>
                </a:solidFill>
              </a:rPr>
              <a:t>A</a:t>
            </a:r>
            <a:r>
              <a:rPr lang="en-US" altLang="zh-TW" sz="2400" b="1" i="1" baseline="-25000" smtClean="0">
                <a:solidFill>
                  <a:srgbClr val="0000FF"/>
                </a:solidFill>
              </a:rPr>
              <a:t>1</a:t>
            </a:r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</a:t>
            </a:r>
            <a:r>
              <a:rPr lang="en-US" altLang="zh-TW" sz="2400" b="1" i="1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b="1" i="1" smtClean="0">
                <a:solidFill>
                  <a:srgbClr val="0000FF"/>
                </a:solidFill>
              </a:rPr>
              <a:t>A</a:t>
            </a:r>
            <a:r>
              <a:rPr lang="en-US" altLang="zh-TW" sz="2400" b="1" i="1" baseline="-25000" smtClean="0">
                <a:solidFill>
                  <a:srgbClr val="0000FF"/>
                </a:solidFill>
              </a:rPr>
              <a:t>2 </a:t>
            </a:r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</a:t>
            </a:r>
            <a:r>
              <a:rPr lang="en-US" altLang="zh-TW" sz="2400" b="1" i="1" smtClean="0">
                <a:solidFill>
                  <a:srgbClr val="0000FF"/>
                </a:solidFill>
                <a:sym typeface="Symbol" pitchFamily="18" charset="2"/>
              </a:rPr>
              <a:t> … </a:t>
            </a:r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</a:t>
            </a:r>
            <a:r>
              <a:rPr lang="en-US" altLang="zh-TW" sz="2400" b="1" i="1" smtClean="0">
                <a:solidFill>
                  <a:srgbClr val="0000FF"/>
                </a:solidFill>
              </a:rPr>
              <a:t> A</a:t>
            </a:r>
            <a:r>
              <a:rPr lang="en-US" altLang="zh-TW" sz="2400" b="1" i="1" baseline="-25000" smtClean="0">
                <a:solidFill>
                  <a:srgbClr val="0000FF"/>
                </a:solidFill>
              </a:rPr>
              <a:t>n</a:t>
            </a:r>
            <a:r>
              <a:rPr lang="en-US" altLang="zh-TW" sz="2400" b="1" i="1" smtClean="0">
                <a:solidFill>
                  <a:srgbClr val="0000FF"/>
                </a:solidFill>
              </a:rPr>
              <a:t> = </a:t>
            </a:r>
            <a:endParaRPr lang="en-US" altLang="zh-TW" sz="2400" b="1" i="1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505200" y="2451100"/>
          <a:ext cx="763588" cy="673100"/>
        </p:xfrm>
        <a:graphic>
          <a:graphicData uri="http://schemas.openxmlformats.org/presentationml/2006/ole">
            <p:oleObj spid="_x0000_s3092" name="方程式" r:id="rId4" imgW="342751" imgH="431613" progId="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505200" y="4267200"/>
          <a:ext cx="534988" cy="673100"/>
        </p:xfrm>
        <a:graphic>
          <a:graphicData uri="http://schemas.openxmlformats.org/presentationml/2006/ole">
            <p:oleObj spid="_x0000_s3093" name="方程式" r:id="rId5" imgW="342751" imgH="431613" progId="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b="1" dirty="0" smtClean="0">
                <a:solidFill>
                  <a:srgbClr val="FF6600"/>
                </a:solidFill>
                <a:latin typeface="+mn-lt"/>
              </a:rPr>
              <a:t/>
            </a:r>
            <a:br>
              <a:rPr lang="en-US" altLang="zh-TW" sz="2800" b="1" dirty="0" smtClean="0">
                <a:solidFill>
                  <a:srgbClr val="FF6600"/>
                </a:solidFill>
                <a:latin typeface="+mn-lt"/>
              </a:rPr>
            </a:br>
            <a:r>
              <a:rPr lang="en-US" altLang="zh-TW" sz="2800" b="1" dirty="0" smtClean="0">
                <a:solidFill>
                  <a:srgbClr val="FF0000"/>
                </a:solidFill>
                <a:latin typeface="+mn-lt"/>
              </a:rPr>
              <a:t>FIGURE 5</a:t>
            </a:r>
            <a:r>
              <a:rPr lang="en-US" altLang="zh-TW" sz="2800" b="1" dirty="0" smtClean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zh-TW" sz="2800" dirty="0" smtClean="0">
                <a:latin typeface="+mn-lt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+mn-lt"/>
              </a:rPr>
              <a:t>The </a:t>
            </a:r>
            <a:r>
              <a:rPr lang="en-US" altLang="zh-TW" sz="2800" b="1" dirty="0" smtClean="0">
                <a:solidFill>
                  <a:srgbClr val="0000FF"/>
                </a:solidFill>
                <a:latin typeface="+mn-lt"/>
              </a:rPr>
              <a:t>Union</a:t>
            </a:r>
            <a:r>
              <a:rPr lang="en-US" altLang="zh-TW" sz="2800" dirty="0" smtClean="0">
                <a:solidFill>
                  <a:srgbClr val="0000FF"/>
                </a:solidFill>
                <a:latin typeface="+mn-lt"/>
              </a:rPr>
              <a:t> and </a:t>
            </a:r>
            <a:r>
              <a:rPr lang="en-US" altLang="zh-TW" sz="2800" b="1" dirty="0" smtClean="0">
                <a:solidFill>
                  <a:srgbClr val="0000FF"/>
                </a:solidFill>
                <a:latin typeface="+mn-lt"/>
              </a:rPr>
              <a:t>Intersection</a:t>
            </a:r>
            <a:r>
              <a:rPr lang="en-US" altLang="zh-TW" sz="2800" dirty="0" smtClean="0">
                <a:solidFill>
                  <a:srgbClr val="0000FF"/>
                </a:solidFill>
                <a:latin typeface="+mn-lt"/>
              </a:rPr>
              <a:t> of </a:t>
            </a:r>
            <a:r>
              <a:rPr lang="en-US" altLang="zh-TW" sz="2800" i="1" dirty="0" smtClean="0">
                <a:solidFill>
                  <a:srgbClr val="0000FF"/>
                </a:solidFill>
                <a:latin typeface="+mn-lt"/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  <a:latin typeface="+mn-lt"/>
              </a:rPr>
              <a:t>, </a:t>
            </a:r>
            <a:r>
              <a:rPr lang="en-US" altLang="zh-TW" sz="2800" i="1" dirty="0" smtClean="0">
                <a:solidFill>
                  <a:srgbClr val="0000FF"/>
                </a:solidFill>
                <a:latin typeface="+mn-lt"/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  <a:latin typeface="+mn-lt"/>
              </a:rPr>
              <a:t>, and </a:t>
            </a:r>
            <a:r>
              <a:rPr lang="en-US" altLang="zh-TW" sz="2800" i="1" dirty="0" smtClean="0">
                <a:solidFill>
                  <a:srgbClr val="0000FF"/>
                </a:solidFill>
                <a:latin typeface="+mn-lt"/>
              </a:rPr>
              <a:t>C</a:t>
            </a:r>
            <a:r>
              <a:rPr lang="en-US" altLang="zh-TW" sz="28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altLang="zh-TW" sz="2800" dirty="0" smtClean="0">
                <a:solidFill>
                  <a:srgbClr val="0000FF"/>
                </a:solidFill>
                <a:latin typeface="+mn-lt"/>
              </a:rPr>
            </a:br>
            <a:endParaRPr 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D2D5D-FA32-440D-9632-32C6CF450A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32772" name="Picture 3" descr="02-2-0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025" y="1905000"/>
            <a:ext cx="8589963" cy="41148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zh-TW" sz="3200" b="1" i="1" dirty="0" smtClean="0"/>
              <a:t>Examples</a:t>
            </a:r>
            <a:r>
              <a:rPr lang="en-US" altLang="zh-TW" sz="3200" dirty="0" smtClean="0"/>
              <a:t>: </a:t>
            </a:r>
            <a:r>
              <a:rPr lang="en-US" altLang="zh-TW" sz="3200" dirty="0" smtClean="0"/>
              <a:t>Union and Intersection of </a:t>
            </a:r>
            <a:r>
              <a:rPr lang="en-US" altLang="zh-TW" sz="3200" b="1" dirty="0" smtClean="0"/>
              <a:t>three</a:t>
            </a:r>
            <a:r>
              <a:rPr lang="en-US" altLang="zh-TW" sz="3200" dirty="0" smtClean="0"/>
              <a:t> </a:t>
            </a:r>
            <a:r>
              <a:rPr lang="en-US" altLang="zh-TW" sz="3200" b="1" dirty="0" smtClean="0"/>
              <a:t>sets</a:t>
            </a:r>
            <a:endParaRPr lang="en-US" sz="3200" b="1" dirty="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Example 15 : </a:t>
            </a:r>
            <a:r>
              <a:rPr lang="en-US" sz="2400" dirty="0" smtClean="0"/>
              <a:t>Let A =  { 0, 2, 4, 6, 8}, B = {0, 1, 2, 3, 4}, and </a:t>
            </a:r>
          </a:p>
          <a:p>
            <a:pPr marL="0" lvl="1" indent="0" eaLnBrk="1" hangingPunct="1">
              <a:buNone/>
            </a:pPr>
            <a:r>
              <a:rPr lang="en-US" sz="2400" dirty="0" smtClean="0"/>
              <a:t>     C = { 0, 3, 6, 9}. What are </a:t>
            </a:r>
            <a:r>
              <a:rPr lang="en-US" sz="2400" b="1" dirty="0" smtClean="0">
                <a:solidFill>
                  <a:srgbClr val="0000FF"/>
                </a:solidFill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U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U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C </a:t>
            </a:r>
            <a:r>
              <a:rPr lang="en-US" sz="2400" b="1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A  B  C </a:t>
            </a:r>
            <a:r>
              <a:rPr lang="en-US" sz="2400" dirty="0" smtClean="0">
                <a:sym typeface="Symbol" pitchFamily="18" charset="2"/>
              </a:rPr>
              <a:t>?</a:t>
            </a:r>
          </a:p>
          <a:p>
            <a:pPr marL="342900" lvl="1" indent="-342900" eaLnBrk="1" hangingPunct="1">
              <a:buFont typeface="Arial" pitchFamily="34" charset="0"/>
              <a:buChar char="•"/>
            </a:pPr>
            <a:endParaRPr lang="en-US" sz="2400" dirty="0" smtClean="0">
              <a:sym typeface="Symbol" pitchFamily="18" charset="2"/>
            </a:endParaRPr>
          </a:p>
          <a:p>
            <a:pPr marL="342900" lvl="1" indent="-342900" eaLnBrk="1" hangingPunct="1">
              <a:buFont typeface="Arial" pitchFamily="34" charset="0"/>
              <a:buChar char="•"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b="1" u="sng" dirty="0" smtClean="0">
                <a:solidFill>
                  <a:srgbClr val="00B050"/>
                </a:solidFill>
                <a:sym typeface="Symbol" pitchFamily="18" charset="2"/>
              </a:rPr>
              <a:t>Solution</a:t>
            </a:r>
            <a:r>
              <a:rPr lang="en-US" sz="2400" dirty="0" smtClean="0">
                <a:sym typeface="Symbol" pitchFamily="18" charset="2"/>
              </a:rPr>
              <a:t>:</a:t>
            </a:r>
          </a:p>
          <a:p>
            <a:pPr marL="342900" lvl="1" indent="-342900" eaLnBrk="1" hangingPunct="1">
              <a:buFont typeface="Arial" pitchFamily="34" charset="0"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 A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U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U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C  = { 0, 1, 2, 3, 4, 6, 8, 9}</a:t>
            </a:r>
          </a:p>
          <a:p>
            <a:pPr marL="342900" lvl="1" indent="-342900" eaLnBrk="1" hangingPunct="1">
              <a:buFont typeface="Arial" pitchFamily="34" charset="0"/>
              <a:buNone/>
            </a:pP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	 A  B  C = { 0 }</a:t>
            </a:r>
          </a:p>
          <a:p>
            <a:pPr marL="342900" lvl="1" indent="-342900" eaLnBrk="1" hangingPunct="1">
              <a:buFont typeface="Arial" pitchFamily="34" charset="0"/>
              <a:buNone/>
            </a:pPr>
            <a:endParaRPr lang="en-US" sz="2400" b="1" dirty="0">
              <a:solidFill>
                <a:srgbClr val="0000FF"/>
              </a:solidFill>
              <a:sym typeface="Symbol" pitchFamily="18" charset="2"/>
            </a:endParaRPr>
          </a:p>
          <a:p>
            <a:pPr marL="342900" lvl="1" indent="-342900" eaLnBrk="1" hangingPunct="1">
              <a:buFont typeface="Arial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Q: Show the above sets in a Venn Diagram. Assume universal set U.</a:t>
            </a:r>
            <a:endParaRPr lang="en-US" sz="2400" dirty="0" smtClean="0">
              <a:solidFill>
                <a:srgbClr val="FF0000"/>
              </a:solidFill>
              <a:sym typeface="Symbol" pitchFamily="18" charset="2"/>
            </a:endParaRPr>
          </a:p>
          <a:p>
            <a:pPr marL="342900" lvl="1" indent="-342900" eaLnBrk="1" hangingPunct="1">
              <a:buFont typeface="Arial" pitchFamily="34" charset="0"/>
              <a:buChar char="•"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5D78A-742A-4B49-8180-068DA7E154B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Computer Representation of Sets</a:t>
            </a:r>
            <a:r>
              <a:rPr lang="en-US" altLang="zh-TW" sz="4000" i="1" dirty="0" smtClean="0">
                <a:sym typeface="Symbol" pitchFamily="18" charset="2"/>
              </a:rPr>
              <a:t/>
            </a:r>
            <a:br>
              <a:rPr lang="en-US" altLang="zh-TW" sz="4000" i="1" dirty="0" smtClean="0">
                <a:sym typeface="Symbol" pitchFamily="18" charset="2"/>
              </a:rPr>
            </a:br>
            <a:endParaRPr lang="en-US" sz="4000" dirty="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There are various ways to represent sets using a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One method is to store the elements of the set in an unordered fashion.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But time-consuming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We use a method for storing elements using an arbitrary ordering of the elements of the universal set(we assume that the universal set is finite).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24C0B8-9448-4FA7-86E5-89D38933D20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Computer Representation of Sets</a:t>
            </a:r>
            <a:endParaRPr lang="en-US" sz="360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400" dirty="0" smtClean="0">
                <a:solidFill>
                  <a:srgbClr val="0000FF"/>
                </a:solidFill>
              </a:rPr>
              <a:t>If we order the elements of our universe, we can represent sets by bit-strings.  For example, consider the universe</a:t>
            </a:r>
          </a:p>
          <a:p>
            <a:pPr algn="ctr" eaLnBrk="1" hangingPunct="1">
              <a:buFontTx/>
              <a:buNone/>
            </a:pPr>
            <a:r>
              <a:rPr lang="en-US" altLang="ja-JP" sz="2400" i="1" dirty="0" smtClean="0">
                <a:solidFill>
                  <a:srgbClr val="0000FF"/>
                </a:solidFill>
              </a:rPr>
              <a:t>U </a:t>
            </a:r>
            <a:r>
              <a:rPr lang="en-US" altLang="ja-JP" sz="2400" dirty="0" smtClean="0">
                <a:solidFill>
                  <a:srgbClr val="0000FF"/>
                </a:solidFill>
              </a:rPr>
              <a:t>= {ant, beetle, cicada, dragonfly}</a:t>
            </a:r>
          </a:p>
          <a:p>
            <a:pPr eaLnBrk="1" hangingPunct="1"/>
            <a:r>
              <a:rPr lang="en-US" altLang="ja-JP" sz="2400" dirty="0" smtClean="0"/>
              <a:t>Order the elements alphabetically.  Subsets of </a:t>
            </a:r>
            <a:r>
              <a:rPr lang="en-US" altLang="ja-JP" sz="2400" i="1" dirty="0" smtClean="0"/>
              <a:t>U</a:t>
            </a:r>
            <a:r>
              <a:rPr lang="en-US" altLang="ja-JP" sz="2400" dirty="0" smtClean="0"/>
              <a:t> are represented by bit-strings of length 4.  Each bit in turn, tells us whether the corresponding element is contained in the set. </a:t>
            </a:r>
          </a:p>
          <a:p>
            <a:pPr eaLnBrk="1" hangingPunct="1">
              <a:buFontTx/>
              <a:buNone/>
            </a:pPr>
            <a:endParaRPr lang="en-US" altLang="ja-JP" sz="2400" dirty="0" smtClean="0">
              <a:solidFill>
                <a:srgbClr val="429B3B"/>
              </a:solidFill>
            </a:endParaRPr>
          </a:p>
          <a:p>
            <a:pPr eaLnBrk="1" hangingPunct="1"/>
            <a:r>
              <a:rPr lang="en-US" altLang="ja-JP" sz="2400" u="sng" dirty="0" smtClean="0">
                <a:solidFill>
                  <a:srgbClr val="FF0000"/>
                </a:solidFill>
              </a:rPr>
              <a:t>For example</a:t>
            </a:r>
            <a:r>
              <a:rPr lang="en-US" altLang="ja-JP" sz="2400" dirty="0" smtClean="0">
                <a:solidFill>
                  <a:srgbClr val="FF0000"/>
                </a:solidFill>
              </a:rPr>
              <a:t>,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0000FF"/>
                </a:solidFill>
              </a:rPr>
              <a:t>{ant, dragonfly} </a:t>
            </a:r>
            <a:r>
              <a:rPr lang="en-US" altLang="ja-JP" sz="2400" dirty="0" smtClean="0"/>
              <a:t>is represented by the bit-string  </a:t>
            </a:r>
            <a:r>
              <a:rPr lang="en-US" altLang="ja-JP" sz="2400" dirty="0" smtClean="0">
                <a:solidFill>
                  <a:srgbClr val="0000FF"/>
                </a:solidFill>
              </a:rPr>
              <a:t>1001</a:t>
            </a:r>
          </a:p>
          <a:p>
            <a:pPr eaLnBrk="1" hangingPunct="1"/>
            <a:r>
              <a:rPr lang="en-US" altLang="ja-JP" sz="2400" u="sng" dirty="0" smtClean="0">
                <a:solidFill>
                  <a:srgbClr val="FF0000"/>
                </a:solidFill>
              </a:rPr>
              <a:t>Question</a:t>
            </a:r>
            <a:r>
              <a:rPr lang="en-US" altLang="ja-JP" sz="2400" dirty="0" smtClean="0">
                <a:solidFill>
                  <a:schemeClr val="hlink"/>
                </a:solidFill>
              </a:rPr>
              <a:t>:</a:t>
            </a:r>
            <a:r>
              <a:rPr lang="en-US" altLang="ja-JP" sz="2400" dirty="0" smtClean="0">
                <a:solidFill>
                  <a:srgbClr val="FF0000"/>
                </a:solidFill>
              </a:rPr>
              <a:t>  What set is represented by 0111 ?</a:t>
            </a:r>
            <a:endParaRPr lang="en-US" altLang="ja-JP" sz="2400" i="1" dirty="0" smtClean="0">
              <a:solidFill>
                <a:srgbClr val="FF0000"/>
              </a:solidFill>
            </a:endParaRPr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0A92B-938C-4DAD-9FD3-8E936ADF32F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/>
            </a:r>
            <a:br>
              <a:rPr lang="en-US" altLang="zh-TW" sz="3600" smtClean="0"/>
            </a:br>
            <a:r>
              <a:rPr lang="en-US" altLang="zh-TW" sz="3600" smtClean="0"/>
              <a:t>Computer Representation of Sets</a:t>
            </a:r>
            <a:r>
              <a:rPr lang="en-US" altLang="zh-TW" sz="3600" i="1" smtClean="0">
                <a:sym typeface="Symbol" pitchFamily="18" charset="2"/>
              </a:rPr>
              <a:t/>
            </a:r>
            <a:br>
              <a:rPr lang="en-US" altLang="zh-TW" sz="3600" i="1" smtClean="0">
                <a:sym typeface="Symbol" pitchFamily="18" charset="2"/>
              </a:rPr>
            </a:br>
            <a:endParaRPr lang="en-US" sz="360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400" u="sng" dirty="0" smtClean="0">
                <a:solidFill>
                  <a:srgbClr val="00B050"/>
                </a:solidFill>
              </a:rPr>
              <a:t>Answer</a:t>
            </a:r>
            <a:r>
              <a:rPr lang="en-US" altLang="ja-JP" sz="2400" dirty="0" smtClean="0"/>
              <a:t> : </a:t>
            </a:r>
            <a:r>
              <a:rPr lang="en-US" altLang="ja-JP" sz="2400" dirty="0" smtClean="0">
                <a:solidFill>
                  <a:srgbClr val="0000FF"/>
                </a:solidFill>
              </a:rPr>
              <a:t>0111 represents {beetle, cicada, dragonfly}</a:t>
            </a:r>
          </a:p>
          <a:p>
            <a:pPr eaLnBrk="1" hangingPunct="1">
              <a:lnSpc>
                <a:spcPct val="90000"/>
              </a:lnSpc>
            </a:pPr>
            <a:endParaRPr lang="en-US" altLang="ja-JP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ja-JP" sz="2400" dirty="0" smtClean="0"/>
              <a:t>Conveniently, under this representation the various set theoretic operations become the logical bit-string operators that we saw before.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400" i="1" u="sng" dirty="0" smtClean="0">
                <a:solidFill>
                  <a:srgbClr val="C00000"/>
                </a:solidFill>
              </a:rPr>
              <a:t>For example</a:t>
            </a:r>
            <a:r>
              <a:rPr lang="en-US" altLang="ja-JP" sz="2400" dirty="0" smtClean="0"/>
              <a:t>, the </a:t>
            </a:r>
            <a:r>
              <a:rPr lang="en-US" altLang="ja-JP" sz="2400" dirty="0" smtClean="0">
                <a:solidFill>
                  <a:srgbClr val="0000FF"/>
                </a:solidFill>
              </a:rPr>
              <a:t>symmetric difference </a:t>
            </a:r>
            <a:r>
              <a:rPr lang="en-US" altLang="ja-JP" sz="2400" dirty="0" smtClean="0"/>
              <a:t>of </a:t>
            </a:r>
            <a:r>
              <a:rPr lang="en-US" altLang="ja-JP" sz="2400" dirty="0" smtClean="0">
                <a:solidFill>
                  <a:srgbClr val="0000FF"/>
                </a:solidFill>
              </a:rPr>
              <a:t>{beetle} </a:t>
            </a:r>
            <a:r>
              <a:rPr lang="en-US" altLang="ja-JP" sz="2400" dirty="0" smtClean="0"/>
              <a:t>with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altLang="ja-JP" sz="2400" dirty="0" smtClean="0"/>
              <a:t>	</a:t>
            </a:r>
            <a:r>
              <a:rPr lang="en-US" altLang="ja-JP" sz="2400" dirty="0" smtClean="0">
                <a:solidFill>
                  <a:srgbClr val="0000FF"/>
                </a:solidFill>
              </a:rPr>
              <a:t>{ant, beetle, dragonfly}</a:t>
            </a:r>
            <a:r>
              <a:rPr lang="en-US" altLang="ja-JP" sz="2400" dirty="0" smtClean="0"/>
              <a:t> is represented by: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/>
              <a:t>			0100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>
                <a:sym typeface="Symbol" pitchFamily="18" charset="2"/>
              </a:rPr>
              <a:t>		       	</a:t>
            </a:r>
            <a:r>
              <a:rPr lang="en-US" altLang="ja-JP" sz="2400" u="sng" dirty="0" smtClean="0"/>
              <a:t>1101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 smtClean="0"/>
              <a:t>    		             </a:t>
            </a:r>
            <a:r>
              <a:rPr lang="en-US" altLang="ja-JP" sz="2400" dirty="0" smtClean="0">
                <a:solidFill>
                  <a:srgbClr val="0000FF"/>
                </a:solidFill>
              </a:rPr>
              <a:t> 1001  = {ant, dragonfly}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DD170-FC9B-41D7-A29D-DF48A29AEC7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/>
            </a:r>
            <a:br>
              <a:rPr lang="en-US" altLang="zh-TW" sz="4000" smtClean="0"/>
            </a:br>
            <a:r>
              <a:rPr lang="en-US" altLang="zh-TW" sz="4000" smtClean="0"/>
              <a:t>Computer Representation of Sets</a:t>
            </a:r>
            <a:r>
              <a:rPr lang="en-US" altLang="zh-TW" sz="4000" i="1" smtClean="0">
                <a:sym typeface="Symbol" pitchFamily="18" charset="2"/>
              </a:rPr>
              <a:t/>
            </a:r>
            <a:br>
              <a:rPr lang="en-US" altLang="zh-TW" sz="4000" i="1" smtClean="0">
                <a:sym typeface="Symbol" pitchFamily="18" charset="2"/>
              </a:rPr>
            </a:br>
            <a:endParaRPr lang="en-US" sz="400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Example 18: </a:t>
            </a:r>
            <a:r>
              <a:rPr lang="en-US" sz="2400" dirty="0" smtClean="0"/>
              <a:t>Let U = { 1, 2, 3, 4, 5, 6, 7, 8, 9, 10 }</a:t>
            </a:r>
          </a:p>
          <a:p>
            <a:pPr eaLnBrk="1" hangingPunct="1"/>
            <a:r>
              <a:rPr lang="en-US" sz="2400" dirty="0" smtClean="0"/>
              <a:t>What bit string represents the subset of all odd integers in </a:t>
            </a:r>
            <a:r>
              <a:rPr lang="en-US" sz="2400" i="1" dirty="0" smtClean="0"/>
              <a:t>U</a:t>
            </a:r>
            <a:r>
              <a:rPr lang="en-US" sz="2400" dirty="0" smtClean="0"/>
              <a:t>?</a:t>
            </a:r>
          </a:p>
          <a:p>
            <a:pPr eaLnBrk="1" hangingPunct="1"/>
            <a:r>
              <a:rPr lang="en-US" sz="2400" dirty="0" smtClean="0"/>
              <a:t>What bit string represents the subset of all even integers in </a:t>
            </a:r>
            <a:r>
              <a:rPr lang="en-US" sz="2400" i="1" dirty="0" smtClean="0"/>
              <a:t>U</a:t>
            </a:r>
            <a:r>
              <a:rPr lang="en-US" sz="2400" dirty="0" smtClean="0"/>
              <a:t>?</a:t>
            </a:r>
          </a:p>
          <a:p>
            <a:pPr eaLnBrk="1" hangingPunct="1"/>
            <a:r>
              <a:rPr lang="en-US" sz="2400" dirty="0" smtClean="0"/>
              <a:t>What bit string represents the subset of integers not exceeding 5 in </a:t>
            </a:r>
            <a:r>
              <a:rPr lang="en-US" sz="2400" i="1" dirty="0" smtClean="0"/>
              <a:t>U</a:t>
            </a:r>
            <a:r>
              <a:rPr lang="en-US" sz="2400" dirty="0" smtClean="0"/>
              <a:t>?</a:t>
            </a:r>
          </a:p>
          <a:p>
            <a:pPr eaLnBrk="1" hangingPunct="1"/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</a:t>
            </a:r>
          </a:p>
          <a:p>
            <a:pPr eaLnBrk="1" hangingPunct="1"/>
            <a:r>
              <a:rPr lang="en-US" sz="2400" dirty="0" smtClean="0"/>
              <a:t>{ 1, 3, 5, 7, 9 }  ==&gt; 1010101010</a:t>
            </a:r>
          </a:p>
          <a:p>
            <a:pPr eaLnBrk="1" hangingPunct="1"/>
            <a:r>
              <a:rPr lang="en-US" sz="2400" dirty="0" smtClean="0"/>
              <a:t>{ 2, 4, 6, 8, 10} ==&gt; 0101010101</a:t>
            </a:r>
          </a:p>
          <a:p>
            <a:pPr eaLnBrk="1" hangingPunct="1"/>
            <a:r>
              <a:rPr lang="en-US" sz="2400" dirty="0" smtClean="0"/>
              <a:t>{ 1, 2, 3, 4, 5}    ==&gt; 1111100000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69D8E-C4CB-4A2D-BAB7-73EA3BB367E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TW" sz="4000" smtClean="0"/>
              <a:t>Computer Representation of Sets</a:t>
            </a:r>
            <a:endParaRPr lang="en-US" sz="400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28600" y="1493838"/>
            <a:ext cx="8534400" cy="4830762"/>
          </a:xfrm>
        </p:spPr>
        <p:txBody>
          <a:bodyPr/>
          <a:lstStyle/>
          <a:p>
            <a:r>
              <a:rPr lang="en-US" sz="2400" dirty="0" smtClean="0"/>
              <a:t>Using bit strings to represent sets, it is easy to find compliments of sets and unions, intersections, and difference of sets. </a:t>
            </a:r>
          </a:p>
          <a:p>
            <a:r>
              <a:rPr lang="en-US" sz="2400" i="1" u="sng" dirty="0" smtClean="0">
                <a:solidFill>
                  <a:srgbClr val="FF0000"/>
                </a:solidFill>
              </a:rPr>
              <a:t>For example</a:t>
            </a:r>
            <a:r>
              <a:rPr lang="en-US" sz="2400" dirty="0" smtClean="0"/>
              <a:t>, to find the bit string </a:t>
            </a:r>
            <a:r>
              <a:rPr lang="en-US" sz="2400" b="1" dirty="0" smtClean="0">
                <a:solidFill>
                  <a:srgbClr val="0000FF"/>
                </a:solidFill>
              </a:rPr>
              <a:t>for the complement of a set from the bit string  for that set, we simply change each 1 to 0 and each 0 to 1.</a:t>
            </a:r>
          </a:p>
          <a:p>
            <a:endParaRPr lang="en-US" sz="2400" dirty="0" smtClean="0"/>
          </a:p>
          <a:p>
            <a:r>
              <a:rPr lang="en-US" sz="2400" u="sng" dirty="0" smtClean="0">
                <a:solidFill>
                  <a:srgbClr val="FF0000"/>
                </a:solidFill>
              </a:rPr>
              <a:t>Example 19 </a:t>
            </a:r>
            <a:r>
              <a:rPr lang="en-US" sz="2400" dirty="0" smtClean="0">
                <a:solidFill>
                  <a:srgbClr val="FF0000"/>
                </a:solidFill>
              </a:rPr>
              <a:t>: What is the bit string for the complement of the set { 1, 3, 5, 7, 9}, where U = { 1, 2, 3, 4, 5, 6, 7, 8, 9, 10 }?</a:t>
            </a:r>
          </a:p>
          <a:p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>
                <a:solidFill>
                  <a:srgbClr val="0000FF"/>
                </a:solidFill>
              </a:rPr>
              <a:t>: Try it out yourself!</a:t>
            </a:r>
          </a:p>
          <a:p>
            <a:pPr>
              <a:buFont typeface="Arial" pitchFamily="34" charset="0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03916-7EC7-4F66-A355-827DF26C0EE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Computer Representation of Sets</a:t>
            </a:r>
            <a:endParaRPr lang="en-US" sz="400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>
                <a:solidFill>
                  <a:srgbClr val="0000FF"/>
                </a:solidFill>
              </a:rPr>
              <a:t>Solution of the </a:t>
            </a:r>
            <a:r>
              <a:rPr lang="en-US" sz="2800" u="sng" dirty="0" smtClean="0">
                <a:solidFill>
                  <a:srgbClr val="0000FF"/>
                </a:solidFill>
              </a:rPr>
              <a:t>Example 19: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The bit string for the set { 1, 3, 5, 7, 9} is 1010101010. </a:t>
            </a:r>
          </a:p>
          <a:p>
            <a:pPr lvl="1"/>
            <a:r>
              <a:rPr lang="en-US" dirty="0" smtClean="0"/>
              <a:t>The bit string for the complement of this set is obtained by replacing 0s with 1s and vice versa. </a:t>
            </a:r>
          </a:p>
          <a:p>
            <a:pPr lvl="1"/>
            <a:r>
              <a:rPr lang="en-US" dirty="0" smtClean="0"/>
              <a:t>This yields the string 0101010101 which corresponds to the set { 2, 4, 6, 8, 10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213B2-C5F8-4145-92D1-CC6621FC0A8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Practice @Home</a:t>
            </a:r>
            <a:endParaRPr lang="en-US" sz="4000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Relevant </a:t>
            </a:r>
            <a:r>
              <a:rPr lang="en-US" sz="2800" b="1" dirty="0" smtClean="0">
                <a:solidFill>
                  <a:srgbClr val="FF0000"/>
                </a:solidFill>
              </a:rPr>
              <a:t>odd-numbered exercises from your book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Exercises : 3, 15, 17, 19, 25, 27 , 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105817-6EE2-47C3-9BA2-E9E199A0544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3200" b="1" smtClean="0">
                <a:solidFill>
                  <a:srgbClr val="FF0000"/>
                </a:solidFill>
              </a:rPr>
              <a:t>FIGURE 1 </a:t>
            </a:r>
            <a:r>
              <a:rPr lang="en-US" altLang="zh-TW" sz="3200" smtClean="0">
                <a:solidFill>
                  <a:srgbClr val="FF0000"/>
                </a:solidFill>
              </a:rPr>
              <a:t> </a:t>
            </a:r>
            <a:r>
              <a:rPr lang="en-US" altLang="zh-TW" sz="3200" b="1" smtClean="0">
                <a:solidFill>
                  <a:srgbClr val="0000FF"/>
                </a:solidFill>
              </a:rPr>
              <a:t>Venn Diagram Representing the Union of </a:t>
            </a:r>
            <a:r>
              <a:rPr lang="en-US" altLang="zh-TW" sz="3200" b="1" i="1" smtClean="0">
                <a:solidFill>
                  <a:srgbClr val="0000FF"/>
                </a:solidFill>
              </a:rPr>
              <a:t>A</a:t>
            </a:r>
            <a:r>
              <a:rPr lang="en-US" altLang="zh-TW" sz="3200" b="1" smtClean="0">
                <a:solidFill>
                  <a:srgbClr val="0000FF"/>
                </a:solidFill>
              </a:rPr>
              <a:t> and </a:t>
            </a:r>
            <a:r>
              <a:rPr lang="en-US" altLang="zh-TW" sz="3200" b="1" i="1" smtClean="0">
                <a:solidFill>
                  <a:srgbClr val="0000FF"/>
                </a:solidFill>
              </a:rPr>
              <a:t>B</a:t>
            </a:r>
            <a:r>
              <a:rPr lang="en-US" altLang="zh-TW" sz="3200" b="1" smtClean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C3A8A-E14E-44EE-A1E2-436D510CF57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196" name="Picture 3" descr="02_2_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2212975"/>
            <a:ext cx="4876800" cy="3425825"/>
          </a:xfrm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86200" y="5334000"/>
            <a:ext cx="361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ym typeface="Symbol" pitchFamily="18" charset="2"/>
              </a:rPr>
              <a:t></a:t>
            </a:r>
            <a:endParaRPr lang="zh-TW" altLang="en-US" b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b="1" i="1" smtClean="0">
                <a:solidFill>
                  <a:srgbClr val="0000FF"/>
                </a:solidFill>
              </a:rPr>
              <a:t>Intersection</a:t>
            </a:r>
            <a:r>
              <a:rPr lang="en-US" sz="4000" b="1" smtClean="0"/>
              <a:t>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365760" indent="-365760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zh-TW" sz="2400" b="1" i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400" dirty="0" smtClean="0"/>
              <a:t> : </a:t>
            </a:r>
            <a:r>
              <a:rPr lang="en-US" altLang="ja-JP" sz="2400" dirty="0" smtClean="0"/>
              <a:t>Let </a:t>
            </a:r>
            <a:r>
              <a:rPr lang="en-US" altLang="ja-JP" sz="2400" b="1" i="1" dirty="0" smtClean="0"/>
              <a:t>A</a:t>
            </a:r>
            <a:r>
              <a:rPr lang="en-US" altLang="ja-JP" sz="2400" dirty="0" smtClean="0"/>
              <a:t> and </a:t>
            </a:r>
            <a:r>
              <a:rPr lang="en-US" altLang="ja-JP" sz="2400" b="1" i="1" dirty="0" smtClean="0"/>
              <a:t>B </a:t>
            </a:r>
            <a:r>
              <a:rPr lang="en-US" altLang="ja-JP" sz="2400" dirty="0" smtClean="0"/>
              <a:t>be sets. </a:t>
            </a:r>
            <a:r>
              <a:rPr lang="en-US" altLang="zh-TW" sz="2400" dirty="0" smtClean="0">
                <a:solidFill>
                  <a:srgbClr val="0000FF"/>
                </a:solidFill>
              </a:rPr>
              <a:t>The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intersection</a:t>
            </a:r>
            <a:r>
              <a:rPr lang="en-US" altLang="zh-TW" sz="2400" dirty="0" smtClean="0">
                <a:solidFill>
                  <a:srgbClr val="0000FF"/>
                </a:solidFill>
              </a:rPr>
              <a:t> of the sets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dirty="0" smtClean="0">
                <a:solidFill>
                  <a:srgbClr val="0000FF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400" dirty="0" smtClean="0">
                <a:solidFill>
                  <a:srgbClr val="0000FF"/>
                </a:solidFill>
              </a:rPr>
              <a:t>, denoted by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" charset="2"/>
              </a:rPr>
              <a:t>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" charset="2"/>
              </a:rPr>
              <a:t>B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" charset="2"/>
              </a:rPr>
              <a:t>, is the set containing those elements in both 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" charset="2"/>
              </a:rPr>
              <a:t>A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" charset="2"/>
              </a:rPr>
              <a:t> and 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" charset="2"/>
              </a:rPr>
              <a:t>B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" charset="2"/>
              </a:rPr>
              <a:t>.</a:t>
            </a:r>
          </a:p>
          <a:p>
            <a:pPr marL="365760" indent="-365760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ja-JP" sz="2400" dirty="0" smtClean="0"/>
              <a:t>An element x belongs to the </a:t>
            </a:r>
            <a:r>
              <a:rPr lang="en-US" altLang="ja-JP" sz="2400" i="1" dirty="0" smtClean="0"/>
              <a:t>intersection</a:t>
            </a:r>
            <a:r>
              <a:rPr lang="en-US" altLang="ja-JP" sz="2400" dirty="0" smtClean="0"/>
              <a:t> of the sets </a:t>
            </a:r>
            <a:r>
              <a:rPr lang="en-US" altLang="ja-JP" sz="2400" i="1" dirty="0" smtClean="0"/>
              <a:t>A</a:t>
            </a:r>
            <a:r>
              <a:rPr lang="en-US" altLang="ja-JP" sz="2400" dirty="0" smtClean="0"/>
              <a:t> and </a:t>
            </a:r>
            <a:r>
              <a:rPr lang="en-US" altLang="ja-JP" sz="2400" i="1" dirty="0" smtClean="0"/>
              <a:t>B</a:t>
            </a:r>
            <a:r>
              <a:rPr lang="en-US" altLang="ja-JP" sz="2400" dirty="0" smtClean="0"/>
              <a:t> if and only if </a:t>
            </a:r>
            <a:r>
              <a:rPr lang="en-US" altLang="ja-JP" sz="2400" u="sng" dirty="0" smtClean="0">
                <a:solidFill>
                  <a:srgbClr val="0000FF"/>
                </a:solidFill>
              </a:rPr>
              <a:t>x belongs to A </a:t>
            </a:r>
            <a:r>
              <a:rPr lang="en-US" altLang="ja-JP" sz="2400" b="1" u="sng" dirty="0" smtClean="0">
                <a:solidFill>
                  <a:srgbClr val="0000FF"/>
                </a:solidFill>
              </a:rPr>
              <a:t>and</a:t>
            </a:r>
            <a:r>
              <a:rPr lang="en-US" altLang="ja-JP" sz="2400" u="sng" dirty="0" smtClean="0">
                <a:solidFill>
                  <a:srgbClr val="0000FF"/>
                </a:solidFill>
              </a:rPr>
              <a:t> x belongs to B</a:t>
            </a:r>
            <a:endParaRPr lang="en-US" altLang="ja-JP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400" dirty="0" smtClean="0">
                <a:solidFill>
                  <a:srgbClr val="FF3399"/>
                </a:solidFill>
              </a:rPr>
              <a:t>		</a:t>
            </a:r>
            <a:r>
              <a:rPr lang="en-US" altLang="ja-JP" sz="2400" b="1" dirty="0" smtClean="0">
                <a:solidFill>
                  <a:srgbClr val="FF3399"/>
                </a:solidFill>
              </a:rPr>
              <a:t>	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A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" charset="2"/>
              </a:rPr>
              <a:t>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B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= { x | x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" charset="2"/>
              </a:rPr>
              <a:t>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A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" charset="2"/>
              </a:rPr>
              <a:t>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x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" charset="2"/>
              </a:rPr>
              <a:t>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B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}</a:t>
            </a:r>
          </a:p>
          <a:p>
            <a:pPr marL="365760" indent="-365760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ja-JP" sz="2400" u="sng" dirty="0" smtClean="0">
                <a:solidFill>
                  <a:srgbClr val="FF0000"/>
                </a:solidFill>
              </a:rPr>
              <a:t>Example </a:t>
            </a:r>
            <a:r>
              <a:rPr lang="en-US" altLang="ja-JP" sz="2400" u="sng" dirty="0" smtClean="0">
                <a:solidFill>
                  <a:srgbClr val="FF0000"/>
                </a:solidFill>
              </a:rPr>
              <a:t>3</a:t>
            </a:r>
            <a:r>
              <a:rPr lang="en-US" altLang="ja-JP" sz="2400" dirty="0" smtClean="0">
                <a:solidFill>
                  <a:srgbClr val="FF0000"/>
                </a:solidFill>
              </a:rPr>
              <a:t>: </a:t>
            </a:r>
            <a:r>
              <a:rPr lang="en-US" altLang="ja-JP" sz="2400" dirty="0" smtClean="0"/>
              <a:t>The </a:t>
            </a:r>
            <a:r>
              <a:rPr lang="en-US" altLang="ja-JP" sz="2400" i="1" dirty="0" smtClean="0">
                <a:solidFill>
                  <a:srgbClr val="0000FF"/>
                </a:solidFill>
              </a:rPr>
              <a:t>intersection</a:t>
            </a:r>
            <a:r>
              <a:rPr lang="en-US" altLang="ja-JP" sz="2400" dirty="0" smtClean="0"/>
              <a:t> of the sets {1, 3, 5} and </a:t>
            </a:r>
          </a:p>
          <a:p>
            <a:pPr marL="365760" indent="-36576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ja-JP" sz="2400" dirty="0" smtClean="0"/>
              <a:t>	{1, 2, 3} is the set {1, 3}; that is, </a:t>
            </a:r>
            <a:r>
              <a:rPr lang="en-US" altLang="ja-JP" sz="2400" dirty="0" smtClean="0">
                <a:solidFill>
                  <a:srgbClr val="0000FF"/>
                </a:solidFill>
              </a:rPr>
              <a:t>{1,3, 5}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" charset="2"/>
              </a:rPr>
              <a:t>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>
                <a:solidFill>
                  <a:srgbClr val="0000FF"/>
                </a:solidFill>
              </a:rPr>
              <a:t>{1, 2, 3} = {1, 3</a:t>
            </a:r>
            <a:r>
              <a:rPr lang="en-US" altLang="ja-JP" sz="2400" dirty="0" smtClean="0">
                <a:solidFill>
                  <a:srgbClr val="0000FF"/>
                </a:solidFill>
              </a:rPr>
              <a:t>}</a:t>
            </a:r>
          </a:p>
          <a:p>
            <a:pPr marL="365760" indent="-36576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altLang="ja-JP" sz="2400" dirty="0" smtClean="0">
              <a:solidFill>
                <a:srgbClr val="0000FF"/>
              </a:solidFill>
            </a:endParaRPr>
          </a:p>
          <a:p>
            <a:pPr marL="365760" indent="-365760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400" u="sng" dirty="0" smtClean="0">
                <a:solidFill>
                  <a:srgbClr val="FF0000"/>
                </a:solidFill>
                <a:ea typeface="ＭＳ Ｐゴシック" charset="-128"/>
              </a:rPr>
              <a:t>Example 4</a:t>
            </a:r>
            <a:r>
              <a:rPr lang="en-US" sz="2400" dirty="0" smtClean="0">
                <a:ea typeface="ＭＳ Ｐゴシック" charset="-128"/>
              </a:rPr>
              <a:t>: </a:t>
            </a:r>
            <a:r>
              <a:rPr lang="en-US" sz="2400" dirty="0" smtClean="0">
                <a:sym typeface="Symbol" pitchFamily="1" charset="2"/>
              </a:rPr>
              <a:t>If A = {x : x is a Bangladeshi president}, and  </a:t>
            </a:r>
          </a:p>
          <a:p>
            <a:pPr marL="365760" indent="-36576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dirty="0" smtClean="0">
                <a:sym typeface="Symbol" pitchFamily="1" charset="2"/>
              </a:rPr>
              <a:t> 		             B = {x : x is deceased}, then </a:t>
            </a:r>
          </a:p>
          <a:p>
            <a:pPr marL="365760" indent="-36576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400" dirty="0" smtClean="0">
                <a:sym typeface="Symbol" pitchFamily="1" charset="2"/>
              </a:rPr>
              <a:t>	             A  B = {x : x is a deceased Bangladeshi president}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5DCA3D-ECDB-4C6B-9412-251DD7698E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spcBef>
                <a:spcPct val="50000"/>
              </a:spcBef>
              <a:defRPr/>
            </a:pPr>
            <a:r>
              <a:rPr lang="en-US" altLang="zh-TW" sz="3200" b="1" dirty="0" smtClean="0">
                <a:solidFill>
                  <a:srgbClr val="FF0000"/>
                </a:solidFill>
                <a:latin typeface="+mn-lt"/>
              </a:rPr>
              <a:t>FIGURE 2 </a:t>
            </a:r>
            <a:r>
              <a:rPr lang="en-US" altLang="zh-TW" sz="32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  <a:latin typeface="+mn-lt"/>
              </a:rPr>
              <a:t>Venn Diagram Representing the       </a:t>
            </a:r>
            <a:r>
              <a:rPr lang="en-US" altLang="zh-TW" sz="3200" b="1" dirty="0" smtClean="0">
                <a:latin typeface="+mn-lt"/>
              </a:rPr>
              <a:t>	         </a:t>
            </a:r>
            <a:r>
              <a:rPr lang="en-US" altLang="zh-TW" sz="3200" b="1" dirty="0" smtClean="0">
                <a:solidFill>
                  <a:srgbClr val="0000FF"/>
                </a:solidFill>
                <a:latin typeface="+mn-lt"/>
              </a:rPr>
              <a:t>Intersection of </a:t>
            </a:r>
            <a:r>
              <a:rPr lang="en-US" altLang="zh-TW" sz="3200" b="1" i="1" dirty="0" smtClean="0">
                <a:solidFill>
                  <a:srgbClr val="0000FF"/>
                </a:solidFill>
                <a:latin typeface="+mn-lt"/>
              </a:rPr>
              <a:t>A</a:t>
            </a:r>
            <a:r>
              <a:rPr lang="en-US" altLang="zh-TW" sz="3200" b="1" dirty="0" smtClean="0">
                <a:solidFill>
                  <a:srgbClr val="0000FF"/>
                </a:solidFill>
                <a:latin typeface="+mn-lt"/>
              </a:rPr>
              <a:t> and </a:t>
            </a:r>
            <a:r>
              <a:rPr lang="en-US" altLang="zh-TW" sz="3200" b="1" i="1" dirty="0" smtClean="0">
                <a:solidFill>
                  <a:srgbClr val="0000FF"/>
                </a:solidFill>
                <a:latin typeface="+mn-lt"/>
              </a:rPr>
              <a:t>B</a:t>
            </a:r>
            <a:r>
              <a:rPr lang="en-US" altLang="zh-TW" sz="3200" b="1" dirty="0" smtClean="0">
                <a:solidFill>
                  <a:srgbClr val="0000FF"/>
                </a:solidFill>
                <a:latin typeface="+mn-lt"/>
              </a:rPr>
              <a:t>.</a:t>
            </a:r>
            <a:endParaRPr lang="en-US" altLang="zh-TW" sz="32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48B245-24B3-4442-9281-60C3BF0D2B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44" name="Picture 3" descr="02_2_0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033588"/>
            <a:ext cx="5983288" cy="4556125"/>
          </a:xfrm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00400" y="5867400"/>
            <a:ext cx="427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ym typeface="Symbol" pitchFamily="18" charset="2"/>
              </a:rPr>
              <a:t> </a:t>
            </a:r>
            <a:endParaRPr lang="en-US" altLang="en-US" b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i="1" smtClean="0">
                <a:solidFill>
                  <a:srgbClr val="C00000"/>
                </a:solidFill>
              </a:rPr>
              <a:t>Disjoint Sets  </a:t>
            </a:r>
            <a:endParaRPr lang="en-US" sz="4000" smtClean="0">
              <a:solidFill>
                <a:srgbClr val="C0000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400" b="1" i="1" u="sng" dirty="0" smtClean="0">
                <a:solidFill>
                  <a:srgbClr val="C00000"/>
                </a:solidFill>
              </a:rPr>
              <a:t>Definition</a:t>
            </a:r>
            <a:r>
              <a:rPr lang="en-US" altLang="zh-TW" sz="2400" dirty="0" smtClean="0"/>
              <a:t> : </a:t>
            </a:r>
            <a:r>
              <a:rPr lang="en-US" altLang="zh-TW" sz="2400" dirty="0" smtClean="0">
                <a:solidFill>
                  <a:srgbClr val="0000FF"/>
                </a:solidFill>
              </a:rPr>
              <a:t>Two sets are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disjoint</a:t>
            </a:r>
            <a:r>
              <a:rPr lang="en-US" altLang="zh-TW" sz="2400" dirty="0" smtClean="0">
                <a:solidFill>
                  <a:srgbClr val="0000FF"/>
                </a:solidFill>
              </a:rPr>
              <a:t> if their intersection is the empty set.</a:t>
            </a:r>
          </a:p>
          <a:p>
            <a:pPr eaLnBrk="1" hangingPunct="1"/>
            <a:r>
              <a:rPr lang="en-US" altLang="zh-TW" sz="2400" dirty="0" smtClean="0"/>
              <a:t>Let A and B be sets.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If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A 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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 B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=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 </a:t>
            </a:r>
            <a:r>
              <a:rPr lang="en-US" altLang="ja-JP" sz="2400" dirty="0" smtClean="0">
                <a:sym typeface="Symbol" pitchFamily="18" charset="2"/>
              </a:rPr>
              <a:t>, that is </a:t>
            </a:r>
            <a:r>
              <a:rPr lang="en-US" altLang="ja-JP" sz="2400" dirty="0" smtClean="0">
                <a:solidFill>
                  <a:srgbClr val="0000FF"/>
                </a:solidFill>
                <a:sym typeface="Symbol" pitchFamily="18" charset="2"/>
              </a:rPr>
              <a:t>if A and B do not have any element(s) in common</a:t>
            </a:r>
            <a:r>
              <a:rPr lang="en-US" altLang="ja-JP" sz="2400" dirty="0" smtClean="0">
                <a:sym typeface="Symbol" pitchFamily="18" charset="2"/>
              </a:rPr>
              <a:t>, then A and B are said to be disjoint or non-intersecting.</a:t>
            </a:r>
          </a:p>
          <a:p>
            <a:pPr eaLnBrk="1" hangingPunct="1"/>
            <a:r>
              <a:rPr lang="en-US" sz="2400" i="1" dirty="0" smtClean="0">
                <a:solidFill>
                  <a:srgbClr val="0000FF"/>
                </a:solidFill>
              </a:rPr>
              <a:t>Disjoint  ==&gt; Non-intersecting 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ja-JP" sz="2400" b="1" u="sng" dirty="0" smtClean="0">
                <a:solidFill>
                  <a:srgbClr val="FF0000"/>
                </a:solidFill>
              </a:rPr>
              <a:t>Example 5: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/>
              <a:t>Let </a:t>
            </a:r>
            <a:r>
              <a:rPr lang="en-US" altLang="ja-JP" sz="2400" i="1" dirty="0" smtClean="0"/>
              <a:t>A</a:t>
            </a:r>
            <a:r>
              <a:rPr lang="en-US" altLang="ja-JP" sz="2400" dirty="0" smtClean="0"/>
              <a:t>= {1, 3, 5, 7, 9} and </a:t>
            </a:r>
            <a:r>
              <a:rPr lang="en-US" altLang="ja-JP" sz="2400" i="1" dirty="0" smtClean="0"/>
              <a:t>B</a:t>
            </a:r>
            <a:r>
              <a:rPr lang="en-US" altLang="ja-JP" sz="2400" dirty="0" smtClean="0"/>
              <a:t>={2, 4, 6, 8, 10}. Because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A 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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 B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=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</a:t>
            </a:r>
            <a:r>
              <a:rPr lang="en-US" altLang="ja-JP" sz="2400" b="1" dirty="0" smtClean="0">
                <a:sym typeface="Symbol" pitchFamily="18" charset="2"/>
              </a:rPr>
              <a:t>,</a:t>
            </a:r>
            <a:r>
              <a:rPr lang="en-US" altLang="ja-JP" sz="2400" dirty="0" smtClean="0"/>
              <a:t> </a:t>
            </a:r>
            <a:r>
              <a:rPr lang="en-US" altLang="ja-JP" sz="2400" dirty="0" smtClean="0">
                <a:solidFill>
                  <a:srgbClr val="0000FF"/>
                </a:solidFill>
              </a:rPr>
              <a:t>A and B are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disjoint</a:t>
            </a:r>
            <a:r>
              <a:rPr lang="en-US" altLang="ja-JP" sz="2400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>
              <a:buFont typeface="Arial" pitchFamily="34" charset="0"/>
              <a:buNone/>
            </a:pPr>
            <a:endParaRPr lang="en-US" altLang="ja-JP" sz="2400" b="1" i="1" dirty="0" smtClean="0"/>
          </a:p>
          <a:p>
            <a:pPr eaLnBrk="1" hangingPunct="1">
              <a:buFont typeface="Arial" pitchFamily="34" charset="0"/>
              <a:buNone/>
            </a:pPr>
            <a:endParaRPr lang="en-US" altLang="zh-TW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D71A6-65DF-4445-97BB-D6F0F74ECB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 sz="2800" b="1" dirty="0" smtClean="0">
                <a:solidFill>
                  <a:srgbClr val="0000FF"/>
                </a:solidFill>
              </a:rPr>
              <a:t>Venn Diagram showing Disjoint of the two sets A and B </a:t>
            </a:r>
            <a:endParaRPr lang="en-US" sz="2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B6A19-F998-4CD4-A67C-721B701B4F2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6"/>
          <p:cNvGrpSpPr>
            <a:grpSpLocks noGrp="1"/>
          </p:cNvGrpSpPr>
          <p:nvPr/>
        </p:nvGrpSpPr>
        <p:grpSpPr bwMode="auto">
          <a:xfrm>
            <a:off x="457200" y="1447800"/>
            <a:ext cx="8229600" cy="4953000"/>
            <a:chOff x="1728" y="2784"/>
            <a:chExt cx="1536" cy="960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noFill/>
            <a:ln w="38100">
              <a:solidFill>
                <a:srgbClr val="2F131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872" y="2880"/>
              <a:ext cx="768" cy="768"/>
            </a:xfrm>
            <a:prstGeom prst="ellipse">
              <a:avLst/>
            </a:prstGeom>
            <a:noFill/>
            <a:ln w="28575">
              <a:solidFill>
                <a:srgbClr val="2F1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724" y="3091"/>
              <a:ext cx="119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  <a:latin typeface="Chalkboard" pitchFamily="1" charset="0"/>
                  <a:cs typeface="Arial" charset="0"/>
                  <a:sym typeface="Symbol" pitchFamily="1" charset="2"/>
                </a:rPr>
                <a:t>A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68" y="3030"/>
              <a:ext cx="130" cy="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kern="0" dirty="0">
                  <a:solidFill>
                    <a:sysClr val="windowText" lastClr="000000"/>
                  </a:solidFill>
                  <a:latin typeface="Chalkboard" pitchFamily="1" charset="0"/>
                  <a:cs typeface="Arial" charset="0"/>
                  <a:sym typeface="Symbol" pitchFamily="1" charset="2"/>
                </a:rPr>
                <a:t>B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688" y="2976"/>
              <a:ext cx="528" cy="528"/>
            </a:xfrm>
            <a:prstGeom prst="ellipse">
              <a:avLst/>
            </a:prstGeom>
            <a:noFill/>
            <a:ln w="28575">
              <a:solidFill>
                <a:srgbClr val="2F131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293" name="Rectangle 16"/>
          <p:cNvSpPr>
            <a:spLocks noChangeArrowheads="1"/>
          </p:cNvSpPr>
          <p:nvPr/>
        </p:nvSpPr>
        <p:spPr bwMode="auto">
          <a:xfrm>
            <a:off x="8194675" y="1752600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i="1"/>
              <a:t>U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zh-TW" sz="4000" b="1" smtClean="0">
                <a:sym typeface="Symbol" pitchFamily="18" charset="2"/>
              </a:rPr>
              <a:t>Principle of inclusion-exclusion </a:t>
            </a:r>
            <a:endParaRPr lang="en-US" sz="4000" b="1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C00000"/>
                </a:solidFill>
              </a:rPr>
              <a:t>Question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FF0000"/>
                </a:solidFill>
              </a:rPr>
              <a:t>What is the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cardinality</a:t>
            </a:r>
            <a:r>
              <a:rPr lang="en-US" altLang="zh-TW" sz="2800" dirty="0" smtClean="0">
                <a:solidFill>
                  <a:srgbClr val="FF0000"/>
                </a:solidFill>
              </a:rPr>
              <a:t> of a union of two sets A and B?</a:t>
            </a:r>
          </a:p>
          <a:p>
            <a:pPr eaLnBrk="1" hangingPunct="1"/>
            <a:r>
              <a:rPr lang="en-US" altLang="zh-TW" sz="2800" b="1" u="sng" dirty="0" smtClean="0">
                <a:solidFill>
                  <a:srgbClr val="0000FF"/>
                </a:solidFill>
              </a:rPr>
              <a:t>Answer</a:t>
            </a:r>
            <a:r>
              <a:rPr lang="en-US" altLang="zh-TW" sz="2800" dirty="0" smtClean="0">
                <a:solidFill>
                  <a:srgbClr val="0000FF"/>
                </a:solidFill>
              </a:rPr>
              <a:t>: 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en-US" altLang="zh-TW" sz="2400" b="1" dirty="0" smtClean="0">
                <a:solidFill>
                  <a:srgbClr val="0000FF"/>
                </a:solidFill>
              </a:rPr>
              <a:t>|A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B| = |A| + |B| - |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A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</a:t>
            </a:r>
            <a:r>
              <a:rPr lang="en-US" altLang="zh-TW" sz="2400" b="1" i="1" dirty="0" smtClean="0">
                <a:solidFill>
                  <a:srgbClr val="0000FF"/>
                </a:solidFill>
                <a:sym typeface="Symbol" pitchFamily="18" charset="2"/>
              </a:rPr>
              <a:t> B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 |</a:t>
            </a:r>
          </a:p>
          <a:p>
            <a:pPr lvl="1" eaLnBrk="1" hangingPunct="1">
              <a:buFont typeface="Arial" pitchFamily="34" charset="0"/>
              <a:buNone/>
            </a:pPr>
            <a:endParaRPr lang="en-US" altLang="zh-TW" sz="2400" b="1" dirty="0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/>
            <a:r>
              <a:rPr lang="en-US" altLang="zh-TW" dirty="0" smtClean="0">
                <a:sym typeface="Symbol" pitchFamily="18" charset="2"/>
              </a:rPr>
              <a:t>The generalization of this result to unions of an arbitrary number of sets is called the </a:t>
            </a:r>
            <a:r>
              <a:rPr lang="en-US" altLang="zh-TW" b="1" dirty="0" smtClean="0">
                <a:solidFill>
                  <a:srgbClr val="0000FF"/>
                </a:solidFill>
                <a:sym typeface="Symbol" pitchFamily="18" charset="2"/>
              </a:rPr>
              <a:t>Principle of inclusion-exclusion</a:t>
            </a:r>
            <a:endParaRPr lang="en-US" b="1" dirty="0" smtClean="0">
              <a:solidFill>
                <a:srgbClr val="0000FF"/>
              </a:solidFill>
            </a:endParaRP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555A64-35FC-41CC-9CEC-C16D3209598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1605</Words>
  <Application>Microsoft Office PowerPoint</Application>
  <PresentationFormat>On-screen Show (4:3)</PresentationFormat>
  <Paragraphs>279</Paragraphs>
  <Slides>39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Equation</vt:lpstr>
      <vt:lpstr>方程式</vt:lpstr>
      <vt:lpstr>Discrete Mathematics (CSC 1204) </vt:lpstr>
      <vt:lpstr>Set Operations</vt:lpstr>
      <vt:lpstr>Union of Sets</vt:lpstr>
      <vt:lpstr>FIGURE 1  Venn Diagram Representing the Union of A and B.</vt:lpstr>
      <vt:lpstr>Intersection of Sets</vt:lpstr>
      <vt:lpstr>FIGURE 2  Venn Diagram Representing the                 Intersection of A and B.</vt:lpstr>
      <vt:lpstr>Disjoint Sets  </vt:lpstr>
      <vt:lpstr>Venn Diagram showing Disjoint of the two sets A and B </vt:lpstr>
      <vt:lpstr>Principle of inclusion-exclusion </vt:lpstr>
      <vt:lpstr>Difference of Two Sets</vt:lpstr>
      <vt:lpstr> FIGURE 3  Venn Diagram for the Difference of A and B. </vt:lpstr>
      <vt:lpstr>Difference of two sets</vt:lpstr>
      <vt:lpstr>Complement of a Set</vt:lpstr>
      <vt:lpstr> FIGURE 4 Venn Diagram for the Complement of the Set A </vt:lpstr>
      <vt:lpstr>Symmetric difference of Two Sets</vt:lpstr>
      <vt:lpstr>Symmetric difference of two Sets</vt:lpstr>
      <vt:lpstr>Figure:  Venn Diagram for The Symmetric Difference of  two sets A and B, A  B</vt:lpstr>
      <vt:lpstr>Set Identities</vt:lpstr>
      <vt:lpstr>Slide 19</vt:lpstr>
      <vt:lpstr>Set Identities</vt:lpstr>
      <vt:lpstr>Membership Table</vt:lpstr>
      <vt:lpstr>Set Identity : Using Membership Table</vt:lpstr>
      <vt:lpstr>Set Identities via Venn Diagram</vt:lpstr>
      <vt:lpstr>Visual De Morgan’s Law</vt:lpstr>
      <vt:lpstr>Visual DeMorgan</vt:lpstr>
      <vt:lpstr>Visual DeMorgan</vt:lpstr>
      <vt:lpstr>Set Identities</vt:lpstr>
      <vt:lpstr>Set Identities</vt:lpstr>
      <vt:lpstr>Set Identities</vt:lpstr>
      <vt:lpstr>Generalized Unions and Intersections</vt:lpstr>
      <vt:lpstr> FIGURE 5  The Union and Intersection of A, B, and C </vt:lpstr>
      <vt:lpstr>Examples: Union and Intersection of three sets</vt:lpstr>
      <vt:lpstr> Computer Representation of Sets </vt:lpstr>
      <vt:lpstr>Computer Representation of Sets</vt:lpstr>
      <vt:lpstr> Computer Representation of Sets </vt:lpstr>
      <vt:lpstr> Computer Representation of Sets </vt:lpstr>
      <vt:lpstr>Computer Representation of Sets</vt:lpstr>
      <vt:lpstr>Computer Representation of Sets</vt:lpstr>
      <vt:lpstr>Practice @Home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ASUS</cp:lastModifiedBy>
  <cp:revision>56</cp:revision>
  <dcterms:created xsi:type="dcterms:W3CDTF">2013-09-18T19:06:19Z</dcterms:created>
  <dcterms:modified xsi:type="dcterms:W3CDTF">2019-02-02T14:57:28Z</dcterms:modified>
</cp:coreProperties>
</file>