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68" r:id="rId5"/>
    <p:sldId id="259" r:id="rId6"/>
    <p:sldId id="260" r:id="rId7"/>
    <p:sldId id="261" r:id="rId8"/>
    <p:sldId id="315" r:id="rId9"/>
    <p:sldId id="316" r:id="rId10"/>
    <p:sldId id="265" r:id="rId11"/>
    <p:sldId id="266" r:id="rId12"/>
    <p:sldId id="267"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4" r:id="rId27"/>
    <p:sldId id="285" r:id="rId28"/>
    <p:sldId id="283" r:id="rId29"/>
    <p:sldId id="286" r:id="rId30"/>
    <p:sldId id="287" r:id="rId31"/>
    <p:sldId id="288" r:id="rId32"/>
    <p:sldId id="289" r:id="rId33"/>
    <p:sldId id="290" r:id="rId34"/>
    <p:sldId id="291" r:id="rId35"/>
    <p:sldId id="307" r:id="rId36"/>
    <p:sldId id="311" r:id="rId37"/>
    <p:sldId id="309" r:id="rId38"/>
    <p:sldId id="304" r:id="rId39"/>
    <p:sldId id="305" r:id="rId40"/>
    <p:sldId id="306" r:id="rId41"/>
    <p:sldId id="312" r:id="rId42"/>
    <p:sldId id="313" r:id="rId43"/>
    <p:sldId id="314"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14" autoAdjust="0"/>
  </p:normalViewPr>
  <p:slideViewPr>
    <p:cSldViewPr>
      <p:cViewPr>
        <p:scale>
          <a:sx n="75" d="100"/>
          <a:sy n="75" d="100"/>
        </p:scale>
        <p:origin x="-12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C5C9E23-2432-45FF-9E9C-E93F13B030D5}" type="datetimeFigureOut">
              <a:rPr lang="en-US"/>
              <a:pPr>
                <a:defRPr/>
              </a:pPr>
              <a:t>2/17/2019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4853C37-37A0-495E-B7D7-11CCDA466EF3}" type="slidenum">
              <a:rPr lang="en-US"/>
              <a:pPr>
                <a:defRPr/>
              </a:pPr>
              <a:t>‹#›</a:t>
            </a:fld>
            <a:endParaRPr lang="en-US"/>
          </a:p>
        </p:txBody>
      </p:sp>
    </p:spTree>
    <p:extLst>
      <p:ext uri="{BB962C8B-B14F-4D97-AF65-F5344CB8AC3E}">
        <p14:creationId xmlns:p14="http://schemas.microsoft.com/office/powerpoint/2010/main" val="4125926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30A4829-D4FE-4F10-A9A3-E8DF795A4B6A}" type="slidenum">
              <a:rPr lang="zh-TW" altLang="en-US">
                <a:latin typeface="Arial" charset="0"/>
              </a:rPr>
              <a:pPr/>
              <a:t>36</a:t>
            </a:fld>
            <a:endParaRPr lang="en-US" altLang="zh-TW">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US" altLang="zh-TW" smtClean="0">
                <a:latin typeface="Arial" charset="0"/>
              </a:rPr>
              <a:t>p:\msoffice\My Projects\Rosen 6e 2007\Imagebank\JPEGs07-24-06\ch02\jpeg\02-3-007.jpg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6CA8729-26A8-49AB-9F6A-7B22574C3692}" type="datetime1">
              <a:rPr lang="en-US" smtClean="0"/>
              <a:pPr>
                <a:defRPr/>
              </a:pPr>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3512C7-372B-4B3C-9965-47E7DB26698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758B5C-1E25-4974-B8AA-EDA825AC7E7F}" type="datetime1">
              <a:rPr lang="en-US" smtClean="0"/>
              <a:pPr>
                <a:defRPr/>
              </a:pPr>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F6DDCB-DA69-4122-B449-AE332864DD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E66C9-5000-4D4B-99B1-008A8C4362C1}" type="datetime1">
              <a:rPr lang="en-US" smtClean="0"/>
              <a:pPr>
                <a:defRPr/>
              </a:pPr>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A3B810-D836-46BB-A83E-B76261FD945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19510F-1F7A-498D-BC13-85531A20D12E}" type="datetime1">
              <a:rPr lang="en-US" smtClean="0"/>
              <a:pPr>
                <a:defRPr/>
              </a:pPr>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B1615AA-7AA7-4A58-9991-4FC0C69740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3654EAC-F2E6-4AB1-8CB5-9081BB9C2521}" type="datetime1">
              <a:rPr lang="en-US" smtClean="0"/>
              <a:pPr>
                <a:defRPr/>
              </a:pPr>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EB2F58-E34C-43F1-A0A2-83C268D2208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B2A27E-B689-46B6-B64D-C713D391EC93}" type="datetime1">
              <a:rPr lang="en-US" smtClean="0"/>
              <a:pPr>
                <a:defRPr/>
              </a:pPr>
              <a:t>2/17/2019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461639-99C2-4275-87D3-A27DED7CF81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94AA21D-B412-42A7-8F1C-FE3D99B315F6}" type="datetime1">
              <a:rPr lang="en-US" smtClean="0"/>
              <a:pPr>
                <a:defRPr/>
              </a:pPr>
              <a:t>2/17/2019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FAEA2C5-745A-463F-9720-9A6231648D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B92A383-C374-4F88-8E36-D99813DB2A47}" type="datetime1">
              <a:rPr lang="en-US" smtClean="0"/>
              <a:pPr>
                <a:defRPr/>
              </a:pPr>
              <a:t>2/17/2019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0D8EEC6-84C6-46CA-AFAA-83F0002FCE5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6CAA57F-99B9-4F44-8A82-065AF18D5E26}" type="datetime1">
              <a:rPr lang="en-US" smtClean="0"/>
              <a:pPr>
                <a:defRPr/>
              </a:pPr>
              <a:t>2/17/2019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91C4F59-423B-43CE-AEF1-E0C8D53EA2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A15A7C2-7803-4023-A765-8F4475792019}" type="datetime1">
              <a:rPr lang="en-US" smtClean="0"/>
              <a:pPr>
                <a:defRPr/>
              </a:pPr>
              <a:t>2/17/2019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DA5FE1-BDB2-4E58-8F58-B872EF7CEC7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6C0C6BE-3F80-46E3-ABC3-03CACEE32237}" type="datetime1">
              <a:rPr lang="en-US" smtClean="0"/>
              <a:pPr>
                <a:defRPr/>
              </a:pPr>
              <a:t>2/17/2019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EA22CC-9A10-4A01-BB38-EDEE977BFD1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BD5D1E3-4918-49B9-B877-96733430394B}" type="datetime1">
              <a:rPr lang="en-US" smtClean="0"/>
              <a:pPr>
                <a:defRPr/>
              </a:pPr>
              <a:t>2/17/2019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A1DA690-8824-4B97-9C39-5F6DC2A4508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762000"/>
            <a:ext cx="7772400" cy="1470025"/>
          </a:xfrm>
        </p:spPr>
        <p:txBody>
          <a:bodyPr/>
          <a:lstStyle/>
          <a:p>
            <a:pPr eaLnBrk="1" hangingPunct="1"/>
            <a:r>
              <a:rPr lang="en-US" sz="3600" b="1" dirty="0" smtClean="0">
                <a:solidFill>
                  <a:srgbClr val="FF0000"/>
                </a:solidFill>
              </a:rPr>
              <a:t>Discrete Mathematics</a:t>
            </a:r>
            <a:br>
              <a:rPr lang="en-US" sz="3600" b="1" dirty="0" smtClean="0">
                <a:solidFill>
                  <a:srgbClr val="FF0000"/>
                </a:solidFill>
              </a:rPr>
            </a:br>
            <a:r>
              <a:rPr lang="en-US" sz="3600" b="1" dirty="0" smtClean="0">
                <a:solidFill>
                  <a:srgbClr val="FF0000"/>
                </a:solidFill>
              </a:rPr>
              <a:t>(CSC 1204) </a:t>
            </a:r>
            <a:endParaRPr lang="en-US" sz="3600" dirty="0" smtClean="0">
              <a:solidFill>
                <a:srgbClr val="FF0000"/>
              </a:solidFill>
            </a:endParaRPr>
          </a:p>
        </p:txBody>
      </p:sp>
      <p:sp>
        <p:nvSpPr>
          <p:cNvPr id="4099" name="Subtitle 2"/>
          <p:cNvSpPr>
            <a:spLocks noGrp="1"/>
          </p:cNvSpPr>
          <p:nvPr>
            <p:ph type="subTitle" idx="1"/>
          </p:nvPr>
        </p:nvSpPr>
        <p:spPr>
          <a:xfrm>
            <a:off x="1066800" y="4419600"/>
            <a:ext cx="7391400" cy="1371600"/>
          </a:xfrm>
        </p:spPr>
        <p:txBody>
          <a:bodyPr/>
          <a:lstStyle/>
          <a:p>
            <a:pPr indent="-640080" eaLnBrk="1" hangingPunct="1">
              <a:defRPr/>
            </a:pPr>
            <a:r>
              <a:rPr lang="en-US" altLang="zh-TW" sz="3600" b="1" dirty="0" smtClean="0">
                <a:solidFill>
                  <a:srgbClr val="0000FF"/>
                </a:solidFill>
              </a:rPr>
              <a:t>2.3  Functions</a:t>
            </a:r>
          </a:p>
          <a:p>
            <a:pPr indent="-640080" eaLnBrk="1" hangingPunct="1">
              <a:defRPr/>
            </a:pPr>
            <a:r>
              <a:rPr lang="en-US" altLang="zh-TW" sz="3600" b="1" dirty="0" smtClean="0">
                <a:solidFill>
                  <a:srgbClr val="0000FF"/>
                </a:solidFill>
              </a:rPr>
              <a:t>  </a:t>
            </a:r>
            <a:endParaRPr lang="en-US" sz="3600" b="1"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84FC903D-E188-4EA2-B15F-EB82D74CE452}"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427038"/>
            <a:ext cx="8229600" cy="868362"/>
          </a:xfrm>
        </p:spPr>
        <p:txBody>
          <a:bodyPr/>
          <a:lstStyle/>
          <a:p>
            <a:pPr eaLnBrk="1" hangingPunct="1"/>
            <a:r>
              <a:rPr lang="en-US" sz="4000" dirty="0" smtClean="0">
                <a:solidFill>
                  <a:srgbClr val="FF0000"/>
                </a:solidFill>
              </a:rPr>
              <a:t>Example 1 </a:t>
            </a:r>
          </a:p>
        </p:txBody>
      </p:sp>
      <p:sp>
        <p:nvSpPr>
          <p:cNvPr id="13315" name="Content Placeholder 2"/>
          <p:cNvSpPr>
            <a:spLocks noGrp="1"/>
          </p:cNvSpPr>
          <p:nvPr>
            <p:ph idx="1"/>
          </p:nvPr>
        </p:nvSpPr>
        <p:spPr>
          <a:xfrm>
            <a:off x="457200" y="1295400"/>
            <a:ext cx="8229600" cy="5257800"/>
          </a:xfrm>
        </p:spPr>
        <p:txBody>
          <a:bodyPr/>
          <a:lstStyle/>
          <a:p>
            <a:pPr eaLnBrk="1" hangingPunct="1"/>
            <a:r>
              <a:rPr lang="en-US" sz="2400" b="1" dirty="0" smtClean="0"/>
              <a:t>What</a:t>
            </a:r>
            <a:r>
              <a:rPr lang="en-US" sz="2400" dirty="0" smtClean="0"/>
              <a:t> are the </a:t>
            </a:r>
            <a:r>
              <a:rPr lang="en-US" sz="2400" b="1" dirty="0" smtClean="0">
                <a:solidFill>
                  <a:srgbClr val="0000FF"/>
                </a:solidFill>
              </a:rPr>
              <a:t>domain</a:t>
            </a:r>
            <a:r>
              <a:rPr lang="en-US" sz="2400" dirty="0" smtClean="0"/>
              <a:t>, </a:t>
            </a:r>
            <a:r>
              <a:rPr lang="en-US" sz="2400" b="1" dirty="0" smtClean="0">
                <a:solidFill>
                  <a:srgbClr val="0000FF"/>
                </a:solidFill>
              </a:rPr>
              <a:t>codomain</a:t>
            </a:r>
            <a:r>
              <a:rPr lang="en-US" sz="2400" dirty="0" smtClean="0"/>
              <a:t>, and </a:t>
            </a:r>
            <a:r>
              <a:rPr lang="en-US" sz="2400" b="1" dirty="0" smtClean="0">
                <a:solidFill>
                  <a:srgbClr val="0000FF"/>
                </a:solidFill>
              </a:rPr>
              <a:t>range</a:t>
            </a:r>
            <a:r>
              <a:rPr lang="en-US" sz="2400" dirty="0" smtClean="0"/>
              <a:t> of the function that assigns grades to students of Discrete Math  class as follows?</a:t>
            </a:r>
          </a:p>
          <a:p>
            <a:pPr eaLnBrk="1" hangingPunct="1"/>
            <a:endParaRPr lang="en-US" sz="2400" dirty="0" smtClean="0"/>
          </a:p>
        </p:txBody>
      </p:sp>
      <p:sp>
        <p:nvSpPr>
          <p:cNvPr id="4" name="Slide Number Placeholder 3"/>
          <p:cNvSpPr>
            <a:spLocks noGrp="1"/>
          </p:cNvSpPr>
          <p:nvPr>
            <p:ph type="sldNum" sz="quarter" idx="12"/>
          </p:nvPr>
        </p:nvSpPr>
        <p:spPr/>
        <p:txBody>
          <a:bodyPr/>
          <a:lstStyle/>
          <a:p>
            <a:pPr>
              <a:defRPr/>
            </a:pPr>
            <a:fld id="{F0D79BDE-0CAE-4149-A0B4-E1D7D06745B3}" type="slidenum">
              <a:rPr lang="en-US"/>
              <a:pPr>
                <a:defRPr/>
              </a:pPr>
              <a:t>10</a:t>
            </a:fld>
            <a:endParaRPr lang="en-US"/>
          </a:p>
        </p:txBody>
      </p:sp>
      <p:pic>
        <p:nvPicPr>
          <p:cNvPr id="13317" name="Picture 3" descr="02-3-001"/>
          <p:cNvPicPr>
            <a:picLocks noChangeAspect="1" noChangeArrowheads="1"/>
          </p:cNvPicPr>
          <p:nvPr/>
        </p:nvPicPr>
        <p:blipFill>
          <a:blip r:embed="rId2" cstate="print"/>
          <a:srcRect/>
          <a:stretch>
            <a:fillRect/>
          </a:stretch>
        </p:blipFill>
        <p:spPr bwMode="auto">
          <a:xfrm>
            <a:off x="1219200" y="2600325"/>
            <a:ext cx="6629400" cy="38766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1020762"/>
          </a:xfrm>
        </p:spPr>
        <p:txBody>
          <a:bodyPr/>
          <a:lstStyle/>
          <a:p>
            <a:pPr eaLnBrk="1" hangingPunct="1"/>
            <a:r>
              <a:rPr lang="en-US" sz="4000" dirty="0" smtClean="0">
                <a:solidFill>
                  <a:srgbClr val="FF0000"/>
                </a:solidFill>
              </a:rPr>
              <a:t>Solution of Example 1 </a:t>
            </a:r>
          </a:p>
        </p:txBody>
      </p:sp>
      <p:sp>
        <p:nvSpPr>
          <p:cNvPr id="14339" name="Content Placeholder 2"/>
          <p:cNvSpPr>
            <a:spLocks noGrp="1"/>
          </p:cNvSpPr>
          <p:nvPr>
            <p:ph idx="1"/>
          </p:nvPr>
        </p:nvSpPr>
        <p:spPr>
          <a:xfrm>
            <a:off x="457200" y="1371600"/>
            <a:ext cx="8229600" cy="4525963"/>
          </a:xfrm>
        </p:spPr>
        <p:txBody>
          <a:bodyPr/>
          <a:lstStyle/>
          <a:p>
            <a:pPr eaLnBrk="1" hangingPunct="1">
              <a:buFont typeface="Wingdings" pitchFamily="2" charset="2"/>
              <a:buChar char="§"/>
            </a:pPr>
            <a:r>
              <a:rPr lang="en-US" sz="2800" b="1" u="sng" dirty="0" smtClean="0">
                <a:solidFill>
                  <a:srgbClr val="0000FF"/>
                </a:solidFill>
              </a:rPr>
              <a:t>Solution:</a:t>
            </a:r>
            <a:endParaRPr lang="en-US" sz="2800" b="1" dirty="0" smtClean="0">
              <a:solidFill>
                <a:srgbClr val="00B050"/>
              </a:solidFill>
            </a:endParaRPr>
          </a:p>
          <a:p>
            <a:pPr eaLnBrk="1" hangingPunct="1"/>
            <a:r>
              <a:rPr lang="en-US" sz="2800" dirty="0" smtClean="0"/>
              <a:t>Let G be the function that assigns grade to a student of DM class.</a:t>
            </a:r>
          </a:p>
          <a:p>
            <a:pPr eaLnBrk="1" hangingPunct="1"/>
            <a:r>
              <a:rPr lang="en-US" sz="2800" dirty="0" smtClean="0"/>
              <a:t>The </a:t>
            </a:r>
            <a:r>
              <a:rPr lang="en-US" sz="2800" b="1" dirty="0" smtClean="0">
                <a:solidFill>
                  <a:srgbClr val="0000FF"/>
                </a:solidFill>
              </a:rPr>
              <a:t>domain</a:t>
            </a:r>
            <a:r>
              <a:rPr lang="en-US" sz="2800" dirty="0" smtClean="0"/>
              <a:t> </a:t>
            </a:r>
            <a:r>
              <a:rPr lang="en-US" sz="2800" b="1" dirty="0" smtClean="0">
                <a:solidFill>
                  <a:srgbClr val="0000FF"/>
                </a:solidFill>
              </a:rPr>
              <a:t>of G </a:t>
            </a:r>
            <a:r>
              <a:rPr lang="en-US" sz="2800" dirty="0" smtClean="0"/>
              <a:t>is the set { Adams, Chou, </a:t>
            </a:r>
            <a:r>
              <a:rPr lang="en-US" sz="2800" dirty="0" err="1" smtClean="0"/>
              <a:t>Goodfriend</a:t>
            </a:r>
            <a:r>
              <a:rPr lang="en-US" sz="2800" dirty="0" smtClean="0"/>
              <a:t>, Rodriguez, Stevens}</a:t>
            </a:r>
          </a:p>
          <a:p>
            <a:pPr eaLnBrk="1" hangingPunct="1"/>
            <a:r>
              <a:rPr lang="en-US" sz="2800" dirty="0" smtClean="0"/>
              <a:t>The </a:t>
            </a:r>
            <a:r>
              <a:rPr lang="en-US" sz="2800" b="1" dirty="0" smtClean="0">
                <a:solidFill>
                  <a:srgbClr val="0000FF"/>
                </a:solidFill>
              </a:rPr>
              <a:t>codomain</a:t>
            </a:r>
            <a:r>
              <a:rPr lang="en-US" sz="2800" dirty="0" smtClean="0"/>
              <a:t> </a:t>
            </a:r>
            <a:r>
              <a:rPr lang="en-US" sz="2800" b="1" dirty="0" smtClean="0">
                <a:solidFill>
                  <a:srgbClr val="0000FF"/>
                </a:solidFill>
              </a:rPr>
              <a:t>of G </a:t>
            </a:r>
            <a:r>
              <a:rPr lang="en-US" sz="2800" dirty="0" smtClean="0"/>
              <a:t>is the set { A, B, C, D, F}</a:t>
            </a:r>
          </a:p>
          <a:p>
            <a:pPr eaLnBrk="1" hangingPunct="1"/>
            <a:r>
              <a:rPr lang="en-US" sz="2800" dirty="0" smtClean="0"/>
              <a:t>The </a:t>
            </a:r>
            <a:r>
              <a:rPr lang="en-US" sz="2800" b="1" dirty="0" smtClean="0">
                <a:solidFill>
                  <a:srgbClr val="0000FF"/>
                </a:solidFill>
              </a:rPr>
              <a:t>range of G</a:t>
            </a:r>
            <a:r>
              <a:rPr lang="en-US" sz="2800" dirty="0" smtClean="0"/>
              <a:t> is the set { A, B, C, F}</a:t>
            </a:r>
          </a:p>
          <a:p>
            <a:pPr lvl="1" eaLnBrk="1" hangingPunct="1"/>
            <a:r>
              <a:rPr lang="en-US" dirty="0" smtClean="0">
                <a:solidFill>
                  <a:srgbClr val="C00000"/>
                </a:solidFill>
              </a:rPr>
              <a:t>Because each grade except D is assigned to some student</a:t>
            </a:r>
            <a:endParaRPr lang="en-US" dirty="0" smtClean="0"/>
          </a:p>
        </p:txBody>
      </p:sp>
      <p:sp>
        <p:nvSpPr>
          <p:cNvPr id="4" name="Slide Number Placeholder 3"/>
          <p:cNvSpPr>
            <a:spLocks noGrp="1"/>
          </p:cNvSpPr>
          <p:nvPr>
            <p:ph type="sldNum" sz="quarter" idx="12"/>
          </p:nvPr>
        </p:nvSpPr>
        <p:spPr/>
        <p:txBody>
          <a:bodyPr/>
          <a:lstStyle/>
          <a:p>
            <a:pPr>
              <a:defRPr/>
            </a:pPr>
            <a:fld id="{2F4FE4EF-F303-4AB2-A5E5-CC9ECD5E605A}"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868362"/>
          </a:xfrm>
        </p:spPr>
        <p:txBody>
          <a:bodyPr/>
          <a:lstStyle/>
          <a:p>
            <a:pPr eaLnBrk="1" hangingPunct="1"/>
            <a:r>
              <a:rPr lang="en-US" sz="4000" dirty="0" smtClean="0">
                <a:solidFill>
                  <a:srgbClr val="FF0000"/>
                </a:solidFill>
              </a:rPr>
              <a:t>Example 2</a:t>
            </a:r>
          </a:p>
        </p:txBody>
      </p:sp>
      <p:sp>
        <p:nvSpPr>
          <p:cNvPr id="15363" name="Content Placeholder 2"/>
          <p:cNvSpPr>
            <a:spLocks noGrp="1"/>
          </p:cNvSpPr>
          <p:nvPr>
            <p:ph idx="1"/>
          </p:nvPr>
        </p:nvSpPr>
        <p:spPr>
          <a:xfrm>
            <a:off x="381000" y="1143000"/>
            <a:ext cx="8534400" cy="4983163"/>
          </a:xfrm>
        </p:spPr>
        <p:txBody>
          <a:bodyPr/>
          <a:lstStyle/>
          <a:p>
            <a:pPr eaLnBrk="1" hangingPunct="1"/>
            <a:r>
              <a:rPr lang="en-US" sz="2400" dirty="0" smtClean="0">
                <a:solidFill>
                  <a:srgbClr val="FF0000"/>
                </a:solidFill>
              </a:rPr>
              <a:t>Let R be the relation consisting of ordered pairs (Abdul, 22), (Brenda,24), (Carla,21), (Desire,22), (Eddie,24), and (Felicia,22), where each pair consists of a graduate student and the age of this student. </a:t>
            </a:r>
            <a:r>
              <a:rPr lang="en-US" sz="2400" i="1" dirty="0" smtClean="0">
                <a:solidFill>
                  <a:srgbClr val="FF0000"/>
                </a:solidFill>
              </a:rPr>
              <a:t>What is the function that this relation determines?</a:t>
            </a:r>
          </a:p>
          <a:p>
            <a:pPr eaLnBrk="1" hangingPunct="1"/>
            <a:r>
              <a:rPr lang="en-US" sz="2400" b="1" u="sng" dirty="0" smtClean="0">
                <a:solidFill>
                  <a:srgbClr val="0000FF"/>
                </a:solidFill>
              </a:rPr>
              <a:t>Solution</a:t>
            </a:r>
            <a:r>
              <a:rPr lang="en-US" sz="2400" dirty="0" smtClean="0"/>
              <a:t>: This relation defines the function f, where with f(Abdul)= 22, f(Brenda)=24, f(Carla)=21, f(Desire)=22, f(Eddie)= 24, and f(Felicia)=22.</a:t>
            </a:r>
          </a:p>
          <a:p>
            <a:pPr eaLnBrk="1" hangingPunct="1"/>
            <a:r>
              <a:rPr lang="en-US" sz="2200" b="1" dirty="0" smtClean="0"/>
              <a:t>Here, </a:t>
            </a:r>
            <a:r>
              <a:rPr lang="en-US" sz="2200" b="1" dirty="0" smtClean="0">
                <a:solidFill>
                  <a:srgbClr val="0000FF"/>
                </a:solidFill>
              </a:rPr>
              <a:t>domain</a:t>
            </a:r>
            <a:r>
              <a:rPr lang="en-US" sz="2200" dirty="0" smtClean="0"/>
              <a:t> is the set { Abdul, Brenda, Carla, Desire, Eddie, Felicia }</a:t>
            </a:r>
          </a:p>
          <a:p>
            <a:pPr eaLnBrk="1" hangingPunct="1"/>
            <a:r>
              <a:rPr lang="en-US" sz="2200" dirty="0" smtClean="0"/>
              <a:t>To define the function f, we need to specify a codomain. Here, we can take the </a:t>
            </a:r>
            <a:r>
              <a:rPr lang="en-US" sz="2400" b="1" dirty="0" smtClean="0">
                <a:solidFill>
                  <a:srgbClr val="0000FF"/>
                </a:solidFill>
              </a:rPr>
              <a:t>codomain</a:t>
            </a:r>
            <a:r>
              <a:rPr lang="en-US" sz="2400" dirty="0" smtClean="0"/>
              <a:t> to be the set of positive integers</a:t>
            </a:r>
          </a:p>
          <a:p>
            <a:pPr eaLnBrk="1" hangingPunct="1"/>
            <a:r>
              <a:rPr lang="en-US" sz="2400" b="1" dirty="0" smtClean="0">
                <a:solidFill>
                  <a:srgbClr val="0000FF"/>
                </a:solidFill>
              </a:rPr>
              <a:t>Range</a:t>
            </a:r>
            <a:r>
              <a:rPr lang="en-US" sz="2400" dirty="0" smtClean="0"/>
              <a:t> is the set {21,22,24}</a:t>
            </a:r>
          </a:p>
        </p:txBody>
      </p:sp>
      <p:sp>
        <p:nvSpPr>
          <p:cNvPr id="4" name="Slide Number Placeholder 3"/>
          <p:cNvSpPr>
            <a:spLocks noGrp="1"/>
          </p:cNvSpPr>
          <p:nvPr>
            <p:ph type="sldNum" sz="quarter" idx="12"/>
          </p:nvPr>
        </p:nvSpPr>
        <p:spPr/>
        <p:txBody>
          <a:bodyPr/>
          <a:lstStyle/>
          <a:p>
            <a:pPr>
              <a:defRPr/>
            </a:pPr>
            <a:fld id="{701B016C-9D69-4B37-9C70-0865BE49D9D1}"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smtClean="0"/>
              <a:t>Functions</a:t>
            </a:r>
          </a:p>
        </p:txBody>
      </p:sp>
      <p:sp>
        <p:nvSpPr>
          <p:cNvPr id="16387" name="Content Placeholder 2"/>
          <p:cNvSpPr>
            <a:spLocks noGrp="1"/>
          </p:cNvSpPr>
          <p:nvPr>
            <p:ph idx="1"/>
          </p:nvPr>
        </p:nvSpPr>
        <p:spPr/>
        <p:txBody>
          <a:bodyPr/>
          <a:lstStyle/>
          <a:p>
            <a:pPr eaLnBrk="1" hangingPunct="1"/>
            <a:r>
              <a:rPr lang="en-US" altLang="zh-TW" sz="2800" b="1" u="sng" dirty="0" smtClean="0">
                <a:solidFill>
                  <a:srgbClr val="0000FF"/>
                </a:solidFill>
              </a:rPr>
              <a:t>Definition 3</a:t>
            </a:r>
            <a:r>
              <a:rPr lang="en-US" altLang="zh-TW" sz="2800" dirty="0" smtClean="0"/>
              <a:t>: Let </a:t>
            </a:r>
            <a:r>
              <a:rPr lang="en-US" altLang="zh-TW" sz="2800" i="1" dirty="0" smtClean="0"/>
              <a:t>f</a:t>
            </a:r>
            <a:r>
              <a:rPr lang="en-US" altLang="zh-TW" sz="2800" i="1" baseline="-25000" dirty="0" smtClean="0"/>
              <a:t>1</a:t>
            </a:r>
            <a:r>
              <a:rPr lang="en-US" altLang="zh-TW" sz="2800" dirty="0" smtClean="0"/>
              <a:t> and </a:t>
            </a:r>
            <a:r>
              <a:rPr lang="en-US" altLang="zh-TW" sz="2800" i="1" dirty="0" smtClean="0"/>
              <a:t>f</a:t>
            </a:r>
            <a:r>
              <a:rPr lang="en-US" altLang="zh-TW" sz="2800" i="1" baseline="-25000" dirty="0" smtClean="0"/>
              <a:t>2</a:t>
            </a:r>
            <a:r>
              <a:rPr lang="en-US" altLang="zh-TW" sz="2800" dirty="0" smtClean="0"/>
              <a:t> be functions from A to </a:t>
            </a:r>
            <a:r>
              <a:rPr lang="en-US" altLang="zh-TW" sz="2800" b="1" dirty="0" smtClean="0"/>
              <a:t>R</a:t>
            </a:r>
            <a:r>
              <a:rPr lang="en-US" altLang="zh-TW" sz="2800" dirty="0" smtClean="0"/>
              <a:t>. Then </a:t>
            </a:r>
            <a:r>
              <a:rPr lang="en-US" altLang="zh-TW" sz="2800" i="1" dirty="0" smtClean="0"/>
              <a:t>f</a:t>
            </a:r>
            <a:r>
              <a:rPr lang="en-US" altLang="zh-TW" sz="2800" i="1" baseline="-25000" dirty="0" smtClean="0"/>
              <a:t>1</a:t>
            </a:r>
            <a:r>
              <a:rPr lang="en-US" altLang="zh-TW" sz="2800" i="1" dirty="0" smtClean="0"/>
              <a:t>+f</a:t>
            </a:r>
            <a:r>
              <a:rPr lang="en-US" altLang="zh-TW" sz="2800" i="1" baseline="-25000" dirty="0" smtClean="0"/>
              <a:t>2</a:t>
            </a:r>
            <a:r>
              <a:rPr lang="en-US" altLang="zh-TW" sz="2800" dirty="0" smtClean="0"/>
              <a:t> and </a:t>
            </a:r>
            <a:r>
              <a:rPr lang="en-US" altLang="zh-TW" sz="2800" i="1" dirty="0" smtClean="0"/>
              <a:t>f</a:t>
            </a:r>
            <a:r>
              <a:rPr lang="en-US" altLang="zh-TW" sz="2800" i="1" baseline="-25000" dirty="0" smtClean="0"/>
              <a:t>1</a:t>
            </a:r>
            <a:r>
              <a:rPr lang="en-US" altLang="zh-TW" sz="2800" i="1" dirty="0" smtClean="0"/>
              <a:t>f</a:t>
            </a:r>
            <a:r>
              <a:rPr lang="en-US" altLang="zh-TW" sz="2800" i="1" baseline="-25000" dirty="0" smtClean="0"/>
              <a:t>2</a:t>
            </a:r>
            <a:r>
              <a:rPr lang="en-US" altLang="zh-TW" sz="2800" dirty="0" smtClean="0"/>
              <a:t> are also functions from A to </a:t>
            </a:r>
            <a:r>
              <a:rPr lang="en-US" altLang="zh-TW" sz="2800" b="1" dirty="0" smtClean="0"/>
              <a:t>R</a:t>
            </a:r>
            <a:r>
              <a:rPr lang="en-US" altLang="zh-TW" sz="2800" dirty="0" smtClean="0"/>
              <a:t> defined by</a:t>
            </a:r>
          </a:p>
          <a:p>
            <a:pPr lvl="1" eaLnBrk="1" hangingPunct="1">
              <a:buFont typeface="Arial" charset="0"/>
              <a:buChar char="•"/>
            </a:pPr>
            <a:r>
              <a:rPr lang="en-US" altLang="zh-TW" i="1" dirty="0" smtClean="0"/>
              <a:t>(f</a:t>
            </a:r>
            <a:r>
              <a:rPr lang="en-US" altLang="zh-TW" i="1" baseline="-25000" dirty="0" smtClean="0"/>
              <a:t>1</a:t>
            </a:r>
            <a:r>
              <a:rPr lang="en-US" altLang="zh-TW" i="1" dirty="0" smtClean="0"/>
              <a:t>+f</a:t>
            </a:r>
            <a:r>
              <a:rPr lang="en-US" altLang="zh-TW" i="1" baseline="-25000" dirty="0" smtClean="0"/>
              <a:t>2</a:t>
            </a:r>
            <a:r>
              <a:rPr lang="en-US" altLang="zh-TW" i="1" dirty="0" smtClean="0"/>
              <a:t>)(x) = f</a:t>
            </a:r>
            <a:r>
              <a:rPr lang="en-US" altLang="zh-TW" i="1" baseline="-25000" dirty="0" smtClean="0"/>
              <a:t>1</a:t>
            </a:r>
            <a:r>
              <a:rPr lang="en-US" altLang="zh-TW" i="1" dirty="0" smtClean="0"/>
              <a:t>(x)+f</a:t>
            </a:r>
            <a:r>
              <a:rPr lang="en-US" altLang="zh-TW" i="1" baseline="-25000" dirty="0" smtClean="0"/>
              <a:t>2</a:t>
            </a:r>
            <a:r>
              <a:rPr lang="en-US" altLang="zh-TW" i="1" dirty="0" smtClean="0"/>
              <a:t>(x)</a:t>
            </a:r>
          </a:p>
          <a:p>
            <a:pPr lvl="1" eaLnBrk="1" hangingPunct="1">
              <a:buFont typeface="Arial" charset="0"/>
              <a:buChar char="•"/>
            </a:pPr>
            <a:r>
              <a:rPr lang="en-US" altLang="zh-TW" i="1" dirty="0" smtClean="0"/>
              <a:t>(f</a:t>
            </a:r>
            <a:r>
              <a:rPr lang="en-US" altLang="zh-TW" i="1" baseline="-25000" dirty="0" smtClean="0"/>
              <a:t>1</a:t>
            </a:r>
            <a:r>
              <a:rPr lang="en-US" altLang="zh-TW" i="1" dirty="0" smtClean="0"/>
              <a:t>f</a:t>
            </a:r>
            <a:r>
              <a:rPr lang="en-US" altLang="zh-TW" i="1" baseline="-25000" dirty="0" smtClean="0"/>
              <a:t>2</a:t>
            </a:r>
            <a:r>
              <a:rPr lang="en-US" altLang="zh-TW" i="1" dirty="0" smtClean="0"/>
              <a:t>)(x) = f</a:t>
            </a:r>
            <a:r>
              <a:rPr lang="en-US" altLang="zh-TW" i="1" baseline="-25000" dirty="0" smtClean="0"/>
              <a:t>1</a:t>
            </a:r>
            <a:r>
              <a:rPr lang="en-US" altLang="zh-TW" i="1" dirty="0" smtClean="0"/>
              <a:t>(x)f</a:t>
            </a:r>
            <a:r>
              <a:rPr lang="en-US" altLang="zh-TW" i="1" baseline="-25000" dirty="0" smtClean="0"/>
              <a:t>2</a:t>
            </a:r>
            <a:r>
              <a:rPr lang="en-US" altLang="zh-TW" i="1" dirty="0" smtClean="0"/>
              <a:t>(x)</a:t>
            </a:r>
          </a:p>
          <a:p>
            <a:pPr eaLnBrk="1" hangingPunct="1">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242D9F30-BF93-4B55-91E1-A37D94AB5A9F}"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000" dirty="0" smtClean="0">
                <a:solidFill>
                  <a:srgbClr val="FF0000"/>
                </a:solidFill>
              </a:rPr>
              <a:t>Example 6</a:t>
            </a:r>
          </a:p>
        </p:txBody>
      </p:sp>
      <p:sp>
        <p:nvSpPr>
          <p:cNvPr id="17411" name="Content Placeholder 2"/>
          <p:cNvSpPr>
            <a:spLocks noGrp="1"/>
          </p:cNvSpPr>
          <p:nvPr>
            <p:ph idx="1"/>
          </p:nvPr>
        </p:nvSpPr>
        <p:spPr/>
        <p:txBody>
          <a:bodyPr/>
          <a:lstStyle/>
          <a:p>
            <a:pPr eaLnBrk="1" hangingPunct="1">
              <a:buFont typeface="Wingdings" pitchFamily="2" charset="2"/>
              <a:buChar char="§"/>
            </a:pPr>
            <a:r>
              <a:rPr lang="en-US" sz="2800" dirty="0" smtClean="0">
                <a:solidFill>
                  <a:srgbClr val="FF0000"/>
                </a:solidFill>
              </a:rPr>
              <a:t>Let </a:t>
            </a:r>
            <a:r>
              <a:rPr lang="en-US" altLang="zh-TW" sz="2800" i="1" dirty="0" smtClean="0">
                <a:solidFill>
                  <a:srgbClr val="FF0000"/>
                </a:solidFill>
              </a:rPr>
              <a:t>f</a:t>
            </a:r>
            <a:r>
              <a:rPr lang="en-US" altLang="zh-TW" sz="2800" i="1" baseline="-25000" dirty="0" smtClean="0">
                <a:solidFill>
                  <a:srgbClr val="FF0000"/>
                </a:solidFill>
              </a:rPr>
              <a:t>1</a:t>
            </a:r>
            <a:r>
              <a:rPr lang="en-US" sz="2800" dirty="0" smtClean="0">
                <a:solidFill>
                  <a:srgbClr val="FF0000"/>
                </a:solidFill>
              </a:rPr>
              <a:t> and </a:t>
            </a:r>
            <a:r>
              <a:rPr lang="en-US" altLang="zh-TW" sz="2800" i="1" dirty="0" smtClean="0">
                <a:solidFill>
                  <a:srgbClr val="FF0000"/>
                </a:solidFill>
              </a:rPr>
              <a:t>f</a:t>
            </a:r>
            <a:r>
              <a:rPr lang="en-US" altLang="zh-TW" sz="2800" i="1" baseline="-25000" dirty="0" smtClean="0">
                <a:solidFill>
                  <a:srgbClr val="FF0000"/>
                </a:solidFill>
              </a:rPr>
              <a:t>2</a:t>
            </a:r>
            <a:r>
              <a:rPr lang="en-US" sz="2800" dirty="0" smtClean="0">
                <a:solidFill>
                  <a:srgbClr val="FF0000"/>
                </a:solidFill>
              </a:rPr>
              <a:t> be functions from </a:t>
            </a:r>
            <a:r>
              <a:rPr lang="en-US" sz="2800" b="1" dirty="0" smtClean="0">
                <a:solidFill>
                  <a:srgbClr val="FF0000"/>
                </a:solidFill>
              </a:rPr>
              <a:t>R</a:t>
            </a:r>
            <a:r>
              <a:rPr lang="en-US" sz="2800" dirty="0" smtClean="0">
                <a:solidFill>
                  <a:srgbClr val="FF0000"/>
                </a:solidFill>
              </a:rPr>
              <a:t> to </a:t>
            </a:r>
            <a:r>
              <a:rPr lang="en-US" sz="2800" b="1" dirty="0" smtClean="0">
                <a:solidFill>
                  <a:srgbClr val="FF0000"/>
                </a:solidFill>
              </a:rPr>
              <a:t>R</a:t>
            </a:r>
            <a:r>
              <a:rPr lang="en-US" sz="2800" dirty="0" smtClean="0">
                <a:solidFill>
                  <a:srgbClr val="FF0000"/>
                </a:solidFill>
              </a:rPr>
              <a:t> such that </a:t>
            </a:r>
            <a:r>
              <a:rPr lang="en-US" altLang="zh-TW" sz="2800" i="1" dirty="0" smtClean="0">
                <a:solidFill>
                  <a:srgbClr val="FF0000"/>
                </a:solidFill>
              </a:rPr>
              <a:t>f</a:t>
            </a:r>
            <a:r>
              <a:rPr lang="en-US" altLang="zh-TW" sz="2800" i="1" baseline="-25000" dirty="0" smtClean="0">
                <a:solidFill>
                  <a:srgbClr val="FF0000"/>
                </a:solidFill>
              </a:rPr>
              <a:t>1</a:t>
            </a:r>
            <a:r>
              <a:rPr lang="en-US" altLang="zh-TW" sz="2800" i="1" dirty="0" smtClean="0">
                <a:solidFill>
                  <a:srgbClr val="FF0000"/>
                </a:solidFill>
              </a:rPr>
              <a:t>(x)=x</a:t>
            </a:r>
            <a:r>
              <a:rPr lang="en-US" altLang="zh-TW" sz="2800" i="1" baseline="30000" dirty="0" smtClean="0">
                <a:solidFill>
                  <a:srgbClr val="FF0000"/>
                </a:solidFill>
              </a:rPr>
              <a:t>2  </a:t>
            </a:r>
            <a:r>
              <a:rPr lang="en-US" altLang="zh-TW" sz="2800" dirty="0" smtClean="0">
                <a:solidFill>
                  <a:srgbClr val="FF0000"/>
                </a:solidFill>
              </a:rPr>
              <a:t> and </a:t>
            </a:r>
            <a:r>
              <a:rPr lang="en-US" altLang="zh-TW" sz="2800" i="1" dirty="0" smtClean="0">
                <a:solidFill>
                  <a:srgbClr val="FF0000"/>
                </a:solidFill>
              </a:rPr>
              <a:t>f</a:t>
            </a:r>
            <a:r>
              <a:rPr lang="en-US" altLang="zh-TW" sz="2800" i="1" baseline="-25000" dirty="0" smtClean="0">
                <a:solidFill>
                  <a:srgbClr val="FF0000"/>
                </a:solidFill>
              </a:rPr>
              <a:t>2</a:t>
            </a:r>
            <a:r>
              <a:rPr lang="en-US" altLang="zh-TW" sz="2800" i="1" dirty="0" smtClean="0">
                <a:solidFill>
                  <a:srgbClr val="FF0000"/>
                </a:solidFill>
              </a:rPr>
              <a:t>(x)=x – x</a:t>
            </a:r>
            <a:r>
              <a:rPr lang="en-US" altLang="zh-TW" sz="2800" i="1" baseline="30000" dirty="0" smtClean="0">
                <a:solidFill>
                  <a:srgbClr val="FF0000"/>
                </a:solidFill>
              </a:rPr>
              <a:t>2   </a:t>
            </a:r>
            <a:r>
              <a:rPr lang="en-US" altLang="zh-TW" sz="2800" i="1" dirty="0" smtClean="0">
                <a:solidFill>
                  <a:srgbClr val="FF0000"/>
                </a:solidFill>
              </a:rPr>
              <a:t> .</a:t>
            </a:r>
          </a:p>
          <a:p>
            <a:pPr eaLnBrk="1" hangingPunct="1">
              <a:buFont typeface="Arial" charset="0"/>
              <a:buNone/>
            </a:pPr>
            <a:r>
              <a:rPr lang="en-US" altLang="zh-TW" sz="2800" i="1" dirty="0" smtClean="0">
                <a:solidFill>
                  <a:srgbClr val="FF0000"/>
                </a:solidFill>
              </a:rPr>
              <a:t>	</a:t>
            </a:r>
            <a:r>
              <a:rPr lang="en-US" altLang="zh-TW" sz="2800" dirty="0" smtClean="0">
                <a:solidFill>
                  <a:srgbClr val="FF0000"/>
                </a:solidFill>
              </a:rPr>
              <a:t>What are the functions </a:t>
            </a:r>
            <a:r>
              <a:rPr lang="en-US" altLang="zh-TW" sz="2800" i="1" dirty="0" smtClean="0">
                <a:solidFill>
                  <a:srgbClr val="FF0000"/>
                </a:solidFill>
              </a:rPr>
              <a:t>f</a:t>
            </a:r>
            <a:r>
              <a:rPr lang="en-US" altLang="zh-TW" sz="2800" i="1" baseline="-25000" dirty="0" smtClean="0">
                <a:solidFill>
                  <a:srgbClr val="FF0000"/>
                </a:solidFill>
              </a:rPr>
              <a:t>1</a:t>
            </a:r>
            <a:r>
              <a:rPr lang="en-US" altLang="zh-TW" sz="2800" i="1" dirty="0" smtClean="0">
                <a:solidFill>
                  <a:srgbClr val="FF0000"/>
                </a:solidFill>
              </a:rPr>
              <a:t>+f</a:t>
            </a:r>
            <a:r>
              <a:rPr lang="en-US" altLang="zh-TW" sz="2800" i="1" baseline="-25000" dirty="0" smtClean="0">
                <a:solidFill>
                  <a:srgbClr val="FF0000"/>
                </a:solidFill>
              </a:rPr>
              <a:t>2</a:t>
            </a:r>
            <a:r>
              <a:rPr lang="en-US" sz="2800" dirty="0" smtClean="0">
                <a:solidFill>
                  <a:srgbClr val="FF0000"/>
                </a:solidFill>
              </a:rPr>
              <a:t>	and </a:t>
            </a:r>
            <a:r>
              <a:rPr lang="en-US" altLang="zh-TW" sz="2800" i="1" dirty="0" smtClean="0">
                <a:solidFill>
                  <a:srgbClr val="FF0000"/>
                </a:solidFill>
              </a:rPr>
              <a:t>f</a:t>
            </a:r>
            <a:r>
              <a:rPr lang="en-US" altLang="zh-TW" sz="2800" i="1" baseline="-25000" dirty="0" smtClean="0">
                <a:solidFill>
                  <a:srgbClr val="FF0000"/>
                </a:solidFill>
              </a:rPr>
              <a:t>1</a:t>
            </a:r>
            <a:r>
              <a:rPr lang="en-US" altLang="zh-TW" sz="2800" i="1" dirty="0" smtClean="0">
                <a:solidFill>
                  <a:srgbClr val="FF0000"/>
                </a:solidFill>
              </a:rPr>
              <a:t>f</a:t>
            </a:r>
            <a:r>
              <a:rPr lang="en-US" altLang="zh-TW" sz="2800" i="1" baseline="-25000" dirty="0" smtClean="0">
                <a:solidFill>
                  <a:srgbClr val="FF0000"/>
                </a:solidFill>
              </a:rPr>
              <a:t>2 </a:t>
            </a:r>
            <a:r>
              <a:rPr lang="en-US" altLang="zh-TW" sz="2800" i="1" dirty="0" smtClean="0">
                <a:solidFill>
                  <a:srgbClr val="FF0000"/>
                </a:solidFill>
              </a:rPr>
              <a:t> ?</a:t>
            </a:r>
            <a:endParaRPr lang="en-US" sz="2800" dirty="0" smtClean="0">
              <a:solidFill>
                <a:srgbClr val="FF0000"/>
              </a:solidFill>
            </a:endParaRPr>
          </a:p>
          <a:p>
            <a:pPr marL="342900" lvl="1" indent="-342900" eaLnBrk="1" hangingPunct="1">
              <a:buFont typeface="Arial" charset="0"/>
              <a:buChar char="•"/>
            </a:pPr>
            <a:r>
              <a:rPr lang="en-US" altLang="zh-TW" b="1" i="1" u="sng" dirty="0" smtClean="0">
                <a:solidFill>
                  <a:srgbClr val="0000FF"/>
                </a:solidFill>
              </a:rPr>
              <a:t>Solution</a:t>
            </a:r>
            <a:r>
              <a:rPr lang="en-US" altLang="zh-TW" i="1" dirty="0" smtClean="0">
                <a:solidFill>
                  <a:srgbClr val="0000FF"/>
                </a:solidFill>
              </a:rPr>
              <a:t>: </a:t>
            </a:r>
          </a:p>
          <a:p>
            <a:pPr marL="742950" lvl="2" indent="-342900" eaLnBrk="1" hangingPunct="1"/>
            <a:r>
              <a:rPr lang="en-US" altLang="zh-TW" i="1" dirty="0" smtClean="0"/>
              <a:t>(</a:t>
            </a:r>
            <a:r>
              <a:rPr lang="en-US" altLang="zh-TW" sz="2800" i="1" dirty="0" smtClean="0"/>
              <a:t>f</a:t>
            </a:r>
            <a:r>
              <a:rPr lang="en-US" altLang="zh-TW" sz="2800" i="1" baseline="-25000" dirty="0" smtClean="0"/>
              <a:t>1</a:t>
            </a:r>
            <a:r>
              <a:rPr lang="en-US" altLang="zh-TW" sz="2800" i="1" dirty="0" smtClean="0"/>
              <a:t>+f</a:t>
            </a:r>
            <a:r>
              <a:rPr lang="en-US" altLang="zh-TW" sz="2800" i="1" baseline="-25000" dirty="0" smtClean="0"/>
              <a:t>2</a:t>
            </a:r>
            <a:r>
              <a:rPr lang="en-US" altLang="zh-TW" sz="2800" i="1" dirty="0" smtClean="0"/>
              <a:t>)(x) = f</a:t>
            </a:r>
            <a:r>
              <a:rPr lang="en-US" altLang="zh-TW" sz="2800" i="1" baseline="-25000" dirty="0" smtClean="0"/>
              <a:t>1</a:t>
            </a:r>
            <a:r>
              <a:rPr lang="en-US" altLang="zh-TW" sz="2800" i="1" dirty="0" smtClean="0"/>
              <a:t>(x)+f</a:t>
            </a:r>
            <a:r>
              <a:rPr lang="en-US" altLang="zh-TW" sz="2800" i="1" baseline="-25000" dirty="0" smtClean="0"/>
              <a:t>2</a:t>
            </a:r>
            <a:r>
              <a:rPr lang="en-US" altLang="zh-TW" sz="2800" i="1" dirty="0" smtClean="0"/>
              <a:t>(x) = x</a:t>
            </a:r>
            <a:r>
              <a:rPr lang="en-US" altLang="zh-TW" sz="2800" i="1" baseline="30000" dirty="0" smtClean="0"/>
              <a:t>2</a:t>
            </a:r>
            <a:r>
              <a:rPr lang="en-US" altLang="zh-TW" sz="2800" i="1" dirty="0" smtClean="0"/>
              <a:t>  + (x –x</a:t>
            </a:r>
            <a:r>
              <a:rPr lang="en-US" altLang="zh-TW" sz="2800" i="1" baseline="30000" dirty="0" smtClean="0"/>
              <a:t>2  </a:t>
            </a:r>
            <a:r>
              <a:rPr lang="en-US" altLang="zh-TW" sz="2800" i="1" dirty="0" smtClean="0"/>
              <a:t>) = x</a:t>
            </a:r>
          </a:p>
          <a:p>
            <a:pPr marL="742950" lvl="2" indent="-342900" eaLnBrk="1" hangingPunct="1"/>
            <a:endParaRPr lang="en-US" altLang="zh-TW" sz="2800" i="1" dirty="0" smtClean="0"/>
          </a:p>
          <a:p>
            <a:pPr marL="742950" lvl="2" indent="-342900" eaLnBrk="1" hangingPunct="1"/>
            <a:r>
              <a:rPr lang="en-US" altLang="zh-TW" sz="2800" i="1" dirty="0" smtClean="0"/>
              <a:t>(f</a:t>
            </a:r>
            <a:r>
              <a:rPr lang="en-US" altLang="zh-TW" sz="2800" i="1" baseline="-25000" dirty="0" smtClean="0"/>
              <a:t>1</a:t>
            </a:r>
            <a:r>
              <a:rPr lang="en-US" altLang="zh-TW" sz="2800" i="1" dirty="0" smtClean="0"/>
              <a:t>f</a:t>
            </a:r>
            <a:r>
              <a:rPr lang="en-US" altLang="zh-TW" sz="2800" i="1" baseline="-25000" dirty="0" smtClean="0"/>
              <a:t>2</a:t>
            </a:r>
            <a:r>
              <a:rPr lang="en-US" altLang="zh-TW" sz="2800" i="1" dirty="0" smtClean="0"/>
              <a:t>)(x) = x</a:t>
            </a:r>
            <a:r>
              <a:rPr lang="en-US" altLang="zh-TW" sz="2800" i="1" baseline="30000" dirty="0" smtClean="0"/>
              <a:t>2</a:t>
            </a:r>
            <a:r>
              <a:rPr lang="en-US" altLang="zh-TW" sz="2800" i="1" dirty="0" smtClean="0"/>
              <a:t>(x- x</a:t>
            </a:r>
            <a:r>
              <a:rPr lang="en-US" altLang="zh-TW" sz="2800" i="1" baseline="30000" dirty="0" smtClean="0"/>
              <a:t>2  </a:t>
            </a:r>
            <a:r>
              <a:rPr lang="en-US" altLang="zh-TW" sz="2800" i="1" dirty="0" smtClean="0"/>
              <a:t>)  = x</a:t>
            </a:r>
            <a:r>
              <a:rPr lang="en-US" altLang="zh-TW" sz="2800" i="1" baseline="30000" dirty="0" smtClean="0"/>
              <a:t>3</a:t>
            </a:r>
            <a:r>
              <a:rPr lang="en-US" altLang="zh-TW" sz="2800" i="1" dirty="0" smtClean="0"/>
              <a:t> – x</a:t>
            </a:r>
            <a:r>
              <a:rPr lang="en-US" altLang="zh-TW" sz="2800" i="1" baseline="30000" dirty="0" smtClean="0"/>
              <a:t>4</a:t>
            </a:r>
            <a:endParaRPr lang="en-US" altLang="zh-TW" sz="2800" i="1" dirty="0" smtClean="0"/>
          </a:p>
        </p:txBody>
      </p:sp>
      <p:sp>
        <p:nvSpPr>
          <p:cNvPr id="4" name="Slide Number Placeholder 3"/>
          <p:cNvSpPr>
            <a:spLocks noGrp="1"/>
          </p:cNvSpPr>
          <p:nvPr>
            <p:ph type="sldNum" sz="quarter" idx="12"/>
          </p:nvPr>
        </p:nvSpPr>
        <p:spPr/>
        <p:txBody>
          <a:bodyPr/>
          <a:lstStyle/>
          <a:p>
            <a:pPr>
              <a:defRPr/>
            </a:pPr>
            <a:fld id="{6C3DDCD6-5491-4B3F-8DCC-69D73468B819}"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smtClean="0"/>
              <a:t>Functions</a:t>
            </a:r>
          </a:p>
        </p:txBody>
      </p:sp>
      <p:sp>
        <p:nvSpPr>
          <p:cNvPr id="18435" name="Content Placeholder 2"/>
          <p:cNvSpPr>
            <a:spLocks noGrp="1"/>
          </p:cNvSpPr>
          <p:nvPr>
            <p:ph idx="1"/>
          </p:nvPr>
        </p:nvSpPr>
        <p:spPr/>
        <p:txBody>
          <a:bodyPr/>
          <a:lstStyle/>
          <a:p>
            <a:pPr eaLnBrk="1" hangingPunct="1"/>
            <a:r>
              <a:rPr lang="en-US" altLang="zh-TW" sz="2800" b="1" u="sng" dirty="0" smtClean="0">
                <a:solidFill>
                  <a:srgbClr val="0000FF"/>
                </a:solidFill>
              </a:rPr>
              <a:t>Definition 4</a:t>
            </a:r>
            <a:r>
              <a:rPr lang="en-US" altLang="zh-TW" sz="2800" dirty="0" smtClean="0"/>
              <a:t>: Let </a:t>
            </a:r>
            <a:r>
              <a:rPr lang="en-US" altLang="zh-TW" sz="2800" i="1" dirty="0" smtClean="0"/>
              <a:t>f </a:t>
            </a:r>
            <a:r>
              <a:rPr lang="en-US" altLang="zh-TW" sz="2800" dirty="0" smtClean="0"/>
              <a:t>be a function from the set </a:t>
            </a:r>
            <a:r>
              <a:rPr lang="en-US" altLang="zh-TW" sz="2800" i="1" dirty="0" smtClean="0"/>
              <a:t>A </a:t>
            </a:r>
            <a:r>
              <a:rPr lang="en-US" altLang="zh-TW" sz="2800" dirty="0" smtClean="0"/>
              <a:t>to the set </a:t>
            </a:r>
            <a:r>
              <a:rPr lang="en-US" altLang="zh-TW" sz="2800" i="1" dirty="0" smtClean="0"/>
              <a:t>B, </a:t>
            </a:r>
            <a:r>
              <a:rPr lang="en-US" altLang="zh-TW" sz="2800" dirty="0" smtClean="0"/>
              <a:t>and let </a:t>
            </a:r>
            <a:r>
              <a:rPr lang="en-US" altLang="zh-TW" sz="2800" i="1" dirty="0" smtClean="0">
                <a:solidFill>
                  <a:srgbClr val="0000FF"/>
                </a:solidFill>
              </a:rPr>
              <a:t>S</a:t>
            </a:r>
            <a:r>
              <a:rPr lang="en-US" altLang="zh-TW" sz="2800" dirty="0" smtClean="0">
                <a:solidFill>
                  <a:srgbClr val="0000FF"/>
                </a:solidFill>
              </a:rPr>
              <a:t> is a subset of </a:t>
            </a:r>
            <a:r>
              <a:rPr lang="en-US" altLang="zh-TW" sz="2800" i="1" dirty="0" smtClean="0">
                <a:solidFill>
                  <a:srgbClr val="0000FF"/>
                </a:solidFill>
              </a:rPr>
              <a:t>A</a:t>
            </a:r>
            <a:r>
              <a:rPr lang="en-US" altLang="zh-TW" sz="2800" i="1" dirty="0" smtClean="0"/>
              <a:t>. </a:t>
            </a:r>
            <a:r>
              <a:rPr lang="en-US" altLang="zh-TW" sz="2800" dirty="0" smtClean="0"/>
              <a:t>The image of</a:t>
            </a:r>
            <a:r>
              <a:rPr lang="en-US" altLang="zh-TW" sz="2800" i="1" dirty="0" smtClean="0"/>
              <a:t> S </a:t>
            </a:r>
            <a:r>
              <a:rPr lang="en-US" altLang="zh-TW" sz="2800" dirty="0" smtClean="0"/>
              <a:t>under the function</a:t>
            </a:r>
            <a:r>
              <a:rPr lang="en-US" altLang="zh-TW" sz="2800" i="1" dirty="0" smtClean="0"/>
              <a:t> f  </a:t>
            </a:r>
            <a:r>
              <a:rPr lang="en-US" altLang="zh-TW" sz="2800" dirty="0" smtClean="0"/>
              <a:t>is the subset of B that consists of the images of the elements of S.</a:t>
            </a:r>
          </a:p>
          <a:p>
            <a:pPr eaLnBrk="1" hangingPunct="1"/>
            <a:r>
              <a:rPr lang="en-US" altLang="zh-TW" sz="2800" dirty="0" smtClean="0"/>
              <a:t>We denote the </a:t>
            </a:r>
            <a:r>
              <a:rPr lang="en-US" altLang="zh-TW" sz="2800" dirty="0" smtClean="0">
                <a:solidFill>
                  <a:srgbClr val="0000FF"/>
                </a:solidFill>
              </a:rPr>
              <a:t>image of S by </a:t>
            </a:r>
            <a:r>
              <a:rPr lang="en-US" altLang="zh-TW" sz="2800" i="1" dirty="0" smtClean="0">
                <a:solidFill>
                  <a:srgbClr val="0000FF"/>
                </a:solidFill>
              </a:rPr>
              <a:t>f</a:t>
            </a:r>
            <a:r>
              <a:rPr lang="en-US" altLang="zh-TW" sz="2800" dirty="0" smtClean="0">
                <a:solidFill>
                  <a:srgbClr val="0000FF"/>
                </a:solidFill>
              </a:rPr>
              <a:t>(S).</a:t>
            </a:r>
          </a:p>
          <a:p>
            <a:pPr eaLnBrk="1" hangingPunct="1">
              <a:buFont typeface="Arial" charset="0"/>
              <a:buNone/>
            </a:pPr>
            <a:r>
              <a:rPr lang="en-US" altLang="zh-TW" sz="2800" dirty="0" smtClean="0"/>
              <a:t>	</a:t>
            </a:r>
            <a:r>
              <a:rPr lang="en-US" altLang="zh-TW" sz="2800" i="1" dirty="0" smtClean="0"/>
              <a:t>f</a:t>
            </a:r>
            <a:r>
              <a:rPr lang="en-US" altLang="zh-TW" sz="2800" dirty="0" smtClean="0"/>
              <a:t>(S) </a:t>
            </a:r>
            <a:r>
              <a:rPr lang="en-US" altLang="zh-TW" sz="2800" i="1" dirty="0" smtClean="0"/>
              <a:t>= </a:t>
            </a:r>
            <a:r>
              <a:rPr lang="en-US" altLang="zh-TW" sz="2800" dirty="0" smtClean="0"/>
              <a:t>{</a:t>
            </a:r>
            <a:r>
              <a:rPr lang="en-US" altLang="zh-TW" sz="2800" i="1" dirty="0" smtClean="0"/>
              <a:t>t</a:t>
            </a:r>
            <a:r>
              <a:rPr lang="en-US" altLang="zh-TW" sz="2800" dirty="0" smtClean="0"/>
              <a:t>|</a:t>
            </a:r>
            <a:r>
              <a:rPr lang="en-US" altLang="zh-TW" sz="2800" dirty="0" smtClean="0">
                <a:sym typeface="Symbol" pitchFamily="18" charset="2"/>
              </a:rPr>
              <a:t></a:t>
            </a:r>
            <a:r>
              <a:rPr lang="en-US" altLang="zh-TW" sz="2800" i="1" dirty="0" err="1" smtClean="0">
                <a:sym typeface="Symbol" pitchFamily="18" charset="2"/>
              </a:rPr>
              <a:t>sS</a:t>
            </a:r>
            <a:r>
              <a:rPr lang="en-US" altLang="zh-TW" sz="2800" i="1" dirty="0" smtClean="0">
                <a:sym typeface="Symbol" pitchFamily="18" charset="2"/>
              </a:rPr>
              <a:t>(t=f(s))</a:t>
            </a:r>
            <a:r>
              <a:rPr lang="en-US" altLang="zh-TW" sz="2800" dirty="0" smtClean="0"/>
              <a:t>}</a:t>
            </a:r>
          </a:p>
          <a:p>
            <a:pPr eaLnBrk="1" hangingPunct="1">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66BE87E3-BA17-450C-88B7-D76B471F7749}"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smtClean="0">
                <a:solidFill>
                  <a:srgbClr val="FF0000"/>
                </a:solidFill>
              </a:rPr>
              <a:t>Example 7 </a:t>
            </a:r>
          </a:p>
        </p:txBody>
      </p:sp>
      <p:sp>
        <p:nvSpPr>
          <p:cNvPr id="19459" name="Content Placeholder 2"/>
          <p:cNvSpPr>
            <a:spLocks noGrp="1"/>
          </p:cNvSpPr>
          <p:nvPr>
            <p:ph idx="1"/>
          </p:nvPr>
        </p:nvSpPr>
        <p:spPr/>
        <p:txBody>
          <a:bodyPr/>
          <a:lstStyle/>
          <a:p>
            <a:pPr eaLnBrk="1" hangingPunct="1"/>
            <a:r>
              <a:rPr lang="en-US" sz="2800" smtClean="0">
                <a:solidFill>
                  <a:srgbClr val="0000FF"/>
                </a:solidFill>
              </a:rPr>
              <a:t>Let A = {a, b, c, d, e} and B = {1, 2, 3, 4} </a:t>
            </a:r>
          </a:p>
          <a:p>
            <a:pPr eaLnBrk="1" hangingPunct="1">
              <a:buFont typeface="Arial" charset="0"/>
              <a:buNone/>
            </a:pPr>
            <a:r>
              <a:rPr lang="en-US" sz="2800" smtClean="0">
                <a:solidFill>
                  <a:srgbClr val="0000FF"/>
                </a:solidFill>
              </a:rPr>
              <a:t>	with f(a)=2, f(b)=1, f(c)= 4, f(d)=1, f(e)=1.</a:t>
            </a:r>
          </a:p>
          <a:p>
            <a:pPr eaLnBrk="1" hangingPunct="1">
              <a:buFont typeface="Arial" charset="0"/>
              <a:buNone/>
            </a:pPr>
            <a:r>
              <a:rPr lang="en-US" sz="2800" smtClean="0">
                <a:solidFill>
                  <a:srgbClr val="0000FF"/>
                </a:solidFill>
              </a:rPr>
              <a:t>	What is the image of the subset S = {b, c, d}?</a:t>
            </a:r>
          </a:p>
          <a:p>
            <a:pPr eaLnBrk="1" hangingPunct="1"/>
            <a:endParaRPr lang="en-US" sz="2800" smtClean="0"/>
          </a:p>
          <a:p>
            <a:pPr eaLnBrk="1" hangingPunct="1"/>
            <a:r>
              <a:rPr lang="en-US" sz="2800" b="1" u="sng" smtClean="0">
                <a:solidFill>
                  <a:srgbClr val="00B050"/>
                </a:solidFill>
              </a:rPr>
              <a:t>Solution</a:t>
            </a:r>
            <a:r>
              <a:rPr lang="en-US" sz="2800" smtClean="0"/>
              <a:t>: </a:t>
            </a:r>
          </a:p>
          <a:p>
            <a:pPr eaLnBrk="1" hangingPunct="1"/>
            <a:r>
              <a:rPr lang="en-US" sz="2800" smtClean="0"/>
              <a:t>The image of the subset S = {b, c, d} is the set </a:t>
            </a:r>
          </a:p>
          <a:p>
            <a:pPr eaLnBrk="1" hangingPunct="1">
              <a:buFont typeface="Arial" charset="0"/>
              <a:buNone/>
            </a:pPr>
            <a:r>
              <a:rPr lang="en-US" sz="2800" smtClean="0"/>
              <a:t>	f(S) = {1, 4}</a:t>
            </a:r>
          </a:p>
          <a:p>
            <a:pPr eaLnBrk="1" hangingPunct="1"/>
            <a:endParaRPr lang="en-US" sz="2800" smtClean="0"/>
          </a:p>
        </p:txBody>
      </p:sp>
      <p:sp>
        <p:nvSpPr>
          <p:cNvPr id="4" name="Slide Number Placeholder 3"/>
          <p:cNvSpPr>
            <a:spLocks noGrp="1"/>
          </p:cNvSpPr>
          <p:nvPr>
            <p:ph type="sldNum" sz="quarter" idx="12"/>
          </p:nvPr>
        </p:nvSpPr>
        <p:spPr/>
        <p:txBody>
          <a:bodyPr/>
          <a:lstStyle/>
          <a:p>
            <a:pPr>
              <a:defRPr/>
            </a:pPr>
            <a:fld id="{9EB80EA9-8990-419C-BA60-A5E689050A5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1020762"/>
          </a:xfrm>
        </p:spPr>
        <p:txBody>
          <a:bodyPr/>
          <a:lstStyle/>
          <a:p>
            <a:pPr eaLnBrk="1" hangingPunct="1"/>
            <a:r>
              <a:rPr lang="en-US" altLang="zh-TW" sz="4000" dirty="0" smtClean="0"/>
              <a:t>One-to-One Functions </a:t>
            </a:r>
            <a:endParaRPr lang="en-US" sz="4000" dirty="0" smtClean="0"/>
          </a:p>
        </p:txBody>
      </p:sp>
      <p:sp>
        <p:nvSpPr>
          <p:cNvPr id="20483" name="Content Placeholder 2"/>
          <p:cNvSpPr>
            <a:spLocks noGrp="1"/>
          </p:cNvSpPr>
          <p:nvPr>
            <p:ph idx="1"/>
          </p:nvPr>
        </p:nvSpPr>
        <p:spPr>
          <a:xfrm>
            <a:off x="457200" y="1371600"/>
            <a:ext cx="8229600" cy="4525963"/>
          </a:xfrm>
        </p:spPr>
        <p:txBody>
          <a:bodyPr/>
          <a:lstStyle/>
          <a:p>
            <a:pPr eaLnBrk="1" hangingPunct="1"/>
            <a:r>
              <a:rPr lang="en-US" altLang="zh-TW" sz="2800" b="1" u="sng" dirty="0" smtClean="0">
                <a:solidFill>
                  <a:srgbClr val="0000FF"/>
                </a:solidFill>
              </a:rPr>
              <a:t>Definition 5</a:t>
            </a:r>
            <a:r>
              <a:rPr lang="en-US" altLang="zh-TW" sz="2800" dirty="0" smtClean="0"/>
              <a:t>: A function </a:t>
            </a:r>
            <a:r>
              <a:rPr lang="en-US" altLang="zh-TW" sz="2800" i="1" dirty="0" smtClean="0"/>
              <a:t>f</a:t>
            </a:r>
            <a:r>
              <a:rPr lang="en-US" altLang="zh-TW" sz="2800" dirty="0" smtClean="0"/>
              <a:t> is </a:t>
            </a:r>
            <a:r>
              <a:rPr lang="en-US" altLang="zh-TW" sz="2800" i="1" dirty="0" smtClean="0">
                <a:solidFill>
                  <a:srgbClr val="0000FF"/>
                </a:solidFill>
              </a:rPr>
              <a:t>one-to-one</a:t>
            </a:r>
            <a:r>
              <a:rPr lang="en-US" altLang="zh-TW" sz="2800" i="1" dirty="0" smtClean="0"/>
              <a:t> </a:t>
            </a:r>
            <a:r>
              <a:rPr lang="en-US" altLang="zh-TW" sz="2800" dirty="0" smtClean="0"/>
              <a:t>or</a:t>
            </a:r>
            <a:r>
              <a:rPr lang="en-US" altLang="zh-TW" sz="2800" i="1" dirty="0" smtClean="0"/>
              <a:t> </a:t>
            </a:r>
            <a:r>
              <a:rPr lang="en-US" altLang="zh-TW" sz="2800" i="1" dirty="0" smtClean="0">
                <a:solidFill>
                  <a:srgbClr val="0000FF"/>
                </a:solidFill>
              </a:rPr>
              <a:t>injective</a:t>
            </a:r>
            <a:r>
              <a:rPr lang="en-US" altLang="zh-TW" sz="2800" dirty="0" smtClean="0"/>
              <a:t>, </a:t>
            </a:r>
            <a:r>
              <a:rPr lang="en-US" altLang="zh-TW" sz="2800" dirty="0" err="1" smtClean="0"/>
              <a:t>iff</a:t>
            </a:r>
            <a:r>
              <a:rPr lang="en-US" altLang="zh-TW" sz="2800" dirty="0" smtClean="0"/>
              <a:t> </a:t>
            </a:r>
            <a:r>
              <a:rPr lang="en-US" altLang="zh-TW" sz="2800" i="1" dirty="0" smtClean="0"/>
              <a:t>f(a)=f(b)</a:t>
            </a:r>
            <a:r>
              <a:rPr lang="en-US" altLang="zh-TW" sz="2800" dirty="0" smtClean="0"/>
              <a:t> implies that </a:t>
            </a:r>
            <a:r>
              <a:rPr lang="en-US" altLang="zh-TW" sz="2800" i="1" dirty="0" smtClean="0"/>
              <a:t>a=b</a:t>
            </a:r>
            <a:r>
              <a:rPr lang="en-US" altLang="zh-TW" sz="2800" dirty="0" smtClean="0"/>
              <a:t> for all </a:t>
            </a:r>
            <a:r>
              <a:rPr lang="en-US" altLang="zh-TW" sz="2800" i="1" dirty="0" smtClean="0"/>
              <a:t>a</a:t>
            </a:r>
            <a:r>
              <a:rPr lang="en-US" altLang="zh-TW" sz="2800" dirty="0" smtClean="0"/>
              <a:t> and</a:t>
            </a:r>
            <a:r>
              <a:rPr lang="en-US" altLang="zh-TW" sz="2800" i="1" dirty="0" smtClean="0"/>
              <a:t> b</a:t>
            </a:r>
            <a:r>
              <a:rPr lang="en-US" altLang="zh-TW" sz="2800" dirty="0" smtClean="0"/>
              <a:t> in the domain of </a:t>
            </a:r>
            <a:r>
              <a:rPr lang="en-US" altLang="zh-TW" sz="2800" i="1" dirty="0" smtClean="0"/>
              <a:t>f</a:t>
            </a:r>
            <a:r>
              <a:rPr lang="en-US" altLang="zh-TW" sz="2800" dirty="0" smtClean="0"/>
              <a:t>. </a:t>
            </a:r>
          </a:p>
          <a:p>
            <a:pPr lvl="1" eaLnBrk="1" hangingPunct="1">
              <a:buFont typeface="Arial" charset="0"/>
              <a:buChar char="•"/>
            </a:pPr>
            <a:r>
              <a:rPr lang="en-US" altLang="zh-TW" i="1" dirty="0" smtClean="0">
                <a:sym typeface="Symbol" pitchFamily="18" charset="2"/>
              </a:rPr>
              <a:t></a:t>
            </a:r>
            <a:r>
              <a:rPr lang="en-US" altLang="zh-TW" i="1" dirty="0" err="1" smtClean="0">
                <a:sym typeface="Symbol" pitchFamily="18" charset="2"/>
              </a:rPr>
              <a:t>ab</a:t>
            </a:r>
            <a:r>
              <a:rPr lang="en-US" altLang="zh-TW" i="1" dirty="0" smtClean="0">
                <a:sym typeface="Symbol" pitchFamily="18" charset="2"/>
              </a:rPr>
              <a:t>( f(a)=f(b)  a=b ) </a:t>
            </a:r>
            <a:r>
              <a:rPr lang="en-US" altLang="zh-TW" i="1" dirty="0" smtClean="0">
                <a:solidFill>
                  <a:srgbClr val="0000FF"/>
                </a:solidFill>
                <a:sym typeface="Symbol" pitchFamily="18" charset="2"/>
              </a:rPr>
              <a:t>or </a:t>
            </a:r>
            <a:r>
              <a:rPr lang="en-US" altLang="zh-TW" i="1" dirty="0" smtClean="0">
                <a:sym typeface="Symbol" pitchFamily="18" charset="2"/>
              </a:rPr>
              <a:t/>
            </a:r>
            <a:br>
              <a:rPr lang="en-US" altLang="zh-TW" i="1" dirty="0" smtClean="0">
                <a:sym typeface="Symbol" pitchFamily="18" charset="2"/>
              </a:rPr>
            </a:br>
            <a:r>
              <a:rPr lang="en-US" altLang="zh-TW" i="1" dirty="0" smtClean="0">
                <a:sym typeface="Symbol" pitchFamily="18" charset="2"/>
              </a:rPr>
              <a:t></a:t>
            </a:r>
            <a:r>
              <a:rPr lang="en-US" altLang="zh-TW" i="1" dirty="0" err="1" smtClean="0">
                <a:sym typeface="Symbol" pitchFamily="18" charset="2"/>
              </a:rPr>
              <a:t>ab</a:t>
            </a:r>
            <a:r>
              <a:rPr lang="en-US" altLang="zh-TW" i="1" dirty="0" smtClean="0">
                <a:sym typeface="Symbol" pitchFamily="18" charset="2"/>
              </a:rPr>
              <a:t>( a </a:t>
            </a:r>
            <a:r>
              <a:rPr lang="en-US" altLang="zh-TW" dirty="0" smtClean="0">
                <a:sym typeface="Symbol" pitchFamily="18" charset="2"/>
              </a:rPr>
              <a:t></a:t>
            </a:r>
            <a:r>
              <a:rPr lang="en-US" altLang="zh-TW" i="1" dirty="0" smtClean="0">
                <a:sym typeface="Symbol" pitchFamily="18" charset="2"/>
              </a:rPr>
              <a:t> b  f(a) </a:t>
            </a:r>
            <a:r>
              <a:rPr lang="en-US" altLang="zh-TW" dirty="0" smtClean="0">
                <a:sym typeface="Symbol" pitchFamily="18" charset="2"/>
              </a:rPr>
              <a:t></a:t>
            </a:r>
            <a:r>
              <a:rPr lang="en-US" altLang="zh-TW" i="1" dirty="0" smtClean="0">
                <a:sym typeface="Symbol" pitchFamily="18" charset="2"/>
              </a:rPr>
              <a:t> f(b) )</a:t>
            </a:r>
          </a:p>
          <a:p>
            <a:pPr eaLnBrk="1" hangingPunct="1"/>
            <a:r>
              <a:rPr lang="en-US" altLang="zh-TW" sz="2800" dirty="0" smtClean="0"/>
              <a:t>A function </a:t>
            </a:r>
            <a:r>
              <a:rPr lang="en-US" altLang="zh-TW" sz="2800" i="1" dirty="0" smtClean="0"/>
              <a:t>f: A</a:t>
            </a:r>
            <a:r>
              <a:rPr lang="en-US" altLang="zh-TW" sz="2800" i="1" dirty="0" smtClean="0">
                <a:sym typeface="Symbol" pitchFamily="18" charset="2"/>
              </a:rPr>
              <a:t></a:t>
            </a:r>
            <a:r>
              <a:rPr lang="en-US" altLang="zh-TW" sz="2800" i="1" dirty="0" smtClean="0"/>
              <a:t>B </a:t>
            </a:r>
            <a:r>
              <a:rPr lang="en-US" altLang="zh-TW" sz="2800" dirty="0" smtClean="0"/>
              <a:t>is said to be one-to-one </a:t>
            </a:r>
            <a:r>
              <a:rPr lang="en-US" altLang="zh-TW" sz="2800" dirty="0" smtClean="0">
                <a:solidFill>
                  <a:srgbClr val="0033CC"/>
                </a:solidFill>
              </a:rPr>
              <a:t>if different elements in the domain A </a:t>
            </a:r>
            <a:r>
              <a:rPr lang="en-US" altLang="zh-TW" sz="2800" dirty="0" smtClean="0"/>
              <a:t>have</a:t>
            </a:r>
            <a:r>
              <a:rPr lang="en-US" altLang="zh-TW" sz="2800" dirty="0" smtClean="0">
                <a:solidFill>
                  <a:srgbClr val="0033CC"/>
                </a:solidFill>
              </a:rPr>
              <a:t> </a:t>
            </a:r>
            <a:r>
              <a:rPr lang="en-US" altLang="zh-TW" sz="2800" b="1" dirty="0" smtClean="0">
                <a:solidFill>
                  <a:srgbClr val="0033CC"/>
                </a:solidFill>
              </a:rPr>
              <a:t>distinct</a:t>
            </a:r>
            <a:r>
              <a:rPr lang="en-US" altLang="zh-TW" sz="2800" dirty="0" smtClean="0">
                <a:solidFill>
                  <a:srgbClr val="0033CC"/>
                </a:solidFill>
              </a:rPr>
              <a:t> images.</a:t>
            </a:r>
          </a:p>
          <a:p>
            <a:pPr eaLnBrk="1" hangingPunct="1"/>
            <a:r>
              <a:rPr lang="en-US" sz="2800" dirty="0" smtClean="0"/>
              <a:t>A function is one-to-one, </a:t>
            </a:r>
            <a:r>
              <a:rPr lang="en-US" sz="2800" dirty="0" err="1" smtClean="0"/>
              <a:t>iff</a:t>
            </a:r>
            <a:r>
              <a:rPr lang="en-US" sz="2800" dirty="0" smtClean="0"/>
              <a:t> every element of its range has exactly one pre-image.</a:t>
            </a:r>
          </a:p>
        </p:txBody>
      </p:sp>
      <p:sp>
        <p:nvSpPr>
          <p:cNvPr id="4" name="Slide Number Placeholder 3"/>
          <p:cNvSpPr>
            <a:spLocks noGrp="1"/>
          </p:cNvSpPr>
          <p:nvPr>
            <p:ph type="sldNum" sz="quarter" idx="12"/>
          </p:nvPr>
        </p:nvSpPr>
        <p:spPr/>
        <p:txBody>
          <a:bodyPr/>
          <a:lstStyle/>
          <a:p>
            <a:pPr>
              <a:defRPr/>
            </a:pPr>
            <a:fld id="{258BCF66-D24F-43C0-BBD9-FC69E80BA58F}"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TW" sz="3600" dirty="0" smtClean="0">
                <a:solidFill>
                  <a:srgbClr val="FF6600"/>
                </a:solidFill>
                <a:latin typeface="+mn-lt"/>
              </a:rPr>
              <a:t/>
            </a:r>
            <a:br>
              <a:rPr lang="en-US" altLang="zh-TW" sz="3600" dirty="0" smtClean="0">
                <a:solidFill>
                  <a:srgbClr val="FF6600"/>
                </a:solidFill>
                <a:latin typeface="+mn-lt"/>
              </a:rPr>
            </a:br>
            <a:r>
              <a:rPr lang="en-US" altLang="zh-TW" sz="3600" dirty="0" smtClean="0">
                <a:solidFill>
                  <a:srgbClr val="FF0000"/>
                </a:solidFill>
                <a:latin typeface="+mn-lt"/>
              </a:rPr>
              <a:t>FIGURE: </a:t>
            </a:r>
            <a:r>
              <a:rPr lang="en-US" altLang="zh-TW" sz="3600" dirty="0" smtClean="0">
                <a:solidFill>
                  <a:srgbClr val="0000FF"/>
                </a:solidFill>
                <a:latin typeface="+mn-lt"/>
              </a:rPr>
              <a:t>A </a:t>
            </a:r>
            <a:r>
              <a:rPr lang="en-US" altLang="zh-TW" sz="3600" i="1" dirty="0" smtClean="0">
                <a:solidFill>
                  <a:srgbClr val="0000FF"/>
                </a:solidFill>
                <a:latin typeface="+mn-lt"/>
              </a:rPr>
              <a:t>One-to-One</a:t>
            </a:r>
            <a:r>
              <a:rPr lang="en-US" altLang="zh-TW" sz="3600" dirty="0" smtClean="0">
                <a:solidFill>
                  <a:srgbClr val="0000FF"/>
                </a:solidFill>
                <a:latin typeface="+mn-lt"/>
              </a:rPr>
              <a:t> Function</a:t>
            </a:r>
            <a:br>
              <a:rPr lang="en-US" altLang="zh-TW" sz="3600" dirty="0" smtClean="0">
                <a:solidFill>
                  <a:srgbClr val="0000FF"/>
                </a:solidFill>
                <a:latin typeface="+mn-lt"/>
              </a:rPr>
            </a:br>
            <a:endParaRPr lang="en-US" sz="3600" dirty="0">
              <a:solidFill>
                <a:srgbClr val="0000FF"/>
              </a:solidFill>
              <a:latin typeface="+mn-lt"/>
            </a:endParaRPr>
          </a:p>
        </p:txBody>
      </p:sp>
      <p:sp>
        <p:nvSpPr>
          <p:cNvPr id="4" name="Slide Number Placeholder 3"/>
          <p:cNvSpPr>
            <a:spLocks noGrp="1"/>
          </p:cNvSpPr>
          <p:nvPr>
            <p:ph type="sldNum" sz="quarter" idx="12"/>
          </p:nvPr>
        </p:nvSpPr>
        <p:spPr/>
        <p:txBody>
          <a:bodyPr/>
          <a:lstStyle/>
          <a:p>
            <a:pPr>
              <a:defRPr/>
            </a:pPr>
            <a:fld id="{DECF2B06-B0A3-4EE7-BA33-D45F2F8AD72B}" type="slidenum">
              <a:rPr lang="en-US" smtClean="0"/>
              <a:pPr>
                <a:defRPr/>
              </a:pPr>
              <a:t>18</a:t>
            </a:fld>
            <a:endParaRPr lang="en-US"/>
          </a:p>
        </p:txBody>
      </p:sp>
      <p:pic>
        <p:nvPicPr>
          <p:cNvPr id="21508" name="Picture 3" descr="02-3-003"/>
          <p:cNvPicPr>
            <a:picLocks noGrp="1" noChangeAspect="1" noChangeArrowheads="1"/>
          </p:cNvPicPr>
          <p:nvPr>
            <p:ph idx="1"/>
          </p:nvPr>
        </p:nvPicPr>
        <p:blipFill>
          <a:blip r:embed="rId2" cstate="print"/>
          <a:srcRect/>
          <a:stretch>
            <a:fillRect/>
          </a:stretch>
        </p:blipFill>
        <p:spPr>
          <a:xfrm>
            <a:off x="990600" y="1652588"/>
            <a:ext cx="6705600" cy="486251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4000" dirty="0" smtClean="0">
                <a:solidFill>
                  <a:srgbClr val="FF0000"/>
                </a:solidFill>
              </a:rPr>
              <a:t>Example 8</a:t>
            </a:r>
          </a:p>
        </p:txBody>
      </p:sp>
      <p:sp>
        <p:nvSpPr>
          <p:cNvPr id="22531" name="Content Placeholder 2"/>
          <p:cNvSpPr>
            <a:spLocks noGrp="1"/>
          </p:cNvSpPr>
          <p:nvPr>
            <p:ph idx="1"/>
          </p:nvPr>
        </p:nvSpPr>
        <p:spPr>
          <a:xfrm>
            <a:off x="457200" y="1295400"/>
            <a:ext cx="8229600" cy="4525963"/>
          </a:xfrm>
        </p:spPr>
        <p:txBody>
          <a:bodyPr/>
          <a:lstStyle/>
          <a:p>
            <a:pPr eaLnBrk="1" hangingPunct="1"/>
            <a:r>
              <a:rPr lang="en-US" sz="2800" dirty="0" smtClean="0"/>
              <a:t>Determine whether the function f from {a, b, c, d} to {1, 2, 3, 4, 5} with f(a)=4, f(b)=5, f(c)= 1, and f(d)=3 </a:t>
            </a:r>
          </a:p>
          <a:p>
            <a:pPr eaLnBrk="1" hangingPunct="1">
              <a:buFont typeface="Arial" charset="0"/>
              <a:buNone/>
            </a:pPr>
            <a:r>
              <a:rPr lang="en-US" sz="2800" dirty="0" smtClean="0"/>
              <a:t>	is one-to-one.</a:t>
            </a:r>
          </a:p>
          <a:p>
            <a:pPr eaLnBrk="1" hangingPunct="1">
              <a:buFont typeface="Arial" charset="0"/>
              <a:buNone/>
            </a:pPr>
            <a:endParaRPr lang="en-US" sz="2800" dirty="0" smtClean="0"/>
          </a:p>
          <a:p>
            <a:pPr eaLnBrk="1" hangingPunct="1"/>
            <a:r>
              <a:rPr lang="en-US" sz="2800" b="1" u="sng" dirty="0" smtClean="0">
                <a:solidFill>
                  <a:srgbClr val="0000FF"/>
                </a:solidFill>
              </a:rPr>
              <a:t>Solution</a:t>
            </a:r>
            <a:r>
              <a:rPr lang="en-US" sz="2800" dirty="0" smtClean="0"/>
              <a:t>: The function </a:t>
            </a:r>
            <a:r>
              <a:rPr lang="en-US" sz="2800" i="1" dirty="0" smtClean="0"/>
              <a:t>f </a:t>
            </a:r>
            <a:r>
              <a:rPr lang="en-US" sz="2800" dirty="0" smtClean="0"/>
              <a:t>is one-to-one because </a:t>
            </a:r>
            <a:r>
              <a:rPr lang="en-US" sz="2800" i="1" dirty="0" smtClean="0"/>
              <a:t>f</a:t>
            </a:r>
            <a:r>
              <a:rPr lang="en-US" sz="2800" dirty="0" smtClean="0"/>
              <a:t> takes on different values at the four elements of its domain.</a:t>
            </a:r>
          </a:p>
        </p:txBody>
      </p:sp>
      <p:sp>
        <p:nvSpPr>
          <p:cNvPr id="4" name="Slide Number Placeholder 3"/>
          <p:cNvSpPr>
            <a:spLocks noGrp="1"/>
          </p:cNvSpPr>
          <p:nvPr>
            <p:ph type="sldNum" sz="quarter" idx="12"/>
          </p:nvPr>
        </p:nvSpPr>
        <p:spPr/>
        <p:txBody>
          <a:bodyPr/>
          <a:lstStyle/>
          <a:p>
            <a:pPr>
              <a:defRPr/>
            </a:pPr>
            <a:fld id="{A0E874A6-C7F8-4B2E-B7B7-1227CC749581}"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4000" smtClean="0"/>
              <a:t>Functions</a:t>
            </a:r>
          </a:p>
        </p:txBody>
      </p:sp>
      <p:sp>
        <p:nvSpPr>
          <p:cNvPr id="5123" name="Content Placeholder 2"/>
          <p:cNvSpPr>
            <a:spLocks noGrp="1"/>
          </p:cNvSpPr>
          <p:nvPr>
            <p:ph idx="1"/>
          </p:nvPr>
        </p:nvSpPr>
        <p:spPr/>
        <p:txBody>
          <a:bodyPr/>
          <a:lstStyle/>
          <a:p>
            <a:pPr eaLnBrk="1" hangingPunct="1"/>
            <a:r>
              <a:rPr lang="en-US" altLang="zh-TW" sz="2800" u="sng" dirty="0" smtClean="0">
                <a:solidFill>
                  <a:srgbClr val="FF0000"/>
                </a:solidFill>
              </a:rPr>
              <a:t>Definition 1</a:t>
            </a:r>
            <a:r>
              <a:rPr lang="en-US" altLang="zh-TW" sz="2800" dirty="0" smtClean="0"/>
              <a:t>: Let A and B be nonempty sets.</a:t>
            </a:r>
          </a:p>
          <a:p>
            <a:pPr eaLnBrk="1" hangingPunct="1">
              <a:buFont typeface="Arial" charset="0"/>
              <a:buNone/>
            </a:pPr>
            <a:r>
              <a:rPr lang="en-US" altLang="zh-TW" sz="2800" dirty="0" smtClean="0"/>
              <a:t>	</a:t>
            </a:r>
            <a:r>
              <a:rPr lang="en-US" altLang="zh-TW" sz="2800" dirty="0" smtClean="0">
                <a:solidFill>
                  <a:srgbClr val="0000FF"/>
                </a:solidFill>
              </a:rPr>
              <a:t>A function</a:t>
            </a:r>
            <a:r>
              <a:rPr lang="en-US" altLang="zh-TW" sz="2800" i="1" dirty="0" smtClean="0">
                <a:solidFill>
                  <a:srgbClr val="0000FF"/>
                </a:solidFill>
              </a:rPr>
              <a:t> f</a:t>
            </a:r>
            <a:r>
              <a:rPr lang="en-US" altLang="zh-TW" sz="2800" dirty="0" smtClean="0">
                <a:solidFill>
                  <a:srgbClr val="0000FF"/>
                </a:solidFill>
              </a:rPr>
              <a:t> from </a:t>
            </a:r>
            <a:r>
              <a:rPr lang="en-US" altLang="zh-TW" sz="2800" i="1" dirty="0" smtClean="0">
                <a:solidFill>
                  <a:srgbClr val="0000FF"/>
                </a:solidFill>
              </a:rPr>
              <a:t>A</a:t>
            </a:r>
            <a:r>
              <a:rPr lang="en-US" altLang="zh-TW" sz="2800" dirty="0" smtClean="0">
                <a:solidFill>
                  <a:srgbClr val="0000FF"/>
                </a:solidFill>
              </a:rPr>
              <a:t> to </a:t>
            </a:r>
            <a:r>
              <a:rPr lang="en-US" altLang="zh-TW" sz="2800" i="1" dirty="0" smtClean="0">
                <a:solidFill>
                  <a:srgbClr val="0000FF"/>
                </a:solidFill>
              </a:rPr>
              <a:t>B</a:t>
            </a:r>
            <a:r>
              <a:rPr lang="en-US" altLang="zh-TW" sz="2800" dirty="0" smtClean="0">
                <a:solidFill>
                  <a:srgbClr val="0000FF"/>
                </a:solidFill>
              </a:rPr>
              <a:t> is an assignment of exactly one element of </a:t>
            </a:r>
            <a:r>
              <a:rPr lang="en-US" altLang="zh-TW" sz="2800" i="1" dirty="0" smtClean="0">
                <a:solidFill>
                  <a:srgbClr val="0000FF"/>
                </a:solidFill>
              </a:rPr>
              <a:t>B</a:t>
            </a:r>
            <a:r>
              <a:rPr lang="en-US" altLang="zh-TW" sz="2800" dirty="0" smtClean="0">
                <a:solidFill>
                  <a:srgbClr val="0000FF"/>
                </a:solidFill>
              </a:rPr>
              <a:t> to each element of </a:t>
            </a:r>
            <a:r>
              <a:rPr lang="en-US" altLang="zh-TW" sz="2800" i="1" dirty="0" smtClean="0">
                <a:solidFill>
                  <a:srgbClr val="0000FF"/>
                </a:solidFill>
              </a:rPr>
              <a:t>A</a:t>
            </a:r>
            <a:r>
              <a:rPr lang="en-US" altLang="zh-TW" sz="2800" dirty="0" smtClean="0">
                <a:solidFill>
                  <a:srgbClr val="0000FF"/>
                </a:solidFill>
              </a:rPr>
              <a:t>.</a:t>
            </a:r>
          </a:p>
          <a:p>
            <a:pPr eaLnBrk="1" hangingPunct="1">
              <a:buFont typeface="Arial" charset="0"/>
              <a:buNone/>
            </a:pPr>
            <a:r>
              <a:rPr lang="en-US" altLang="zh-TW" sz="2800" dirty="0" smtClean="0"/>
              <a:t>	We write </a:t>
            </a:r>
            <a:r>
              <a:rPr lang="en-US" altLang="zh-TW" sz="2800" i="1" dirty="0" smtClean="0"/>
              <a:t>f</a:t>
            </a:r>
            <a:r>
              <a:rPr lang="en-US" altLang="zh-TW" sz="2800" dirty="0" smtClean="0"/>
              <a:t>(</a:t>
            </a:r>
            <a:r>
              <a:rPr lang="en-US" altLang="zh-TW" sz="2800" i="1" dirty="0" smtClean="0"/>
              <a:t>a</a:t>
            </a:r>
            <a:r>
              <a:rPr lang="en-US" altLang="zh-TW" sz="2800" dirty="0" smtClean="0"/>
              <a:t>) = </a:t>
            </a:r>
            <a:r>
              <a:rPr lang="en-US" altLang="zh-TW" sz="2800" i="1" dirty="0" smtClean="0"/>
              <a:t>b</a:t>
            </a:r>
            <a:r>
              <a:rPr lang="en-US" altLang="zh-TW" sz="2800" dirty="0" smtClean="0"/>
              <a:t> if </a:t>
            </a:r>
            <a:r>
              <a:rPr lang="en-US" altLang="zh-TW" sz="2800" i="1" dirty="0" smtClean="0"/>
              <a:t>b</a:t>
            </a:r>
            <a:r>
              <a:rPr lang="en-US" altLang="zh-TW" sz="2800" dirty="0" smtClean="0"/>
              <a:t> is the unique element of B assigned by the function </a:t>
            </a:r>
            <a:r>
              <a:rPr lang="en-US" altLang="zh-TW" sz="2800" i="1" dirty="0" smtClean="0"/>
              <a:t>f</a:t>
            </a:r>
            <a:r>
              <a:rPr lang="en-US" altLang="zh-TW" sz="2800" dirty="0" smtClean="0"/>
              <a:t> to the element </a:t>
            </a:r>
            <a:r>
              <a:rPr lang="en-US" altLang="zh-TW" sz="2800" i="1" dirty="0" smtClean="0"/>
              <a:t>a</a:t>
            </a:r>
            <a:r>
              <a:rPr lang="en-US" altLang="zh-TW" sz="2800" dirty="0" smtClean="0"/>
              <a:t> of A.</a:t>
            </a:r>
          </a:p>
          <a:p>
            <a:pPr eaLnBrk="1" hangingPunct="1"/>
            <a:r>
              <a:rPr lang="en-US" altLang="zh-TW" sz="2800" dirty="0" smtClean="0">
                <a:solidFill>
                  <a:srgbClr val="0000FF"/>
                </a:solidFill>
              </a:rPr>
              <a:t>If </a:t>
            </a:r>
            <a:r>
              <a:rPr lang="en-US" altLang="zh-TW" sz="2800" i="1" dirty="0" smtClean="0">
                <a:solidFill>
                  <a:srgbClr val="0000FF"/>
                </a:solidFill>
              </a:rPr>
              <a:t>f</a:t>
            </a:r>
            <a:r>
              <a:rPr lang="en-US" altLang="zh-TW" sz="2800" dirty="0" smtClean="0">
                <a:solidFill>
                  <a:srgbClr val="0000FF"/>
                </a:solidFill>
              </a:rPr>
              <a:t> is a function from A to B</a:t>
            </a:r>
            <a:r>
              <a:rPr lang="en-US" altLang="zh-TW" sz="2800" dirty="0" smtClean="0"/>
              <a:t>, we write  </a:t>
            </a:r>
            <a:r>
              <a:rPr lang="en-US" altLang="zh-TW" sz="2800" i="1" dirty="0" smtClean="0">
                <a:solidFill>
                  <a:srgbClr val="0000FF"/>
                </a:solidFill>
              </a:rPr>
              <a:t>f: A</a:t>
            </a:r>
            <a:r>
              <a:rPr lang="en-US" altLang="zh-TW" sz="2800" i="1" dirty="0" smtClean="0">
                <a:solidFill>
                  <a:srgbClr val="0000FF"/>
                </a:solidFill>
                <a:sym typeface="Symbol" pitchFamily="18" charset="2"/>
              </a:rPr>
              <a:t></a:t>
            </a:r>
            <a:r>
              <a:rPr lang="en-US" altLang="zh-TW" sz="2800" i="1" dirty="0" smtClean="0">
                <a:solidFill>
                  <a:srgbClr val="0000FF"/>
                </a:solidFill>
              </a:rPr>
              <a:t>B</a:t>
            </a:r>
          </a:p>
          <a:p>
            <a:pPr eaLnBrk="1" hangingPunct="1"/>
            <a:r>
              <a:rPr lang="en-US" altLang="zh-TW" sz="2800" dirty="0" smtClean="0"/>
              <a:t>Functions are also called </a:t>
            </a:r>
            <a:r>
              <a:rPr lang="en-US" altLang="zh-TW" sz="2800" i="1" dirty="0" smtClean="0">
                <a:solidFill>
                  <a:srgbClr val="0000FF"/>
                </a:solidFill>
              </a:rPr>
              <a:t>mappings</a:t>
            </a:r>
            <a:r>
              <a:rPr lang="en-US" altLang="zh-TW" sz="2800" dirty="0" smtClean="0"/>
              <a:t> or </a:t>
            </a:r>
            <a:r>
              <a:rPr lang="en-US" altLang="zh-TW" sz="2800" i="1" dirty="0" smtClean="0">
                <a:solidFill>
                  <a:srgbClr val="0000FF"/>
                </a:solidFill>
              </a:rPr>
              <a:t>transformations</a:t>
            </a:r>
            <a:r>
              <a:rPr lang="en-US" altLang="zh-TW" sz="2800" dirty="0" smtClean="0"/>
              <a:t>.</a:t>
            </a:r>
          </a:p>
          <a:p>
            <a:pPr eaLnBrk="1" hangingPunct="1">
              <a:buFont typeface="Arial" charset="0"/>
              <a:buNone/>
            </a:pPr>
            <a:endParaRPr lang="en-US" sz="2800" dirty="0" smtClean="0"/>
          </a:p>
        </p:txBody>
      </p:sp>
      <p:sp>
        <p:nvSpPr>
          <p:cNvPr id="5" name="Slide Number Placeholder 4"/>
          <p:cNvSpPr>
            <a:spLocks noGrp="1"/>
          </p:cNvSpPr>
          <p:nvPr>
            <p:ph type="sldNum" sz="quarter" idx="12"/>
          </p:nvPr>
        </p:nvSpPr>
        <p:spPr/>
        <p:txBody>
          <a:bodyPr/>
          <a:lstStyle/>
          <a:p>
            <a:pPr>
              <a:defRPr/>
            </a:pPr>
            <a:fld id="{B933E0A9-7372-4403-8C8B-EAE1D85E18C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4000" dirty="0" smtClean="0">
                <a:solidFill>
                  <a:srgbClr val="FF0000"/>
                </a:solidFill>
              </a:rPr>
              <a:t>Example 9</a:t>
            </a:r>
          </a:p>
        </p:txBody>
      </p:sp>
      <p:sp>
        <p:nvSpPr>
          <p:cNvPr id="23555" name="Content Placeholder 2"/>
          <p:cNvSpPr>
            <a:spLocks noGrp="1"/>
          </p:cNvSpPr>
          <p:nvPr>
            <p:ph idx="1"/>
          </p:nvPr>
        </p:nvSpPr>
        <p:spPr/>
        <p:txBody>
          <a:bodyPr/>
          <a:lstStyle/>
          <a:p>
            <a:pPr eaLnBrk="1" hangingPunct="1"/>
            <a:r>
              <a:rPr lang="en-US" sz="2800" u="sng" dirty="0" smtClean="0">
                <a:solidFill>
                  <a:srgbClr val="FF0000"/>
                </a:solidFill>
              </a:rPr>
              <a:t>Example 9:</a:t>
            </a:r>
            <a:r>
              <a:rPr lang="en-US" sz="2800" dirty="0" smtClean="0">
                <a:solidFill>
                  <a:srgbClr val="0000FF"/>
                </a:solidFill>
              </a:rPr>
              <a:t> </a:t>
            </a:r>
            <a:r>
              <a:rPr lang="en-US" sz="2800" dirty="0" smtClean="0"/>
              <a:t>Determine whether the function f(x) = x</a:t>
            </a:r>
            <a:r>
              <a:rPr lang="en-US" sz="2800" baseline="30000" dirty="0" smtClean="0"/>
              <a:t>2 </a:t>
            </a:r>
            <a:r>
              <a:rPr lang="en-US" sz="2800" dirty="0" smtClean="0"/>
              <a:t>from the set of integers to the set of integers is </a:t>
            </a:r>
          </a:p>
          <a:p>
            <a:pPr eaLnBrk="1" hangingPunct="1">
              <a:buNone/>
            </a:pPr>
            <a:r>
              <a:rPr lang="en-US" sz="2800" dirty="0" smtClean="0"/>
              <a:t>	one-to-one.</a:t>
            </a:r>
          </a:p>
          <a:p>
            <a:pPr eaLnBrk="1" hangingPunct="1"/>
            <a:r>
              <a:rPr lang="en-US" sz="2800" b="1" u="sng" dirty="0" smtClean="0">
                <a:solidFill>
                  <a:srgbClr val="0000FF"/>
                </a:solidFill>
              </a:rPr>
              <a:t>Solution</a:t>
            </a:r>
            <a:r>
              <a:rPr lang="en-US" sz="2800" dirty="0" smtClean="0"/>
              <a:t>: The function f(x) = x</a:t>
            </a:r>
            <a:r>
              <a:rPr lang="en-US" sz="2800" baseline="30000" dirty="0" smtClean="0"/>
              <a:t>2</a:t>
            </a:r>
            <a:r>
              <a:rPr lang="en-US" sz="2800" dirty="0" smtClean="0"/>
              <a:t> is </a:t>
            </a:r>
            <a:r>
              <a:rPr lang="en-US" sz="2800" b="1" i="1" dirty="0" smtClean="0">
                <a:solidFill>
                  <a:srgbClr val="FF0000"/>
                </a:solidFill>
              </a:rPr>
              <a:t>not</a:t>
            </a:r>
            <a:r>
              <a:rPr lang="en-US" sz="2800" dirty="0" smtClean="0"/>
              <a:t> </a:t>
            </a:r>
            <a:r>
              <a:rPr lang="en-US" sz="2800" dirty="0" smtClean="0">
                <a:solidFill>
                  <a:srgbClr val="FF0000"/>
                </a:solidFill>
              </a:rPr>
              <a:t>one-to-one</a:t>
            </a:r>
            <a:r>
              <a:rPr lang="en-US" sz="2800" dirty="0" smtClean="0"/>
              <a:t> because, for instance, f(1)= f(</a:t>
            </a:r>
            <a:r>
              <a:rPr lang="en-US" altLang="zh-TW" sz="2800" i="1" dirty="0" smtClean="0"/>
              <a:t>–</a:t>
            </a:r>
            <a:r>
              <a:rPr lang="en-US" sz="2800" dirty="0" smtClean="0"/>
              <a:t>1) = 1, but 1 = </a:t>
            </a:r>
            <a:r>
              <a:rPr lang="en-US" altLang="zh-TW" sz="2800" i="1" dirty="0" smtClean="0"/>
              <a:t>– </a:t>
            </a:r>
            <a:r>
              <a:rPr lang="en-US" sz="2800" dirty="0" smtClean="0"/>
              <a:t>1</a:t>
            </a:r>
          </a:p>
          <a:p>
            <a:pPr eaLnBrk="1" hangingPunct="1"/>
            <a:r>
              <a:rPr lang="en-US" sz="2800" u="sng" dirty="0" smtClean="0">
                <a:solidFill>
                  <a:srgbClr val="FF0000"/>
                </a:solidFill>
              </a:rPr>
              <a:t>Question</a:t>
            </a:r>
            <a:r>
              <a:rPr lang="en-US" sz="2800" dirty="0" smtClean="0">
                <a:solidFill>
                  <a:srgbClr val="FF0000"/>
                </a:solidFill>
              </a:rPr>
              <a:t>: </a:t>
            </a:r>
            <a:r>
              <a:rPr lang="en-US" sz="2800" dirty="0" smtClean="0"/>
              <a:t>Determine whether the function f(x) = x</a:t>
            </a:r>
            <a:r>
              <a:rPr lang="en-US" sz="2800" baseline="30000" dirty="0" smtClean="0"/>
              <a:t>2 </a:t>
            </a:r>
            <a:r>
              <a:rPr lang="en-US" sz="2800" dirty="0" smtClean="0"/>
              <a:t>from the set of </a:t>
            </a:r>
            <a:r>
              <a:rPr lang="en-US" sz="2800" b="1" dirty="0" smtClean="0"/>
              <a:t>positive</a:t>
            </a:r>
            <a:r>
              <a:rPr lang="en-US" sz="2800" dirty="0" smtClean="0"/>
              <a:t> </a:t>
            </a:r>
            <a:r>
              <a:rPr lang="en-US" sz="2800" b="1" dirty="0" smtClean="0"/>
              <a:t>integers</a:t>
            </a:r>
            <a:r>
              <a:rPr lang="en-US" sz="2800" dirty="0" smtClean="0"/>
              <a:t> to the set of </a:t>
            </a:r>
            <a:r>
              <a:rPr lang="en-US" sz="2800" b="1" dirty="0" smtClean="0"/>
              <a:t>positive</a:t>
            </a:r>
            <a:r>
              <a:rPr lang="en-US" sz="2800" dirty="0" smtClean="0"/>
              <a:t> </a:t>
            </a:r>
            <a:r>
              <a:rPr lang="en-US" sz="2800" b="1" dirty="0" smtClean="0"/>
              <a:t>integers</a:t>
            </a:r>
            <a:r>
              <a:rPr lang="en-US" sz="2800" dirty="0" smtClean="0"/>
              <a:t> is one-to-one. </a:t>
            </a:r>
          </a:p>
          <a:p>
            <a:pPr eaLnBrk="1" hangingPunct="1">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6FC26EC1-3E6B-4AB3-BD5F-B5D01E4A0DA7}" type="slidenum">
              <a:rPr lang="en-US" smtClean="0"/>
              <a:pPr>
                <a:defRPr/>
              </a:pPr>
              <a:t>20</a:t>
            </a:fld>
            <a:endParaRPr lang="en-US"/>
          </a:p>
        </p:txBody>
      </p:sp>
      <p:cxnSp>
        <p:nvCxnSpPr>
          <p:cNvPr id="6" name="Straight Connector 5"/>
          <p:cNvCxnSpPr/>
          <p:nvPr/>
        </p:nvCxnSpPr>
        <p:spPr>
          <a:xfrm flipH="1">
            <a:off x="7086600" y="3581400"/>
            <a:ext cx="1524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z="4000" dirty="0" smtClean="0">
                <a:solidFill>
                  <a:srgbClr val="FF0000"/>
                </a:solidFill>
              </a:rPr>
              <a:t>Example 10</a:t>
            </a:r>
          </a:p>
        </p:txBody>
      </p:sp>
      <p:sp>
        <p:nvSpPr>
          <p:cNvPr id="24579" name="Content Placeholder 2"/>
          <p:cNvSpPr>
            <a:spLocks noGrp="1"/>
          </p:cNvSpPr>
          <p:nvPr>
            <p:ph idx="1"/>
          </p:nvPr>
        </p:nvSpPr>
        <p:spPr/>
        <p:txBody>
          <a:bodyPr/>
          <a:lstStyle/>
          <a:p>
            <a:r>
              <a:rPr lang="en-US" sz="2800" smtClean="0"/>
              <a:t>Determine whether the function f(x) = x + 1 from the set of real numbers to the set of real numbers is one-to-one.</a:t>
            </a:r>
          </a:p>
          <a:p>
            <a:r>
              <a:rPr lang="en-US" sz="2800" b="1" u="sng" smtClean="0">
                <a:solidFill>
                  <a:srgbClr val="0000FF"/>
                </a:solidFill>
              </a:rPr>
              <a:t>Solution</a:t>
            </a:r>
            <a:r>
              <a:rPr lang="en-US" sz="2800" smtClean="0"/>
              <a:t>: The function f(x) = x + 1 is a one-to-one function. Since x+1 = y+1, when x = y</a:t>
            </a:r>
          </a:p>
        </p:txBody>
      </p:sp>
      <p:sp>
        <p:nvSpPr>
          <p:cNvPr id="4" name="Slide Number Placeholder 3"/>
          <p:cNvSpPr>
            <a:spLocks noGrp="1"/>
          </p:cNvSpPr>
          <p:nvPr>
            <p:ph type="sldNum" sz="quarter" idx="12"/>
          </p:nvPr>
        </p:nvSpPr>
        <p:spPr/>
        <p:txBody>
          <a:bodyPr/>
          <a:lstStyle/>
          <a:p>
            <a:pPr>
              <a:defRPr/>
            </a:pPr>
            <a:fld id="{3F8ECB5C-2136-47A3-8B5E-CF1EA9220E91}" type="slidenum">
              <a:rPr lang="en-US" smtClean="0"/>
              <a:pPr>
                <a:defRPr/>
              </a:pPr>
              <a:t>21</a:t>
            </a:fld>
            <a:endParaRPr lang="en-US"/>
          </a:p>
        </p:txBody>
      </p:sp>
      <p:cxnSp>
        <p:nvCxnSpPr>
          <p:cNvPr id="6" name="Straight Connector 5"/>
          <p:cNvCxnSpPr/>
          <p:nvPr/>
        </p:nvCxnSpPr>
        <p:spPr>
          <a:xfrm flipV="1">
            <a:off x="3657600" y="3505200"/>
            <a:ext cx="304800" cy="30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715000" y="3505200"/>
            <a:ext cx="304800" cy="30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4000" dirty="0" smtClean="0">
                <a:solidFill>
                  <a:srgbClr val="FF0000"/>
                </a:solidFill>
              </a:rPr>
              <a:t>Example</a:t>
            </a:r>
            <a:r>
              <a:rPr lang="en-US" sz="4000" dirty="0" smtClean="0"/>
              <a:t> : One-to-one function</a:t>
            </a:r>
          </a:p>
        </p:txBody>
      </p:sp>
      <p:sp>
        <p:nvSpPr>
          <p:cNvPr id="25603" name="Content Placeholder 2"/>
          <p:cNvSpPr>
            <a:spLocks noGrp="1"/>
          </p:cNvSpPr>
          <p:nvPr>
            <p:ph idx="1"/>
          </p:nvPr>
        </p:nvSpPr>
        <p:spPr/>
        <p:txBody>
          <a:bodyPr/>
          <a:lstStyle/>
          <a:p>
            <a:r>
              <a:rPr lang="en-US" sz="2800" smtClean="0"/>
              <a:t>Let A = {1, 2, 3} and B = {a, b, c, d}, and </a:t>
            </a:r>
          </a:p>
          <a:p>
            <a:pPr>
              <a:buFont typeface="Arial" charset="0"/>
              <a:buNone/>
            </a:pPr>
            <a:r>
              <a:rPr lang="en-US" sz="2800" smtClean="0"/>
              <a:t>	let  f(1) = a, f(2) = b, f(3) = d.</a:t>
            </a:r>
          </a:p>
          <a:p>
            <a:pPr>
              <a:buFont typeface="Arial" charset="0"/>
              <a:buNone/>
            </a:pPr>
            <a:r>
              <a:rPr lang="en-US" sz="2800" smtClean="0"/>
              <a:t>	Then </a:t>
            </a:r>
            <a:r>
              <a:rPr lang="en-US" sz="2800" i="1" smtClean="0">
                <a:solidFill>
                  <a:srgbClr val="FF0000"/>
                </a:solidFill>
              </a:rPr>
              <a:t>f</a:t>
            </a:r>
            <a:r>
              <a:rPr lang="en-US" sz="2800" smtClean="0">
                <a:solidFill>
                  <a:srgbClr val="FF0000"/>
                </a:solidFill>
              </a:rPr>
              <a:t> is injective</a:t>
            </a:r>
            <a:r>
              <a:rPr lang="en-US" sz="2800" smtClean="0"/>
              <a:t>, since the different elements 1, 2, 3 in A are assigned to the different elements a, c, d respectively in B</a:t>
            </a:r>
          </a:p>
          <a:p>
            <a:pPr>
              <a:buFont typeface="Arial" charset="0"/>
              <a:buNone/>
            </a:pPr>
            <a:r>
              <a:rPr lang="en-US" sz="2800" smtClean="0"/>
              <a:t>	</a:t>
            </a:r>
          </a:p>
        </p:txBody>
      </p:sp>
      <p:sp>
        <p:nvSpPr>
          <p:cNvPr id="4" name="Slide Number Placeholder 3"/>
          <p:cNvSpPr>
            <a:spLocks noGrp="1"/>
          </p:cNvSpPr>
          <p:nvPr>
            <p:ph type="sldNum" sz="quarter" idx="12"/>
          </p:nvPr>
        </p:nvSpPr>
        <p:spPr/>
        <p:txBody>
          <a:bodyPr/>
          <a:lstStyle/>
          <a:p>
            <a:pPr>
              <a:defRPr/>
            </a:pPr>
            <a:fld id="{940F8F02-5FAA-4FEC-9BB7-39D783B88DA2}"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4000" smtClean="0"/>
              <a:t>Onto Function</a:t>
            </a:r>
          </a:p>
        </p:txBody>
      </p:sp>
      <p:sp>
        <p:nvSpPr>
          <p:cNvPr id="26627" name="Content Placeholder 2"/>
          <p:cNvSpPr>
            <a:spLocks noGrp="1"/>
          </p:cNvSpPr>
          <p:nvPr>
            <p:ph idx="1"/>
          </p:nvPr>
        </p:nvSpPr>
        <p:spPr/>
        <p:txBody>
          <a:bodyPr/>
          <a:lstStyle/>
          <a:p>
            <a:pPr eaLnBrk="1" hangingPunct="1">
              <a:lnSpc>
                <a:spcPct val="90000"/>
              </a:lnSpc>
            </a:pPr>
            <a:r>
              <a:rPr lang="en-US" altLang="zh-TW" sz="2800" b="1" u="sng" smtClean="0">
                <a:solidFill>
                  <a:srgbClr val="0000FF"/>
                </a:solidFill>
              </a:rPr>
              <a:t>Definition 7</a:t>
            </a:r>
            <a:r>
              <a:rPr lang="en-US" altLang="zh-TW" sz="2800" smtClean="0"/>
              <a:t>: A function </a:t>
            </a:r>
            <a:r>
              <a:rPr lang="en-US" altLang="zh-TW" sz="2800" i="1" smtClean="0"/>
              <a:t>f</a:t>
            </a:r>
            <a:r>
              <a:rPr lang="en-US" altLang="zh-TW" sz="2800" smtClean="0"/>
              <a:t>  from A to B is </a:t>
            </a:r>
            <a:r>
              <a:rPr lang="en-US" altLang="zh-TW" sz="2800" b="1" i="1" smtClean="0">
                <a:solidFill>
                  <a:srgbClr val="0000FF"/>
                </a:solidFill>
              </a:rPr>
              <a:t>onto</a:t>
            </a:r>
            <a:r>
              <a:rPr lang="en-US" altLang="zh-TW" sz="2800" i="1" smtClean="0"/>
              <a:t> </a:t>
            </a:r>
            <a:r>
              <a:rPr lang="en-US" altLang="zh-TW" sz="2800" smtClean="0"/>
              <a:t>or</a:t>
            </a:r>
            <a:r>
              <a:rPr lang="en-US" altLang="zh-TW" sz="2800" i="1" smtClean="0"/>
              <a:t> </a:t>
            </a:r>
            <a:r>
              <a:rPr lang="en-US" altLang="zh-TW" sz="2800" b="1" i="1" smtClean="0">
                <a:solidFill>
                  <a:srgbClr val="0000FF"/>
                </a:solidFill>
              </a:rPr>
              <a:t>surjective</a:t>
            </a:r>
            <a:r>
              <a:rPr lang="en-US" altLang="zh-TW" sz="2800" smtClean="0"/>
              <a:t>, iff for every element </a:t>
            </a:r>
            <a:r>
              <a:rPr lang="en-US" altLang="zh-TW" sz="2800" i="1" smtClean="0"/>
              <a:t>b</a:t>
            </a:r>
            <a:r>
              <a:rPr lang="en-US" altLang="zh-TW" sz="2800" i="1" smtClean="0">
                <a:sym typeface="Symbol" pitchFamily="18" charset="2"/>
              </a:rPr>
              <a:t>B</a:t>
            </a:r>
            <a:r>
              <a:rPr lang="en-US" altLang="zh-TW" sz="2800" smtClean="0">
                <a:sym typeface="Symbol" pitchFamily="18" charset="2"/>
              </a:rPr>
              <a:t> there is an element </a:t>
            </a:r>
            <a:r>
              <a:rPr lang="en-US" altLang="zh-TW" sz="2800" i="1" smtClean="0">
                <a:sym typeface="Symbol" pitchFamily="18" charset="2"/>
              </a:rPr>
              <a:t>aA</a:t>
            </a:r>
            <a:r>
              <a:rPr lang="en-US" altLang="zh-TW" sz="2800" smtClean="0">
                <a:sym typeface="Symbol" pitchFamily="18" charset="2"/>
              </a:rPr>
              <a:t> with </a:t>
            </a:r>
            <a:r>
              <a:rPr lang="en-US" altLang="zh-TW" sz="2800" i="1" smtClean="0"/>
              <a:t>f(a)=b</a:t>
            </a:r>
            <a:r>
              <a:rPr lang="en-US" altLang="zh-TW" sz="2800" smtClean="0"/>
              <a:t>.</a:t>
            </a:r>
          </a:p>
          <a:p>
            <a:pPr lvl="1" eaLnBrk="1" hangingPunct="1">
              <a:lnSpc>
                <a:spcPct val="90000"/>
              </a:lnSpc>
              <a:buFont typeface="Wingdings" pitchFamily="2" charset="2"/>
              <a:buChar char="§"/>
            </a:pPr>
            <a:r>
              <a:rPr lang="en-US" altLang="zh-TW" i="1" smtClean="0">
                <a:sym typeface="Symbol" pitchFamily="18" charset="2"/>
              </a:rPr>
              <a:t>yx( f(x)=y ) </a:t>
            </a:r>
            <a:r>
              <a:rPr lang="en-US" altLang="zh-TW" b="1" i="1" smtClean="0">
                <a:solidFill>
                  <a:srgbClr val="0000FF"/>
                </a:solidFill>
                <a:sym typeface="Symbol" pitchFamily="18" charset="2"/>
              </a:rPr>
              <a:t>or</a:t>
            </a:r>
            <a:r>
              <a:rPr lang="en-US" altLang="zh-TW" i="1" smtClean="0">
                <a:sym typeface="Symbol" pitchFamily="18" charset="2"/>
              </a:rPr>
              <a:t> ab( a </a:t>
            </a:r>
            <a:r>
              <a:rPr lang="en-US" altLang="zh-TW" smtClean="0">
                <a:sym typeface="Symbol" pitchFamily="18" charset="2"/>
              </a:rPr>
              <a:t></a:t>
            </a:r>
            <a:r>
              <a:rPr lang="en-US" altLang="zh-TW" i="1" smtClean="0">
                <a:sym typeface="Symbol" pitchFamily="18" charset="2"/>
              </a:rPr>
              <a:t> b  f(a) </a:t>
            </a:r>
            <a:r>
              <a:rPr lang="en-US" altLang="zh-TW" smtClean="0">
                <a:sym typeface="Symbol" pitchFamily="18" charset="2"/>
              </a:rPr>
              <a:t></a:t>
            </a:r>
            <a:r>
              <a:rPr lang="en-US" altLang="zh-TW" i="1" smtClean="0">
                <a:sym typeface="Symbol" pitchFamily="18" charset="2"/>
              </a:rPr>
              <a:t> f(b) )</a:t>
            </a:r>
          </a:p>
          <a:p>
            <a:r>
              <a:rPr lang="en-US" altLang="zh-TW" sz="2800" smtClean="0"/>
              <a:t>A function </a:t>
            </a:r>
            <a:r>
              <a:rPr lang="en-US" altLang="zh-TW" sz="2800" i="1" smtClean="0"/>
              <a:t>f: A</a:t>
            </a:r>
            <a:r>
              <a:rPr lang="en-US" altLang="zh-TW" sz="2800" i="1" smtClean="0">
                <a:sym typeface="Symbol" pitchFamily="18" charset="2"/>
              </a:rPr>
              <a:t></a:t>
            </a:r>
            <a:r>
              <a:rPr lang="en-US" altLang="zh-TW" sz="2800" i="1" smtClean="0"/>
              <a:t>B </a:t>
            </a:r>
            <a:r>
              <a:rPr lang="en-US" altLang="zh-TW" sz="2800" smtClean="0"/>
              <a:t>is said to be an </a:t>
            </a:r>
            <a:r>
              <a:rPr lang="en-US" altLang="zh-TW" sz="2800" b="1" i="1" smtClean="0">
                <a:solidFill>
                  <a:srgbClr val="0000FF"/>
                </a:solidFill>
              </a:rPr>
              <a:t>onto</a:t>
            </a:r>
            <a:r>
              <a:rPr lang="en-US" altLang="zh-TW" sz="2800" smtClean="0"/>
              <a:t> function if each element of B is the image of </a:t>
            </a:r>
            <a:r>
              <a:rPr lang="en-US" altLang="zh-TW" sz="2800" b="1" i="1" smtClean="0"/>
              <a:t>some</a:t>
            </a:r>
            <a:r>
              <a:rPr lang="en-US" altLang="zh-TW" sz="2800" smtClean="0"/>
              <a:t> element of A</a:t>
            </a:r>
          </a:p>
          <a:p>
            <a:r>
              <a:rPr lang="en-US" sz="2800" smtClean="0">
                <a:ea typeface="新細明體" pitchFamily="18" charset="-120"/>
              </a:rPr>
              <a:t>A function </a:t>
            </a:r>
            <a:r>
              <a:rPr lang="en-US" sz="2800" i="1" smtClean="0">
                <a:ea typeface="新細明體" pitchFamily="18" charset="-120"/>
              </a:rPr>
              <a:t>f</a:t>
            </a:r>
            <a:r>
              <a:rPr lang="en-US" sz="2800" smtClean="0">
                <a:ea typeface="新細明體" pitchFamily="18" charset="-120"/>
              </a:rPr>
              <a:t> from A to B is onto </a:t>
            </a:r>
            <a:r>
              <a:rPr lang="en-US" sz="2800" smtClean="0">
                <a:solidFill>
                  <a:srgbClr val="0000FF"/>
                </a:solidFill>
                <a:ea typeface="新細明體" pitchFamily="18" charset="-120"/>
              </a:rPr>
              <a:t>if every element of B is the image of </a:t>
            </a:r>
            <a:r>
              <a:rPr lang="en-US" sz="2800" b="1" i="1" smtClean="0">
                <a:solidFill>
                  <a:srgbClr val="0000FF"/>
                </a:solidFill>
                <a:ea typeface="新細明體" pitchFamily="18" charset="-120"/>
              </a:rPr>
              <a:t>some</a:t>
            </a:r>
            <a:r>
              <a:rPr lang="en-US" sz="2800" smtClean="0">
                <a:solidFill>
                  <a:srgbClr val="0000FF"/>
                </a:solidFill>
                <a:ea typeface="新細明體" pitchFamily="18" charset="-120"/>
              </a:rPr>
              <a:t> element in A</a:t>
            </a:r>
            <a:r>
              <a:rPr lang="en-US" sz="2800" smtClean="0">
                <a:ea typeface="新細明體" pitchFamily="18" charset="-120"/>
              </a:rPr>
              <a:t>, </a:t>
            </a:r>
          </a:p>
          <a:p>
            <a:pPr>
              <a:buFont typeface="Arial" charset="0"/>
              <a:buNone/>
            </a:pPr>
            <a:r>
              <a:rPr lang="en-US" sz="2800" smtClean="0">
                <a:ea typeface="新細明體" pitchFamily="18" charset="-120"/>
              </a:rPr>
              <a:t>	i.e., </a:t>
            </a:r>
            <a:r>
              <a:rPr lang="en-US" sz="2800" smtClean="0">
                <a:solidFill>
                  <a:srgbClr val="C00000"/>
                </a:solidFill>
                <a:ea typeface="新細明體" pitchFamily="18" charset="-120"/>
              </a:rPr>
              <a:t>if B = range of </a:t>
            </a:r>
            <a:r>
              <a:rPr lang="en-US" sz="2800" i="1" smtClean="0">
                <a:solidFill>
                  <a:srgbClr val="C00000"/>
                </a:solidFill>
                <a:ea typeface="新細明體" pitchFamily="18" charset="-120"/>
              </a:rPr>
              <a:t>f</a:t>
            </a:r>
            <a:endParaRPr lang="en-US" sz="2800" i="1" smtClean="0">
              <a:solidFill>
                <a:srgbClr val="C00000"/>
              </a:solidFill>
            </a:endParaRPr>
          </a:p>
        </p:txBody>
      </p:sp>
      <p:sp>
        <p:nvSpPr>
          <p:cNvPr id="4" name="Slide Number Placeholder 3"/>
          <p:cNvSpPr>
            <a:spLocks noGrp="1"/>
          </p:cNvSpPr>
          <p:nvPr>
            <p:ph type="sldNum" sz="quarter" idx="12"/>
          </p:nvPr>
        </p:nvSpPr>
        <p:spPr/>
        <p:txBody>
          <a:bodyPr/>
          <a:lstStyle/>
          <a:p>
            <a:pPr>
              <a:defRPr/>
            </a:pPr>
            <a:fld id="{C6EE9340-7E24-47F7-9BA9-80CECB68DA3F}"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defRPr/>
            </a:pPr>
            <a:r>
              <a:rPr lang="en-US" altLang="zh-TW" sz="3600" b="1" dirty="0" smtClean="0">
                <a:solidFill>
                  <a:srgbClr val="0000FF"/>
                </a:solidFill>
                <a:latin typeface="+mn-lt"/>
              </a:rPr>
              <a:t/>
            </a:r>
            <a:br>
              <a:rPr lang="en-US" altLang="zh-TW" sz="3600" b="1" dirty="0" smtClean="0">
                <a:solidFill>
                  <a:srgbClr val="0000FF"/>
                </a:solidFill>
                <a:latin typeface="+mn-lt"/>
              </a:rPr>
            </a:br>
            <a:r>
              <a:rPr lang="en-US" altLang="zh-TW" sz="3600" b="1" dirty="0" smtClean="0">
                <a:solidFill>
                  <a:srgbClr val="FF0000"/>
                </a:solidFill>
                <a:latin typeface="+mn-lt"/>
              </a:rPr>
              <a:t>FIGURE: </a:t>
            </a:r>
            <a:r>
              <a:rPr lang="en-US" altLang="zh-TW" sz="3600" dirty="0" smtClean="0">
                <a:solidFill>
                  <a:srgbClr val="0000FF"/>
                </a:solidFill>
                <a:latin typeface="+mn-lt"/>
              </a:rPr>
              <a:t>An </a:t>
            </a:r>
            <a:r>
              <a:rPr lang="en-US" altLang="zh-TW" sz="3600" i="1" dirty="0" smtClean="0">
                <a:solidFill>
                  <a:srgbClr val="0000FF"/>
                </a:solidFill>
                <a:latin typeface="+mn-lt"/>
              </a:rPr>
              <a:t>Onto</a:t>
            </a:r>
            <a:r>
              <a:rPr lang="en-US" altLang="zh-TW" sz="3600" dirty="0" smtClean="0">
                <a:solidFill>
                  <a:srgbClr val="0000FF"/>
                </a:solidFill>
                <a:latin typeface="+mn-lt"/>
              </a:rPr>
              <a:t> Function</a:t>
            </a:r>
            <a:br>
              <a:rPr lang="en-US" altLang="zh-TW" sz="3600" dirty="0" smtClean="0">
                <a:solidFill>
                  <a:srgbClr val="0000FF"/>
                </a:solidFill>
                <a:latin typeface="+mn-lt"/>
              </a:rPr>
            </a:br>
            <a:endParaRPr lang="en-US" sz="3600" dirty="0">
              <a:solidFill>
                <a:srgbClr val="0000FF"/>
              </a:solidFill>
              <a:latin typeface="+mn-lt"/>
            </a:endParaRPr>
          </a:p>
        </p:txBody>
      </p:sp>
      <p:sp>
        <p:nvSpPr>
          <p:cNvPr id="4" name="Slide Number Placeholder 3"/>
          <p:cNvSpPr>
            <a:spLocks noGrp="1"/>
          </p:cNvSpPr>
          <p:nvPr>
            <p:ph type="sldNum" sz="quarter" idx="12"/>
          </p:nvPr>
        </p:nvSpPr>
        <p:spPr/>
        <p:txBody>
          <a:bodyPr/>
          <a:lstStyle/>
          <a:p>
            <a:pPr>
              <a:defRPr/>
            </a:pPr>
            <a:fld id="{AB3C5165-B25C-4877-9D58-608AD3F0E9F5}" type="slidenum">
              <a:rPr lang="en-US" smtClean="0"/>
              <a:pPr>
                <a:defRPr/>
              </a:pPr>
              <a:t>24</a:t>
            </a:fld>
            <a:endParaRPr lang="en-US"/>
          </a:p>
        </p:txBody>
      </p:sp>
      <p:pic>
        <p:nvPicPr>
          <p:cNvPr id="27652" name="Picture 3" descr="02-3-004"/>
          <p:cNvPicPr>
            <a:picLocks noGrp="1" noChangeAspect="1" noChangeArrowheads="1"/>
          </p:cNvPicPr>
          <p:nvPr>
            <p:ph idx="1"/>
          </p:nvPr>
        </p:nvPicPr>
        <p:blipFill>
          <a:blip r:embed="rId2" cstate="print"/>
          <a:srcRect/>
          <a:stretch>
            <a:fillRect/>
          </a:stretch>
        </p:blipFill>
        <p:spPr>
          <a:xfrm>
            <a:off x="609600" y="1435100"/>
            <a:ext cx="8077200" cy="476567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4000" dirty="0" smtClean="0">
                <a:solidFill>
                  <a:srgbClr val="FF0000"/>
                </a:solidFill>
              </a:rPr>
              <a:t>Example 11</a:t>
            </a:r>
          </a:p>
        </p:txBody>
      </p:sp>
      <p:sp>
        <p:nvSpPr>
          <p:cNvPr id="28675" name="Content Placeholder 2"/>
          <p:cNvSpPr>
            <a:spLocks noGrp="1"/>
          </p:cNvSpPr>
          <p:nvPr>
            <p:ph idx="1"/>
          </p:nvPr>
        </p:nvSpPr>
        <p:spPr/>
        <p:txBody>
          <a:bodyPr/>
          <a:lstStyle/>
          <a:p>
            <a:r>
              <a:rPr lang="en-US" sz="2800" dirty="0" smtClean="0">
                <a:solidFill>
                  <a:srgbClr val="0000FF"/>
                </a:solidFill>
              </a:rPr>
              <a:t>Let f be the function from {a, b, c, d} to {1, 2, 3} defined by f(a)=3, f(b)=2, f(c)=1, and f(d)=3. </a:t>
            </a:r>
          </a:p>
          <a:p>
            <a:pPr>
              <a:buFont typeface="Arial" charset="0"/>
              <a:buNone/>
            </a:pPr>
            <a:r>
              <a:rPr lang="en-US" sz="2800" dirty="0" smtClean="0">
                <a:solidFill>
                  <a:srgbClr val="0000FF"/>
                </a:solidFill>
              </a:rPr>
              <a:t>	Is f an onto?  [see Fig. on last slide]</a:t>
            </a:r>
          </a:p>
          <a:p>
            <a:r>
              <a:rPr lang="en-US" sz="2800" b="1" u="sng" dirty="0" smtClean="0">
                <a:solidFill>
                  <a:srgbClr val="0000FF"/>
                </a:solidFill>
              </a:rPr>
              <a:t>Solution</a:t>
            </a:r>
            <a:r>
              <a:rPr lang="en-US" sz="2800" dirty="0" smtClean="0"/>
              <a:t>: Because all three elements of the codomain are images of elements in the domain, </a:t>
            </a:r>
          </a:p>
          <a:p>
            <a:pPr>
              <a:buFont typeface="Arial" charset="0"/>
              <a:buNone/>
            </a:pPr>
            <a:r>
              <a:rPr lang="en-US" sz="2800" dirty="0" smtClean="0"/>
              <a:t>	</a:t>
            </a:r>
            <a:r>
              <a:rPr lang="en-US" sz="2800" i="1" dirty="0" smtClean="0">
                <a:solidFill>
                  <a:srgbClr val="FF0000"/>
                </a:solidFill>
              </a:rPr>
              <a:t>f</a:t>
            </a:r>
            <a:r>
              <a:rPr lang="en-US" sz="2800" dirty="0" smtClean="0">
                <a:solidFill>
                  <a:srgbClr val="FF0000"/>
                </a:solidFill>
              </a:rPr>
              <a:t> is onto</a:t>
            </a:r>
            <a:r>
              <a:rPr lang="en-US" sz="2800" dirty="0" smtClean="0"/>
              <a:t>.</a:t>
            </a:r>
          </a:p>
        </p:txBody>
      </p:sp>
      <p:sp>
        <p:nvSpPr>
          <p:cNvPr id="4" name="Slide Number Placeholder 3"/>
          <p:cNvSpPr>
            <a:spLocks noGrp="1"/>
          </p:cNvSpPr>
          <p:nvPr>
            <p:ph type="sldNum" sz="quarter" idx="12"/>
          </p:nvPr>
        </p:nvSpPr>
        <p:spPr/>
        <p:txBody>
          <a:bodyPr/>
          <a:lstStyle/>
          <a:p>
            <a:pPr>
              <a:defRPr/>
            </a:pPr>
            <a:fld id="{8A8377B4-48E0-4C23-AB8E-38228DC2E05E}"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4000" dirty="0" smtClean="0">
                <a:solidFill>
                  <a:srgbClr val="FF0000"/>
                </a:solidFill>
              </a:rPr>
              <a:t>Example 12</a:t>
            </a:r>
          </a:p>
        </p:txBody>
      </p:sp>
      <p:sp>
        <p:nvSpPr>
          <p:cNvPr id="29699" name="Content Placeholder 2"/>
          <p:cNvSpPr>
            <a:spLocks noGrp="1"/>
          </p:cNvSpPr>
          <p:nvPr>
            <p:ph idx="1"/>
          </p:nvPr>
        </p:nvSpPr>
        <p:spPr/>
        <p:txBody>
          <a:bodyPr/>
          <a:lstStyle/>
          <a:p>
            <a:r>
              <a:rPr lang="en-US" sz="2800" dirty="0" smtClean="0"/>
              <a:t>Is the function </a:t>
            </a:r>
            <a:r>
              <a:rPr lang="en-US" sz="2800" dirty="0" smtClean="0">
                <a:solidFill>
                  <a:srgbClr val="0000FF"/>
                </a:solidFill>
              </a:rPr>
              <a:t>f(x)=x</a:t>
            </a:r>
            <a:r>
              <a:rPr lang="en-US" sz="2800" baseline="30000" dirty="0" smtClean="0">
                <a:solidFill>
                  <a:srgbClr val="0000FF"/>
                </a:solidFill>
              </a:rPr>
              <a:t>2</a:t>
            </a:r>
            <a:r>
              <a:rPr lang="en-US" sz="2800" dirty="0" smtClean="0">
                <a:solidFill>
                  <a:srgbClr val="0000FF"/>
                </a:solidFill>
              </a:rPr>
              <a:t> </a:t>
            </a:r>
            <a:r>
              <a:rPr lang="en-US" sz="2800" dirty="0" smtClean="0"/>
              <a:t>from the set of integers to the set of integers onto?</a:t>
            </a:r>
          </a:p>
          <a:p>
            <a:endParaRPr lang="en-US" sz="2800" dirty="0" smtClean="0"/>
          </a:p>
          <a:p>
            <a:r>
              <a:rPr lang="en-US" sz="2800" b="1" u="sng" dirty="0" smtClean="0">
                <a:solidFill>
                  <a:srgbClr val="0000FF"/>
                </a:solidFill>
              </a:rPr>
              <a:t>Solution</a:t>
            </a:r>
            <a:r>
              <a:rPr lang="en-US" sz="2800" dirty="0" smtClean="0"/>
              <a:t>: The function </a:t>
            </a:r>
            <a:r>
              <a:rPr lang="en-US" sz="2800" i="1" dirty="0" smtClean="0"/>
              <a:t>f</a:t>
            </a:r>
            <a:r>
              <a:rPr lang="en-US" sz="2800" dirty="0" smtClean="0"/>
              <a:t> is </a:t>
            </a:r>
            <a:r>
              <a:rPr lang="en-US" sz="2800" dirty="0" smtClean="0">
                <a:solidFill>
                  <a:srgbClr val="FF0000"/>
                </a:solidFill>
              </a:rPr>
              <a:t>not onto, </a:t>
            </a:r>
            <a:r>
              <a:rPr lang="en-US" sz="2800" dirty="0" smtClean="0"/>
              <a:t>because there is no integer x with x</a:t>
            </a:r>
            <a:r>
              <a:rPr lang="en-US" sz="2800" baseline="30000" dirty="0" smtClean="0"/>
              <a:t>2</a:t>
            </a:r>
            <a:r>
              <a:rPr lang="en-US" sz="2800" dirty="0" smtClean="0"/>
              <a:t> =</a:t>
            </a:r>
            <a:r>
              <a:rPr lang="en-US" altLang="zh-TW" sz="2800" i="1" dirty="0" smtClean="0"/>
              <a:t> –</a:t>
            </a:r>
            <a:r>
              <a:rPr lang="en-US" sz="2800" dirty="0" smtClean="0"/>
              <a:t>1, for instance.</a:t>
            </a:r>
          </a:p>
        </p:txBody>
      </p:sp>
      <p:sp>
        <p:nvSpPr>
          <p:cNvPr id="4" name="Slide Number Placeholder 3"/>
          <p:cNvSpPr>
            <a:spLocks noGrp="1"/>
          </p:cNvSpPr>
          <p:nvPr>
            <p:ph type="sldNum" sz="quarter" idx="12"/>
          </p:nvPr>
        </p:nvSpPr>
        <p:spPr/>
        <p:txBody>
          <a:bodyPr/>
          <a:lstStyle/>
          <a:p>
            <a:pPr>
              <a:defRPr/>
            </a:pPr>
            <a:fld id="{733C3BB6-7AD1-4382-B416-1D4AD1C929C1}"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zh-TW" sz="3600" i="1" dirty="0" smtClean="0">
                <a:solidFill>
                  <a:srgbClr val="0000FF"/>
                </a:solidFill>
                <a:sym typeface="Symbol" pitchFamily="18" charset="2"/>
              </a:rPr>
              <a:t>One-to-one correspondence (</a:t>
            </a:r>
            <a:r>
              <a:rPr lang="en-US" altLang="zh-TW" sz="3600" i="1" dirty="0" smtClean="0">
                <a:solidFill>
                  <a:srgbClr val="FF0000"/>
                </a:solidFill>
                <a:sym typeface="Symbol" pitchFamily="18" charset="2"/>
              </a:rPr>
              <a:t>bijection</a:t>
            </a:r>
            <a:r>
              <a:rPr lang="en-US" altLang="zh-TW" sz="3600" i="1" dirty="0" smtClean="0">
                <a:solidFill>
                  <a:srgbClr val="0000FF"/>
                </a:solidFill>
                <a:sym typeface="Symbol" pitchFamily="18" charset="2"/>
              </a:rPr>
              <a:t> )</a:t>
            </a:r>
            <a:endParaRPr lang="en-US" sz="3600" dirty="0" smtClean="0">
              <a:solidFill>
                <a:srgbClr val="0000FF"/>
              </a:solidFill>
            </a:endParaRPr>
          </a:p>
        </p:txBody>
      </p:sp>
      <p:sp>
        <p:nvSpPr>
          <p:cNvPr id="30723" name="Content Placeholder 2"/>
          <p:cNvSpPr>
            <a:spLocks noGrp="1"/>
          </p:cNvSpPr>
          <p:nvPr>
            <p:ph idx="1"/>
          </p:nvPr>
        </p:nvSpPr>
        <p:spPr>
          <a:xfrm>
            <a:off x="457200" y="1524000"/>
            <a:ext cx="8229600" cy="4678363"/>
          </a:xfrm>
        </p:spPr>
        <p:txBody>
          <a:bodyPr/>
          <a:lstStyle/>
          <a:p>
            <a:pPr eaLnBrk="1" hangingPunct="1">
              <a:lnSpc>
                <a:spcPct val="90000"/>
              </a:lnSpc>
            </a:pPr>
            <a:r>
              <a:rPr lang="en-US" altLang="zh-TW" sz="2600" b="1" u="sng" dirty="0" smtClean="0">
                <a:solidFill>
                  <a:srgbClr val="0000FF"/>
                </a:solidFill>
                <a:sym typeface="Symbol" pitchFamily="18" charset="2"/>
              </a:rPr>
              <a:t>Definition 8</a:t>
            </a:r>
            <a:r>
              <a:rPr lang="en-US" altLang="zh-TW" sz="2600" dirty="0" smtClean="0">
                <a:sym typeface="Symbol" pitchFamily="18" charset="2"/>
              </a:rPr>
              <a:t>: A function </a:t>
            </a:r>
            <a:r>
              <a:rPr lang="en-US" altLang="zh-TW" sz="2600" i="1" dirty="0" smtClean="0">
                <a:sym typeface="Symbol" pitchFamily="18" charset="2"/>
              </a:rPr>
              <a:t>f</a:t>
            </a:r>
            <a:r>
              <a:rPr lang="en-US" altLang="zh-TW" sz="2600" dirty="0" smtClean="0">
                <a:sym typeface="Symbol" pitchFamily="18" charset="2"/>
              </a:rPr>
              <a:t> is a </a:t>
            </a:r>
            <a:r>
              <a:rPr lang="en-US" altLang="zh-TW" sz="2600" b="1" i="1" dirty="0" smtClean="0">
                <a:solidFill>
                  <a:srgbClr val="0000FF"/>
                </a:solidFill>
                <a:sym typeface="Symbol" pitchFamily="18" charset="2"/>
              </a:rPr>
              <a:t>one-to-one correspondence </a:t>
            </a:r>
            <a:r>
              <a:rPr lang="en-US" altLang="zh-TW" sz="2600" dirty="0" smtClean="0">
                <a:sym typeface="Symbol" pitchFamily="18" charset="2"/>
              </a:rPr>
              <a:t>or a</a:t>
            </a:r>
            <a:r>
              <a:rPr lang="en-US" altLang="zh-TW" sz="2600" i="1" dirty="0" smtClean="0">
                <a:sym typeface="Symbol" pitchFamily="18" charset="2"/>
              </a:rPr>
              <a:t> </a:t>
            </a:r>
            <a:r>
              <a:rPr lang="en-US" altLang="zh-TW" sz="2600" b="1" i="1" dirty="0" err="1" smtClean="0">
                <a:solidFill>
                  <a:srgbClr val="0000FF"/>
                </a:solidFill>
                <a:sym typeface="Symbol" pitchFamily="18" charset="2"/>
              </a:rPr>
              <a:t>bijection</a:t>
            </a:r>
            <a:r>
              <a:rPr lang="en-US" altLang="zh-TW" sz="2600" dirty="0" smtClean="0">
                <a:sym typeface="Symbol" pitchFamily="18" charset="2"/>
              </a:rPr>
              <a:t> if it is both one-to-one and onto.</a:t>
            </a:r>
            <a:endParaRPr lang="en-US" sz="2600" dirty="0" smtClean="0">
              <a:ea typeface="新細明體" pitchFamily="18" charset="-120"/>
              <a:sym typeface="Symbol" pitchFamily="18" charset="2"/>
            </a:endParaRPr>
          </a:p>
          <a:p>
            <a:pPr eaLnBrk="1" hangingPunct="1">
              <a:lnSpc>
                <a:spcPct val="90000"/>
              </a:lnSpc>
            </a:pPr>
            <a:r>
              <a:rPr lang="en-US" sz="2600" b="1" dirty="0" smtClean="0">
                <a:solidFill>
                  <a:srgbClr val="0000FF"/>
                </a:solidFill>
                <a:ea typeface="新細明體" pitchFamily="18" charset="-120"/>
                <a:sym typeface="Symbol" pitchFamily="18" charset="2"/>
              </a:rPr>
              <a:t>Example</a:t>
            </a:r>
            <a:r>
              <a:rPr lang="en-US" sz="2600" dirty="0" smtClean="0">
                <a:ea typeface="新細明體" pitchFamily="18" charset="-120"/>
                <a:sym typeface="Symbol" pitchFamily="18" charset="2"/>
              </a:rPr>
              <a:t>: Let </a:t>
            </a:r>
            <a:r>
              <a:rPr lang="en-US" sz="2600" b="1" i="1" dirty="0" smtClean="0">
                <a:ea typeface="新細明體" pitchFamily="18" charset="-120"/>
                <a:sym typeface="Symbol" pitchFamily="18" charset="2"/>
              </a:rPr>
              <a:t>f</a:t>
            </a:r>
            <a:r>
              <a:rPr lang="en-US" sz="2600" dirty="0" smtClean="0">
                <a:ea typeface="新細明體" pitchFamily="18" charset="-120"/>
                <a:sym typeface="Symbol" pitchFamily="18" charset="2"/>
              </a:rPr>
              <a:t> be the function from A to B where A={1, 2, 3, 4} and B = {a, b, c, d} with </a:t>
            </a:r>
            <a:r>
              <a:rPr lang="en-US" sz="2600" i="1" dirty="0" smtClean="0">
                <a:ea typeface="新細明體" pitchFamily="18" charset="-120"/>
                <a:sym typeface="Symbol" pitchFamily="18" charset="2"/>
              </a:rPr>
              <a:t>f</a:t>
            </a:r>
            <a:r>
              <a:rPr lang="en-US" sz="2600" dirty="0" smtClean="0">
                <a:ea typeface="新細明體" pitchFamily="18" charset="-120"/>
                <a:sym typeface="Symbol" pitchFamily="18" charset="2"/>
              </a:rPr>
              <a:t>(1)=d, </a:t>
            </a:r>
            <a:r>
              <a:rPr lang="en-US" sz="2600" i="1" dirty="0" smtClean="0">
                <a:ea typeface="新細明體" pitchFamily="18" charset="-120"/>
                <a:sym typeface="Symbol" pitchFamily="18" charset="2"/>
              </a:rPr>
              <a:t>f</a:t>
            </a:r>
            <a:r>
              <a:rPr lang="en-US" sz="2600" dirty="0" smtClean="0">
                <a:ea typeface="新細明體" pitchFamily="18" charset="-120"/>
                <a:sym typeface="Symbol" pitchFamily="18" charset="2"/>
              </a:rPr>
              <a:t>(2)=b, </a:t>
            </a:r>
            <a:r>
              <a:rPr lang="en-US" sz="2600" i="1" dirty="0" smtClean="0">
                <a:ea typeface="新細明體" pitchFamily="18" charset="-120"/>
                <a:sym typeface="Symbol" pitchFamily="18" charset="2"/>
              </a:rPr>
              <a:t>f</a:t>
            </a:r>
            <a:r>
              <a:rPr lang="en-US" sz="2600" dirty="0" smtClean="0">
                <a:ea typeface="新細明體" pitchFamily="18" charset="-120"/>
                <a:sym typeface="Symbol" pitchFamily="18" charset="2"/>
              </a:rPr>
              <a:t>(3)=c, and </a:t>
            </a:r>
            <a:r>
              <a:rPr lang="en-US" sz="2600" i="1" dirty="0" smtClean="0">
                <a:ea typeface="新細明體" pitchFamily="18" charset="-120"/>
                <a:sym typeface="Symbol" pitchFamily="18" charset="2"/>
              </a:rPr>
              <a:t>f</a:t>
            </a:r>
            <a:r>
              <a:rPr lang="en-US" sz="2600" dirty="0" smtClean="0">
                <a:ea typeface="新細明體" pitchFamily="18" charset="-120"/>
                <a:sym typeface="Symbol" pitchFamily="18" charset="2"/>
              </a:rPr>
              <a:t>(4)=a, then </a:t>
            </a:r>
            <a:r>
              <a:rPr lang="en-US" sz="2600" i="1" dirty="0" smtClean="0">
                <a:ea typeface="新細明體" pitchFamily="18" charset="-120"/>
                <a:sym typeface="Symbol" pitchFamily="18" charset="2"/>
              </a:rPr>
              <a:t>f</a:t>
            </a:r>
            <a:r>
              <a:rPr lang="en-US" sz="2600" dirty="0" smtClean="0">
                <a:ea typeface="新細明體" pitchFamily="18" charset="-120"/>
                <a:sym typeface="Symbol" pitchFamily="18" charset="2"/>
              </a:rPr>
              <a:t> is bijective function.</a:t>
            </a:r>
          </a:p>
          <a:p>
            <a:pPr lvl="1" eaLnBrk="1" hangingPunct="1">
              <a:lnSpc>
                <a:spcPct val="90000"/>
              </a:lnSpc>
            </a:pPr>
            <a:r>
              <a:rPr lang="en-US" sz="2600" i="1" dirty="0" smtClean="0">
                <a:ea typeface="新細明體" pitchFamily="18" charset="-120"/>
                <a:sym typeface="Symbol" pitchFamily="18" charset="2"/>
              </a:rPr>
              <a:t>f</a:t>
            </a:r>
            <a:r>
              <a:rPr lang="en-US" sz="2600" dirty="0" smtClean="0">
                <a:ea typeface="新細明體" pitchFamily="18" charset="-120"/>
                <a:sym typeface="Symbol" pitchFamily="18" charset="2"/>
              </a:rPr>
              <a:t> is one-to-one since the function takes on distinct values. </a:t>
            </a:r>
          </a:p>
          <a:p>
            <a:pPr lvl="1" eaLnBrk="1" hangingPunct="1">
              <a:lnSpc>
                <a:spcPct val="90000"/>
              </a:lnSpc>
            </a:pPr>
            <a:r>
              <a:rPr lang="en-US" sz="2600" i="1" dirty="0" smtClean="0">
                <a:ea typeface="新細明體" pitchFamily="18" charset="-120"/>
                <a:sym typeface="Symbol" pitchFamily="18" charset="2"/>
              </a:rPr>
              <a:t>f</a:t>
            </a:r>
            <a:r>
              <a:rPr lang="en-US" sz="2600" dirty="0" smtClean="0">
                <a:ea typeface="新細明體" pitchFamily="18" charset="-120"/>
                <a:sym typeface="Symbol" pitchFamily="18" charset="2"/>
              </a:rPr>
              <a:t> is onto since every element of B is the image of some element in A.</a:t>
            </a:r>
          </a:p>
          <a:p>
            <a:pPr lvl="1" eaLnBrk="1" hangingPunct="1">
              <a:lnSpc>
                <a:spcPct val="90000"/>
              </a:lnSpc>
            </a:pPr>
            <a:r>
              <a:rPr lang="en-US" sz="2600" dirty="0" smtClean="0">
                <a:ea typeface="新細明體" pitchFamily="18" charset="-120"/>
                <a:sym typeface="Symbol" pitchFamily="18" charset="2"/>
              </a:rPr>
              <a:t>Hence </a:t>
            </a:r>
            <a:r>
              <a:rPr lang="en-US" sz="2600" i="1" dirty="0" smtClean="0">
                <a:ea typeface="新細明體" pitchFamily="18" charset="-120"/>
                <a:sym typeface="Symbol" pitchFamily="18" charset="2"/>
              </a:rPr>
              <a:t>f</a:t>
            </a:r>
            <a:r>
              <a:rPr lang="en-US" sz="2600" dirty="0" smtClean="0">
                <a:ea typeface="新細明體" pitchFamily="18" charset="-120"/>
                <a:sym typeface="Symbol" pitchFamily="18" charset="2"/>
              </a:rPr>
              <a:t> is a </a:t>
            </a:r>
            <a:r>
              <a:rPr lang="en-US" sz="2600" i="1" dirty="0" smtClean="0">
                <a:ea typeface="新細明體" pitchFamily="18" charset="-120"/>
                <a:sym typeface="Symbol" pitchFamily="18" charset="2"/>
              </a:rPr>
              <a:t>bijection</a:t>
            </a:r>
          </a:p>
          <a:p>
            <a:pPr eaLnBrk="1" hangingPunct="1">
              <a:lnSpc>
                <a:spcPct val="90000"/>
              </a:lnSpc>
            </a:pPr>
            <a:r>
              <a:rPr lang="en-US" sz="2600" dirty="0" smtClean="0">
                <a:solidFill>
                  <a:srgbClr val="FF0000"/>
                </a:solidFill>
                <a:ea typeface="新細明體" pitchFamily="18" charset="-120"/>
                <a:sym typeface="Symbol" pitchFamily="18" charset="2"/>
              </a:rPr>
              <a:t>Practice yourself: Example 14</a:t>
            </a:r>
            <a:endParaRPr lang="en-US" sz="2600"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69FBDCB6-3869-460B-BA7B-61F24CAE87E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TW" sz="3200" b="1" dirty="0" smtClean="0">
                <a:solidFill>
                  <a:srgbClr val="FF0000"/>
                </a:solidFill>
                <a:latin typeface="+mn-lt"/>
              </a:rPr>
              <a:t>FIGURE</a:t>
            </a:r>
            <a:r>
              <a:rPr lang="en-US" altLang="zh-TW" sz="3200" b="1" dirty="0" smtClean="0">
                <a:solidFill>
                  <a:srgbClr val="C00000"/>
                </a:solidFill>
                <a:latin typeface="+mn-lt"/>
              </a:rPr>
              <a:t>: </a:t>
            </a:r>
            <a:r>
              <a:rPr lang="en-US" altLang="zh-TW" sz="3200" dirty="0" smtClean="0">
                <a:solidFill>
                  <a:srgbClr val="0000FF"/>
                </a:solidFill>
                <a:latin typeface="+mn-lt"/>
              </a:rPr>
              <a:t>Examples of Different Types of Correspondences</a:t>
            </a:r>
            <a:endParaRPr lang="en-US" sz="3200" dirty="0">
              <a:latin typeface="+mn-lt"/>
            </a:endParaRPr>
          </a:p>
        </p:txBody>
      </p:sp>
      <p:sp>
        <p:nvSpPr>
          <p:cNvPr id="4" name="Slide Number Placeholder 3"/>
          <p:cNvSpPr>
            <a:spLocks noGrp="1"/>
          </p:cNvSpPr>
          <p:nvPr>
            <p:ph type="sldNum" sz="quarter" idx="12"/>
          </p:nvPr>
        </p:nvSpPr>
        <p:spPr/>
        <p:txBody>
          <a:bodyPr/>
          <a:lstStyle/>
          <a:p>
            <a:pPr>
              <a:defRPr/>
            </a:pPr>
            <a:fld id="{21658AB6-A9DF-431F-AF81-79EC82930607}" type="slidenum">
              <a:rPr lang="en-US" smtClean="0"/>
              <a:pPr>
                <a:defRPr/>
              </a:pPr>
              <a:t>28</a:t>
            </a:fld>
            <a:endParaRPr lang="en-US"/>
          </a:p>
        </p:txBody>
      </p:sp>
      <p:pic>
        <p:nvPicPr>
          <p:cNvPr id="31748" name="Picture 3" descr="02-3-005"/>
          <p:cNvPicPr>
            <a:picLocks noGrp="1" noChangeAspect="1" noChangeArrowheads="1"/>
          </p:cNvPicPr>
          <p:nvPr>
            <p:ph idx="1"/>
          </p:nvPr>
        </p:nvPicPr>
        <p:blipFill>
          <a:blip r:embed="rId2" cstate="print"/>
          <a:srcRect/>
          <a:stretch>
            <a:fillRect/>
          </a:stretch>
        </p:blipFill>
        <p:spPr>
          <a:xfrm>
            <a:off x="412750" y="1828800"/>
            <a:ext cx="8350250" cy="37338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TW" sz="4000" smtClean="0"/>
              <a:t>Inverse Functions</a:t>
            </a:r>
            <a:endParaRPr lang="en-US" sz="4000" smtClean="0"/>
          </a:p>
        </p:txBody>
      </p:sp>
      <p:sp>
        <p:nvSpPr>
          <p:cNvPr id="32771" name="Content Placeholder 2"/>
          <p:cNvSpPr>
            <a:spLocks noGrp="1"/>
          </p:cNvSpPr>
          <p:nvPr>
            <p:ph idx="1"/>
          </p:nvPr>
        </p:nvSpPr>
        <p:spPr/>
        <p:txBody>
          <a:bodyPr/>
          <a:lstStyle/>
          <a:p>
            <a:pPr eaLnBrk="1" hangingPunct="1"/>
            <a:r>
              <a:rPr lang="en-US" altLang="zh-TW" b="1" smtClean="0">
                <a:solidFill>
                  <a:srgbClr val="0000FF"/>
                </a:solidFill>
              </a:rPr>
              <a:t>Definition 9</a:t>
            </a:r>
            <a:r>
              <a:rPr lang="en-US" altLang="zh-TW" smtClean="0"/>
              <a:t>: Let </a:t>
            </a:r>
            <a:r>
              <a:rPr lang="en-US" altLang="zh-TW" i="1" smtClean="0"/>
              <a:t>f</a:t>
            </a:r>
            <a:r>
              <a:rPr lang="en-US" altLang="zh-TW" b="1" i="1" smtClean="0"/>
              <a:t> </a:t>
            </a:r>
            <a:r>
              <a:rPr lang="en-US" altLang="zh-TW" smtClean="0"/>
              <a:t>be a one-to-one correspondence from A to B. The inverse function of </a:t>
            </a:r>
            <a:r>
              <a:rPr lang="en-US" altLang="zh-TW" i="1" smtClean="0"/>
              <a:t>f </a:t>
            </a:r>
            <a:r>
              <a:rPr lang="en-US" altLang="zh-TW" smtClean="0"/>
              <a:t>is the function that assigns to an element b belonging to B the unique element a in A such that f(a)=b. Hence,</a:t>
            </a:r>
          </a:p>
          <a:p>
            <a:pPr lvl="1" eaLnBrk="1" hangingPunct="1">
              <a:buFont typeface="Arial" charset="0"/>
              <a:buNone/>
            </a:pPr>
            <a:r>
              <a:rPr lang="en-US" altLang="zh-TW" sz="3200" i="1" smtClean="0">
                <a:solidFill>
                  <a:srgbClr val="0000FF"/>
                </a:solidFill>
              </a:rPr>
              <a:t>f</a:t>
            </a:r>
            <a:r>
              <a:rPr lang="en-US" altLang="zh-TW" sz="3200" i="1" baseline="30000" smtClean="0">
                <a:solidFill>
                  <a:srgbClr val="0000FF"/>
                </a:solidFill>
              </a:rPr>
              <a:t>-1</a:t>
            </a:r>
            <a:r>
              <a:rPr lang="en-US" altLang="zh-TW" sz="3200" i="1" smtClean="0">
                <a:solidFill>
                  <a:srgbClr val="0000FF"/>
                </a:solidFill>
              </a:rPr>
              <a:t>(b) = a</a:t>
            </a:r>
            <a:r>
              <a:rPr lang="en-US" altLang="zh-TW" sz="3200" smtClean="0">
                <a:solidFill>
                  <a:srgbClr val="0000FF"/>
                </a:solidFill>
              </a:rPr>
              <a:t> , when </a:t>
            </a:r>
            <a:r>
              <a:rPr lang="en-US" altLang="zh-TW" sz="3200" i="1" smtClean="0">
                <a:solidFill>
                  <a:srgbClr val="0000FF"/>
                </a:solidFill>
              </a:rPr>
              <a:t>f(a) = b</a:t>
            </a:r>
          </a:p>
          <a:p>
            <a:pPr>
              <a:buFont typeface="Arial" charset="0"/>
              <a:buNone/>
            </a:pPr>
            <a:endParaRPr lang="en-US" smtClean="0"/>
          </a:p>
        </p:txBody>
      </p:sp>
      <p:sp>
        <p:nvSpPr>
          <p:cNvPr id="4" name="Slide Number Placeholder 3"/>
          <p:cNvSpPr>
            <a:spLocks noGrp="1"/>
          </p:cNvSpPr>
          <p:nvPr>
            <p:ph type="sldNum" sz="quarter" idx="12"/>
          </p:nvPr>
        </p:nvSpPr>
        <p:spPr/>
        <p:txBody>
          <a:bodyPr/>
          <a:lstStyle/>
          <a:p>
            <a:pPr>
              <a:defRPr/>
            </a:pPr>
            <a:fld id="{DAC5CF7C-101E-4467-951E-63514C817778}"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4000" smtClean="0"/>
              <a:t>Functions</a:t>
            </a:r>
          </a:p>
        </p:txBody>
      </p:sp>
      <p:sp>
        <p:nvSpPr>
          <p:cNvPr id="6147" name="Content Placeholder 2"/>
          <p:cNvSpPr>
            <a:spLocks noGrp="1"/>
          </p:cNvSpPr>
          <p:nvPr>
            <p:ph idx="1"/>
          </p:nvPr>
        </p:nvSpPr>
        <p:spPr>
          <a:xfrm>
            <a:off x="304800" y="1447800"/>
            <a:ext cx="8458200" cy="4525963"/>
          </a:xfrm>
        </p:spPr>
        <p:txBody>
          <a:bodyPr/>
          <a:lstStyle/>
          <a:p>
            <a:pPr eaLnBrk="1" hangingPunct="1"/>
            <a:r>
              <a:rPr lang="en-US" sz="2800" dirty="0" smtClean="0"/>
              <a:t>Functions are specified in many different ways.</a:t>
            </a:r>
          </a:p>
          <a:p>
            <a:pPr eaLnBrk="1" hangingPunct="1"/>
            <a:r>
              <a:rPr lang="en-US" sz="2800" dirty="0" smtClean="0"/>
              <a:t>Sometimes we explicitly state the assignments, as in Figure 1.</a:t>
            </a:r>
          </a:p>
          <a:p>
            <a:pPr eaLnBrk="1" hangingPunct="1"/>
            <a:r>
              <a:rPr lang="en-US" sz="2800" dirty="0" smtClean="0"/>
              <a:t>Often we give a formula, such as f(x) = x + 1, to define a function.</a:t>
            </a:r>
          </a:p>
          <a:p>
            <a:pPr eaLnBrk="1" hangingPunct="1"/>
            <a:r>
              <a:rPr lang="en-US" sz="2800" dirty="0" smtClean="0"/>
              <a:t>Other times we use a computer program to specify a function.</a:t>
            </a:r>
          </a:p>
        </p:txBody>
      </p:sp>
      <p:sp>
        <p:nvSpPr>
          <p:cNvPr id="4" name="Slide Number Placeholder 3"/>
          <p:cNvSpPr>
            <a:spLocks noGrp="1"/>
          </p:cNvSpPr>
          <p:nvPr>
            <p:ph type="sldNum" sz="quarter" idx="12"/>
          </p:nvPr>
        </p:nvSpPr>
        <p:spPr/>
        <p:txBody>
          <a:bodyPr/>
          <a:lstStyle/>
          <a:p>
            <a:pPr>
              <a:defRPr/>
            </a:pPr>
            <a:fld id="{CD98D319-99F7-4F6D-BD8A-5C2293EE81DF}"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TW" sz="2800" b="1" dirty="0" smtClean="0">
                <a:solidFill>
                  <a:srgbClr val="FF0000"/>
                </a:solidFill>
                <a:latin typeface="+mn-lt"/>
              </a:rPr>
              <a:t>FIGURE</a:t>
            </a:r>
            <a:r>
              <a:rPr lang="en-US" altLang="zh-TW" sz="2800" dirty="0" smtClean="0">
                <a:solidFill>
                  <a:srgbClr val="FF0000"/>
                </a:solidFill>
                <a:latin typeface="+mn-lt"/>
              </a:rPr>
              <a:t> </a:t>
            </a:r>
            <a:r>
              <a:rPr lang="en-US" altLang="zh-TW" sz="2800" dirty="0" smtClean="0">
                <a:solidFill>
                  <a:srgbClr val="FF6600"/>
                </a:solidFill>
                <a:latin typeface="+mn-lt"/>
              </a:rPr>
              <a:t> </a:t>
            </a:r>
            <a:r>
              <a:rPr lang="en-US" altLang="zh-TW" sz="2800" dirty="0" smtClean="0">
                <a:solidFill>
                  <a:srgbClr val="0000FF"/>
                </a:solidFill>
                <a:latin typeface="+mn-lt"/>
              </a:rPr>
              <a:t>The Function  </a:t>
            </a:r>
            <a:r>
              <a:rPr lang="en-US" altLang="zh-TW" sz="2800" i="1" dirty="0" smtClean="0">
                <a:solidFill>
                  <a:srgbClr val="0000FF"/>
                </a:solidFill>
                <a:latin typeface="+mn-lt"/>
              </a:rPr>
              <a:t>f </a:t>
            </a:r>
            <a:r>
              <a:rPr lang="zh-TW" altLang="en-US" sz="2800" baseline="30000" dirty="0" smtClean="0">
                <a:solidFill>
                  <a:srgbClr val="0000FF"/>
                </a:solidFill>
                <a:latin typeface="+mn-lt"/>
              </a:rPr>
              <a:t>－</a:t>
            </a:r>
            <a:r>
              <a:rPr lang="en-US" altLang="zh-TW" sz="2800" baseline="30000" dirty="0" smtClean="0">
                <a:solidFill>
                  <a:srgbClr val="0000FF"/>
                </a:solidFill>
                <a:latin typeface="+mn-lt"/>
              </a:rPr>
              <a:t>1</a:t>
            </a:r>
            <a:r>
              <a:rPr lang="en-US" altLang="zh-TW" sz="2800" dirty="0" smtClean="0">
                <a:solidFill>
                  <a:srgbClr val="0000FF"/>
                </a:solidFill>
                <a:latin typeface="+mn-lt"/>
              </a:rPr>
              <a:t> Is the Inverse of Function  </a:t>
            </a:r>
            <a:r>
              <a:rPr lang="en-US" altLang="zh-TW" sz="2800" i="1" dirty="0" smtClean="0">
                <a:solidFill>
                  <a:srgbClr val="0000FF"/>
                </a:solidFill>
                <a:latin typeface="+mn-lt"/>
              </a:rPr>
              <a:t>f</a:t>
            </a:r>
            <a:r>
              <a:rPr lang="en-US" altLang="zh-TW" sz="2800" dirty="0" smtClean="0">
                <a:solidFill>
                  <a:srgbClr val="0000FF"/>
                </a:solidFill>
                <a:latin typeface="+mn-lt"/>
              </a:rPr>
              <a:t/>
            </a:r>
            <a:br>
              <a:rPr lang="en-US" altLang="zh-TW" sz="2800" dirty="0" smtClean="0">
                <a:solidFill>
                  <a:srgbClr val="0000FF"/>
                </a:solidFill>
                <a:latin typeface="+mn-lt"/>
              </a:rPr>
            </a:br>
            <a:endParaRPr lang="en-US" sz="2800" dirty="0">
              <a:solidFill>
                <a:srgbClr val="0000FF"/>
              </a:solidFill>
              <a:latin typeface="+mn-lt"/>
            </a:endParaRPr>
          </a:p>
        </p:txBody>
      </p:sp>
      <p:sp>
        <p:nvSpPr>
          <p:cNvPr id="4" name="Slide Number Placeholder 3"/>
          <p:cNvSpPr>
            <a:spLocks noGrp="1"/>
          </p:cNvSpPr>
          <p:nvPr>
            <p:ph type="sldNum" sz="quarter" idx="12"/>
          </p:nvPr>
        </p:nvSpPr>
        <p:spPr/>
        <p:txBody>
          <a:bodyPr/>
          <a:lstStyle/>
          <a:p>
            <a:pPr>
              <a:defRPr/>
            </a:pPr>
            <a:fld id="{8350FB0A-3F40-4708-8A3A-E07E0AD284A4}" type="slidenum">
              <a:rPr lang="en-US" smtClean="0"/>
              <a:pPr>
                <a:defRPr/>
              </a:pPr>
              <a:t>30</a:t>
            </a:fld>
            <a:endParaRPr lang="en-US"/>
          </a:p>
        </p:txBody>
      </p:sp>
      <p:pic>
        <p:nvPicPr>
          <p:cNvPr id="33796" name="Picture 3" descr="02-3-006"/>
          <p:cNvPicPr>
            <a:picLocks noGrp="1" noChangeAspect="1" noChangeArrowheads="1"/>
          </p:cNvPicPr>
          <p:nvPr>
            <p:ph idx="1"/>
          </p:nvPr>
        </p:nvPicPr>
        <p:blipFill>
          <a:blip r:embed="rId2" cstate="print"/>
          <a:srcRect/>
          <a:stretch>
            <a:fillRect/>
          </a:stretch>
        </p:blipFill>
        <p:spPr>
          <a:xfrm>
            <a:off x="830263" y="1668463"/>
            <a:ext cx="7551737" cy="450373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TW" sz="4000" smtClean="0"/>
              <a:t>Inverse Functions</a:t>
            </a:r>
            <a:endParaRPr lang="en-US" sz="4000" smtClean="0"/>
          </a:p>
        </p:txBody>
      </p:sp>
      <p:sp>
        <p:nvSpPr>
          <p:cNvPr id="34819" name="Content Placeholder 2"/>
          <p:cNvSpPr>
            <a:spLocks noGrp="1"/>
          </p:cNvSpPr>
          <p:nvPr>
            <p:ph idx="1"/>
          </p:nvPr>
        </p:nvSpPr>
        <p:spPr/>
        <p:txBody>
          <a:bodyPr/>
          <a:lstStyle/>
          <a:p>
            <a:r>
              <a:rPr lang="en-US" sz="2800" dirty="0" smtClean="0"/>
              <a:t>A </a:t>
            </a:r>
            <a:r>
              <a:rPr lang="en-US" sz="2800" dirty="0" smtClean="0">
                <a:solidFill>
                  <a:srgbClr val="0000FF"/>
                </a:solidFill>
              </a:rPr>
              <a:t>one-to-one correspondence </a:t>
            </a:r>
            <a:r>
              <a:rPr lang="en-US" sz="2800" dirty="0" smtClean="0"/>
              <a:t>is called </a:t>
            </a:r>
            <a:r>
              <a:rPr lang="en-US" sz="2800" b="1" dirty="0" smtClean="0">
                <a:solidFill>
                  <a:srgbClr val="0000FF"/>
                </a:solidFill>
              </a:rPr>
              <a:t>invertible</a:t>
            </a:r>
            <a:r>
              <a:rPr lang="en-US" sz="2800" dirty="0" smtClean="0"/>
              <a:t> because we can define an inverse of this function.</a:t>
            </a:r>
          </a:p>
          <a:p>
            <a:endParaRPr lang="en-US" sz="2800" dirty="0" smtClean="0"/>
          </a:p>
          <a:p>
            <a:r>
              <a:rPr lang="en-US" sz="2800" dirty="0" smtClean="0"/>
              <a:t>A function is not invertible if it is not a one-to-one correspondence, because the inverse of such a function does not exist.</a:t>
            </a:r>
          </a:p>
        </p:txBody>
      </p:sp>
      <p:sp>
        <p:nvSpPr>
          <p:cNvPr id="4" name="Slide Number Placeholder 3"/>
          <p:cNvSpPr>
            <a:spLocks noGrp="1"/>
          </p:cNvSpPr>
          <p:nvPr>
            <p:ph type="sldNum" sz="quarter" idx="12"/>
          </p:nvPr>
        </p:nvSpPr>
        <p:spPr/>
        <p:txBody>
          <a:bodyPr/>
          <a:lstStyle/>
          <a:p>
            <a:pPr>
              <a:defRPr/>
            </a:pPr>
            <a:fld id="{A632AF42-D6A5-4B3A-A46D-8FC72DC00A35}"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4000" dirty="0" smtClean="0">
                <a:solidFill>
                  <a:srgbClr val="FF0000"/>
                </a:solidFill>
              </a:rPr>
              <a:t>Example 16</a:t>
            </a:r>
          </a:p>
        </p:txBody>
      </p:sp>
      <p:sp>
        <p:nvSpPr>
          <p:cNvPr id="35843" name="Content Placeholder 2"/>
          <p:cNvSpPr>
            <a:spLocks noGrp="1"/>
          </p:cNvSpPr>
          <p:nvPr>
            <p:ph idx="1"/>
          </p:nvPr>
        </p:nvSpPr>
        <p:spPr/>
        <p:txBody>
          <a:bodyPr/>
          <a:lstStyle/>
          <a:p>
            <a:r>
              <a:rPr lang="en-US" sz="2800" smtClean="0">
                <a:solidFill>
                  <a:srgbClr val="0000FF"/>
                </a:solidFill>
              </a:rPr>
              <a:t>Let f be the function from {a, b, c} to {1, 2, 3} such that f(a)=2, f(b)=3, and f(c)=1. </a:t>
            </a:r>
          </a:p>
          <a:p>
            <a:pPr>
              <a:buFont typeface="Arial" charset="0"/>
              <a:buNone/>
            </a:pPr>
            <a:r>
              <a:rPr lang="en-US" sz="2800" smtClean="0">
                <a:solidFill>
                  <a:srgbClr val="0000FF"/>
                </a:solidFill>
              </a:rPr>
              <a:t>	Is f invertible, and if it is, what is its inverse?</a:t>
            </a:r>
          </a:p>
          <a:p>
            <a:endParaRPr lang="en-US" sz="2800" smtClean="0">
              <a:solidFill>
                <a:srgbClr val="0000FF"/>
              </a:solidFill>
            </a:endParaRPr>
          </a:p>
          <a:p>
            <a:r>
              <a:rPr lang="en-US" sz="2800" b="1" u="sng" smtClean="0">
                <a:solidFill>
                  <a:srgbClr val="C00000"/>
                </a:solidFill>
              </a:rPr>
              <a:t>Solution</a:t>
            </a:r>
            <a:r>
              <a:rPr lang="en-US" sz="2800" smtClean="0"/>
              <a:t>: The function f is invertible because it is a one-to-one correspondence.</a:t>
            </a:r>
          </a:p>
          <a:p>
            <a:r>
              <a:rPr lang="en-US" sz="2800" smtClean="0"/>
              <a:t>The inverse function </a:t>
            </a:r>
            <a:r>
              <a:rPr lang="en-US" sz="2800" i="1" smtClean="0"/>
              <a:t>f </a:t>
            </a:r>
            <a:r>
              <a:rPr lang="en-US" sz="2800" baseline="30000" smtClean="0"/>
              <a:t>-1</a:t>
            </a:r>
            <a:r>
              <a:rPr lang="en-US" sz="2800" smtClean="0"/>
              <a:t> reverses the correspondence given by </a:t>
            </a:r>
            <a:r>
              <a:rPr lang="en-US" sz="2800" i="1" smtClean="0"/>
              <a:t>f</a:t>
            </a:r>
            <a:r>
              <a:rPr lang="en-US" sz="2800" smtClean="0"/>
              <a:t>. So </a:t>
            </a:r>
            <a:r>
              <a:rPr lang="en-US" sz="2800" i="1" smtClean="0"/>
              <a:t>f </a:t>
            </a:r>
            <a:r>
              <a:rPr lang="en-US" sz="2800" baseline="30000" smtClean="0"/>
              <a:t>-1</a:t>
            </a:r>
            <a:r>
              <a:rPr lang="en-US" sz="2800" smtClean="0"/>
              <a:t> (1)=c, </a:t>
            </a:r>
            <a:r>
              <a:rPr lang="en-US" sz="2800" i="1" smtClean="0"/>
              <a:t>f </a:t>
            </a:r>
            <a:r>
              <a:rPr lang="en-US" sz="2800" baseline="30000" smtClean="0"/>
              <a:t>-1 </a:t>
            </a:r>
            <a:r>
              <a:rPr lang="en-US" sz="2800" smtClean="0"/>
              <a:t> (2)=a, and </a:t>
            </a:r>
            <a:r>
              <a:rPr lang="en-US" sz="2800" i="1" smtClean="0"/>
              <a:t>f </a:t>
            </a:r>
            <a:r>
              <a:rPr lang="en-US" sz="2800" baseline="30000" smtClean="0"/>
              <a:t>-1 </a:t>
            </a:r>
            <a:r>
              <a:rPr lang="en-US" sz="2800" smtClean="0"/>
              <a:t> (3)= b</a:t>
            </a:r>
          </a:p>
        </p:txBody>
      </p:sp>
      <p:sp>
        <p:nvSpPr>
          <p:cNvPr id="4" name="Slide Number Placeholder 3"/>
          <p:cNvSpPr>
            <a:spLocks noGrp="1"/>
          </p:cNvSpPr>
          <p:nvPr>
            <p:ph type="sldNum" sz="quarter" idx="12"/>
          </p:nvPr>
        </p:nvSpPr>
        <p:spPr/>
        <p:txBody>
          <a:bodyPr/>
          <a:lstStyle/>
          <a:p>
            <a:pPr>
              <a:defRPr/>
            </a:pPr>
            <a:fld id="{2598BCB9-F0EF-4549-BA78-9267BA609256}"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4000" dirty="0" smtClean="0">
                <a:solidFill>
                  <a:srgbClr val="FF0000"/>
                </a:solidFill>
              </a:rPr>
              <a:t>Example 17</a:t>
            </a:r>
          </a:p>
        </p:txBody>
      </p:sp>
      <p:sp>
        <p:nvSpPr>
          <p:cNvPr id="36867" name="Content Placeholder 2"/>
          <p:cNvSpPr>
            <a:spLocks noGrp="1"/>
          </p:cNvSpPr>
          <p:nvPr>
            <p:ph idx="1"/>
          </p:nvPr>
        </p:nvSpPr>
        <p:spPr/>
        <p:txBody>
          <a:bodyPr/>
          <a:lstStyle/>
          <a:p>
            <a:r>
              <a:rPr lang="en-US" sz="2800" dirty="0" smtClean="0">
                <a:solidFill>
                  <a:srgbClr val="FF0000"/>
                </a:solidFill>
              </a:rPr>
              <a:t>Let </a:t>
            </a:r>
            <a:r>
              <a:rPr lang="en-US" altLang="zh-TW" sz="2800" b="1" i="1" dirty="0" smtClean="0">
                <a:solidFill>
                  <a:srgbClr val="FF0000"/>
                </a:solidFill>
              </a:rPr>
              <a:t>f: Z</a:t>
            </a:r>
            <a:r>
              <a:rPr lang="en-US" altLang="zh-TW" sz="2800" b="1" i="1" dirty="0" smtClean="0">
                <a:solidFill>
                  <a:srgbClr val="FF0000"/>
                </a:solidFill>
                <a:sym typeface="Symbol" pitchFamily="18" charset="2"/>
              </a:rPr>
              <a:t>Z </a:t>
            </a:r>
            <a:r>
              <a:rPr lang="en-US" altLang="zh-TW" sz="2800" dirty="0" smtClean="0">
                <a:solidFill>
                  <a:srgbClr val="FF0000"/>
                </a:solidFill>
                <a:sym typeface="Symbol" pitchFamily="18" charset="2"/>
              </a:rPr>
              <a:t>be such that f(x) = x +1. </a:t>
            </a:r>
          </a:p>
          <a:p>
            <a:pPr>
              <a:buFont typeface="Arial" charset="0"/>
              <a:buNone/>
            </a:pPr>
            <a:r>
              <a:rPr lang="en-US" altLang="zh-TW" sz="2800" dirty="0" smtClean="0">
                <a:solidFill>
                  <a:srgbClr val="FF0000"/>
                </a:solidFill>
                <a:sym typeface="Symbol" pitchFamily="18" charset="2"/>
              </a:rPr>
              <a:t>	Is f invertible? and if it is, what is its inverse?</a:t>
            </a:r>
          </a:p>
          <a:p>
            <a:r>
              <a:rPr lang="en-US" altLang="zh-TW" sz="2800" b="1" i="1" u="sng" dirty="0" smtClean="0">
                <a:solidFill>
                  <a:srgbClr val="0000FF"/>
                </a:solidFill>
                <a:sym typeface="Symbol" pitchFamily="18" charset="2"/>
              </a:rPr>
              <a:t>Solution</a:t>
            </a:r>
            <a:r>
              <a:rPr lang="en-US" altLang="zh-TW" sz="2800" i="1" dirty="0" smtClean="0">
                <a:sym typeface="Symbol" pitchFamily="18" charset="2"/>
              </a:rPr>
              <a:t>:</a:t>
            </a:r>
            <a:r>
              <a:rPr lang="en-US" altLang="zh-TW" sz="2800" dirty="0" smtClean="0">
                <a:sym typeface="Symbol" pitchFamily="18" charset="2"/>
              </a:rPr>
              <a:t> The function has an inverse because it is a one-to-one correspondence, as we have shown.</a:t>
            </a:r>
          </a:p>
          <a:p>
            <a:pPr>
              <a:buFont typeface="Arial" charset="0"/>
              <a:buNone/>
            </a:pPr>
            <a:r>
              <a:rPr lang="en-US" altLang="zh-TW" sz="2800" i="1" dirty="0" smtClean="0">
                <a:sym typeface="Symbol" pitchFamily="18" charset="2"/>
              </a:rPr>
              <a:t> 	</a:t>
            </a:r>
            <a:r>
              <a:rPr lang="en-US" altLang="zh-TW" sz="2800" dirty="0" smtClean="0">
                <a:sym typeface="Symbol" pitchFamily="18" charset="2"/>
              </a:rPr>
              <a:t>To reverse the correspondence, suppose that y is the image of x, so that y = x+1</a:t>
            </a:r>
            <a:r>
              <a:rPr lang="en-US" altLang="zh-TW" sz="2800" i="1" dirty="0" smtClean="0">
                <a:sym typeface="Symbol" pitchFamily="18" charset="2"/>
              </a:rPr>
              <a:t>. </a:t>
            </a:r>
            <a:r>
              <a:rPr lang="en-US" altLang="zh-TW" sz="2800" dirty="0" smtClean="0">
                <a:sym typeface="Symbol" pitchFamily="18" charset="2"/>
              </a:rPr>
              <a:t>Then x = y – 1.</a:t>
            </a:r>
          </a:p>
          <a:p>
            <a:pPr>
              <a:buFont typeface="Arial" charset="0"/>
              <a:buNone/>
            </a:pPr>
            <a:r>
              <a:rPr lang="en-US" sz="2800" dirty="0" smtClean="0">
                <a:sym typeface="Symbol" pitchFamily="18" charset="2"/>
              </a:rPr>
              <a:t>	This means that y</a:t>
            </a:r>
            <a:r>
              <a:rPr lang="en-US" altLang="zh-TW" sz="2800" dirty="0" smtClean="0">
                <a:sym typeface="Symbol" pitchFamily="18" charset="2"/>
              </a:rPr>
              <a:t> – </a:t>
            </a:r>
            <a:r>
              <a:rPr lang="en-US" sz="2800" dirty="0" smtClean="0">
                <a:sym typeface="Symbol" pitchFamily="18" charset="2"/>
              </a:rPr>
              <a:t>1 is the unique element of Z that is sent to y by f. Consequently, </a:t>
            </a:r>
            <a:r>
              <a:rPr lang="en-US" sz="2800" i="1" dirty="0" smtClean="0"/>
              <a:t>f </a:t>
            </a:r>
            <a:r>
              <a:rPr lang="en-US" sz="2800" baseline="30000" dirty="0" smtClean="0"/>
              <a:t>-1</a:t>
            </a:r>
            <a:r>
              <a:rPr lang="en-US" sz="2800" dirty="0" smtClean="0"/>
              <a:t> (y) = </a:t>
            </a:r>
            <a:r>
              <a:rPr lang="en-US" altLang="zh-TW" sz="2800" dirty="0" smtClean="0">
                <a:sym typeface="Symbol" pitchFamily="18" charset="2"/>
              </a:rPr>
              <a:t>y – 1</a:t>
            </a:r>
            <a:r>
              <a:rPr lang="en-US" sz="2800" dirty="0" smtClean="0"/>
              <a:t> </a:t>
            </a:r>
          </a:p>
        </p:txBody>
      </p:sp>
      <p:sp>
        <p:nvSpPr>
          <p:cNvPr id="4" name="Slide Number Placeholder 3"/>
          <p:cNvSpPr>
            <a:spLocks noGrp="1"/>
          </p:cNvSpPr>
          <p:nvPr>
            <p:ph type="sldNum" sz="quarter" idx="12"/>
          </p:nvPr>
        </p:nvSpPr>
        <p:spPr/>
        <p:txBody>
          <a:bodyPr/>
          <a:lstStyle/>
          <a:p>
            <a:pPr>
              <a:defRPr/>
            </a:pPr>
            <a:fld id="{25B604DE-A6FB-4DD4-A392-2B3AFFB52685}"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4000" dirty="0" smtClean="0">
                <a:solidFill>
                  <a:srgbClr val="FF0000"/>
                </a:solidFill>
              </a:rPr>
              <a:t>Example 18</a:t>
            </a:r>
          </a:p>
        </p:txBody>
      </p:sp>
      <p:sp>
        <p:nvSpPr>
          <p:cNvPr id="37891" name="Content Placeholder 2"/>
          <p:cNvSpPr>
            <a:spLocks noGrp="1"/>
          </p:cNvSpPr>
          <p:nvPr>
            <p:ph idx="1"/>
          </p:nvPr>
        </p:nvSpPr>
        <p:spPr/>
        <p:txBody>
          <a:bodyPr/>
          <a:lstStyle/>
          <a:p>
            <a:r>
              <a:rPr lang="en-US" sz="2800" smtClean="0">
                <a:solidFill>
                  <a:srgbClr val="0000FF"/>
                </a:solidFill>
              </a:rPr>
              <a:t>Let f be the function from </a:t>
            </a:r>
            <a:r>
              <a:rPr lang="en-US" sz="2800" b="1" smtClean="0">
                <a:solidFill>
                  <a:srgbClr val="0000FF"/>
                </a:solidFill>
              </a:rPr>
              <a:t>R</a:t>
            </a:r>
            <a:r>
              <a:rPr lang="en-US" sz="2800" smtClean="0">
                <a:solidFill>
                  <a:srgbClr val="0000FF"/>
                </a:solidFill>
              </a:rPr>
              <a:t> to </a:t>
            </a:r>
            <a:r>
              <a:rPr lang="en-US" sz="2800" b="1" smtClean="0">
                <a:solidFill>
                  <a:srgbClr val="0000FF"/>
                </a:solidFill>
              </a:rPr>
              <a:t>R</a:t>
            </a:r>
            <a:r>
              <a:rPr lang="en-US" sz="2800" smtClean="0">
                <a:solidFill>
                  <a:srgbClr val="0000FF"/>
                </a:solidFill>
              </a:rPr>
              <a:t> with f(x)=x</a:t>
            </a:r>
            <a:r>
              <a:rPr lang="en-US" sz="2800" baseline="30000" smtClean="0">
                <a:solidFill>
                  <a:srgbClr val="0000FF"/>
                </a:solidFill>
              </a:rPr>
              <a:t>2</a:t>
            </a:r>
            <a:r>
              <a:rPr lang="en-US" sz="2800" smtClean="0">
                <a:solidFill>
                  <a:srgbClr val="0000FF"/>
                </a:solidFill>
              </a:rPr>
              <a:t>. </a:t>
            </a:r>
          </a:p>
          <a:p>
            <a:pPr>
              <a:buFont typeface="Arial" charset="0"/>
              <a:buNone/>
            </a:pPr>
            <a:r>
              <a:rPr lang="en-US" sz="2800" smtClean="0">
                <a:solidFill>
                  <a:srgbClr val="0000FF"/>
                </a:solidFill>
              </a:rPr>
              <a:t>	Is f invertible?</a:t>
            </a:r>
          </a:p>
          <a:p>
            <a:pPr>
              <a:buFont typeface="Arial" charset="0"/>
              <a:buNone/>
            </a:pPr>
            <a:endParaRPr lang="en-US" sz="2800" smtClean="0"/>
          </a:p>
          <a:p>
            <a:r>
              <a:rPr lang="en-US" sz="2800" b="1" u="sng" smtClean="0">
                <a:solidFill>
                  <a:srgbClr val="C00000"/>
                </a:solidFill>
              </a:rPr>
              <a:t>Solution</a:t>
            </a:r>
            <a:r>
              <a:rPr lang="en-US" sz="2800" smtClean="0"/>
              <a:t>: Because f(-2) = f(2) = 4, f is </a:t>
            </a:r>
            <a:r>
              <a:rPr lang="en-US" sz="2800" b="1" smtClean="0">
                <a:solidFill>
                  <a:srgbClr val="FF0000"/>
                </a:solidFill>
              </a:rPr>
              <a:t>not</a:t>
            </a:r>
            <a:r>
              <a:rPr lang="en-US" sz="2800" smtClean="0"/>
              <a:t> one-to-one.</a:t>
            </a:r>
          </a:p>
          <a:p>
            <a:pPr>
              <a:buFont typeface="Arial" charset="0"/>
              <a:buNone/>
            </a:pPr>
            <a:r>
              <a:rPr lang="en-US" sz="2800" smtClean="0"/>
              <a:t>	</a:t>
            </a:r>
            <a:r>
              <a:rPr lang="en-US" sz="2800" smtClean="0">
                <a:solidFill>
                  <a:srgbClr val="0000FF"/>
                </a:solidFill>
              </a:rPr>
              <a:t>[ If an inverse function were defined, it would have to assign two elements to 4. Hence, f is </a:t>
            </a:r>
            <a:r>
              <a:rPr lang="en-US" sz="2800" b="1" smtClean="0">
                <a:solidFill>
                  <a:srgbClr val="FF0000"/>
                </a:solidFill>
              </a:rPr>
              <a:t>not</a:t>
            </a:r>
            <a:r>
              <a:rPr lang="en-US" sz="2800" smtClean="0">
                <a:solidFill>
                  <a:srgbClr val="0000FF"/>
                </a:solidFill>
              </a:rPr>
              <a:t> invertible.]</a:t>
            </a:r>
          </a:p>
          <a:p>
            <a:endParaRPr lang="en-US" sz="2800" smtClean="0"/>
          </a:p>
        </p:txBody>
      </p:sp>
      <p:sp>
        <p:nvSpPr>
          <p:cNvPr id="4" name="Slide Number Placeholder 3"/>
          <p:cNvSpPr>
            <a:spLocks noGrp="1"/>
          </p:cNvSpPr>
          <p:nvPr>
            <p:ph type="sldNum" sz="quarter" idx="12"/>
          </p:nvPr>
        </p:nvSpPr>
        <p:spPr/>
        <p:txBody>
          <a:bodyPr/>
          <a:lstStyle/>
          <a:p>
            <a:pPr>
              <a:defRPr/>
            </a:pPr>
            <a:fld id="{A2F1E684-936D-4911-A878-727E86289A11}"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sz="4000" b="1" dirty="0" smtClean="0"/>
              <a:t>Compositions of Functions</a:t>
            </a:r>
            <a:endParaRPr lang="en-US" sz="4000" b="1" dirty="0"/>
          </a:p>
        </p:txBody>
      </p:sp>
      <p:sp>
        <p:nvSpPr>
          <p:cNvPr id="3" name="Content Placeholder 2"/>
          <p:cNvSpPr>
            <a:spLocks noGrp="1"/>
          </p:cNvSpPr>
          <p:nvPr>
            <p:ph idx="1"/>
          </p:nvPr>
        </p:nvSpPr>
        <p:spPr>
          <a:xfrm>
            <a:off x="228600" y="1295400"/>
            <a:ext cx="8686800" cy="5105400"/>
          </a:xfrm>
        </p:spPr>
        <p:txBody>
          <a:bodyPr/>
          <a:lstStyle/>
          <a:p>
            <a:r>
              <a:rPr lang="en-US" sz="2800" b="1" dirty="0" smtClean="0">
                <a:solidFill>
                  <a:srgbClr val="0000FF"/>
                </a:solidFill>
              </a:rPr>
              <a:t>Definition</a:t>
            </a:r>
            <a:r>
              <a:rPr lang="en-US" sz="2800" dirty="0" smtClean="0"/>
              <a:t>: Let </a:t>
            </a:r>
            <a:r>
              <a:rPr lang="en-US" sz="2800" i="1" dirty="0" smtClean="0"/>
              <a:t>g</a:t>
            </a:r>
            <a:r>
              <a:rPr lang="en-US" sz="2800" dirty="0" smtClean="0"/>
              <a:t> be a function from the set </a:t>
            </a:r>
            <a:r>
              <a:rPr lang="en-US" sz="2800" b="1" i="1" dirty="0" smtClean="0"/>
              <a:t>A</a:t>
            </a:r>
            <a:r>
              <a:rPr lang="en-US" sz="2800" dirty="0" smtClean="0"/>
              <a:t> to the set </a:t>
            </a:r>
            <a:r>
              <a:rPr lang="en-US" sz="2800" b="1" i="1" dirty="0" smtClean="0"/>
              <a:t>B</a:t>
            </a:r>
            <a:r>
              <a:rPr lang="en-US" sz="2800" dirty="0" smtClean="0"/>
              <a:t> and let </a:t>
            </a:r>
            <a:r>
              <a:rPr lang="en-US" sz="2800" i="1" dirty="0" smtClean="0"/>
              <a:t>f</a:t>
            </a:r>
            <a:r>
              <a:rPr lang="en-US" sz="2800" dirty="0" smtClean="0"/>
              <a:t> be a function from the set </a:t>
            </a:r>
            <a:r>
              <a:rPr lang="en-US" sz="2800" b="1" i="1" dirty="0" smtClean="0"/>
              <a:t>B</a:t>
            </a:r>
            <a:r>
              <a:rPr lang="en-US" sz="2800" dirty="0" smtClean="0"/>
              <a:t> to the set </a:t>
            </a:r>
            <a:r>
              <a:rPr lang="en-US" sz="2800" b="1" i="1" dirty="0" smtClean="0"/>
              <a:t>C</a:t>
            </a:r>
            <a:r>
              <a:rPr lang="en-US" sz="2800" dirty="0" smtClean="0"/>
              <a:t>. </a:t>
            </a:r>
          </a:p>
          <a:p>
            <a:pPr>
              <a:buNone/>
            </a:pPr>
            <a:r>
              <a:rPr lang="en-US" sz="2800" dirty="0" smtClean="0"/>
              <a:t>	The </a:t>
            </a:r>
            <a:r>
              <a:rPr lang="en-US" sz="2800" dirty="0" smtClean="0"/>
              <a:t>composition </a:t>
            </a:r>
            <a:r>
              <a:rPr lang="en-US" sz="2800" dirty="0" smtClean="0"/>
              <a:t>of functions </a:t>
            </a:r>
            <a:r>
              <a:rPr lang="en-US" sz="2800" i="1" dirty="0" smtClean="0"/>
              <a:t>f </a:t>
            </a:r>
            <a:r>
              <a:rPr lang="en-US" sz="2800" dirty="0" smtClean="0"/>
              <a:t>and </a:t>
            </a:r>
            <a:r>
              <a:rPr lang="en-US" sz="2800" i="1" dirty="0" smtClean="0"/>
              <a:t>g</a:t>
            </a:r>
            <a:r>
              <a:rPr lang="en-US" sz="2800" dirty="0" smtClean="0"/>
              <a:t>, denoted by </a:t>
            </a:r>
            <a:r>
              <a:rPr lang="en-US" sz="2800" i="1" dirty="0" smtClean="0"/>
              <a:t>f </a:t>
            </a:r>
            <a:r>
              <a:rPr lang="en-US" sz="2800" dirty="0" smtClean="0"/>
              <a:t>o </a:t>
            </a:r>
            <a:r>
              <a:rPr lang="en-US" sz="2800" i="1" dirty="0" smtClean="0"/>
              <a:t>g</a:t>
            </a:r>
            <a:r>
              <a:rPr lang="en-US" sz="2800" dirty="0" smtClean="0"/>
              <a:t>, is defined by </a:t>
            </a:r>
          </a:p>
          <a:p>
            <a:pPr>
              <a:buNone/>
            </a:pPr>
            <a:r>
              <a:rPr lang="en-US" sz="2800" dirty="0" smtClean="0"/>
              <a:t>	</a:t>
            </a:r>
            <a:r>
              <a:rPr lang="en-US" sz="2800" dirty="0" smtClean="0">
                <a:solidFill>
                  <a:srgbClr val="0000FF"/>
                </a:solidFill>
              </a:rPr>
              <a:t>(</a:t>
            </a:r>
            <a:r>
              <a:rPr lang="en-US" sz="2800" i="1" dirty="0" smtClean="0">
                <a:solidFill>
                  <a:srgbClr val="0000FF"/>
                </a:solidFill>
              </a:rPr>
              <a:t>f </a:t>
            </a:r>
            <a:r>
              <a:rPr lang="en-US" sz="2800" dirty="0" smtClean="0">
                <a:solidFill>
                  <a:srgbClr val="0000FF"/>
                </a:solidFill>
              </a:rPr>
              <a:t>o </a:t>
            </a:r>
            <a:r>
              <a:rPr lang="en-US" sz="2800" i="1" dirty="0" smtClean="0">
                <a:solidFill>
                  <a:srgbClr val="0000FF"/>
                </a:solidFill>
              </a:rPr>
              <a:t>g</a:t>
            </a:r>
            <a:r>
              <a:rPr lang="en-US" sz="2800" dirty="0" smtClean="0">
                <a:solidFill>
                  <a:srgbClr val="0000FF"/>
                </a:solidFill>
              </a:rPr>
              <a:t>) (a) = </a:t>
            </a:r>
            <a:r>
              <a:rPr lang="en-US" sz="2800" i="1" dirty="0" smtClean="0">
                <a:solidFill>
                  <a:srgbClr val="0000FF"/>
                </a:solidFill>
              </a:rPr>
              <a:t>f</a:t>
            </a:r>
            <a:r>
              <a:rPr lang="en-US" sz="2800" dirty="0" smtClean="0">
                <a:solidFill>
                  <a:srgbClr val="0000FF"/>
                </a:solidFill>
              </a:rPr>
              <a:t>(</a:t>
            </a:r>
            <a:r>
              <a:rPr lang="en-US" sz="2800" i="1" dirty="0" smtClean="0">
                <a:solidFill>
                  <a:srgbClr val="0000FF"/>
                </a:solidFill>
              </a:rPr>
              <a:t>g</a:t>
            </a:r>
            <a:r>
              <a:rPr lang="en-US" sz="2800" dirty="0" smtClean="0">
                <a:solidFill>
                  <a:srgbClr val="0000FF"/>
                </a:solidFill>
              </a:rPr>
              <a:t>(a))</a:t>
            </a:r>
          </a:p>
          <a:p>
            <a:pPr marL="342900" lvl="1" indent="-342900">
              <a:buNone/>
            </a:pPr>
            <a:endParaRPr lang="en-US" altLang="zh-TW" b="1" u="sng" dirty="0" smtClean="0">
              <a:solidFill>
                <a:srgbClr val="FF0000"/>
              </a:solidFill>
              <a:ea typeface="新細明體" pitchFamily="18" charset="-120"/>
            </a:endParaRPr>
          </a:p>
          <a:p>
            <a:pPr marL="342900" lvl="1" indent="-342900">
              <a:buNone/>
            </a:pPr>
            <a:r>
              <a:rPr lang="en-US" altLang="zh-TW" b="1" u="sng" dirty="0" smtClean="0">
                <a:solidFill>
                  <a:srgbClr val="FF0000"/>
                </a:solidFill>
                <a:ea typeface="新細明體" pitchFamily="18" charset="-120"/>
              </a:rPr>
              <a:t>Note:</a:t>
            </a:r>
            <a:r>
              <a:rPr lang="en-US" altLang="zh-TW" i="1" dirty="0" smtClean="0">
                <a:ea typeface="新細明體" pitchFamily="18" charset="-120"/>
              </a:rPr>
              <a:t>  </a:t>
            </a:r>
            <a:r>
              <a:rPr lang="en-US" altLang="zh-TW" i="1" dirty="0" smtClean="0">
                <a:solidFill>
                  <a:srgbClr val="0000FF"/>
                </a:solidFill>
                <a:ea typeface="新細明體" pitchFamily="18" charset="-120"/>
              </a:rPr>
              <a:t>f o g</a:t>
            </a:r>
            <a:r>
              <a:rPr lang="en-US" altLang="zh-TW" dirty="0" smtClean="0">
                <a:solidFill>
                  <a:srgbClr val="0000FF"/>
                </a:solidFill>
                <a:ea typeface="新細明體" pitchFamily="18" charset="-120"/>
              </a:rPr>
              <a:t> </a:t>
            </a:r>
            <a:r>
              <a:rPr lang="en-US" altLang="zh-TW" dirty="0" smtClean="0">
                <a:ea typeface="新細明體" pitchFamily="18" charset="-120"/>
              </a:rPr>
              <a:t>and </a:t>
            </a:r>
            <a:r>
              <a:rPr lang="en-US" altLang="zh-TW" i="1" dirty="0" smtClean="0">
                <a:solidFill>
                  <a:srgbClr val="0000FF"/>
                </a:solidFill>
                <a:ea typeface="新細明體" pitchFamily="18" charset="-120"/>
              </a:rPr>
              <a:t>g o f</a:t>
            </a:r>
            <a:r>
              <a:rPr lang="en-US" altLang="zh-TW" dirty="0" smtClean="0">
                <a:ea typeface="新細明體" pitchFamily="18" charset="-120"/>
              </a:rPr>
              <a:t> are </a:t>
            </a:r>
            <a:r>
              <a:rPr lang="en-US" altLang="zh-TW" dirty="0" smtClean="0">
                <a:solidFill>
                  <a:srgbClr val="FF0000"/>
                </a:solidFill>
                <a:ea typeface="新細明體" pitchFamily="18" charset="-120"/>
              </a:rPr>
              <a:t>not equal</a:t>
            </a:r>
          </a:p>
          <a:p>
            <a:pPr marL="342900" lvl="1" indent="-342900">
              <a:buNone/>
            </a:pPr>
            <a:r>
              <a:rPr lang="en-US" altLang="zh-TW" b="1" u="sng" dirty="0" smtClean="0">
                <a:solidFill>
                  <a:srgbClr val="FF0000"/>
                </a:solidFill>
                <a:ea typeface="新細明體" pitchFamily="18" charset="-120"/>
              </a:rPr>
              <a:t>Note:</a:t>
            </a:r>
            <a:r>
              <a:rPr lang="en-US" altLang="zh-TW" dirty="0" smtClean="0">
                <a:ea typeface="新細明體" pitchFamily="18" charset="-120"/>
              </a:rPr>
              <a:t> The </a:t>
            </a:r>
            <a:r>
              <a:rPr lang="en-US" altLang="zh-TW" dirty="0" smtClean="0">
                <a:solidFill>
                  <a:srgbClr val="0000FF"/>
                </a:solidFill>
                <a:ea typeface="新細明體" pitchFamily="18" charset="-120"/>
              </a:rPr>
              <a:t>composition </a:t>
            </a:r>
            <a:r>
              <a:rPr lang="en-US" altLang="zh-TW" i="1" dirty="0" smtClean="0">
                <a:solidFill>
                  <a:srgbClr val="0000FF"/>
                </a:solidFill>
                <a:ea typeface="新細明體" pitchFamily="18" charset="-120"/>
              </a:rPr>
              <a:t>f o g </a:t>
            </a:r>
            <a:r>
              <a:rPr lang="en-US" altLang="zh-TW" dirty="0" smtClean="0">
                <a:solidFill>
                  <a:srgbClr val="FF0000"/>
                </a:solidFill>
                <a:ea typeface="新細明體" pitchFamily="18" charset="-120"/>
              </a:rPr>
              <a:t>can NOT be defined</a:t>
            </a:r>
            <a:r>
              <a:rPr lang="en-US" altLang="zh-TW" dirty="0" smtClean="0">
                <a:ea typeface="新細明體" pitchFamily="18" charset="-120"/>
              </a:rPr>
              <a:t> </a:t>
            </a:r>
            <a:r>
              <a:rPr lang="en-US" altLang="zh-TW" b="1" i="1" dirty="0" smtClean="0">
                <a:ea typeface="新細明體" pitchFamily="18" charset="-120"/>
              </a:rPr>
              <a:t>unless</a:t>
            </a:r>
            <a:r>
              <a:rPr lang="en-US" altLang="zh-TW" dirty="0" smtClean="0">
                <a:ea typeface="新細明體" pitchFamily="18" charset="-120"/>
              </a:rPr>
              <a:t> </a:t>
            </a:r>
            <a:r>
              <a:rPr lang="en-US" altLang="zh-TW" dirty="0" smtClean="0">
                <a:solidFill>
                  <a:srgbClr val="FF0000"/>
                </a:solidFill>
                <a:ea typeface="新細明體" pitchFamily="18" charset="-120"/>
              </a:rPr>
              <a:t>the range of </a:t>
            </a:r>
            <a:r>
              <a:rPr lang="en-US" altLang="zh-TW" i="1" dirty="0" smtClean="0">
                <a:solidFill>
                  <a:srgbClr val="FF0000"/>
                </a:solidFill>
                <a:ea typeface="新細明體" pitchFamily="18" charset="-120"/>
              </a:rPr>
              <a:t>g </a:t>
            </a:r>
            <a:r>
              <a:rPr lang="en-US" altLang="zh-TW" dirty="0" smtClean="0">
                <a:solidFill>
                  <a:srgbClr val="FF0000"/>
                </a:solidFill>
                <a:ea typeface="新細明體" pitchFamily="18" charset="-120"/>
              </a:rPr>
              <a:t>is a subset of the domain of </a:t>
            </a:r>
            <a:r>
              <a:rPr lang="en-US" altLang="zh-TW" i="1" dirty="0" smtClean="0">
                <a:solidFill>
                  <a:srgbClr val="FF0000"/>
                </a:solidFill>
                <a:ea typeface="新細明體" pitchFamily="18" charset="-120"/>
              </a:rPr>
              <a:t>f </a:t>
            </a:r>
            <a:endParaRPr lang="en-US" altLang="zh-TW" dirty="0" smtClean="0">
              <a:solidFill>
                <a:srgbClr val="FF0000"/>
              </a:solidFill>
              <a:ea typeface="新細明體" pitchFamily="18" charset="-120"/>
            </a:endParaRPr>
          </a:p>
          <a:p>
            <a:pPr>
              <a:buNone/>
            </a:pPr>
            <a:r>
              <a:rPr lang="en-US" sz="2800" dirty="0" smtClean="0">
                <a:solidFill>
                  <a:srgbClr val="0000FF"/>
                </a:solidFill>
              </a:rPr>
              <a:t> </a:t>
            </a:r>
            <a:endParaRPr lang="en-US" sz="2800" dirty="0">
              <a:solidFill>
                <a:srgbClr val="0000FF"/>
              </a:solidFill>
            </a:endParaRPr>
          </a:p>
        </p:txBody>
      </p:sp>
      <p:sp>
        <p:nvSpPr>
          <p:cNvPr id="4" name="Slide Number Placeholder 3"/>
          <p:cNvSpPr>
            <a:spLocks noGrp="1"/>
          </p:cNvSpPr>
          <p:nvPr>
            <p:ph type="sldNum" sz="quarter" idx="12"/>
          </p:nvPr>
        </p:nvSpPr>
        <p:spPr/>
        <p:txBody>
          <a:bodyPr/>
          <a:lstStyle/>
          <a:p>
            <a:pPr>
              <a:defRPr/>
            </a:pPr>
            <a:fld id="{5B1615AA-7AA7-4A58-9991-4FC0C697406F}"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TW" smtClean="0"/>
              <a:t>FIGURE 7 (2.3) </a:t>
            </a:r>
          </a:p>
        </p:txBody>
      </p:sp>
      <p:pic>
        <p:nvPicPr>
          <p:cNvPr id="44035" name="Picture 3" descr="02-3-007"/>
          <p:cNvPicPr>
            <a:picLocks noChangeAspect="1" noChangeArrowheads="1"/>
          </p:cNvPicPr>
          <p:nvPr/>
        </p:nvPicPr>
        <p:blipFill>
          <a:blip r:embed="rId3" cstate="print"/>
          <a:srcRect/>
          <a:stretch>
            <a:fillRect/>
          </a:stretch>
        </p:blipFill>
        <p:spPr bwMode="auto">
          <a:xfrm>
            <a:off x="169863" y="381000"/>
            <a:ext cx="8745537" cy="4624388"/>
          </a:xfrm>
          <a:prstGeom prst="rect">
            <a:avLst/>
          </a:prstGeom>
          <a:noFill/>
          <a:ln w="9525">
            <a:noFill/>
            <a:miter lim="800000"/>
            <a:headEnd/>
            <a:tailEnd/>
          </a:ln>
        </p:spPr>
      </p:pic>
      <p:sp>
        <p:nvSpPr>
          <p:cNvPr id="44037" name="Text Box 7"/>
          <p:cNvSpPr txBox="1">
            <a:spLocks noChangeArrowheads="1"/>
          </p:cNvSpPr>
          <p:nvPr/>
        </p:nvSpPr>
        <p:spPr bwMode="auto">
          <a:xfrm>
            <a:off x="1143000" y="5562600"/>
            <a:ext cx="6929438" cy="457200"/>
          </a:xfrm>
          <a:prstGeom prst="rect">
            <a:avLst/>
          </a:prstGeom>
          <a:noFill/>
          <a:ln w="9525">
            <a:noFill/>
            <a:miter lim="800000"/>
            <a:headEnd/>
            <a:tailEnd/>
          </a:ln>
        </p:spPr>
        <p:txBody>
          <a:bodyPr>
            <a:spAutoFit/>
          </a:bodyPr>
          <a:lstStyle/>
          <a:p>
            <a:pPr>
              <a:spcBef>
                <a:spcPct val="50000"/>
              </a:spcBef>
            </a:pPr>
            <a:r>
              <a:rPr lang="en-US" altLang="zh-TW" sz="2400" b="1" dirty="0">
                <a:solidFill>
                  <a:srgbClr val="FF0000"/>
                </a:solidFill>
                <a:latin typeface="+mn-lt"/>
              </a:rPr>
              <a:t>FIGURE </a:t>
            </a:r>
            <a:r>
              <a:rPr lang="en-US" altLang="zh-TW" sz="2400" b="1" dirty="0" smtClean="0">
                <a:solidFill>
                  <a:srgbClr val="FF6600"/>
                </a:solidFill>
                <a:latin typeface="+mn-lt"/>
              </a:rPr>
              <a:t> </a:t>
            </a:r>
            <a:r>
              <a:rPr lang="en-US" altLang="zh-TW" sz="2400" dirty="0" smtClean="0">
                <a:latin typeface="+mn-lt"/>
              </a:rPr>
              <a:t> </a:t>
            </a:r>
            <a:r>
              <a:rPr lang="en-US" altLang="zh-TW" sz="2400" dirty="0">
                <a:latin typeface="+mn-lt"/>
              </a:rPr>
              <a:t>The Composition of the Functions </a:t>
            </a:r>
            <a:r>
              <a:rPr lang="en-US" altLang="zh-TW" sz="2400" i="1" dirty="0">
                <a:latin typeface="+mn-lt"/>
              </a:rPr>
              <a:t>f</a:t>
            </a:r>
            <a:r>
              <a:rPr lang="en-US" altLang="zh-TW" sz="2400" dirty="0">
                <a:latin typeface="+mn-lt"/>
              </a:rPr>
              <a:t> and </a:t>
            </a:r>
            <a:r>
              <a:rPr lang="en-US" altLang="zh-TW" sz="2400" i="1" dirty="0">
                <a:latin typeface="+mn-lt"/>
              </a:rPr>
              <a:t>g</a:t>
            </a:r>
            <a:r>
              <a:rPr lang="en-US" altLang="zh-TW" sz="2400" dirty="0">
                <a:latin typeface="+mn-lt"/>
              </a:rPr>
              <a:t>.</a:t>
            </a:r>
          </a:p>
        </p:txBody>
      </p:sp>
      <p:sp>
        <p:nvSpPr>
          <p:cNvPr id="9" name="Slide Number Placeholder 8"/>
          <p:cNvSpPr>
            <a:spLocks noGrp="1"/>
          </p:cNvSpPr>
          <p:nvPr>
            <p:ph type="sldNum" sz="quarter" idx="12"/>
          </p:nvPr>
        </p:nvSpPr>
        <p:spPr/>
        <p:txBody>
          <a:bodyPr/>
          <a:lstStyle/>
          <a:p>
            <a:pPr>
              <a:defRPr/>
            </a:pPr>
            <a:fld id="{90D8EEC6-84C6-46CA-AFAA-83F0002FCE53}" type="slidenum">
              <a:rPr lang="en-US" smtClean="0"/>
              <a:pPr>
                <a:defRPr/>
              </a:pPr>
              <a:t>36</a:t>
            </a:fld>
            <a:endParaRPr lang="en-US"/>
          </a:p>
        </p:txBody>
      </p:sp>
    </p:spTree>
    <p:extLst>
      <p:ext uri="{BB962C8B-B14F-4D97-AF65-F5344CB8AC3E}">
        <p14:creationId xmlns:p14="http://schemas.microsoft.com/office/powerpoint/2010/main" val="1147432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86800" cy="944562"/>
          </a:xfrm>
        </p:spPr>
        <p:txBody>
          <a:bodyPr/>
          <a:lstStyle/>
          <a:p>
            <a:pPr algn="l"/>
            <a:r>
              <a:rPr lang="en-US" sz="3200" dirty="0" smtClean="0">
                <a:solidFill>
                  <a:srgbClr val="FF0000"/>
                </a:solidFill>
              </a:rPr>
              <a:t/>
            </a:r>
            <a:br>
              <a:rPr lang="en-US" sz="3200" dirty="0" smtClean="0">
                <a:solidFill>
                  <a:srgbClr val="FF0000"/>
                </a:solidFill>
              </a:rPr>
            </a:br>
            <a:r>
              <a:rPr lang="en-US" sz="3200" b="1" i="1" dirty="0" smtClean="0">
                <a:solidFill>
                  <a:srgbClr val="FF0000"/>
                </a:solidFill>
              </a:rPr>
              <a:t>Modified</a:t>
            </a:r>
            <a:r>
              <a:rPr lang="en-US" sz="3200" dirty="0" smtClean="0">
                <a:solidFill>
                  <a:srgbClr val="FF0000"/>
                </a:solidFill>
              </a:rPr>
              <a:t> </a:t>
            </a:r>
            <a:r>
              <a:rPr lang="en-US" sz="3200" b="1" dirty="0" smtClean="0"/>
              <a:t>Example 21 </a:t>
            </a:r>
            <a:r>
              <a:rPr lang="en-US" sz="3200" dirty="0" smtClean="0"/>
              <a:t>@ p. 141(6</a:t>
            </a:r>
            <a:r>
              <a:rPr lang="en-US" sz="3200" baseline="30000" dirty="0" smtClean="0"/>
              <a:t>th</a:t>
            </a:r>
            <a:r>
              <a:rPr lang="en-US" sz="3200" dirty="0" smtClean="0"/>
              <a:t>) @ p.149 (7</a:t>
            </a:r>
            <a:r>
              <a:rPr lang="en-US" sz="3200" baseline="30000" dirty="0" smtClean="0"/>
              <a:t>th</a:t>
            </a:r>
            <a:r>
              <a:rPr lang="en-US" sz="3200" dirty="0" smtClean="0"/>
              <a:t>)</a:t>
            </a:r>
            <a:br>
              <a:rPr lang="en-US" sz="3200" dirty="0" smtClean="0"/>
            </a:br>
            <a:endParaRPr lang="en-US" sz="3200" dirty="0"/>
          </a:p>
        </p:txBody>
      </p:sp>
      <p:sp>
        <p:nvSpPr>
          <p:cNvPr id="3" name="Content Placeholder 2"/>
          <p:cNvSpPr>
            <a:spLocks noGrp="1"/>
          </p:cNvSpPr>
          <p:nvPr>
            <p:ph idx="1"/>
          </p:nvPr>
        </p:nvSpPr>
        <p:spPr>
          <a:xfrm>
            <a:off x="457200" y="1143000"/>
            <a:ext cx="8382000" cy="5410200"/>
          </a:xfrm>
        </p:spPr>
        <p:txBody>
          <a:bodyPr/>
          <a:lstStyle/>
          <a:p>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and </a:t>
            </a:r>
            <a:r>
              <a:rPr lang="en-US" sz="2800" i="1" dirty="0" smtClean="0">
                <a:solidFill>
                  <a:srgbClr val="FF0000"/>
                </a:solidFill>
              </a:rPr>
              <a:t>g</a:t>
            </a:r>
            <a:r>
              <a:rPr lang="en-US" sz="2800" dirty="0" smtClean="0">
                <a:solidFill>
                  <a:srgbClr val="FF0000"/>
                </a:solidFill>
              </a:rPr>
              <a:t> be the functions from the set of integers to the set of integers defined by </a:t>
            </a:r>
            <a:r>
              <a:rPr lang="en-US" sz="2800" i="1" dirty="0" smtClean="0">
                <a:solidFill>
                  <a:srgbClr val="FF0000"/>
                </a:solidFill>
              </a:rPr>
              <a:t>f </a:t>
            </a:r>
            <a:r>
              <a:rPr lang="en-US" sz="2800" dirty="0" smtClean="0">
                <a:solidFill>
                  <a:srgbClr val="FF0000"/>
                </a:solidFill>
              </a:rPr>
              <a:t>(x) = 2x + 3 and </a:t>
            </a:r>
          </a:p>
          <a:p>
            <a:pPr>
              <a:buNone/>
            </a:pPr>
            <a:r>
              <a:rPr lang="en-US" sz="2800" i="1" dirty="0" smtClean="0">
                <a:solidFill>
                  <a:srgbClr val="FF0000"/>
                </a:solidFill>
              </a:rPr>
              <a:t>	g </a:t>
            </a:r>
            <a:r>
              <a:rPr lang="en-US" sz="2800" dirty="0" smtClean="0">
                <a:solidFill>
                  <a:srgbClr val="FF0000"/>
                </a:solidFill>
              </a:rPr>
              <a:t>(x) = 3x + 2. Find the composite functions of </a:t>
            </a:r>
            <a:r>
              <a:rPr lang="en-US" sz="2800" i="1" dirty="0" smtClean="0">
                <a:solidFill>
                  <a:srgbClr val="FF0000"/>
                </a:solidFill>
              </a:rPr>
              <a:t>f</a:t>
            </a:r>
            <a:r>
              <a:rPr lang="en-US" sz="2800" dirty="0" smtClean="0">
                <a:solidFill>
                  <a:srgbClr val="FF0000"/>
                </a:solidFill>
              </a:rPr>
              <a:t> and </a:t>
            </a:r>
            <a:r>
              <a:rPr lang="en-US" sz="2800" i="1" dirty="0" smtClean="0">
                <a:solidFill>
                  <a:srgbClr val="FF0000"/>
                </a:solidFill>
              </a:rPr>
              <a:t>g.</a:t>
            </a:r>
          </a:p>
          <a:p>
            <a:pPr>
              <a:buNone/>
            </a:pPr>
            <a:r>
              <a:rPr lang="en-US" sz="2800" b="1" u="sng" dirty="0" smtClean="0">
                <a:solidFill>
                  <a:srgbClr val="0000FF"/>
                </a:solidFill>
              </a:rPr>
              <a:t>Solution</a:t>
            </a:r>
            <a:r>
              <a:rPr lang="en-US" sz="2800" b="1" dirty="0" smtClean="0"/>
              <a:t>:</a:t>
            </a:r>
          </a:p>
          <a:p>
            <a:r>
              <a:rPr lang="en-US" sz="2800" dirty="0" smtClean="0"/>
              <a:t>The composition of the functions </a:t>
            </a:r>
            <a:r>
              <a:rPr lang="en-US" sz="2800" i="1" dirty="0" smtClean="0"/>
              <a:t>f</a:t>
            </a:r>
            <a:r>
              <a:rPr lang="en-US" sz="2800" dirty="0" smtClean="0"/>
              <a:t> and </a:t>
            </a:r>
            <a:r>
              <a:rPr lang="en-US" sz="2800" i="1" dirty="0" smtClean="0"/>
              <a:t>g </a:t>
            </a:r>
            <a:r>
              <a:rPr lang="en-US" sz="2800" dirty="0" smtClean="0"/>
              <a:t>is</a:t>
            </a:r>
            <a:r>
              <a:rPr lang="en-US" sz="2800" i="1" dirty="0" smtClean="0"/>
              <a:t> </a:t>
            </a:r>
          </a:p>
          <a:p>
            <a:pPr>
              <a:buNone/>
            </a:pPr>
            <a:r>
              <a:rPr lang="en-US" sz="2800" dirty="0" smtClean="0"/>
              <a:t>	(</a:t>
            </a:r>
            <a:r>
              <a:rPr lang="en-US" sz="2800" i="1" dirty="0" smtClean="0"/>
              <a:t>f </a:t>
            </a:r>
            <a:r>
              <a:rPr lang="en-US" sz="2800" dirty="0" smtClean="0"/>
              <a:t>o </a:t>
            </a:r>
            <a:r>
              <a:rPr lang="en-US" sz="2800" i="1" dirty="0" smtClean="0"/>
              <a:t>g</a:t>
            </a:r>
            <a:r>
              <a:rPr lang="en-US" sz="2800" dirty="0" smtClean="0"/>
              <a:t>) (x) = </a:t>
            </a:r>
            <a:r>
              <a:rPr lang="en-US" sz="2800" i="1" dirty="0" smtClean="0"/>
              <a:t>f</a:t>
            </a:r>
            <a:r>
              <a:rPr lang="en-US" sz="2800" dirty="0" smtClean="0"/>
              <a:t>(</a:t>
            </a:r>
            <a:r>
              <a:rPr lang="en-US" sz="2800" i="1" dirty="0" smtClean="0"/>
              <a:t>g</a:t>
            </a:r>
            <a:r>
              <a:rPr lang="en-US" sz="2800" dirty="0" smtClean="0"/>
              <a:t>(x)) = </a:t>
            </a:r>
            <a:r>
              <a:rPr lang="en-US" sz="2800" i="1" dirty="0" smtClean="0"/>
              <a:t>f </a:t>
            </a:r>
            <a:r>
              <a:rPr lang="en-US" sz="2800" dirty="0" smtClean="0"/>
              <a:t>(3x+2) = 2(3x+2) + 3 = 6x + 7</a:t>
            </a:r>
          </a:p>
          <a:p>
            <a:endParaRPr lang="en-US" sz="2800" dirty="0" smtClean="0"/>
          </a:p>
          <a:p>
            <a:r>
              <a:rPr lang="en-US" sz="2800" dirty="0" smtClean="0"/>
              <a:t>The composition of the functions </a:t>
            </a:r>
            <a:r>
              <a:rPr lang="en-US" sz="2800" i="1" dirty="0" smtClean="0"/>
              <a:t>g </a:t>
            </a:r>
            <a:r>
              <a:rPr lang="en-US" sz="2800" dirty="0" smtClean="0"/>
              <a:t>and </a:t>
            </a:r>
            <a:r>
              <a:rPr lang="en-US" sz="2800" i="1" dirty="0" smtClean="0"/>
              <a:t>f is </a:t>
            </a:r>
          </a:p>
          <a:p>
            <a:pPr>
              <a:buNone/>
            </a:pPr>
            <a:r>
              <a:rPr lang="en-US" sz="2800" dirty="0" smtClean="0"/>
              <a:t>	(</a:t>
            </a:r>
            <a:r>
              <a:rPr lang="en-US" sz="2800" i="1" dirty="0" smtClean="0"/>
              <a:t>g </a:t>
            </a:r>
            <a:r>
              <a:rPr lang="en-US" sz="2800" dirty="0" smtClean="0"/>
              <a:t>o </a:t>
            </a:r>
            <a:r>
              <a:rPr lang="en-US" sz="2800" i="1" dirty="0" smtClean="0"/>
              <a:t>f</a:t>
            </a:r>
            <a:r>
              <a:rPr lang="en-US" sz="2800" dirty="0" smtClean="0"/>
              <a:t>) (x) = </a:t>
            </a:r>
            <a:r>
              <a:rPr lang="en-US" sz="2800" i="1" dirty="0" smtClean="0"/>
              <a:t>g</a:t>
            </a:r>
            <a:r>
              <a:rPr lang="en-US" sz="2800" dirty="0" smtClean="0"/>
              <a:t>(</a:t>
            </a:r>
            <a:r>
              <a:rPr lang="en-US" sz="2800" i="1" dirty="0" smtClean="0"/>
              <a:t>f</a:t>
            </a:r>
            <a:r>
              <a:rPr lang="en-US" sz="2800" dirty="0" smtClean="0"/>
              <a:t>(x)) = </a:t>
            </a:r>
            <a:r>
              <a:rPr lang="en-US" sz="2800" i="1" dirty="0" smtClean="0"/>
              <a:t>g</a:t>
            </a:r>
            <a:r>
              <a:rPr lang="en-US" sz="2800" dirty="0" smtClean="0"/>
              <a:t>(2x+3) = 3(2x+3) + 2 = 6x + 11 </a:t>
            </a:r>
          </a:p>
          <a:p>
            <a:pPr>
              <a:buFont typeface="Wingdings" pitchFamily="2" charset="2"/>
              <a:buChar char="§"/>
            </a:pPr>
            <a:r>
              <a:rPr lang="en-US" sz="2800" dirty="0" smtClean="0">
                <a:solidFill>
                  <a:srgbClr val="FF0000"/>
                </a:solidFill>
              </a:rPr>
              <a:t>Practice @ Home: Example 20 (p.149)</a:t>
            </a:r>
          </a:p>
          <a:p>
            <a:pPr>
              <a:buNone/>
            </a:pPr>
            <a:endParaRPr lang="en-US" sz="2800" dirty="0" smtClean="0"/>
          </a:p>
          <a:p>
            <a:pPr>
              <a:buNone/>
            </a:pPr>
            <a:r>
              <a:rPr lang="en-US" sz="2800" dirty="0" smtClean="0"/>
              <a:t> </a:t>
            </a:r>
          </a:p>
          <a:p>
            <a:endParaRPr lang="en-US" sz="2800" i="1" dirty="0"/>
          </a:p>
        </p:txBody>
      </p:sp>
      <p:sp>
        <p:nvSpPr>
          <p:cNvPr id="4" name="Slide Number Placeholder 3"/>
          <p:cNvSpPr>
            <a:spLocks noGrp="1"/>
          </p:cNvSpPr>
          <p:nvPr>
            <p:ph type="sldNum" sz="quarter" idx="12"/>
          </p:nvPr>
        </p:nvSpPr>
        <p:spPr/>
        <p:txBody>
          <a:bodyPr/>
          <a:lstStyle/>
          <a:p>
            <a:pPr>
              <a:defRPr/>
            </a:pPr>
            <a:fld id="{5B1615AA-7AA7-4A58-9991-4FC0C697406F}"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defRPr/>
            </a:pPr>
            <a:r>
              <a:rPr lang="en-CA" sz="1400" dirty="0" smtClean="0">
                <a:solidFill>
                  <a:schemeClr val="tx1"/>
                </a:solidFill>
                <a:latin typeface="Times New Roman" pitchFamily="18" charset="0"/>
              </a:rPr>
              <a:t>33</a:t>
            </a:r>
          </a:p>
        </p:txBody>
      </p:sp>
      <p:sp>
        <p:nvSpPr>
          <p:cNvPr id="40963" name="Rectangle 2"/>
          <p:cNvSpPr>
            <a:spLocks noGrp="1" noChangeArrowheads="1"/>
          </p:cNvSpPr>
          <p:nvPr>
            <p:ph type="title"/>
          </p:nvPr>
        </p:nvSpPr>
        <p:spPr>
          <a:xfrm>
            <a:off x="381000" y="152400"/>
            <a:ext cx="8382000" cy="1066800"/>
          </a:xfrm>
        </p:spPr>
        <p:txBody>
          <a:bodyPr/>
          <a:lstStyle/>
          <a:p>
            <a:pPr eaLnBrk="1" hangingPunct="1"/>
            <a:r>
              <a:rPr lang="en-US" sz="4000" b="1" dirty="0" smtClean="0">
                <a:solidFill>
                  <a:srgbClr val="FF0000"/>
                </a:solidFill>
              </a:rPr>
              <a:t>Some Important Functions </a:t>
            </a:r>
            <a:endParaRPr lang="en-CA" sz="4000" b="1" dirty="0" smtClean="0">
              <a:solidFill>
                <a:srgbClr val="FF0000"/>
              </a:solidFill>
            </a:endParaRPr>
          </a:p>
        </p:txBody>
      </p:sp>
      <p:sp>
        <p:nvSpPr>
          <p:cNvPr id="156675" name="Rectangle 3"/>
          <p:cNvSpPr>
            <a:spLocks noGrp="1" noChangeArrowheads="1"/>
          </p:cNvSpPr>
          <p:nvPr>
            <p:ph type="body" idx="1"/>
          </p:nvPr>
        </p:nvSpPr>
        <p:spPr>
          <a:xfrm>
            <a:off x="533400" y="1447800"/>
            <a:ext cx="8305800" cy="4572000"/>
          </a:xfrm>
        </p:spPr>
        <p:txBody>
          <a:bodyPr/>
          <a:lstStyle/>
          <a:p>
            <a:pPr marL="273050" indent="-273050" eaLnBrk="1" hangingPunct="1"/>
            <a:r>
              <a:rPr lang="en-US" sz="2800" dirty="0" smtClean="0">
                <a:sym typeface="Symbol" pitchFamily="18" charset="2"/>
              </a:rPr>
              <a:t>Two important functions in discrete mathematics. These functions are often used when objects are counted. They play an important role in the analysis of the number of steps used by procedures to solve problems of a particular size.</a:t>
            </a:r>
          </a:p>
          <a:p>
            <a:pPr marL="1257300" lvl="2" indent="-457200" eaLnBrk="1" hangingPunct="1">
              <a:buFont typeface="Calibri" pitchFamily="34" charset="0"/>
              <a:buAutoNum type="arabicParenR"/>
            </a:pPr>
            <a:r>
              <a:rPr lang="en-US" dirty="0" smtClean="0">
                <a:solidFill>
                  <a:srgbClr val="C00000"/>
                </a:solidFill>
                <a:sym typeface="Symbol" pitchFamily="18" charset="2"/>
              </a:rPr>
              <a:t>Floor function</a:t>
            </a:r>
          </a:p>
          <a:p>
            <a:pPr marL="1257300" lvl="2" indent="-457200" eaLnBrk="1" hangingPunct="1">
              <a:buFont typeface="Calibri" pitchFamily="34" charset="0"/>
              <a:buAutoNum type="arabicParenR"/>
            </a:pPr>
            <a:r>
              <a:rPr lang="en-US" dirty="0" smtClean="0">
                <a:solidFill>
                  <a:srgbClr val="C00000"/>
                </a:solidFill>
                <a:sym typeface="Symbol" pitchFamily="18" charset="2"/>
              </a:rPr>
              <a:t>Ceiling Function</a:t>
            </a:r>
            <a:endParaRPr lang="en-US" dirty="0" smtClean="0">
              <a:sym typeface="Symbol" pitchFamily="18" charset="2"/>
            </a:endParaRPr>
          </a:p>
          <a:p>
            <a:pPr marL="273050" indent="-273050" eaLnBrk="1" hangingPunct="1"/>
            <a:r>
              <a:rPr lang="en-US" sz="2800" dirty="0" smtClean="0">
                <a:sym typeface="Symbol" pitchFamily="18" charset="2"/>
              </a:rPr>
              <a:t>The </a:t>
            </a:r>
            <a:r>
              <a:rPr lang="en-US" sz="2800" b="1" dirty="0" smtClean="0">
                <a:solidFill>
                  <a:srgbClr val="0000FF"/>
                </a:solidFill>
                <a:sym typeface="Symbol" pitchFamily="18" charset="2"/>
              </a:rPr>
              <a:t>floor</a:t>
            </a:r>
            <a:r>
              <a:rPr lang="en-US" sz="2800" dirty="0" smtClean="0">
                <a:sym typeface="Symbol" pitchFamily="18" charset="2"/>
              </a:rPr>
              <a:t> and </a:t>
            </a:r>
            <a:r>
              <a:rPr lang="en-US" sz="2800" b="1" dirty="0" smtClean="0">
                <a:solidFill>
                  <a:srgbClr val="0000FF"/>
                </a:solidFill>
                <a:sym typeface="Symbol" pitchFamily="18" charset="2"/>
              </a:rPr>
              <a:t>ceiling</a:t>
            </a:r>
            <a:r>
              <a:rPr lang="en-US" sz="2800" dirty="0" smtClean="0">
                <a:sym typeface="Symbol" pitchFamily="18" charset="2"/>
              </a:rPr>
              <a:t> </a:t>
            </a:r>
            <a:r>
              <a:rPr lang="en-US" sz="2800" dirty="0" smtClean="0">
                <a:solidFill>
                  <a:srgbClr val="0000FF"/>
                </a:solidFill>
                <a:sym typeface="Symbol" pitchFamily="18" charset="2"/>
              </a:rPr>
              <a:t>functions</a:t>
            </a:r>
            <a:r>
              <a:rPr lang="en-US" sz="2800" dirty="0" smtClean="0">
                <a:sym typeface="Symbol" pitchFamily="18" charset="2"/>
              </a:rPr>
              <a:t> map the real numbers     </a:t>
            </a:r>
          </a:p>
          <a:p>
            <a:pPr marL="273050" indent="-273050" eaLnBrk="1" hangingPunct="1">
              <a:buFont typeface="Arial" charset="0"/>
              <a:buNone/>
            </a:pPr>
            <a:r>
              <a:rPr lang="en-US" sz="2800" dirty="0" smtClean="0">
                <a:sym typeface="Symbol" pitchFamily="18" charset="2"/>
              </a:rPr>
              <a:t>    onto the integers (</a:t>
            </a:r>
            <a:r>
              <a:rPr lang="en-US" sz="2800" b="1" dirty="0" smtClean="0">
                <a:solidFill>
                  <a:srgbClr val="0000FF"/>
                </a:solidFill>
                <a:sym typeface="Symbol" pitchFamily="18" charset="2"/>
              </a:rPr>
              <a:t>R</a:t>
            </a:r>
            <a:r>
              <a:rPr lang="en-US" sz="2800" dirty="0" smtClean="0">
                <a:solidFill>
                  <a:srgbClr val="0000FF"/>
                </a:solidFill>
                <a:sym typeface="Symbol" pitchFamily="18" charset="2"/>
              </a:rPr>
              <a:t></a:t>
            </a:r>
            <a:r>
              <a:rPr lang="en-US" sz="2800" b="1" dirty="0" smtClean="0">
                <a:solidFill>
                  <a:srgbClr val="0000FF"/>
                </a:solidFill>
                <a:sym typeface="Symbol" pitchFamily="18" charset="2"/>
              </a:rPr>
              <a:t>Z</a:t>
            </a:r>
            <a:r>
              <a:rPr lang="en-US" sz="2800" dirty="0" smtClean="0">
                <a:sym typeface="Symbol" pitchFamily="18" charset="2"/>
              </a:rPr>
              <a:t>).</a:t>
            </a:r>
          </a:p>
          <a:p>
            <a:pPr marL="273050" indent="-273050" eaLnBrk="1" hangingPunct="1"/>
            <a:endParaRPr lang="en-US" sz="2800"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anim calcmode="lin" valueType="num">
                                      <p:cBhvr additive="base">
                                        <p:cTn id="11" dur="500" fill="hold"/>
                                        <p:tgtEl>
                                          <p:spTgt spid="1566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6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anim calcmode="lin" valueType="num">
                                      <p:cBhvr additive="base">
                                        <p:cTn id="15" dur="500" fill="hold"/>
                                        <p:tgtEl>
                                          <p:spTgt spid="1566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6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56675">
                                            <p:txEl>
                                              <p:pRg st="3" end="3"/>
                                            </p:txEl>
                                          </p:spTgt>
                                        </p:tgtEl>
                                        <p:attrNameLst>
                                          <p:attrName>style.visibility</p:attrName>
                                        </p:attrNameLst>
                                      </p:cBhvr>
                                      <p:to>
                                        <p:strVal val="visible"/>
                                      </p:to>
                                    </p:set>
                                    <p:anim calcmode="lin" valueType="num">
                                      <p:cBhvr additive="base">
                                        <p:cTn id="21" dur="500" fill="hold"/>
                                        <p:tgtEl>
                                          <p:spTgt spid="15667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6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 calcmode="lin" valueType="num">
                                      <p:cBhvr additive="base">
                                        <p:cTn id="27" dur="500" fill="hold"/>
                                        <p:tgtEl>
                                          <p:spTgt spid="15667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66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z="4000" smtClean="0"/>
              <a:t>Floor Function</a:t>
            </a:r>
          </a:p>
        </p:txBody>
      </p:sp>
      <p:sp>
        <p:nvSpPr>
          <p:cNvPr id="3" name="Content Placeholder 2"/>
          <p:cNvSpPr>
            <a:spLocks noGrp="1"/>
          </p:cNvSpPr>
          <p:nvPr>
            <p:ph idx="1"/>
          </p:nvPr>
        </p:nvSpPr>
        <p:spPr>
          <a:xfrm>
            <a:off x="457200" y="1447800"/>
            <a:ext cx="8229600" cy="4525963"/>
          </a:xfrm>
        </p:spPr>
        <p:txBody>
          <a:bodyPr/>
          <a:lstStyle/>
          <a:p>
            <a:pPr>
              <a:defRPr/>
            </a:pPr>
            <a:r>
              <a:rPr lang="en-US" sz="2800" dirty="0" smtClean="0">
                <a:solidFill>
                  <a:srgbClr val="0000FF"/>
                </a:solidFill>
              </a:rPr>
              <a:t>The floor function assigns to the real number x the largest integer that is less than or equal to x. </a:t>
            </a:r>
          </a:p>
          <a:p>
            <a:pPr lvl="1">
              <a:defRPr/>
            </a:pPr>
            <a:r>
              <a:rPr lang="en-US" sz="2400" dirty="0" smtClean="0"/>
              <a:t>Let x be a real number. The floor function rounds x down to the closest integer less than or equal to x. </a:t>
            </a:r>
          </a:p>
          <a:p>
            <a:pPr>
              <a:buFont typeface="Arial" charset="0"/>
              <a:buNone/>
              <a:defRPr/>
            </a:pPr>
            <a:endParaRPr lang="en-US" sz="2800" dirty="0" smtClean="0"/>
          </a:p>
          <a:p>
            <a:pPr>
              <a:defRPr/>
            </a:pPr>
            <a:r>
              <a:rPr lang="en-US" sz="2800" dirty="0" smtClean="0"/>
              <a:t>The value of the floor function at x is denoted by </a:t>
            </a:r>
            <a:r>
              <a:rPr lang="en-US" sz="2800" dirty="0" smtClean="0">
                <a:sym typeface="Symbol" pitchFamily="18" charset="2"/>
              </a:rPr>
              <a:t>x</a:t>
            </a:r>
            <a:endParaRPr lang="en-US" sz="2800" dirty="0" smtClean="0"/>
          </a:p>
          <a:p>
            <a:pPr marL="0" indent="-274320" eaLnBrk="1" hangingPunct="1">
              <a:buFont typeface="Arial" charset="0"/>
              <a:buNone/>
              <a:defRPr/>
            </a:pPr>
            <a:endParaRPr lang="en-US" sz="2800" dirty="0" smtClean="0">
              <a:sym typeface="Symbol" pitchFamily="18" charset="2"/>
            </a:endParaRPr>
          </a:p>
          <a:p>
            <a:pPr marL="0" indent="-274320" eaLnBrk="1" hangingPunct="1">
              <a:defRPr/>
            </a:pPr>
            <a:r>
              <a:rPr lang="en-US" sz="2800" b="1" u="sng" dirty="0" smtClean="0">
                <a:solidFill>
                  <a:srgbClr val="C00000"/>
                </a:solidFill>
                <a:sym typeface="Symbol" pitchFamily="18" charset="2"/>
              </a:rPr>
              <a:t>Examples</a:t>
            </a:r>
            <a:r>
              <a:rPr lang="en-US" sz="2800" b="1" dirty="0" smtClean="0">
                <a:solidFill>
                  <a:srgbClr val="C00000"/>
                </a:solidFill>
                <a:sym typeface="Symbol" pitchFamily="18" charset="2"/>
              </a:rPr>
              <a:t>:</a:t>
            </a:r>
            <a:r>
              <a:rPr lang="en-US" sz="2800" dirty="0" smtClean="0">
                <a:sym typeface="Symbol" pitchFamily="18" charset="2"/>
              </a:rPr>
              <a:t> 2.3 = 2, 2 = 2, 0.5 = 0, -3.5 = -4</a:t>
            </a:r>
            <a:endParaRPr lang="en-US" sz="2800" dirty="0"/>
          </a:p>
        </p:txBody>
      </p:sp>
      <p:sp>
        <p:nvSpPr>
          <p:cNvPr id="4" name="Slide Number Placeholder 3"/>
          <p:cNvSpPr>
            <a:spLocks noGrp="1"/>
          </p:cNvSpPr>
          <p:nvPr>
            <p:ph type="sldNum" sz="quarter" idx="12"/>
          </p:nvPr>
        </p:nvSpPr>
        <p:spPr/>
        <p:txBody>
          <a:bodyPr/>
          <a:lstStyle/>
          <a:p>
            <a:pPr>
              <a:defRPr/>
            </a:pPr>
            <a:fld id="{CB774271-B355-4710-A18F-061ACA4CE1E4}"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4000" smtClean="0"/>
              <a:t>Functions</a:t>
            </a:r>
          </a:p>
        </p:txBody>
      </p:sp>
      <p:sp>
        <p:nvSpPr>
          <p:cNvPr id="7171" name="Content Placeholder 2"/>
          <p:cNvSpPr>
            <a:spLocks noGrp="1"/>
          </p:cNvSpPr>
          <p:nvPr>
            <p:ph idx="1"/>
          </p:nvPr>
        </p:nvSpPr>
        <p:spPr/>
        <p:txBody>
          <a:bodyPr/>
          <a:lstStyle/>
          <a:p>
            <a:pPr eaLnBrk="1" hangingPunct="1"/>
            <a:r>
              <a:rPr lang="en-US" sz="2800" dirty="0" smtClean="0"/>
              <a:t>A function </a:t>
            </a:r>
            <a:r>
              <a:rPr lang="en-US" altLang="zh-TW" sz="2800" i="1" dirty="0" smtClean="0">
                <a:solidFill>
                  <a:srgbClr val="0000FF"/>
                </a:solidFill>
              </a:rPr>
              <a:t>f: A</a:t>
            </a:r>
            <a:r>
              <a:rPr lang="en-US" altLang="zh-TW" sz="2800" i="1" dirty="0" smtClean="0">
                <a:solidFill>
                  <a:srgbClr val="0000FF"/>
                </a:solidFill>
                <a:sym typeface="Symbol" pitchFamily="18" charset="2"/>
              </a:rPr>
              <a:t> </a:t>
            </a:r>
            <a:r>
              <a:rPr lang="en-US" altLang="zh-TW" sz="2800" i="1" dirty="0" smtClean="0">
                <a:solidFill>
                  <a:srgbClr val="0000FF"/>
                </a:solidFill>
              </a:rPr>
              <a:t>B </a:t>
            </a:r>
            <a:r>
              <a:rPr lang="en-US" altLang="zh-TW" sz="2800" dirty="0" smtClean="0"/>
              <a:t>can also be defined in terms of a </a:t>
            </a:r>
            <a:r>
              <a:rPr lang="en-US" altLang="zh-TW" sz="2800" b="1" dirty="0" smtClean="0"/>
              <a:t>relation</a:t>
            </a:r>
            <a:r>
              <a:rPr lang="en-US" altLang="zh-TW" sz="2800" dirty="0" smtClean="0"/>
              <a:t> from </a:t>
            </a:r>
            <a:r>
              <a:rPr lang="en-US" altLang="zh-TW" sz="2800" i="1" dirty="0" smtClean="0"/>
              <a:t>A</a:t>
            </a:r>
            <a:r>
              <a:rPr lang="en-US" altLang="zh-TW" sz="2800" dirty="0" smtClean="0"/>
              <a:t> to </a:t>
            </a:r>
            <a:r>
              <a:rPr lang="en-US" altLang="zh-TW" sz="2800" i="1" dirty="0" smtClean="0"/>
              <a:t>B</a:t>
            </a:r>
            <a:r>
              <a:rPr lang="en-US" altLang="zh-TW" sz="2800" dirty="0" smtClean="0"/>
              <a:t>.</a:t>
            </a:r>
          </a:p>
          <a:p>
            <a:pPr eaLnBrk="1" hangingPunct="1"/>
            <a:r>
              <a:rPr lang="en-US" altLang="zh-TW" sz="2800" dirty="0" smtClean="0">
                <a:solidFill>
                  <a:srgbClr val="0000FF"/>
                </a:solidFill>
              </a:rPr>
              <a:t>A relation from A to B is just a subset of </a:t>
            </a:r>
            <a:r>
              <a:rPr lang="en-US" altLang="zh-TW" sz="2800" i="1" dirty="0" smtClean="0">
                <a:solidFill>
                  <a:srgbClr val="0000FF"/>
                </a:solidFill>
              </a:rPr>
              <a:t>A X B</a:t>
            </a:r>
            <a:r>
              <a:rPr lang="en-US" altLang="zh-TW" sz="2800" i="1" dirty="0" smtClean="0"/>
              <a:t>.</a:t>
            </a:r>
          </a:p>
          <a:p>
            <a:pPr eaLnBrk="1" hangingPunct="1"/>
            <a:r>
              <a:rPr lang="en-US" altLang="zh-TW" sz="2800" dirty="0" smtClean="0"/>
              <a:t>A relation from </a:t>
            </a:r>
            <a:r>
              <a:rPr lang="en-US" altLang="zh-TW" sz="2800" i="1" dirty="0" smtClean="0"/>
              <a:t>A</a:t>
            </a:r>
            <a:r>
              <a:rPr lang="en-US" altLang="zh-TW" sz="2800" dirty="0" smtClean="0"/>
              <a:t> to </a:t>
            </a:r>
            <a:r>
              <a:rPr lang="en-US" altLang="zh-TW" sz="2800" i="1" dirty="0" smtClean="0"/>
              <a:t>B</a:t>
            </a:r>
            <a:r>
              <a:rPr lang="en-US" altLang="zh-TW" sz="2800" dirty="0" smtClean="0"/>
              <a:t> that contains one, and only one, ordered pair (a, b) for every element a</a:t>
            </a:r>
            <a:r>
              <a:rPr lang="en-US" altLang="zh-TW" sz="2800" i="1" dirty="0" smtClean="0">
                <a:sym typeface="Symbol" pitchFamily="18" charset="2"/>
              </a:rPr>
              <a:t> A, </a:t>
            </a:r>
            <a:r>
              <a:rPr lang="en-US" altLang="zh-TW" sz="2800" dirty="0" smtClean="0">
                <a:sym typeface="Symbol" pitchFamily="18" charset="2"/>
              </a:rPr>
              <a:t>defines a function </a:t>
            </a:r>
            <a:r>
              <a:rPr lang="en-US" altLang="zh-TW" sz="2800" i="1" dirty="0" smtClean="0">
                <a:sym typeface="Symbol" pitchFamily="18" charset="2"/>
              </a:rPr>
              <a:t>f </a:t>
            </a:r>
            <a:r>
              <a:rPr lang="en-US" altLang="zh-TW" sz="2800" dirty="0" smtClean="0">
                <a:sym typeface="Symbol" pitchFamily="18" charset="2"/>
              </a:rPr>
              <a:t>from </a:t>
            </a:r>
            <a:r>
              <a:rPr lang="en-US" altLang="zh-TW" sz="2800" i="1" dirty="0" smtClean="0">
                <a:sym typeface="Symbol" pitchFamily="18" charset="2"/>
              </a:rPr>
              <a:t>A</a:t>
            </a:r>
            <a:r>
              <a:rPr lang="en-US" altLang="zh-TW" sz="2800" dirty="0" smtClean="0">
                <a:sym typeface="Symbol" pitchFamily="18" charset="2"/>
              </a:rPr>
              <a:t> to </a:t>
            </a:r>
            <a:r>
              <a:rPr lang="en-US" altLang="zh-TW" sz="2800" i="1" dirty="0" smtClean="0">
                <a:sym typeface="Symbol" pitchFamily="18" charset="2"/>
              </a:rPr>
              <a:t>B</a:t>
            </a:r>
            <a:r>
              <a:rPr lang="en-US" altLang="zh-TW" sz="2800" dirty="0" smtClean="0">
                <a:sym typeface="Symbol" pitchFamily="18" charset="2"/>
              </a:rPr>
              <a:t>. This function is defined by the assignment </a:t>
            </a:r>
            <a:r>
              <a:rPr lang="en-US" altLang="zh-TW" sz="2800" i="1" dirty="0" smtClean="0">
                <a:sym typeface="Symbol" pitchFamily="18" charset="2"/>
              </a:rPr>
              <a:t>f</a:t>
            </a:r>
            <a:r>
              <a:rPr lang="en-US" altLang="zh-TW" sz="2800" dirty="0" smtClean="0">
                <a:sym typeface="Symbol" pitchFamily="18" charset="2"/>
              </a:rPr>
              <a:t>(a)=b, where ( a, b) is the unique ordered pair in the relation that has </a:t>
            </a:r>
            <a:r>
              <a:rPr lang="en-US" altLang="zh-TW" sz="2800" i="1" dirty="0" smtClean="0">
                <a:sym typeface="Symbol" pitchFamily="18" charset="2"/>
              </a:rPr>
              <a:t>a</a:t>
            </a:r>
            <a:r>
              <a:rPr lang="en-US" altLang="zh-TW" sz="2800" dirty="0" smtClean="0">
                <a:sym typeface="Symbol" pitchFamily="18" charset="2"/>
              </a:rPr>
              <a:t> as its first element.</a:t>
            </a:r>
            <a:endParaRPr lang="en-US" sz="2800" dirty="0" smtClean="0"/>
          </a:p>
        </p:txBody>
      </p:sp>
      <p:sp>
        <p:nvSpPr>
          <p:cNvPr id="4" name="Slide Number Placeholder 3"/>
          <p:cNvSpPr>
            <a:spLocks noGrp="1"/>
          </p:cNvSpPr>
          <p:nvPr>
            <p:ph type="sldNum" sz="quarter" idx="12"/>
          </p:nvPr>
        </p:nvSpPr>
        <p:spPr/>
        <p:txBody>
          <a:bodyPr/>
          <a:lstStyle/>
          <a:p>
            <a:pPr>
              <a:defRPr/>
            </a:pPr>
            <a:fld id="{16547836-9A05-47A3-B644-7DA295071F74}" type="slidenum">
              <a:rPr lang="en-US"/>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smtClean="0"/>
              <a:t>Ceiling Function </a:t>
            </a:r>
          </a:p>
        </p:txBody>
      </p:sp>
      <p:sp>
        <p:nvSpPr>
          <p:cNvPr id="43011" name="Content Placeholder 2"/>
          <p:cNvSpPr>
            <a:spLocks noGrp="1"/>
          </p:cNvSpPr>
          <p:nvPr>
            <p:ph idx="1"/>
          </p:nvPr>
        </p:nvSpPr>
        <p:spPr>
          <a:xfrm>
            <a:off x="228600" y="1600200"/>
            <a:ext cx="8458200" cy="4525963"/>
          </a:xfrm>
        </p:spPr>
        <p:txBody>
          <a:bodyPr/>
          <a:lstStyle/>
          <a:p>
            <a:pPr marL="273050" indent="-365125" eaLnBrk="1" hangingPunct="1"/>
            <a:r>
              <a:rPr lang="en-US" sz="2800" dirty="0" smtClean="0">
                <a:solidFill>
                  <a:srgbClr val="0000FF"/>
                </a:solidFill>
                <a:sym typeface="Symbol" pitchFamily="18" charset="2"/>
              </a:rPr>
              <a:t>The ceiling function assigns to the real number x the   </a:t>
            </a:r>
          </a:p>
          <a:p>
            <a:pPr marL="273050" indent="-365125" eaLnBrk="1" hangingPunct="1">
              <a:buFont typeface="Arial" charset="0"/>
              <a:buNone/>
            </a:pPr>
            <a:r>
              <a:rPr lang="en-US" sz="2800" dirty="0" smtClean="0">
                <a:solidFill>
                  <a:srgbClr val="0000FF"/>
                </a:solidFill>
                <a:sym typeface="Symbol" pitchFamily="18" charset="2"/>
              </a:rPr>
              <a:t>     smallest integer that is greater than or equal to x.</a:t>
            </a:r>
          </a:p>
          <a:p>
            <a:pPr marL="273050" indent="-365125" eaLnBrk="1" hangingPunct="1"/>
            <a:endParaRPr lang="en-US" sz="2800" dirty="0" smtClean="0">
              <a:sym typeface="Symbol" pitchFamily="18" charset="2"/>
            </a:endParaRPr>
          </a:p>
          <a:p>
            <a:pPr marL="273050" indent="-365125" eaLnBrk="1" hangingPunct="1"/>
            <a:r>
              <a:rPr lang="en-US" sz="2800" dirty="0" smtClean="0">
                <a:sym typeface="Symbol" pitchFamily="18" charset="2"/>
              </a:rPr>
              <a:t>The value of the ceiling function at x is denoted by x</a:t>
            </a:r>
          </a:p>
          <a:p>
            <a:pPr marL="273050" indent="-365125" eaLnBrk="1" hangingPunct="1"/>
            <a:endParaRPr lang="en-US" sz="2800" dirty="0" smtClean="0">
              <a:sym typeface="Symbol" pitchFamily="18" charset="2"/>
            </a:endParaRPr>
          </a:p>
          <a:p>
            <a:pPr marL="273050" indent="-365125" eaLnBrk="1" hangingPunct="1"/>
            <a:r>
              <a:rPr lang="en-US" sz="2800" b="1" u="sng" dirty="0" smtClean="0">
                <a:solidFill>
                  <a:srgbClr val="C00000"/>
                </a:solidFill>
                <a:sym typeface="Symbol" pitchFamily="18" charset="2"/>
              </a:rPr>
              <a:t>Examples</a:t>
            </a:r>
            <a:r>
              <a:rPr lang="en-US" sz="2800" b="1" dirty="0" smtClean="0">
                <a:solidFill>
                  <a:srgbClr val="C00000"/>
                </a:solidFill>
                <a:sym typeface="Symbol" pitchFamily="18" charset="2"/>
              </a:rPr>
              <a:t>:</a:t>
            </a:r>
            <a:r>
              <a:rPr lang="en-US" sz="2800" dirty="0" smtClean="0">
                <a:sym typeface="Symbol" pitchFamily="18" charset="2"/>
              </a:rPr>
              <a:t> 2.3 = 3, 2 = 2, 0.5 = 1, -3.5 = -3 </a:t>
            </a:r>
          </a:p>
          <a:p>
            <a:pPr marL="273050" indent="-365125">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02DDC5DC-05B7-4B57-B65A-093B3B6CE025}"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4000" dirty="0" smtClean="0"/>
              <a:t>Floor &amp; Ceiling Functions: </a:t>
            </a:r>
            <a:r>
              <a:rPr lang="en-US" sz="4000" i="1" dirty="0" smtClean="0">
                <a:solidFill>
                  <a:srgbClr val="FF0000"/>
                </a:solidFill>
              </a:rPr>
              <a:t>Examples</a:t>
            </a:r>
            <a:r>
              <a:rPr lang="en-US" sz="4000" dirty="0" smtClean="0"/>
              <a:t> </a:t>
            </a:r>
            <a:endParaRPr lang="en-US" sz="4000" dirty="0"/>
          </a:p>
        </p:txBody>
      </p:sp>
      <p:sp>
        <p:nvSpPr>
          <p:cNvPr id="3" name="Content Placeholder 2"/>
          <p:cNvSpPr>
            <a:spLocks noGrp="1"/>
          </p:cNvSpPr>
          <p:nvPr>
            <p:ph idx="1"/>
          </p:nvPr>
        </p:nvSpPr>
        <p:spPr>
          <a:xfrm>
            <a:off x="457200" y="1447800"/>
            <a:ext cx="8229600" cy="4525963"/>
          </a:xfrm>
        </p:spPr>
        <p:txBody>
          <a:bodyPr/>
          <a:lstStyle/>
          <a:p>
            <a:r>
              <a:rPr lang="en-US" sz="2800" dirty="0" smtClean="0">
                <a:solidFill>
                  <a:srgbClr val="FF0000"/>
                </a:solidFill>
              </a:rPr>
              <a:t>How many </a:t>
            </a:r>
            <a:r>
              <a:rPr lang="en-US" sz="2800" b="1" dirty="0" smtClean="0">
                <a:solidFill>
                  <a:srgbClr val="FF0000"/>
                </a:solidFill>
              </a:rPr>
              <a:t>bytes</a:t>
            </a:r>
            <a:r>
              <a:rPr lang="en-US" sz="2800" dirty="0" smtClean="0">
                <a:solidFill>
                  <a:srgbClr val="FF0000"/>
                </a:solidFill>
              </a:rPr>
              <a:t> are required to encode 600 kilobits of data? [</a:t>
            </a:r>
            <a:r>
              <a:rPr lang="en-US" sz="2800" b="1" i="1" dirty="0" smtClean="0">
                <a:solidFill>
                  <a:srgbClr val="FF0000"/>
                </a:solidFill>
              </a:rPr>
              <a:t>Note</a:t>
            </a:r>
            <a:r>
              <a:rPr lang="en-US" sz="2800" dirty="0" smtClean="0">
                <a:solidFill>
                  <a:srgbClr val="FF0000"/>
                </a:solidFill>
              </a:rPr>
              <a:t>: Each byte is made up of 8 bits]</a:t>
            </a:r>
          </a:p>
          <a:p>
            <a:r>
              <a:rPr lang="en-US" sz="2800" dirty="0" smtClean="0"/>
              <a:t>Answer: </a:t>
            </a:r>
            <a:r>
              <a:rPr lang="en-US" sz="2800" dirty="0" smtClean="0">
                <a:sym typeface="Symbol" pitchFamily="18" charset="2"/>
              </a:rPr>
              <a:t>(600X1000)/8  = 75000 bytes </a:t>
            </a:r>
            <a:endParaRPr lang="en-US" sz="2800" dirty="0" smtClean="0"/>
          </a:p>
          <a:p>
            <a:endParaRPr lang="en-US" sz="2800" dirty="0" smtClean="0"/>
          </a:p>
          <a:p>
            <a:r>
              <a:rPr lang="en-US" sz="2800" dirty="0" smtClean="0">
                <a:solidFill>
                  <a:srgbClr val="FF0000"/>
                </a:solidFill>
              </a:rPr>
              <a:t>How </a:t>
            </a:r>
            <a:r>
              <a:rPr lang="en-US" sz="2800" dirty="0">
                <a:solidFill>
                  <a:srgbClr val="FF0000"/>
                </a:solidFill>
              </a:rPr>
              <a:t>many bytes are required to encode </a:t>
            </a:r>
            <a:r>
              <a:rPr lang="en-US" sz="2800" dirty="0" smtClean="0">
                <a:solidFill>
                  <a:srgbClr val="FF0000"/>
                </a:solidFill>
              </a:rPr>
              <a:t>1001 bits of </a:t>
            </a:r>
            <a:r>
              <a:rPr lang="en-US" sz="2800" dirty="0">
                <a:solidFill>
                  <a:srgbClr val="FF0000"/>
                </a:solidFill>
              </a:rPr>
              <a:t>data</a:t>
            </a:r>
            <a:r>
              <a:rPr lang="en-US" sz="2800" dirty="0" smtClean="0">
                <a:solidFill>
                  <a:srgbClr val="FF0000"/>
                </a:solidFill>
              </a:rPr>
              <a:t>?</a:t>
            </a:r>
          </a:p>
          <a:p>
            <a:r>
              <a:rPr lang="en-US" sz="2800" dirty="0" smtClean="0"/>
              <a:t>Answer: </a:t>
            </a:r>
            <a:r>
              <a:rPr lang="en-US" sz="2800" dirty="0" smtClean="0">
                <a:sym typeface="Symbol" pitchFamily="18" charset="2"/>
              </a:rPr>
              <a:t>1001/8   = 126 bytes</a:t>
            </a:r>
          </a:p>
          <a:p>
            <a:endParaRPr lang="en-US" sz="2800" dirty="0" smtClean="0">
              <a:sym typeface="Symbol" pitchFamily="18" charset="2"/>
            </a:endParaRPr>
          </a:p>
          <a:p>
            <a:pPr>
              <a:buFont typeface="Wingdings" pitchFamily="2" charset="2"/>
              <a:buChar char="§"/>
            </a:pPr>
            <a:r>
              <a:rPr lang="en-US" sz="2800" dirty="0" smtClean="0">
                <a:solidFill>
                  <a:srgbClr val="FF0000"/>
                </a:solidFill>
                <a:sym typeface="Symbol" pitchFamily="18" charset="2"/>
              </a:rPr>
              <a:t>Practice @ Home: Example 25 (p.151)</a:t>
            </a:r>
            <a:endParaRPr lang="en-US" sz="2800" dirty="0">
              <a:solidFill>
                <a:srgbClr val="FF0000"/>
              </a:solidFill>
            </a:endParaRPr>
          </a:p>
          <a:p>
            <a:endParaRPr lang="en-US" sz="2800" dirty="0"/>
          </a:p>
          <a:p>
            <a:pPr marL="0" indent="0">
              <a:buNone/>
            </a:pPr>
            <a:endParaRPr lang="en-US" sz="2800" dirty="0" smtClean="0"/>
          </a:p>
          <a:p>
            <a:endParaRPr lang="en-US" sz="2800" dirty="0"/>
          </a:p>
        </p:txBody>
      </p:sp>
      <p:sp>
        <p:nvSpPr>
          <p:cNvPr id="4" name="Slide Number Placeholder 3"/>
          <p:cNvSpPr>
            <a:spLocks noGrp="1"/>
          </p:cNvSpPr>
          <p:nvPr>
            <p:ph type="sldNum" sz="quarter" idx="12"/>
          </p:nvPr>
        </p:nvSpPr>
        <p:spPr/>
        <p:txBody>
          <a:bodyPr/>
          <a:lstStyle/>
          <a:p>
            <a:pPr>
              <a:defRPr/>
            </a:pPr>
            <a:fld id="{5B1615AA-7AA7-4A58-9991-4FC0C697406F}" type="slidenum">
              <a:rPr lang="en-US" smtClean="0"/>
              <a:pPr>
                <a:defRPr/>
              </a:pPr>
              <a:t>41</a:t>
            </a:fld>
            <a:endParaRPr lang="en-US"/>
          </a:p>
        </p:txBody>
      </p:sp>
    </p:spTree>
    <p:extLst>
      <p:ext uri="{BB962C8B-B14F-4D97-AF65-F5344CB8AC3E}">
        <p14:creationId xmlns:p14="http://schemas.microsoft.com/office/powerpoint/2010/main" val="2303762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sz="4000" dirty="0" smtClean="0"/>
              <a:t>Example 26 @ p.152</a:t>
            </a:r>
            <a:endParaRPr lang="en-US" sz="4000" dirty="0"/>
          </a:p>
        </p:txBody>
      </p:sp>
      <p:sp>
        <p:nvSpPr>
          <p:cNvPr id="3" name="Content Placeholder 2"/>
          <p:cNvSpPr>
            <a:spLocks noGrp="1"/>
          </p:cNvSpPr>
          <p:nvPr>
            <p:ph idx="1"/>
          </p:nvPr>
        </p:nvSpPr>
        <p:spPr>
          <a:xfrm>
            <a:off x="228600" y="1371600"/>
            <a:ext cx="8458200" cy="4754563"/>
          </a:xfrm>
        </p:spPr>
        <p:txBody>
          <a:bodyPr/>
          <a:lstStyle/>
          <a:p>
            <a:r>
              <a:rPr lang="en-US" sz="2600" dirty="0" smtClean="0">
                <a:solidFill>
                  <a:srgbClr val="FF0000"/>
                </a:solidFill>
              </a:rPr>
              <a:t>In asynchronous transfer mode (ATM), data are organized into cells of 53 bytes. </a:t>
            </a:r>
            <a:r>
              <a:rPr lang="en-US" sz="2600" b="1" dirty="0" smtClean="0">
                <a:solidFill>
                  <a:srgbClr val="FF0000"/>
                </a:solidFill>
              </a:rPr>
              <a:t>How many </a:t>
            </a:r>
            <a:r>
              <a:rPr lang="en-US" sz="2600" b="1" smtClean="0">
                <a:solidFill>
                  <a:srgbClr val="FF0000"/>
                </a:solidFill>
              </a:rPr>
              <a:t>ATM cells</a:t>
            </a:r>
            <a:r>
              <a:rPr lang="en-US" sz="2600" smtClean="0">
                <a:solidFill>
                  <a:srgbClr val="FF0000"/>
                </a:solidFill>
              </a:rPr>
              <a:t> </a:t>
            </a:r>
            <a:r>
              <a:rPr lang="en-US" sz="2600" dirty="0" smtClean="0">
                <a:solidFill>
                  <a:srgbClr val="FF0000"/>
                </a:solidFill>
              </a:rPr>
              <a:t>can be transmitted in 1 minute over a connection that transmits data at the rate of 500 kilobits per second?</a:t>
            </a:r>
          </a:p>
          <a:p>
            <a:r>
              <a:rPr lang="en-US" sz="2600" b="1" u="sng" dirty="0" smtClean="0">
                <a:solidFill>
                  <a:srgbClr val="0000FF"/>
                </a:solidFill>
              </a:rPr>
              <a:t>Solution</a:t>
            </a:r>
            <a:r>
              <a:rPr lang="en-US" sz="2600" dirty="0" smtClean="0"/>
              <a:t>: In 1 minute this connection can transmit 500.1000.60 bits = 30,000,000 bits</a:t>
            </a:r>
          </a:p>
          <a:p>
            <a:pPr marL="0" indent="0">
              <a:buNone/>
            </a:pPr>
            <a:r>
              <a:rPr lang="en-US" sz="2600" dirty="0" smtClean="0"/>
              <a:t>     Each ATM cell is 53 bytes long, which means that it is    </a:t>
            </a:r>
          </a:p>
          <a:p>
            <a:pPr marL="0" indent="0">
              <a:buNone/>
            </a:pPr>
            <a:r>
              <a:rPr lang="en-US" sz="2600" dirty="0"/>
              <a:t> </a:t>
            </a:r>
            <a:r>
              <a:rPr lang="en-US" sz="2600" dirty="0" smtClean="0"/>
              <a:t>    53.8 = 424 bits long</a:t>
            </a:r>
          </a:p>
          <a:p>
            <a:pPr marL="0" indent="0">
              <a:buNone/>
            </a:pPr>
            <a:r>
              <a:rPr lang="en-US" sz="2600" dirty="0" smtClean="0"/>
              <a:t>     Number of ATM cells that can be transmitted is </a:t>
            </a:r>
          </a:p>
          <a:p>
            <a:pPr marL="0" indent="0">
              <a:buNone/>
            </a:pPr>
            <a:r>
              <a:rPr lang="en-US" sz="2600" dirty="0"/>
              <a:t> </a:t>
            </a:r>
            <a:r>
              <a:rPr lang="en-US" sz="2600" dirty="0" smtClean="0"/>
              <a:t>    = </a:t>
            </a:r>
            <a:r>
              <a:rPr lang="en-US" sz="2400" dirty="0" smtClean="0">
                <a:sym typeface="Symbol" pitchFamily="18" charset="2"/>
              </a:rPr>
              <a:t> 30,000,000/424  = 70,754</a:t>
            </a:r>
            <a:endParaRPr lang="en-US" sz="2600" dirty="0" smtClean="0"/>
          </a:p>
          <a:p>
            <a:endParaRPr lang="en-US" sz="2600" dirty="0"/>
          </a:p>
        </p:txBody>
      </p:sp>
      <p:sp>
        <p:nvSpPr>
          <p:cNvPr id="4" name="Slide Number Placeholder 3"/>
          <p:cNvSpPr>
            <a:spLocks noGrp="1"/>
          </p:cNvSpPr>
          <p:nvPr>
            <p:ph type="sldNum" sz="quarter" idx="12"/>
          </p:nvPr>
        </p:nvSpPr>
        <p:spPr/>
        <p:txBody>
          <a:bodyPr/>
          <a:lstStyle/>
          <a:p>
            <a:pPr>
              <a:defRPr/>
            </a:pPr>
            <a:fld id="{5B1615AA-7AA7-4A58-9991-4FC0C697406F}" type="slidenum">
              <a:rPr lang="en-US" smtClean="0"/>
              <a:pPr>
                <a:defRPr/>
              </a:pPr>
              <a:t>42</a:t>
            </a:fld>
            <a:endParaRPr lang="en-US"/>
          </a:p>
        </p:txBody>
      </p:sp>
    </p:spTree>
    <p:extLst>
      <p:ext uri="{BB962C8B-B14F-4D97-AF65-F5344CB8AC3E}">
        <p14:creationId xmlns:p14="http://schemas.microsoft.com/office/powerpoint/2010/main" val="336712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4000" b="1" dirty="0" smtClean="0">
                <a:solidFill>
                  <a:srgbClr val="0000FF"/>
                </a:solidFill>
              </a:rPr>
              <a:t>Practice @ Homework</a:t>
            </a:r>
          </a:p>
        </p:txBody>
      </p:sp>
      <p:sp>
        <p:nvSpPr>
          <p:cNvPr id="38915" name="Content Placeholder 2"/>
          <p:cNvSpPr>
            <a:spLocks noGrp="1"/>
          </p:cNvSpPr>
          <p:nvPr>
            <p:ph idx="1"/>
          </p:nvPr>
        </p:nvSpPr>
        <p:spPr/>
        <p:txBody>
          <a:bodyPr/>
          <a:lstStyle/>
          <a:p>
            <a:r>
              <a:rPr lang="en-US" b="1" dirty="0" smtClean="0">
                <a:solidFill>
                  <a:srgbClr val="FF0000"/>
                </a:solidFill>
              </a:rPr>
              <a:t>Relevant odd-numbered exercises</a:t>
            </a:r>
          </a:p>
        </p:txBody>
      </p:sp>
      <p:sp>
        <p:nvSpPr>
          <p:cNvPr id="4" name="Slide Number Placeholder 3"/>
          <p:cNvSpPr>
            <a:spLocks noGrp="1"/>
          </p:cNvSpPr>
          <p:nvPr>
            <p:ph type="sldNum" sz="quarter" idx="12"/>
          </p:nvPr>
        </p:nvSpPr>
        <p:spPr/>
        <p:txBody>
          <a:bodyPr/>
          <a:lstStyle/>
          <a:p>
            <a:pPr>
              <a:defRPr/>
            </a:pPr>
            <a:fld id="{0B429D8D-3D63-410F-BAB2-E9B222B199AD}" type="slidenum">
              <a:rPr lang="en-US" smtClean="0"/>
              <a:pPr>
                <a:defRPr/>
              </a:pPr>
              <a:t>43</a:t>
            </a:fld>
            <a:endParaRPr lang="en-US"/>
          </a:p>
        </p:txBody>
      </p:sp>
    </p:spTree>
    <p:extLst>
      <p:ext uri="{BB962C8B-B14F-4D97-AF65-F5344CB8AC3E}">
        <p14:creationId xmlns:p14="http://schemas.microsoft.com/office/powerpoint/2010/main" val="4111902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eaLnBrk="1" hangingPunct="1"/>
            <a:r>
              <a:rPr lang="en-US" altLang="zh-TW" sz="3200" b="1" dirty="0" smtClean="0">
                <a:solidFill>
                  <a:srgbClr val="FF6600"/>
                </a:solidFill>
                <a:latin typeface="Arial" charset="0"/>
                <a:cs typeface="Arial" charset="0"/>
              </a:rPr>
              <a:t/>
            </a:r>
            <a:br>
              <a:rPr lang="en-US" altLang="zh-TW" sz="3200" b="1" dirty="0" smtClean="0">
                <a:solidFill>
                  <a:srgbClr val="FF6600"/>
                </a:solidFill>
                <a:latin typeface="Arial" charset="0"/>
                <a:cs typeface="Arial" charset="0"/>
              </a:rPr>
            </a:br>
            <a:r>
              <a:rPr lang="en-US" altLang="zh-TW" sz="3200" b="1" dirty="0" smtClean="0">
                <a:solidFill>
                  <a:srgbClr val="FF0000"/>
                </a:solidFill>
                <a:latin typeface="Arial" charset="0"/>
                <a:cs typeface="Arial" charset="0"/>
              </a:rPr>
              <a:t>FIGURE 1:</a:t>
            </a:r>
            <a:r>
              <a:rPr lang="en-US" altLang="zh-TW" sz="3200" b="1" dirty="0" smtClean="0">
                <a:solidFill>
                  <a:srgbClr val="C00000"/>
                </a:solidFill>
                <a:latin typeface="Arial" charset="0"/>
                <a:cs typeface="Arial" charset="0"/>
              </a:rPr>
              <a:t> </a:t>
            </a:r>
            <a:r>
              <a:rPr lang="en-US" altLang="zh-TW" sz="3200" b="1" dirty="0" smtClean="0">
                <a:solidFill>
                  <a:srgbClr val="0000FF"/>
                </a:solidFill>
                <a:latin typeface="Arial" charset="0"/>
                <a:cs typeface="Arial" charset="0"/>
              </a:rPr>
              <a:t>Assignment of Grades in a </a:t>
            </a:r>
            <a:br>
              <a:rPr lang="en-US" altLang="zh-TW" sz="3200" b="1" dirty="0" smtClean="0">
                <a:solidFill>
                  <a:srgbClr val="0000FF"/>
                </a:solidFill>
                <a:latin typeface="Arial" charset="0"/>
                <a:cs typeface="Arial" charset="0"/>
              </a:rPr>
            </a:br>
            <a:r>
              <a:rPr lang="en-US" altLang="zh-TW" sz="3200" b="1" dirty="0" smtClean="0">
                <a:solidFill>
                  <a:srgbClr val="0000FF"/>
                </a:solidFill>
                <a:latin typeface="Arial" charset="0"/>
                <a:cs typeface="Arial" charset="0"/>
              </a:rPr>
              <a:t>                   Discrete Mathematics Class</a:t>
            </a:r>
            <a:r>
              <a:rPr lang="en-US" altLang="zh-TW" sz="3200" b="1" dirty="0" smtClean="0">
                <a:latin typeface="Arial" charset="0"/>
                <a:cs typeface="Arial" charset="0"/>
              </a:rPr>
              <a:t/>
            </a:r>
            <a:br>
              <a:rPr lang="en-US" altLang="zh-TW" sz="3200" b="1" dirty="0" smtClean="0">
                <a:latin typeface="Arial" charset="0"/>
                <a:cs typeface="Arial" charset="0"/>
              </a:rPr>
            </a:br>
            <a:endParaRPr lang="en-US" sz="3200" b="1" dirty="0" smtClean="0">
              <a:latin typeface="Arial" charset="0"/>
              <a:ea typeface="新細明體" pitchFamily="18" charset="-120"/>
              <a:cs typeface="Arial" charset="0"/>
            </a:endParaRPr>
          </a:p>
        </p:txBody>
      </p:sp>
      <p:sp>
        <p:nvSpPr>
          <p:cNvPr id="4" name="Slide Number Placeholder 3"/>
          <p:cNvSpPr>
            <a:spLocks noGrp="1"/>
          </p:cNvSpPr>
          <p:nvPr>
            <p:ph type="sldNum" sz="quarter" idx="12"/>
          </p:nvPr>
        </p:nvSpPr>
        <p:spPr/>
        <p:txBody>
          <a:bodyPr/>
          <a:lstStyle/>
          <a:p>
            <a:pPr>
              <a:defRPr/>
            </a:pPr>
            <a:fld id="{A66616B7-7A7F-4E23-A42A-467D94BF6B49}" type="slidenum">
              <a:rPr lang="en-US"/>
              <a:pPr>
                <a:defRPr/>
              </a:pPr>
              <a:t>5</a:t>
            </a:fld>
            <a:endParaRPr lang="en-US"/>
          </a:p>
        </p:txBody>
      </p:sp>
      <p:pic>
        <p:nvPicPr>
          <p:cNvPr id="8196" name="Picture 3" descr="02-3-001"/>
          <p:cNvPicPr>
            <a:picLocks noGrp="1" noChangeAspect="1" noChangeArrowheads="1"/>
          </p:cNvPicPr>
          <p:nvPr>
            <p:ph idx="1"/>
          </p:nvPr>
        </p:nvPicPr>
        <p:blipFill>
          <a:blip r:embed="rId2" cstate="print"/>
          <a:srcRect/>
          <a:stretch>
            <a:fillRect/>
          </a:stretch>
        </p:blipFill>
        <p:spPr>
          <a:xfrm>
            <a:off x="1295400" y="1981200"/>
            <a:ext cx="6075363" cy="40862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4000" dirty="0" smtClean="0"/>
              <a:t>Some Function Terminology</a:t>
            </a:r>
          </a:p>
        </p:txBody>
      </p:sp>
      <p:sp>
        <p:nvSpPr>
          <p:cNvPr id="9219" name="Content Placeholder 2"/>
          <p:cNvSpPr>
            <a:spLocks noGrp="1"/>
          </p:cNvSpPr>
          <p:nvPr>
            <p:ph idx="1"/>
          </p:nvPr>
        </p:nvSpPr>
        <p:spPr/>
        <p:txBody>
          <a:bodyPr/>
          <a:lstStyle/>
          <a:p>
            <a:pPr eaLnBrk="1" hangingPunct="1">
              <a:lnSpc>
                <a:spcPct val="90000"/>
              </a:lnSpc>
            </a:pPr>
            <a:r>
              <a:rPr lang="en-US" altLang="zh-TW" sz="2800" u="sng" dirty="0" smtClean="0">
                <a:solidFill>
                  <a:srgbClr val="0000FF"/>
                </a:solidFill>
              </a:rPr>
              <a:t>Definition 2</a:t>
            </a:r>
            <a:r>
              <a:rPr lang="en-US" altLang="zh-TW" sz="2800" dirty="0" smtClean="0"/>
              <a:t>: If </a:t>
            </a:r>
            <a:r>
              <a:rPr lang="en-US" altLang="zh-TW" sz="2800" i="1" dirty="0" smtClean="0"/>
              <a:t>f</a:t>
            </a:r>
            <a:r>
              <a:rPr lang="en-US" altLang="zh-TW" sz="2800" dirty="0" smtClean="0"/>
              <a:t> is a function from A to B, we say that </a:t>
            </a:r>
            <a:r>
              <a:rPr lang="en-US" altLang="zh-TW" sz="2800" b="1" dirty="0" smtClean="0">
                <a:solidFill>
                  <a:srgbClr val="FF0000"/>
                </a:solidFill>
              </a:rPr>
              <a:t>A</a:t>
            </a:r>
            <a:r>
              <a:rPr lang="en-US" altLang="zh-TW" sz="2800" dirty="0" smtClean="0">
                <a:solidFill>
                  <a:srgbClr val="FF0000"/>
                </a:solidFill>
              </a:rPr>
              <a:t> is the </a:t>
            </a:r>
            <a:r>
              <a:rPr lang="en-US" altLang="zh-TW" sz="2800" b="1" dirty="0" smtClean="0">
                <a:solidFill>
                  <a:srgbClr val="FF0000"/>
                </a:solidFill>
              </a:rPr>
              <a:t>domain</a:t>
            </a:r>
            <a:r>
              <a:rPr lang="en-US" altLang="zh-TW" sz="2800" dirty="0" smtClean="0">
                <a:solidFill>
                  <a:srgbClr val="FF0000"/>
                </a:solidFill>
              </a:rPr>
              <a:t> of </a:t>
            </a:r>
            <a:r>
              <a:rPr lang="en-US" altLang="zh-TW" sz="2800" i="1" dirty="0" smtClean="0">
                <a:solidFill>
                  <a:srgbClr val="FF0000"/>
                </a:solidFill>
              </a:rPr>
              <a:t>f</a:t>
            </a:r>
            <a:r>
              <a:rPr lang="en-US" altLang="zh-TW" sz="2800" dirty="0" smtClean="0">
                <a:solidFill>
                  <a:srgbClr val="FF0000"/>
                </a:solidFill>
              </a:rPr>
              <a:t> </a:t>
            </a:r>
            <a:r>
              <a:rPr lang="en-US" altLang="zh-TW" sz="2800" dirty="0" smtClean="0"/>
              <a:t>and </a:t>
            </a:r>
            <a:r>
              <a:rPr lang="en-US" altLang="zh-TW" sz="2800" b="1" dirty="0" smtClean="0">
                <a:solidFill>
                  <a:srgbClr val="FF0000"/>
                </a:solidFill>
              </a:rPr>
              <a:t>B</a:t>
            </a:r>
            <a:r>
              <a:rPr lang="en-US" altLang="zh-TW" sz="2800" dirty="0" smtClean="0">
                <a:solidFill>
                  <a:srgbClr val="FF0000"/>
                </a:solidFill>
              </a:rPr>
              <a:t> is the </a:t>
            </a:r>
            <a:r>
              <a:rPr lang="en-US" altLang="zh-TW" sz="2800" b="1" dirty="0" smtClean="0">
                <a:solidFill>
                  <a:srgbClr val="FF0000"/>
                </a:solidFill>
              </a:rPr>
              <a:t>codomain</a:t>
            </a:r>
            <a:r>
              <a:rPr lang="en-US" altLang="zh-TW" sz="2800" dirty="0" smtClean="0">
                <a:solidFill>
                  <a:srgbClr val="FF0000"/>
                </a:solidFill>
              </a:rPr>
              <a:t> of </a:t>
            </a:r>
            <a:r>
              <a:rPr lang="en-US" altLang="zh-TW" sz="2800" i="1" dirty="0" smtClean="0">
                <a:solidFill>
                  <a:srgbClr val="FF0000"/>
                </a:solidFill>
              </a:rPr>
              <a:t>f</a:t>
            </a:r>
            <a:r>
              <a:rPr lang="en-US" altLang="zh-TW" sz="2800" dirty="0" smtClean="0">
                <a:solidFill>
                  <a:srgbClr val="FF0000"/>
                </a:solidFill>
              </a:rPr>
              <a:t>.</a:t>
            </a:r>
          </a:p>
          <a:p>
            <a:pPr marL="342900" lvl="1" indent="-342900" eaLnBrk="1" hangingPunct="1">
              <a:lnSpc>
                <a:spcPct val="90000"/>
              </a:lnSpc>
              <a:buFont typeface="Arial" charset="0"/>
              <a:buChar char="•"/>
            </a:pPr>
            <a:endParaRPr lang="en-US" altLang="zh-TW" dirty="0" smtClean="0"/>
          </a:p>
          <a:p>
            <a:pPr marL="342900" lvl="1" indent="-342900" eaLnBrk="1" hangingPunct="1">
              <a:lnSpc>
                <a:spcPct val="90000"/>
              </a:lnSpc>
              <a:buFont typeface="Arial" charset="0"/>
              <a:buChar char="•"/>
            </a:pPr>
            <a:r>
              <a:rPr lang="en-US" altLang="zh-TW" dirty="0" smtClean="0"/>
              <a:t>If </a:t>
            </a:r>
            <a:r>
              <a:rPr lang="en-US" altLang="zh-TW" i="1" dirty="0" smtClean="0"/>
              <a:t>f(a)=b</a:t>
            </a:r>
            <a:r>
              <a:rPr lang="en-US" altLang="zh-TW" dirty="0" smtClean="0"/>
              <a:t>, </a:t>
            </a:r>
            <a:r>
              <a:rPr lang="en-US" altLang="zh-TW" i="1" dirty="0" smtClean="0"/>
              <a:t>a</a:t>
            </a:r>
            <a:r>
              <a:rPr lang="en-US" altLang="zh-TW" dirty="0" smtClean="0"/>
              <a:t> is the </a:t>
            </a:r>
            <a:r>
              <a:rPr lang="en-US" altLang="zh-TW" b="1" i="1" dirty="0" smtClean="0">
                <a:solidFill>
                  <a:srgbClr val="0000FF"/>
                </a:solidFill>
              </a:rPr>
              <a:t>preimage</a:t>
            </a:r>
            <a:r>
              <a:rPr lang="en-US" altLang="zh-TW" dirty="0" smtClean="0"/>
              <a:t> of </a:t>
            </a:r>
            <a:r>
              <a:rPr lang="en-US" altLang="zh-TW" i="1" dirty="0" smtClean="0"/>
              <a:t>b</a:t>
            </a:r>
            <a:r>
              <a:rPr lang="en-US" altLang="zh-TW" dirty="0" smtClean="0"/>
              <a:t> and </a:t>
            </a:r>
            <a:r>
              <a:rPr lang="en-US" altLang="zh-TW" i="1" dirty="0" smtClean="0"/>
              <a:t>b </a:t>
            </a:r>
            <a:r>
              <a:rPr lang="en-US" altLang="zh-TW" dirty="0" smtClean="0"/>
              <a:t>is the </a:t>
            </a:r>
            <a:r>
              <a:rPr lang="en-US" altLang="zh-TW" b="1" i="1" dirty="0" smtClean="0">
                <a:solidFill>
                  <a:srgbClr val="0000FF"/>
                </a:solidFill>
              </a:rPr>
              <a:t>image</a:t>
            </a:r>
            <a:r>
              <a:rPr lang="en-US" altLang="zh-TW" dirty="0" smtClean="0"/>
              <a:t> of </a:t>
            </a:r>
            <a:r>
              <a:rPr lang="en-US" altLang="zh-TW" i="1" dirty="0" smtClean="0"/>
              <a:t>a</a:t>
            </a:r>
            <a:r>
              <a:rPr lang="en-US" altLang="zh-TW" dirty="0" smtClean="0"/>
              <a:t>.</a:t>
            </a:r>
          </a:p>
          <a:p>
            <a:pPr marL="342900" lvl="1" indent="-342900" eaLnBrk="1" hangingPunct="1">
              <a:lnSpc>
                <a:spcPct val="90000"/>
              </a:lnSpc>
              <a:buFont typeface="Arial" charset="0"/>
              <a:buChar char="•"/>
            </a:pPr>
            <a:endParaRPr lang="en-US" altLang="zh-TW" dirty="0" smtClean="0"/>
          </a:p>
          <a:p>
            <a:pPr marL="342900" lvl="1" indent="-342900" eaLnBrk="1" hangingPunct="1">
              <a:lnSpc>
                <a:spcPct val="90000"/>
              </a:lnSpc>
              <a:buFont typeface="Arial" charset="0"/>
              <a:buChar char="•"/>
            </a:pPr>
            <a:r>
              <a:rPr lang="en-US" altLang="zh-TW" b="1" i="1" dirty="0" smtClean="0">
                <a:solidFill>
                  <a:srgbClr val="0000FF"/>
                </a:solidFill>
              </a:rPr>
              <a:t>Range</a:t>
            </a:r>
            <a:r>
              <a:rPr lang="en-US" altLang="zh-TW" i="1" dirty="0" smtClean="0">
                <a:solidFill>
                  <a:srgbClr val="0000FF"/>
                </a:solidFill>
              </a:rPr>
              <a:t> </a:t>
            </a:r>
            <a:r>
              <a:rPr lang="en-US" altLang="zh-TW" dirty="0" smtClean="0">
                <a:solidFill>
                  <a:srgbClr val="0000FF"/>
                </a:solidFill>
              </a:rPr>
              <a:t>of </a:t>
            </a:r>
            <a:r>
              <a:rPr lang="en-US" altLang="zh-TW" i="1" dirty="0" smtClean="0">
                <a:solidFill>
                  <a:srgbClr val="0000FF"/>
                </a:solidFill>
              </a:rPr>
              <a:t>f is </a:t>
            </a:r>
            <a:r>
              <a:rPr lang="en-US" altLang="zh-TW" dirty="0" smtClean="0">
                <a:solidFill>
                  <a:srgbClr val="0000FF"/>
                </a:solidFill>
              </a:rPr>
              <a:t>the set of all images of elements of</a:t>
            </a:r>
            <a:r>
              <a:rPr lang="en-US" altLang="zh-TW" i="1" dirty="0" smtClean="0">
                <a:solidFill>
                  <a:srgbClr val="0000FF"/>
                </a:solidFill>
              </a:rPr>
              <a:t> A</a:t>
            </a:r>
          </a:p>
          <a:p>
            <a:pPr eaLnBrk="1" hangingPunct="1">
              <a:lnSpc>
                <a:spcPct val="90000"/>
              </a:lnSpc>
            </a:pPr>
            <a:endParaRPr lang="en-US" sz="2800" dirty="0" smtClean="0"/>
          </a:p>
        </p:txBody>
      </p:sp>
      <p:sp>
        <p:nvSpPr>
          <p:cNvPr id="4" name="Slide Number Placeholder 3"/>
          <p:cNvSpPr>
            <a:spLocks noGrp="1"/>
          </p:cNvSpPr>
          <p:nvPr>
            <p:ph type="sldNum" sz="quarter" idx="12"/>
          </p:nvPr>
        </p:nvSpPr>
        <p:spPr/>
        <p:txBody>
          <a:bodyPr/>
          <a:lstStyle/>
          <a:p>
            <a:pPr>
              <a:defRPr/>
            </a:pPr>
            <a:fld id="{CE0F7AD6-376F-4477-AA69-1608784E76C0}"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4000" dirty="0" smtClean="0"/>
              <a:t>Some Function Terminology</a:t>
            </a:r>
          </a:p>
        </p:txBody>
      </p:sp>
      <p:sp>
        <p:nvSpPr>
          <p:cNvPr id="10243" name="Content Placeholder 2"/>
          <p:cNvSpPr>
            <a:spLocks noGrp="1"/>
          </p:cNvSpPr>
          <p:nvPr>
            <p:ph idx="1"/>
          </p:nvPr>
        </p:nvSpPr>
        <p:spPr>
          <a:xfrm>
            <a:off x="457200" y="1447800"/>
            <a:ext cx="8229600" cy="4525963"/>
          </a:xfrm>
        </p:spPr>
        <p:txBody>
          <a:bodyPr/>
          <a:lstStyle/>
          <a:p>
            <a:pPr marL="342900" lvl="1" indent="-342900" eaLnBrk="1" hangingPunct="1">
              <a:lnSpc>
                <a:spcPct val="90000"/>
              </a:lnSpc>
              <a:buFont typeface="Arial" charset="0"/>
              <a:buChar char="•"/>
              <a:defRPr/>
            </a:pPr>
            <a:r>
              <a:rPr lang="en-US" altLang="zh-TW" i="1" dirty="0" smtClean="0"/>
              <a:t>If f is a function  from A to B, we say that </a:t>
            </a:r>
            <a:r>
              <a:rPr lang="en-US" altLang="zh-TW" i="1" dirty="0" smtClean="0">
                <a:solidFill>
                  <a:srgbClr val="0000FF"/>
                </a:solidFill>
              </a:rPr>
              <a:t>f maps from A to B</a:t>
            </a:r>
            <a:endParaRPr lang="en-US" altLang="zh-TW" dirty="0" smtClean="0">
              <a:solidFill>
                <a:srgbClr val="0000FF"/>
              </a:solidFill>
            </a:endParaRPr>
          </a:p>
          <a:p>
            <a:pPr eaLnBrk="1" hangingPunct="1">
              <a:lnSpc>
                <a:spcPct val="90000"/>
              </a:lnSpc>
              <a:defRPr/>
            </a:pPr>
            <a:r>
              <a:rPr lang="en-US" altLang="zh-TW" sz="2800" i="1" dirty="0" smtClean="0">
                <a:solidFill>
                  <a:srgbClr val="0000FF"/>
                </a:solidFill>
              </a:rPr>
              <a:t>f: A</a:t>
            </a:r>
            <a:r>
              <a:rPr lang="en-US" altLang="zh-TW" sz="2800" i="1" dirty="0" smtClean="0">
                <a:solidFill>
                  <a:srgbClr val="0000FF"/>
                </a:solidFill>
                <a:sym typeface="Symbol" pitchFamily="18" charset="2"/>
              </a:rPr>
              <a:t> </a:t>
            </a:r>
            <a:r>
              <a:rPr lang="en-US" altLang="zh-TW" sz="2800" i="1" dirty="0" smtClean="0">
                <a:solidFill>
                  <a:srgbClr val="0000FF"/>
                </a:solidFill>
              </a:rPr>
              <a:t>B</a:t>
            </a:r>
            <a:endParaRPr lang="en-US" altLang="zh-TW" sz="2800" dirty="0" smtClean="0">
              <a:solidFill>
                <a:srgbClr val="0000FF"/>
              </a:solidFill>
            </a:endParaRPr>
          </a:p>
          <a:p>
            <a:pPr lvl="1" eaLnBrk="1" hangingPunct="1">
              <a:lnSpc>
                <a:spcPct val="90000"/>
              </a:lnSpc>
              <a:buFont typeface="Wingdings" panose="05000000000000000000" pitchFamily="2" charset="2"/>
              <a:buChar char="§"/>
              <a:defRPr/>
            </a:pPr>
            <a:r>
              <a:rPr lang="en-US" altLang="zh-TW" i="1" dirty="0" smtClean="0"/>
              <a:t>A</a:t>
            </a:r>
            <a:r>
              <a:rPr lang="en-US" altLang="zh-TW" dirty="0" smtClean="0"/>
              <a:t>: </a:t>
            </a:r>
            <a:r>
              <a:rPr lang="en-US" altLang="zh-TW" i="1" dirty="0" smtClean="0">
                <a:solidFill>
                  <a:srgbClr val="0000FF"/>
                </a:solidFill>
              </a:rPr>
              <a:t>domain</a:t>
            </a:r>
            <a:r>
              <a:rPr lang="en-US" altLang="zh-TW" dirty="0" smtClean="0"/>
              <a:t> of </a:t>
            </a:r>
            <a:r>
              <a:rPr lang="en-US" altLang="zh-TW" i="1" dirty="0" smtClean="0"/>
              <a:t>f</a:t>
            </a:r>
          </a:p>
          <a:p>
            <a:pPr lvl="1" eaLnBrk="1" hangingPunct="1">
              <a:lnSpc>
                <a:spcPct val="90000"/>
              </a:lnSpc>
              <a:buFont typeface="Wingdings" panose="05000000000000000000" pitchFamily="2" charset="2"/>
              <a:buChar char="§"/>
              <a:defRPr/>
            </a:pPr>
            <a:r>
              <a:rPr lang="en-US" altLang="zh-TW" i="1" dirty="0" smtClean="0"/>
              <a:t>B</a:t>
            </a:r>
            <a:r>
              <a:rPr lang="en-US" altLang="zh-TW" dirty="0" smtClean="0"/>
              <a:t>: </a:t>
            </a:r>
            <a:r>
              <a:rPr lang="en-US" altLang="zh-TW" i="1" dirty="0" smtClean="0">
                <a:solidFill>
                  <a:srgbClr val="0000FF"/>
                </a:solidFill>
              </a:rPr>
              <a:t>codomain</a:t>
            </a:r>
            <a:r>
              <a:rPr lang="en-US" altLang="zh-TW" dirty="0" smtClean="0"/>
              <a:t> of </a:t>
            </a:r>
            <a:r>
              <a:rPr lang="en-US" altLang="zh-TW" i="1" dirty="0" smtClean="0"/>
              <a:t>f</a:t>
            </a:r>
            <a:endParaRPr lang="en-US" altLang="zh-TW" dirty="0" smtClean="0"/>
          </a:p>
          <a:p>
            <a:pPr lvl="1" eaLnBrk="1" hangingPunct="1">
              <a:lnSpc>
                <a:spcPct val="90000"/>
              </a:lnSpc>
              <a:buFont typeface="Wingdings" panose="05000000000000000000" pitchFamily="2" charset="2"/>
              <a:buChar char="§"/>
              <a:defRPr/>
            </a:pPr>
            <a:r>
              <a:rPr lang="en-US" altLang="zh-TW" i="1" dirty="0" smtClean="0"/>
              <a:t>f(a)=b</a:t>
            </a:r>
            <a:r>
              <a:rPr lang="en-US" altLang="zh-TW" dirty="0" smtClean="0"/>
              <a:t>, </a:t>
            </a:r>
          </a:p>
          <a:p>
            <a:pPr lvl="2" eaLnBrk="1" hangingPunct="1">
              <a:lnSpc>
                <a:spcPct val="90000"/>
              </a:lnSpc>
              <a:buFont typeface="Wingdings" panose="05000000000000000000" pitchFamily="2" charset="2"/>
              <a:buChar char="§"/>
              <a:defRPr/>
            </a:pPr>
            <a:r>
              <a:rPr lang="en-US" altLang="zh-TW" i="1" dirty="0" smtClean="0"/>
              <a:t>a is called the </a:t>
            </a:r>
            <a:r>
              <a:rPr lang="en-US" altLang="zh-TW" i="1" dirty="0" smtClean="0">
                <a:solidFill>
                  <a:srgbClr val="0000FF"/>
                </a:solidFill>
              </a:rPr>
              <a:t>preimage</a:t>
            </a:r>
            <a:r>
              <a:rPr lang="en-US" altLang="zh-TW" dirty="0" smtClean="0"/>
              <a:t> of </a:t>
            </a:r>
            <a:r>
              <a:rPr lang="en-US" altLang="zh-TW" i="1" dirty="0" smtClean="0"/>
              <a:t>b</a:t>
            </a:r>
          </a:p>
          <a:p>
            <a:pPr lvl="2" eaLnBrk="1" hangingPunct="1">
              <a:lnSpc>
                <a:spcPct val="90000"/>
              </a:lnSpc>
              <a:buFont typeface="Wingdings" panose="05000000000000000000" pitchFamily="2" charset="2"/>
              <a:buChar char="§"/>
              <a:defRPr/>
            </a:pPr>
            <a:r>
              <a:rPr lang="en-US" altLang="zh-TW" i="1" dirty="0" smtClean="0"/>
              <a:t>b is called the </a:t>
            </a:r>
            <a:r>
              <a:rPr lang="en-US" altLang="zh-TW" i="1" dirty="0" smtClean="0">
                <a:solidFill>
                  <a:srgbClr val="0000FF"/>
                </a:solidFill>
              </a:rPr>
              <a:t>image</a:t>
            </a:r>
            <a:r>
              <a:rPr lang="en-US" altLang="zh-TW" dirty="0" smtClean="0"/>
              <a:t> of </a:t>
            </a:r>
            <a:r>
              <a:rPr lang="en-US" altLang="zh-TW" i="1" dirty="0" smtClean="0"/>
              <a:t>a</a:t>
            </a:r>
            <a:endParaRPr lang="en-US" altLang="zh-TW" dirty="0" smtClean="0"/>
          </a:p>
          <a:p>
            <a:pPr lvl="1" eaLnBrk="1" hangingPunct="1">
              <a:lnSpc>
                <a:spcPct val="90000"/>
              </a:lnSpc>
              <a:buFont typeface="Wingdings" panose="05000000000000000000" pitchFamily="2" charset="2"/>
              <a:buChar char="§"/>
              <a:defRPr/>
            </a:pPr>
            <a:r>
              <a:rPr lang="en-US" altLang="zh-TW" i="1" dirty="0" smtClean="0">
                <a:solidFill>
                  <a:srgbClr val="0000FF"/>
                </a:solidFill>
              </a:rPr>
              <a:t>Range</a:t>
            </a:r>
            <a:r>
              <a:rPr lang="en-US" altLang="zh-TW" i="1" dirty="0" smtClean="0"/>
              <a:t> </a:t>
            </a:r>
            <a:r>
              <a:rPr lang="en-US" altLang="zh-TW" dirty="0" smtClean="0"/>
              <a:t>of </a:t>
            </a:r>
            <a:r>
              <a:rPr lang="en-US" altLang="zh-TW" i="1" dirty="0" smtClean="0"/>
              <a:t>f : </a:t>
            </a:r>
            <a:r>
              <a:rPr lang="en-US" altLang="zh-TW" dirty="0" smtClean="0"/>
              <a:t>the set of all images of elements of</a:t>
            </a:r>
            <a:r>
              <a:rPr lang="en-US" altLang="zh-TW" i="1" dirty="0" smtClean="0"/>
              <a:t> A</a:t>
            </a:r>
          </a:p>
          <a:p>
            <a:pPr lvl="1" eaLnBrk="1" hangingPunct="1">
              <a:lnSpc>
                <a:spcPct val="90000"/>
              </a:lnSpc>
              <a:buFont typeface="Wingdings" panose="05000000000000000000" pitchFamily="2" charset="2"/>
              <a:buChar char="§"/>
              <a:defRPr/>
            </a:pPr>
            <a:endParaRPr lang="en-US" altLang="zh-TW" i="1" dirty="0" smtClean="0"/>
          </a:p>
          <a:p>
            <a:pPr eaLnBrk="1" hangingPunct="1">
              <a:buFont typeface="Arial" charset="0"/>
              <a:buNone/>
              <a:defRPr/>
            </a:pPr>
            <a:endParaRPr lang="en-US" sz="2800" dirty="0" smtClean="0"/>
          </a:p>
        </p:txBody>
      </p:sp>
      <p:sp>
        <p:nvSpPr>
          <p:cNvPr id="4" name="Slide Number Placeholder 3"/>
          <p:cNvSpPr>
            <a:spLocks noGrp="1"/>
          </p:cNvSpPr>
          <p:nvPr>
            <p:ph type="sldNum" sz="quarter" idx="12"/>
          </p:nvPr>
        </p:nvSpPr>
        <p:spPr/>
        <p:txBody>
          <a:bodyPr/>
          <a:lstStyle/>
          <a:p>
            <a:pPr>
              <a:defRPr/>
            </a:pPr>
            <a:fld id="{6131D091-B060-403E-93C9-0983AF5080AE}"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000" dirty="0"/>
              <a:t>Range versus Codomain</a:t>
            </a:r>
          </a:p>
        </p:txBody>
      </p:sp>
      <p:sp>
        <p:nvSpPr>
          <p:cNvPr id="3" name="Content Placeholder 2"/>
          <p:cNvSpPr>
            <a:spLocks noGrp="1"/>
          </p:cNvSpPr>
          <p:nvPr>
            <p:ph idx="1"/>
          </p:nvPr>
        </p:nvSpPr>
        <p:spPr>
          <a:xfrm>
            <a:off x="457200" y="1295400"/>
            <a:ext cx="8229600" cy="4830763"/>
          </a:xfrm>
        </p:spPr>
        <p:txBody>
          <a:bodyPr/>
          <a:lstStyle/>
          <a:p>
            <a:r>
              <a:rPr lang="en-US" dirty="0" smtClean="0"/>
              <a:t>The range of a function might </a:t>
            </a:r>
            <a:r>
              <a:rPr lang="en-US" b="1" i="1" dirty="0" smtClean="0">
                <a:solidFill>
                  <a:srgbClr val="FF0000"/>
                </a:solidFill>
              </a:rPr>
              <a:t>not</a:t>
            </a:r>
            <a:r>
              <a:rPr lang="en-US" dirty="0" smtClean="0"/>
              <a:t> be its whole codomain.</a:t>
            </a:r>
          </a:p>
          <a:p>
            <a:r>
              <a:rPr lang="en-US" dirty="0" smtClean="0"/>
              <a:t>The codomain is the set that the function is </a:t>
            </a:r>
            <a:r>
              <a:rPr lang="en-US" b="1" i="1" dirty="0" smtClean="0"/>
              <a:t>declared</a:t>
            </a:r>
            <a:r>
              <a:rPr lang="en-US" dirty="0" smtClean="0"/>
              <a:t> to map all domain values into.</a:t>
            </a:r>
          </a:p>
          <a:p>
            <a:r>
              <a:rPr lang="en-US" dirty="0" smtClean="0"/>
              <a:t>The range is the particular set of values in the codomain the function </a:t>
            </a:r>
            <a:r>
              <a:rPr lang="en-US" b="1" i="1" dirty="0" smtClean="0"/>
              <a:t>actually</a:t>
            </a:r>
            <a:r>
              <a:rPr lang="en-US" dirty="0" smtClean="0"/>
              <a:t> maps elements of the domain to.</a:t>
            </a:r>
          </a:p>
          <a:p>
            <a:endParaRPr lang="en-US" dirty="0"/>
          </a:p>
        </p:txBody>
      </p:sp>
      <p:sp>
        <p:nvSpPr>
          <p:cNvPr id="4" name="Slide Number Placeholder 3"/>
          <p:cNvSpPr>
            <a:spLocks noGrp="1"/>
          </p:cNvSpPr>
          <p:nvPr>
            <p:ph type="sldNum" sz="quarter" idx="12"/>
          </p:nvPr>
        </p:nvSpPr>
        <p:spPr/>
        <p:txBody>
          <a:bodyPr/>
          <a:lstStyle/>
          <a:p>
            <a:pPr>
              <a:defRPr/>
            </a:pPr>
            <a:fld id="{5B1615AA-7AA7-4A58-9991-4FC0C697406F}" type="slidenum">
              <a:rPr lang="en-US" smtClean="0"/>
              <a:pPr>
                <a:defRPr/>
              </a:pPr>
              <a:t>8</a:t>
            </a:fld>
            <a:endParaRPr lang="en-US"/>
          </a:p>
        </p:txBody>
      </p:sp>
    </p:spTree>
    <p:extLst>
      <p:ext uri="{BB962C8B-B14F-4D97-AF65-F5344CB8AC3E}">
        <p14:creationId xmlns:p14="http://schemas.microsoft.com/office/powerpoint/2010/main" val="361329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Range versus </a:t>
            </a:r>
            <a:r>
              <a:rPr lang="en-US" sz="3600" dirty="0" smtClean="0">
                <a:latin typeface="+mn-lt"/>
              </a:rPr>
              <a:t>Codomain: </a:t>
            </a:r>
            <a:r>
              <a:rPr lang="en-US" sz="3600" i="1" dirty="0" smtClean="0">
                <a:solidFill>
                  <a:srgbClr val="FF0000"/>
                </a:solidFill>
                <a:latin typeface="+mn-lt"/>
              </a:rPr>
              <a:t>Example </a:t>
            </a:r>
            <a:br>
              <a:rPr lang="en-US" sz="3600" i="1" dirty="0" smtClean="0">
                <a:solidFill>
                  <a:srgbClr val="FF0000"/>
                </a:solidFill>
                <a:latin typeface="+mn-lt"/>
              </a:rPr>
            </a:br>
            <a:r>
              <a:rPr lang="en-US" sz="3600" i="1" dirty="0" smtClean="0">
                <a:solidFill>
                  <a:srgbClr val="FF0000"/>
                </a:solidFill>
                <a:latin typeface="+mn-lt"/>
              </a:rPr>
              <a:t>(See the </a:t>
            </a:r>
            <a:r>
              <a:rPr lang="en-US" altLang="zh-TW" sz="3600" dirty="0" smtClean="0">
                <a:solidFill>
                  <a:srgbClr val="FF0000"/>
                </a:solidFill>
                <a:latin typeface="+mn-lt"/>
                <a:cs typeface="Arial" charset="0"/>
              </a:rPr>
              <a:t>FIGURE 1 in the previous slide)</a:t>
            </a:r>
            <a:endParaRPr lang="en-US" sz="3600" i="1" dirty="0">
              <a:solidFill>
                <a:srgbClr val="FF0000"/>
              </a:solidFill>
              <a:latin typeface="+mn-lt"/>
            </a:endParaRPr>
          </a:p>
        </p:txBody>
      </p:sp>
      <p:sp>
        <p:nvSpPr>
          <p:cNvPr id="3" name="Content Placeholder 2"/>
          <p:cNvSpPr>
            <a:spLocks noGrp="1"/>
          </p:cNvSpPr>
          <p:nvPr>
            <p:ph idx="1"/>
          </p:nvPr>
        </p:nvSpPr>
        <p:spPr/>
        <p:txBody>
          <a:bodyPr/>
          <a:lstStyle/>
          <a:p>
            <a:r>
              <a:rPr lang="en-US" sz="2800" dirty="0" smtClean="0"/>
              <a:t>Suppose I declare to you that: “</a:t>
            </a:r>
            <a:r>
              <a:rPr lang="en-US" sz="2800" i="1" dirty="0" smtClean="0"/>
              <a:t>f</a:t>
            </a:r>
            <a:r>
              <a:rPr lang="en-US" sz="2800" dirty="0" smtClean="0"/>
              <a:t> is a function mapping students in this class to the set of grades </a:t>
            </a:r>
          </a:p>
          <a:p>
            <a:pPr marL="0" indent="0">
              <a:buNone/>
            </a:pPr>
            <a:r>
              <a:rPr lang="en-US" sz="2800" dirty="0" smtClean="0"/>
              <a:t>    {</a:t>
            </a:r>
            <a:r>
              <a:rPr lang="en-US" sz="2800" i="1" dirty="0" smtClean="0"/>
              <a:t>A, B, C,D,F</a:t>
            </a:r>
            <a:r>
              <a:rPr lang="en-US" sz="2800" dirty="0" smtClean="0"/>
              <a:t>}”.</a:t>
            </a:r>
          </a:p>
          <a:p>
            <a:r>
              <a:rPr lang="en-US" sz="2800" dirty="0" smtClean="0"/>
              <a:t>At this point, you know  </a:t>
            </a:r>
            <a:r>
              <a:rPr lang="en-US" sz="2800" i="1" dirty="0" smtClean="0"/>
              <a:t>f</a:t>
            </a:r>
            <a:r>
              <a:rPr lang="en-US" sz="2800" dirty="0" smtClean="0"/>
              <a:t>’s codomain is: {</a:t>
            </a:r>
            <a:r>
              <a:rPr lang="en-US" sz="2800" i="1" dirty="0"/>
              <a:t>A, B, C,D,F</a:t>
            </a:r>
            <a:r>
              <a:rPr lang="en-US" sz="2800" dirty="0" smtClean="0"/>
              <a:t>}, and it’s range is unknown!</a:t>
            </a:r>
          </a:p>
          <a:p>
            <a:r>
              <a:rPr lang="en-US" sz="2800" dirty="0" smtClean="0"/>
              <a:t>Suppose the grades turn out all </a:t>
            </a:r>
            <a:r>
              <a:rPr lang="en-US" sz="2800" i="1" dirty="0" smtClean="0"/>
              <a:t>A</a:t>
            </a:r>
            <a:r>
              <a:rPr lang="en-US" sz="2800" dirty="0" smtClean="0"/>
              <a:t>s and </a:t>
            </a:r>
            <a:r>
              <a:rPr lang="en-US" sz="2800" i="1" dirty="0" err="1" smtClean="0"/>
              <a:t>B</a:t>
            </a:r>
            <a:r>
              <a:rPr lang="en-US" sz="2800" dirty="0" err="1" smtClean="0"/>
              <a:t>s</a:t>
            </a:r>
            <a:r>
              <a:rPr lang="en-US" sz="2800" dirty="0" smtClean="0"/>
              <a:t>.</a:t>
            </a:r>
          </a:p>
          <a:p>
            <a:r>
              <a:rPr lang="en-US" sz="2800" dirty="0" smtClean="0"/>
              <a:t>Then the range of </a:t>
            </a:r>
            <a:r>
              <a:rPr lang="en-US" sz="2800" i="1" dirty="0" smtClean="0"/>
              <a:t>f</a:t>
            </a:r>
            <a:r>
              <a:rPr lang="en-US" sz="2800" dirty="0" smtClean="0"/>
              <a:t> is </a:t>
            </a:r>
            <a:r>
              <a:rPr lang="en-US" sz="2800" dirty="0"/>
              <a:t>{</a:t>
            </a:r>
            <a:r>
              <a:rPr lang="en-US" sz="2800" i="1" dirty="0"/>
              <a:t>A, </a:t>
            </a:r>
            <a:r>
              <a:rPr lang="en-US" sz="2800" i="1" dirty="0" smtClean="0"/>
              <a:t>B</a:t>
            </a:r>
            <a:r>
              <a:rPr lang="en-US" sz="2800" dirty="0" smtClean="0"/>
              <a:t>}”, but it’s codomain is still </a:t>
            </a:r>
            <a:r>
              <a:rPr lang="en-US" sz="2800" dirty="0"/>
              <a:t>{</a:t>
            </a:r>
            <a:r>
              <a:rPr lang="en-US" sz="2800" i="1" dirty="0"/>
              <a:t>A, B, C,D,F</a:t>
            </a:r>
            <a:r>
              <a:rPr lang="en-US" sz="2800" dirty="0" smtClean="0"/>
              <a:t>}.</a:t>
            </a:r>
          </a:p>
          <a:p>
            <a:endParaRPr lang="en-US" sz="2800" dirty="0"/>
          </a:p>
        </p:txBody>
      </p:sp>
      <p:sp>
        <p:nvSpPr>
          <p:cNvPr id="4" name="Slide Number Placeholder 3"/>
          <p:cNvSpPr>
            <a:spLocks noGrp="1"/>
          </p:cNvSpPr>
          <p:nvPr>
            <p:ph type="sldNum" sz="quarter" idx="12"/>
          </p:nvPr>
        </p:nvSpPr>
        <p:spPr/>
        <p:txBody>
          <a:bodyPr/>
          <a:lstStyle/>
          <a:p>
            <a:pPr>
              <a:defRPr/>
            </a:pPr>
            <a:fld id="{5B1615AA-7AA7-4A58-9991-4FC0C697406F}" type="slidenum">
              <a:rPr lang="en-US" smtClean="0"/>
              <a:pPr>
                <a:defRPr/>
              </a:pPr>
              <a:t>9</a:t>
            </a:fld>
            <a:endParaRPr lang="en-US"/>
          </a:p>
        </p:txBody>
      </p:sp>
    </p:spTree>
    <p:extLst>
      <p:ext uri="{BB962C8B-B14F-4D97-AF65-F5344CB8AC3E}">
        <p14:creationId xmlns:p14="http://schemas.microsoft.com/office/powerpoint/2010/main" val="409552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2088</Words>
  <Application>Microsoft Office PowerPoint</Application>
  <PresentationFormat>On-screen Show (4:3)</PresentationFormat>
  <Paragraphs>261</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Discrete Mathematics (CSC 1204) </vt:lpstr>
      <vt:lpstr>Functions</vt:lpstr>
      <vt:lpstr>Functions</vt:lpstr>
      <vt:lpstr>Functions</vt:lpstr>
      <vt:lpstr> FIGURE 1: Assignment of Grades in a                     Discrete Mathematics Class </vt:lpstr>
      <vt:lpstr>Some Function Terminology</vt:lpstr>
      <vt:lpstr>Some Function Terminology</vt:lpstr>
      <vt:lpstr>Range versus Codomain</vt:lpstr>
      <vt:lpstr>Range versus Codomain: Example  (See the FIGURE 1 in the previous slide)</vt:lpstr>
      <vt:lpstr>Example 1 </vt:lpstr>
      <vt:lpstr>Solution of Example 1 </vt:lpstr>
      <vt:lpstr>Example 2</vt:lpstr>
      <vt:lpstr>Functions</vt:lpstr>
      <vt:lpstr>Example 6</vt:lpstr>
      <vt:lpstr>Functions</vt:lpstr>
      <vt:lpstr>Example 7 </vt:lpstr>
      <vt:lpstr>One-to-One Functions </vt:lpstr>
      <vt:lpstr> FIGURE: A One-to-One Function </vt:lpstr>
      <vt:lpstr>Example 8</vt:lpstr>
      <vt:lpstr>Example 9</vt:lpstr>
      <vt:lpstr>Example 10</vt:lpstr>
      <vt:lpstr>Example : One-to-one function</vt:lpstr>
      <vt:lpstr>Onto Function</vt:lpstr>
      <vt:lpstr> FIGURE: An Onto Function </vt:lpstr>
      <vt:lpstr>Example 11</vt:lpstr>
      <vt:lpstr>Example 12</vt:lpstr>
      <vt:lpstr>One-to-one correspondence (bijection )</vt:lpstr>
      <vt:lpstr>FIGURE: Examples of Different Types of Correspondences</vt:lpstr>
      <vt:lpstr>Inverse Functions</vt:lpstr>
      <vt:lpstr>FIGURE  The Function  f －1 Is the Inverse of Function  f </vt:lpstr>
      <vt:lpstr>Inverse Functions</vt:lpstr>
      <vt:lpstr>Example 16</vt:lpstr>
      <vt:lpstr>Example 17</vt:lpstr>
      <vt:lpstr>Example 18</vt:lpstr>
      <vt:lpstr>Compositions of Functions</vt:lpstr>
      <vt:lpstr>FIGURE 7 (2.3) </vt:lpstr>
      <vt:lpstr> Modified Example 21 @ p. 141(6th) @ p.149 (7th) </vt:lpstr>
      <vt:lpstr>Some Important Functions </vt:lpstr>
      <vt:lpstr>Floor Function</vt:lpstr>
      <vt:lpstr>Ceiling Function </vt:lpstr>
      <vt:lpstr>Floor &amp; Ceiling Functions: Examples </vt:lpstr>
      <vt:lpstr>Example 26 @ p.152</vt:lpstr>
      <vt:lpstr>Practice @ 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(CSC 1204)</dc:title>
  <dc:creator>rouf</dc:creator>
  <cp:lastModifiedBy>Teacher</cp:lastModifiedBy>
  <cp:revision>95</cp:revision>
  <dcterms:created xsi:type="dcterms:W3CDTF">2013-10-21T15:04:50Z</dcterms:created>
  <dcterms:modified xsi:type="dcterms:W3CDTF">2019-02-17T01:28:03Z</dcterms:modified>
</cp:coreProperties>
</file>