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90" r:id="rId3"/>
    <p:sldId id="291" r:id="rId4"/>
    <p:sldId id="299" r:id="rId5"/>
    <p:sldId id="300" r:id="rId6"/>
    <p:sldId id="292" r:id="rId7"/>
    <p:sldId id="304" r:id="rId8"/>
    <p:sldId id="293" r:id="rId9"/>
    <p:sldId id="294" r:id="rId10"/>
    <p:sldId id="295" r:id="rId11"/>
    <p:sldId id="365" r:id="rId12"/>
    <p:sldId id="366" r:id="rId13"/>
    <p:sldId id="339" r:id="rId14"/>
    <p:sldId id="357" r:id="rId15"/>
    <p:sldId id="340" r:id="rId16"/>
    <p:sldId id="344" r:id="rId17"/>
    <p:sldId id="346" r:id="rId18"/>
    <p:sldId id="348" r:id="rId19"/>
    <p:sldId id="349" r:id="rId20"/>
    <p:sldId id="368" r:id="rId21"/>
    <p:sldId id="367" r:id="rId22"/>
    <p:sldId id="359" r:id="rId23"/>
    <p:sldId id="360" r:id="rId24"/>
    <p:sldId id="370" r:id="rId25"/>
    <p:sldId id="263" r:id="rId26"/>
    <p:sldId id="371" r:id="rId27"/>
    <p:sldId id="264" r:id="rId28"/>
    <p:sldId id="266" r:id="rId29"/>
    <p:sldId id="267" r:id="rId30"/>
    <p:sldId id="268" r:id="rId31"/>
    <p:sldId id="331" r:id="rId32"/>
    <p:sldId id="270" r:id="rId33"/>
    <p:sldId id="271" r:id="rId34"/>
    <p:sldId id="272" r:id="rId35"/>
    <p:sldId id="273"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0000"/>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14" autoAdjust="0"/>
  </p:normalViewPr>
  <p:slideViewPr>
    <p:cSldViewPr>
      <p:cViewPr>
        <p:scale>
          <a:sx n="80" d="100"/>
          <a:sy n="80" d="100"/>
        </p:scale>
        <p:origin x="-10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ED09DBC-049D-4EB9-AA16-267A27CED138}" type="datetimeFigureOut">
              <a:rPr lang="en-US"/>
              <a:pPr>
                <a:defRPr/>
              </a:pPr>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17F34AA-A41B-4D87-872F-3A287BBF73EE}" type="slidenum">
              <a:rPr lang="en-US"/>
              <a:pPr>
                <a:defRPr/>
              </a:pPr>
              <a:t>‹#›</a:t>
            </a:fld>
            <a:endParaRPr lang="en-US"/>
          </a:p>
        </p:txBody>
      </p:sp>
    </p:spTree>
    <p:extLst>
      <p:ext uri="{BB962C8B-B14F-4D97-AF65-F5344CB8AC3E}">
        <p14:creationId xmlns:p14="http://schemas.microsoft.com/office/powerpoint/2010/main" val="1715682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266BFB-2BDC-4831-BDE1-8D8888948D16}"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FBFEB91-69D3-4588-9984-47D2C6BFED0E}" type="datetime1">
              <a:rPr lang="en-US" smtClean="0"/>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65496C-CF08-4769-953C-FF624E71F9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B86A86-4938-4B09-9B5A-47962B0C88CE}" type="datetime1">
              <a:rPr lang="en-US" smtClean="0"/>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913948-6FE5-4EDE-BE6F-82BB8127A86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33F81D-6D34-44AC-BC05-A6210BD38596}" type="datetime1">
              <a:rPr lang="en-US" smtClean="0"/>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9E796A-4959-4444-A1E4-0A731895C2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fld id="{85046189-8BA0-45FE-AA02-89C793766D9B}" type="datetime1">
              <a:rPr lang="en-US" smtClean="0"/>
              <a:t>2/17/2019</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A394A7ED-7B78-41FB-A7BC-2B2B8CBEAF6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C8A103-12B2-4CF9-AE08-D20E1BD0B9F7}" type="datetime1">
              <a:rPr lang="en-US" smtClean="0"/>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1EE87A2-2729-4BF6-A9D8-DED2E84D7AA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34FC0CE-A3E4-45A1-AA6E-CFA5D8C9EABD}" type="datetime1">
              <a:rPr lang="en-US" smtClean="0"/>
              <a:t>2/17/2019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8E931C-75DF-4DB9-A7DD-B31B36A2D4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89C570-1F54-4522-8BF3-593851F56D03}" type="datetime1">
              <a:rPr lang="en-US" smtClean="0"/>
              <a:t>2/17/2019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7F49A4E-9FA7-434B-B745-6269F8CA4E0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385C92A-2001-43EA-B557-613AB68E7973}" type="datetime1">
              <a:rPr lang="en-US" smtClean="0"/>
              <a:t>2/17/2019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2C7A065-B14D-4B3C-9703-95845F2FCE4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125FA46-307C-4949-8C8C-6EB4E3528EFE}" type="datetime1">
              <a:rPr lang="en-US" smtClean="0"/>
              <a:t>2/17/2019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502E114-481D-40EE-B3CB-0E1BC8DECB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C9F5805-055A-4BD8-B5C7-4E9FEE9E310C}" type="datetime1">
              <a:rPr lang="en-US" smtClean="0"/>
              <a:t>2/17/2019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D77C965-3EE5-4C61-82A1-10EF523D82F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667455-DBA2-468A-B9D6-2AD99DA46442}" type="datetime1">
              <a:rPr lang="en-US" smtClean="0"/>
              <a:t>2/17/2019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B84404-15C1-4A45-97D0-EEF6D94F77E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6FB05AD-E439-418C-BD51-6994231E335A}" type="datetime1">
              <a:rPr lang="en-US" smtClean="0"/>
              <a:t>2/17/2019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EC9D7B-D775-444D-8288-B54767ABF32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A2B7BB-E2DB-4E3E-BC33-DC9BBC42FAC4}" type="datetime1">
              <a:rPr lang="en-US" smtClean="0"/>
              <a:t>2/17/2019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47A67A-7380-4128-B2FC-1EAE4BB339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xml"/><Relationship Id="rId7" Type="http://schemas.openxmlformats.org/officeDocument/2006/relationships/image" Target="../media/image1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9.xml"/><Relationship Id="rId9"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8.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4.xml"/><Relationship Id="rId7" Type="http://schemas.openxmlformats.org/officeDocument/2006/relationships/image" Target="../media/image2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5800" y="457200"/>
            <a:ext cx="7772400" cy="1470025"/>
          </a:xfrm>
        </p:spPr>
        <p:txBody>
          <a:bodyPr/>
          <a:lstStyle/>
          <a:p>
            <a:pPr eaLnBrk="1" hangingPunct="1"/>
            <a:r>
              <a:rPr lang="en-US" sz="4000" b="1" dirty="0" smtClean="0">
                <a:solidFill>
                  <a:srgbClr val="FF3300"/>
                </a:solidFill>
              </a:rPr>
              <a:t>Discrete Mathematics</a:t>
            </a:r>
            <a:br>
              <a:rPr lang="en-US" sz="4000" b="1" dirty="0" smtClean="0">
                <a:solidFill>
                  <a:srgbClr val="FF3300"/>
                </a:solidFill>
              </a:rPr>
            </a:br>
            <a:r>
              <a:rPr lang="en-US" sz="4000" b="1" dirty="0" smtClean="0">
                <a:solidFill>
                  <a:srgbClr val="FF3300"/>
                </a:solidFill>
              </a:rPr>
              <a:t>(CSC 1204) </a:t>
            </a:r>
            <a:endParaRPr lang="en-US" sz="4000" dirty="0" smtClean="0">
              <a:solidFill>
                <a:srgbClr val="FF3300"/>
              </a:solidFill>
            </a:endParaRPr>
          </a:p>
        </p:txBody>
      </p:sp>
      <p:sp>
        <p:nvSpPr>
          <p:cNvPr id="6147" name="Subtitle 2"/>
          <p:cNvSpPr>
            <a:spLocks noGrp="1"/>
          </p:cNvSpPr>
          <p:nvPr>
            <p:ph type="subTitle" idx="1"/>
          </p:nvPr>
        </p:nvSpPr>
        <p:spPr>
          <a:xfrm>
            <a:off x="762000" y="3352800"/>
            <a:ext cx="7467600" cy="2743200"/>
          </a:xfrm>
        </p:spPr>
        <p:txBody>
          <a:bodyPr/>
          <a:lstStyle/>
          <a:p>
            <a:pPr algn="l" eaLnBrk="1" hangingPunct="1"/>
            <a:r>
              <a:rPr lang="en-US" altLang="zh-TW" b="1" dirty="0" smtClean="0">
                <a:solidFill>
                  <a:srgbClr val="0000FF"/>
                </a:solidFill>
              </a:rPr>
              <a:t>3.4 The Integers and Division</a:t>
            </a:r>
          </a:p>
          <a:p>
            <a:pPr algn="l" eaLnBrk="1" hangingPunct="1"/>
            <a:r>
              <a:rPr lang="en-US" altLang="zh-TW" b="1" dirty="0" smtClean="0">
                <a:solidFill>
                  <a:srgbClr val="0000FF"/>
                </a:solidFill>
              </a:rPr>
              <a:t>3.5  Primes and Greatest Common Divisors</a:t>
            </a:r>
          </a:p>
          <a:p>
            <a:pPr algn="l" eaLnBrk="1" hangingPunct="1"/>
            <a:r>
              <a:rPr lang="en-US" altLang="zh-TW" b="1" dirty="0">
                <a:solidFill>
                  <a:srgbClr val="0000FF"/>
                </a:solidFill>
              </a:rPr>
              <a:t>3.8  Matrices</a:t>
            </a:r>
          </a:p>
          <a:p>
            <a:pPr algn="l" eaLnBrk="1" hangingPunct="1"/>
            <a:r>
              <a:rPr lang="en-US" altLang="zh-TW" b="1" dirty="0" smtClean="0">
                <a:solidFill>
                  <a:srgbClr val="0000FF"/>
                </a:solidFill>
              </a:rPr>
              <a:t> </a:t>
            </a:r>
          </a:p>
        </p:txBody>
      </p:sp>
      <p:sp>
        <p:nvSpPr>
          <p:cNvPr id="4" name="Slide Number Placeholder 3"/>
          <p:cNvSpPr>
            <a:spLocks noGrp="1"/>
          </p:cNvSpPr>
          <p:nvPr>
            <p:ph type="sldNum" sz="quarter" idx="12"/>
          </p:nvPr>
        </p:nvSpPr>
        <p:spPr/>
        <p:txBody>
          <a:bodyPr/>
          <a:lstStyle/>
          <a:p>
            <a:pPr>
              <a:defRPr/>
            </a:pPr>
            <a:fld id="{F7896D77-BA9E-4BC1-B169-1ED212183A02}"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655638"/>
            <a:ext cx="8229600" cy="868362"/>
          </a:xfrm>
        </p:spPr>
        <p:txBody>
          <a:bodyPr/>
          <a:lstStyle/>
          <a:p>
            <a:pPr eaLnBrk="1" hangingPunct="1"/>
            <a:r>
              <a:rPr lang="en-US" sz="4000" dirty="0" smtClean="0">
                <a:solidFill>
                  <a:srgbClr val="FF3300"/>
                </a:solidFill>
              </a:rPr>
              <a:t>Example 4 (p.216)</a:t>
            </a:r>
          </a:p>
        </p:txBody>
      </p:sp>
      <p:sp>
        <p:nvSpPr>
          <p:cNvPr id="12291" name="Content Placeholder 2"/>
          <p:cNvSpPr>
            <a:spLocks noGrp="1"/>
          </p:cNvSpPr>
          <p:nvPr>
            <p:ph idx="1"/>
          </p:nvPr>
        </p:nvSpPr>
        <p:spPr>
          <a:xfrm>
            <a:off x="228600" y="1676400"/>
            <a:ext cx="8686800" cy="4495800"/>
          </a:xfrm>
        </p:spPr>
        <p:txBody>
          <a:bodyPr/>
          <a:lstStyle/>
          <a:p>
            <a:pPr eaLnBrk="1" hangingPunct="1"/>
            <a:r>
              <a:rPr lang="en-US" sz="2400" dirty="0" smtClean="0"/>
              <a:t>What are the quotient and remainder when –11 is divided by 3?</a:t>
            </a:r>
          </a:p>
          <a:p>
            <a:pPr eaLnBrk="1" hangingPunct="1"/>
            <a:r>
              <a:rPr lang="en-US" sz="2400" dirty="0" smtClean="0"/>
              <a:t> </a:t>
            </a:r>
            <a:r>
              <a:rPr lang="en-US" sz="2400" b="1" u="sng" dirty="0" smtClean="0">
                <a:solidFill>
                  <a:srgbClr val="0000FF"/>
                </a:solidFill>
              </a:rPr>
              <a:t>Solution</a:t>
            </a:r>
            <a:r>
              <a:rPr lang="en-US" sz="2400" dirty="0" smtClean="0"/>
              <a:t>: we have,  –11 = 3(–4) + 1</a:t>
            </a:r>
          </a:p>
          <a:p>
            <a:pPr eaLnBrk="1" hangingPunct="1">
              <a:buFont typeface="Arial" charset="0"/>
              <a:buNone/>
            </a:pPr>
            <a:r>
              <a:rPr lang="en-US" sz="2400" dirty="0" smtClean="0"/>
              <a:t>	Hence, the quotient when –11 is divided by 3 is </a:t>
            </a:r>
          </a:p>
          <a:p>
            <a:pPr eaLnBrk="1" hangingPunct="1">
              <a:buFont typeface="Arial" charset="0"/>
              <a:buNone/>
            </a:pPr>
            <a:r>
              <a:rPr lang="en-US" sz="2400" dirty="0" smtClean="0"/>
              <a:t>	–4 = –11 </a:t>
            </a:r>
            <a:r>
              <a:rPr lang="en-US" sz="2400" b="1" dirty="0" smtClean="0"/>
              <a:t>div</a:t>
            </a:r>
            <a:r>
              <a:rPr lang="en-US" sz="2400" dirty="0" smtClean="0"/>
              <a:t> 3, and the remainder is 1 = –11 </a:t>
            </a:r>
            <a:r>
              <a:rPr lang="en-US" sz="2400" b="1" dirty="0" smtClean="0"/>
              <a:t>mod</a:t>
            </a:r>
            <a:r>
              <a:rPr lang="en-US" sz="2400" dirty="0" smtClean="0"/>
              <a:t> 3</a:t>
            </a:r>
          </a:p>
          <a:p>
            <a:pPr eaLnBrk="1" hangingPunct="1">
              <a:buFont typeface="Arial" charset="0"/>
              <a:buNone/>
            </a:pPr>
            <a:endParaRPr lang="en-US" sz="2400" dirty="0" smtClean="0"/>
          </a:p>
          <a:p>
            <a:pPr eaLnBrk="1" hangingPunct="1"/>
            <a:r>
              <a:rPr lang="en-US" sz="2400" b="1" u="sng" dirty="0" smtClean="0">
                <a:solidFill>
                  <a:srgbClr val="FF0000"/>
                </a:solidFill>
              </a:rPr>
              <a:t>Remember, </a:t>
            </a:r>
            <a:r>
              <a:rPr lang="en-US" sz="2400" dirty="0" smtClean="0">
                <a:solidFill>
                  <a:srgbClr val="FF0000"/>
                </a:solidFill>
              </a:rPr>
              <a:t>Remainder cannot be negative</a:t>
            </a:r>
            <a:r>
              <a:rPr lang="en-US" sz="2400" dirty="0" smtClean="0"/>
              <a:t> </a:t>
            </a:r>
            <a:r>
              <a:rPr lang="en-US" sz="2400" dirty="0" smtClean="0">
                <a:solidFill>
                  <a:srgbClr val="FF0000"/>
                </a:solidFill>
              </a:rPr>
              <a:t>(since </a:t>
            </a:r>
            <a:r>
              <a:rPr lang="en-US" altLang="zh-TW" sz="2400" b="1" i="1" dirty="0" smtClean="0">
                <a:solidFill>
                  <a:srgbClr val="FF0000"/>
                </a:solidFill>
              </a:rPr>
              <a:t>0&lt;=r&lt;d </a:t>
            </a:r>
            <a:r>
              <a:rPr lang="en-US" altLang="zh-TW" sz="2400" dirty="0" smtClean="0">
                <a:solidFill>
                  <a:srgbClr val="FF0000"/>
                </a:solidFill>
              </a:rPr>
              <a:t>)</a:t>
            </a:r>
          </a:p>
          <a:p>
            <a:pPr eaLnBrk="1" hangingPunct="1">
              <a:buFont typeface="Arial" charset="0"/>
              <a:buNone/>
            </a:pPr>
            <a:r>
              <a:rPr lang="en-US" sz="2400" dirty="0" smtClean="0"/>
              <a:t>	So, the remainder is </a:t>
            </a:r>
            <a:r>
              <a:rPr lang="en-US" sz="2400" dirty="0" smtClean="0">
                <a:solidFill>
                  <a:srgbClr val="FF0000"/>
                </a:solidFill>
              </a:rPr>
              <a:t>not</a:t>
            </a:r>
            <a:r>
              <a:rPr lang="en-US" sz="2400" dirty="0" smtClean="0"/>
              <a:t> </a:t>
            </a:r>
            <a:r>
              <a:rPr lang="en-US" sz="2400" dirty="0" smtClean="0">
                <a:solidFill>
                  <a:srgbClr val="FF0000"/>
                </a:solidFill>
              </a:rPr>
              <a:t>–2</a:t>
            </a:r>
            <a:r>
              <a:rPr lang="en-US" sz="2400" dirty="0" smtClean="0"/>
              <a:t>, even though </a:t>
            </a:r>
          </a:p>
          <a:p>
            <a:pPr eaLnBrk="1" hangingPunct="1">
              <a:buFont typeface="Arial" charset="0"/>
              <a:buNone/>
            </a:pPr>
            <a:r>
              <a:rPr lang="en-US" sz="2400" dirty="0" smtClean="0">
                <a:solidFill>
                  <a:srgbClr val="FF0000"/>
                </a:solidFill>
              </a:rPr>
              <a:t>	–11 = 3(–3) –2, </a:t>
            </a:r>
            <a:r>
              <a:rPr lang="en-US" sz="2400" dirty="0" smtClean="0"/>
              <a:t>Because r = –2 does not satisfy </a:t>
            </a:r>
            <a:r>
              <a:rPr lang="en-US" altLang="zh-TW" sz="2400" i="1" dirty="0" smtClean="0">
                <a:solidFill>
                  <a:srgbClr val="FF0000"/>
                </a:solidFill>
              </a:rPr>
              <a:t>0 &lt;=r &lt; 3</a:t>
            </a:r>
          </a:p>
          <a:p>
            <a:pPr eaLnBrk="1" hangingPunct="1">
              <a:buFont typeface="Arial" charset="0"/>
              <a:buNone/>
            </a:pPr>
            <a:endParaRPr lang="en-US" altLang="zh-TW" sz="2400" i="1" dirty="0" smtClean="0">
              <a:solidFill>
                <a:srgbClr val="FF0000"/>
              </a:solidFill>
            </a:endParaRPr>
          </a:p>
          <a:p>
            <a:pPr eaLnBrk="1" hangingPunct="1">
              <a:buNone/>
            </a:pPr>
            <a:endParaRPr lang="en-US" sz="2400"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327DCD97-4FF0-4D06-BF64-CA591CC7DF4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4000" dirty="0" smtClean="0"/>
              <a:t>Modular Arithmetic</a:t>
            </a:r>
            <a:endParaRPr lang="en-US" sz="4000" dirty="0"/>
          </a:p>
        </p:txBody>
      </p:sp>
      <p:sp>
        <p:nvSpPr>
          <p:cNvPr id="3" name="Content Placeholder 2"/>
          <p:cNvSpPr>
            <a:spLocks noGrp="1"/>
          </p:cNvSpPr>
          <p:nvPr>
            <p:ph idx="1"/>
          </p:nvPr>
        </p:nvSpPr>
        <p:spPr>
          <a:xfrm>
            <a:off x="457200" y="1219200"/>
            <a:ext cx="8229600" cy="4906963"/>
          </a:xfrm>
        </p:spPr>
        <p:txBody>
          <a:bodyPr/>
          <a:lstStyle/>
          <a:p>
            <a:r>
              <a:rPr lang="en-US" sz="2000" b="1" dirty="0" smtClean="0"/>
              <a:t>Modular arithmetic</a:t>
            </a:r>
            <a:r>
              <a:rPr lang="en-US" sz="2000" dirty="0" smtClean="0"/>
              <a:t> is a system of arithmetic for integers, where numbers "</a:t>
            </a:r>
            <a:r>
              <a:rPr lang="en-US" sz="2000" i="1" dirty="0" smtClean="0"/>
              <a:t>wrap</a:t>
            </a:r>
            <a:r>
              <a:rPr lang="en-US" sz="2000" dirty="0" smtClean="0"/>
              <a:t> </a:t>
            </a:r>
            <a:r>
              <a:rPr lang="en-US" sz="2000" i="1" dirty="0" smtClean="0"/>
              <a:t>around</a:t>
            </a:r>
            <a:r>
              <a:rPr lang="en-US" sz="2000" dirty="0" smtClean="0"/>
              <a:t>" upon reaching a certain value—the </a:t>
            </a:r>
            <a:r>
              <a:rPr lang="en-US" sz="2000" b="1" dirty="0" smtClean="0"/>
              <a:t>modulus</a:t>
            </a:r>
            <a:r>
              <a:rPr lang="en-US" sz="2000" dirty="0" smtClean="0"/>
              <a:t> (plural </a:t>
            </a:r>
            <a:r>
              <a:rPr lang="en-US" sz="2000" b="1" dirty="0" err="1" smtClean="0"/>
              <a:t>moduli</a:t>
            </a:r>
            <a:r>
              <a:rPr lang="en-US" sz="2000" dirty="0" smtClean="0"/>
              <a:t>).</a:t>
            </a:r>
          </a:p>
          <a:p>
            <a:r>
              <a:rPr lang="en-US" sz="2000" dirty="0" smtClean="0"/>
              <a:t>Modular arithmetic can be handled mathematically by introducing a </a:t>
            </a:r>
            <a:r>
              <a:rPr lang="en-US" sz="2000" b="1" i="1" dirty="0" smtClean="0"/>
              <a:t>congruence</a:t>
            </a:r>
            <a:r>
              <a:rPr lang="en-US" sz="2000" i="1" dirty="0" smtClean="0"/>
              <a:t> </a:t>
            </a:r>
            <a:r>
              <a:rPr lang="en-US" sz="2000" b="1" i="1" dirty="0" smtClean="0"/>
              <a:t>relation</a:t>
            </a:r>
            <a:r>
              <a:rPr lang="en-US" sz="2000" dirty="0" smtClean="0"/>
              <a:t> on the integers that is compatible with the operations on integers: addition, subtraction, and multiplication. </a:t>
            </a:r>
          </a:p>
          <a:p>
            <a:r>
              <a:rPr lang="en-US" sz="2000" dirty="0" smtClean="0">
                <a:solidFill>
                  <a:srgbClr val="0000FF"/>
                </a:solidFill>
              </a:rPr>
              <a:t>In some situations we care only about the remainder of an integer when it is divided by some specified positive integers. </a:t>
            </a:r>
          </a:p>
          <a:p>
            <a:pPr lvl="1"/>
            <a:r>
              <a:rPr lang="en-US" sz="1800" dirty="0" smtClean="0">
                <a:solidFill>
                  <a:srgbClr val="0000FF"/>
                </a:solidFill>
              </a:rPr>
              <a:t>A familiar use of modular arithmetic</a:t>
            </a:r>
            <a:r>
              <a:rPr lang="en-US" sz="1800" dirty="0" smtClean="0"/>
              <a:t> is in the </a:t>
            </a:r>
            <a:r>
              <a:rPr lang="en-US" sz="1800" dirty="0" smtClean="0">
                <a:solidFill>
                  <a:srgbClr val="0000FF"/>
                </a:solidFill>
              </a:rPr>
              <a:t>12-hour</a:t>
            </a:r>
            <a:r>
              <a:rPr lang="en-US" sz="1800" dirty="0" smtClean="0"/>
              <a:t> </a:t>
            </a:r>
            <a:r>
              <a:rPr lang="en-US" sz="1800" dirty="0" smtClean="0">
                <a:solidFill>
                  <a:srgbClr val="0000FF"/>
                </a:solidFill>
              </a:rPr>
              <a:t>clock</a:t>
            </a:r>
            <a:r>
              <a:rPr lang="en-US" sz="1800" dirty="0" smtClean="0"/>
              <a:t>, in which the day is divided into two 12-hour periods. If the time is 7:00 now, then 8 hours later it will be 3:00. Usual addition would suggest that the later time should be 7 + 8 = 15, but this is not the answer because clock time "wraps around" every 12 hours. Because the hour number starts over after it reaches 12, this is arithmetic </a:t>
            </a:r>
            <a:r>
              <a:rPr lang="en-US" sz="1800" i="1" dirty="0" smtClean="0"/>
              <a:t>modulo</a:t>
            </a:r>
            <a:r>
              <a:rPr lang="en-US" sz="1800" dirty="0" smtClean="0"/>
              <a:t> 12. According to the definition below, 12 is </a:t>
            </a:r>
            <a:r>
              <a:rPr lang="en-US" sz="1800" dirty="0" smtClean="0">
                <a:solidFill>
                  <a:srgbClr val="0000FF"/>
                </a:solidFill>
              </a:rPr>
              <a:t>congruent</a:t>
            </a:r>
            <a:r>
              <a:rPr lang="en-US" sz="1800" dirty="0" smtClean="0"/>
              <a:t> not only to 12 itself, but also to 0, so the time called "12:00" could also be called "0:00", since 12 is congruent to 0 modulo 12.</a:t>
            </a:r>
            <a:endParaRPr lang="en-US" sz="1800"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868362"/>
          </a:xfrm>
        </p:spPr>
        <p:txBody>
          <a:bodyPr/>
          <a:lstStyle/>
          <a:p>
            <a:r>
              <a:rPr lang="en-US" sz="4000" b="1" i="1" dirty="0" smtClean="0"/>
              <a:t>Applications</a:t>
            </a:r>
            <a:r>
              <a:rPr lang="en-US" sz="4000" dirty="0" smtClean="0"/>
              <a:t> of Modular Arithmetic </a:t>
            </a:r>
          </a:p>
        </p:txBody>
      </p:sp>
      <p:sp>
        <p:nvSpPr>
          <p:cNvPr id="3" name="Content Placeholder 2"/>
          <p:cNvSpPr>
            <a:spLocks noGrp="1"/>
          </p:cNvSpPr>
          <p:nvPr>
            <p:ph idx="1"/>
          </p:nvPr>
        </p:nvSpPr>
        <p:spPr/>
        <p:txBody>
          <a:bodyPr/>
          <a:lstStyle/>
          <a:p>
            <a:r>
              <a:rPr lang="en-US" sz="2800" dirty="0" smtClean="0">
                <a:solidFill>
                  <a:srgbClr val="0000FF"/>
                </a:solidFill>
              </a:rPr>
              <a:t>Generating pseudorandom numbers</a:t>
            </a:r>
          </a:p>
          <a:p>
            <a:pPr marL="800100" lvl="3" indent="-342900"/>
            <a:r>
              <a:rPr lang="en-US" altLang="en-US" sz="2800" dirty="0" smtClean="0"/>
              <a:t>Needed for computer simulation</a:t>
            </a:r>
          </a:p>
          <a:p>
            <a:r>
              <a:rPr lang="en-US" sz="2800" dirty="0" smtClean="0">
                <a:solidFill>
                  <a:srgbClr val="0000FF"/>
                </a:solidFill>
              </a:rPr>
              <a:t>Assigning computer memory locations to files</a:t>
            </a:r>
          </a:p>
          <a:p>
            <a:pPr lvl="1"/>
            <a:r>
              <a:rPr lang="en-US" altLang="en-US" dirty="0" smtClean="0"/>
              <a:t>Hashing Functions</a:t>
            </a:r>
            <a:endParaRPr lang="en-US" dirty="0" smtClean="0"/>
          </a:p>
          <a:p>
            <a:r>
              <a:rPr lang="en-US" altLang="en-US" sz="2800" b="1" dirty="0" smtClean="0">
                <a:solidFill>
                  <a:srgbClr val="0000FF"/>
                </a:solidFill>
              </a:rPr>
              <a:t>Cryptology</a:t>
            </a:r>
            <a:r>
              <a:rPr lang="en-US" altLang="en-US" sz="2800" dirty="0" smtClean="0">
                <a:solidFill>
                  <a:srgbClr val="0000FF"/>
                </a:solidFill>
              </a:rPr>
              <a:t> </a:t>
            </a:r>
          </a:p>
          <a:p>
            <a:pPr lvl="1"/>
            <a:r>
              <a:rPr lang="en-US" altLang="en-US" dirty="0" smtClean="0"/>
              <a:t>Encrypting and decrypting messages</a:t>
            </a:r>
            <a:endParaRPr lang="en-US"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D043F21-4E86-45DC-A46B-8D7E93EA6442}" type="slidenum">
              <a:rPr lang="en-US" altLang="en-US"/>
              <a:pPr/>
              <a:t>13</a:t>
            </a:fld>
            <a:endParaRPr lang="en-US" altLang="en-US"/>
          </a:p>
        </p:txBody>
      </p:sp>
      <p:sp>
        <p:nvSpPr>
          <p:cNvPr id="77826" name="Rectangle 2"/>
          <p:cNvSpPr>
            <a:spLocks noGrp="1" noChangeArrowheads="1"/>
          </p:cNvSpPr>
          <p:nvPr>
            <p:ph type="title"/>
          </p:nvPr>
        </p:nvSpPr>
        <p:spPr>
          <a:xfrm>
            <a:off x="457200" y="274638"/>
            <a:ext cx="8229600" cy="868362"/>
          </a:xfrm>
        </p:spPr>
        <p:txBody>
          <a:bodyPr/>
          <a:lstStyle/>
          <a:p>
            <a:r>
              <a:rPr lang="en-US" altLang="en-US" sz="4000" b="1" dirty="0" smtClean="0"/>
              <a:t>Congruence</a:t>
            </a:r>
            <a:r>
              <a:rPr lang="en-US" altLang="en-US" sz="4000" dirty="0" smtClean="0"/>
              <a:t> : Formal </a:t>
            </a:r>
            <a:r>
              <a:rPr lang="en-US" altLang="en-US" sz="4000" dirty="0"/>
              <a:t>Definition</a:t>
            </a:r>
          </a:p>
        </p:txBody>
      </p:sp>
      <p:sp>
        <p:nvSpPr>
          <p:cNvPr id="77827" name="Rectangle 3" descr="Rectangle: Click to edit Master text styles&#10;Second level&#10;Third level&#10;Fourth level&#10;Fifth level"/>
          <p:cNvSpPr>
            <a:spLocks noGrp="1" noChangeArrowheads="1"/>
          </p:cNvSpPr>
          <p:nvPr>
            <p:ph type="body" idx="1"/>
          </p:nvPr>
        </p:nvSpPr>
        <p:spPr>
          <a:xfrm>
            <a:off x="457200" y="1371600"/>
            <a:ext cx="8458200" cy="5029200"/>
          </a:xfrm>
        </p:spPr>
        <p:txBody>
          <a:bodyPr/>
          <a:lstStyle/>
          <a:p>
            <a:pPr marL="533400" indent="-533400">
              <a:lnSpc>
                <a:spcPct val="80000"/>
              </a:lnSpc>
              <a:buFont typeface="Wingdings" pitchFamily="2" charset="2"/>
              <a:buNone/>
            </a:pPr>
            <a:r>
              <a:rPr lang="en-US" altLang="en-US" sz="2800" b="1" dirty="0">
                <a:solidFill>
                  <a:srgbClr val="FF0000"/>
                </a:solidFill>
              </a:rPr>
              <a:t>DEF</a:t>
            </a:r>
            <a:r>
              <a:rPr lang="en-US" altLang="en-US" sz="2800" dirty="0">
                <a:solidFill>
                  <a:srgbClr val="FF0000"/>
                </a:solidFill>
              </a:rPr>
              <a:t>:</a:t>
            </a:r>
            <a:r>
              <a:rPr lang="en-US" altLang="en-US" sz="2800" dirty="0"/>
              <a:t> </a:t>
            </a:r>
            <a:r>
              <a:rPr lang="en-US" altLang="en-US" sz="2800" dirty="0" smtClean="0">
                <a:solidFill>
                  <a:srgbClr val="0000FF"/>
                </a:solidFill>
              </a:rPr>
              <a:t>If </a:t>
            </a:r>
            <a:r>
              <a:rPr lang="en-US" altLang="en-US" sz="2800" i="1" dirty="0" smtClean="0">
                <a:solidFill>
                  <a:srgbClr val="0000FF"/>
                </a:solidFill>
              </a:rPr>
              <a:t>a </a:t>
            </a:r>
            <a:r>
              <a:rPr lang="en-US" altLang="en-US" sz="2800" dirty="0" smtClean="0">
                <a:solidFill>
                  <a:srgbClr val="0000FF"/>
                </a:solidFill>
              </a:rPr>
              <a:t>and </a:t>
            </a:r>
            <a:r>
              <a:rPr lang="en-US" altLang="en-US" sz="2800" i="1" dirty="0" smtClean="0">
                <a:solidFill>
                  <a:srgbClr val="0000FF"/>
                </a:solidFill>
                <a:sym typeface="Symbol" pitchFamily="18" charset="2"/>
              </a:rPr>
              <a:t>b </a:t>
            </a:r>
            <a:r>
              <a:rPr lang="en-US" altLang="en-US" sz="2800" dirty="0" smtClean="0">
                <a:solidFill>
                  <a:srgbClr val="0000FF"/>
                </a:solidFill>
                <a:sym typeface="Symbol" pitchFamily="18" charset="2"/>
              </a:rPr>
              <a:t>are integers </a:t>
            </a:r>
            <a:r>
              <a:rPr lang="en-US" altLang="en-US" sz="2800" dirty="0">
                <a:solidFill>
                  <a:srgbClr val="0000FF"/>
                </a:solidFill>
                <a:sym typeface="Symbol" pitchFamily="18" charset="2"/>
              </a:rPr>
              <a:t>and </a:t>
            </a:r>
            <a:r>
              <a:rPr lang="en-US" altLang="en-US" sz="2800" i="1" dirty="0">
                <a:solidFill>
                  <a:srgbClr val="0000FF"/>
                </a:solidFill>
                <a:sym typeface="Symbol" pitchFamily="18" charset="2"/>
              </a:rPr>
              <a:t>m</a:t>
            </a:r>
            <a:r>
              <a:rPr lang="en-US" altLang="en-US" sz="2800" i="1" dirty="0" smtClean="0">
                <a:solidFill>
                  <a:srgbClr val="0000FF"/>
                </a:solidFill>
                <a:sym typeface="Symbol" pitchFamily="18" charset="2"/>
              </a:rPr>
              <a:t> </a:t>
            </a:r>
            <a:r>
              <a:rPr lang="en-US" altLang="en-US" sz="2800" dirty="0" smtClean="0">
                <a:solidFill>
                  <a:srgbClr val="0000FF"/>
                </a:solidFill>
                <a:sym typeface="Symbol" pitchFamily="18" charset="2"/>
              </a:rPr>
              <a:t>is a positive integer,</a:t>
            </a:r>
          </a:p>
          <a:p>
            <a:pPr marL="533400" indent="-533400">
              <a:lnSpc>
                <a:spcPct val="80000"/>
              </a:lnSpc>
              <a:buFont typeface="Wingdings" pitchFamily="2" charset="2"/>
              <a:buNone/>
            </a:pPr>
            <a:r>
              <a:rPr lang="en-US" altLang="en-US" sz="2800" dirty="0" smtClean="0">
                <a:solidFill>
                  <a:srgbClr val="0000FF"/>
                </a:solidFill>
                <a:sym typeface="Symbol" pitchFamily="18" charset="2"/>
              </a:rPr>
              <a:t>then </a:t>
            </a:r>
            <a:r>
              <a:rPr lang="en-US" altLang="en-US" sz="2800" i="1" dirty="0" smtClean="0">
                <a:solidFill>
                  <a:srgbClr val="0000FF"/>
                </a:solidFill>
                <a:sym typeface="Symbol" pitchFamily="18" charset="2"/>
              </a:rPr>
              <a:t>a</a:t>
            </a:r>
            <a:r>
              <a:rPr lang="en-US" altLang="en-US" sz="2800" dirty="0" smtClean="0">
                <a:solidFill>
                  <a:srgbClr val="0000FF"/>
                </a:solidFill>
                <a:sym typeface="Symbol" pitchFamily="18" charset="2"/>
              </a:rPr>
              <a:t> is congruent to </a:t>
            </a:r>
            <a:r>
              <a:rPr lang="en-US" altLang="en-US" sz="2800" i="1" dirty="0" smtClean="0">
                <a:solidFill>
                  <a:srgbClr val="0000FF"/>
                </a:solidFill>
                <a:sym typeface="Symbol" pitchFamily="18" charset="2"/>
              </a:rPr>
              <a:t>b</a:t>
            </a:r>
            <a:r>
              <a:rPr lang="en-US" altLang="en-US" sz="2800" dirty="0" smtClean="0">
                <a:solidFill>
                  <a:srgbClr val="0000FF"/>
                </a:solidFill>
                <a:sym typeface="Symbol" pitchFamily="18" charset="2"/>
              </a:rPr>
              <a:t> modulo </a:t>
            </a:r>
            <a:r>
              <a:rPr lang="en-US" altLang="en-US" sz="2800" i="1" dirty="0" smtClean="0">
                <a:solidFill>
                  <a:srgbClr val="0000FF"/>
                </a:solidFill>
                <a:sym typeface="Symbol" pitchFamily="18" charset="2"/>
              </a:rPr>
              <a:t>m</a:t>
            </a:r>
            <a:r>
              <a:rPr lang="en-US" altLang="en-US" sz="2800" dirty="0" smtClean="0">
                <a:solidFill>
                  <a:srgbClr val="0000FF"/>
                </a:solidFill>
                <a:sym typeface="Symbol" pitchFamily="18" charset="2"/>
              </a:rPr>
              <a:t> if </a:t>
            </a:r>
            <a:r>
              <a:rPr lang="en-US" altLang="en-US" sz="2800" i="1" dirty="0" smtClean="0">
                <a:solidFill>
                  <a:srgbClr val="0000FF"/>
                </a:solidFill>
                <a:sym typeface="Symbol" pitchFamily="18" charset="2"/>
              </a:rPr>
              <a:t>m</a:t>
            </a:r>
            <a:r>
              <a:rPr lang="en-US" altLang="en-US" sz="2800" dirty="0" smtClean="0">
                <a:solidFill>
                  <a:srgbClr val="0000FF"/>
                </a:solidFill>
                <a:sym typeface="Symbol" pitchFamily="18" charset="2"/>
              </a:rPr>
              <a:t> divides </a:t>
            </a:r>
            <a:r>
              <a:rPr lang="en-US" altLang="en-US" sz="2800" i="1" dirty="0" smtClean="0">
                <a:solidFill>
                  <a:srgbClr val="0000FF"/>
                </a:solidFill>
                <a:sym typeface="Symbol" pitchFamily="18" charset="2"/>
              </a:rPr>
              <a:t>a –b</a:t>
            </a:r>
            <a:r>
              <a:rPr lang="en-US" altLang="en-US" sz="2800" dirty="0" smtClean="0">
                <a:solidFill>
                  <a:srgbClr val="0000FF"/>
                </a:solidFill>
                <a:sym typeface="Symbol" pitchFamily="18" charset="2"/>
              </a:rPr>
              <a:t>.</a:t>
            </a:r>
            <a:endParaRPr lang="en-US" altLang="en-US" sz="2800" dirty="0" smtClean="0">
              <a:sym typeface="Symbol" pitchFamily="18" charset="2"/>
            </a:endParaRPr>
          </a:p>
          <a:p>
            <a:pPr marL="365760" indent="-365760">
              <a:lnSpc>
                <a:spcPct val="80000"/>
              </a:lnSpc>
            </a:pPr>
            <a:r>
              <a:rPr lang="en-US" altLang="en-US" sz="2800" dirty="0" smtClean="0">
                <a:sym typeface="Symbol" pitchFamily="18" charset="2"/>
              </a:rPr>
              <a:t>We use the notation </a:t>
            </a:r>
            <a:r>
              <a:rPr lang="en-US" altLang="en-US" sz="2800" i="1" dirty="0" smtClean="0">
                <a:solidFill>
                  <a:srgbClr val="0000FF"/>
                </a:solidFill>
              </a:rPr>
              <a:t>a </a:t>
            </a:r>
            <a:r>
              <a:rPr lang="en-US" altLang="en-US" sz="2800" dirty="0" smtClean="0">
                <a:solidFill>
                  <a:srgbClr val="0000FF"/>
                </a:solidFill>
                <a:sym typeface="Symbol" pitchFamily="18" charset="2"/>
              </a:rPr>
              <a:t> </a:t>
            </a:r>
            <a:r>
              <a:rPr lang="en-US" altLang="en-US" sz="2800" i="1" dirty="0" smtClean="0">
                <a:solidFill>
                  <a:srgbClr val="0000FF"/>
                </a:solidFill>
                <a:sym typeface="Symbol" pitchFamily="18" charset="2"/>
              </a:rPr>
              <a:t>b </a:t>
            </a:r>
            <a:r>
              <a:rPr lang="en-US" altLang="en-US" sz="2800" dirty="0" smtClean="0">
                <a:solidFill>
                  <a:srgbClr val="0000FF"/>
                </a:solidFill>
                <a:sym typeface="Symbol" pitchFamily="18" charset="2"/>
              </a:rPr>
              <a:t>(</a:t>
            </a:r>
            <a:r>
              <a:rPr lang="en-US" altLang="en-US" sz="2800" b="1" dirty="0" smtClean="0">
                <a:solidFill>
                  <a:srgbClr val="0000FF"/>
                </a:solidFill>
                <a:sym typeface="Symbol" pitchFamily="18" charset="2"/>
              </a:rPr>
              <a:t>mod</a:t>
            </a:r>
            <a:r>
              <a:rPr lang="en-US" altLang="en-US" sz="2800" dirty="0" smtClean="0">
                <a:solidFill>
                  <a:srgbClr val="0000FF"/>
                </a:solidFill>
                <a:sym typeface="Symbol" pitchFamily="18" charset="2"/>
              </a:rPr>
              <a:t> </a:t>
            </a:r>
            <a:r>
              <a:rPr lang="en-US" altLang="en-US" sz="2800" i="1" dirty="0" smtClean="0">
                <a:solidFill>
                  <a:srgbClr val="0000FF"/>
                </a:solidFill>
                <a:sym typeface="Symbol" pitchFamily="18" charset="2"/>
              </a:rPr>
              <a:t>m</a:t>
            </a:r>
            <a:r>
              <a:rPr lang="en-US" altLang="en-US" sz="2800" dirty="0" smtClean="0">
                <a:solidFill>
                  <a:srgbClr val="0000FF"/>
                </a:solidFill>
                <a:sym typeface="Symbol" pitchFamily="18" charset="2"/>
              </a:rPr>
              <a:t>) </a:t>
            </a:r>
            <a:r>
              <a:rPr lang="en-US" altLang="en-US" sz="2800" dirty="0" smtClean="0">
                <a:sym typeface="Symbol" pitchFamily="18" charset="2"/>
              </a:rPr>
              <a:t>to indicate that</a:t>
            </a:r>
          </a:p>
          <a:p>
            <a:pPr marL="0" indent="0">
              <a:lnSpc>
                <a:spcPct val="80000"/>
              </a:lnSpc>
              <a:buNone/>
            </a:pPr>
            <a:r>
              <a:rPr lang="en-US" altLang="en-US" sz="2800" i="1" dirty="0" smtClean="0">
                <a:solidFill>
                  <a:srgbClr val="FF0000"/>
                </a:solidFill>
                <a:sym typeface="Symbol" pitchFamily="18" charset="2"/>
              </a:rPr>
              <a:t>     </a:t>
            </a:r>
            <a:r>
              <a:rPr lang="en-US" altLang="en-US" sz="2800" i="1" dirty="0" smtClean="0">
                <a:solidFill>
                  <a:srgbClr val="0000FF"/>
                </a:solidFill>
                <a:sym typeface="Symbol" pitchFamily="18" charset="2"/>
              </a:rPr>
              <a:t>a</a:t>
            </a:r>
            <a:r>
              <a:rPr lang="en-US" altLang="en-US" sz="2800" dirty="0" smtClean="0">
                <a:solidFill>
                  <a:srgbClr val="0000FF"/>
                </a:solidFill>
                <a:sym typeface="Symbol" pitchFamily="18" charset="2"/>
              </a:rPr>
              <a:t> is congruent to </a:t>
            </a:r>
            <a:r>
              <a:rPr lang="en-US" altLang="en-US" sz="2800" i="1" dirty="0" smtClean="0">
                <a:solidFill>
                  <a:srgbClr val="0000FF"/>
                </a:solidFill>
                <a:sym typeface="Symbol" pitchFamily="18" charset="2"/>
              </a:rPr>
              <a:t>b</a:t>
            </a:r>
            <a:r>
              <a:rPr lang="en-US" altLang="en-US" sz="2800" dirty="0" smtClean="0">
                <a:solidFill>
                  <a:srgbClr val="0000FF"/>
                </a:solidFill>
                <a:sym typeface="Symbol" pitchFamily="18" charset="2"/>
              </a:rPr>
              <a:t> modulo </a:t>
            </a:r>
            <a:r>
              <a:rPr lang="en-US" altLang="en-US" sz="2800" i="1" dirty="0" smtClean="0">
                <a:solidFill>
                  <a:srgbClr val="0000FF"/>
                </a:solidFill>
                <a:sym typeface="Symbol" pitchFamily="18" charset="2"/>
              </a:rPr>
              <a:t>m</a:t>
            </a:r>
            <a:r>
              <a:rPr lang="en-US" altLang="en-US" sz="2800" dirty="0" smtClean="0">
                <a:solidFill>
                  <a:srgbClr val="0000FF"/>
                </a:solidFill>
                <a:sym typeface="Symbol" pitchFamily="18" charset="2"/>
              </a:rPr>
              <a:t>.</a:t>
            </a:r>
          </a:p>
          <a:p>
            <a:pPr marL="365760" indent="-365760">
              <a:lnSpc>
                <a:spcPct val="80000"/>
              </a:lnSpc>
            </a:pPr>
            <a:endParaRPr lang="en-US" altLang="en-US" sz="2800" dirty="0" smtClean="0">
              <a:sym typeface="Symbol" pitchFamily="18" charset="2"/>
            </a:endParaRPr>
          </a:p>
          <a:p>
            <a:pPr marL="365760" indent="-365760">
              <a:lnSpc>
                <a:spcPct val="80000"/>
              </a:lnSpc>
            </a:pPr>
            <a:r>
              <a:rPr lang="en-US" altLang="en-US" sz="2800" dirty="0" smtClean="0">
                <a:solidFill>
                  <a:srgbClr val="FF0000"/>
                </a:solidFill>
                <a:sym typeface="Symbol" pitchFamily="18" charset="2"/>
              </a:rPr>
              <a:t>If </a:t>
            </a:r>
            <a:r>
              <a:rPr lang="en-US" altLang="en-US" sz="2800" i="1" dirty="0" smtClean="0">
                <a:solidFill>
                  <a:srgbClr val="FF0000"/>
                </a:solidFill>
                <a:sym typeface="Symbol" pitchFamily="18" charset="2"/>
              </a:rPr>
              <a:t>a</a:t>
            </a:r>
            <a:r>
              <a:rPr lang="en-US" altLang="en-US" sz="2800" dirty="0" smtClean="0">
                <a:solidFill>
                  <a:srgbClr val="FF0000"/>
                </a:solidFill>
                <a:sym typeface="Symbol" pitchFamily="18" charset="2"/>
              </a:rPr>
              <a:t> and </a:t>
            </a:r>
            <a:r>
              <a:rPr lang="en-US" altLang="en-US" sz="2800" i="1" dirty="0" smtClean="0">
                <a:solidFill>
                  <a:srgbClr val="FF0000"/>
                </a:solidFill>
                <a:sym typeface="Symbol" pitchFamily="18" charset="2"/>
              </a:rPr>
              <a:t>b</a:t>
            </a:r>
            <a:r>
              <a:rPr lang="en-US" altLang="en-US" sz="2800" dirty="0" smtClean="0">
                <a:solidFill>
                  <a:srgbClr val="FF0000"/>
                </a:solidFill>
                <a:sym typeface="Symbol" pitchFamily="18" charset="2"/>
              </a:rPr>
              <a:t> are not congruent modulo </a:t>
            </a:r>
            <a:r>
              <a:rPr lang="en-US" altLang="en-US" sz="2800" i="1" dirty="0" smtClean="0">
                <a:solidFill>
                  <a:srgbClr val="FF0000"/>
                </a:solidFill>
                <a:sym typeface="Symbol" pitchFamily="18" charset="2"/>
              </a:rPr>
              <a:t>m</a:t>
            </a:r>
            <a:r>
              <a:rPr lang="en-US" altLang="en-US" sz="2800" dirty="0" smtClean="0">
                <a:solidFill>
                  <a:srgbClr val="FF0000"/>
                </a:solidFill>
                <a:sym typeface="Symbol" pitchFamily="18" charset="2"/>
              </a:rPr>
              <a:t>,</a:t>
            </a:r>
            <a:r>
              <a:rPr lang="en-US" altLang="en-US" sz="2800" dirty="0" smtClean="0">
                <a:sym typeface="Symbol" pitchFamily="18" charset="2"/>
              </a:rPr>
              <a:t> we write</a:t>
            </a:r>
          </a:p>
          <a:p>
            <a:pPr marL="365760" indent="-365760">
              <a:lnSpc>
                <a:spcPct val="80000"/>
              </a:lnSpc>
              <a:buNone/>
            </a:pPr>
            <a:r>
              <a:rPr lang="en-US" altLang="en-US" sz="2800" dirty="0" smtClean="0">
                <a:sym typeface="Symbol" pitchFamily="18" charset="2"/>
              </a:rPr>
              <a:t>	</a:t>
            </a:r>
            <a:r>
              <a:rPr lang="en-US" altLang="en-US" sz="2800" i="1" dirty="0" smtClean="0">
                <a:solidFill>
                  <a:srgbClr val="0000FF"/>
                </a:solidFill>
              </a:rPr>
              <a:t> </a:t>
            </a:r>
            <a:r>
              <a:rPr lang="en-US" altLang="en-US" sz="2800" i="1" dirty="0" smtClean="0">
                <a:solidFill>
                  <a:srgbClr val="FF0000"/>
                </a:solidFill>
              </a:rPr>
              <a:t>a </a:t>
            </a:r>
            <a:r>
              <a:rPr lang="en-US" altLang="en-US" sz="2800" dirty="0" smtClean="0">
                <a:solidFill>
                  <a:srgbClr val="FF0000"/>
                </a:solidFill>
                <a:sym typeface="Symbol" pitchFamily="18" charset="2"/>
              </a:rPr>
              <a:t> </a:t>
            </a:r>
            <a:r>
              <a:rPr lang="en-US" altLang="en-US" sz="2800" i="1" dirty="0" smtClean="0">
                <a:solidFill>
                  <a:srgbClr val="FF0000"/>
                </a:solidFill>
                <a:sym typeface="Symbol" pitchFamily="18" charset="2"/>
              </a:rPr>
              <a:t>b </a:t>
            </a:r>
            <a:r>
              <a:rPr lang="en-US" altLang="en-US" sz="2800" dirty="0" smtClean="0">
                <a:solidFill>
                  <a:srgbClr val="FF0000"/>
                </a:solidFill>
                <a:sym typeface="Symbol" pitchFamily="18" charset="2"/>
              </a:rPr>
              <a:t>(</a:t>
            </a:r>
            <a:r>
              <a:rPr lang="en-US" altLang="en-US" sz="2800" b="1" dirty="0" smtClean="0">
                <a:solidFill>
                  <a:srgbClr val="FF0000"/>
                </a:solidFill>
                <a:sym typeface="Symbol" pitchFamily="18" charset="2"/>
              </a:rPr>
              <a:t>mod</a:t>
            </a:r>
            <a:r>
              <a:rPr lang="en-US" altLang="en-US" sz="2800" dirty="0" smtClean="0">
                <a:solidFill>
                  <a:srgbClr val="FF0000"/>
                </a:solidFill>
                <a:sym typeface="Symbol" pitchFamily="18" charset="2"/>
              </a:rPr>
              <a:t> </a:t>
            </a:r>
            <a:r>
              <a:rPr lang="en-US" altLang="en-US" sz="2800" i="1" dirty="0" smtClean="0">
                <a:solidFill>
                  <a:srgbClr val="FF0000"/>
                </a:solidFill>
                <a:sym typeface="Symbol" pitchFamily="18" charset="2"/>
              </a:rPr>
              <a:t>m</a:t>
            </a:r>
            <a:r>
              <a:rPr lang="en-US" altLang="en-US" sz="2800" dirty="0" smtClean="0">
                <a:solidFill>
                  <a:srgbClr val="FF0000"/>
                </a:solidFill>
                <a:sym typeface="Symbol" pitchFamily="18" charset="2"/>
              </a:rPr>
              <a:t>) </a:t>
            </a:r>
          </a:p>
          <a:p>
            <a:pPr marL="365760" indent="-365760">
              <a:lnSpc>
                <a:spcPct val="80000"/>
              </a:lnSpc>
            </a:pPr>
            <a:endParaRPr lang="en-US" altLang="en-US" sz="2800" dirty="0" smtClean="0">
              <a:sym typeface="Symbol" pitchFamily="18" charset="2"/>
            </a:endParaRPr>
          </a:p>
          <a:p>
            <a:pPr marL="365760" indent="-365760">
              <a:lnSpc>
                <a:spcPct val="80000"/>
              </a:lnSpc>
            </a:pPr>
            <a:r>
              <a:rPr lang="en-US" altLang="zh-TW" sz="2800" b="1" dirty="0" smtClean="0">
                <a:solidFill>
                  <a:srgbClr val="0000FF"/>
                </a:solidFill>
                <a:ea typeface="新細明體" pitchFamily="18" charset="-120"/>
              </a:rPr>
              <a:t>Theorem 3</a:t>
            </a:r>
            <a:r>
              <a:rPr lang="en-US" altLang="zh-TW" sz="2800" dirty="0" smtClean="0">
                <a:ea typeface="新細明體" pitchFamily="18" charset="-120"/>
              </a:rPr>
              <a:t>: Let </a:t>
            </a:r>
            <a:r>
              <a:rPr lang="en-US" altLang="zh-TW" sz="2800" i="1" dirty="0" smtClean="0">
                <a:ea typeface="新細明體" pitchFamily="18" charset="-120"/>
              </a:rPr>
              <a:t>a</a:t>
            </a:r>
            <a:r>
              <a:rPr lang="en-US" altLang="zh-TW" sz="2800" dirty="0" smtClean="0">
                <a:ea typeface="新細明體" pitchFamily="18" charset="-120"/>
              </a:rPr>
              <a:t> and </a:t>
            </a:r>
            <a:r>
              <a:rPr lang="en-US" altLang="zh-TW" sz="2800" i="1" dirty="0" smtClean="0">
                <a:ea typeface="新細明體" pitchFamily="18" charset="-120"/>
              </a:rPr>
              <a:t>b</a:t>
            </a:r>
            <a:r>
              <a:rPr lang="en-US" altLang="zh-TW" sz="2800" dirty="0" smtClean="0">
                <a:ea typeface="新細明體" pitchFamily="18" charset="-120"/>
              </a:rPr>
              <a:t> be integers, and let </a:t>
            </a:r>
            <a:r>
              <a:rPr lang="en-US" altLang="zh-TW" sz="2800" i="1" dirty="0" smtClean="0">
                <a:ea typeface="新細明體" pitchFamily="18" charset="-120"/>
              </a:rPr>
              <a:t>m</a:t>
            </a:r>
            <a:r>
              <a:rPr lang="en-US" altLang="zh-TW" sz="2800" dirty="0" smtClean="0">
                <a:ea typeface="新細明體" pitchFamily="18" charset="-120"/>
              </a:rPr>
              <a:t> be a positive integer. Then </a:t>
            </a:r>
          </a:p>
          <a:p>
            <a:pPr marL="365760" indent="-365760">
              <a:lnSpc>
                <a:spcPct val="80000"/>
              </a:lnSpc>
              <a:buNone/>
            </a:pPr>
            <a:r>
              <a:rPr lang="en-US" altLang="zh-TW" sz="2800" i="1" dirty="0" smtClean="0">
                <a:ea typeface="新細明體" pitchFamily="18" charset="-120"/>
              </a:rPr>
              <a:t>	</a:t>
            </a:r>
            <a:r>
              <a:rPr lang="en-US" altLang="zh-TW" sz="2800" i="1" dirty="0" smtClean="0">
                <a:solidFill>
                  <a:srgbClr val="0000FF"/>
                </a:solidFill>
                <a:ea typeface="新細明體" pitchFamily="18" charset="-120"/>
              </a:rPr>
              <a:t>a ≡ b(</a:t>
            </a:r>
            <a:r>
              <a:rPr lang="en-US" altLang="zh-TW" sz="2800" b="1" i="1" dirty="0" smtClean="0">
                <a:solidFill>
                  <a:srgbClr val="0000FF"/>
                </a:solidFill>
                <a:ea typeface="新細明體" pitchFamily="18" charset="-120"/>
              </a:rPr>
              <a:t>mod</a:t>
            </a:r>
            <a:r>
              <a:rPr lang="en-US" altLang="zh-TW" sz="2800" i="1" dirty="0" smtClean="0">
                <a:solidFill>
                  <a:srgbClr val="0000FF"/>
                </a:solidFill>
                <a:ea typeface="新細明體" pitchFamily="18" charset="-120"/>
              </a:rPr>
              <a:t> m)</a:t>
            </a:r>
            <a:r>
              <a:rPr lang="en-US" altLang="zh-TW" sz="2800" dirty="0" smtClean="0">
                <a:solidFill>
                  <a:srgbClr val="0000FF"/>
                </a:solidFill>
                <a:ea typeface="新細明體" pitchFamily="18" charset="-120"/>
              </a:rPr>
              <a:t> </a:t>
            </a:r>
            <a:r>
              <a:rPr lang="en-US" altLang="zh-TW" sz="2800" dirty="0" err="1" smtClean="0">
                <a:solidFill>
                  <a:srgbClr val="0000FF"/>
                </a:solidFill>
                <a:ea typeface="新細明體" pitchFamily="18" charset="-120"/>
              </a:rPr>
              <a:t>iff</a:t>
            </a:r>
            <a:r>
              <a:rPr lang="en-US" altLang="zh-TW" sz="2800" dirty="0" smtClean="0">
                <a:solidFill>
                  <a:srgbClr val="0000FF"/>
                </a:solidFill>
                <a:ea typeface="新細明體" pitchFamily="18" charset="-120"/>
              </a:rPr>
              <a:t> </a:t>
            </a:r>
            <a:r>
              <a:rPr lang="en-US" altLang="zh-TW" sz="2800" i="1" dirty="0" smtClean="0">
                <a:solidFill>
                  <a:srgbClr val="0000FF"/>
                </a:solidFill>
                <a:ea typeface="新細明體" pitchFamily="18" charset="-120"/>
              </a:rPr>
              <a:t>a </a:t>
            </a:r>
            <a:r>
              <a:rPr lang="en-US" altLang="zh-TW" sz="2800" b="1" i="1" dirty="0" smtClean="0">
                <a:solidFill>
                  <a:srgbClr val="0000FF"/>
                </a:solidFill>
                <a:ea typeface="新細明體" pitchFamily="18" charset="-120"/>
              </a:rPr>
              <a:t>mod</a:t>
            </a:r>
            <a:r>
              <a:rPr lang="en-US" altLang="zh-TW" sz="2800" i="1" dirty="0" smtClean="0">
                <a:solidFill>
                  <a:srgbClr val="0000FF"/>
                </a:solidFill>
                <a:ea typeface="新細明體" pitchFamily="18" charset="-120"/>
              </a:rPr>
              <a:t> m = b </a:t>
            </a:r>
            <a:r>
              <a:rPr lang="en-US" altLang="zh-TW" sz="2800" b="1" i="1" dirty="0" smtClean="0">
                <a:solidFill>
                  <a:srgbClr val="0000FF"/>
                </a:solidFill>
                <a:ea typeface="新細明體" pitchFamily="18" charset="-120"/>
              </a:rPr>
              <a:t>mod</a:t>
            </a:r>
            <a:r>
              <a:rPr lang="en-US" altLang="zh-TW" sz="2800" i="1" dirty="0" smtClean="0">
                <a:solidFill>
                  <a:srgbClr val="0000FF"/>
                </a:solidFill>
                <a:ea typeface="新細明體" pitchFamily="18" charset="-120"/>
              </a:rPr>
              <a:t> m</a:t>
            </a:r>
            <a:endParaRPr lang="en-US" altLang="zh-TW" sz="2800" dirty="0" smtClean="0">
              <a:solidFill>
                <a:srgbClr val="0000FF"/>
              </a:solidFill>
              <a:ea typeface="新細明體" pitchFamily="18" charset="-120"/>
            </a:endParaRPr>
          </a:p>
        </p:txBody>
      </p:sp>
      <p:cxnSp>
        <p:nvCxnSpPr>
          <p:cNvPr id="7" name="Straight Connector 6"/>
          <p:cNvCxnSpPr/>
          <p:nvPr/>
        </p:nvCxnSpPr>
        <p:spPr>
          <a:xfrm flipH="1">
            <a:off x="1219200" y="3886200"/>
            <a:ext cx="228600" cy="457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65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smtClean="0"/>
              <a:t>Congruence </a:t>
            </a:r>
            <a:endParaRPr lang="en-US" sz="4000" dirty="0"/>
          </a:p>
        </p:txBody>
      </p:sp>
      <p:sp>
        <p:nvSpPr>
          <p:cNvPr id="3" name="Content Placeholder 2"/>
          <p:cNvSpPr>
            <a:spLocks noGrp="1"/>
          </p:cNvSpPr>
          <p:nvPr>
            <p:ph idx="1"/>
          </p:nvPr>
        </p:nvSpPr>
        <p:spPr/>
        <p:txBody>
          <a:bodyPr/>
          <a:lstStyle/>
          <a:p>
            <a:pPr marL="533400" indent="-533400">
              <a:lnSpc>
                <a:spcPct val="80000"/>
              </a:lnSpc>
              <a:buNone/>
            </a:pPr>
            <a:r>
              <a:rPr lang="en-US" altLang="en-US" u="sng" dirty="0" smtClean="0">
                <a:solidFill>
                  <a:srgbClr val="FF0000"/>
                </a:solidFill>
                <a:sym typeface="Symbol" pitchFamily="18" charset="2"/>
              </a:rPr>
              <a:t>Question</a:t>
            </a:r>
            <a:r>
              <a:rPr lang="en-US" altLang="en-US" dirty="0" smtClean="0">
                <a:solidFill>
                  <a:srgbClr val="FF0000"/>
                </a:solidFill>
                <a:sym typeface="Symbol" pitchFamily="18" charset="2"/>
              </a:rPr>
              <a:t>:  Which of the following are true?</a:t>
            </a:r>
            <a:endParaRPr lang="en-US" altLang="en-US" dirty="0" smtClean="0"/>
          </a:p>
          <a:p>
            <a:pPr marL="533400" indent="-533400">
              <a:lnSpc>
                <a:spcPct val="80000"/>
              </a:lnSpc>
              <a:buFont typeface="+mj-lt"/>
              <a:buAutoNum type="arabicParenR"/>
            </a:pPr>
            <a:r>
              <a:rPr lang="en-US" altLang="en-US" dirty="0" smtClean="0"/>
              <a:t>3 </a:t>
            </a:r>
            <a:r>
              <a:rPr lang="en-US" altLang="en-US" dirty="0" smtClean="0">
                <a:sym typeface="Symbol" pitchFamily="18" charset="2"/>
              </a:rPr>
              <a:t> 3 (mod 17)</a:t>
            </a:r>
          </a:p>
          <a:p>
            <a:pPr marL="533400" indent="-533400">
              <a:lnSpc>
                <a:spcPct val="80000"/>
              </a:lnSpc>
              <a:buFont typeface="+mj-lt"/>
              <a:buAutoNum type="arabicParenR"/>
            </a:pPr>
            <a:r>
              <a:rPr lang="en-US" altLang="en-US" dirty="0" smtClean="0"/>
              <a:t>3 </a:t>
            </a:r>
            <a:r>
              <a:rPr lang="en-US" altLang="en-US" dirty="0" smtClean="0">
                <a:sym typeface="Symbol" pitchFamily="18" charset="2"/>
              </a:rPr>
              <a:t> -3 (mod 17)</a:t>
            </a:r>
          </a:p>
          <a:p>
            <a:pPr marL="533400" indent="-533400">
              <a:lnSpc>
                <a:spcPct val="80000"/>
              </a:lnSpc>
              <a:buFont typeface="+mj-lt"/>
              <a:buAutoNum type="arabicParenR"/>
            </a:pPr>
            <a:r>
              <a:rPr lang="en-US" altLang="en-US" dirty="0" smtClean="0"/>
              <a:t>172 </a:t>
            </a:r>
            <a:r>
              <a:rPr lang="en-US" altLang="en-US" dirty="0" smtClean="0">
                <a:sym typeface="Symbol" pitchFamily="18" charset="2"/>
              </a:rPr>
              <a:t> 177 (mod 5)</a:t>
            </a:r>
          </a:p>
          <a:p>
            <a:pPr marL="533400" indent="-533400">
              <a:lnSpc>
                <a:spcPct val="80000"/>
              </a:lnSpc>
              <a:buFont typeface="+mj-lt"/>
              <a:buAutoNum type="arabicParenR"/>
            </a:pPr>
            <a:r>
              <a:rPr lang="en-US" altLang="en-US" dirty="0" smtClean="0"/>
              <a:t>-13 </a:t>
            </a:r>
            <a:r>
              <a:rPr lang="en-US" altLang="en-US" dirty="0" smtClean="0">
                <a:sym typeface="Symbol" pitchFamily="18" charset="2"/>
              </a:rPr>
              <a:t> 13 (mod 26)</a:t>
            </a:r>
            <a:endParaRPr lang="en-US"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E9B8543-AF6E-4BAA-9D70-5030ED5F83EF}" type="slidenum">
              <a:rPr lang="en-US" altLang="en-US"/>
              <a:pPr/>
              <a:t>15</a:t>
            </a:fld>
            <a:endParaRPr lang="en-US" altLang="en-US"/>
          </a:p>
        </p:txBody>
      </p:sp>
      <p:sp>
        <p:nvSpPr>
          <p:cNvPr id="78850" name="Rectangle 2"/>
          <p:cNvSpPr>
            <a:spLocks noGrp="1" noChangeArrowheads="1"/>
          </p:cNvSpPr>
          <p:nvPr>
            <p:ph type="title"/>
          </p:nvPr>
        </p:nvSpPr>
        <p:spPr>
          <a:xfrm>
            <a:off x="457200" y="655638"/>
            <a:ext cx="8229600" cy="792162"/>
          </a:xfrm>
        </p:spPr>
        <p:txBody>
          <a:bodyPr/>
          <a:lstStyle/>
          <a:p>
            <a:r>
              <a:rPr lang="en-US" altLang="en-US" sz="4000" b="1" dirty="0" smtClean="0"/>
              <a:t>Congruence  </a:t>
            </a:r>
            <a:endParaRPr lang="en-US" altLang="en-US" sz="4000" dirty="0"/>
          </a:p>
        </p:txBody>
      </p:sp>
      <p:sp>
        <p:nvSpPr>
          <p:cNvPr id="78851" name="Rectangle 3" descr="Rectangle: Click to edit Master text styles&#10;Second level&#10;Third level&#10;Fourth level&#10;Fifth level"/>
          <p:cNvSpPr>
            <a:spLocks noGrp="1" noChangeArrowheads="1"/>
          </p:cNvSpPr>
          <p:nvPr>
            <p:ph type="body" idx="1"/>
          </p:nvPr>
        </p:nvSpPr>
        <p:spPr>
          <a:xfrm>
            <a:off x="228600" y="1371600"/>
            <a:ext cx="8686800" cy="4754563"/>
          </a:xfrm>
        </p:spPr>
        <p:txBody>
          <a:bodyPr/>
          <a:lstStyle/>
          <a:p>
            <a:pPr marL="533400" indent="-533400">
              <a:buFont typeface="Wingdings" pitchFamily="2" charset="2"/>
              <a:buNone/>
            </a:pPr>
            <a:r>
              <a:rPr lang="en-US" altLang="en-US" sz="2600" b="1" u="sng" dirty="0" smtClean="0">
                <a:solidFill>
                  <a:srgbClr val="0000FF"/>
                </a:solidFill>
              </a:rPr>
              <a:t>Answer:</a:t>
            </a:r>
            <a:endParaRPr lang="en-US" altLang="en-US" sz="2600" dirty="0">
              <a:solidFill>
                <a:srgbClr val="0000FF"/>
              </a:solidFill>
              <a:sym typeface="Symbol" pitchFamily="18" charset="2"/>
            </a:endParaRPr>
          </a:p>
          <a:p>
            <a:pPr marL="533400" indent="-533400">
              <a:buFont typeface="+mj-lt"/>
              <a:buAutoNum type="arabicParenR"/>
            </a:pPr>
            <a:r>
              <a:rPr lang="en-US" altLang="en-US" sz="2600" dirty="0"/>
              <a:t>3 </a:t>
            </a:r>
            <a:r>
              <a:rPr lang="en-US" altLang="en-US" sz="2600" dirty="0">
                <a:sym typeface="Symbol" pitchFamily="18" charset="2"/>
              </a:rPr>
              <a:t> 3 (mod 17)  </a:t>
            </a:r>
            <a:r>
              <a:rPr lang="en-US" altLang="en-US" sz="2600" dirty="0">
                <a:solidFill>
                  <a:srgbClr val="0000FF"/>
                </a:solidFill>
                <a:sym typeface="Symbol" pitchFamily="18" charset="2"/>
              </a:rPr>
              <a:t>True</a:t>
            </a:r>
            <a:r>
              <a:rPr lang="en-US" altLang="en-US" sz="2600" dirty="0">
                <a:sym typeface="Symbol" pitchFamily="18" charset="2"/>
              </a:rPr>
              <a:t>. </a:t>
            </a:r>
            <a:r>
              <a:rPr lang="en-US" altLang="en-US" sz="2600" dirty="0" smtClean="0">
                <a:sym typeface="Symbol" pitchFamily="18" charset="2"/>
              </a:rPr>
              <a:t>Any </a:t>
            </a:r>
            <a:r>
              <a:rPr lang="en-US" altLang="en-US" sz="2600" dirty="0">
                <a:sym typeface="Symbol" pitchFamily="18" charset="2"/>
              </a:rPr>
              <a:t>number is congruent to </a:t>
            </a:r>
            <a:r>
              <a:rPr lang="en-US" altLang="en-US" sz="2600" dirty="0" smtClean="0">
                <a:sym typeface="Symbol" pitchFamily="18" charset="2"/>
              </a:rPr>
              <a:t>itself </a:t>
            </a:r>
          </a:p>
          <a:p>
            <a:pPr marL="533400" indent="-533400">
              <a:buNone/>
            </a:pPr>
            <a:r>
              <a:rPr lang="en-US" altLang="en-US" sz="2600" dirty="0" smtClean="0">
                <a:sym typeface="Symbol" pitchFamily="18" charset="2"/>
              </a:rPr>
              <a:t>		                                 (3-3 = 0, divisible by all)</a:t>
            </a:r>
          </a:p>
          <a:p>
            <a:pPr marL="533400" indent="-533400">
              <a:buNone/>
            </a:pPr>
            <a:r>
              <a:rPr lang="en-US" altLang="en-US" sz="2600" dirty="0" smtClean="0">
                <a:sym typeface="Symbol" pitchFamily="18" charset="2"/>
              </a:rPr>
              <a:t>2)	</a:t>
            </a:r>
            <a:r>
              <a:rPr lang="en-US" altLang="en-US" sz="2600" dirty="0" smtClean="0"/>
              <a:t>3 </a:t>
            </a:r>
            <a:r>
              <a:rPr lang="en-US" altLang="en-US" sz="2600" dirty="0">
                <a:sym typeface="Symbol" pitchFamily="18" charset="2"/>
              </a:rPr>
              <a:t> -3 (mod 17) </a:t>
            </a:r>
            <a:r>
              <a:rPr lang="en-US" altLang="en-US" sz="2600" dirty="0">
                <a:solidFill>
                  <a:srgbClr val="FF0000"/>
                </a:solidFill>
                <a:sym typeface="Symbol" pitchFamily="18" charset="2"/>
              </a:rPr>
              <a:t>False</a:t>
            </a:r>
            <a:r>
              <a:rPr lang="en-US" altLang="en-US" sz="2600" dirty="0">
                <a:sym typeface="Symbol" pitchFamily="18" charset="2"/>
              </a:rPr>
              <a:t>. (3-(-3)) = 6 isn</a:t>
            </a:r>
            <a:r>
              <a:rPr lang="en-US" altLang="en-US" sz="2600" dirty="0">
                <a:latin typeface="Times New Roman"/>
                <a:sym typeface="Symbol" pitchFamily="18" charset="2"/>
              </a:rPr>
              <a:t>’</a:t>
            </a:r>
            <a:r>
              <a:rPr lang="en-US" altLang="en-US" sz="2600" dirty="0">
                <a:sym typeface="Symbol" pitchFamily="18" charset="2"/>
              </a:rPr>
              <a:t>t divisible by 17.</a:t>
            </a:r>
          </a:p>
          <a:p>
            <a:pPr marL="533400" indent="-533400">
              <a:buNone/>
            </a:pPr>
            <a:r>
              <a:rPr lang="en-US" altLang="en-US" sz="2600" dirty="0" smtClean="0"/>
              <a:t>3) 	172 </a:t>
            </a:r>
            <a:r>
              <a:rPr lang="en-US" altLang="en-US" sz="2600" dirty="0">
                <a:sym typeface="Symbol" pitchFamily="18" charset="2"/>
              </a:rPr>
              <a:t> 177 (mod 5) </a:t>
            </a:r>
            <a:r>
              <a:rPr lang="en-US" altLang="en-US" sz="2600" dirty="0" smtClean="0">
                <a:solidFill>
                  <a:srgbClr val="0000FF"/>
                </a:solidFill>
                <a:sym typeface="Symbol" pitchFamily="18" charset="2"/>
              </a:rPr>
              <a:t>True</a:t>
            </a:r>
            <a:r>
              <a:rPr lang="en-US" altLang="en-US" sz="2600" dirty="0">
                <a:sym typeface="Symbol" pitchFamily="18" charset="2"/>
              </a:rPr>
              <a:t>.  172-177 = -5 is a multiple of 5</a:t>
            </a:r>
          </a:p>
          <a:p>
            <a:pPr marL="533400" indent="-533400">
              <a:buNone/>
            </a:pPr>
            <a:r>
              <a:rPr lang="en-US" altLang="en-US" sz="2600" dirty="0" smtClean="0"/>
              <a:t>4)	-13 </a:t>
            </a:r>
            <a:r>
              <a:rPr lang="en-US" altLang="en-US" sz="2600" dirty="0">
                <a:sym typeface="Symbol" pitchFamily="18" charset="2"/>
              </a:rPr>
              <a:t> 13 (mod 26)  </a:t>
            </a:r>
            <a:r>
              <a:rPr lang="en-US" altLang="en-US" sz="2600" dirty="0" smtClean="0">
                <a:solidFill>
                  <a:srgbClr val="0000FF"/>
                </a:solidFill>
                <a:sym typeface="Symbol" pitchFamily="18" charset="2"/>
              </a:rPr>
              <a:t>True</a:t>
            </a:r>
            <a:r>
              <a:rPr lang="en-US" altLang="en-US" sz="2600" dirty="0" smtClean="0">
                <a:sym typeface="Symbol" pitchFamily="18" charset="2"/>
              </a:rPr>
              <a:t>.  </a:t>
            </a:r>
            <a:r>
              <a:rPr lang="en-US" altLang="en-US" sz="2600" dirty="0">
                <a:sym typeface="Symbol" pitchFamily="18" charset="2"/>
              </a:rPr>
              <a:t>-</a:t>
            </a:r>
            <a:r>
              <a:rPr lang="en-US" altLang="en-US" sz="2600" dirty="0" smtClean="0">
                <a:sym typeface="Symbol" pitchFamily="18" charset="2"/>
              </a:rPr>
              <a:t>13 -</a:t>
            </a:r>
            <a:r>
              <a:rPr lang="en-US" altLang="en-US" sz="2600" dirty="0">
                <a:sym typeface="Symbol" pitchFamily="18" charset="2"/>
              </a:rPr>
              <a:t>13 = -26 divisible by 26</a:t>
            </a:r>
            <a:r>
              <a:rPr lang="en-US" altLang="en-US" sz="2600" dirty="0" smtClean="0">
                <a:sym typeface="Symbol" pitchFamily="18" charset="2"/>
              </a:rPr>
              <a:t>.</a:t>
            </a:r>
          </a:p>
          <a:p>
            <a:pPr marL="533400" indent="-533400">
              <a:buNone/>
            </a:pPr>
            <a:endParaRPr lang="en-US" altLang="en-US" sz="2600" dirty="0" smtClean="0">
              <a:sym typeface="Symbol" pitchFamily="18" charset="2"/>
            </a:endParaRPr>
          </a:p>
          <a:p>
            <a:pPr marL="533400" indent="-533400">
              <a:buNone/>
            </a:pPr>
            <a:r>
              <a:rPr lang="en-US" altLang="en-US" sz="2600" i="1" u="sng" dirty="0" smtClean="0">
                <a:solidFill>
                  <a:srgbClr val="FF0000"/>
                </a:solidFill>
                <a:sym typeface="Symbol" pitchFamily="18" charset="2"/>
              </a:rPr>
              <a:t>Question</a:t>
            </a:r>
            <a:r>
              <a:rPr lang="en-US" altLang="en-US" sz="2600" dirty="0" smtClean="0">
                <a:solidFill>
                  <a:srgbClr val="FF0000"/>
                </a:solidFill>
                <a:sym typeface="Symbol" pitchFamily="18" charset="2"/>
              </a:rPr>
              <a:t>: List five integers that are congruent to 3 modulo 7</a:t>
            </a:r>
          </a:p>
          <a:p>
            <a:pPr marL="533400" indent="-533400">
              <a:buNone/>
            </a:pPr>
            <a:r>
              <a:rPr lang="en-US" altLang="en-US" sz="2600" u="sng" dirty="0" smtClean="0">
                <a:solidFill>
                  <a:srgbClr val="0000FF"/>
                </a:solidFill>
                <a:sym typeface="Symbol" pitchFamily="18" charset="2"/>
              </a:rPr>
              <a:t>Answer:</a:t>
            </a:r>
            <a:r>
              <a:rPr lang="en-US" altLang="en-US" sz="2600" dirty="0" smtClean="0">
                <a:solidFill>
                  <a:srgbClr val="0000FF"/>
                </a:solidFill>
                <a:sym typeface="Symbol" pitchFamily="18" charset="2"/>
              </a:rPr>
              <a:t>    3</a:t>
            </a:r>
            <a:r>
              <a:rPr lang="en-US" altLang="en-US" sz="2600" dirty="0">
                <a:solidFill>
                  <a:srgbClr val="0000FF"/>
                </a:solidFill>
                <a:sym typeface="Symbol" pitchFamily="18" charset="2"/>
              </a:rPr>
              <a:t>, 10, 17, 24, </a:t>
            </a:r>
            <a:r>
              <a:rPr lang="en-US" altLang="en-US" sz="2600" dirty="0" smtClean="0">
                <a:solidFill>
                  <a:srgbClr val="0000FF"/>
                </a:solidFill>
                <a:sym typeface="Symbol" pitchFamily="18" charset="2"/>
              </a:rPr>
              <a:t>31 </a:t>
            </a:r>
            <a:endParaRPr lang="en-US" altLang="en-US" sz="2600" dirty="0">
              <a:solidFill>
                <a:srgbClr val="0000FF"/>
              </a:solidFill>
              <a:sym typeface="Symbol" pitchFamily="18" charset="2"/>
            </a:endParaRPr>
          </a:p>
        </p:txBody>
      </p:sp>
    </p:spTree>
    <p:extLst>
      <p:ext uri="{BB962C8B-B14F-4D97-AF65-F5344CB8AC3E}">
        <p14:creationId xmlns:p14="http://schemas.microsoft.com/office/powerpoint/2010/main" val="15393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lstStyle/>
          <a:p>
            <a:r>
              <a:rPr lang="en-US" altLang="en-US" sz="4000" b="1" dirty="0" smtClean="0"/>
              <a:t>Cryptology</a:t>
            </a:r>
            <a:endParaRPr lang="en-US" sz="4000" b="1" dirty="0"/>
          </a:p>
        </p:txBody>
      </p:sp>
      <p:sp>
        <p:nvSpPr>
          <p:cNvPr id="3" name="Content Placeholder 2"/>
          <p:cNvSpPr>
            <a:spLocks noGrp="1"/>
          </p:cNvSpPr>
          <p:nvPr>
            <p:ph idx="1"/>
          </p:nvPr>
        </p:nvSpPr>
        <p:spPr>
          <a:xfrm>
            <a:off x="457200" y="1371600"/>
            <a:ext cx="8229600" cy="4373563"/>
          </a:xfrm>
        </p:spPr>
        <p:txBody>
          <a:bodyPr/>
          <a:lstStyle/>
          <a:p>
            <a:pPr>
              <a:lnSpc>
                <a:spcPct val="90000"/>
              </a:lnSpc>
            </a:pPr>
            <a:r>
              <a:rPr lang="en-US" sz="2800" dirty="0" smtClean="0">
                <a:solidFill>
                  <a:srgbClr val="0000FF"/>
                </a:solidFill>
              </a:rPr>
              <a:t>Cryptology is the study of secrete messages.</a:t>
            </a:r>
          </a:p>
          <a:p>
            <a:pPr>
              <a:lnSpc>
                <a:spcPct val="90000"/>
              </a:lnSpc>
            </a:pPr>
            <a:r>
              <a:rPr lang="en-US" sz="2800" dirty="0" smtClean="0"/>
              <a:t>One of the earliest known uses of cryptology was by </a:t>
            </a:r>
            <a:r>
              <a:rPr lang="en-US" sz="2800" b="1" i="1" dirty="0" smtClean="0"/>
              <a:t>Julius Caesar.</a:t>
            </a:r>
          </a:p>
          <a:p>
            <a:pPr>
              <a:lnSpc>
                <a:spcPct val="90000"/>
              </a:lnSpc>
            </a:pPr>
            <a:r>
              <a:rPr lang="en-US" sz="2800" dirty="0" smtClean="0"/>
              <a:t>He made messages secret  by </a:t>
            </a:r>
            <a:r>
              <a:rPr lang="en-US" sz="2800" dirty="0" smtClean="0">
                <a:solidFill>
                  <a:srgbClr val="0000FF"/>
                </a:solidFill>
              </a:rPr>
              <a:t>shifting each letter three letters forward in the alphabet.</a:t>
            </a:r>
            <a:r>
              <a:rPr lang="en-US" sz="2800" dirty="0" smtClean="0"/>
              <a:t> For instance, using this scheme the letter B is sent to E and the letter X is sent to A.</a:t>
            </a:r>
          </a:p>
          <a:p>
            <a:pPr>
              <a:lnSpc>
                <a:spcPct val="90000"/>
              </a:lnSpc>
            </a:pPr>
            <a:r>
              <a:rPr lang="en-US" sz="2800" dirty="0" smtClean="0"/>
              <a:t>This is an example of </a:t>
            </a:r>
            <a:r>
              <a:rPr lang="en-US" sz="2800" b="1" dirty="0" smtClean="0"/>
              <a:t>encryption</a:t>
            </a:r>
            <a:r>
              <a:rPr lang="en-US" sz="2800" dirty="0" smtClean="0"/>
              <a:t>, that is the process of making a message secret. </a:t>
            </a:r>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lstStyle/>
          <a:p>
            <a:r>
              <a:rPr lang="en-US" sz="4000" b="1" dirty="0" smtClean="0">
                <a:solidFill>
                  <a:srgbClr val="0000FF"/>
                </a:solidFill>
              </a:rPr>
              <a:t>Caesar Cipher</a:t>
            </a:r>
            <a:endParaRPr lang="en-US" sz="4000" b="1" dirty="0">
              <a:solidFill>
                <a:srgbClr val="0000FF"/>
              </a:solidFill>
            </a:endParaRPr>
          </a:p>
        </p:txBody>
      </p:sp>
      <p:sp>
        <p:nvSpPr>
          <p:cNvPr id="3" name="Content Placeholder 2"/>
          <p:cNvSpPr>
            <a:spLocks noGrp="1"/>
          </p:cNvSpPr>
          <p:nvPr>
            <p:ph idx="1"/>
          </p:nvPr>
        </p:nvSpPr>
        <p:spPr>
          <a:xfrm>
            <a:off x="457200" y="1341437"/>
            <a:ext cx="8229600" cy="4525963"/>
          </a:xfrm>
        </p:spPr>
        <p:txBody>
          <a:bodyPr/>
          <a:lstStyle/>
          <a:p>
            <a:pPr marL="571500" indent="-457200"/>
            <a:r>
              <a:rPr lang="en-US" altLang="en-US" b="1" dirty="0" smtClean="0">
                <a:sym typeface="Wingdings" pitchFamily="2" charset="2"/>
              </a:rPr>
              <a:t>Mathematical</a:t>
            </a:r>
            <a:r>
              <a:rPr lang="en-US" altLang="en-US" dirty="0" smtClean="0">
                <a:sym typeface="Wingdings" pitchFamily="2" charset="2"/>
              </a:rPr>
              <a:t> </a:t>
            </a:r>
            <a:r>
              <a:rPr lang="en-US" altLang="en-US" b="1" dirty="0" smtClean="0">
                <a:sym typeface="Wingdings" pitchFamily="2" charset="2"/>
              </a:rPr>
              <a:t>expression</a:t>
            </a:r>
            <a:r>
              <a:rPr lang="en-US" altLang="en-US" dirty="0" smtClean="0">
                <a:sym typeface="Wingdings" pitchFamily="2" charset="2"/>
              </a:rPr>
              <a:t>:</a:t>
            </a:r>
          </a:p>
          <a:p>
            <a:pPr marL="571500" indent="-457200" algn="ctr">
              <a:buNone/>
            </a:pPr>
            <a:r>
              <a:rPr lang="en-US" altLang="en-US" i="1" dirty="0" smtClean="0">
                <a:solidFill>
                  <a:srgbClr val="0000FF"/>
                </a:solidFill>
                <a:sym typeface="Wingdings" pitchFamily="2" charset="2"/>
              </a:rPr>
              <a:t>f(p)</a:t>
            </a:r>
            <a:r>
              <a:rPr lang="en-US" altLang="en-US" dirty="0" smtClean="0">
                <a:solidFill>
                  <a:srgbClr val="0000FF"/>
                </a:solidFill>
                <a:sym typeface="Wingdings" pitchFamily="2" charset="2"/>
              </a:rPr>
              <a:t> = (</a:t>
            </a:r>
            <a:r>
              <a:rPr lang="en-US" altLang="en-US" i="1" dirty="0" smtClean="0">
                <a:solidFill>
                  <a:srgbClr val="0000FF"/>
                </a:solidFill>
                <a:sym typeface="Wingdings" pitchFamily="2" charset="2"/>
              </a:rPr>
              <a:t>p</a:t>
            </a:r>
            <a:r>
              <a:rPr lang="en-US" altLang="en-US" dirty="0" smtClean="0">
                <a:solidFill>
                  <a:srgbClr val="0000FF"/>
                </a:solidFill>
                <a:sym typeface="Wingdings" pitchFamily="2" charset="2"/>
              </a:rPr>
              <a:t> + 3) </a:t>
            </a:r>
            <a:r>
              <a:rPr lang="en-US" altLang="en-US" b="1" dirty="0" smtClean="0">
                <a:solidFill>
                  <a:srgbClr val="0000FF"/>
                </a:solidFill>
                <a:sym typeface="Wingdings" pitchFamily="2" charset="2"/>
              </a:rPr>
              <a:t>mod</a:t>
            </a:r>
            <a:r>
              <a:rPr lang="en-US" altLang="en-US" dirty="0" smtClean="0">
                <a:solidFill>
                  <a:srgbClr val="0000FF"/>
                </a:solidFill>
                <a:sym typeface="Wingdings" pitchFamily="2" charset="2"/>
              </a:rPr>
              <a:t> 26</a:t>
            </a:r>
            <a:r>
              <a:rPr lang="en-US" altLang="en-US" dirty="0" smtClean="0">
                <a:sym typeface="Wingdings" pitchFamily="2" charset="2"/>
              </a:rPr>
              <a:t>    		 </a:t>
            </a:r>
            <a:r>
              <a:rPr lang="en-US" altLang="en-US" dirty="0" smtClean="0">
                <a:solidFill>
                  <a:srgbClr val="0000FF"/>
                </a:solidFill>
                <a:sym typeface="Wingdings" pitchFamily="2" charset="2"/>
              </a:rPr>
              <a:t>0 </a:t>
            </a:r>
            <a:r>
              <a:rPr lang="en-US" altLang="en-US" dirty="0" smtClean="0">
                <a:solidFill>
                  <a:srgbClr val="0000FF"/>
                </a:solidFill>
                <a:sym typeface="Symbol" pitchFamily="18" charset="2"/>
              </a:rPr>
              <a:t> </a:t>
            </a:r>
            <a:r>
              <a:rPr lang="en-US" altLang="en-US" i="1" dirty="0" smtClean="0">
                <a:solidFill>
                  <a:srgbClr val="0000FF"/>
                </a:solidFill>
                <a:sym typeface="Symbol" pitchFamily="18" charset="2"/>
              </a:rPr>
              <a:t>p</a:t>
            </a:r>
            <a:r>
              <a:rPr lang="en-US" altLang="en-US" dirty="0" smtClean="0">
                <a:solidFill>
                  <a:srgbClr val="0000FF"/>
                </a:solidFill>
                <a:sym typeface="Symbol" pitchFamily="18" charset="2"/>
              </a:rPr>
              <a:t>  25</a:t>
            </a:r>
            <a:endParaRPr lang="en-US" altLang="en-US" b="1" dirty="0" smtClean="0">
              <a:solidFill>
                <a:srgbClr val="0000FF"/>
              </a:solidFill>
            </a:endParaRPr>
          </a:p>
          <a:p>
            <a:pPr marL="571500" indent="-457200"/>
            <a:r>
              <a:rPr lang="en-US" altLang="en-US" dirty="0" smtClean="0"/>
              <a:t>Making messages secrets by shifting each letter three letters forward in the alphabet</a:t>
            </a:r>
          </a:p>
          <a:p>
            <a:pPr marL="971550" lvl="1" indent="-457200">
              <a:buFont typeface="Wingdings" pitchFamily="2" charset="2"/>
              <a:buChar char="§"/>
            </a:pPr>
            <a:r>
              <a:rPr lang="en-US" altLang="en-US" dirty="0" smtClean="0"/>
              <a:t>B </a:t>
            </a:r>
            <a:r>
              <a:rPr lang="en-US" altLang="en-US" dirty="0" smtClean="0">
                <a:sym typeface="Wingdings" pitchFamily="2" charset="2"/>
              </a:rPr>
              <a:t> E  </a:t>
            </a:r>
          </a:p>
          <a:p>
            <a:pPr marL="971550" lvl="1" indent="-457200">
              <a:buFont typeface="Wingdings" pitchFamily="2" charset="2"/>
              <a:buChar char="§"/>
            </a:pPr>
            <a:r>
              <a:rPr lang="en-US" altLang="en-US" dirty="0" smtClean="0">
                <a:sym typeface="Wingdings" pitchFamily="2" charset="2"/>
              </a:rPr>
              <a:t>X  A</a:t>
            </a:r>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lide Number Placeholder 5"/>
          <p:cNvSpPr>
            <a:spLocks noGrp="1"/>
          </p:cNvSpPr>
          <p:nvPr>
            <p:ph type="sldNum" sz="quarter" idx="12"/>
          </p:nvPr>
        </p:nvSpPr>
        <p:spPr/>
        <p:txBody>
          <a:bodyPr/>
          <a:lstStyle/>
          <a:p>
            <a:fld id="{1F9AFCD5-3648-4A9F-8017-21F2496F0594}" type="slidenum">
              <a:rPr lang="en-US"/>
              <a:pPr/>
              <a:t>18</a:t>
            </a:fld>
            <a:endParaRPr lang="en-US"/>
          </a:p>
        </p:txBody>
      </p:sp>
      <p:sp>
        <p:nvSpPr>
          <p:cNvPr id="86018" name="Rectangle 2"/>
          <p:cNvSpPr>
            <a:spLocks noGrp="1" noChangeArrowheads="1"/>
          </p:cNvSpPr>
          <p:nvPr>
            <p:ph type="title"/>
          </p:nvPr>
        </p:nvSpPr>
        <p:spPr>
          <a:xfrm>
            <a:off x="609600" y="533400"/>
            <a:ext cx="7772400" cy="1143000"/>
          </a:xfrm>
        </p:spPr>
        <p:txBody>
          <a:bodyPr/>
          <a:lstStyle/>
          <a:p>
            <a:pPr algn="ctr"/>
            <a:r>
              <a:rPr lang="en-US" sz="4000" b="1" dirty="0"/>
              <a:t>Letter </a:t>
            </a:r>
            <a:r>
              <a:rPr lang="en-US" sz="4000" b="1" dirty="0" smtClean="0">
                <a:sym typeface="Wingdings" pitchFamily="2" charset="2"/>
              </a:rPr>
              <a:t> </a:t>
            </a:r>
            <a:r>
              <a:rPr lang="en-US" sz="4000" b="1" dirty="0">
                <a:sym typeface="Wingdings" pitchFamily="2" charset="2"/>
              </a:rPr>
              <a:t>Number </a:t>
            </a:r>
            <a:br>
              <a:rPr lang="en-US" sz="4000" b="1" dirty="0">
                <a:sym typeface="Wingdings" pitchFamily="2" charset="2"/>
              </a:rPr>
            </a:br>
            <a:r>
              <a:rPr lang="en-US" sz="4000" b="1" dirty="0">
                <a:sym typeface="Wingdings" pitchFamily="2" charset="2"/>
              </a:rPr>
              <a:t>Conversion Table</a:t>
            </a:r>
            <a:endParaRPr lang="en-US" sz="4000" b="1" dirty="0"/>
          </a:p>
        </p:txBody>
      </p:sp>
      <p:graphicFrame>
        <p:nvGraphicFramePr>
          <p:cNvPr id="86019" name="Group 3"/>
          <p:cNvGraphicFramePr>
            <a:graphicFrameLocks noGrp="1"/>
          </p:cNvGraphicFramePr>
          <p:nvPr>
            <p:ph type="tbl" idx="1"/>
            <p:extLst>
              <p:ext uri="{D42A27DB-BD31-4B8C-83A1-F6EECF244321}">
                <p14:modId xmlns:p14="http://schemas.microsoft.com/office/powerpoint/2010/main" val="4088945640"/>
              </p:ext>
            </p:extLst>
          </p:nvPr>
        </p:nvGraphicFramePr>
        <p:xfrm>
          <a:off x="914400" y="2057400"/>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063" name="Group 47"/>
          <p:cNvGraphicFramePr>
            <a:graphicFrameLocks noGrp="1"/>
          </p:cNvGraphicFramePr>
          <p:nvPr>
            <p:extLst>
              <p:ext uri="{D42A27DB-BD31-4B8C-83A1-F6EECF244321}">
                <p14:modId xmlns:p14="http://schemas.microsoft.com/office/powerpoint/2010/main" val="2263540412"/>
              </p:ext>
            </p:extLst>
          </p:nvPr>
        </p:nvGraphicFramePr>
        <p:xfrm>
          <a:off x="914400" y="3505200"/>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Z</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838200"/>
          </a:xfrm>
        </p:spPr>
        <p:txBody>
          <a:bodyPr/>
          <a:lstStyle/>
          <a:p>
            <a:r>
              <a:rPr lang="en-US" sz="4000" dirty="0" smtClean="0">
                <a:solidFill>
                  <a:srgbClr val="FF0000"/>
                </a:solidFill>
              </a:rPr>
              <a:t>Example 9 @ p. 221</a:t>
            </a:r>
            <a:endParaRPr lang="en-US" sz="4000" dirty="0">
              <a:solidFill>
                <a:srgbClr val="FF0000"/>
              </a:solidFill>
            </a:endParaRPr>
          </a:p>
        </p:txBody>
      </p:sp>
      <p:sp>
        <p:nvSpPr>
          <p:cNvPr id="3" name="Content Placeholder 2"/>
          <p:cNvSpPr>
            <a:spLocks noGrp="1"/>
          </p:cNvSpPr>
          <p:nvPr>
            <p:ph idx="1"/>
          </p:nvPr>
        </p:nvSpPr>
        <p:spPr>
          <a:xfrm>
            <a:off x="228600" y="990600"/>
            <a:ext cx="8763000" cy="5410200"/>
          </a:xfrm>
        </p:spPr>
        <p:txBody>
          <a:bodyPr/>
          <a:lstStyle/>
          <a:p>
            <a:pPr marL="365760" indent="-365760"/>
            <a:r>
              <a:rPr lang="en-US" sz="2000" dirty="0" smtClean="0">
                <a:solidFill>
                  <a:srgbClr val="FF0000"/>
                </a:solidFill>
              </a:rPr>
              <a:t>What is the secret message produced from the message “</a:t>
            </a:r>
            <a:r>
              <a:rPr lang="en-US" sz="2000" b="1" dirty="0" smtClean="0">
                <a:solidFill>
                  <a:srgbClr val="FF0000"/>
                </a:solidFill>
              </a:rPr>
              <a:t>MEET YOU IN THE PARK</a:t>
            </a:r>
            <a:r>
              <a:rPr lang="en-US" sz="2000" dirty="0" smtClean="0">
                <a:solidFill>
                  <a:srgbClr val="FF0000"/>
                </a:solidFill>
              </a:rPr>
              <a:t>” using the Caesar cipher?</a:t>
            </a:r>
          </a:p>
          <a:p>
            <a:pPr marL="365760" indent="-365760">
              <a:buNone/>
            </a:pPr>
            <a:r>
              <a:rPr lang="en-US" altLang="en-US" sz="2400" b="1" u="sng" dirty="0" smtClean="0">
                <a:solidFill>
                  <a:srgbClr val="0000FF"/>
                </a:solidFill>
              </a:rPr>
              <a:t>Solution</a:t>
            </a:r>
            <a:r>
              <a:rPr lang="en-US" altLang="en-US" sz="2400" dirty="0" smtClean="0">
                <a:solidFill>
                  <a:srgbClr val="0000FF"/>
                </a:solidFill>
              </a:rPr>
              <a:t>:  </a:t>
            </a:r>
          </a:p>
          <a:p>
            <a:pPr marL="365760" indent="-365760"/>
            <a:r>
              <a:rPr lang="en-US" altLang="en-US" sz="2200" dirty="0" smtClean="0">
                <a:solidFill>
                  <a:srgbClr val="0000FF"/>
                </a:solidFill>
              </a:rPr>
              <a:t>First replace the letters in the message with numbers. This produces</a:t>
            </a:r>
          </a:p>
          <a:p>
            <a:pPr marL="365760" indent="-365760">
              <a:buNone/>
            </a:pPr>
            <a:r>
              <a:rPr lang="en-US" altLang="en-US" sz="2000" dirty="0" smtClean="0"/>
              <a:t>	</a:t>
            </a:r>
            <a:r>
              <a:rPr lang="en-US" altLang="en-US" sz="2800" b="1" dirty="0" smtClean="0"/>
              <a:t>12 4 4 19      24 14 20    8 13      19 7 4    15 0 17 10 </a:t>
            </a:r>
          </a:p>
          <a:p>
            <a:pPr marL="765810" lvl="2" indent="-365760">
              <a:lnSpc>
                <a:spcPct val="90000"/>
              </a:lnSpc>
              <a:buFontTx/>
              <a:buNone/>
            </a:pPr>
            <a:r>
              <a:rPr lang="en-US" altLang="en-US" sz="1600" dirty="0" smtClean="0"/>
              <a:t>	</a:t>
            </a:r>
            <a:r>
              <a:rPr lang="en-US" altLang="en-US" sz="2000" dirty="0" smtClean="0"/>
              <a:t>MEET = 12  4  4  19</a:t>
            </a:r>
          </a:p>
          <a:p>
            <a:pPr marL="765810" lvl="2" indent="-365760">
              <a:lnSpc>
                <a:spcPct val="90000"/>
              </a:lnSpc>
              <a:buFontTx/>
              <a:buNone/>
            </a:pPr>
            <a:r>
              <a:rPr lang="en-US" altLang="en-US" sz="2000" dirty="0" smtClean="0"/>
              <a:t>	YOU = 24  14  20</a:t>
            </a:r>
          </a:p>
          <a:p>
            <a:pPr marL="765810" lvl="2" indent="-365760">
              <a:lnSpc>
                <a:spcPct val="90000"/>
              </a:lnSpc>
              <a:buFontTx/>
              <a:buNone/>
            </a:pPr>
            <a:r>
              <a:rPr lang="en-US" altLang="en-US" sz="2000" dirty="0" smtClean="0"/>
              <a:t>	IN = 8  1 3</a:t>
            </a:r>
          </a:p>
          <a:p>
            <a:pPr marL="765810" lvl="2" indent="-365760">
              <a:lnSpc>
                <a:spcPct val="90000"/>
              </a:lnSpc>
              <a:buFontTx/>
              <a:buNone/>
            </a:pPr>
            <a:r>
              <a:rPr lang="en-US" altLang="en-US" sz="2000" dirty="0" smtClean="0"/>
              <a:t>	THE = 19  7  4</a:t>
            </a:r>
          </a:p>
          <a:p>
            <a:pPr marL="765810" lvl="2" indent="-365760">
              <a:lnSpc>
                <a:spcPct val="90000"/>
              </a:lnSpc>
              <a:buFontTx/>
              <a:buNone/>
            </a:pPr>
            <a:r>
              <a:rPr lang="en-US" altLang="en-US" sz="2000" dirty="0" smtClean="0"/>
              <a:t>	PARK = 15  0  17  10</a:t>
            </a:r>
          </a:p>
          <a:p>
            <a:pPr marL="365760" indent="-365760">
              <a:lnSpc>
                <a:spcPct val="90000"/>
              </a:lnSpc>
            </a:pPr>
            <a:r>
              <a:rPr lang="en-US" altLang="en-US" sz="2000" dirty="0" smtClean="0">
                <a:solidFill>
                  <a:srgbClr val="0000FF"/>
                </a:solidFill>
              </a:rPr>
              <a:t>Now replace each of these numbers </a:t>
            </a:r>
            <a:r>
              <a:rPr lang="en-US" altLang="en-US" sz="2000" i="1" dirty="0" smtClean="0">
                <a:solidFill>
                  <a:srgbClr val="0000FF"/>
                </a:solidFill>
              </a:rPr>
              <a:t>p</a:t>
            </a:r>
            <a:r>
              <a:rPr lang="en-US" altLang="en-US" sz="2000" dirty="0" smtClean="0">
                <a:solidFill>
                  <a:srgbClr val="0000FF"/>
                </a:solidFill>
              </a:rPr>
              <a:t> by </a:t>
            </a:r>
            <a:r>
              <a:rPr lang="en-US" altLang="en-US" sz="2000" i="1" dirty="0" smtClean="0">
                <a:solidFill>
                  <a:srgbClr val="0000FF"/>
                </a:solidFill>
              </a:rPr>
              <a:t>f(p)</a:t>
            </a:r>
            <a:r>
              <a:rPr lang="en-US" altLang="en-US" sz="2000" dirty="0" smtClean="0">
                <a:solidFill>
                  <a:srgbClr val="0000FF"/>
                </a:solidFill>
              </a:rPr>
              <a:t> = ( </a:t>
            </a:r>
            <a:r>
              <a:rPr lang="en-US" altLang="en-US" sz="2000" i="1" dirty="0" smtClean="0">
                <a:solidFill>
                  <a:srgbClr val="0000FF"/>
                </a:solidFill>
              </a:rPr>
              <a:t>p </a:t>
            </a:r>
            <a:r>
              <a:rPr lang="en-US" altLang="en-US" sz="2000" dirty="0" smtClean="0">
                <a:solidFill>
                  <a:srgbClr val="0000FF"/>
                </a:solidFill>
              </a:rPr>
              <a:t> + 3) </a:t>
            </a:r>
            <a:r>
              <a:rPr lang="en-US" altLang="en-US" sz="2000" b="1" dirty="0" smtClean="0">
                <a:solidFill>
                  <a:srgbClr val="0000FF"/>
                </a:solidFill>
              </a:rPr>
              <a:t>mod</a:t>
            </a:r>
            <a:r>
              <a:rPr lang="en-US" altLang="en-US" sz="2000" dirty="0" smtClean="0">
                <a:solidFill>
                  <a:srgbClr val="0000FF"/>
                </a:solidFill>
              </a:rPr>
              <a:t> 26. This produces</a:t>
            </a:r>
          </a:p>
          <a:p>
            <a:pPr marL="365760" indent="-365760">
              <a:lnSpc>
                <a:spcPct val="90000"/>
              </a:lnSpc>
              <a:buNone/>
            </a:pPr>
            <a:r>
              <a:rPr lang="en-US" altLang="en-US" sz="2000" dirty="0" smtClean="0"/>
              <a:t>	</a:t>
            </a:r>
            <a:r>
              <a:rPr lang="en-US" altLang="en-US" sz="2800" b="1" dirty="0" smtClean="0"/>
              <a:t>15 7 7 22     1 17 23     11 16     22 10 7     18 3 20 13 </a:t>
            </a:r>
          </a:p>
          <a:p>
            <a:pPr marL="365760" indent="-365760">
              <a:lnSpc>
                <a:spcPct val="90000"/>
              </a:lnSpc>
            </a:pPr>
            <a:r>
              <a:rPr lang="en-US" altLang="en-US" sz="2000" dirty="0" smtClean="0">
                <a:solidFill>
                  <a:srgbClr val="0000FF"/>
                </a:solidFill>
              </a:rPr>
              <a:t>Translating this back to letters produces the </a:t>
            </a:r>
            <a:r>
              <a:rPr lang="en-US" altLang="en-US" sz="2000" b="1" dirty="0" smtClean="0">
                <a:solidFill>
                  <a:srgbClr val="0000FF"/>
                </a:solidFill>
              </a:rPr>
              <a:t>encrypted message </a:t>
            </a:r>
          </a:p>
          <a:p>
            <a:pPr marL="365760" indent="-365760">
              <a:lnSpc>
                <a:spcPct val="90000"/>
              </a:lnSpc>
              <a:buNone/>
            </a:pPr>
            <a:r>
              <a:rPr lang="en-US" altLang="en-US" sz="2000" dirty="0" smtClean="0"/>
              <a:t>      </a:t>
            </a:r>
            <a:r>
              <a:rPr lang="en-US" altLang="en-US" sz="2800" b="1" dirty="0" smtClean="0"/>
              <a:t>“PHHW BRX LQ WKH SDUN”</a:t>
            </a:r>
            <a:endParaRPr lang="en-US" sz="2800" b="1" dirty="0" smtClean="0"/>
          </a:p>
          <a:p>
            <a:pPr marL="365760" indent="-365760"/>
            <a:endParaRPr lang="en-US" sz="2000"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TW" sz="4000" smtClean="0"/>
              <a:t>3.4 The Integers and Division</a:t>
            </a:r>
            <a:endParaRPr lang="en-US" sz="4000" smtClean="0"/>
          </a:p>
        </p:txBody>
      </p:sp>
      <p:sp>
        <p:nvSpPr>
          <p:cNvPr id="7171" name="Content Placeholder 2"/>
          <p:cNvSpPr>
            <a:spLocks noGrp="1"/>
          </p:cNvSpPr>
          <p:nvPr>
            <p:ph idx="1"/>
          </p:nvPr>
        </p:nvSpPr>
        <p:spPr/>
        <p:txBody>
          <a:bodyPr/>
          <a:lstStyle/>
          <a:p>
            <a:pPr eaLnBrk="1" hangingPunct="1"/>
            <a:r>
              <a:rPr lang="en-US" altLang="zh-TW" sz="2800" u="sng" smtClean="0">
                <a:solidFill>
                  <a:srgbClr val="0000FF"/>
                </a:solidFill>
              </a:rPr>
              <a:t>Definition 1</a:t>
            </a:r>
            <a:r>
              <a:rPr lang="en-US" altLang="zh-TW" sz="2800" smtClean="0"/>
              <a:t>: If </a:t>
            </a:r>
            <a:r>
              <a:rPr lang="en-US" altLang="zh-TW" sz="2800" i="1" smtClean="0"/>
              <a:t>a</a:t>
            </a:r>
            <a:r>
              <a:rPr lang="en-US" altLang="zh-TW" sz="2800" smtClean="0"/>
              <a:t> and </a:t>
            </a:r>
            <a:r>
              <a:rPr lang="en-US" altLang="zh-TW" sz="2800" i="1" smtClean="0"/>
              <a:t>b</a:t>
            </a:r>
            <a:r>
              <a:rPr lang="en-US" altLang="zh-TW" sz="2800" smtClean="0"/>
              <a:t> are integers with </a:t>
            </a:r>
            <a:r>
              <a:rPr lang="en-US" altLang="zh-TW" sz="2800" i="1" smtClean="0"/>
              <a:t>a≠0</a:t>
            </a:r>
            <a:r>
              <a:rPr lang="en-US" altLang="zh-TW" sz="2800" smtClean="0"/>
              <a:t>, we say that </a:t>
            </a:r>
            <a:r>
              <a:rPr lang="en-US" altLang="zh-TW" sz="2800" i="1" smtClean="0"/>
              <a:t>a divides b</a:t>
            </a:r>
            <a:r>
              <a:rPr lang="en-US" altLang="zh-TW" sz="2800" smtClean="0"/>
              <a:t> if there is an integer </a:t>
            </a:r>
            <a:r>
              <a:rPr lang="en-US" altLang="zh-TW" sz="2800" i="1" smtClean="0"/>
              <a:t>c</a:t>
            </a:r>
            <a:r>
              <a:rPr lang="en-US" altLang="zh-TW" sz="2800" smtClean="0"/>
              <a:t> such that </a:t>
            </a:r>
            <a:r>
              <a:rPr lang="en-US" altLang="zh-TW" sz="2800" i="1" smtClean="0"/>
              <a:t>b=ac</a:t>
            </a:r>
            <a:r>
              <a:rPr lang="en-US" altLang="zh-TW" sz="2800" smtClean="0"/>
              <a:t>. When </a:t>
            </a:r>
            <a:r>
              <a:rPr lang="en-US" altLang="zh-TW" sz="2800" i="1" smtClean="0"/>
              <a:t>a</a:t>
            </a:r>
            <a:r>
              <a:rPr lang="en-US" altLang="zh-TW" sz="2800" smtClean="0"/>
              <a:t> divides </a:t>
            </a:r>
            <a:r>
              <a:rPr lang="en-US" altLang="zh-TW" sz="2800" i="1" smtClean="0"/>
              <a:t>b</a:t>
            </a:r>
            <a:r>
              <a:rPr lang="en-US" altLang="zh-TW" sz="2800" smtClean="0"/>
              <a:t> we say that </a:t>
            </a:r>
          </a:p>
          <a:p>
            <a:pPr lvl="1" eaLnBrk="1" hangingPunct="1"/>
            <a:r>
              <a:rPr lang="en-US" altLang="zh-TW" i="1" smtClean="0"/>
              <a:t>a</a:t>
            </a:r>
            <a:r>
              <a:rPr lang="en-US" altLang="zh-TW" smtClean="0"/>
              <a:t> is a </a:t>
            </a:r>
            <a:r>
              <a:rPr lang="en-US" altLang="zh-TW" i="1" smtClean="0"/>
              <a:t>factor</a:t>
            </a:r>
            <a:r>
              <a:rPr lang="en-US" altLang="zh-TW" smtClean="0"/>
              <a:t> of </a:t>
            </a:r>
            <a:r>
              <a:rPr lang="en-US" altLang="zh-TW" i="1" smtClean="0"/>
              <a:t>b</a:t>
            </a:r>
          </a:p>
          <a:p>
            <a:pPr lvl="1" eaLnBrk="1" hangingPunct="1"/>
            <a:r>
              <a:rPr lang="en-US" altLang="zh-TW" i="1" smtClean="0"/>
              <a:t>b</a:t>
            </a:r>
            <a:r>
              <a:rPr lang="en-US" altLang="zh-TW" smtClean="0"/>
              <a:t> is a </a:t>
            </a:r>
            <a:r>
              <a:rPr lang="en-US" altLang="zh-TW" i="1" smtClean="0"/>
              <a:t>multiple</a:t>
            </a:r>
            <a:r>
              <a:rPr lang="en-US" altLang="zh-TW" smtClean="0"/>
              <a:t> of </a:t>
            </a:r>
            <a:r>
              <a:rPr lang="en-US" altLang="zh-TW" i="1" smtClean="0"/>
              <a:t>a</a:t>
            </a:r>
          </a:p>
          <a:p>
            <a:pPr eaLnBrk="1" hangingPunct="1"/>
            <a:r>
              <a:rPr lang="en-US" altLang="zh-TW" sz="2800" smtClean="0"/>
              <a:t>The notation </a:t>
            </a:r>
            <a:r>
              <a:rPr lang="en-US" altLang="zh-TW" sz="2800" smtClean="0">
                <a:solidFill>
                  <a:srgbClr val="0000FF"/>
                </a:solidFill>
              </a:rPr>
              <a:t>a | b</a:t>
            </a:r>
            <a:r>
              <a:rPr lang="en-US" altLang="zh-TW" sz="2800" smtClean="0"/>
              <a:t> denotes that </a:t>
            </a:r>
            <a:r>
              <a:rPr lang="en-US" altLang="zh-TW" sz="2800" smtClean="0">
                <a:solidFill>
                  <a:srgbClr val="0000FF"/>
                </a:solidFill>
              </a:rPr>
              <a:t>a divides b</a:t>
            </a:r>
          </a:p>
          <a:p>
            <a:pPr eaLnBrk="1" hangingPunct="1"/>
            <a:r>
              <a:rPr lang="en-US" altLang="zh-TW" sz="2800" smtClean="0"/>
              <a:t>We write </a:t>
            </a:r>
            <a:r>
              <a:rPr lang="en-US" altLang="zh-TW" sz="2800" smtClean="0">
                <a:solidFill>
                  <a:srgbClr val="0000FF"/>
                </a:solidFill>
              </a:rPr>
              <a:t>a | b</a:t>
            </a:r>
            <a:r>
              <a:rPr lang="en-US" altLang="zh-TW" sz="2800" smtClean="0"/>
              <a:t> when </a:t>
            </a:r>
            <a:r>
              <a:rPr lang="en-US" altLang="zh-TW" sz="2800" smtClean="0">
                <a:solidFill>
                  <a:srgbClr val="0000FF"/>
                </a:solidFill>
              </a:rPr>
              <a:t>a does not divide b</a:t>
            </a:r>
          </a:p>
          <a:p>
            <a:pPr lvl="1" eaLnBrk="1" hangingPunct="1"/>
            <a:endParaRPr lang="en-US" altLang="zh-TW" smtClean="0"/>
          </a:p>
          <a:p>
            <a:pPr eaLnBrk="1" hangingPunct="1">
              <a:buFont typeface="Arial" charset="0"/>
              <a:buNone/>
            </a:pPr>
            <a:endParaRPr lang="en-US" sz="2800" smtClean="0"/>
          </a:p>
        </p:txBody>
      </p:sp>
      <p:sp>
        <p:nvSpPr>
          <p:cNvPr id="4" name="Slide Number Placeholder 3"/>
          <p:cNvSpPr>
            <a:spLocks noGrp="1"/>
          </p:cNvSpPr>
          <p:nvPr>
            <p:ph type="sldNum" sz="quarter" idx="12"/>
          </p:nvPr>
        </p:nvSpPr>
        <p:spPr/>
        <p:txBody>
          <a:bodyPr/>
          <a:lstStyle/>
          <a:p>
            <a:pPr>
              <a:defRPr/>
            </a:pPr>
            <a:fld id="{02F1C4FC-D061-4B2A-9038-B4E5C63FB1F3}" type="slidenum">
              <a:rPr lang="en-US" smtClean="0"/>
              <a:pPr>
                <a:defRPr/>
              </a:pPr>
              <a:t>2</a:t>
            </a:fld>
            <a:endParaRPr lang="en-US"/>
          </a:p>
        </p:txBody>
      </p:sp>
      <p:cxnSp>
        <p:nvCxnSpPr>
          <p:cNvPr id="6" name="Straight Connector 5"/>
          <p:cNvCxnSpPr/>
          <p:nvPr/>
        </p:nvCxnSpPr>
        <p:spPr>
          <a:xfrm flipV="1">
            <a:off x="2514600" y="4648200"/>
            <a:ext cx="152400" cy="3048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0000"/>
                </a:solidFill>
              </a:rPr>
              <a:t>Example 9 @ p. 221 </a:t>
            </a:r>
            <a:r>
              <a:rPr lang="en-US" sz="4000" dirty="0" smtClean="0">
                <a:solidFill>
                  <a:srgbClr val="0000FF"/>
                </a:solidFill>
              </a:rPr>
              <a:t>[cont.]</a:t>
            </a:r>
            <a:endParaRPr lang="en-US" sz="4000" dirty="0">
              <a:solidFill>
                <a:srgbClr val="0000FF"/>
              </a:solidFill>
            </a:endParaRPr>
          </a:p>
        </p:txBody>
      </p:sp>
      <p:sp>
        <p:nvSpPr>
          <p:cNvPr id="3" name="Content Placeholder 2"/>
          <p:cNvSpPr>
            <a:spLocks noGrp="1"/>
          </p:cNvSpPr>
          <p:nvPr>
            <p:ph idx="1"/>
          </p:nvPr>
        </p:nvSpPr>
        <p:spPr>
          <a:xfrm>
            <a:off x="457200" y="1447800"/>
            <a:ext cx="8229600" cy="5105400"/>
          </a:xfrm>
        </p:spPr>
        <p:txBody>
          <a:bodyPr/>
          <a:lstStyle/>
          <a:p>
            <a:r>
              <a:rPr lang="en-US" sz="2600" dirty="0" smtClean="0"/>
              <a:t>To recover the original message from a secret message encrypted by the Caesar cipher, the function </a:t>
            </a:r>
            <a:r>
              <a:rPr lang="en-US" sz="2600" i="1" dirty="0" smtClean="0"/>
              <a:t>f </a:t>
            </a:r>
            <a:r>
              <a:rPr lang="en-US" sz="2600" baseline="30000" dirty="0" smtClean="0"/>
              <a:t>-1</a:t>
            </a:r>
            <a:r>
              <a:rPr lang="en-US" sz="2600" dirty="0" smtClean="0"/>
              <a:t>, the inverse of </a:t>
            </a:r>
            <a:r>
              <a:rPr lang="en-US" sz="2600" i="1" dirty="0" smtClean="0"/>
              <a:t>f</a:t>
            </a:r>
            <a:r>
              <a:rPr lang="en-US" sz="2600" dirty="0" smtClean="0"/>
              <a:t>, is used.</a:t>
            </a:r>
          </a:p>
          <a:p>
            <a:r>
              <a:rPr lang="en-US" sz="2600" dirty="0" smtClean="0"/>
              <a:t>The function</a:t>
            </a:r>
            <a:r>
              <a:rPr lang="en-US" sz="2600" i="1" dirty="0" smtClean="0"/>
              <a:t> f </a:t>
            </a:r>
            <a:r>
              <a:rPr lang="en-US" sz="2600" baseline="30000" dirty="0" smtClean="0"/>
              <a:t>-1 </a:t>
            </a:r>
            <a:r>
              <a:rPr lang="en-US" sz="2600" dirty="0" smtClean="0"/>
              <a:t>sends an integer </a:t>
            </a:r>
            <a:r>
              <a:rPr lang="en-US" sz="2600" i="1" dirty="0" smtClean="0"/>
              <a:t>p</a:t>
            </a:r>
            <a:r>
              <a:rPr lang="en-US" sz="2600" dirty="0" smtClean="0"/>
              <a:t> from { 0, 1, 2, …25} to </a:t>
            </a:r>
          </a:p>
          <a:p>
            <a:pPr>
              <a:buNone/>
            </a:pPr>
            <a:r>
              <a:rPr lang="en-US" sz="2600" dirty="0" smtClean="0"/>
              <a:t>	</a:t>
            </a:r>
            <a:r>
              <a:rPr lang="en-US" sz="2600" i="1" dirty="0" smtClean="0"/>
              <a:t> f</a:t>
            </a:r>
            <a:r>
              <a:rPr lang="en-US" sz="2600" baseline="30000" dirty="0" smtClean="0"/>
              <a:t>-1 </a:t>
            </a:r>
            <a:r>
              <a:rPr lang="en-US" sz="2600" i="1" dirty="0" smtClean="0"/>
              <a:t>(p) </a:t>
            </a:r>
            <a:r>
              <a:rPr lang="en-US" sz="2600" dirty="0" smtClean="0"/>
              <a:t>= (</a:t>
            </a:r>
            <a:r>
              <a:rPr lang="en-US" sz="2600" i="1" dirty="0" smtClean="0"/>
              <a:t>p</a:t>
            </a:r>
            <a:r>
              <a:rPr lang="en-US" sz="2600" dirty="0" smtClean="0"/>
              <a:t> – 3) </a:t>
            </a:r>
            <a:r>
              <a:rPr lang="en-US" sz="2600" b="1" dirty="0" smtClean="0"/>
              <a:t>mod</a:t>
            </a:r>
            <a:r>
              <a:rPr lang="en-US" sz="2600" dirty="0" smtClean="0"/>
              <a:t> 26</a:t>
            </a:r>
          </a:p>
          <a:p>
            <a:pPr lvl="1"/>
            <a:r>
              <a:rPr lang="en-US" sz="2400" dirty="0" smtClean="0"/>
              <a:t>In other words, to find the original message, each letter is shifted back three letters in the alphabet, with the first three letters sent to the last three letters of the alphabet.</a:t>
            </a:r>
          </a:p>
          <a:p>
            <a:r>
              <a:rPr lang="en-US" sz="2800" dirty="0" smtClean="0">
                <a:solidFill>
                  <a:srgbClr val="0000FF"/>
                </a:solidFill>
              </a:rPr>
              <a:t>The process of determining the original message from the encrypted message is called </a:t>
            </a:r>
            <a:r>
              <a:rPr lang="en-US" sz="2800" b="1" i="1" dirty="0" smtClean="0">
                <a:solidFill>
                  <a:srgbClr val="0000FF"/>
                </a:solidFill>
              </a:rPr>
              <a:t>decryption</a:t>
            </a:r>
            <a:r>
              <a:rPr lang="en-US" sz="2800" dirty="0" smtClean="0">
                <a:solidFill>
                  <a:srgbClr val="0000FF"/>
                </a:solidFill>
              </a:rPr>
              <a:t>.</a:t>
            </a:r>
          </a:p>
          <a:p>
            <a:pPr>
              <a:buFont typeface="Wingdings" pitchFamily="2" charset="2"/>
              <a:buChar char="§"/>
            </a:pPr>
            <a:r>
              <a:rPr lang="en-US" sz="2000" dirty="0" smtClean="0">
                <a:solidFill>
                  <a:srgbClr val="FF0000"/>
                </a:solidFill>
              </a:rPr>
              <a:t>Q: Decrypt the encrypted message </a:t>
            </a:r>
            <a:r>
              <a:rPr lang="en-US" altLang="en-US" sz="2000" b="1" dirty="0" smtClean="0">
                <a:solidFill>
                  <a:srgbClr val="FF0000"/>
                </a:solidFill>
              </a:rPr>
              <a:t>“PHHW BRX LQ WKH SDUN” </a:t>
            </a:r>
            <a:r>
              <a:rPr lang="en-US" altLang="en-US" sz="2000" dirty="0" smtClean="0">
                <a:solidFill>
                  <a:srgbClr val="FF0000"/>
                </a:solidFill>
              </a:rPr>
              <a:t>to the original message ( do it yourself)</a:t>
            </a:r>
            <a:endParaRPr lang="en-US" sz="2000" dirty="0" smtClean="0">
              <a:solidFill>
                <a:srgbClr val="FF0000"/>
              </a:solidFill>
            </a:endParaRPr>
          </a:p>
          <a:p>
            <a:pPr>
              <a:buNone/>
            </a:pPr>
            <a:endParaRPr lang="en-US" sz="2800" dirty="0">
              <a:solidFill>
                <a:srgbClr val="0000FF"/>
              </a:solidFill>
            </a:endParaRPr>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944562"/>
          </a:xfrm>
        </p:spPr>
        <p:txBody>
          <a:bodyPr/>
          <a:lstStyle/>
          <a:p>
            <a:r>
              <a:rPr lang="en-US" sz="3200" b="1" dirty="0" smtClean="0">
                <a:solidFill>
                  <a:srgbClr val="0000FF"/>
                </a:solidFill>
              </a:rPr>
              <a:t> Shift Cipher</a:t>
            </a:r>
            <a:r>
              <a:rPr lang="en-US" sz="3200" dirty="0" smtClean="0"/>
              <a:t> </a:t>
            </a:r>
            <a:r>
              <a:rPr lang="en-US" sz="3200" dirty="0" smtClean="0">
                <a:solidFill>
                  <a:srgbClr val="FF0000"/>
                </a:solidFill>
              </a:rPr>
              <a:t>: Generalization of </a:t>
            </a:r>
            <a:r>
              <a:rPr lang="en-US" sz="3200" b="1" dirty="0" smtClean="0">
                <a:solidFill>
                  <a:srgbClr val="FF0000"/>
                </a:solidFill>
              </a:rPr>
              <a:t>Caesar</a:t>
            </a:r>
            <a:r>
              <a:rPr lang="en-US" sz="3200" dirty="0" smtClean="0">
                <a:solidFill>
                  <a:srgbClr val="FF0000"/>
                </a:solidFill>
              </a:rPr>
              <a:t> </a:t>
            </a:r>
            <a:r>
              <a:rPr lang="en-US" sz="3200" b="1" dirty="0" smtClean="0">
                <a:solidFill>
                  <a:srgbClr val="FF0000"/>
                </a:solidFill>
              </a:rPr>
              <a:t>Cipher</a:t>
            </a:r>
            <a:endParaRPr lang="en-US" sz="3200" b="1" dirty="0">
              <a:solidFill>
                <a:srgbClr val="FF0000"/>
              </a:solidFill>
            </a:endParaRPr>
          </a:p>
        </p:txBody>
      </p:sp>
      <p:sp>
        <p:nvSpPr>
          <p:cNvPr id="3" name="Content Placeholder 2"/>
          <p:cNvSpPr>
            <a:spLocks noGrp="1"/>
          </p:cNvSpPr>
          <p:nvPr>
            <p:ph idx="1"/>
          </p:nvPr>
        </p:nvSpPr>
        <p:spPr>
          <a:xfrm>
            <a:off x="457200" y="1600200"/>
            <a:ext cx="8458200" cy="4525963"/>
          </a:xfrm>
        </p:spPr>
        <p:txBody>
          <a:bodyPr/>
          <a:lstStyle/>
          <a:p>
            <a:r>
              <a:rPr lang="en-US" sz="2800" dirty="0" smtClean="0"/>
              <a:t>There are various ways to generalize the Caesar cipher. For example, instead of shifting each letter by 3, </a:t>
            </a:r>
          </a:p>
          <a:p>
            <a:pPr>
              <a:buNone/>
            </a:pPr>
            <a:r>
              <a:rPr lang="en-US" sz="2800" dirty="0" smtClean="0"/>
              <a:t>	we can shift each letter by </a:t>
            </a:r>
            <a:r>
              <a:rPr lang="en-US" sz="2800" i="1" dirty="0" smtClean="0"/>
              <a:t>k</a:t>
            </a:r>
            <a:r>
              <a:rPr lang="en-US" sz="2800" dirty="0" smtClean="0"/>
              <a:t>, so that </a:t>
            </a:r>
          </a:p>
          <a:p>
            <a:pPr>
              <a:buNone/>
            </a:pPr>
            <a:r>
              <a:rPr lang="en-US" sz="2800" dirty="0" smtClean="0"/>
              <a:t>	</a:t>
            </a:r>
            <a:r>
              <a:rPr lang="en-US" altLang="en-US" sz="2800" i="1" dirty="0" smtClean="0">
                <a:solidFill>
                  <a:srgbClr val="0000FF"/>
                </a:solidFill>
                <a:sym typeface="Wingdings" pitchFamily="2" charset="2"/>
              </a:rPr>
              <a:t> 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k</a:t>
            </a:r>
            <a:r>
              <a:rPr lang="en-US" altLang="en-US" sz="2800" dirty="0" smtClean="0">
                <a:solidFill>
                  <a:srgbClr val="0000FF"/>
                </a:solidFill>
                <a:sym typeface="Wingdings" pitchFamily="2" charset="2"/>
              </a:rPr>
              <a:t>)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a:t>
            </a:r>
          </a:p>
          <a:p>
            <a:pPr>
              <a:buNone/>
            </a:pPr>
            <a:r>
              <a:rPr lang="en-US" sz="2800" dirty="0" smtClean="0">
                <a:solidFill>
                  <a:srgbClr val="0000FF"/>
                </a:solidFill>
                <a:sym typeface="Wingdings" pitchFamily="2" charset="2"/>
              </a:rPr>
              <a:t>     Such a cipher is called a </a:t>
            </a:r>
            <a:r>
              <a:rPr lang="en-US" sz="2800" b="1" dirty="0" smtClean="0">
                <a:solidFill>
                  <a:srgbClr val="0000FF"/>
                </a:solidFill>
                <a:sym typeface="Wingdings" pitchFamily="2" charset="2"/>
              </a:rPr>
              <a:t>shift</a:t>
            </a:r>
            <a:r>
              <a:rPr lang="en-US" sz="2800" dirty="0" smtClean="0">
                <a:solidFill>
                  <a:srgbClr val="0000FF"/>
                </a:solidFill>
                <a:sym typeface="Wingdings" pitchFamily="2" charset="2"/>
              </a:rPr>
              <a:t> </a:t>
            </a:r>
            <a:r>
              <a:rPr lang="en-US" sz="2800" b="1" dirty="0" smtClean="0">
                <a:solidFill>
                  <a:srgbClr val="0000FF"/>
                </a:solidFill>
                <a:sym typeface="Wingdings" pitchFamily="2" charset="2"/>
              </a:rPr>
              <a:t>cipher</a:t>
            </a:r>
            <a:r>
              <a:rPr lang="en-US" sz="2800" dirty="0" smtClean="0">
                <a:solidFill>
                  <a:srgbClr val="0000FF"/>
                </a:solidFill>
                <a:sym typeface="Wingdings" pitchFamily="2" charset="2"/>
              </a:rPr>
              <a:t>.</a:t>
            </a:r>
          </a:p>
          <a:p>
            <a:r>
              <a:rPr lang="en-US" sz="2800" dirty="0" smtClean="0">
                <a:sym typeface="Wingdings" pitchFamily="2" charset="2"/>
              </a:rPr>
              <a:t>The decryption can be carried out using </a:t>
            </a:r>
          </a:p>
          <a:p>
            <a:pPr>
              <a:buNone/>
            </a:pPr>
            <a:r>
              <a:rPr lang="en-US" altLang="en-US" sz="2800" i="1" dirty="0" smtClean="0">
                <a:sym typeface="Wingdings" pitchFamily="2" charset="2"/>
              </a:rPr>
              <a:t>	</a:t>
            </a:r>
            <a:r>
              <a:rPr lang="en-US" sz="2800" i="1" dirty="0" smtClean="0"/>
              <a:t> f</a:t>
            </a:r>
            <a:r>
              <a:rPr lang="en-US" sz="2800" baseline="30000" dirty="0" smtClean="0"/>
              <a:t>-1 </a:t>
            </a:r>
            <a:r>
              <a:rPr lang="en-US" altLang="en-US" sz="2800" i="1" dirty="0" smtClean="0">
                <a:sym typeface="Wingdings" pitchFamily="2" charset="2"/>
              </a:rPr>
              <a:t>(p)</a:t>
            </a:r>
            <a:r>
              <a:rPr lang="en-US" altLang="en-US" sz="2800" dirty="0" smtClean="0">
                <a:sym typeface="Wingdings" pitchFamily="2" charset="2"/>
              </a:rPr>
              <a:t> = (</a:t>
            </a:r>
            <a:r>
              <a:rPr lang="en-US" altLang="en-US" sz="2800" i="1" dirty="0" smtClean="0">
                <a:sym typeface="Wingdings" pitchFamily="2" charset="2"/>
              </a:rPr>
              <a:t>p</a:t>
            </a:r>
            <a:r>
              <a:rPr lang="en-US" altLang="en-US" sz="2800" dirty="0" smtClean="0">
                <a:sym typeface="Wingdings" pitchFamily="2" charset="2"/>
              </a:rPr>
              <a:t> – </a:t>
            </a:r>
            <a:r>
              <a:rPr lang="en-US" altLang="en-US" sz="2800" i="1" dirty="0" smtClean="0">
                <a:sym typeface="Wingdings" pitchFamily="2" charset="2"/>
              </a:rPr>
              <a:t>k</a:t>
            </a:r>
            <a:r>
              <a:rPr lang="en-US" altLang="en-US" sz="2800" dirty="0" smtClean="0">
                <a:sym typeface="Wingdings" pitchFamily="2" charset="2"/>
              </a:rPr>
              <a:t>) </a:t>
            </a:r>
            <a:r>
              <a:rPr lang="en-US" altLang="en-US" sz="2800" b="1" dirty="0" smtClean="0">
                <a:sym typeface="Wingdings" pitchFamily="2" charset="2"/>
              </a:rPr>
              <a:t>mod</a:t>
            </a:r>
            <a:r>
              <a:rPr lang="en-US" altLang="en-US" sz="2800" dirty="0" smtClean="0">
                <a:sym typeface="Wingdings" pitchFamily="2" charset="2"/>
              </a:rPr>
              <a:t> 26 </a:t>
            </a:r>
            <a:r>
              <a:rPr lang="en-US" sz="2800" dirty="0" smtClean="0">
                <a:sym typeface="Wingdings" pitchFamily="2" charset="2"/>
              </a:rPr>
              <a:t> </a:t>
            </a:r>
          </a:p>
          <a:p>
            <a:pPr>
              <a:buNone/>
            </a:pPr>
            <a:endParaRPr lang="en-US" sz="2800" dirty="0" smtClean="0">
              <a:solidFill>
                <a:srgbClr val="0000FF"/>
              </a:solidFill>
              <a:sym typeface="Wingdings" pitchFamily="2" charset="2"/>
            </a:endParaRPr>
          </a:p>
          <a:p>
            <a:pPr>
              <a:buNone/>
            </a:pPr>
            <a:endParaRPr lang="en-US" sz="2800" dirty="0" smtClean="0"/>
          </a:p>
          <a:p>
            <a:endParaRPr lang="en-US" sz="2800"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1096962"/>
          </a:xfrm>
        </p:spPr>
        <p:txBody>
          <a:bodyPr/>
          <a:lstStyle/>
          <a:p>
            <a:r>
              <a:rPr lang="en-US" sz="3200" dirty="0" smtClean="0">
                <a:solidFill>
                  <a:srgbClr val="FF0000"/>
                </a:solidFill>
              </a:rPr>
              <a:t>Exercise 31(b) @ p. 222-223 </a:t>
            </a:r>
            <a:br>
              <a:rPr lang="en-US" sz="3200" dirty="0" smtClean="0">
                <a:solidFill>
                  <a:srgbClr val="FF0000"/>
                </a:solidFill>
              </a:rPr>
            </a:br>
            <a:r>
              <a:rPr lang="en-US" sz="3200" b="1" dirty="0" smtClean="0">
                <a:solidFill>
                  <a:srgbClr val="FF0000"/>
                </a:solidFill>
              </a:rPr>
              <a:t>Example</a:t>
            </a:r>
            <a:r>
              <a:rPr lang="en-US" sz="3200" dirty="0" smtClean="0">
                <a:solidFill>
                  <a:srgbClr val="FF0000"/>
                </a:solidFill>
              </a:rPr>
              <a:t> of </a:t>
            </a:r>
            <a:r>
              <a:rPr lang="en-US" sz="3200" b="1" dirty="0" smtClean="0">
                <a:solidFill>
                  <a:srgbClr val="FF0000"/>
                </a:solidFill>
              </a:rPr>
              <a:t>Shift</a:t>
            </a:r>
            <a:r>
              <a:rPr lang="en-US" sz="3200" dirty="0" smtClean="0">
                <a:solidFill>
                  <a:srgbClr val="FF0000"/>
                </a:solidFill>
              </a:rPr>
              <a:t> </a:t>
            </a:r>
            <a:r>
              <a:rPr lang="en-US" sz="3200" b="1" dirty="0" smtClean="0">
                <a:solidFill>
                  <a:srgbClr val="FF0000"/>
                </a:solidFill>
              </a:rPr>
              <a:t>cipher</a:t>
            </a:r>
            <a:endParaRPr lang="en-US" sz="3200" dirty="0">
              <a:solidFill>
                <a:srgbClr val="FF0000"/>
              </a:solidFill>
            </a:endParaRPr>
          </a:p>
        </p:txBody>
      </p:sp>
      <p:sp>
        <p:nvSpPr>
          <p:cNvPr id="3" name="Content Placeholder 2"/>
          <p:cNvSpPr>
            <a:spLocks noGrp="1"/>
          </p:cNvSpPr>
          <p:nvPr>
            <p:ph idx="1"/>
          </p:nvPr>
        </p:nvSpPr>
        <p:spPr>
          <a:xfrm>
            <a:off x="457200" y="1874837"/>
            <a:ext cx="8229600" cy="4525963"/>
          </a:xfrm>
        </p:spPr>
        <p:txBody>
          <a:bodyPr/>
          <a:lstStyle/>
          <a:p>
            <a:r>
              <a:rPr lang="en-US" sz="2400" dirty="0" smtClean="0"/>
              <a:t>Encrypt the message “</a:t>
            </a:r>
            <a:r>
              <a:rPr lang="en-US" sz="2400" b="1" dirty="0" smtClean="0"/>
              <a:t>DO NOT PASS GO</a:t>
            </a:r>
            <a:r>
              <a:rPr lang="en-US" sz="2400" dirty="0" smtClean="0"/>
              <a:t>”  by translating the letters into numbers, applying the encryption function given, and then translating the numbers back into letters.</a:t>
            </a:r>
          </a:p>
          <a:p>
            <a:pPr>
              <a:buNone/>
            </a:pPr>
            <a:r>
              <a:rPr lang="en-US" altLang="en-US" sz="2400" i="1" dirty="0" smtClean="0">
                <a:sym typeface="Wingdings" pitchFamily="2" charset="2"/>
              </a:rPr>
              <a:t>	f(p)</a:t>
            </a:r>
            <a:r>
              <a:rPr lang="en-US" altLang="en-US" sz="2400" dirty="0" smtClean="0">
                <a:sym typeface="Wingdings" pitchFamily="2" charset="2"/>
              </a:rPr>
              <a:t> = (</a:t>
            </a:r>
            <a:r>
              <a:rPr lang="en-US" altLang="en-US" sz="2400" i="1" dirty="0" smtClean="0">
                <a:sym typeface="Wingdings" pitchFamily="2" charset="2"/>
              </a:rPr>
              <a:t>p</a:t>
            </a:r>
            <a:r>
              <a:rPr lang="en-US" altLang="en-US" sz="2400" dirty="0" smtClean="0">
                <a:sym typeface="Wingdings" pitchFamily="2" charset="2"/>
              </a:rPr>
              <a:t> + 13) </a:t>
            </a:r>
            <a:r>
              <a:rPr lang="en-US" altLang="en-US" sz="2400" b="1" dirty="0" smtClean="0">
                <a:sym typeface="Wingdings" pitchFamily="2" charset="2"/>
              </a:rPr>
              <a:t>mod</a:t>
            </a:r>
            <a:r>
              <a:rPr lang="en-US" altLang="en-US" sz="2400" dirty="0" smtClean="0">
                <a:sym typeface="Wingdings" pitchFamily="2" charset="2"/>
              </a:rPr>
              <a:t> 26 </a:t>
            </a:r>
          </a:p>
          <a:p>
            <a:pPr>
              <a:buNone/>
            </a:pPr>
            <a:endParaRPr lang="en-US" altLang="en-US" sz="2400" dirty="0" smtClean="0">
              <a:solidFill>
                <a:srgbClr val="0000FF"/>
              </a:solidFill>
              <a:sym typeface="Wingdings" pitchFamily="2" charset="2"/>
            </a:endParaRPr>
          </a:p>
          <a:p>
            <a:r>
              <a:rPr lang="en-US" altLang="en-US" sz="2400" b="1" u="sng" dirty="0" smtClean="0">
                <a:solidFill>
                  <a:srgbClr val="0000FF"/>
                </a:solidFill>
                <a:sym typeface="Wingdings" pitchFamily="2" charset="2"/>
              </a:rPr>
              <a:t>Solution</a:t>
            </a:r>
            <a:r>
              <a:rPr lang="en-US" altLang="en-US" sz="2400" dirty="0" smtClean="0">
                <a:solidFill>
                  <a:srgbClr val="0000FF"/>
                </a:solidFill>
                <a:sym typeface="Wingdings" pitchFamily="2" charset="2"/>
              </a:rPr>
              <a:t>: </a:t>
            </a:r>
            <a:r>
              <a:rPr lang="en-US" altLang="en-US" sz="2400" dirty="0" smtClean="0">
                <a:solidFill>
                  <a:srgbClr val="FF0000"/>
                </a:solidFill>
                <a:sym typeface="Wingdings" pitchFamily="2" charset="2"/>
              </a:rPr>
              <a:t>( Answer is in your book! )	</a:t>
            </a:r>
          </a:p>
          <a:p>
            <a:pPr lvl="1"/>
            <a:r>
              <a:rPr lang="en-US" altLang="en-US" sz="2400" dirty="0" smtClean="0">
                <a:solidFill>
                  <a:srgbClr val="FF0000"/>
                </a:solidFill>
                <a:sym typeface="Wingdings" pitchFamily="2" charset="2"/>
              </a:rPr>
              <a:t>Try it yourself first. Then </a:t>
            </a:r>
            <a:r>
              <a:rPr lang="en-US" sz="2400" dirty="0" smtClean="0">
                <a:solidFill>
                  <a:srgbClr val="FF0000"/>
                </a:solidFill>
                <a:sym typeface="Wingdings" pitchFamily="2" charset="2"/>
              </a:rPr>
              <a:t>SEE next slide for solution.</a:t>
            </a:r>
            <a:endParaRPr lang="en-US" sz="2400" dirty="0" smtClean="0">
              <a:solidFill>
                <a:srgbClr val="FF0000"/>
              </a:solidFill>
            </a:endParaRPr>
          </a:p>
          <a:p>
            <a:endParaRPr lang="en-US" sz="2400"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smtClean="0">
                <a:solidFill>
                  <a:srgbClr val="0000FF"/>
                </a:solidFill>
              </a:rPr>
              <a:t/>
            </a:r>
            <a:br>
              <a:rPr lang="en-US" sz="4000" dirty="0" smtClean="0">
                <a:solidFill>
                  <a:srgbClr val="0000FF"/>
                </a:solidFill>
              </a:rPr>
            </a:br>
            <a:r>
              <a:rPr lang="en-US" sz="4000" b="1" dirty="0" smtClean="0">
                <a:solidFill>
                  <a:srgbClr val="0000FF"/>
                </a:solidFill>
              </a:rPr>
              <a:t>Solution</a:t>
            </a:r>
            <a:r>
              <a:rPr lang="en-US" sz="4000" dirty="0" smtClean="0">
                <a:solidFill>
                  <a:srgbClr val="0000FF"/>
                </a:solidFill>
              </a:rPr>
              <a:t> of Exercise </a:t>
            </a:r>
            <a:r>
              <a:rPr lang="en-US" sz="4000" dirty="0">
                <a:solidFill>
                  <a:srgbClr val="0000FF"/>
                </a:solidFill>
              </a:rPr>
              <a:t>31(b) </a:t>
            </a:r>
            <a:r>
              <a:rPr lang="en-US" sz="4000" dirty="0" smtClean="0">
                <a:solidFill>
                  <a:srgbClr val="0000FF"/>
                </a:solidFill>
              </a:rPr>
              <a:t> </a:t>
            </a:r>
            <a:r>
              <a:rPr lang="en-US" sz="4000" dirty="0">
                <a:solidFill>
                  <a:srgbClr val="0000FF"/>
                </a:solidFill>
              </a:rPr>
              <a:t/>
            </a:r>
            <a:br>
              <a:rPr lang="en-US" sz="4000" dirty="0">
                <a:solidFill>
                  <a:srgbClr val="0000FF"/>
                </a:solidFill>
              </a:rPr>
            </a:br>
            <a:r>
              <a:rPr lang="en-US" sz="4000" dirty="0" smtClean="0">
                <a:solidFill>
                  <a:srgbClr val="0000FF"/>
                </a:solidFill>
              </a:rPr>
              <a:t> </a:t>
            </a:r>
            <a:endParaRPr lang="en-US" sz="4000" dirty="0">
              <a:solidFill>
                <a:srgbClr val="0000FF"/>
              </a:solidFill>
            </a:endParaRPr>
          </a:p>
        </p:txBody>
      </p:sp>
      <p:sp>
        <p:nvSpPr>
          <p:cNvPr id="3" name="Content Placeholder 2"/>
          <p:cNvSpPr>
            <a:spLocks noGrp="1"/>
          </p:cNvSpPr>
          <p:nvPr>
            <p:ph idx="1"/>
          </p:nvPr>
        </p:nvSpPr>
        <p:spPr>
          <a:xfrm>
            <a:off x="457200" y="1295400"/>
            <a:ext cx="8458200" cy="4830763"/>
          </a:xfrm>
        </p:spPr>
        <p:txBody>
          <a:bodyPr/>
          <a:lstStyle/>
          <a:p>
            <a:pPr marL="457200" indent="-457200">
              <a:buNone/>
            </a:pPr>
            <a:r>
              <a:rPr lang="en-US" sz="2600" dirty="0" smtClean="0">
                <a:solidFill>
                  <a:srgbClr val="0000FF"/>
                </a:solidFill>
              </a:rPr>
              <a:t>The </a:t>
            </a:r>
            <a:r>
              <a:rPr lang="en-US" sz="2600" dirty="0">
                <a:solidFill>
                  <a:srgbClr val="0000FF"/>
                </a:solidFill>
              </a:rPr>
              <a:t>message in number is –</a:t>
            </a:r>
          </a:p>
          <a:p>
            <a:pPr marL="457200" indent="-457200">
              <a:buNone/>
            </a:pPr>
            <a:r>
              <a:rPr lang="en-US" sz="2600" dirty="0"/>
              <a:t>	</a:t>
            </a:r>
            <a:r>
              <a:rPr lang="en-US" sz="2600" dirty="0" smtClean="0"/>
              <a:t>3-14     13-14-19     15-0-18-18     6-14</a:t>
            </a:r>
          </a:p>
          <a:p>
            <a:pPr marL="457200" indent="-457200">
              <a:buNone/>
            </a:pPr>
            <a:endParaRPr lang="en-US" sz="2600" dirty="0"/>
          </a:p>
          <a:p>
            <a:pPr marL="457200" indent="-457200">
              <a:lnSpc>
                <a:spcPct val="90000"/>
              </a:lnSpc>
              <a:buNone/>
            </a:pPr>
            <a:r>
              <a:rPr lang="en-US" sz="2600" dirty="0">
                <a:solidFill>
                  <a:srgbClr val="0000FF"/>
                </a:solidFill>
              </a:rPr>
              <a:t>Replacing </a:t>
            </a:r>
            <a:r>
              <a:rPr lang="en-US" altLang="en-US" sz="2600" dirty="0">
                <a:solidFill>
                  <a:srgbClr val="0000FF"/>
                </a:solidFill>
              </a:rPr>
              <a:t>each of these numbers </a:t>
            </a:r>
            <a:r>
              <a:rPr lang="en-US" altLang="en-US" sz="2600" i="1" dirty="0">
                <a:solidFill>
                  <a:srgbClr val="0000FF"/>
                </a:solidFill>
              </a:rPr>
              <a:t>p</a:t>
            </a:r>
            <a:r>
              <a:rPr lang="en-US" altLang="en-US" sz="2600" dirty="0">
                <a:solidFill>
                  <a:srgbClr val="0000FF"/>
                </a:solidFill>
              </a:rPr>
              <a:t> by </a:t>
            </a:r>
            <a:r>
              <a:rPr lang="en-US" altLang="en-US" sz="2600" i="1" dirty="0">
                <a:solidFill>
                  <a:srgbClr val="0000FF"/>
                </a:solidFill>
              </a:rPr>
              <a:t>f(p)</a:t>
            </a:r>
            <a:r>
              <a:rPr lang="en-US" altLang="en-US" sz="2600" dirty="0">
                <a:solidFill>
                  <a:srgbClr val="0000FF"/>
                </a:solidFill>
              </a:rPr>
              <a:t> = ( </a:t>
            </a:r>
            <a:r>
              <a:rPr lang="en-US" altLang="en-US" sz="2600" i="1" dirty="0">
                <a:solidFill>
                  <a:srgbClr val="0000FF"/>
                </a:solidFill>
              </a:rPr>
              <a:t>p </a:t>
            </a:r>
            <a:r>
              <a:rPr lang="en-US" altLang="en-US" sz="2600" dirty="0">
                <a:solidFill>
                  <a:srgbClr val="0000FF"/>
                </a:solidFill>
              </a:rPr>
              <a:t> + </a:t>
            </a:r>
            <a:r>
              <a:rPr lang="en-US" altLang="en-US" sz="2600" dirty="0" smtClean="0">
                <a:solidFill>
                  <a:srgbClr val="0000FF"/>
                </a:solidFill>
              </a:rPr>
              <a:t>13</a:t>
            </a:r>
            <a:r>
              <a:rPr lang="en-US" altLang="en-US" sz="2600" dirty="0">
                <a:solidFill>
                  <a:srgbClr val="0000FF"/>
                </a:solidFill>
              </a:rPr>
              <a:t>) </a:t>
            </a:r>
            <a:r>
              <a:rPr lang="en-US" altLang="en-US" sz="2600" b="1" dirty="0">
                <a:solidFill>
                  <a:srgbClr val="0000FF"/>
                </a:solidFill>
              </a:rPr>
              <a:t>mod</a:t>
            </a:r>
            <a:r>
              <a:rPr lang="en-US" altLang="en-US" sz="2600" dirty="0">
                <a:solidFill>
                  <a:srgbClr val="0000FF"/>
                </a:solidFill>
              </a:rPr>
              <a:t> 26 </a:t>
            </a:r>
          </a:p>
          <a:p>
            <a:pPr marL="457200" indent="-457200">
              <a:lnSpc>
                <a:spcPct val="90000"/>
              </a:lnSpc>
              <a:buNone/>
            </a:pPr>
            <a:r>
              <a:rPr lang="en-US" altLang="en-US" sz="2600" dirty="0" smtClean="0">
                <a:solidFill>
                  <a:srgbClr val="0000FF"/>
                </a:solidFill>
              </a:rPr>
              <a:t>produces</a:t>
            </a:r>
            <a:endParaRPr lang="en-US" altLang="en-US" sz="2600" dirty="0">
              <a:solidFill>
                <a:srgbClr val="0000FF"/>
              </a:solidFill>
            </a:endParaRPr>
          </a:p>
          <a:p>
            <a:pPr marL="457200" indent="-457200">
              <a:lnSpc>
                <a:spcPct val="90000"/>
              </a:lnSpc>
              <a:buNone/>
            </a:pPr>
            <a:r>
              <a:rPr lang="en-US" altLang="en-US" sz="2600" dirty="0"/>
              <a:t>	</a:t>
            </a:r>
            <a:r>
              <a:rPr lang="en-US" altLang="en-US" sz="2600" dirty="0" smtClean="0"/>
              <a:t>16-1	0-1-6		2-13-5-5	19-1</a:t>
            </a:r>
          </a:p>
          <a:p>
            <a:pPr marL="457200" indent="-457200">
              <a:lnSpc>
                <a:spcPct val="90000"/>
              </a:lnSpc>
              <a:buNone/>
            </a:pPr>
            <a:endParaRPr lang="en-US" altLang="en-US" sz="2400" dirty="0" smtClean="0"/>
          </a:p>
          <a:p>
            <a:pPr marL="457200" indent="-457200">
              <a:lnSpc>
                <a:spcPct val="90000"/>
              </a:lnSpc>
              <a:buNone/>
            </a:pPr>
            <a:r>
              <a:rPr lang="en-US" altLang="en-US" sz="2400" dirty="0" smtClean="0">
                <a:solidFill>
                  <a:srgbClr val="0000FF"/>
                </a:solidFill>
              </a:rPr>
              <a:t>Translating </a:t>
            </a:r>
            <a:r>
              <a:rPr lang="en-US" altLang="en-US" sz="2400" dirty="0">
                <a:solidFill>
                  <a:srgbClr val="0000FF"/>
                </a:solidFill>
              </a:rPr>
              <a:t>this back into letter produces the encrypted </a:t>
            </a:r>
            <a:r>
              <a:rPr lang="en-US" altLang="en-US" sz="2400" dirty="0" smtClean="0">
                <a:solidFill>
                  <a:srgbClr val="0000FF"/>
                </a:solidFill>
              </a:rPr>
              <a:t>message</a:t>
            </a:r>
          </a:p>
          <a:p>
            <a:pPr marL="457200" indent="-457200">
              <a:lnSpc>
                <a:spcPct val="90000"/>
              </a:lnSpc>
              <a:buNone/>
            </a:pPr>
            <a:r>
              <a:rPr lang="en-US" altLang="en-US" sz="2400" dirty="0"/>
              <a:t> </a:t>
            </a:r>
            <a:r>
              <a:rPr lang="en-US" altLang="en-US" sz="2400" dirty="0" smtClean="0"/>
              <a:t>    “</a:t>
            </a:r>
            <a:r>
              <a:rPr lang="en-US" altLang="en-US" sz="2400" b="1" dirty="0" smtClean="0"/>
              <a:t>QB ABG CNFF TB</a:t>
            </a:r>
            <a:r>
              <a:rPr lang="en-US" altLang="en-US" sz="2400" dirty="0" smtClean="0"/>
              <a:t>”</a:t>
            </a:r>
            <a:endParaRPr lang="en-US" altLang="en-US" sz="2600" dirty="0"/>
          </a:p>
          <a:p>
            <a:pPr marL="457200" indent="-457200">
              <a:buNone/>
            </a:pPr>
            <a:endParaRPr lang="en-US" sz="2600" dirty="0" smtClean="0"/>
          </a:p>
          <a:p>
            <a:pPr marL="457200" indent="-457200">
              <a:buNone/>
            </a:pPr>
            <a:endParaRPr lang="en-US" sz="2600" dirty="0"/>
          </a:p>
          <a:p>
            <a:pPr marL="457200" indent="-457200">
              <a:buNone/>
            </a:pPr>
            <a:endParaRPr lang="en-US" sz="2600"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23</a:t>
            </a:fld>
            <a:endParaRPr lang="en-US"/>
          </a:p>
        </p:txBody>
      </p:sp>
    </p:spTree>
    <p:extLst>
      <p:ext uri="{BB962C8B-B14F-4D97-AF65-F5344CB8AC3E}">
        <p14:creationId xmlns:p14="http://schemas.microsoft.com/office/powerpoint/2010/main" val="164551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D77C965-3EE5-4C61-82A1-10EF523D82F4}" type="slidenum">
              <a:rPr lang="en-US" smtClean="0"/>
              <a:pPr>
                <a:defRPr/>
              </a:pPr>
              <a:t>24</a:t>
            </a:fld>
            <a:endParaRPr lang="en-US"/>
          </a:p>
        </p:txBody>
      </p:sp>
      <p:sp>
        <p:nvSpPr>
          <p:cNvPr id="3" name="Rectangle 2"/>
          <p:cNvSpPr/>
          <p:nvPr/>
        </p:nvSpPr>
        <p:spPr>
          <a:xfrm>
            <a:off x="609600" y="2057400"/>
            <a:ext cx="8382000" cy="646331"/>
          </a:xfrm>
          <a:prstGeom prst="rect">
            <a:avLst/>
          </a:prstGeom>
        </p:spPr>
        <p:txBody>
          <a:bodyPr wrap="square">
            <a:spAutoFit/>
          </a:bodyPr>
          <a:lstStyle/>
          <a:p>
            <a:r>
              <a:rPr lang="en-US" altLang="zh-TW" sz="3600" b="1" dirty="0" smtClean="0">
                <a:solidFill>
                  <a:srgbClr val="0000FF"/>
                </a:solidFill>
                <a:latin typeface="+mn-lt"/>
              </a:rPr>
              <a:t>3.5 Primes and Greatest Common Divisors </a:t>
            </a:r>
            <a:endParaRPr lang="en-US" sz="3600" b="1"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868362"/>
          </a:xfrm>
        </p:spPr>
        <p:txBody>
          <a:bodyPr/>
          <a:lstStyle/>
          <a:p>
            <a:pPr eaLnBrk="1" hangingPunct="1"/>
            <a:r>
              <a:rPr lang="en-US" sz="4000" b="1" dirty="0" smtClean="0"/>
              <a:t>Primes</a:t>
            </a:r>
          </a:p>
        </p:txBody>
      </p:sp>
      <p:sp>
        <p:nvSpPr>
          <p:cNvPr id="13315" name="Content Placeholder 2"/>
          <p:cNvSpPr>
            <a:spLocks noGrp="1"/>
          </p:cNvSpPr>
          <p:nvPr>
            <p:ph idx="1"/>
          </p:nvPr>
        </p:nvSpPr>
        <p:spPr>
          <a:xfrm>
            <a:off x="457200" y="1371600"/>
            <a:ext cx="8229600" cy="4754563"/>
          </a:xfrm>
        </p:spPr>
        <p:txBody>
          <a:bodyPr/>
          <a:lstStyle/>
          <a:p>
            <a:pPr eaLnBrk="1" hangingPunct="1"/>
            <a:r>
              <a:rPr lang="en-US" altLang="zh-TW" sz="2800" u="sng" dirty="0" smtClean="0">
                <a:solidFill>
                  <a:srgbClr val="C00000"/>
                </a:solidFill>
              </a:rPr>
              <a:t>Definition 1</a:t>
            </a:r>
            <a:r>
              <a:rPr lang="en-US" altLang="zh-TW" sz="2800" dirty="0" smtClean="0"/>
              <a:t>: A positive integer </a:t>
            </a:r>
            <a:r>
              <a:rPr lang="en-US" altLang="zh-TW" sz="2800" i="1" dirty="0" smtClean="0"/>
              <a:t>p</a:t>
            </a:r>
            <a:r>
              <a:rPr lang="en-US" altLang="zh-TW" sz="2800" dirty="0" smtClean="0"/>
              <a:t> greater than 1 is called </a:t>
            </a:r>
            <a:r>
              <a:rPr lang="en-US" altLang="zh-TW" sz="2800" b="1" i="1" dirty="0" smtClean="0">
                <a:solidFill>
                  <a:srgbClr val="0000FF"/>
                </a:solidFill>
              </a:rPr>
              <a:t>prime</a:t>
            </a:r>
            <a:r>
              <a:rPr lang="en-US" altLang="zh-TW" sz="2800" dirty="0" smtClean="0"/>
              <a:t> if the only positive factors of </a:t>
            </a:r>
            <a:r>
              <a:rPr lang="en-US" altLang="zh-TW" sz="2800" i="1" dirty="0" smtClean="0"/>
              <a:t>p</a:t>
            </a:r>
            <a:r>
              <a:rPr lang="en-US" altLang="zh-TW" sz="2800" dirty="0" smtClean="0"/>
              <a:t> are 1 and </a:t>
            </a:r>
            <a:r>
              <a:rPr lang="en-US" altLang="zh-TW" sz="2800" i="1" dirty="0" smtClean="0"/>
              <a:t>p</a:t>
            </a:r>
            <a:r>
              <a:rPr lang="en-US" altLang="zh-TW" sz="2800" dirty="0" smtClean="0"/>
              <a:t>. A positive integer that is greater than 1 and is not prime is called </a:t>
            </a:r>
            <a:r>
              <a:rPr lang="en-US" altLang="zh-TW" sz="2800" b="1" i="1" dirty="0" smtClean="0">
                <a:solidFill>
                  <a:srgbClr val="0000FF"/>
                </a:solidFill>
              </a:rPr>
              <a:t>composite</a:t>
            </a:r>
            <a:r>
              <a:rPr lang="en-US" altLang="zh-TW" sz="2800" dirty="0" smtClean="0"/>
              <a:t>.</a:t>
            </a:r>
          </a:p>
          <a:p>
            <a:pPr lvl="1" eaLnBrk="1" hangingPunct="1"/>
            <a:r>
              <a:rPr lang="en-US" altLang="zh-TW" sz="2400" dirty="0" smtClean="0">
                <a:solidFill>
                  <a:srgbClr val="0000FF"/>
                </a:solidFill>
              </a:rPr>
              <a:t>The integer n is composite </a:t>
            </a:r>
            <a:r>
              <a:rPr lang="en-US" altLang="zh-TW" sz="2400" dirty="0" err="1" smtClean="0">
                <a:solidFill>
                  <a:srgbClr val="0000FF"/>
                </a:solidFill>
              </a:rPr>
              <a:t>iff</a:t>
            </a:r>
            <a:r>
              <a:rPr lang="en-US" altLang="zh-TW" sz="2400" dirty="0" smtClean="0">
                <a:solidFill>
                  <a:srgbClr val="0000FF"/>
                </a:solidFill>
              </a:rPr>
              <a:t> there exists an integer </a:t>
            </a:r>
            <a:r>
              <a:rPr lang="en-US" altLang="zh-TW" sz="2400" i="1" dirty="0" smtClean="0">
                <a:solidFill>
                  <a:srgbClr val="0000FF"/>
                </a:solidFill>
              </a:rPr>
              <a:t>a</a:t>
            </a:r>
            <a:r>
              <a:rPr lang="en-US" altLang="zh-TW" sz="2400" dirty="0" smtClean="0">
                <a:solidFill>
                  <a:srgbClr val="0000FF"/>
                </a:solidFill>
              </a:rPr>
              <a:t> such that </a:t>
            </a:r>
            <a:r>
              <a:rPr lang="en-US" altLang="zh-TW" sz="2400" dirty="0" err="1" smtClean="0">
                <a:solidFill>
                  <a:srgbClr val="0000FF"/>
                </a:solidFill>
              </a:rPr>
              <a:t>a|n</a:t>
            </a:r>
            <a:r>
              <a:rPr lang="en-US" altLang="zh-TW" sz="2400" dirty="0" smtClean="0">
                <a:solidFill>
                  <a:srgbClr val="0000FF"/>
                </a:solidFill>
              </a:rPr>
              <a:t> and 1&lt;a&lt;n</a:t>
            </a:r>
          </a:p>
          <a:p>
            <a:pPr eaLnBrk="1" hangingPunct="1"/>
            <a:endParaRPr lang="en-US" altLang="zh-TW" sz="2800" u="sng" dirty="0" smtClean="0">
              <a:solidFill>
                <a:srgbClr val="0000FF"/>
              </a:solidFill>
            </a:endParaRPr>
          </a:p>
          <a:p>
            <a:pPr eaLnBrk="1" hangingPunct="1"/>
            <a:r>
              <a:rPr lang="en-US" altLang="zh-TW" sz="2800" u="sng" dirty="0" smtClean="0">
                <a:solidFill>
                  <a:srgbClr val="C00000"/>
                </a:solidFill>
              </a:rPr>
              <a:t>Theorem 3</a:t>
            </a:r>
            <a:r>
              <a:rPr lang="en-US" altLang="zh-TW" sz="2800" dirty="0" smtClean="0"/>
              <a:t>: There are infinitely many primes.</a:t>
            </a:r>
          </a:p>
          <a:p>
            <a:pPr eaLnBrk="1" hangingPunct="1">
              <a:buNone/>
            </a:pPr>
            <a:endParaRPr lang="en-US" altLang="zh-TW" sz="2800" dirty="0" smtClean="0">
              <a:solidFill>
                <a:srgbClr val="C00000"/>
              </a:solidFill>
            </a:endParaRPr>
          </a:p>
        </p:txBody>
      </p:sp>
      <p:sp>
        <p:nvSpPr>
          <p:cNvPr id="4" name="Slide Number Placeholder 3"/>
          <p:cNvSpPr>
            <a:spLocks noGrp="1"/>
          </p:cNvSpPr>
          <p:nvPr>
            <p:ph type="sldNum" sz="quarter" idx="12"/>
          </p:nvPr>
        </p:nvSpPr>
        <p:spPr/>
        <p:txBody>
          <a:bodyPr/>
          <a:lstStyle/>
          <a:p>
            <a:pPr>
              <a:defRPr/>
            </a:pPr>
            <a:fld id="{0885736E-BE61-4985-A4C8-DB7D3DA31815}"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z="4000" b="1" dirty="0" smtClean="0"/>
              <a:t>Primes</a:t>
            </a:r>
            <a:endParaRPr lang="en-US" sz="4000" dirty="0"/>
          </a:p>
        </p:txBody>
      </p:sp>
      <p:sp>
        <p:nvSpPr>
          <p:cNvPr id="3" name="Content Placeholder 2"/>
          <p:cNvSpPr>
            <a:spLocks noGrp="1"/>
          </p:cNvSpPr>
          <p:nvPr>
            <p:ph idx="1"/>
          </p:nvPr>
        </p:nvSpPr>
        <p:spPr>
          <a:xfrm>
            <a:off x="457200" y="1371600"/>
            <a:ext cx="8229600" cy="4525963"/>
          </a:xfrm>
        </p:spPr>
        <p:txBody>
          <a:bodyPr/>
          <a:lstStyle/>
          <a:p>
            <a:pPr eaLnBrk="1" hangingPunct="1"/>
            <a:r>
              <a:rPr lang="en-US" altLang="zh-TW" dirty="0" smtClean="0">
                <a:solidFill>
                  <a:srgbClr val="FF3300"/>
                </a:solidFill>
              </a:rPr>
              <a:t>Example 1 (p.223):</a:t>
            </a:r>
            <a:r>
              <a:rPr lang="en-US" altLang="zh-TW" dirty="0" smtClean="0">
                <a:solidFill>
                  <a:srgbClr val="C00000"/>
                </a:solidFill>
              </a:rPr>
              <a:t> </a:t>
            </a:r>
            <a:r>
              <a:rPr lang="en-US" altLang="zh-TW" dirty="0" smtClean="0"/>
              <a:t>The integer 7 is prime because its only positive factors are 1 and 7, whereas the integer 9 is composite because it is divisible by 3.</a:t>
            </a:r>
          </a:p>
          <a:p>
            <a:pPr eaLnBrk="1" hangingPunct="1"/>
            <a:endParaRPr lang="en-US" altLang="zh-TW" dirty="0" smtClean="0"/>
          </a:p>
          <a:p>
            <a:pPr eaLnBrk="1" hangingPunct="1"/>
            <a:r>
              <a:rPr lang="en-US" altLang="zh-TW" dirty="0" smtClean="0">
                <a:solidFill>
                  <a:srgbClr val="FF3300"/>
                </a:solidFill>
              </a:rPr>
              <a:t>Question: What are the primes less than 100?</a:t>
            </a:r>
          </a:p>
          <a:p>
            <a:pPr>
              <a:buNone/>
            </a:pPr>
            <a:endParaRPr lang="en-US"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1020762"/>
          </a:xfrm>
        </p:spPr>
        <p:txBody>
          <a:bodyPr/>
          <a:lstStyle/>
          <a:p>
            <a:pPr eaLnBrk="1" hangingPunct="1"/>
            <a:r>
              <a:rPr lang="en-US" altLang="zh-TW" sz="4000" dirty="0" smtClean="0"/>
              <a:t>Fundamental Theorem of Arithmetic</a:t>
            </a:r>
            <a:endParaRPr lang="en-US" sz="4000" dirty="0" smtClean="0"/>
          </a:p>
        </p:txBody>
      </p:sp>
      <p:sp>
        <p:nvSpPr>
          <p:cNvPr id="14339" name="Content Placeholder 2"/>
          <p:cNvSpPr>
            <a:spLocks noGrp="1"/>
          </p:cNvSpPr>
          <p:nvPr>
            <p:ph idx="1"/>
          </p:nvPr>
        </p:nvSpPr>
        <p:spPr>
          <a:xfrm>
            <a:off x="457200" y="1371600"/>
            <a:ext cx="8229600" cy="4754563"/>
          </a:xfrm>
        </p:spPr>
        <p:txBody>
          <a:bodyPr/>
          <a:lstStyle/>
          <a:p>
            <a:pPr eaLnBrk="1" hangingPunct="1"/>
            <a:r>
              <a:rPr lang="en-US" altLang="zh-TW" sz="2400" u="sng" dirty="0" smtClean="0">
                <a:solidFill>
                  <a:srgbClr val="FF3300"/>
                </a:solidFill>
              </a:rPr>
              <a:t>Theorem 1</a:t>
            </a:r>
            <a:r>
              <a:rPr lang="en-US" altLang="zh-TW" sz="2400" dirty="0" smtClean="0">
                <a:solidFill>
                  <a:srgbClr val="FF3300"/>
                </a:solidFill>
              </a:rPr>
              <a:t>(Fundamental Theorem of Arithmetic):</a:t>
            </a:r>
            <a:r>
              <a:rPr lang="en-US" altLang="zh-TW" sz="2400" dirty="0" smtClean="0">
                <a:solidFill>
                  <a:srgbClr val="C00000"/>
                </a:solidFill>
              </a:rPr>
              <a:t> </a:t>
            </a:r>
            <a:r>
              <a:rPr lang="en-US" altLang="zh-TW" sz="2400" dirty="0" smtClean="0"/>
              <a:t>Every positive integer greater than 1 can be written uniquely as a prime or as the product of two or more primes where the prime factors are written in order of non-decreasing size.</a:t>
            </a:r>
          </a:p>
          <a:p>
            <a:pPr>
              <a:lnSpc>
                <a:spcPct val="90000"/>
              </a:lnSpc>
            </a:pPr>
            <a:endParaRPr lang="en-US" altLang="en-US" sz="2400" dirty="0" smtClean="0">
              <a:solidFill>
                <a:srgbClr val="FF0000"/>
              </a:solidFill>
            </a:endParaRPr>
          </a:p>
          <a:p>
            <a:pPr>
              <a:lnSpc>
                <a:spcPct val="90000"/>
              </a:lnSpc>
            </a:pPr>
            <a:r>
              <a:rPr lang="en-US" altLang="en-US" sz="2400" dirty="0" smtClean="0">
                <a:solidFill>
                  <a:srgbClr val="FF0000"/>
                </a:solidFill>
              </a:rPr>
              <a:t>Example 2 (p.224) : Prime factorization of 100, 641, 999, and 1024 are given by</a:t>
            </a:r>
          </a:p>
          <a:p>
            <a:pPr>
              <a:lnSpc>
                <a:spcPct val="90000"/>
              </a:lnSpc>
              <a:buNone/>
            </a:pPr>
            <a:r>
              <a:rPr lang="en-US" altLang="en-US" sz="2400" dirty="0" smtClean="0">
                <a:solidFill>
                  <a:srgbClr val="0000FF"/>
                </a:solidFill>
              </a:rPr>
              <a:t>	</a:t>
            </a:r>
            <a:r>
              <a:rPr lang="en-US" altLang="en-US" sz="2400" dirty="0" smtClean="0"/>
              <a:t>100 = 2.2.5.5 = 2</a:t>
            </a:r>
            <a:r>
              <a:rPr lang="en-US" altLang="en-US" sz="2400" baseline="30000" dirty="0" smtClean="0"/>
              <a:t>2</a:t>
            </a:r>
            <a:r>
              <a:rPr lang="en-US" altLang="en-US" sz="2400" dirty="0" smtClean="0"/>
              <a:t>.5</a:t>
            </a:r>
            <a:r>
              <a:rPr lang="en-US" altLang="en-US" sz="2400" baseline="30000" dirty="0" smtClean="0"/>
              <a:t>2</a:t>
            </a:r>
            <a:endParaRPr lang="en-US" altLang="en-US" sz="2400" dirty="0" smtClean="0"/>
          </a:p>
          <a:p>
            <a:pPr>
              <a:lnSpc>
                <a:spcPct val="90000"/>
              </a:lnSpc>
              <a:buNone/>
            </a:pPr>
            <a:r>
              <a:rPr lang="en-US" altLang="en-US" sz="2400" dirty="0" smtClean="0"/>
              <a:t>	641 = 641</a:t>
            </a:r>
          </a:p>
          <a:p>
            <a:pPr>
              <a:lnSpc>
                <a:spcPct val="90000"/>
              </a:lnSpc>
              <a:buNone/>
            </a:pPr>
            <a:r>
              <a:rPr lang="en-US" altLang="en-US" sz="2400" dirty="0" smtClean="0"/>
              <a:t>	999 = 3.3.3.37 = 3</a:t>
            </a:r>
            <a:r>
              <a:rPr lang="en-US" altLang="en-US" sz="2400" baseline="30000" dirty="0" smtClean="0"/>
              <a:t>3</a:t>
            </a:r>
            <a:r>
              <a:rPr lang="en-US" altLang="en-US" sz="2400" dirty="0" smtClean="0"/>
              <a:t>.37</a:t>
            </a:r>
          </a:p>
          <a:p>
            <a:pPr>
              <a:lnSpc>
                <a:spcPct val="90000"/>
              </a:lnSpc>
              <a:buNone/>
            </a:pPr>
            <a:r>
              <a:rPr lang="en-US" altLang="en-US" sz="2400" dirty="0" smtClean="0"/>
              <a:t>	1024 = 2.2.2.2.2.2.2.2.2.2 = 2</a:t>
            </a:r>
            <a:r>
              <a:rPr lang="en-US" altLang="en-US" sz="2400" baseline="30000" dirty="0" smtClean="0"/>
              <a:t>10</a:t>
            </a:r>
            <a:endParaRPr lang="en-US" sz="2400" dirty="0" smtClean="0"/>
          </a:p>
        </p:txBody>
      </p:sp>
      <p:sp>
        <p:nvSpPr>
          <p:cNvPr id="4" name="Slide Number Placeholder 3"/>
          <p:cNvSpPr>
            <a:spLocks noGrp="1"/>
          </p:cNvSpPr>
          <p:nvPr>
            <p:ph type="sldNum" sz="quarter" idx="12"/>
          </p:nvPr>
        </p:nvSpPr>
        <p:spPr/>
        <p:txBody>
          <a:bodyPr/>
          <a:lstStyle/>
          <a:p>
            <a:pPr>
              <a:defRPr/>
            </a:pPr>
            <a:fld id="{42A4705D-5E57-4EA5-B4D9-58CB0D4AD953}"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533400"/>
            <a:ext cx="8229600" cy="1143000"/>
          </a:xfrm>
        </p:spPr>
        <p:txBody>
          <a:bodyPr/>
          <a:lstStyle/>
          <a:p>
            <a:pPr eaLnBrk="1" hangingPunct="1"/>
            <a:r>
              <a:rPr lang="en-US" sz="3200" b="1" dirty="0" smtClean="0">
                <a:solidFill>
                  <a:srgbClr val="FF0000"/>
                </a:solidFill>
              </a:rPr>
              <a:t>Determining whether a given integer is Prime</a:t>
            </a:r>
          </a:p>
        </p:txBody>
      </p:sp>
      <p:sp>
        <p:nvSpPr>
          <p:cNvPr id="16387" name="Content Placeholder 2"/>
          <p:cNvSpPr>
            <a:spLocks noGrp="1"/>
          </p:cNvSpPr>
          <p:nvPr>
            <p:ph idx="1"/>
          </p:nvPr>
        </p:nvSpPr>
        <p:spPr/>
        <p:txBody>
          <a:bodyPr/>
          <a:lstStyle/>
          <a:p>
            <a:pPr eaLnBrk="1" hangingPunct="1"/>
            <a:endParaRPr lang="en-US" altLang="zh-TW" sz="2800" u="sng" dirty="0" smtClean="0">
              <a:solidFill>
                <a:srgbClr val="FF0000"/>
              </a:solidFill>
            </a:endParaRPr>
          </a:p>
          <a:p>
            <a:pPr eaLnBrk="1" hangingPunct="1"/>
            <a:r>
              <a:rPr lang="en-US" altLang="zh-TW" sz="2800" u="sng" dirty="0" smtClean="0">
                <a:solidFill>
                  <a:srgbClr val="FF0000"/>
                </a:solidFill>
              </a:rPr>
              <a:t>Theorem 2</a:t>
            </a:r>
            <a:r>
              <a:rPr lang="en-US" altLang="zh-TW" sz="2800" dirty="0" smtClean="0"/>
              <a:t>: If </a:t>
            </a:r>
            <a:r>
              <a:rPr lang="en-US" altLang="zh-TW" sz="2800" i="1" dirty="0" smtClean="0"/>
              <a:t>n</a:t>
            </a:r>
            <a:r>
              <a:rPr lang="en-US" altLang="zh-TW" sz="2800" dirty="0" smtClean="0"/>
              <a:t> is a </a:t>
            </a:r>
            <a:r>
              <a:rPr lang="en-US" altLang="zh-TW" sz="2800" b="1" dirty="0" smtClean="0"/>
              <a:t>composite</a:t>
            </a:r>
            <a:r>
              <a:rPr lang="en-US" altLang="zh-TW" sz="2800" dirty="0" smtClean="0"/>
              <a:t> integer, then </a:t>
            </a:r>
            <a:r>
              <a:rPr lang="en-US" altLang="zh-TW" sz="2800" i="1" dirty="0" smtClean="0"/>
              <a:t>n</a:t>
            </a:r>
            <a:r>
              <a:rPr lang="en-US" altLang="zh-TW" sz="2800" dirty="0" smtClean="0"/>
              <a:t> has a prime divisor less than or equal to √</a:t>
            </a:r>
            <a:r>
              <a:rPr lang="en-US" altLang="zh-TW" sz="2800" i="1" dirty="0" smtClean="0"/>
              <a:t>n</a:t>
            </a:r>
            <a:r>
              <a:rPr lang="en-US" altLang="zh-TW" sz="2800" dirty="0" smtClean="0"/>
              <a:t>.</a:t>
            </a:r>
          </a:p>
          <a:p>
            <a:pPr lvl="1" eaLnBrk="1" hangingPunct="1">
              <a:buFont typeface="Arial" charset="0"/>
              <a:buNone/>
            </a:pPr>
            <a:endParaRPr lang="en-US" altLang="zh-TW" dirty="0" smtClean="0"/>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97AC2A15-FD09-4D29-8729-296CDBD65DE1}"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04800"/>
            <a:ext cx="8229600" cy="914400"/>
          </a:xfrm>
        </p:spPr>
        <p:txBody>
          <a:bodyPr/>
          <a:lstStyle/>
          <a:p>
            <a:pPr eaLnBrk="1" hangingPunct="1"/>
            <a:r>
              <a:rPr lang="en-US" sz="3200" b="1" dirty="0" smtClean="0">
                <a:solidFill>
                  <a:srgbClr val="FF0000"/>
                </a:solidFill>
              </a:rPr>
              <a:t>Determining whether a given integer is Prime </a:t>
            </a:r>
          </a:p>
        </p:txBody>
      </p:sp>
      <p:sp>
        <p:nvSpPr>
          <p:cNvPr id="17411" name="Content Placeholder 2"/>
          <p:cNvSpPr>
            <a:spLocks noGrp="1"/>
          </p:cNvSpPr>
          <p:nvPr>
            <p:ph idx="1"/>
          </p:nvPr>
        </p:nvSpPr>
        <p:spPr>
          <a:xfrm>
            <a:off x="457200" y="1447801"/>
            <a:ext cx="8229600" cy="4724400"/>
          </a:xfrm>
        </p:spPr>
        <p:txBody>
          <a:bodyPr/>
          <a:lstStyle/>
          <a:p>
            <a:pPr eaLnBrk="1" hangingPunct="1"/>
            <a:r>
              <a:rPr lang="en-US" sz="2400" dirty="0" smtClean="0">
                <a:solidFill>
                  <a:srgbClr val="FF0000"/>
                </a:solidFill>
              </a:rPr>
              <a:t>Example 3 [p.224]: Show that 101 is prime.</a:t>
            </a:r>
          </a:p>
          <a:p>
            <a:pPr eaLnBrk="1" hangingPunct="1"/>
            <a:r>
              <a:rPr lang="en-US" sz="2400" b="1" u="sng" dirty="0" smtClean="0">
                <a:solidFill>
                  <a:srgbClr val="0000FF"/>
                </a:solidFill>
              </a:rPr>
              <a:t>Solution</a:t>
            </a:r>
            <a:r>
              <a:rPr lang="en-US" sz="2400" dirty="0" smtClean="0"/>
              <a:t>: The only primes not exceeding </a:t>
            </a:r>
            <a:r>
              <a:rPr lang="en-US" altLang="zh-TW" sz="2400" dirty="0" smtClean="0"/>
              <a:t>√101 are 2, 3, 5, 7. Because 101 is not divisible by 2, 3, 5, or 7, it follows that </a:t>
            </a:r>
            <a:r>
              <a:rPr lang="en-US" altLang="zh-TW" sz="2400" b="1" dirty="0" smtClean="0"/>
              <a:t>101 is prime</a:t>
            </a:r>
            <a:r>
              <a:rPr lang="en-US" altLang="zh-TW" sz="2400" dirty="0" smtClean="0"/>
              <a:t>.</a:t>
            </a:r>
          </a:p>
          <a:p>
            <a:pPr eaLnBrk="1" hangingPunct="1"/>
            <a:r>
              <a:rPr lang="en-US" altLang="zh-TW" sz="2400" dirty="0" smtClean="0">
                <a:solidFill>
                  <a:srgbClr val="FF0000"/>
                </a:solidFill>
              </a:rPr>
              <a:t>Exercise 1(e)[p.230]: Determine whether 111 is prime.</a:t>
            </a:r>
          </a:p>
          <a:p>
            <a:pPr eaLnBrk="1" hangingPunct="1"/>
            <a:r>
              <a:rPr lang="en-US" sz="2400" b="1" u="sng" dirty="0" smtClean="0">
                <a:solidFill>
                  <a:srgbClr val="0000FF"/>
                </a:solidFill>
              </a:rPr>
              <a:t>Solution</a:t>
            </a:r>
            <a:r>
              <a:rPr lang="en-US" sz="2400" dirty="0" smtClean="0"/>
              <a:t>: The only primes not exceeding </a:t>
            </a:r>
            <a:r>
              <a:rPr lang="en-US" altLang="zh-TW" sz="2400" dirty="0" smtClean="0"/>
              <a:t>√111 are 2, 3, 5, 7. Because 111 is divisible by 3, it follows that </a:t>
            </a:r>
            <a:r>
              <a:rPr lang="en-US" altLang="zh-TW" sz="2400" b="1" dirty="0" smtClean="0"/>
              <a:t>111 is not prime</a:t>
            </a:r>
            <a:r>
              <a:rPr lang="en-US" altLang="zh-TW" sz="2400" dirty="0" smtClean="0"/>
              <a:t>.</a:t>
            </a:r>
            <a:endParaRPr lang="en-US" altLang="zh-TW" sz="2400" dirty="0" smtClean="0">
              <a:solidFill>
                <a:srgbClr val="FF0000"/>
              </a:solidFill>
            </a:endParaRPr>
          </a:p>
          <a:p>
            <a:pPr eaLnBrk="1" hangingPunct="1"/>
            <a:r>
              <a:rPr lang="en-US" altLang="zh-TW" sz="2400" dirty="0" smtClean="0">
                <a:solidFill>
                  <a:srgbClr val="FF0000"/>
                </a:solidFill>
              </a:rPr>
              <a:t>Exercise 1(f)[p.230]: Determine whether 143 is prime.</a:t>
            </a:r>
          </a:p>
          <a:p>
            <a:pPr eaLnBrk="1" hangingPunct="1"/>
            <a:r>
              <a:rPr lang="en-US" altLang="zh-TW" sz="2400" b="1" u="sng" dirty="0" smtClean="0">
                <a:solidFill>
                  <a:srgbClr val="0000FF"/>
                </a:solidFill>
              </a:rPr>
              <a:t>Solution</a:t>
            </a:r>
            <a:r>
              <a:rPr lang="en-US" altLang="zh-TW" sz="2400" b="1" dirty="0" smtClean="0">
                <a:solidFill>
                  <a:srgbClr val="0000FF"/>
                </a:solidFill>
              </a:rPr>
              <a:t>: </a:t>
            </a:r>
            <a:r>
              <a:rPr lang="en-US" altLang="zh-TW" sz="2400" dirty="0" smtClean="0"/>
              <a:t>The</a:t>
            </a:r>
            <a:r>
              <a:rPr lang="en-US" altLang="zh-TW" sz="2400" b="1" dirty="0" smtClean="0"/>
              <a:t> </a:t>
            </a:r>
            <a:r>
              <a:rPr lang="en-US" sz="2400" dirty="0" smtClean="0"/>
              <a:t>only primes not exceeding </a:t>
            </a:r>
            <a:r>
              <a:rPr lang="en-US" altLang="zh-TW" sz="2400" dirty="0" smtClean="0"/>
              <a:t>√143 are 2, 3, 5, 7,11. Because 143 is divisible by 11, it follows that </a:t>
            </a:r>
            <a:r>
              <a:rPr lang="en-US" altLang="zh-TW" sz="2400" b="1" dirty="0" smtClean="0"/>
              <a:t>143 is not prime</a:t>
            </a:r>
            <a:r>
              <a:rPr lang="en-US" altLang="zh-TW" sz="2400" dirty="0" smtClean="0"/>
              <a:t>.</a:t>
            </a:r>
          </a:p>
          <a:p>
            <a:pPr eaLnBrk="1" hangingPunct="1"/>
            <a:r>
              <a:rPr lang="en-US" altLang="zh-TW" sz="2400" u="sng" dirty="0" smtClean="0">
                <a:solidFill>
                  <a:srgbClr val="FF0000"/>
                </a:solidFill>
              </a:rPr>
              <a:t>Extra example</a:t>
            </a:r>
            <a:r>
              <a:rPr lang="en-US" altLang="zh-TW" sz="2400" dirty="0" smtClean="0">
                <a:solidFill>
                  <a:srgbClr val="FF0000"/>
                </a:solidFill>
              </a:rPr>
              <a:t>: Test if 139 is prime.</a:t>
            </a:r>
          </a:p>
          <a:p>
            <a:pPr eaLnBrk="1" hangingPunct="1">
              <a:buNone/>
            </a:pPr>
            <a:endParaRPr lang="en-US" altLang="zh-TW" sz="2400" dirty="0" smtClean="0"/>
          </a:p>
          <a:p>
            <a:pPr eaLnBrk="1" hangingPunct="1"/>
            <a:endParaRPr lang="en-US" altLang="zh-TW" sz="2400" dirty="0" smtClean="0">
              <a:solidFill>
                <a:srgbClr val="FF0000"/>
              </a:solidFill>
            </a:endParaRPr>
          </a:p>
          <a:p>
            <a:pPr eaLnBrk="1" hangingPunct="1">
              <a:buFont typeface="Arial" charset="0"/>
              <a:buNone/>
            </a:pPr>
            <a:endParaRPr lang="en-US" altLang="zh-TW" sz="2400" dirty="0" smtClean="0">
              <a:solidFill>
                <a:srgbClr val="FF0000"/>
              </a:solidFill>
            </a:endParaRPr>
          </a:p>
          <a:p>
            <a:pPr eaLnBrk="1" hangingPunct="1">
              <a:buFont typeface="Arial" charset="0"/>
              <a:buNone/>
            </a:pPr>
            <a:endParaRPr lang="en-US" altLang="zh-TW" sz="2400" dirty="0" smtClean="0">
              <a:solidFill>
                <a:srgbClr val="FF0000"/>
              </a:solidFill>
            </a:endParaRPr>
          </a:p>
          <a:p>
            <a:pPr eaLnBrk="1" hangingPunct="1"/>
            <a:endParaRPr lang="en-US" altLang="zh-TW" sz="2400" dirty="0" smtClean="0"/>
          </a:p>
        </p:txBody>
      </p:sp>
      <p:sp>
        <p:nvSpPr>
          <p:cNvPr id="4" name="Slide Number Placeholder 3"/>
          <p:cNvSpPr>
            <a:spLocks noGrp="1"/>
          </p:cNvSpPr>
          <p:nvPr>
            <p:ph type="sldNum" sz="quarter" idx="12"/>
          </p:nvPr>
        </p:nvSpPr>
        <p:spPr/>
        <p:txBody>
          <a:bodyPr/>
          <a:lstStyle/>
          <a:p>
            <a:pPr>
              <a:defRPr/>
            </a:pPr>
            <a:fld id="{70EFB74E-0CAE-4E29-A422-A638B10F0226}"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4000" dirty="0" smtClean="0">
                <a:solidFill>
                  <a:srgbClr val="FF0000"/>
                </a:solidFill>
              </a:rPr>
              <a:t>Example 1 (P.215)</a:t>
            </a:r>
          </a:p>
        </p:txBody>
      </p:sp>
      <p:sp>
        <p:nvSpPr>
          <p:cNvPr id="8195" name="Content Placeholder 2"/>
          <p:cNvSpPr>
            <a:spLocks noGrp="1"/>
          </p:cNvSpPr>
          <p:nvPr>
            <p:ph idx="1"/>
          </p:nvPr>
        </p:nvSpPr>
        <p:spPr/>
        <p:txBody>
          <a:bodyPr/>
          <a:lstStyle/>
          <a:p>
            <a:pPr eaLnBrk="1" hangingPunct="1"/>
            <a:r>
              <a:rPr lang="en-US" dirty="0" smtClean="0">
                <a:solidFill>
                  <a:srgbClr val="FF0000"/>
                </a:solidFill>
              </a:rPr>
              <a:t>Determine whether 3|7 and whether 3|12.</a:t>
            </a:r>
          </a:p>
          <a:p>
            <a:pPr eaLnBrk="1" hangingPunct="1"/>
            <a:r>
              <a:rPr lang="en-US" u="sng" dirty="0" smtClean="0">
                <a:solidFill>
                  <a:srgbClr val="0000FF"/>
                </a:solidFill>
              </a:rPr>
              <a:t>Solution</a:t>
            </a:r>
            <a:r>
              <a:rPr lang="en-US" dirty="0" smtClean="0"/>
              <a:t>: </a:t>
            </a:r>
          </a:p>
          <a:p>
            <a:pPr eaLnBrk="1" hangingPunct="1"/>
            <a:r>
              <a:rPr lang="en-US" dirty="0" smtClean="0"/>
              <a:t>It follows that 3|7, because 7/3 is not an integer.</a:t>
            </a:r>
          </a:p>
          <a:p>
            <a:pPr eaLnBrk="1" hangingPunct="1"/>
            <a:r>
              <a:rPr lang="en-US" dirty="0" smtClean="0"/>
              <a:t>On the other hand, 3|12 because 12/3 = 4</a:t>
            </a:r>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B0888905-44BA-4AEC-98B3-DD0640D2187E}" type="slidenum">
              <a:rPr lang="en-US" smtClean="0"/>
              <a:pPr>
                <a:defRPr/>
              </a:pPr>
              <a:t>3</a:t>
            </a:fld>
            <a:endParaRPr lang="en-US"/>
          </a:p>
        </p:txBody>
      </p:sp>
      <p:cxnSp>
        <p:nvCxnSpPr>
          <p:cNvPr id="6" name="Straight Connector 5"/>
          <p:cNvCxnSpPr/>
          <p:nvPr/>
        </p:nvCxnSpPr>
        <p:spPr>
          <a:xfrm flipV="1">
            <a:off x="3429000" y="2971800"/>
            <a:ext cx="228600" cy="304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zh-TW" sz="4000" smtClean="0"/>
              <a:t>Greatest Common Divisor(gcd)</a:t>
            </a:r>
            <a:endParaRPr lang="en-US" sz="4000" smtClean="0"/>
          </a:p>
        </p:txBody>
      </p:sp>
      <p:sp>
        <p:nvSpPr>
          <p:cNvPr id="18435" name="Content Placeholder 2"/>
          <p:cNvSpPr>
            <a:spLocks noGrp="1"/>
          </p:cNvSpPr>
          <p:nvPr>
            <p:ph idx="1"/>
          </p:nvPr>
        </p:nvSpPr>
        <p:spPr>
          <a:xfrm>
            <a:off x="457200" y="1524000"/>
            <a:ext cx="8229600" cy="4602163"/>
          </a:xfrm>
        </p:spPr>
        <p:txBody>
          <a:bodyPr/>
          <a:lstStyle/>
          <a:p>
            <a:pPr eaLnBrk="1" hangingPunct="1">
              <a:buFont typeface="Wingdings" pitchFamily="2" charset="2"/>
              <a:buChar char="§"/>
            </a:pPr>
            <a:r>
              <a:rPr lang="en-US" altLang="zh-TW" sz="2800" b="1" u="sng" dirty="0" smtClean="0">
                <a:solidFill>
                  <a:srgbClr val="FF0000"/>
                </a:solidFill>
              </a:rPr>
              <a:t>Definition 2</a:t>
            </a:r>
            <a:r>
              <a:rPr lang="en-US" altLang="zh-TW" sz="2800" dirty="0" smtClean="0"/>
              <a:t>: Let a and b be integers, not both zero. The </a:t>
            </a:r>
            <a:r>
              <a:rPr lang="en-US" altLang="zh-TW" sz="2800" dirty="0" smtClean="0">
                <a:solidFill>
                  <a:srgbClr val="0000FF"/>
                </a:solidFill>
              </a:rPr>
              <a:t>largest integer </a:t>
            </a:r>
            <a:r>
              <a:rPr lang="en-US" altLang="zh-TW" sz="2800" i="1" dirty="0" smtClean="0">
                <a:solidFill>
                  <a:srgbClr val="0000FF"/>
                </a:solidFill>
              </a:rPr>
              <a:t>d</a:t>
            </a:r>
            <a:r>
              <a:rPr lang="en-US" altLang="zh-TW" sz="2800" dirty="0" smtClean="0">
                <a:solidFill>
                  <a:srgbClr val="0000FF"/>
                </a:solidFill>
              </a:rPr>
              <a:t> </a:t>
            </a:r>
            <a:r>
              <a:rPr lang="en-US" altLang="zh-TW" sz="2800" dirty="0" smtClean="0"/>
              <a:t>such that </a:t>
            </a:r>
            <a:r>
              <a:rPr lang="en-US" altLang="zh-TW" sz="2800" i="1" dirty="0" err="1" smtClean="0"/>
              <a:t>d</a:t>
            </a:r>
            <a:r>
              <a:rPr lang="en-US" altLang="zh-TW" sz="2800" dirty="0" err="1" smtClean="0"/>
              <a:t>|</a:t>
            </a:r>
            <a:r>
              <a:rPr lang="en-US" altLang="zh-TW" sz="2800" i="1" dirty="0" err="1" smtClean="0"/>
              <a:t>a</a:t>
            </a:r>
            <a:r>
              <a:rPr lang="en-US" altLang="zh-TW" sz="2800" dirty="0" smtClean="0"/>
              <a:t> and </a:t>
            </a:r>
            <a:r>
              <a:rPr lang="en-US" altLang="zh-TW" sz="2800" i="1" dirty="0" err="1" smtClean="0"/>
              <a:t>d</a:t>
            </a:r>
            <a:r>
              <a:rPr lang="en-US" altLang="zh-TW" sz="2800" dirty="0" err="1" smtClean="0"/>
              <a:t>|</a:t>
            </a:r>
            <a:r>
              <a:rPr lang="en-US" altLang="zh-TW" sz="2800" i="1" dirty="0" err="1" smtClean="0"/>
              <a:t>b</a:t>
            </a:r>
            <a:r>
              <a:rPr lang="en-US" altLang="zh-TW" sz="2800" dirty="0" smtClean="0"/>
              <a:t> is called the </a:t>
            </a:r>
            <a:r>
              <a:rPr lang="en-US" altLang="zh-TW" sz="2800" i="1" dirty="0" smtClean="0">
                <a:solidFill>
                  <a:srgbClr val="0000FF"/>
                </a:solidFill>
              </a:rPr>
              <a:t>greatest common divisor</a:t>
            </a:r>
            <a:r>
              <a:rPr lang="en-US" altLang="zh-TW" sz="2800" dirty="0" smtClean="0">
                <a:solidFill>
                  <a:srgbClr val="0000FF"/>
                </a:solidFill>
              </a:rPr>
              <a:t> </a:t>
            </a:r>
            <a:r>
              <a:rPr lang="en-US" altLang="zh-TW" sz="2800" dirty="0" smtClean="0"/>
              <a:t>of </a:t>
            </a:r>
            <a:r>
              <a:rPr lang="en-US" altLang="zh-TW" sz="2800" i="1" dirty="0" smtClean="0"/>
              <a:t>a</a:t>
            </a:r>
            <a:r>
              <a:rPr lang="en-US" altLang="zh-TW" sz="2800" dirty="0" smtClean="0"/>
              <a:t> and </a:t>
            </a:r>
            <a:r>
              <a:rPr lang="en-US" altLang="zh-TW" sz="2800" i="1" dirty="0" smtClean="0"/>
              <a:t>b</a:t>
            </a:r>
            <a:r>
              <a:rPr lang="en-US" altLang="zh-TW" sz="2800" dirty="0" smtClean="0"/>
              <a:t>. </a:t>
            </a:r>
          </a:p>
          <a:p>
            <a:pPr lvl="1" eaLnBrk="1" hangingPunct="1"/>
            <a:r>
              <a:rPr lang="en-US" altLang="zh-TW" sz="2400" dirty="0" smtClean="0"/>
              <a:t>The </a:t>
            </a:r>
            <a:r>
              <a:rPr lang="en-US" altLang="zh-TW" sz="2400" i="1" dirty="0" smtClean="0"/>
              <a:t>greatest common divisor</a:t>
            </a:r>
            <a:r>
              <a:rPr lang="en-US" altLang="zh-TW" sz="2400" dirty="0" smtClean="0"/>
              <a:t> of </a:t>
            </a:r>
            <a:r>
              <a:rPr lang="en-US" altLang="zh-TW" sz="2400" i="1" dirty="0" smtClean="0"/>
              <a:t>a</a:t>
            </a:r>
            <a:r>
              <a:rPr lang="en-US" altLang="zh-TW" sz="2400" dirty="0" smtClean="0"/>
              <a:t> and </a:t>
            </a:r>
            <a:r>
              <a:rPr lang="en-US" altLang="zh-TW" sz="2400" i="1" dirty="0" smtClean="0"/>
              <a:t>b</a:t>
            </a:r>
            <a:r>
              <a:rPr lang="en-US" altLang="zh-TW" sz="2400" dirty="0" smtClean="0"/>
              <a:t> is denoted by </a:t>
            </a:r>
            <a:r>
              <a:rPr lang="en-US" altLang="zh-TW" sz="2400" dirty="0" err="1" smtClean="0">
                <a:solidFill>
                  <a:srgbClr val="0000FF"/>
                </a:solidFill>
              </a:rPr>
              <a:t>gcd</a:t>
            </a:r>
            <a:r>
              <a:rPr lang="en-US" altLang="zh-TW" sz="2400" dirty="0" smtClean="0">
                <a:solidFill>
                  <a:srgbClr val="0000FF"/>
                </a:solidFill>
              </a:rPr>
              <a:t>(</a:t>
            </a:r>
            <a:r>
              <a:rPr lang="en-US" altLang="zh-TW" sz="2400" i="1" dirty="0" smtClean="0">
                <a:solidFill>
                  <a:srgbClr val="0000FF"/>
                </a:solidFill>
              </a:rPr>
              <a:t>a</a:t>
            </a:r>
            <a:r>
              <a:rPr lang="en-US" altLang="zh-TW" sz="2400" dirty="0" smtClean="0">
                <a:solidFill>
                  <a:srgbClr val="0000FF"/>
                </a:solidFill>
              </a:rPr>
              <a:t>, </a:t>
            </a:r>
            <a:r>
              <a:rPr lang="en-US" altLang="zh-TW" sz="2400" i="1" dirty="0" smtClean="0">
                <a:solidFill>
                  <a:srgbClr val="0000FF"/>
                </a:solidFill>
              </a:rPr>
              <a:t>b</a:t>
            </a:r>
            <a:r>
              <a:rPr lang="en-US" altLang="zh-TW" sz="2400" dirty="0" smtClean="0">
                <a:solidFill>
                  <a:srgbClr val="0000FF"/>
                </a:solidFill>
              </a:rPr>
              <a:t>)</a:t>
            </a:r>
          </a:p>
          <a:p>
            <a:pPr eaLnBrk="1" hangingPunct="1"/>
            <a:r>
              <a:rPr lang="en-US" sz="2800" u="sng" dirty="0" smtClean="0">
                <a:solidFill>
                  <a:srgbClr val="FF0000"/>
                </a:solidFill>
              </a:rPr>
              <a:t>Example 10 (p.228</a:t>
            </a:r>
            <a:r>
              <a:rPr lang="en-US" sz="2800" u="sng" dirty="0" smtClean="0">
                <a:solidFill>
                  <a:srgbClr val="FF3300"/>
                </a:solidFill>
              </a:rPr>
              <a:t>)</a:t>
            </a:r>
            <a:r>
              <a:rPr lang="en-US" sz="2800" dirty="0" smtClean="0">
                <a:solidFill>
                  <a:srgbClr val="FF3300"/>
                </a:solidFill>
              </a:rPr>
              <a:t>: What is the</a:t>
            </a:r>
            <a:r>
              <a:rPr lang="en-US" altLang="zh-TW" sz="2800" dirty="0" smtClean="0">
                <a:solidFill>
                  <a:srgbClr val="FF3300"/>
                </a:solidFill>
              </a:rPr>
              <a:t> greatest common divisor of 24 and 36?</a:t>
            </a:r>
          </a:p>
          <a:p>
            <a:pPr eaLnBrk="1" hangingPunct="1"/>
            <a:r>
              <a:rPr lang="en-US" sz="2800" u="sng" dirty="0" smtClean="0">
                <a:solidFill>
                  <a:srgbClr val="0000FF"/>
                </a:solidFill>
                <a:ea typeface="新細明體" pitchFamily="18" charset="-120"/>
              </a:rPr>
              <a:t>Solution</a:t>
            </a:r>
            <a:r>
              <a:rPr lang="en-US" sz="2800" dirty="0" smtClean="0">
                <a:ea typeface="新細明體" pitchFamily="18" charset="-120"/>
              </a:rPr>
              <a:t>: </a:t>
            </a:r>
            <a:r>
              <a:rPr lang="en-US" sz="2800" dirty="0" smtClean="0"/>
              <a:t> The positive common divisors of 24 and 36 are 1, 2, 3, 4, 6, and 12. Hence </a:t>
            </a:r>
            <a:r>
              <a:rPr lang="en-US" sz="2800" dirty="0" err="1" smtClean="0"/>
              <a:t>gcd</a:t>
            </a:r>
            <a:r>
              <a:rPr lang="en-US" sz="2800" dirty="0" smtClean="0"/>
              <a:t>(24,36) = 12</a:t>
            </a:r>
          </a:p>
          <a:p>
            <a:pPr eaLnBrk="1" hangingPunct="1">
              <a:buFont typeface="Arial" charset="0"/>
              <a:buNone/>
            </a:pPr>
            <a:r>
              <a:rPr lang="en-US" altLang="zh-TW" sz="2800" dirty="0" smtClean="0">
                <a:solidFill>
                  <a:srgbClr val="0000FF"/>
                </a:solidFill>
              </a:rPr>
              <a:t> </a:t>
            </a:r>
          </a:p>
          <a:p>
            <a:pPr eaLnBrk="1" hangingPunct="1">
              <a:buFont typeface="Arial" charset="0"/>
              <a:buNone/>
            </a:pPr>
            <a:endParaRPr lang="en-US" altLang="zh-TW" sz="2800" dirty="0" smtClean="0"/>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092ACDCD-8CB1-4FB1-8CA1-0592B3C58FBA}"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Relatively Prime</a:t>
            </a:r>
            <a:endParaRPr lang="en-US" sz="4000" dirty="0"/>
          </a:p>
        </p:txBody>
      </p:sp>
      <p:sp>
        <p:nvSpPr>
          <p:cNvPr id="3" name="Content Placeholder 2"/>
          <p:cNvSpPr>
            <a:spLocks noGrp="1"/>
          </p:cNvSpPr>
          <p:nvPr>
            <p:ph idx="1"/>
          </p:nvPr>
        </p:nvSpPr>
        <p:spPr>
          <a:xfrm>
            <a:off x="457200" y="1371600"/>
            <a:ext cx="8229600" cy="4754563"/>
          </a:xfrm>
        </p:spPr>
        <p:txBody>
          <a:bodyPr/>
          <a:lstStyle/>
          <a:p>
            <a:pPr>
              <a:buFont typeface="Wingdings" pitchFamily="2" charset="2"/>
              <a:buChar char="§"/>
            </a:pPr>
            <a:r>
              <a:rPr lang="en-US" altLang="zh-TW" sz="2800" u="sng" dirty="0" smtClean="0">
                <a:solidFill>
                  <a:srgbClr val="FF0000"/>
                </a:solidFill>
              </a:rPr>
              <a:t>Definition 3</a:t>
            </a:r>
            <a:r>
              <a:rPr lang="en-US" altLang="zh-TW" sz="2800" dirty="0" smtClean="0"/>
              <a:t>: </a:t>
            </a:r>
            <a:r>
              <a:rPr lang="en-US" altLang="zh-TW" sz="2800" dirty="0" smtClean="0">
                <a:solidFill>
                  <a:srgbClr val="0000FF"/>
                </a:solidFill>
              </a:rPr>
              <a:t>The integers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are </a:t>
            </a:r>
            <a:r>
              <a:rPr lang="en-US" altLang="zh-TW" sz="2800" b="1" i="1" dirty="0" smtClean="0">
                <a:solidFill>
                  <a:srgbClr val="0000FF"/>
                </a:solidFill>
              </a:rPr>
              <a:t>relatively</a:t>
            </a:r>
            <a:r>
              <a:rPr lang="en-US" altLang="zh-TW" sz="2800" i="1" dirty="0" smtClean="0">
                <a:solidFill>
                  <a:srgbClr val="0000FF"/>
                </a:solidFill>
              </a:rPr>
              <a:t> </a:t>
            </a:r>
            <a:r>
              <a:rPr lang="en-US" altLang="zh-TW" sz="2800" b="1" i="1" dirty="0" smtClean="0">
                <a:solidFill>
                  <a:srgbClr val="0000FF"/>
                </a:solidFill>
              </a:rPr>
              <a:t>prime</a:t>
            </a:r>
            <a:r>
              <a:rPr lang="en-US" altLang="zh-TW" sz="2800" dirty="0" smtClean="0">
                <a:solidFill>
                  <a:srgbClr val="0000FF"/>
                </a:solidFill>
              </a:rPr>
              <a:t> if their </a:t>
            </a:r>
            <a:r>
              <a:rPr lang="en-US" altLang="zh-TW" sz="2800" dirty="0" err="1" smtClean="0">
                <a:solidFill>
                  <a:srgbClr val="0000FF"/>
                </a:solidFill>
              </a:rPr>
              <a:t>gcd</a:t>
            </a:r>
            <a:r>
              <a:rPr lang="en-US" altLang="zh-TW" sz="2800" dirty="0" smtClean="0">
                <a:solidFill>
                  <a:srgbClr val="0000FF"/>
                </a:solidFill>
              </a:rPr>
              <a:t> is 1.</a:t>
            </a:r>
          </a:p>
          <a:p>
            <a:endParaRPr lang="en-US" altLang="zh-TW" sz="2800" dirty="0" smtClean="0"/>
          </a:p>
          <a:p>
            <a:pPr eaLnBrk="1" hangingPunct="1"/>
            <a:r>
              <a:rPr lang="en-US" sz="2800" dirty="0" smtClean="0">
                <a:solidFill>
                  <a:srgbClr val="FF0000"/>
                </a:solidFill>
              </a:rPr>
              <a:t>Example 11 (p.228): What is the </a:t>
            </a:r>
            <a:r>
              <a:rPr lang="en-US" sz="2800" dirty="0" err="1" smtClean="0">
                <a:solidFill>
                  <a:srgbClr val="FF0000"/>
                </a:solidFill>
              </a:rPr>
              <a:t>gcd</a:t>
            </a:r>
            <a:r>
              <a:rPr lang="en-US" sz="2800" dirty="0" smtClean="0">
                <a:solidFill>
                  <a:srgbClr val="FF0000"/>
                </a:solidFill>
              </a:rPr>
              <a:t> of 17 and 22?</a:t>
            </a:r>
          </a:p>
          <a:p>
            <a:pPr eaLnBrk="1" hangingPunct="1"/>
            <a:r>
              <a:rPr lang="en-US" sz="2800" u="sng" dirty="0" smtClean="0">
                <a:solidFill>
                  <a:srgbClr val="0000FF"/>
                </a:solidFill>
              </a:rPr>
              <a:t>Solution</a:t>
            </a:r>
            <a:r>
              <a:rPr lang="en-US" sz="2800" dirty="0" smtClean="0">
                <a:solidFill>
                  <a:srgbClr val="C00000"/>
                </a:solidFill>
              </a:rPr>
              <a:t>: </a:t>
            </a:r>
            <a:r>
              <a:rPr lang="en-US" sz="2800" dirty="0" smtClean="0"/>
              <a:t>The integers 17 and 22 have no positive common divisors other than 1, so that </a:t>
            </a:r>
            <a:r>
              <a:rPr lang="en-US" sz="2800" dirty="0" err="1" smtClean="0"/>
              <a:t>gcd</a:t>
            </a:r>
            <a:r>
              <a:rPr lang="en-US" sz="2800" dirty="0" smtClean="0"/>
              <a:t>(17,22) = 1</a:t>
            </a:r>
          </a:p>
          <a:p>
            <a:pPr eaLnBrk="1" hangingPunct="1"/>
            <a:r>
              <a:rPr lang="en-US" sz="2800" dirty="0" smtClean="0"/>
              <a:t>By Example 11, it follows that the integers 17 &amp; 22 are </a:t>
            </a:r>
            <a:r>
              <a:rPr lang="en-US" sz="2800" b="1" dirty="0" smtClean="0"/>
              <a:t>relatively</a:t>
            </a:r>
            <a:r>
              <a:rPr lang="en-US" sz="2800" dirty="0" smtClean="0"/>
              <a:t> </a:t>
            </a:r>
            <a:r>
              <a:rPr lang="en-US" sz="2800" b="1" dirty="0" smtClean="0"/>
              <a:t>prime</a:t>
            </a:r>
            <a:r>
              <a:rPr lang="en-US" sz="2800" dirty="0" smtClean="0"/>
              <a:t>, because </a:t>
            </a:r>
            <a:r>
              <a:rPr lang="en-US" sz="2800" dirty="0" err="1" smtClean="0"/>
              <a:t>gcd</a:t>
            </a:r>
            <a:r>
              <a:rPr lang="en-US" sz="2800" dirty="0" smtClean="0"/>
              <a:t>(17,22) = 1</a:t>
            </a:r>
          </a:p>
          <a:p>
            <a:endParaRPr lang="en-US" altLang="zh-TW" sz="2800" dirty="0" smtClean="0"/>
          </a:p>
          <a:p>
            <a:pPr>
              <a:buNone/>
            </a:pPr>
            <a:endParaRPr lang="en-US" sz="2800"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229600" cy="1020762"/>
          </a:xfrm>
        </p:spPr>
        <p:txBody>
          <a:bodyPr/>
          <a:lstStyle/>
          <a:p>
            <a:pPr eaLnBrk="1" hangingPunct="1"/>
            <a:r>
              <a:rPr lang="en-US" sz="3200" smtClean="0"/>
              <a:t>Finding </a:t>
            </a:r>
            <a:r>
              <a:rPr lang="en-US" sz="3200" b="1" smtClean="0"/>
              <a:t>gcd</a:t>
            </a:r>
            <a:r>
              <a:rPr lang="en-US" sz="3200" smtClean="0"/>
              <a:t> &amp; </a:t>
            </a:r>
            <a:r>
              <a:rPr lang="en-US" sz="3200" b="1" smtClean="0"/>
              <a:t>lcm</a:t>
            </a:r>
            <a:r>
              <a:rPr lang="en-US" sz="3200" smtClean="0"/>
              <a:t> using </a:t>
            </a:r>
            <a:r>
              <a:rPr lang="en-US" sz="3200" b="1" smtClean="0"/>
              <a:t>Prime Factorization</a:t>
            </a:r>
          </a:p>
        </p:txBody>
      </p:sp>
      <p:sp>
        <p:nvSpPr>
          <p:cNvPr id="20483" name="Content Placeholder 2"/>
          <p:cNvSpPr>
            <a:spLocks noGrp="1"/>
          </p:cNvSpPr>
          <p:nvPr>
            <p:ph idx="1"/>
          </p:nvPr>
        </p:nvSpPr>
        <p:spPr>
          <a:xfrm>
            <a:off x="457200" y="1371600"/>
            <a:ext cx="8229600" cy="4876800"/>
          </a:xfrm>
        </p:spPr>
        <p:txBody>
          <a:bodyPr/>
          <a:lstStyle/>
          <a:p>
            <a:pPr eaLnBrk="1" hangingPunct="1"/>
            <a:r>
              <a:rPr lang="en-US" sz="2400" dirty="0" smtClean="0"/>
              <a:t>Another way to find the greatest common divisor of two integers is to use the prime factorization of these integers.</a:t>
            </a:r>
          </a:p>
          <a:p>
            <a:pPr eaLnBrk="1" hangingPunct="1"/>
            <a:r>
              <a:rPr lang="en-US" sz="2400" dirty="0" smtClean="0"/>
              <a:t>Let prime factorization of the integers </a:t>
            </a:r>
            <a:r>
              <a:rPr lang="en-US" sz="2400" i="1" dirty="0" smtClean="0"/>
              <a:t>a</a:t>
            </a:r>
            <a:r>
              <a:rPr lang="en-US" sz="2400" dirty="0" smtClean="0"/>
              <a:t> and </a:t>
            </a:r>
            <a:r>
              <a:rPr lang="en-US" sz="2400" i="1" dirty="0" smtClean="0"/>
              <a:t>b</a:t>
            </a:r>
            <a:r>
              <a:rPr lang="en-US" sz="2400" dirty="0" smtClean="0"/>
              <a:t>, neither equal to zero, are  </a:t>
            </a:r>
            <a:r>
              <a:rPr lang="en-US" sz="2400" i="1" dirty="0" smtClean="0"/>
              <a:t>a</a:t>
            </a:r>
            <a:r>
              <a:rPr lang="en-US" sz="2400" dirty="0" smtClean="0"/>
              <a:t> = </a:t>
            </a:r>
            <a:r>
              <a:rPr lang="en-US" sz="2400" i="1" dirty="0" smtClean="0"/>
              <a:t>p</a:t>
            </a:r>
            <a:r>
              <a:rPr lang="en-US" sz="2400" baseline="-25000" dirty="0" smtClean="0"/>
              <a:t>1</a:t>
            </a:r>
            <a:r>
              <a:rPr lang="en-US" sz="2400" baseline="30000" dirty="0" smtClean="0"/>
              <a:t>a1 </a:t>
            </a:r>
            <a:r>
              <a:rPr lang="en-US" sz="2400" i="1" dirty="0" smtClean="0"/>
              <a:t>p</a:t>
            </a:r>
            <a:r>
              <a:rPr lang="en-US" sz="2400" baseline="-25000" dirty="0" smtClean="0"/>
              <a:t>2</a:t>
            </a:r>
            <a:r>
              <a:rPr lang="en-US" sz="2400" baseline="30000" dirty="0" smtClean="0"/>
              <a:t>a2  </a:t>
            </a:r>
            <a:r>
              <a:rPr lang="en-US" sz="2400" dirty="0" smtClean="0"/>
              <a:t>….. </a:t>
            </a:r>
            <a:r>
              <a:rPr lang="en-US" sz="2400" i="1" dirty="0" err="1" smtClean="0"/>
              <a:t>p</a:t>
            </a:r>
            <a:r>
              <a:rPr lang="en-US" sz="2400" baseline="-25000" dirty="0" err="1" smtClean="0"/>
              <a:t>n</a:t>
            </a:r>
            <a:r>
              <a:rPr lang="en-US" sz="2400" baseline="30000" dirty="0" err="1" smtClean="0"/>
              <a:t>a</a:t>
            </a:r>
            <a:r>
              <a:rPr lang="en-US" sz="2400" baseline="30000" dirty="0" smtClean="0"/>
              <a:t> </a:t>
            </a:r>
            <a:r>
              <a:rPr lang="en-US" sz="2400" baseline="-10000" dirty="0" smtClean="0"/>
              <a:t>n</a:t>
            </a:r>
            <a:r>
              <a:rPr lang="en-US" sz="2400" baseline="30000" dirty="0" smtClean="0"/>
              <a:t>  </a:t>
            </a:r>
            <a:r>
              <a:rPr lang="en-US" sz="2400" dirty="0" smtClean="0"/>
              <a:t> , </a:t>
            </a:r>
          </a:p>
          <a:p>
            <a:pPr eaLnBrk="1" hangingPunct="1">
              <a:buFont typeface="Arial" charset="0"/>
              <a:buNone/>
            </a:pPr>
            <a:r>
              <a:rPr lang="en-US" sz="2400" dirty="0" smtClean="0"/>
              <a:t>			</a:t>
            </a:r>
            <a:r>
              <a:rPr lang="en-US" sz="2400" i="1" dirty="0" smtClean="0"/>
              <a:t>b</a:t>
            </a:r>
            <a:r>
              <a:rPr lang="en-US" sz="2400" dirty="0" smtClean="0"/>
              <a:t> = </a:t>
            </a:r>
            <a:r>
              <a:rPr lang="en-US" sz="2400" i="1" dirty="0" smtClean="0"/>
              <a:t>p</a:t>
            </a:r>
            <a:r>
              <a:rPr lang="en-US" sz="2400" baseline="-25000" dirty="0" smtClean="0"/>
              <a:t>1</a:t>
            </a:r>
            <a:r>
              <a:rPr lang="en-US" sz="2400" baseline="30000" dirty="0" smtClean="0"/>
              <a:t>b1 </a:t>
            </a:r>
            <a:r>
              <a:rPr lang="en-US" sz="2400" i="1" dirty="0" smtClean="0"/>
              <a:t>p</a:t>
            </a:r>
            <a:r>
              <a:rPr lang="en-US" sz="2400" baseline="-25000" dirty="0" smtClean="0"/>
              <a:t>2</a:t>
            </a:r>
            <a:r>
              <a:rPr lang="en-US" sz="2400" baseline="30000" dirty="0" smtClean="0"/>
              <a:t>b2  </a:t>
            </a:r>
            <a:r>
              <a:rPr lang="en-US" sz="2400" dirty="0" smtClean="0"/>
              <a:t>…... </a:t>
            </a:r>
            <a:r>
              <a:rPr lang="en-US" sz="2400" i="1" dirty="0" err="1" smtClean="0"/>
              <a:t>p</a:t>
            </a:r>
            <a:r>
              <a:rPr lang="en-US" sz="2400" baseline="-25000" dirty="0" err="1" smtClean="0"/>
              <a:t>n</a:t>
            </a:r>
            <a:r>
              <a:rPr lang="en-US" sz="2400" baseline="30000" dirty="0" err="1" smtClean="0"/>
              <a:t>b</a:t>
            </a:r>
            <a:r>
              <a:rPr lang="en-US" sz="2400" baseline="30000" dirty="0" smtClean="0"/>
              <a:t> </a:t>
            </a:r>
            <a:r>
              <a:rPr lang="en-US" sz="2400" baseline="-10000" dirty="0" smtClean="0"/>
              <a:t>n </a:t>
            </a:r>
          </a:p>
          <a:p>
            <a:pPr eaLnBrk="1" hangingPunct="1"/>
            <a:endParaRPr lang="en-US" sz="2400" dirty="0" smtClean="0"/>
          </a:p>
          <a:p>
            <a:pPr eaLnBrk="1" hangingPunct="1">
              <a:buNone/>
            </a:pPr>
            <a:r>
              <a:rPr lang="en-US" sz="2400" dirty="0" smtClean="0">
                <a:solidFill>
                  <a:srgbClr val="0000FF"/>
                </a:solidFill>
              </a:rPr>
              <a:t>	</a:t>
            </a:r>
            <a:r>
              <a:rPr lang="en-US" sz="2800" b="1" dirty="0" err="1" smtClean="0">
                <a:solidFill>
                  <a:srgbClr val="0000FF"/>
                </a:solidFill>
              </a:rPr>
              <a:t>gcd</a:t>
            </a:r>
            <a:r>
              <a:rPr lang="en-US" sz="2800" b="1" dirty="0" smtClean="0">
                <a:solidFill>
                  <a:srgbClr val="0000FF"/>
                </a:solidFill>
              </a:rPr>
              <a:t>(</a:t>
            </a:r>
            <a:r>
              <a:rPr lang="en-US" sz="2800" b="1" i="1" dirty="0" err="1" smtClean="0">
                <a:solidFill>
                  <a:srgbClr val="0000FF"/>
                </a:solidFill>
              </a:rPr>
              <a:t>a</a:t>
            </a:r>
            <a:r>
              <a:rPr lang="en-US" sz="2800" b="1" dirty="0" err="1" smtClean="0">
                <a:solidFill>
                  <a:srgbClr val="0000FF"/>
                </a:solidFill>
              </a:rPr>
              <a:t>,</a:t>
            </a:r>
            <a:r>
              <a:rPr lang="en-US" sz="2800" b="1" i="1" dirty="0" err="1" smtClean="0">
                <a:solidFill>
                  <a:srgbClr val="0000FF"/>
                </a:solidFill>
              </a:rPr>
              <a:t>b</a:t>
            </a:r>
            <a:r>
              <a:rPr lang="en-US" sz="2800" b="1" dirty="0" smtClean="0">
                <a:solidFill>
                  <a:srgbClr val="0000FF"/>
                </a:solidFill>
              </a:rPr>
              <a:t>) = </a:t>
            </a:r>
            <a:r>
              <a:rPr lang="en-US" sz="2800" b="1" i="1" dirty="0" smtClean="0">
                <a:solidFill>
                  <a:srgbClr val="0000FF"/>
                </a:solidFill>
              </a:rPr>
              <a:t>p</a:t>
            </a:r>
            <a:r>
              <a:rPr lang="en-US" sz="2800" b="1" baseline="-25000" dirty="0" smtClean="0">
                <a:solidFill>
                  <a:srgbClr val="0000FF"/>
                </a:solidFill>
              </a:rPr>
              <a:t>1</a:t>
            </a:r>
            <a:r>
              <a:rPr lang="en-US" sz="2800" b="1" baseline="30000" dirty="0" smtClean="0">
                <a:solidFill>
                  <a:srgbClr val="0000FF"/>
                </a:solidFill>
              </a:rPr>
              <a:t>min(</a:t>
            </a:r>
            <a:r>
              <a:rPr lang="en-US" sz="2800" b="1" i="1" baseline="30000" dirty="0" smtClean="0">
                <a:solidFill>
                  <a:srgbClr val="0000FF"/>
                </a:solidFill>
              </a:rPr>
              <a:t>a1,b1</a:t>
            </a:r>
            <a:r>
              <a:rPr lang="en-US" sz="2800" b="1" baseline="30000" dirty="0" smtClean="0">
                <a:solidFill>
                  <a:srgbClr val="0000FF"/>
                </a:solidFill>
              </a:rPr>
              <a:t>)   </a:t>
            </a:r>
            <a:r>
              <a:rPr lang="en-US" sz="2800" b="1" i="1" dirty="0" smtClean="0">
                <a:solidFill>
                  <a:srgbClr val="0000FF"/>
                </a:solidFill>
              </a:rPr>
              <a:t>p</a:t>
            </a:r>
            <a:r>
              <a:rPr lang="en-US" sz="2800" b="1" baseline="-25000" dirty="0" smtClean="0">
                <a:solidFill>
                  <a:srgbClr val="0000FF"/>
                </a:solidFill>
              </a:rPr>
              <a:t>2</a:t>
            </a:r>
            <a:r>
              <a:rPr lang="en-US" sz="2800" b="1" baseline="30000" dirty="0" smtClean="0">
                <a:solidFill>
                  <a:srgbClr val="0000FF"/>
                </a:solidFill>
              </a:rPr>
              <a:t>min(</a:t>
            </a:r>
            <a:r>
              <a:rPr lang="en-US" sz="2800" b="1" i="1" baseline="30000" dirty="0" smtClean="0">
                <a:solidFill>
                  <a:srgbClr val="0000FF"/>
                </a:solidFill>
              </a:rPr>
              <a:t>a2,b2</a:t>
            </a:r>
            <a:r>
              <a:rPr lang="en-US" sz="2800" b="1" baseline="30000" dirty="0" smtClean="0">
                <a:solidFill>
                  <a:srgbClr val="0000FF"/>
                </a:solidFill>
              </a:rPr>
              <a:t>)</a:t>
            </a:r>
            <a:r>
              <a:rPr lang="en-US" sz="2800" b="1" dirty="0" smtClean="0">
                <a:solidFill>
                  <a:srgbClr val="0000FF"/>
                </a:solidFill>
              </a:rPr>
              <a:t> </a:t>
            </a:r>
            <a:r>
              <a:rPr lang="en-US" sz="2800" b="1" baseline="30000" dirty="0" smtClean="0">
                <a:solidFill>
                  <a:srgbClr val="0000FF"/>
                </a:solidFill>
              </a:rPr>
              <a:t>………</a:t>
            </a:r>
            <a:r>
              <a:rPr lang="en-US" sz="2800" b="1" i="1" dirty="0" err="1" smtClean="0">
                <a:solidFill>
                  <a:srgbClr val="0000FF"/>
                </a:solidFill>
              </a:rPr>
              <a:t>p</a:t>
            </a:r>
            <a:r>
              <a:rPr lang="en-US" sz="2800" b="1" baseline="-25000" dirty="0" err="1" smtClean="0">
                <a:solidFill>
                  <a:srgbClr val="0000FF"/>
                </a:solidFill>
              </a:rPr>
              <a:t>n</a:t>
            </a:r>
            <a:r>
              <a:rPr lang="en-US" sz="2800" b="1" baseline="30000" dirty="0" err="1" smtClean="0">
                <a:solidFill>
                  <a:srgbClr val="0000FF"/>
                </a:solidFill>
              </a:rPr>
              <a:t>min</a:t>
            </a:r>
            <a:r>
              <a:rPr lang="en-US" sz="2800" b="1" baseline="30000" dirty="0" smtClean="0">
                <a:solidFill>
                  <a:srgbClr val="0000FF"/>
                </a:solidFill>
              </a:rPr>
              <a:t>(</a:t>
            </a:r>
            <a:r>
              <a:rPr lang="en-US" sz="2800" b="1" i="1" baseline="30000" dirty="0" smtClean="0">
                <a:solidFill>
                  <a:srgbClr val="0000FF"/>
                </a:solidFill>
              </a:rPr>
              <a:t>a</a:t>
            </a:r>
            <a:r>
              <a:rPr lang="en-US" sz="2800" b="1" i="1" baseline="20000" dirty="0" smtClean="0">
                <a:solidFill>
                  <a:srgbClr val="0000FF"/>
                </a:solidFill>
              </a:rPr>
              <a:t>n ,</a:t>
            </a:r>
            <a:r>
              <a:rPr lang="en-US" sz="2800" b="1" i="1" baseline="30000" dirty="0" smtClean="0">
                <a:solidFill>
                  <a:srgbClr val="0000FF"/>
                </a:solidFill>
              </a:rPr>
              <a:t> </a:t>
            </a:r>
            <a:r>
              <a:rPr lang="en-US" sz="2800" b="1" i="1" baseline="30000" dirty="0" err="1" smtClean="0">
                <a:solidFill>
                  <a:srgbClr val="0000FF"/>
                </a:solidFill>
              </a:rPr>
              <a:t>b</a:t>
            </a:r>
            <a:r>
              <a:rPr lang="en-US" sz="2800" b="1" i="1" baseline="20000" dirty="0" err="1" smtClean="0">
                <a:solidFill>
                  <a:srgbClr val="0000FF"/>
                </a:solidFill>
              </a:rPr>
              <a:t>n</a:t>
            </a:r>
            <a:r>
              <a:rPr lang="en-US" sz="2800" b="1" baseline="30000" dirty="0" smtClean="0">
                <a:solidFill>
                  <a:srgbClr val="0000FF"/>
                </a:solidFill>
              </a:rPr>
              <a:t>)</a:t>
            </a:r>
          </a:p>
          <a:p>
            <a:pPr eaLnBrk="1" hangingPunct="1"/>
            <a:endParaRPr lang="en-US" sz="2400" baseline="20000" dirty="0" smtClean="0">
              <a:solidFill>
                <a:srgbClr val="0000FF"/>
              </a:solidFill>
            </a:endParaRPr>
          </a:p>
          <a:p>
            <a:pPr eaLnBrk="1" hangingPunct="1"/>
            <a:r>
              <a:rPr lang="en-US" sz="2400" b="1" u="sng" dirty="0" smtClean="0">
                <a:solidFill>
                  <a:srgbClr val="FF0000"/>
                </a:solidFill>
              </a:rPr>
              <a:t>Note:</a:t>
            </a:r>
            <a:r>
              <a:rPr lang="en-US" sz="2400" dirty="0" smtClean="0">
                <a:solidFill>
                  <a:srgbClr val="0000FF"/>
                </a:solidFill>
              </a:rPr>
              <a:t> </a:t>
            </a:r>
            <a:r>
              <a:rPr lang="en-US" sz="2400" dirty="0" smtClean="0">
                <a:solidFill>
                  <a:srgbClr val="FF0000"/>
                </a:solidFill>
              </a:rPr>
              <a:t>Prime factorization can also be used to find the least common multiple(lcm) of two integers</a:t>
            </a:r>
          </a:p>
          <a:p>
            <a:pPr eaLnBrk="1" hangingPunct="1">
              <a:buNone/>
            </a:pPr>
            <a:r>
              <a:rPr lang="en-US" sz="2400" dirty="0" smtClean="0">
                <a:solidFill>
                  <a:srgbClr val="0000FF"/>
                </a:solidFill>
              </a:rPr>
              <a:t>	</a:t>
            </a:r>
            <a:r>
              <a:rPr lang="en-US" sz="2800" b="1" dirty="0" smtClean="0">
                <a:solidFill>
                  <a:srgbClr val="0000FF"/>
                </a:solidFill>
              </a:rPr>
              <a:t>lcm(</a:t>
            </a:r>
            <a:r>
              <a:rPr lang="en-US" sz="2800" b="1" i="1" dirty="0" err="1" smtClean="0">
                <a:solidFill>
                  <a:srgbClr val="0000FF"/>
                </a:solidFill>
              </a:rPr>
              <a:t>a</a:t>
            </a:r>
            <a:r>
              <a:rPr lang="en-US" sz="2800" b="1" dirty="0" err="1" smtClean="0">
                <a:solidFill>
                  <a:srgbClr val="0000FF"/>
                </a:solidFill>
              </a:rPr>
              <a:t>,</a:t>
            </a:r>
            <a:r>
              <a:rPr lang="en-US" sz="2800" b="1" i="1" dirty="0" err="1" smtClean="0">
                <a:solidFill>
                  <a:srgbClr val="0000FF"/>
                </a:solidFill>
              </a:rPr>
              <a:t>b</a:t>
            </a:r>
            <a:r>
              <a:rPr lang="en-US" sz="2800" b="1" dirty="0" smtClean="0">
                <a:solidFill>
                  <a:srgbClr val="0000FF"/>
                </a:solidFill>
              </a:rPr>
              <a:t>) = </a:t>
            </a:r>
            <a:r>
              <a:rPr lang="en-US" sz="2800" b="1" i="1" dirty="0" smtClean="0">
                <a:solidFill>
                  <a:srgbClr val="0000FF"/>
                </a:solidFill>
              </a:rPr>
              <a:t>p</a:t>
            </a:r>
            <a:r>
              <a:rPr lang="en-US" sz="2800" b="1" baseline="-25000" dirty="0" smtClean="0">
                <a:solidFill>
                  <a:srgbClr val="0000FF"/>
                </a:solidFill>
              </a:rPr>
              <a:t>1</a:t>
            </a:r>
            <a:r>
              <a:rPr lang="en-US" sz="2800" b="1" baseline="30000" dirty="0" smtClean="0">
                <a:solidFill>
                  <a:srgbClr val="0000FF"/>
                </a:solidFill>
              </a:rPr>
              <a:t>max(</a:t>
            </a:r>
            <a:r>
              <a:rPr lang="en-US" sz="2800" b="1" i="1" baseline="30000" dirty="0" smtClean="0">
                <a:solidFill>
                  <a:srgbClr val="0000FF"/>
                </a:solidFill>
              </a:rPr>
              <a:t>a1,b1</a:t>
            </a:r>
            <a:r>
              <a:rPr lang="en-US" sz="2800" b="1" baseline="30000" dirty="0" smtClean="0">
                <a:solidFill>
                  <a:srgbClr val="0000FF"/>
                </a:solidFill>
              </a:rPr>
              <a:t>)   </a:t>
            </a:r>
            <a:r>
              <a:rPr lang="en-US" sz="2800" b="1" i="1" dirty="0" smtClean="0">
                <a:solidFill>
                  <a:srgbClr val="0000FF"/>
                </a:solidFill>
              </a:rPr>
              <a:t>p</a:t>
            </a:r>
            <a:r>
              <a:rPr lang="en-US" sz="2800" b="1" baseline="-25000" dirty="0" smtClean="0">
                <a:solidFill>
                  <a:srgbClr val="0000FF"/>
                </a:solidFill>
              </a:rPr>
              <a:t>2</a:t>
            </a:r>
            <a:r>
              <a:rPr lang="en-US" sz="2800" b="1" baseline="30000" dirty="0" smtClean="0">
                <a:solidFill>
                  <a:srgbClr val="0000FF"/>
                </a:solidFill>
              </a:rPr>
              <a:t>max(</a:t>
            </a:r>
            <a:r>
              <a:rPr lang="en-US" sz="2800" b="1" i="1" baseline="30000" dirty="0" smtClean="0">
                <a:solidFill>
                  <a:srgbClr val="0000FF"/>
                </a:solidFill>
              </a:rPr>
              <a:t>a2,b2</a:t>
            </a:r>
            <a:r>
              <a:rPr lang="en-US" sz="2800" b="1" baseline="30000" dirty="0" smtClean="0">
                <a:solidFill>
                  <a:srgbClr val="0000FF"/>
                </a:solidFill>
              </a:rPr>
              <a:t>)       ………</a:t>
            </a:r>
            <a:r>
              <a:rPr lang="en-US" sz="2800" b="1" i="1" dirty="0" err="1" smtClean="0">
                <a:solidFill>
                  <a:srgbClr val="0000FF"/>
                </a:solidFill>
              </a:rPr>
              <a:t>p</a:t>
            </a:r>
            <a:r>
              <a:rPr lang="en-US" sz="2800" b="1" baseline="-25000" dirty="0" err="1" smtClean="0">
                <a:solidFill>
                  <a:srgbClr val="0000FF"/>
                </a:solidFill>
              </a:rPr>
              <a:t>n</a:t>
            </a:r>
            <a:r>
              <a:rPr lang="en-US" sz="2800" b="1" baseline="30000" dirty="0" err="1" smtClean="0">
                <a:solidFill>
                  <a:srgbClr val="0000FF"/>
                </a:solidFill>
              </a:rPr>
              <a:t>max</a:t>
            </a:r>
            <a:r>
              <a:rPr lang="en-US" sz="2800" b="1" baseline="30000" dirty="0" smtClean="0">
                <a:solidFill>
                  <a:srgbClr val="0000FF"/>
                </a:solidFill>
              </a:rPr>
              <a:t>(</a:t>
            </a:r>
            <a:r>
              <a:rPr lang="en-US" sz="2800" b="1" i="1" baseline="30000" dirty="0" smtClean="0">
                <a:solidFill>
                  <a:srgbClr val="0000FF"/>
                </a:solidFill>
              </a:rPr>
              <a:t>a</a:t>
            </a:r>
            <a:r>
              <a:rPr lang="en-US" sz="2800" b="1" i="1" baseline="20000" dirty="0" smtClean="0">
                <a:solidFill>
                  <a:srgbClr val="0000FF"/>
                </a:solidFill>
              </a:rPr>
              <a:t>n ,</a:t>
            </a:r>
            <a:r>
              <a:rPr lang="en-US" sz="2800" b="1" i="1" baseline="30000" dirty="0" smtClean="0">
                <a:solidFill>
                  <a:srgbClr val="0000FF"/>
                </a:solidFill>
              </a:rPr>
              <a:t> </a:t>
            </a:r>
            <a:r>
              <a:rPr lang="en-US" sz="2800" b="1" i="1" baseline="30000" dirty="0" err="1" smtClean="0">
                <a:solidFill>
                  <a:srgbClr val="0000FF"/>
                </a:solidFill>
              </a:rPr>
              <a:t>b</a:t>
            </a:r>
            <a:r>
              <a:rPr lang="en-US" sz="2800" b="1" i="1" baseline="20000" dirty="0" err="1" smtClean="0">
                <a:solidFill>
                  <a:srgbClr val="0000FF"/>
                </a:solidFill>
              </a:rPr>
              <a:t>n</a:t>
            </a:r>
            <a:r>
              <a:rPr lang="en-US" sz="2800" b="1" baseline="30000" dirty="0" smtClean="0">
                <a:solidFill>
                  <a:srgbClr val="0000FF"/>
                </a:solidFill>
              </a:rPr>
              <a:t>)</a:t>
            </a:r>
          </a:p>
          <a:p>
            <a:pPr eaLnBrk="1" hangingPunct="1">
              <a:buFont typeface="Arial" charset="0"/>
              <a:buNone/>
            </a:pPr>
            <a:endParaRPr lang="en-US" sz="2400"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615D6D79-356B-4094-AF4A-743CE4EE72D3}"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zh-TW" smtClean="0"/>
              <a:t>Least Common Multiple(lcm)</a:t>
            </a:r>
            <a:endParaRPr lang="en-US" smtClean="0"/>
          </a:p>
        </p:txBody>
      </p:sp>
      <p:sp>
        <p:nvSpPr>
          <p:cNvPr id="21507" name="Content Placeholder 2"/>
          <p:cNvSpPr>
            <a:spLocks noGrp="1"/>
          </p:cNvSpPr>
          <p:nvPr>
            <p:ph idx="1"/>
          </p:nvPr>
        </p:nvSpPr>
        <p:spPr/>
        <p:txBody>
          <a:bodyPr/>
          <a:lstStyle/>
          <a:p>
            <a:pPr eaLnBrk="1" hangingPunct="1">
              <a:buFont typeface="Wingdings" pitchFamily="2" charset="2"/>
              <a:buChar char="§"/>
            </a:pPr>
            <a:r>
              <a:rPr lang="en-US" altLang="zh-TW" sz="2800" u="sng" dirty="0" smtClean="0">
                <a:solidFill>
                  <a:srgbClr val="FF0000"/>
                </a:solidFill>
              </a:rPr>
              <a:t>Definition 5</a:t>
            </a:r>
            <a:r>
              <a:rPr lang="en-US" altLang="zh-TW" sz="2800" dirty="0" smtClean="0"/>
              <a:t>: The </a:t>
            </a:r>
            <a:r>
              <a:rPr lang="en-US" altLang="zh-TW" sz="2800" i="1" dirty="0" smtClean="0">
                <a:solidFill>
                  <a:srgbClr val="0000FF"/>
                </a:solidFill>
              </a:rPr>
              <a:t>least common multiple</a:t>
            </a:r>
            <a:r>
              <a:rPr lang="en-US" altLang="zh-TW" sz="2800" dirty="0" smtClean="0">
                <a:solidFill>
                  <a:srgbClr val="0000FF"/>
                </a:solidFill>
              </a:rPr>
              <a:t> </a:t>
            </a:r>
            <a:r>
              <a:rPr lang="en-US" altLang="zh-TW" sz="2800" dirty="0" smtClean="0"/>
              <a:t>of positive integers </a:t>
            </a:r>
            <a:r>
              <a:rPr lang="en-US" altLang="zh-TW" sz="2800" i="1" dirty="0" smtClean="0"/>
              <a:t>a</a:t>
            </a:r>
            <a:r>
              <a:rPr lang="en-US" altLang="zh-TW" sz="2800" dirty="0" smtClean="0"/>
              <a:t> and </a:t>
            </a:r>
            <a:r>
              <a:rPr lang="en-US" altLang="zh-TW" sz="2800" i="1" dirty="0" smtClean="0"/>
              <a:t>b</a:t>
            </a:r>
            <a:r>
              <a:rPr lang="en-US" altLang="zh-TW" sz="2800" dirty="0" smtClean="0"/>
              <a:t> is the </a:t>
            </a:r>
            <a:r>
              <a:rPr lang="en-US" altLang="zh-TW" sz="2800" dirty="0" smtClean="0">
                <a:solidFill>
                  <a:srgbClr val="0000FF"/>
                </a:solidFill>
              </a:rPr>
              <a:t>smallest positive integer </a:t>
            </a:r>
            <a:r>
              <a:rPr lang="en-US" altLang="zh-TW" sz="2800" dirty="0" smtClean="0"/>
              <a:t>that is divisible by both </a:t>
            </a:r>
            <a:r>
              <a:rPr lang="en-US" altLang="zh-TW" sz="2800" i="1" dirty="0" smtClean="0"/>
              <a:t>a</a:t>
            </a:r>
            <a:r>
              <a:rPr lang="en-US" altLang="zh-TW" sz="2800" dirty="0" smtClean="0"/>
              <a:t> and </a:t>
            </a:r>
            <a:r>
              <a:rPr lang="en-US" altLang="zh-TW" sz="2800" i="1" dirty="0" smtClean="0"/>
              <a:t>b</a:t>
            </a:r>
            <a:r>
              <a:rPr lang="en-US" altLang="zh-TW" sz="2800" dirty="0" smtClean="0"/>
              <a:t>. </a:t>
            </a:r>
          </a:p>
          <a:p>
            <a:pPr lvl="1" eaLnBrk="1" hangingPunct="1"/>
            <a:r>
              <a:rPr lang="en-US" altLang="zh-TW" sz="2400" dirty="0" smtClean="0"/>
              <a:t>The least common multiple of </a:t>
            </a:r>
            <a:r>
              <a:rPr lang="en-US" altLang="zh-TW" sz="2400" i="1" dirty="0" smtClean="0"/>
              <a:t>a</a:t>
            </a:r>
            <a:r>
              <a:rPr lang="en-US" altLang="zh-TW" sz="2400" dirty="0" smtClean="0"/>
              <a:t> and </a:t>
            </a:r>
            <a:r>
              <a:rPr lang="en-US" altLang="zh-TW" sz="2400" i="1" dirty="0" smtClean="0"/>
              <a:t>b</a:t>
            </a:r>
            <a:r>
              <a:rPr lang="en-US" altLang="zh-TW" sz="2400" dirty="0" smtClean="0"/>
              <a:t> is denoted by  </a:t>
            </a:r>
          </a:p>
          <a:p>
            <a:pPr lvl="1" eaLnBrk="1" hangingPunct="1">
              <a:buNone/>
            </a:pPr>
            <a:r>
              <a:rPr lang="en-US" altLang="zh-TW" sz="2400" b="1" dirty="0" smtClean="0">
                <a:solidFill>
                  <a:srgbClr val="0000FF"/>
                </a:solidFill>
              </a:rPr>
              <a:t>	lcm(</a:t>
            </a:r>
            <a:r>
              <a:rPr lang="en-US" altLang="zh-TW" sz="2400" b="1" i="1" dirty="0" smtClean="0">
                <a:solidFill>
                  <a:srgbClr val="0000FF"/>
                </a:solidFill>
              </a:rPr>
              <a:t>a</a:t>
            </a:r>
            <a:r>
              <a:rPr lang="en-US" altLang="zh-TW" sz="2400" b="1" dirty="0" smtClean="0">
                <a:solidFill>
                  <a:srgbClr val="0000FF"/>
                </a:solidFill>
              </a:rPr>
              <a:t>, </a:t>
            </a:r>
            <a:r>
              <a:rPr lang="en-US" altLang="zh-TW" sz="2400" b="1" i="1" dirty="0" smtClean="0">
                <a:solidFill>
                  <a:srgbClr val="0000FF"/>
                </a:solidFill>
              </a:rPr>
              <a:t>b</a:t>
            </a:r>
            <a:r>
              <a:rPr lang="en-US" altLang="zh-TW" sz="2400" b="1" dirty="0" smtClean="0">
                <a:solidFill>
                  <a:srgbClr val="0000FF"/>
                </a:solidFill>
              </a:rPr>
              <a:t>)</a:t>
            </a:r>
          </a:p>
          <a:p>
            <a:pPr eaLnBrk="1" hangingPunct="1">
              <a:buFont typeface="Arial" charset="0"/>
              <a:buNone/>
            </a:pPr>
            <a:endParaRPr lang="en-US" altLang="zh-TW" sz="2800" dirty="0" smtClean="0"/>
          </a:p>
          <a:p>
            <a:pPr eaLnBrk="1" hangingPunct="1">
              <a:buFont typeface="Wingdings" pitchFamily="2" charset="2"/>
              <a:buChar char="§"/>
            </a:pPr>
            <a:r>
              <a:rPr lang="en-US" altLang="zh-TW" sz="2800" u="sng" dirty="0" smtClean="0">
                <a:solidFill>
                  <a:srgbClr val="FF0000"/>
                </a:solidFill>
              </a:rPr>
              <a:t>Theorem 5</a:t>
            </a:r>
            <a:r>
              <a:rPr lang="en-US" altLang="zh-TW" sz="2800" dirty="0" smtClean="0"/>
              <a:t>: </a:t>
            </a:r>
            <a:r>
              <a:rPr lang="en-US" altLang="zh-TW" sz="2800" dirty="0" smtClean="0">
                <a:solidFill>
                  <a:srgbClr val="0000FF"/>
                </a:solidFill>
              </a:rPr>
              <a:t>Let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be positive integers. Then</a:t>
            </a:r>
            <a:br>
              <a:rPr lang="en-US" altLang="zh-TW" sz="2800" dirty="0" smtClean="0">
                <a:solidFill>
                  <a:srgbClr val="0000FF"/>
                </a:solidFill>
              </a:rPr>
            </a:br>
            <a:r>
              <a:rPr lang="en-US" altLang="zh-TW" sz="2800" b="1" i="1" dirty="0" err="1" smtClean="0">
                <a:solidFill>
                  <a:srgbClr val="0000FF"/>
                </a:solidFill>
              </a:rPr>
              <a:t>ab</a:t>
            </a:r>
            <a:r>
              <a:rPr lang="en-US" altLang="zh-TW" sz="2800" b="1" dirty="0" smtClean="0">
                <a:solidFill>
                  <a:srgbClr val="0000FF"/>
                </a:solidFill>
              </a:rPr>
              <a:t> =  </a:t>
            </a:r>
            <a:r>
              <a:rPr lang="en-US" altLang="zh-TW" sz="2800" b="1" dirty="0" err="1" smtClean="0">
                <a:solidFill>
                  <a:srgbClr val="0000FF"/>
                </a:solidFill>
              </a:rPr>
              <a:t>gcd</a:t>
            </a:r>
            <a:r>
              <a:rPr lang="en-US" altLang="zh-TW" sz="2800" b="1" dirty="0" smtClean="0">
                <a:solidFill>
                  <a:srgbClr val="0000FF"/>
                </a:solidFill>
              </a:rPr>
              <a:t>(</a:t>
            </a:r>
            <a:r>
              <a:rPr lang="en-US" altLang="zh-TW" sz="2800" b="1" i="1" dirty="0" err="1" smtClean="0">
                <a:solidFill>
                  <a:srgbClr val="0000FF"/>
                </a:solidFill>
              </a:rPr>
              <a:t>a</a:t>
            </a:r>
            <a:r>
              <a:rPr lang="en-US" altLang="zh-TW" sz="2800" b="1" dirty="0" err="1" smtClean="0">
                <a:solidFill>
                  <a:srgbClr val="0000FF"/>
                </a:solidFill>
              </a:rPr>
              <a:t>,</a:t>
            </a:r>
            <a:r>
              <a:rPr lang="en-US" altLang="zh-TW" sz="2800" b="1" i="1" dirty="0" err="1" smtClean="0">
                <a:solidFill>
                  <a:srgbClr val="0000FF"/>
                </a:solidFill>
              </a:rPr>
              <a:t>b</a:t>
            </a:r>
            <a:r>
              <a:rPr lang="en-US" altLang="zh-TW" sz="2800" b="1" dirty="0" smtClean="0">
                <a:solidFill>
                  <a:srgbClr val="0000FF"/>
                </a:solidFill>
              </a:rPr>
              <a:t>) . lcm(</a:t>
            </a:r>
            <a:r>
              <a:rPr lang="en-US" altLang="zh-TW" sz="2800" b="1" i="1" dirty="0" err="1" smtClean="0">
                <a:solidFill>
                  <a:srgbClr val="0000FF"/>
                </a:solidFill>
              </a:rPr>
              <a:t>a</a:t>
            </a:r>
            <a:r>
              <a:rPr lang="en-US" altLang="zh-TW" sz="2800" b="1" dirty="0" err="1" smtClean="0">
                <a:solidFill>
                  <a:srgbClr val="0000FF"/>
                </a:solidFill>
              </a:rPr>
              <a:t>,</a:t>
            </a:r>
            <a:r>
              <a:rPr lang="en-US" altLang="zh-TW" sz="2800" b="1" i="1" dirty="0" err="1" smtClean="0">
                <a:solidFill>
                  <a:srgbClr val="0000FF"/>
                </a:solidFill>
              </a:rPr>
              <a:t>b</a:t>
            </a:r>
            <a:r>
              <a:rPr lang="en-US" altLang="zh-TW" sz="2800" b="1" dirty="0" smtClean="0">
                <a:solidFill>
                  <a:srgbClr val="0000FF"/>
                </a:solidFill>
              </a:rPr>
              <a:t>)</a:t>
            </a:r>
          </a:p>
          <a:p>
            <a:pPr eaLnBrk="1" hangingPunct="1"/>
            <a:endParaRPr lang="en-US" altLang="zh-TW" sz="2800" dirty="0" smtClean="0"/>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3376312D-4601-462A-81B7-CA782766F03B}"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smtClean="0"/>
              <a:t>Finding </a:t>
            </a:r>
            <a:r>
              <a:rPr lang="en-US" sz="4000" b="1" dirty="0" err="1" smtClean="0"/>
              <a:t>gcd</a:t>
            </a:r>
            <a:r>
              <a:rPr lang="en-US" sz="4000" dirty="0" smtClean="0"/>
              <a:t> &amp; </a:t>
            </a:r>
            <a:r>
              <a:rPr lang="en-US" sz="4000" b="1" dirty="0" smtClean="0"/>
              <a:t>lcm</a:t>
            </a:r>
            <a:r>
              <a:rPr lang="en-US" sz="4000" dirty="0" smtClean="0"/>
              <a:t> : </a:t>
            </a:r>
            <a:r>
              <a:rPr lang="en-US" sz="4000" i="1" dirty="0" smtClean="0">
                <a:solidFill>
                  <a:srgbClr val="FF0000"/>
                </a:solidFill>
              </a:rPr>
              <a:t>Examples</a:t>
            </a:r>
          </a:p>
        </p:txBody>
      </p:sp>
      <p:sp>
        <p:nvSpPr>
          <p:cNvPr id="22531" name="Content Placeholder 2"/>
          <p:cNvSpPr>
            <a:spLocks noGrp="1"/>
          </p:cNvSpPr>
          <p:nvPr>
            <p:ph idx="1"/>
          </p:nvPr>
        </p:nvSpPr>
        <p:spPr>
          <a:xfrm>
            <a:off x="457200" y="1447800"/>
            <a:ext cx="8229600" cy="4953000"/>
          </a:xfrm>
        </p:spPr>
        <p:txBody>
          <a:bodyPr/>
          <a:lstStyle/>
          <a:p>
            <a:pPr eaLnBrk="1" hangingPunct="1"/>
            <a:r>
              <a:rPr lang="en-US" sz="2800" dirty="0" smtClean="0">
                <a:solidFill>
                  <a:srgbClr val="FF0000"/>
                </a:solidFill>
              </a:rPr>
              <a:t>Example 14(p.229): What is the </a:t>
            </a:r>
            <a:r>
              <a:rPr lang="en-US" sz="2800" dirty="0" err="1" smtClean="0">
                <a:solidFill>
                  <a:srgbClr val="FF0000"/>
                </a:solidFill>
              </a:rPr>
              <a:t>gcd</a:t>
            </a:r>
            <a:r>
              <a:rPr lang="en-US" sz="2800" dirty="0" smtClean="0">
                <a:solidFill>
                  <a:srgbClr val="FF0000"/>
                </a:solidFill>
              </a:rPr>
              <a:t> of 120 and 500?</a:t>
            </a:r>
          </a:p>
          <a:p>
            <a:pPr eaLnBrk="1" hangingPunct="1"/>
            <a:r>
              <a:rPr lang="en-US" sz="2800" b="1" u="sng" dirty="0" smtClean="0">
                <a:solidFill>
                  <a:srgbClr val="0000FF"/>
                </a:solidFill>
              </a:rPr>
              <a:t>Solution</a:t>
            </a:r>
            <a:r>
              <a:rPr lang="en-US" sz="2800" dirty="0" smtClean="0"/>
              <a:t>: Because the prime factorization of 120 and 500 are  120 = 2</a:t>
            </a:r>
            <a:r>
              <a:rPr lang="en-US" sz="2800" baseline="30000" dirty="0" smtClean="0"/>
              <a:t>3</a:t>
            </a:r>
            <a:r>
              <a:rPr lang="en-US" sz="2800" dirty="0" smtClean="0"/>
              <a:t>.3.5 and 500 = 2</a:t>
            </a:r>
            <a:r>
              <a:rPr lang="en-US" sz="2800" baseline="30000" dirty="0" smtClean="0"/>
              <a:t>2</a:t>
            </a:r>
            <a:r>
              <a:rPr lang="en-US" sz="2800" dirty="0" smtClean="0"/>
              <a:t>.5</a:t>
            </a:r>
            <a:r>
              <a:rPr lang="en-US" sz="2800" baseline="30000" dirty="0" smtClean="0"/>
              <a:t>3 </a:t>
            </a:r>
            <a:r>
              <a:rPr lang="en-US" sz="2800" dirty="0" smtClean="0"/>
              <a:t> , the greatest common divisor is</a:t>
            </a:r>
          </a:p>
          <a:p>
            <a:pPr eaLnBrk="1" hangingPunct="1">
              <a:buFont typeface="Arial" charset="0"/>
              <a:buNone/>
            </a:pPr>
            <a:r>
              <a:rPr lang="en-US" sz="2800" baseline="30000" dirty="0" smtClean="0"/>
              <a:t>	</a:t>
            </a:r>
            <a:r>
              <a:rPr lang="en-US" sz="2800" dirty="0" smtClean="0"/>
              <a:t> </a:t>
            </a:r>
            <a:r>
              <a:rPr lang="en-US" sz="2800" dirty="0" err="1" smtClean="0"/>
              <a:t>gcd</a:t>
            </a:r>
            <a:r>
              <a:rPr lang="en-US" sz="2800" dirty="0" smtClean="0"/>
              <a:t>(120,500) = 2</a:t>
            </a:r>
            <a:r>
              <a:rPr lang="en-US" sz="2800" baseline="30000" dirty="0" smtClean="0"/>
              <a:t>min(3,2) </a:t>
            </a:r>
            <a:r>
              <a:rPr lang="en-US" sz="2800" dirty="0" smtClean="0"/>
              <a:t> 3</a:t>
            </a:r>
            <a:r>
              <a:rPr lang="en-US" sz="2800" baseline="30000" dirty="0" smtClean="0"/>
              <a:t>min(1,0)</a:t>
            </a:r>
            <a:r>
              <a:rPr lang="en-US" sz="2800" dirty="0" smtClean="0"/>
              <a:t> 5</a:t>
            </a:r>
            <a:r>
              <a:rPr lang="en-US" sz="2800" baseline="30000" dirty="0" smtClean="0"/>
              <a:t>min(1,3)     </a:t>
            </a:r>
          </a:p>
          <a:p>
            <a:pPr eaLnBrk="1" hangingPunct="1">
              <a:buFont typeface="Arial" charset="0"/>
              <a:buNone/>
            </a:pPr>
            <a:r>
              <a:rPr lang="en-US" sz="2800" baseline="30000" dirty="0" smtClean="0"/>
              <a:t>  	</a:t>
            </a:r>
            <a:r>
              <a:rPr lang="en-US" sz="2800" dirty="0" smtClean="0"/>
              <a:t> 		   = 2</a:t>
            </a:r>
            <a:r>
              <a:rPr lang="en-US" sz="2800" baseline="30000" dirty="0" smtClean="0"/>
              <a:t>2 </a:t>
            </a:r>
            <a:r>
              <a:rPr lang="en-US" sz="2800" dirty="0" smtClean="0"/>
              <a:t> 3</a:t>
            </a:r>
            <a:r>
              <a:rPr lang="en-US" sz="2800" baseline="30000" dirty="0" smtClean="0"/>
              <a:t>0</a:t>
            </a:r>
            <a:r>
              <a:rPr lang="en-US" sz="2800" dirty="0" smtClean="0"/>
              <a:t> 5</a:t>
            </a:r>
            <a:r>
              <a:rPr lang="en-US" sz="2800" baseline="30000" dirty="0" smtClean="0"/>
              <a:t>1    </a:t>
            </a:r>
          </a:p>
          <a:p>
            <a:pPr eaLnBrk="1" hangingPunct="1">
              <a:buFont typeface="Arial" charset="0"/>
              <a:buNone/>
            </a:pPr>
            <a:r>
              <a:rPr lang="en-US" sz="2800" baseline="30000" dirty="0" smtClean="0"/>
              <a:t>   	 		   </a:t>
            </a:r>
            <a:r>
              <a:rPr lang="en-US" sz="2800" dirty="0" smtClean="0"/>
              <a:t>= 20</a:t>
            </a:r>
            <a:r>
              <a:rPr lang="en-US" sz="2800" baseline="30000" dirty="0" smtClean="0"/>
              <a:t>  </a:t>
            </a:r>
          </a:p>
          <a:p>
            <a:pPr eaLnBrk="1" hangingPunct="1">
              <a:buNone/>
            </a:pPr>
            <a:r>
              <a:rPr lang="en-US" sz="2800" dirty="0" smtClean="0"/>
              <a:t>			</a:t>
            </a:r>
            <a:r>
              <a:rPr lang="en-US" sz="2800" dirty="0" smtClean="0">
                <a:solidFill>
                  <a:srgbClr val="0000FF"/>
                </a:solidFill>
              </a:rPr>
              <a:t>[Note: 500 = 2</a:t>
            </a:r>
            <a:r>
              <a:rPr lang="en-US" sz="2800" baseline="30000" dirty="0" smtClean="0">
                <a:solidFill>
                  <a:srgbClr val="0000FF"/>
                </a:solidFill>
              </a:rPr>
              <a:t>2</a:t>
            </a:r>
            <a:r>
              <a:rPr lang="en-US" sz="2800" dirty="0" smtClean="0">
                <a:solidFill>
                  <a:srgbClr val="0000FF"/>
                </a:solidFill>
              </a:rPr>
              <a:t>. 3</a:t>
            </a:r>
            <a:r>
              <a:rPr lang="en-US" sz="2800" baseline="30000" dirty="0" smtClean="0">
                <a:solidFill>
                  <a:srgbClr val="0000FF"/>
                </a:solidFill>
              </a:rPr>
              <a:t>0</a:t>
            </a:r>
            <a:r>
              <a:rPr lang="en-US" sz="2800" dirty="0" smtClean="0">
                <a:solidFill>
                  <a:srgbClr val="0000FF"/>
                </a:solidFill>
              </a:rPr>
              <a:t>.5</a:t>
            </a:r>
            <a:r>
              <a:rPr lang="en-US" sz="2800" baseline="30000" dirty="0" smtClean="0">
                <a:solidFill>
                  <a:srgbClr val="0000FF"/>
                </a:solidFill>
              </a:rPr>
              <a:t>3 </a:t>
            </a:r>
            <a:r>
              <a:rPr lang="en-US" sz="2400" dirty="0" smtClean="0">
                <a:solidFill>
                  <a:srgbClr val="0000FF"/>
                </a:solidFill>
              </a:rPr>
              <a:t>]</a:t>
            </a:r>
          </a:p>
          <a:p>
            <a:pPr eaLnBrk="1" hangingPunct="1"/>
            <a:r>
              <a:rPr lang="en-US" sz="2400" b="1" u="sng" dirty="0" smtClean="0">
                <a:solidFill>
                  <a:srgbClr val="FF0000"/>
                </a:solidFill>
              </a:rPr>
              <a:t>Question</a:t>
            </a:r>
            <a:r>
              <a:rPr lang="en-US" sz="2400" dirty="0" smtClean="0">
                <a:solidFill>
                  <a:srgbClr val="FF0000"/>
                </a:solidFill>
              </a:rPr>
              <a:t>: Find the lcm(120,500), and then prove the theorem </a:t>
            </a:r>
          </a:p>
          <a:p>
            <a:pPr eaLnBrk="1" hangingPunct="1">
              <a:buNone/>
            </a:pPr>
            <a:r>
              <a:rPr lang="en-US" altLang="zh-TW" sz="2400" dirty="0" smtClean="0">
                <a:solidFill>
                  <a:srgbClr val="FF0000"/>
                </a:solidFill>
              </a:rPr>
              <a:t>	 </a:t>
            </a:r>
            <a:r>
              <a:rPr lang="en-US" altLang="zh-TW" sz="2400" i="1" dirty="0" err="1" smtClean="0">
                <a:solidFill>
                  <a:srgbClr val="FF0000"/>
                </a:solidFill>
              </a:rPr>
              <a:t>ab</a:t>
            </a:r>
            <a:r>
              <a:rPr lang="en-US" altLang="zh-TW" sz="2400" dirty="0" smtClean="0">
                <a:solidFill>
                  <a:srgbClr val="FF0000"/>
                </a:solidFill>
              </a:rPr>
              <a:t> =  </a:t>
            </a:r>
            <a:r>
              <a:rPr lang="en-US" altLang="zh-TW" sz="2400" dirty="0" err="1" smtClean="0">
                <a:solidFill>
                  <a:srgbClr val="FF0000"/>
                </a:solidFill>
              </a:rPr>
              <a:t>gcd</a:t>
            </a:r>
            <a:r>
              <a:rPr lang="en-US" altLang="zh-TW" sz="2400" dirty="0" smtClean="0">
                <a:solidFill>
                  <a:srgbClr val="FF0000"/>
                </a:solidFill>
              </a:rPr>
              <a:t>(</a:t>
            </a:r>
            <a:r>
              <a:rPr lang="en-US" altLang="zh-TW" sz="2400" i="1" dirty="0" err="1" smtClean="0">
                <a:solidFill>
                  <a:srgbClr val="FF0000"/>
                </a:solidFill>
              </a:rPr>
              <a:t>a</a:t>
            </a:r>
            <a:r>
              <a:rPr lang="en-US" altLang="zh-TW" sz="2400" dirty="0" err="1" smtClean="0">
                <a:solidFill>
                  <a:srgbClr val="FF0000"/>
                </a:solidFill>
              </a:rPr>
              <a:t>,</a:t>
            </a:r>
            <a:r>
              <a:rPr lang="en-US" altLang="zh-TW" sz="2400" i="1" dirty="0" err="1" smtClean="0">
                <a:solidFill>
                  <a:srgbClr val="FF0000"/>
                </a:solidFill>
              </a:rPr>
              <a:t>b</a:t>
            </a:r>
            <a:r>
              <a:rPr lang="en-US" altLang="zh-TW" sz="2400" dirty="0" smtClean="0">
                <a:solidFill>
                  <a:srgbClr val="FF0000"/>
                </a:solidFill>
              </a:rPr>
              <a:t>) . lcm(</a:t>
            </a:r>
            <a:r>
              <a:rPr lang="en-US" altLang="zh-TW" sz="2400" i="1" dirty="0" err="1" smtClean="0">
                <a:solidFill>
                  <a:srgbClr val="FF0000"/>
                </a:solidFill>
              </a:rPr>
              <a:t>a</a:t>
            </a:r>
            <a:r>
              <a:rPr lang="en-US" altLang="zh-TW" sz="2400" dirty="0" err="1" smtClean="0">
                <a:solidFill>
                  <a:srgbClr val="FF0000"/>
                </a:solidFill>
              </a:rPr>
              <a:t>,</a:t>
            </a:r>
            <a:r>
              <a:rPr lang="en-US" altLang="zh-TW" sz="2400" i="1" dirty="0" err="1" smtClean="0">
                <a:solidFill>
                  <a:srgbClr val="FF0000"/>
                </a:solidFill>
              </a:rPr>
              <a:t>b</a:t>
            </a:r>
            <a:r>
              <a:rPr lang="en-US" altLang="zh-TW" sz="2400" dirty="0" smtClean="0">
                <a:solidFill>
                  <a:srgbClr val="FF0000"/>
                </a:solidFill>
              </a:rPr>
              <a:t>) , where </a:t>
            </a:r>
            <a:r>
              <a:rPr lang="en-US" altLang="zh-TW" sz="2400" i="1" dirty="0" smtClean="0">
                <a:solidFill>
                  <a:srgbClr val="FF0000"/>
                </a:solidFill>
              </a:rPr>
              <a:t>a</a:t>
            </a:r>
            <a:r>
              <a:rPr lang="en-US" altLang="zh-TW" sz="2400" dirty="0" smtClean="0">
                <a:solidFill>
                  <a:srgbClr val="FF0000"/>
                </a:solidFill>
              </a:rPr>
              <a:t> =120, and </a:t>
            </a:r>
            <a:r>
              <a:rPr lang="en-US" altLang="zh-TW" sz="2400" i="1" dirty="0" smtClean="0">
                <a:solidFill>
                  <a:srgbClr val="FF0000"/>
                </a:solidFill>
              </a:rPr>
              <a:t>b</a:t>
            </a:r>
            <a:r>
              <a:rPr lang="en-US" altLang="zh-TW" sz="2400" dirty="0" smtClean="0">
                <a:solidFill>
                  <a:srgbClr val="FF0000"/>
                </a:solidFill>
              </a:rPr>
              <a:t> = 500</a:t>
            </a:r>
            <a:endParaRPr lang="en-US" sz="2800" dirty="0" smtClean="0"/>
          </a:p>
        </p:txBody>
      </p:sp>
      <p:sp>
        <p:nvSpPr>
          <p:cNvPr id="4" name="Slide Number Placeholder 3"/>
          <p:cNvSpPr>
            <a:spLocks noGrp="1"/>
          </p:cNvSpPr>
          <p:nvPr>
            <p:ph type="sldNum" sz="quarter" idx="12"/>
          </p:nvPr>
        </p:nvSpPr>
        <p:spPr/>
        <p:txBody>
          <a:bodyPr/>
          <a:lstStyle/>
          <a:p>
            <a:pPr>
              <a:defRPr/>
            </a:pPr>
            <a:fld id="{DFB87EF9-A1F8-4F87-BCC5-8D9761B7FA5E}"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smtClean="0"/>
              <a:t>Finding </a:t>
            </a:r>
            <a:r>
              <a:rPr lang="en-US" sz="4000" b="1" dirty="0" err="1" smtClean="0"/>
              <a:t>gcd</a:t>
            </a:r>
            <a:r>
              <a:rPr lang="en-US" sz="4000" dirty="0" smtClean="0"/>
              <a:t> &amp; </a:t>
            </a:r>
            <a:r>
              <a:rPr lang="en-US" sz="4000" b="1" dirty="0" smtClean="0"/>
              <a:t>lcm</a:t>
            </a:r>
            <a:r>
              <a:rPr lang="en-US" sz="4000" dirty="0" smtClean="0"/>
              <a:t> : </a:t>
            </a:r>
            <a:r>
              <a:rPr lang="en-US" sz="4000" i="1" dirty="0" smtClean="0">
                <a:solidFill>
                  <a:srgbClr val="FF3300"/>
                </a:solidFill>
              </a:rPr>
              <a:t>Examples</a:t>
            </a:r>
          </a:p>
        </p:txBody>
      </p:sp>
      <p:sp>
        <p:nvSpPr>
          <p:cNvPr id="23555" name="Content Placeholder 2"/>
          <p:cNvSpPr>
            <a:spLocks noGrp="1"/>
          </p:cNvSpPr>
          <p:nvPr>
            <p:ph idx="1"/>
          </p:nvPr>
        </p:nvSpPr>
        <p:spPr/>
        <p:txBody>
          <a:bodyPr/>
          <a:lstStyle/>
          <a:p>
            <a:pPr eaLnBrk="1" hangingPunct="1"/>
            <a:r>
              <a:rPr lang="en-US" sz="2800" dirty="0" smtClean="0">
                <a:solidFill>
                  <a:srgbClr val="FF0000"/>
                </a:solidFill>
              </a:rPr>
              <a:t>Example 15(p.230): What is the least common multiple(lcm) of 2</a:t>
            </a:r>
            <a:r>
              <a:rPr lang="en-US" sz="2800" baseline="30000" dirty="0" smtClean="0">
                <a:solidFill>
                  <a:srgbClr val="FF0000"/>
                </a:solidFill>
              </a:rPr>
              <a:t>3</a:t>
            </a:r>
            <a:r>
              <a:rPr lang="en-US" sz="2800" dirty="0" smtClean="0">
                <a:solidFill>
                  <a:srgbClr val="FF0000"/>
                </a:solidFill>
              </a:rPr>
              <a:t>3</a:t>
            </a:r>
            <a:r>
              <a:rPr lang="en-US" sz="2800" baseline="30000" dirty="0" smtClean="0">
                <a:solidFill>
                  <a:srgbClr val="FF0000"/>
                </a:solidFill>
              </a:rPr>
              <a:t>5</a:t>
            </a:r>
            <a:r>
              <a:rPr lang="en-US" sz="2800" dirty="0" smtClean="0">
                <a:solidFill>
                  <a:srgbClr val="FF0000"/>
                </a:solidFill>
              </a:rPr>
              <a:t>7</a:t>
            </a:r>
            <a:r>
              <a:rPr lang="en-US" sz="2800" baseline="30000" dirty="0" smtClean="0">
                <a:solidFill>
                  <a:srgbClr val="FF0000"/>
                </a:solidFill>
              </a:rPr>
              <a:t>2</a:t>
            </a:r>
            <a:r>
              <a:rPr lang="en-US" sz="2800" dirty="0" smtClean="0">
                <a:solidFill>
                  <a:srgbClr val="FF0000"/>
                </a:solidFill>
              </a:rPr>
              <a:t> and 2</a:t>
            </a:r>
            <a:r>
              <a:rPr lang="en-US" sz="2800" baseline="30000" dirty="0" smtClean="0">
                <a:solidFill>
                  <a:srgbClr val="FF0000"/>
                </a:solidFill>
              </a:rPr>
              <a:t>4</a:t>
            </a:r>
            <a:r>
              <a:rPr lang="en-US" sz="2800" dirty="0" smtClean="0">
                <a:solidFill>
                  <a:srgbClr val="FF0000"/>
                </a:solidFill>
              </a:rPr>
              <a:t>3</a:t>
            </a:r>
            <a:r>
              <a:rPr lang="en-US" sz="2800" baseline="30000" dirty="0" smtClean="0">
                <a:solidFill>
                  <a:srgbClr val="FF0000"/>
                </a:solidFill>
              </a:rPr>
              <a:t>3</a:t>
            </a:r>
            <a:r>
              <a:rPr lang="en-US" sz="2800" dirty="0" smtClean="0">
                <a:solidFill>
                  <a:srgbClr val="FF0000"/>
                </a:solidFill>
              </a:rPr>
              <a:t>?</a:t>
            </a:r>
          </a:p>
          <a:p>
            <a:pPr eaLnBrk="1" hangingPunct="1"/>
            <a:endParaRPr lang="en-US" sz="2800" dirty="0" smtClean="0">
              <a:solidFill>
                <a:srgbClr val="FF0000"/>
              </a:solidFill>
            </a:endParaRPr>
          </a:p>
          <a:p>
            <a:pPr eaLnBrk="1" hangingPunct="1"/>
            <a:r>
              <a:rPr lang="en-US" sz="2800" dirty="0" smtClean="0"/>
              <a:t> </a:t>
            </a:r>
            <a:r>
              <a:rPr lang="en-US" sz="2800" b="1" u="sng" dirty="0" smtClean="0">
                <a:solidFill>
                  <a:srgbClr val="0000FF"/>
                </a:solidFill>
              </a:rPr>
              <a:t>Solution</a:t>
            </a:r>
            <a:r>
              <a:rPr lang="en-US" sz="2800" dirty="0" smtClean="0"/>
              <a:t>: </a:t>
            </a:r>
          </a:p>
          <a:p>
            <a:pPr eaLnBrk="1" hangingPunct="1"/>
            <a:r>
              <a:rPr lang="en-US" sz="2800" dirty="0" smtClean="0"/>
              <a:t>lcm (2</a:t>
            </a:r>
            <a:r>
              <a:rPr lang="en-US" sz="2800" baseline="30000" dirty="0" smtClean="0"/>
              <a:t>3</a:t>
            </a:r>
            <a:r>
              <a:rPr lang="en-US" sz="2800" dirty="0" smtClean="0"/>
              <a:t>3</a:t>
            </a:r>
            <a:r>
              <a:rPr lang="en-US" sz="2800" baseline="30000" dirty="0" smtClean="0"/>
              <a:t>5</a:t>
            </a:r>
            <a:r>
              <a:rPr lang="en-US" sz="2800" dirty="0" smtClean="0"/>
              <a:t>7</a:t>
            </a:r>
            <a:r>
              <a:rPr lang="en-US" sz="2800" baseline="30000" dirty="0" smtClean="0"/>
              <a:t>2</a:t>
            </a:r>
            <a:r>
              <a:rPr lang="en-US" sz="2800" dirty="0" smtClean="0"/>
              <a:t> , 2</a:t>
            </a:r>
            <a:r>
              <a:rPr lang="en-US" sz="2800" baseline="30000" dirty="0" smtClean="0"/>
              <a:t>4</a:t>
            </a:r>
            <a:r>
              <a:rPr lang="en-US" sz="2800" dirty="0" smtClean="0"/>
              <a:t>3</a:t>
            </a:r>
            <a:r>
              <a:rPr lang="en-US" sz="2800" baseline="30000" dirty="0" smtClean="0"/>
              <a:t>3)</a:t>
            </a:r>
            <a:r>
              <a:rPr lang="en-US" sz="2800" dirty="0" smtClean="0"/>
              <a:t> = 2</a:t>
            </a:r>
            <a:r>
              <a:rPr lang="en-US" sz="2800" baseline="30000" dirty="0" smtClean="0"/>
              <a:t>max(3,4)</a:t>
            </a:r>
            <a:r>
              <a:rPr lang="en-US" sz="2800" dirty="0" smtClean="0"/>
              <a:t>3</a:t>
            </a:r>
            <a:r>
              <a:rPr lang="en-US" sz="2800" baseline="30000" dirty="0" smtClean="0"/>
              <a:t>max(5,3)</a:t>
            </a:r>
            <a:r>
              <a:rPr lang="en-US" sz="2800" dirty="0" smtClean="0"/>
              <a:t>7</a:t>
            </a:r>
            <a:r>
              <a:rPr lang="en-US" sz="2800" baseline="30000" dirty="0" smtClean="0"/>
              <a:t>max(2,0)</a:t>
            </a:r>
          </a:p>
          <a:p>
            <a:pPr eaLnBrk="1" hangingPunct="1">
              <a:buFont typeface="Arial" charset="0"/>
              <a:buNone/>
            </a:pPr>
            <a:r>
              <a:rPr lang="en-US" sz="2800" dirty="0" smtClean="0"/>
              <a:t>				   = 2</a:t>
            </a:r>
            <a:r>
              <a:rPr lang="en-US" sz="2800" baseline="30000" dirty="0" smtClean="0"/>
              <a:t>4</a:t>
            </a:r>
            <a:r>
              <a:rPr lang="en-US" sz="2800" dirty="0" smtClean="0"/>
              <a:t>3</a:t>
            </a:r>
            <a:r>
              <a:rPr lang="en-US" sz="2800" baseline="30000" dirty="0" smtClean="0"/>
              <a:t>5</a:t>
            </a:r>
            <a:r>
              <a:rPr lang="en-US" sz="2800" dirty="0" smtClean="0"/>
              <a:t>7</a:t>
            </a:r>
            <a:r>
              <a:rPr lang="en-US" sz="2800" baseline="30000" dirty="0" smtClean="0"/>
              <a:t>2 </a:t>
            </a:r>
          </a:p>
          <a:p>
            <a:pPr eaLnBrk="1" hangingPunct="1">
              <a:buFont typeface="Arial" charset="0"/>
              <a:buNone/>
            </a:pPr>
            <a:endParaRPr lang="en-US" sz="2800" baseline="30000" dirty="0" smtClean="0"/>
          </a:p>
          <a:p>
            <a:pPr eaLnBrk="1" hangingPunct="1">
              <a:buFont typeface="Arial" charset="0"/>
              <a:buNone/>
            </a:pPr>
            <a:endParaRPr lang="en-US" sz="2800" baseline="30000" dirty="0" smtClean="0"/>
          </a:p>
          <a:p>
            <a:pPr eaLnBrk="1" hangingPunct="1">
              <a:buNone/>
            </a:pPr>
            <a:r>
              <a:rPr lang="en-US" sz="2800" dirty="0" smtClean="0">
                <a:solidFill>
                  <a:srgbClr val="0000FF"/>
                </a:solidFill>
              </a:rPr>
              <a:t>	</a:t>
            </a:r>
            <a:r>
              <a:rPr lang="en-US" sz="2800" b="1" dirty="0" smtClean="0">
                <a:solidFill>
                  <a:srgbClr val="FF3300"/>
                </a:solidFill>
              </a:rPr>
              <a:t>[Note: 7</a:t>
            </a:r>
            <a:r>
              <a:rPr lang="en-US" sz="2800" b="1" baseline="30000" dirty="0" smtClean="0">
                <a:solidFill>
                  <a:srgbClr val="FF3300"/>
                </a:solidFill>
              </a:rPr>
              <a:t>0 </a:t>
            </a:r>
            <a:r>
              <a:rPr lang="en-US" sz="2800" b="1" dirty="0" smtClean="0">
                <a:solidFill>
                  <a:srgbClr val="FF3300"/>
                </a:solidFill>
              </a:rPr>
              <a:t>= 1]</a:t>
            </a:r>
            <a:endParaRPr lang="en-US" sz="2400" b="1" dirty="0" smtClean="0">
              <a:solidFill>
                <a:srgbClr val="FF3300"/>
              </a:solidFill>
            </a:endParaRPr>
          </a:p>
          <a:p>
            <a:pPr eaLnBrk="1" hangingPunct="1">
              <a:buFont typeface="Arial" charset="0"/>
              <a:buNone/>
            </a:pPr>
            <a:endParaRPr lang="en-US" sz="2800" baseline="30000" dirty="0" smtClean="0"/>
          </a:p>
          <a:p>
            <a:pPr eaLnBrk="1" hangingPunct="1">
              <a:buFont typeface="Arial" charset="0"/>
              <a:buNone/>
            </a:pPr>
            <a:r>
              <a:rPr lang="en-US" sz="2800" dirty="0" smtClean="0"/>
              <a:t>				   </a:t>
            </a:r>
          </a:p>
        </p:txBody>
      </p:sp>
      <p:sp>
        <p:nvSpPr>
          <p:cNvPr id="4" name="Slide Number Placeholder 3"/>
          <p:cNvSpPr>
            <a:spLocks noGrp="1"/>
          </p:cNvSpPr>
          <p:nvPr>
            <p:ph type="sldNum" sz="quarter" idx="12"/>
          </p:nvPr>
        </p:nvSpPr>
        <p:spPr/>
        <p:txBody>
          <a:bodyPr/>
          <a:lstStyle/>
          <a:p>
            <a:pPr>
              <a:defRPr/>
            </a:pPr>
            <a:fld id="{7CD3F862-F312-4B5B-9093-CEE0363662DB}"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D77C965-3EE5-4C61-82A1-10EF523D82F4}" type="slidenum">
              <a:rPr lang="en-US" smtClean="0"/>
              <a:pPr>
                <a:defRPr/>
              </a:pPr>
              <a:t>36</a:t>
            </a:fld>
            <a:endParaRPr lang="en-US"/>
          </a:p>
        </p:txBody>
      </p:sp>
      <p:sp>
        <p:nvSpPr>
          <p:cNvPr id="3" name="Rectangle 2"/>
          <p:cNvSpPr/>
          <p:nvPr/>
        </p:nvSpPr>
        <p:spPr>
          <a:xfrm>
            <a:off x="2514600" y="2354759"/>
            <a:ext cx="3886200" cy="923330"/>
          </a:xfrm>
          <a:prstGeom prst="rect">
            <a:avLst/>
          </a:prstGeom>
        </p:spPr>
        <p:txBody>
          <a:bodyPr wrap="square">
            <a:spAutoFit/>
          </a:bodyPr>
          <a:lstStyle/>
          <a:p>
            <a:pPr algn="ctr"/>
            <a:r>
              <a:rPr lang="en-US" altLang="zh-TW" sz="5400" b="1" dirty="0" smtClean="0">
                <a:solidFill>
                  <a:srgbClr val="0000FF"/>
                </a:solidFill>
                <a:latin typeface="+mn-lt"/>
              </a:rPr>
              <a:t>3.8 Matrices</a:t>
            </a:r>
            <a:endParaRPr lang="en-US" sz="5400" b="1" dirty="0">
              <a:latin typeface="+mn-lt"/>
            </a:endParaRPr>
          </a:p>
        </p:txBody>
      </p:sp>
    </p:spTree>
    <p:extLst>
      <p:ext uri="{BB962C8B-B14F-4D97-AF65-F5344CB8AC3E}">
        <p14:creationId xmlns:p14="http://schemas.microsoft.com/office/powerpoint/2010/main" val="2435033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09600"/>
            <a:ext cx="8229600" cy="914400"/>
          </a:xfrm>
        </p:spPr>
        <p:txBody>
          <a:bodyPr/>
          <a:lstStyle/>
          <a:p>
            <a:pPr eaLnBrk="1" hangingPunct="1"/>
            <a:r>
              <a:rPr lang="en-US" sz="4000" b="1" dirty="0" smtClean="0">
                <a:latin typeface="+mn-lt"/>
              </a:rPr>
              <a:t>Matrix</a:t>
            </a:r>
          </a:p>
        </p:txBody>
      </p:sp>
      <p:sp>
        <p:nvSpPr>
          <p:cNvPr id="24579" name="Content Placeholder 2"/>
          <p:cNvSpPr>
            <a:spLocks noGrp="1"/>
          </p:cNvSpPr>
          <p:nvPr>
            <p:ph idx="1"/>
          </p:nvPr>
        </p:nvSpPr>
        <p:spPr>
          <a:xfrm>
            <a:off x="457200" y="1600200"/>
            <a:ext cx="8229600" cy="4800600"/>
          </a:xfrm>
        </p:spPr>
        <p:txBody>
          <a:bodyPr/>
          <a:lstStyle/>
          <a:p>
            <a:pPr eaLnBrk="1" hangingPunct="1"/>
            <a:r>
              <a:rPr lang="en-US" altLang="zh-TW" sz="2400" b="1" u="sng" dirty="0" smtClean="0">
                <a:solidFill>
                  <a:srgbClr val="FF0000"/>
                </a:solidFill>
              </a:rPr>
              <a:t>Definition 1</a:t>
            </a:r>
            <a:r>
              <a:rPr lang="en-US" altLang="zh-TW" sz="2400" dirty="0" smtClean="0">
                <a:solidFill>
                  <a:srgbClr val="FF0000"/>
                </a:solidFill>
              </a:rPr>
              <a:t>:</a:t>
            </a:r>
            <a:r>
              <a:rPr lang="en-US" altLang="zh-TW" sz="2400" dirty="0" smtClean="0">
                <a:solidFill>
                  <a:srgbClr val="C00000"/>
                </a:solidFill>
              </a:rPr>
              <a:t> </a:t>
            </a:r>
            <a:r>
              <a:rPr lang="en-US" altLang="zh-TW" sz="2400" dirty="0" smtClean="0">
                <a:solidFill>
                  <a:srgbClr val="0000FF"/>
                </a:solidFill>
              </a:rPr>
              <a:t>A matrix is a rectangular array of numbers. A matrix with </a:t>
            </a:r>
            <a:r>
              <a:rPr lang="en-US" altLang="zh-TW" sz="2400" i="1" dirty="0" smtClean="0">
                <a:solidFill>
                  <a:srgbClr val="0000FF"/>
                </a:solidFill>
              </a:rPr>
              <a:t>m</a:t>
            </a:r>
            <a:r>
              <a:rPr lang="en-US" altLang="zh-TW" sz="2400" dirty="0" smtClean="0">
                <a:solidFill>
                  <a:srgbClr val="0000FF"/>
                </a:solidFill>
              </a:rPr>
              <a:t> rows and </a:t>
            </a:r>
            <a:r>
              <a:rPr lang="en-US" altLang="zh-TW" sz="2400" i="1" dirty="0" smtClean="0">
                <a:solidFill>
                  <a:srgbClr val="0000FF"/>
                </a:solidFill>
              </a:rPr>
              <a:t>n</a:t>
            </a:r>
            <a:r>
              <a:rPr lang="en-US" altLang="zh-TW" sz="2400" dirty="0" smtClean="0">
                <a:solidFill>
                  <a:srgbClr val="0000FF"/>
                </a:solidFill>
              </a:rPr>
              <a:t> columns is called an </a:t>
            </a:r>
            <a:r>
              <a:rPr lang="en-US" altLang="zh-TW" sz="2400" i="1" dirty="0" smtClean="0">
                <a:solidFill>
                  <a:srgbClr val="0000FF"/>
                </a:solidFill>
              </a:rPr>
              <a:t>m</a:t>
            </a:r>
            <a:r>
              <a:rPr lang="en-US" altLang="zh-TW" sz="2400" i="1" dirty="0" smtClean="0">
                <a:solidFill>
                  <a:srgbClr val="0000FF"/>
                </a:solidFill>
                <a:sym typeface="Symbol" pitchFamily="18" charset="2"/>
              </a:rPr>
              <a:t> </a:t>
            </a:r>
            <a:r>
              <a:rPr lang="en-US" altLang="zh-TW" sz="2400" i="1" dirty="0" smtClean="0">
                <a:solidFill>
                  <a:srgbClr val="0000FF"/>
                </a:solidFill>
              </a:rPr>
              <a:t>n</a:t>
            </a:r>
            <a:r>
              <a:rPr lang="en-US" altLang="zh-TW" sz="2400" dirty="0" smtClean="0">
                <a:solidFill>
                  <a:srgbClr val="0000FF"/>
                </a:solidFill>
              </a:rPr>
              <a:t> matrix</a:t>
            </a:r>
            <a:r>
              <a:rPr lang="en-US" altLang="zh-TW" sz="2400" dirty="0" smtClean="0"/>
              <a:t>.</a:t>
            </a:r>
          </a:p>
          <a:p>
            <a:pPr lvl="1" eaLnBrk="1" hangingPunct="1"/>
            <a:r>
              <a:rPr lang="en-US" altLang="zh-TW" sz="2400" dirty="0" smtClean="0"/>
              <a:t>The </a:t>
            </a:r>
            <a:r>
              <a:rPr lang="en-US" altLang="zh-TW" sz="2400" dirty="0" smtClean="0">
                <a:solidFill>
                  <a:srgbClr val="FF0000"/>
                </a:solidFill>
              </a:rPr>
              <a:t>plural</a:t>
            </a:r>
            <a:r>
              <a:rPr lang="en-US" altLang="zh-TW" sz="2400" dirty="0" smtClean="0"/>
              <a:t> </a:t>
            </a:r>
            <a:r>
              <a:rPr lang="en-US" altLang="zh-TW" sz="2400" dirty="0" smtClean="0">
                <a:solidFill>
                  <a:srgbClr val="FF0000"/>
                </a:solidFill>
              </a:rPr>
              <a:t>of</a:t>
            </a:r>
            <a:r>
              <a:rPr lang="en-US" altLang="zh-TW" sz="2400" dirty="0" smtClean="0"/>
              <a:t> </a:t>
            </a:r>
            <a:r>
              <a:rPr lang="en-US" altLang="zh-TW" sz="2400" b="1" dirty="0" smtClean="0">
                <a:solidFill>
                  <a:srgbClr val="FF0000"/>
                </a:solidFill>
              </a:rPr>
              <a:t>matrix</a:t>
            </a:r>
            <a:r>
              <a:rPr lang="en-US" altLang="zh-TW" sz="2400" dirty="0" smtClean="0"/>
              <a:t> is </a:t>
            </a:r>
            <a:r>
              <a:rPr lang="en-US" altLang="zh-TW" sz="2400" b="1" dirty="0" smtClean="0">
                <a:solidFill>
                  <a:srgbClr val="FF0000"/>
                </a:solidFill>
              </a:rPr>
              <a:t>matrices</a:t>
            </a:r>
          </a:p>
          <a:p>
            <a:pPr lvl="1" eaLnBrk="1" hangingPunct="1"/>
            <a:r>
              <a:rPr lang="en-US" altLang="zh-TW" sz="2400" dirty="0" smtClean="0"/>
              <a:t>A matrix with the same number of rows as columns is called a square (or square matrix)</a:t>
            </a:r>
          </a:p>
          <a:p>
            <a:pPr lvl="1" eaLnBrk="1" hangingPunct="1"/>
            <a:r>
              <a:rPr lang="en-US" altLang="zh-TW" sz="2400" dirty="0" smtClean="0"/>
              <a:t>Two matrices are equal if they have the same number of rows and the same number of columns and the corresponding entries in every position are equal.</a:t>
            </a:r>
          </a:p>
          <a:p>
            <a:pPr lvl="1" eaLnBrk="1" hangingPunct="1"/>
            <a:endParaRPr lang="en-US" altLang="zh-TW" sz="2400" dirty="0" smtClean="0"/>
          </a:p>
          <a:p>
            <a:pPr lvl="1" eaLnBrk="1" hangingPunct="1"/>
            <a:endParaRPr lang="en-US" altLang="zh-TW" sz="2400" dirty="0" smtClean="0"/>
          </a:p>
        </p:txBody>
      </p:sp>
      <p:sp>
        <p:nvSpPr>
          <p:cNvPr id="4" name="Slide Number Placeholder 3"/>
          <p:cNvSpPr>
            <a:spLocks noGrp="1"/>
          </p:cNvSpPr>
          <p:nvPr>
            <p:ph type="sldNum" sz="quarter" idx="12"/>
          </p:nvPr>
        </p:nvSpPr>
        <p:spPr/>
        <p:txBody>
          <a:bodyPr/>
          <a:lstStyle/>
          <a:p>
            <a:pPr>
              <a:defRPr/>
            </a:pPr>
            <a:fld id="{52080AB2-1B22-4429-A4EB-2515542F060D}" type="slidenum">
              <a:rPr lang="en-US" smtClean="0"/>
              <a:pPr>
                <a:defRPr/>
              </a:pPr>
              <a:t>37</a:t>
            </a:fld>
            <a:endParaRPr lang="en-US"/>
          </a:p>
        </p:txBody>
      </p:sp>
      <p:sp>
        <p:nvSpPr>
          <p:cNvPr id="5" name="TextBox 4"/>
          <p:cNvSpPr txBox="1"/>
          <p:nvPr/>
        </p:nvSpPr>
        <p:spPr>
          <a:xfrm>
            <a:off x="2667000" y="5410200"/>
            <a:ext cx="2286000" cy="461665"/>
          </a:xfrm>
          <a:prstGeom prst="rect">
            <a:avLst/>
          </a:prstGeom>
          <a:noFill/>
        </p:spPr>
        <p:txBody>
          <a:bodyPr wrap="square" rtlCol="0">
            <a:spAutoFit/>
          </a:bodyPr>
          <a:lstStyle/>
          <a:p>
            <a:r>
              <a:rPr lang="en-US" sz="2400" dirty="0" smtClean="0">
                <a:latin typeface="+mn-lt"/>
              </a:rPr>
              <a:t> is a </a:t>
            </a:r>
            <a:r>
              <a:rPr lang="en-US" sz="2400" dirty="0" smtClean="0">
                <a:latin typeface="+mn-lt"/>
                <a:ea typeface="Cambria Math" pitchFamily="18" charset="0"/>
              </a:rPr>
              <a:t>3</a:t>
            </a:r>
            <a:r>
              <a:rPr lang="en-US" altLang="zh-TW" sz="2400" i="1" dirty="0" smtClean="0">
                <a:latin typeface="+mn-lt"/>
                <a:sym typeface="Symbol" pitchFamily="18" charset="2"/>
              </a:rPr>
              <a:t></a:t>
            </a:r>
            <a:r>
              <a:rPr lang="en-US" altLang="zh-TW" sz="2400" i="1" dirty="0" smtClean="0">
                <a:solidFill>
                  <a:srgbClr val="0000FF"/>
                </a:solidFill>
                <a:latin typeface="+mn-lt"/>
                <a:sym typeface="Symbol" pitchFamily="18" charset="2"/>
              </a:rPr>
              <a:t> </a:t>
            </a:r>
            <a:r>
              <a:rPr lang="en-US" sz="2400" dirty="0" smtClean="0">
                <a:latin typeface="+mn-lt"/>
                <a:ea typeface="Cambria Math" pitchFamily="18" charset="0"/>
                <a:sym typeface="Symbol"/>
              </a:rPr>
              <a:t>2</a:t>
            </a:r>
            <a:r>
              <a:rPr lang="en-US" sz="2400" i="1" dirty="0" smtClean="0">
                <a:latin typeface="+mn-lt"/>
                <a:ea typeface="Cambria Math" pitchFamily="18" charset="0"/>
                <a:sym typeface="Symbol"/>
              </a:rPr>
              <a:t> </a:t>
            </a:r>
            <a:r>
              <a:rPr lang="en-US" sz="2400" dirty="0" smtClean="0">
                <a:latin typeface="+mn-lt"/>
                <a:ea typeface="Cambria Math" pitchFamily="18" charset="0"/>
                <a:sym typeface="Symbol"/>
              </a:rPr>
              <a:t>matrix</a:t>
            </a:r>
            <a:endParaRPr lang="en-US" sz="2400" dirty="0">
              <a:latin typeface="+mn-lt"/>
              <a:ea typeface="Cambria Math" pitchFamily="18" charset="0"/>
            </a:endParaRPr>
          </a:p>
        </p:txBody>
      </p:sp>
      <p:pic>
        <p:nvPicPr>
          <p:cNvPr id="6" name="Picture 5" descr="addin_tmp.png"/>
          <p:cNvPicPr>
            <a:picLocks noChangeAspect="1"/>
          </p:cNvPicPr>
          <p:nvPr>
            <p:custDataLst>
              <p:tags r:id="rId1"/>
            </p:custDataLst>
          </p:nvPr>
        </p:nvPicPr>
        <p:blipFill>
          <a:blip r:embed="rId3" cstate="print"/>
          <a:stretch>
            <a:fillRect/>
          </a:stretch>
        </p:blipFill>
        <p:spPr>
          <a:xfrm>
            <a:off x="1371600" y="5029200"/>
            <a:ext cx="1219200" cy="1191830"/>
          </a:xfrm>
          <a:prstGeom prst="rect">
            <a:avLst/>
          </a:prstGeom>
        </p:spPr>
      </p:pic>
    </p:spTree>
    <p:extLst>
      <p:ext uri="{BB962C8B-B14F-4D97-AF65-F5344CB8AC3E}">
        <p14:creationId xmlns:p14="http://schemas.microsoft.com/office/powerpoint/2010/main" val="2109842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4000" b="1" dirty="0" smtClean="0">
                <a:latin typeface="+mn-lt"/>
              </a:rPr>
              <a:t>Notation</a:t>
            </a:r>
            <a:endParaRPr lang="en-US" sz="4000" b="1" dirty="0">
              <a:latin typeface="+mn-lt"/>
            </a:endParaRPr>
          </a:p>
        </p:txBody>
      </p:sp>
      <p:sp>
        <p:nvSpPr>
          <p:cNvPr id="3" name="Content Placeholder 2"/>
          <p:cNvSpPr>
            <a:spLocks noGrp="1"/>
          </p:cNvSpPr>
          <p:nvPr>
            <p:ph idx="1"/>
          </p:nvPr>
        </p:nvSpPr>
        <p:spPr>
          <a:xfrm>
            <a:off x="457200" y="1143000"/>
            <a:ext cx="8229600" cy="5410200"/>
          </a:xfrm>
        </p:spPr>
        <p:txBody>
          <a:bodyPr>
            <a:noAutofit/>
          </a:bodyPr>
          <a:lstStyle/>
          <a:p>
            <a:r>
              <a:rPr lang="en-US" sz="2400" dirty="0" smtClean="0"/>
              <a:t>Let </a:t>
            </a:r>
            <a:r>
              <a:rPr lang="en-US" sz="2400" i="1" dirty="0" smtClean="0"/>
              <a:t>m</a:t>
            </a:r>
            <a:r>
              <a:rPr lang="en-US" sz="2400" dirty="0" smtClean="0"/>
              <a:t> and </a:t>
            </a:r>
            <a:r>
              <a:rPr lang="en-US" sz="2400" i="1" dirty="0" smtClean="0"/>
              <a:t>n</a:t>
            </a:r>
            <a:r>
              <a:rPr lang="en-US" sz="2400" dirty="0" smtClean="0"/>
              <a:t> be positive integers and let</a:t>
            </a:r>
          </a:p>
          <a:p>
            <a:endParaRPr lang="en-US" sz="2400" dirty="0" smtClean="0"/>
          </a:p>
          <a:p>
            <a:endParaRPr lang="en-US" sz="2400" dirty="0" smtClean="0"/>
          </a:p>
          <a:p>
            <a:pPr>
              <a:buNone/>
            </a:pPr>
            <a:endParaRPr lang="en-US" sz="2400" dirty="0" smtClean="0"/>
          </a:p>
          <a:p>
            <a:r>
              <a:rPr lang="en-US" sz="2400" dirty="0" smtClean="0"/>
              <a:t>The </a:t>
            </a:r>
            <a:r>
              <a:rPr lang="en-US" sz="2400" i="1" dirty="0" err="1" smtClean="0"/>
              <a:t>i</a:t>
            </a:r>
            <a:r>
              <a:rPr lang="en-US" sz="2400" dirty="0" err="1" smtClean="0"/>
              <a:t>th</a:t>
            </a:r>
            <a:r>
              <a:rPr lang="en-US" sz="2400" dirty="0" smtClean="0"/>
              <a:t> row of </a:t>
            </a:r>
            <a:r>
              <a:rPr lang="en-US" sz="2400" b="1" dirty="0" smtClean="0"/>
              <a:t>A</a:t>
            </a:r>
            <a:r>
              <a:rPr lang="en-US" sz="2400" dirty="0" smtClean="0"/>
              <a:t> is the </a:t>
            </a:r>
            <a:r>
              <a:rPr lang="en-US" sz="2400" dirty="0" smtClean="0">
                <a:ea typeface="Cambria Math" pitchFamily="18" charset="0"/>
              </a:rPr>
              <a:t>1</a:t>
            </a:r>
            <a:r>
              <a:rPr lang="en-US" altLang="zh-TW" sz="2400" i="1" dirty="0" smtClean="0">
                <a:sym typeface="Symbol" pitchFamily="18" charset="2"/>
              </a:rPr>
              <a:t> </a:t>
            </a:r>
            <a:r>
              <a:rPr lang="en-US" sz="2400" i="1" dirty="0" smtClean="0">
                <a:ea typeface="Cambria Math" pitchFamily="18" charset="0"/>
                <a:sym typeface="Symbol"/>
              </a:rPr>
              <a:t>n </a:t>
            </a:r>
            <a:r>
              <a:rPr lang="en-US" sz="2400" dirty="0" smtClean="0">
                <a:ea typeface="Cambria Math" pitchFamily="18" charset="0"/>
                <a:sym typeface="Symbol"/>
              </a:rPr>
              <a:t>matrix</a:t>
            </a:r>
            <a:r>
              <a:rPr lang="en-US" sz="2400" i="1" dirty="0" smtClean="0">
                <a:ea typeface="Cambria Math" pitchFamily="18" charset="0"/>
                <a:sym typeface="Symbol"/>
              </a:rPr>
              <a:t> </a:t>
            </a:r>
            <a:r>
              <a:rPr lang="en-US" sz="2400" dirty="0" smtClean="0">
                <a:ea typeface="Cambria Math" pitchFamily="18" charset="0"/>
                <a:sym typeface="Symbol"/>
              </a:rPr>
              <a:t>[</a:t>
            </a:r>
            <a:r>
              <a:rPr lang="en-US" sz="2400" i="1" dirty="0" smtClean="0">
                <a:ea typeface="Cambria Math" pitchFamily="18" charset="0"/>
                <a:sym typeface="Symbol"/>
              </a:rPr>
              <a:t>a</a:t>
            </a:r>
            <a:r>
              <a:rPr lang="en-US" sz="2400" i="1" baseline="-25000" dirty="0" smtClean="0">
                <a:ea typeface="Cambria Math" pitchFamily="18" charset="0"/>
                <a:sym typeface="Symbol"/>
              </a:rPr>
              <a:t>i</a:t>
            </a:r>
            <a:r>
              <a:rPr lang="en-US" sz="2400" baseline="-25000" dirty="0" smtClean="0">
                <a:ea typeface="Cambria Math" pitchFamily="18" charset="0"/>
                <a:sym typeface="Symbol"/>
              </a:rPr>
              <a:t>1</a:t>
            </a:r>
            <a:r>
              <a:rPr lang="en-US" sz="2400" i="1" dirty="0" smtClean="0">
                <a:ea typeface="Cambria Math" pitchFamily="18" charset="0"/>
                <a:sym typeface="Symbol"/>
              </a:rPr>
              <a:t>, a</a:t>
            </a:r>
            <a:r>
              <a:rPr lang="en-US" sz="2400" i="1" baseline="-25000" dirty="0" smtClean="0">
                <a:ea typeface="Cambria Math" pitchFamily="18" charset="0"/>
                <a:sym typeface="Symbol"/>
              </a:rPr>
              <a:t>i</a:t>
            </a:r>
            <a:r>
              <a:rPr lang="en-US" sz="2400" baseline="-25000" dirty="0" smtClean="0">
                <a:ea typeface="Cambria Math" pitchFamily="18" charset="0"/>
                <a:sym typeface="Symbol"/>
              </a:rPr>
              <a:t>2</a:t>
            </a:r>
            <a:r>
              <a:rPr lang="en-US" sz="2400" i="1" dirty="0" smtClean="0">
                <a:ea typeface="Cambria Math" pitchFamily="18" charset="0"/>
                <a:sym typeface="Symbol"/>
              </a:rPr>
              <a:t>,…,</a:t>
            </a:r>
            <a:r>
              <a:rPr lang="en-US" sz="2400" i="1" dirty="0" err="1" smtClean="0">
                <a:ea typeface="Cambria Math" pitchFamily="18" charset="0"/>
                <a:sym typeface="Symbol"/>
              </a:rPr>
              <a:t>a</a:t>
            </a:r>
            <a:r>
              <a:rPr lang="en-US" sz="2400" i="1" baseline="-25000" dirty="0" err="1" smtClean="0">
                <a:ea typeface="Cambria Math" pitchFamily="18" charset="0"/>
                <a:sym typeface="Symbol"/>
              </a:rPr>
              <a:t>in</a:t>
            </a:r>
            <a:r>
              <a:rPr lang="en-US" sz="2400" dirty="0" smtClean="0">
                <a:ea typeface="Cambria Math" pitchFamily="18" charset="0"/>
                <a:sym typeface="Symbol"/>
              </a:rPr>
              <a:t>].</a:t>
            </a:r>
            <a:r>
              <a:rPr lang="en-US" sz="2400" i="1" dirty="0" smtClean="0">
                <a:ea typeface="Cambria Math" pitchFamily="18" charset="0"/>
                <a:sym typeface="Symbol"/>
              </a:rPr>
              <a:t>   </a:t>
            </a:r>
            <a:r>
              <a:rPr lang="en-US" sz="2400" dirty="0" smtClean="0">
                <a:ea typeface="Cambria Math" pitchFamily="18" charset="0"/>
                <a:sym typeface="Symbol"/>
              </a:rPr>
              <a:t>The </a:t>
            </a:r>
            <a:r>
              <a:rPr lang="en-US" sz="2400" i="1" dirty="0" err="1" smtClean="0">
                <a:ea typeface="Cambria Math" pitchFamily="18" charset="0"/>
                <a:sym typeface="Symbol"/>
              </a:rPr>
              <a:t>j</a:t>
            </a:r>
            <a:r>
              <a:rPr lang="en-US" sz="2400" dirty="0" err="1" smtClean="0">
                <a:ea typeface="Cambria Math" pitchFamily="18" charset="0"/>
                <a:sym typeface="Symbol"/>
              </a:rPr>
              <a:t>th</a:t>
            </a:r>
            <a:r>
              <a:rPr lang="en-US" sz="2400" dirty="0" smtClean="0">
                <a:ea typeface="Cambria Math" pitchFamily="18" charset="0"/>
                <a:sym typeface="Symbol"/>
              </a:rPr>
              <a:t> column of </a:t>
            </a:r>
            <a:r>
              <a:rPr lang="en-US" sz="2400" b="1" dirty="0" smtClean="0">
                <a:ea typeface="Cambria Math" pitchFamily="18" charset="0"/>
                <a:sym typeface="Symbol"/>
              </a:rPr>
              <a:t>A</a:t>
            </a:r>
            <a:r>
              <a:rPr lang="en-US" sz="2400" dirty="0" smtClean="0">
                <a:ea typeface="Cambria Math" pitchFamily="18" charset="0"/>
                <a:sym typeface="Symbol"/>
              </a:rPr>
              <a:t> is the </a:t>
            </a:r>
            <a:r>
              <a:rPr lang="en-US" sz="2400" i="1" dirty="0" smtClean="0">
                <a:ea typeface="Cambria Math" pitchFamily="18" charset="0"/>
                <a:sym typeface="Symbol"/>
              </a:rPr>
              <a:t>m</a:t>
            </a:r>
            <a:r>
              <a:rPr lang="en-US" altLang="zh-TW" sz="2400" i="1" dirty="0" smtClean="0">
                <a:sym typeface="Symbol" pitchFamily="18" charset="2"/>
              </a:rPr>
              <a:t> </a:t>
            </a:r>
            <a:r>
              <a:rPr lang="en-US" sz="2400" dirty="0" smtClean="0">
                <a:ea typeface="Cambria Math" pitchFamily="18" charset="0"/>
                <a:sym typeface="Symbol"/>
              </a:rPr>
              <a:t>1</a:t>
            </a:r>
            <a:r>
              <a:rPr lang="en-US" sz="2400" i="1" dirty="0" smtClean="0">
                <a:ea typeface="Cambria Math" pitchFamily="18" charset="0"/>
                <a:sym typeface="Symbol"/>
              </a:rPr>
              <a:t> matrix:</a:t>
            </a:r>
          </a:p>
          <a:p>
            <a:endParaRPr lang="en-US" sz="2400" i="1" dirty="0" smtClean="0">
              <a:ea typeface="Cambria Math" pitchFamily="18" charset="0"/>
              <a:sym typeface="Symbol"/>
            </a:endParaRPr>
          </a:p>
          <a:p>
            <a:endParaRPr lang="en-US" sz="2400" dirty="0" smtClean="0"/>
          </a:p>
          <a:p>
            <a:endParaRPr lang="en-US" sz="2400" dirty="0" smtClean="0"/>
          </a:p>
          <a:p>
            <a:r>
              <a:rPr lang="en-US" sz="2400" dirty="0" smtClean="0"/>
              <a:t>The (</a:t>
            </a:r>
            <a:r>
              <a:rPr lang="en-US" sz="2400" i="1" dirty="0" err="1" smtClean="0"/>
              <a:t>i,j</a:t>
            </a:r>
            <a:r>
              <a:rPr lang="en-US" sz="2400" dirty="0" smtClean="0"/>
              <a:t>)</a:t>
            </a:r>
            <a:r>
              <a:rPr lang="en-US" sz="2400" dirty="0" err="1" smtClean="0"/>
              <a:t>th</a:t>
            </a:r>
            <a:r>
              <a:rPr lang="en-US" sz="2400" i="1" dirty="0" smtClean="0"/>
              <a:t>  element </a:t>
            </a:r>
            <a:r>
              <a:rPr lang="en-US" sz="2400" dirty="0" smtClean="0"/>
              <a:t>or</a:t>
            </a:r>
            <a:r>
              <a:rPr lang="en-US" sz="2400" i="1" dirty="0" smtClean="0"/>
              <a:t> entry </a:t>
            </a:r>
            <a:r>
              <a:rPr lang="en-US" sz="2400" dirty="0" smtClean="0"/>
              <a:t>of </a:t>
            </a:r>
            <a:r>
              <a:rPr lang="en-US" sz="2400" b="1" dirty="0" smtClean="0"/>
              <a:t>A </a:t>
            </a:r>
            <a:r>
              <a:rPr lang="en-US" sz="2400" dirty="0" smtClean="0"/>
              <a:t>is the element </a:t>
            </a:r>
            <a:r>
              <a:rPr lang="en-US" sz="2400" i="1" dirty="0" err="1" smtClean="0"/>
              <a:t>a</a:t>
            </a:r>
            <a:r>
              <a:rPr lang="en-US" sz="2400" i="1" baseline="-25000" dirty="0" err="1" smtClean="0"/>
              <a:t>ij</a:t>
            </a:r>
            <a:r>
              <a:rPr lang="en-US" sz="2400" dirty="0" smtClean="0"/>
              <a:t>. </a:t>
            </a:r>
          </a:p>
          <a:p>
            <a:r>
              <a:rPr lang="en-US" sz="2400" dirty="0" smtClean="0"/>
              <a:t>We can use </a:t>
            </a:r>
            <a:r>
              <a:rPr lang="en-US" sz="2400" b="1" dirty="0" smtClean="0"/>
              <a:t>A</a:t>
            </a:r>
            <a:r>
              <a:rPr lang="en-US" sz="2400" dirty="0" smtClean="0"/>
              <a:t> = [</a:t>
            </a:r>
            <a:r>
              <a:rPr lang="en-US" sz="2400" i="1" dirty="0" err="1" smtClean="0"/>
              <a:t>a</a:t>
            </a:r>
            <a:r>
              <a:rPr lang="en-US" sz="2400" i="1" baseline="-25000" dirty="0" err="1" smtClean="0"/>
              <a:t>ij</a:t>
            </a:r>
            <a:r>
              <a:rPr lang="en-US" sz="2400" i="1" baseline="-25000" dirty="0" smtClean="0"/>
              <a:t> </a:t>
            </a:r>
            <a:r>
              <a:rPr lang="en-US" sz="2400" dirty="0" smtClean="0"/>
              <a:t>] to denote the matrix  with its (</a:t>
            </a:r>
            <a:r>
              <a:rPr lang="en-US" sz="2400" i="1" dirty="0" err="1" smtClean="0"/>
              <a:t>i,j</a:t>
            </a:r>
            <a:r>
              <a:rPr lang="en-US" sz="2400" dirty="0" smtClean="0"/>
              <a:t>)</a:t>
            </a:r>
            <a:r>
              <a:rPr lang="en-US" sz="2400" dirty="0" err="1" smtClean="0"/>
              <a:t>th</a:t>
            </a:r>
            <a:r>
              <a:rPr lang="en-US" sz="2400" i="1" dirty="0" smtClean="0"/>
              <a:t> </a:t>
            </a:r>
            <a:r>
              <a:rPr lang="en-US" sz="2400" dirty="0" smtClean="0"/>
              <a:t>element equal to </a:t>
            </a:r>
            <a:r>
              <a:rPr lang="en-US" sz="2400" i="1" dirty="0" err="1" smtClean="0"/>
              <a:t>a</a:t>
            </a:r>
            <a:r>
              <a:rPr lang="en-US" sz="2400" i="1" baseline="-25000" dirty="0" err="1" smtClean="0"/>
              <a:t>ij</a:t>
            </a:r>
            <a:r>
              <a:rPr lang="en-US" sz="2400" dirty="0" smtClean="0"/>
              <a:t>.</a:t>
            </a:r>
            <a:endParaRPr lang="en-US" sz="2400" b="1"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828800" y="1752600"/>
            <a:ext cx="2668905" cy="990599"/>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5105400" y="3505200"/>
            <a:ext cx="635794" cy="1140143"/>
          </a:xfrm>
          <a:prstGeom prst="rect">
            <a:avLst/>
          </a:prstGeom>
        </p:spPr>
      </p:pic>
      <p:sp>
        <p:nvSpPr>
          <p:cNvPr id="10" name="Slide Number Placeholder 9"/>
          <p:cNvSpPr>
            <a:spLocks noGrp="1"/>
          </p:cNvSpPr>
          <p:nvPr>
            <p:ph type="sldNum" sz="quarter" idx="12"/>
          </p:nvPr>
        </p:nvSpPr>
        <p:spPr/>
        <p:txBody>
          <a:bodyPr/>
          <a:lstStyle/>
          <a:p>
            <a:pPr>
              <a:defRPr/>
            </a:pPr>
            <a:fld id="{91EE87A2-2729-4BF6-A9D8-DED2E84D7AA2}" type="slidenum">
              <a:rPr lang="en-US" smtClean="0"/>
              <a:pPr>
                <a:defRPr/>
              </a:pPr>
              <a:t>38</a:t>
            </a:fld>
            <a:endParaRPr lang="en-US"/>
          </a:p>
        </p:txBody>
      </p:sp>
    </p:spTree>
    <p:extLst>
      <p:ext uri="{BB962C8B-B14F-4D97-AF65-F5344CB8AC3E}">
        <p14:creationId xmlns:p14="http://schemas.microsoft.com/office/powerpoint/2010/main" val="289719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81000"/>
            <a:ext cx="8229600" cy="1143000"/>
          </a:xfrm>
        </p:spPr>
        <p:txBody>
          <a:bodyPr/>
          <a:lstStyle/>
          <a:p>
            <a:pPr eaLnBrk="1" hangingPunct="1"/>
            <a:r>
              <a:rPr lang="en-US" altLang="zh-TW" sz="3200" dirty="0" smtClean="0"/>
              <a:t>Matrix Arithmetic : </a:t>
            </a:r>
            <a:r>
              <a:rPr lang="en-US" altLang="zh-TW" sz="3200" b="1" dirty="0" smtClean="0"/>
              <a:t>Addition of two Matrices</a:t>
            </a:r>
            <a:endParaRPr lang="en-US" sz="3200" b="1" dirty="0" smtClean="0"/>
          </a:p>
        </p:txBody>
      </p:sp>
      <p:sp>
        <p:nvSpPr>
          <p:cNvPr id="25603" name="Content Placeholder 2"/>
          <p:cNvSpPr>
            <a:spLocks noGrp="1"/>
          </p:cNvSpPr>
          <p:nvPr>
            <p:ph idx="1"/>
          </p:nvPr>
        </p:nvSpPr>
        <p:spPr/>
        <p:txBody>
          <a:bodyPr/>
          <a:lstStyle/>
          <a:p>
            <a:pPr eaLnBrk="1" hangingPunct="1"/>
            <a:r>
              <a:rPr lang="en-US" altLang="zh-TW" sz="2800" b="1" u="sng" dirty="0" smtClean="0">
                <a:solidFill>
                  <a:srgbClr val="FF0000"/>
                </a:solidFill>
              </a:rPr>
              <a:t>Definition 3</a:t>
            </a:r>
            <a:r>
              <a:rPr lang="en-US" altLang="zh-TW" sz="2800" dirty="0" smtClean="0"/>
              <a:t>: Let A= [</a:t>
            </a:r>
            <a:r>
              <a:rPr lang="en-US" altLang="zh-TW" sz="2800" i="1" dirty="0" err="1" smtClean="0"/>
              <a:t>a</a:t>
            </a:r>
            <a:r>
              <a:rPr lang="en-US" altLang="zh-TW" sz="2800" i="1" baseline="-25000" dirty="0" err="1" smtClean="0"/>
              <a:t>ij</a:t>
            </a:r>
            <a:r>
              <a:rPr lang="en-US" altLang="zh-TW" sz="2800" dirty="0" smtClean="0"/>
              <a:t>] and B=[</a:t>
            </a:r>
            <a:r>
              <a:rPr lang="en-US" altLang="zh-TW" sz="2800" i="1" dirty="0" err="1" smtClean="0"/>
              <a:t>b</a:t>
            </a:r>
            <a:r>
              <a:rPr lang="en-US" altLang="zh-TW" sz="2800" i="1" baseline="-25000" dirty="0" err="1" smtClean="0"/>
              <a:t>ij</a:t>
            </a:r>
            <a:r>
              <a:rPr lang="en-US" altLang="zh-TW" sz="2800" dirty="0" smtClean="0"/>
              <a:t>] be </a:t>
            </a:r>
            <a:r>
              <a:rPr lang="en-US" altLang="zh-TW" sz="2800" i="1" dirty="0" err="1" smtClean="0"/>
              <a:t>m</a:t>
            </a:r>
            <a:r>
              <a:rPr lang="en-US" altLang="zh-TW" sz="2800" i="1" dirty="0" err="1" smtClean="0">
                <a:sym typeface="Symbol" pitchFamily="18" charset="2"/>
              </a:rPr>
              <a:t></a:t>
            </a:r>
            <a:r>
              <a:rPr lang="en-US" altLang="zh-TW" sz="2800" i="1" dirty="0" err="1" smtClean="0"/>
              <a:t>n</a:t>
            </a:r>
            <a:r>
              <a:rPr lang="en-US" altLang="zh-TW" sz="2800" dirty="0" smtClean="0"/>
              <a:t> matrices. The sum of A and B, denoted by </a:t>
            </a:r>
            <a:r>
              <a:rPr lang="en-US" altLang="zh-TW" sz="2800" b="1" dirty="0" smtClean="0"/>
              <a:t>A+B</a:t>
            </a:r>
            <a:r>
              <a:rPr lang="en-US" altLang="zh-TW" sz="2800" dirty="0" smtClean="0"/>
              <a:t>, is the </a:t>
            </a:r>
            <a:r>
              <a:rPr lang="en-US" altLang="zh-TW" sz="2800" i="1" dirty="0" err="1" smtClean="0"/>
              <a:t>m</a:t>
            </a:r>
            <a:r>
              <a:rPr lang="en-US" altLang="zh-TW" sz="2800" i="1" dirty="0" err="1" smtClean="0">
                <a:sym typeface="Symbol" pitchFamily="18" charset="2"/>
              </a:rPr>
              <a:t></a:t>
            </a:r>
            <a:r>
              <a:rPr lang="en-US" altLang="zh-TW" sz="2800" i="1" dirty="0" err="1" smtClean="0"/>
              <a:t>n</a:t>
            </a:r>
            <a:r>
              <a:rPr lang="en-US" altLang="zh-TW" sz="2800" dirty="0" smtClean="0"/>
              <a:t> matrix that has </a:t>
            </a:r>
            <a:r>
              <a:rPr lang="en-US" altLang="zh-TW" sz="2800" i="1" dirty="0" err="1" smtClean="0"/>
              <a:t>a</a:t>
            </a:r>
            <a:r>
              <a:rPr lang="en-US" altLang="zh-TW" sz="2800" i="1" baseline="-25000" dirty="0" err="1" smtClean="0"/>
              <a:t>ij</a:t>
            </a:r>
            <a:r>
              <a:rPr lang="en-US" altLang="zh-TW" sz="2800" i="1" dirty="0" err="1" smtClean="0"/>
              <a:t>+b</a:t>
            </a:r>
            <a:r>
              <a:rPr lang="en-US" altLang="zh-TW" sz="2800" i="1" baseline="-25000" dirty="0" err="1" smtClean="0"/>
              <a:t>ij</a:t>
            </a:r>
            <a:r>
              <a:rPr lang="en-US" altLang="zh-TW" sz="2800" i="1" dirty="0" smtClean="0"/>
              <a:t> </a:t>
            </a:r>
            <a:r>
              <a:rPr lang="en-US" altLang="zh-TW" sz="2800" dirty="0" smtClean="0"/>
              <a:t>as its</a:t>
            </a:r>
            <a:r>
              <a:rPr lang="en-US" altLang="zh-TW" sz="2800" i="1" dirty="0" smtClean="0"/>
              <a:t> (</a:t>
            </a:r>
            <a:r>
              <a:rPr lang="en-US" altLang="zh-TW" sz="2800" i="1" dirty="0" err="1" smtClean="0"/>
              <a:t>i,j</a:t>
            </a:r>
            <a:r>
              <a:rPr lang="en-US" altLang="zh-TW" sz="2800" i="1" dirty="0" smtClean="0"/>
              <a:t>)</a:t>
            </a:r>
            <a:r>
              <a:rPr lang="en-US" altLang="zh-TW" sz="2800" dirty="0" err="1" smtClean="0"/>
              <a:t>th</a:t>
            </a:r>
            <a:r>
              <a:rPr lang="en-US" altLang="zh-TW" sz="2800" dirty="0" smtClean="0"/>
              <a:t> element</a:t>
            </a:r>
            <a:r>
              <a:rPr lang="en-US" altLang="zh-TW" sz="2800" i="1" dirty="0" smtClean="0"/>
              <a:t>. </a:t>
            </a:r>
          </a:p>
          <a:p>
            <a:pPr eaLnBrk="1" hangingPunct="1">
              <a:buFont typeface="Arial" charset="0"/>
              <a:buNone/>
            </a:pPr>
            <a:r>
              <a:rPr lang="en-US" altLang="zh-TW" sz="2800" i="1" dirty="0" smtClean="0"/>
              <a:t>	</a:t>
            </a:r>
            <a:r>
              <a:rPr lang="en-US" altLang="zh-TW" sz="2800" dirty="0" smtClean="0"/>
              <a:t>In other words , </a:t>
            </a:r>
            <a:r>
              <a:rPr lang="en-US" altLang="zh-TW" sz="2800" b="1" i="1" dirty="0" smtClean="0">
                <a:solidFill>
                  <a:srgbClr val="0000FF"/>
                </a:solidFill>
              </a:rPr>
              <a:t>A </a:t>
            </a:r>
            <a:r>
              <a:rPr lang="en-US" altLang="zh-TW" sz="2800" b="1" dirty="0" smtClean="0">
                <a:solidFill>
                  <a:srgbClr val="0000FF"/>
                </a:solidFill>
              </a:rPr>
              <a:t>+</a:t>
            </a:r>
            <a:r>
              <a:rPr lang="en-US" altLang="zh-TW" sz="2800" b="1" i="1" dirty="0" smtClean="0">
                <a:solidFill>
                  <a:srgbClr val="0000FF"/>
                </a:solidFill>
              </a:rPr>
              <a:t> B </a:t>
            </a:r>
            <a:r>
              <a:rPr lang="en-US" altLang="zh-TW" sz="2800" dirty="0" smtClean="0">
                <a:solidFill>
                  <a:srgbClr val="0000FF"/>
                </a:solidFill>
              </a:rPr>
              <a:t>= [</a:t>
            </a:r>
            <a:r>
              <a:rPr lang="en-US" altLang="zh-TW" sz="2800" i="1" dirty="0" err="1" smtClean="0">
                <a:solidFill>
                  <a:srgbClr val="0000FF"/>
                </a:solidFill>
              </a:rPr>
              <a:t>a</a:t>
            </a:r>
            <a:r>
              <a:rPr lang="en-US" altLang="zh-TW" sz="2800" i="1" baseline="-25000" dirty="0" err="1" smtClean="0">
                <a:solidFill>
                  <a:srgbClr val="0000FF"/>
                </a:solidFill>
              </a:rPr>
              <a:t>ij</a:t>
            </a:r>
            <a:r>
              <a:rPr lang="en-US" altLang="zh-TW" sz="2800" i="1" baseline="-25000" dirty="0" smtClean="0">
                <a:solidFill>
                  <a:srgbClr val="0000FF"/>
                </a:solidFill>
              </a:rPr>
              <a:t> </a:t>
            </a:r>
            <a:r>
              <a:rPr lang="en-US" altLang="zh-TW" sz="2800" dirty="0" smtClean="0">
                <a:solidFill>
                  <a:srgbClr val="0000FF"/>
                </a:solidFill>
              </a:rPr>
              <a:t>+</a:t>
            </a:r>
            <a:r>
              <a:rPr lang="en-US" altLang="zh-TW" sz="2800" i="1" dirty="0" smtClean="0">
                <a:solidFill>
                  <a:srgbClr val="0000FF"/>
                </a:solidFill>
              </a:rPr>
              <a:t> </a:t>
            </a:r>
            <a:r>
              <a:rPr lang="en-US" altLang="zh-TW" sz="2800" i="1" dirty="0" err="1" smtClean="0">
                <a:solidFill>
                  <a:srgbClr val="0000FF"/>
                </a:solidFill>
              </a:rPr>
              <a:t>b</a:t>
            </a:r>
            <a:r>
              <a:rPr lang="en-US" altLang="zh-TW" sz="2800" i="1" baseline="-25000" dirty="0" err="1" smtClean="0">
                <a:solidFill>
                  <a:srgbClr val="0000FF"/>
                </a:solidFill>
              </a:rPr>
              <a:t>ij</a:t>
            </a:r>
            <a:r>
              <a:rPr lang="en-US" altLang="zh-TW" sz="2800" dirty="0" smtClean="0">
                <a:solidFill>
                  <a:srgbClr val="0000FF"/>
                </a:solidFill>
              </a:rPr>
              <a:t>]</a:t>
            </a:r>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0889BED6-CD3E-4FF2-BC9C-9707678F08B8}" type="slidenum">
              <a:rPr lang="en-US" smtClean="0"/>
              <a:pPr>
                <a:defRPr/>
              </a:pPr>
              <a:t>39</a:t>
            </a:fld>
            <a:endParaRPr lang="en-US"/>
          </a:p>
        </p:txBody>
      </p:sp>
    </p:spTree>
    <p:extLst>
      <p:ext uri="{BB962C8B-B14F-4D97-AF65-F5344CB8AC3E}">
        <p14:creationId xmlns:p14="http://schemas.microsoft.com/office/powerpoint/2010/main" val="140263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Integer Division: More Examples</a:t>
            </a:r>
            <a:endParaRPr lang="en-US" sz="4000" dirty="0"/>
          </a:p>
        </p:txBody>
      </p:sp>
      <p:sp>
        <p:nvSpPr>
          <p:cNvPr id="3" name="Content Placeholder 2"/>
          <p:cNvSpPr>
            <a:spLocks noGrp="1"/>
          </p:cNvSpPr>
          <p:nvPr>
            <p:ph idx="1"/>
          </p:nvPr>
        </p:nvSpPr>
        <p:spPr/>
        <p:txBody>
          <a:bodyPr/>
          <a:lstStyle/>
          <a:p>
            <a:pPr marL="609600" indent="-609600">
              <a:buFont typeface="Wingdings" pitchFamily="2" charset="2"/>
              <a:buNone/>
            </a:pPr>
            <a:r>
              <a:rPr lang="en-US" altLang="en-US" u="sng" dirty="0" smtClean="0">
                <a:solidFill>
                  <a:srgbClr val="FF0000"/>
                </a:solidFill>
              </a:rPr>
              <a:t>Question</a:t>
            </a:r>
            <a:r>
              <a:rPr lang="en-US" altLang="en-US" dirty="0" smtClean="0">
                <a:solidFill>
                  <a:srgbClr val="FF0000"/>
                </a:solidFill>
              </a:rPr>
              <a:t>:  </a:t>
            </a:r>
            <a:r>
              <a:rPr lang="en-US" altLang="en-US" dirty="0">
                <a:solidFill>
                  <a:srgbClr val="FF0000"/>
                </a:solidFill>
              </a:rPr>
              <a:t>Which of the following is true?</a:t>
            </a:r>
          </a:p>
          <a:p>
            <a:pPr marL="609600" indent="-609600">
              <a:buFont typeface="+mj-lt"/>
              <a:buAutoNum type="arabicParenR"/>
            </a:pPr>
            <a:r>
              <a:rPr lang="en-US" altLang="en-US" dirty="0"/>
              <a:t>77 | 7</a:t>
            </a:r>
          </a:p>
          <a:p>
            <a:pPr marL="609600" indent="-609600">
              <a:buFont typeface="+mj-lt"/>
              <a:buAutoNum type="arabicParenR"/>
            </a:pPr>
            <a:r>
              <a:rPr lang="en-US" altLang="en-US" dirty="0"/>
              <a:t>7 | 77</a:t>
            </a:r>
          </a:p>
          <a:p>
            <a:pPr marL="609600" indent="-609600">
              <a:buFont typeface="+mj-lt"/>
              <a:buAutoNum type="arabicParenR"/>
            </a:pPr>
            <a:r>
              <a:rPr lang="en-US" altLang="en-US" dirty="0"/>
              <a:t>24 | 24</a:t>
            </a:r>
          </a:p>
          <a:p>
            <a:pPr marL="609600" indent="-609600">
              <a:buFont typeface="+mj-lt"/>
              <a:buAutoNum type="arabicParenR"/>
            </a:pPr>
            <a:r>
              <a:rPr lang="en-US" altLang="en-US" dirty="0"/>
              <a:t>0 | 24</a:t>
            </a:r>
          </a:p>
          <a:p>
            <a:pPr marL="609600" indent="-609600">
              <a:buFont typeface="+mj-lt"/>
              <a:buAutoNum type="arabicParenR"/>
            </a:pPr>
            <a:r>
              <a:rPr lang="en-US" altLang="en-US" dirty="0"/>
              <a:t>24 | </a:t>
            </a:r>
            <a:r>
              <a:rPr lang="en-US" altLang="en-US" dirty="0" smtClean="0"/>
              <a:t>0</a:t>
            </a:r>
            <a:endParaRPr lang="en-US"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4</a:t>
            </a:fld>
            <a:endParaRPr lang="en-US"/>
          </a:p>
        </p:txBody>
      </p:sp>
    </p:spTree>
    <p:extLst>
      <p:ext uri="{BB962C8B-B14F-4D97-AF65-F5344CB8AC3E}">
        <p14:creationId xmlns:p14="http://schemas.microsoft.com/office/powerpoint/2010/main" val="1430076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68362"/>
          </a:xfrm>
        </p:spPr>
        <p:txBody>
          <a:bodyPr/>
          <a:lstStyle/>
          <a:p>
            <a:r>
              <a:rPr lang="en-US" altLang="zh-TW" sz="3200" dirty="0" smtClean="0"/>
              <a:t>Matrix Arithmetic: </a:t>
            </a:r>
            <a:r>
              <a:rPr lang="en-US" altLang="zh-TW" sz="3200" b="1" dirty="0" smtClean="0"/>
              <a:t>Addition of two Matrices</a:t>
            </a:r>
            <a:endParaRPr lang="en-US" sz="3200" b="1" dirty="0" smtClean="0"/>
          </a:p>
        </p:txBody>
      </p:sp>
      <p:sp>
        <p:nvSpPr>
          <p:cNvPr id="26627" name="Content Placeholder 2"/>
          <p:cNvSpPr>
            <a:spLocks noGrp="1"/>
          </p:cNvSpPr>
          <p:nvPr>
            <p:ph idx="1"/>
          </p:nvPr>
        </p:nvSpPr>
        <p:spPr>
          <a:xfrm>
            <a:off x="457200" y="1295400"/>
            <a:ext cx="8229600" cy="5181600"/>
          </a:xfrm>
        </p:spPr>
        <p:txBody>
          <a:bodyPr/>
          <a:lstStyle/>
          <a:p>
            <a:pPr eaLnBrk="1" hangingPunct="1"/>
            <a:r>
              <a:rPr lang="en-US" altLang="zh-TW" sz="2800" smtClean="0"/>
              <a:t>The </a:t>
            </a:r>
            <a:r>
              <a:rPr lang="en-US" altLang="zh-TW" sz="2800" b="1" smtClean="0"/>
              <a:t>sum of two matrices </a:t>
            </a:r>
            <a:r>
              <a:rPr lang="en-US" altLang="zh-TW" sz="2800" smtClean="0"/>
              <a:t>of the </a:t>
            </a:r>
            <a:r>
              <a:rPr lang="en-US" altLang="zh-TW" sz="2800" b="1" smtClean="0"/>
              <a:t>same size </a:t>
            </a:r>
            <a:r>
              <a:rPr lang="en-US" altLang="zh-TW" sz="2800" smtClean="0"/>
              <a:t>is obtained by adding elements in the corresponding positions.</a:t>
            </a:r>
          </a:p>
          <a:p>
            <a:pPr lvl="1" eaLnBrk="1" hangingPunct="1"/>
            <a:r>
              <a:rPr lang="en-US" altLang="zh-TW" sz="2400" smtClean="0">
                <a:solidFill>
                  <a:srgbClr val="0000FF"/>
                </a:solidFill>
              </a:rPr>
              <a:t>The </a:t>
            </a:r>
            <a:r>
              <a:rPr lang="en-US" altLang="zh-TW" sz="2400" b="1" smtClean="0">
                <a:solidFill>
                  <a:srgbClr val="0000FF"/>
                </a:solidFill>
              </a:rPr>
              <a:t>subtraction</a:t>
            </a:r>
            <a:r>
              <a:rPr lang="en-US" altLang="zh-TW" sz="2400" smtClean="0">
                <a:solidFill>
                  <a:srgbClr val="0000FF"/>
                </a:solidFill>
              </a:rPr>
              <a:t> </a:t>
            </a:r>
            <a:r>
              <a:rPr lang="en-US" altLang="zh-TW" sz="2400" b="1" smtClean="0">
                <a:solidFill>
                  <a:srgbClr val="0000FF"/>
                </a:solidFill>
              </a:rPr>
              <a:t>of two matrices </a:t>
            </a:r>
            <a:r>
              <a:rPr lang="en-US" altLang="zh-TW" sz="2400" smtClean="0">
                <a:solidFill>
                  <a:srgbClr val="0000FF"/>
                </a:solidFill>
              </a:rPr>
              <a:t>of the </a:t>
            </a:r>
            <a:r>
              <a:rPr lang="en-US" altLang="zh-TW" sz="2400" b="1" smtClean="0">
                <a:solidFill>
                  <a:srgbClr val="0000FF"/>
                </a:solidFill>
              </a:rPr>
              <a:t>same size </a:t>
            </a:r>
            <a:r>
              <a:rPr lang="en-US" altLang="zh-TW" sz="2400" smtClean="0">
                <a:solidFill>
                  <a:srgbClr val="0000FF"/>
                </a:solidFill>
              </a:rPr>
              <a:t>is obtained by subtracting elements in the corresponding positions</a:t>
            </a:r>
          </a:p>
          <a:p>
            <a:pPr>
              <a:spcBef>
                <a:spcPct val="50000"/>
              </a:spcBef>
              <a:buFontTx/>
              <a:buChar char="•"/>
            </a:pPr>
            <a:r>
              <a:rPr lang="en-US" sz="2800" smtClean="0"/>
              <a:t>Only matrices with the same dimensions can be added and subtracted. The resulting matrix has the same dimension of the two matrices being added or subtracted.</a:t>
            </a:r>
            <a:endParaRPr lang="en-US" altLang="zh-TW" sz="2800" smtClean="0"/>
          </a:p>
          <a:p>
            <a:pPr eaLnBrk="1" hangingPunct="1"/>
            <a:r>
              <a:rPr lang="en-US" altLang="zh-TW" sz="2400" b="1" i="1" u="sng" smtClean="0">
                <a:solidFill>
                  <a:srgbClr val="FF0000"/>
                </a:solidFill>
              </a:rPr>
              <a:t>Note</a:t>
            </a:r>
            <a:r>
              <a:rPr lang="en-US" altLang="zh-TW" sz="2400" smtClean="0">
                <a:solidFill>
                  <a:srgbClr val="FF0000"/>
                </a:solidFill>
              </a:rPr>
              <a:t>: Matrices of different sizes cannot be added/subtracted</a:t>
            </a:r>
            <a:endParaRPr lang="en-US" altLang="zh-TW" sz="2400" smtClean="0"/>
          </a:p>
          <a:p>
            <a:endParaRPr lang="en-US" sz="2800" smtClean="0"/>
          </a:p>
        </p:txBody>
      </p:sp>
      <p:sp>
        <p:nvSpPr>
          <p:cNvPr id="4" name="Slide Number Placeholder 3"/>
          <p:cNvSpPr>
            <a:spLocks noGrp="1"/>
          </p:cNvSpPr>
          <p:nvPr>
            <p:ph type="sldNum" sz="quarter" idx="12"/>
          </p:nvPr>
        </p:nvSpPr>
        <p:spPr/>
        <p:txBody>
          <a:bodyPr/>
          <a:lstStyle/>
          <a:p>
            <a:pPr>
              <a:defRPr/>
            </a:pPr>
            <a:fld id="{F1718CC2-AF21-4AFF-A8F9-A75B971D3074}" type="slidenum">
              <a:rPr lang="en-US" smtClean="0"/>
              <a:pPr>
                <a:defRPr/>
              </a:pPr>
              <a:t>40</a:t>
            </a:fld>
            <a:endParaRPr lang="en-US"/>
          </a:p>
        </p:txBody>
      </p:sp>
    </p:spTree>
    <p:extLst>
      <p:ext uri="{BB962C8B-B14F-4D97-AF65-F5344CB8AC3E}">
        <p14:creationId xmlns:p14="http://schemas.microsoft.com/office/powerpoint/2010/main" val="2171430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 Box 2"/>
          <p:cNvSpPr txBox="1">
            <a:spLocks noChangeArrowheads="1"/>
          </p:cNvSpPr>
          <p:nvPr/>
        </p:nvSpPr>
        <p:spPr bwMode="auto">
          <a:xfrm>
            <a:off x="1219200" y="228600"/>
            <a:ext cx="5943600" cy="646113"/>
          </a:xfrm>
          <a:prstGeom prst="rect">
            <a:avLst/>
          </a:prstGeom>
          <a:noFill/>
          <a:ln w="9525">
            <a:noFill/>
            <a:miter lim="800000"/>
            <a:headEnd/>
            <a:tailEnd/>
          </a:ln>
        </p:spPr>
        <p:txBody>
          <a:bodyPr>
            <a:spAutoFit/>
          </a:bodyPr>
          <a:lstStyle/>
          <a:p>
            <a:pPr>
              <a:spcBef>
                <a:spcPct val="50000"/>
              </a:spcBef>
            </a:pPr>
            <a:r>
              <a:rPr lang="en-US" sz="3600" dirty="0">
                <a:solidFill>
                  <a:srgbClr val="FF0000"/>
                </a:solidFill>
              </a:rPr>
              <a:t>Example of </a:t>
            </a:r>
            <a:r>
              <a:rPr lang="en-US" sz="3600" b="1" dirty="0">
                <a:solidFill>
                  <a:srgbClr val="FF0000"/>
                </a:solidFill>
              </a:rPr>
              <a:t>Matrix</a:t>
            </a:r>
            <a:r>
              <a:rPr lang="en-US" sz="3600" dirty="0">
                <a:solidFill>
                  <a:srgbClr val="FF0000"/>
                </a:solidFill>
              </a:rPr>
              <a:t> </a:t>
            </a:r>
            <a:r>
              <a:rPr lang="en-US" sz="3600" b="1" dirty="0">
                <a:solidFill>
                  <a:srgbClr val="FF0000"/>
                </a:solidFill>
              </a:rPr>
              <a:t>Addition</a:t>
            </a:r>
            <a:r>
              <a:rPr lang="en-US" sz="3600" dirty="0">
                <a:solidFill>
                  <a:srgbClr val="FF0000"/>
                </a:solidFill>
              </a:rPr>
              <a:t> </a:t>
            </a:r>
          </a:p>
        </p:txBody>
      </p:sp>
      <p:graphicFrame>
        <p:nvGraphicFramePr>
          <p:cNvPr id="1026" name="Object 2"/>
          <p:cNvGraphicFramePr>
            <a:graphicFrameLocks noChangeAspect="1"/>
          </p:cNvGraphicFramePr>
          <p:nvPr/>
        </p:nvGraphicFramePr>
        <p:xfrm>
          <a:off x="152400" y="1371600"/>
          <a:ext cx="4495800" cy="1352550"/>
        </p:xfrm>
        <a:graphic>
          <a:graphicData uri="http://schemas.openxmlformats.org/presentationml/2006/ole">
            <mc:AlternateContent xmlns:mc="http://schemas.openxmlformats.org/markup-compatibility/2006">
              <mc:Choice xmlns:v="urn:schemas-microsoft-com:vml" Requires="v">
                <p:oleObj spid="_x0000_s1053" name="Equation" r:id="rId3" imgW="2197100" imgH="660400" progId="">
                  <p:embed/>
                </p:oleObj>
              </mc:Choice>
              <mc:Fallback>
                <p:oleObj name="Equation" r:id="rId3" imgW="2197100" imgH="660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44958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4"/>
          <p:cNvGrpSpPr>
            <a:grpSpLocks/>
          </p:cNvGrpSpPr>
          <p:nvPr/>
        </p:nvGrpSpPr>
        <p:grpSpPr bwMode="auto">
          <a:xfrm>
            <a:off x="5105400" y="4591050"/>
            <a:ext cx="3563938" cy="1598613"/>
            <a:chOff x="3216" y="2892"/>
            <a:chExt cx="2245" cy="1007"/>
          </a:xfrm>
        </p:grpSpPr>
        <p:sp>
          <p:nvSpPr>
            <p:cNvPr id="1037" name="AutoShape 8"/>
            <p:cNvSpPr>
              <a:spLocks noChangeArrowheads="1"/>
            </p:cNvSpPr>
            <p:nvPr/>
          </p:nvSpPr>
          <p:spPr bwMode="auto">
            <a:xfrm>
              <a:off x="3216" y="3168"/>
              <a:ext cx="672" cy="480"/>
            </a:xfrm>
            <a:prstGeom prst="rightArrow">
              <a:avLst>
                <a:gd name="adj1" fmla="val 50000"/>
                <a:gd name="adj2" fmla="val 3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1028" name="Object 4"/>
            <p:cNvGraphicFramePr>
              <a:graphicFrameLocks noChangeAspect="1"/>
            </p:cNvGraphicFramePr>
            <p:nvPr/>
          </p:nvGraphicFramePr>
          <p:xfrm>
            <a:off x="4023" y="2892"/>
            <a:ext cx="1438" cy="1007"/>
          </p:xfrm>
          <a:graphic>
            <a:graphicData uri="http://schemas.openxmlformats.org/presentationml/2006/ole">
              <mc:AlternateContent xmlns:mc="http://schemas.openxmlformats.org/markup-compatibility/2006">
                <mc:Choice xmlns:v="urn:schemas-microsoft-com:vml" Requires="v">
                  <p:oleObj spid="_x0000_s1054" name="Equation" r:id="rId5" imgW="1015920" imgH="711000" progId="">
                    <p:embed/>
                  </p:oleObj>
                </mc:Choice>
                <mc:Fallback>
                  <p:oleObj name="Equation" r:id="rId5" imgW="1015920" imgH="711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3" y="2892"/>
                          <a:ext cx="1438" cy="10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3"/>
          <p:cNvGrpSpPr>
            <a:grpSpLocks/>
          </p:cNvGrpSpPr>
          <p:nvPr/>
        </p:nvGrpSpPr>
        <p:grpSpPr bwMode="auto">
          <a:xfrm>
            <a:off x="457200" y="2971800"/>
            <a:ext cx="3962400" cy="3248025"/>
            <a:chOff x="288" y="1872"/>
            <a:chExt cx="2496" cy="2046"/>
          </a:xfrm>
        </p:grpSpPr>
        <p:graphicFrame>
          <p:nvGraphicFramePr>
            <p:cNvPr id="1027" name="Object 3"/>
            <p:cNvGraphicFramePr>
              <a:graphicFrameLocks noChangeAspect="1"/>
            </p:cNvGraphicFramePr>
            <p:nvPr/>
          </p:nvGraphicFramePr>
          <p:xfrm>
            <a:off x="288" y="2928"/>
            <a:ext cx="2496" cy="990"/>
          </p:xfrm>
          <a:graphic>
            <a:graphicData uri="http://schemas.openxmlformats.org/presentationml/2006/ole">
              <mc:AlternateContent xmlns:mc="http://schemas.openxmlformats.org/markup-compatibility/2006">
                <mc:Choice xmlns:v="urn:schemas-microsoft-com:vml" Requires="v">
                  <p:oleObj spid="_x0000_s1055" name="Equation" r:id="rId7" imgW="1663700" imgH="660400" progId="">
                    <p:embed/>
                  </p:oleObj>
                </mc:Choice>
                <mc:Fallback>
                  <p:oleObj name="Equation" r:id="rId7" imgW="1663700" imgH="6604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2928"/>
                          <a:ext cx="2496" cy="9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AutoShape 10"/>
            <p:cNvSpPr>
              <a:spLocks noChangeArrowheads="1"/>
            </p:cNvSpPr>
            <p:nvPr/>
          </p:nvSpPr>
          <p:spPr bwMode="auto">
            <a:xfrm>
              <a:off x="1344" y="1872"/>
              <a:ext cx="624" cy="816"/>
            </a:xfrm>
            <a:prstGeom prst="downArrow">
              <a:avLst>
                <a:gd name="adj1" fmla="val 50000"/>
                <a:gd name="adj2" fmla="val 32692"/>
              </a:avLst>
            </a:prstGeom>
            <a:solidFill>
              <a:schemeClr val="accent1"/>
            </a:solidFill>
            <a:ln w="9525">
              <a:solidFill>
                <a:schemeClr val="tx1"/>
              </a:solidFill>
              <a:miter lim="800000"/>
              <a:headEnd/>
              <a:tailEnd/>
            </a:ln>
          </p:spPr>
          <p:txBody>
            <a:bodyPr wrap="none" anchor="ctr"/>
            <a:lstStyle/>
            <a:p>
              <a:endParaRPr lang="en-US"/>
            </a:p>
          </p:txBody>
        </p:sp>
      </p:grpSp>
      <p:grpSp>
        <p:nvGrpSpPr>
          <p:cNvPr id="4" name="Group 15"/>
          <p:cNvGrpSpPr>
            <a:grpSpLocks/>
          </p:cNvGrpSpPr>
          <p:nvPr/>
        </p:nvGrpSpPr>
        <p:grpSpPr bwMode="auto">
          <a:xfrm>
            <a:off x="4876800" y="1279525"/>
            <a:ext cx="4191000" cy="2454275"/>
            <a:chOff x="3072" y="806"/>
            <a:chExt cx="2640" cy="1546"/>
          </a:xfrm>
        </p:grpSpPr>
        <p:sp>
          <p:nvSpPr>
            <p:cNvPr id="1034" name="Text Box 11"/>
            <p:cNvSpPr txBox="1">
              <a:spLocks noChangeArrowheads="1"/>
            </p:cNvSpPr>
            <p:nvPr/>
          </p:nvSpPr>
          <p:spPr bwMode="auto">
            <a:xfrm>
              <a:off x="3216" y="806"/>
              <a:ext cx="2496" cy="1454"/>
            </a:xfrm>
            <a:prstGeom prst="rect">
              <a:avLst/>
            </a:prstGeom>
            <a:noFill/>
            <a:ln w="9525">
              <a:noFill/>
              <a:miter lim="800000"/>
              <a:headEnd/>
              <a:tailEnd/>
            </a:ln>
          </p:spPr>
          <p:txBody>
            <a:bodyPr>
              <a:spAutoFit/>
            </a:bodyPr>
            <a:lstStyle/>
            <a:p>
              <a:pPr>
                <a:spcBef>
                  <a:spcPct val="50000"/>
                </a:spcBef>
              </a:pPr>
              <a:r>
                <a:rPr lang="en-US" sz="3600" dirty="0">
                  <a:solidFill>
                    <a:schemeClr val="hlink"/>
                  </a:solidFill>
                </a:rPr>
                <a:t>Add the corresponding elements in each matrix</a:t>
              </a:r>
              <a:endParaRPr lang="en-US" sz="3600" dirty="0"/>
            </a:p>
          </p:txBody>
        </p:sp>
        <p:sp>
          <p:nvSpPr>
            <p:cNvPr id="1035" name="AutoShape 12"/>
            <p:cNvSpPr>
              <a:spLocks noChangeArrowheads="1"/>
            </p:cNvSpPr>
            <p:nvPr/>
          </p:nvSpPr>
          <p:spPr bwMode="auto">
            <a:xfrm>
              <a:off x="3072" y="816"/>
              <a:ext cx="2544" cy="1536"/>
            </a:xfrm>
            <a:prstGeom prst="wedgeRoundRectCallout">
              <a:avLst>
                <a:gd name="adj1" fmla="val -47681"/>
                <a:gd name="adj2" fmla="val 85157"/>
                <a:gd name="adj3" fmla="val 16667"/>
              </a:avLst>
            </a:prstGeom>
            <a:noFill/>
            <a:ln w="9525">
              <a:solidFill>
                <a:schemeClr val="tx1"/>
              </a:solidFill>
              <a:miter lim="800000"/>
              <a:headEnd/>
              <a:tailEnd/>
            </a:ln>
          </p:spPr>
          <p:txBody>
            <a:bodyPr wrap="none" anchor="ctr"/>
            <a:lstStyle/>
            <a:p>
              <a:pPr algn="ctr"/>
              <a:endParaRPr lang="en-US"/>
            </a:p>
          </p:txBody>
        </p:sp>
      </p:grpSp>
      <p:sp>
        <p:nvSpPr>
          <p:cNvPr id="13" name="Slide Number Placeholder 12"/>
          <p:cNvSpPr>
            <a:spLocks noGrp="1"/>
          </p:cNvSpPr>
          <p:nvPr>
            <p:ph type="sldNum" sz="quarter" idx="12"/>
          </p:nvPr>
        </p:nvSpPr>
        <p:spPr/>
        <p:txBody>
          <a:bodyPr/>
          <a:lstStyle/>
          <a:p>
            <a:pPr>
              <a:defRPr/>
            </a:pPr>
            <a:fld id="{87369153-F216-4258-8EBD-8052A5050509}" type="slidenum">
              <a:rPr lang="en-US" smtClean="0"/>
              <a:pPr>
                <a:defRPr/>
              </a:pPr>
              <a:t>41</a:t>
            </a:fld>
            <a:endParaRPr lang="en-US"/>
          </a:p>
        </p:txBody>
      </p:sp>
    </p:spTree>
    <p:extLst>
      <p:ext uri="{BB962C8B-B14F-4D97-AF65-F5344CB8AC3E}">
        <p14:creationId xmlns:p14="http://schemas.microsoft.com/office/powerpoint/2010/main" val="15650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z="3200" dirty="0" smtClean="0">
                <a:solidFill>
                  <a:srgbClr val="C00000"/>
                </a:solidFill>
              </a:rPr>
              <a:t> </a:t>
            </a:r>
            <a:r>
              <a:rPr lang="en-US" sz="3200" dirty="0" smtClean="0">
                <a:solidFill>
                  <a:srgbClr val="0000FF"/>
                </a:solidFill>
              </a:rPr>
              <a:t>Example of Matrix Addition: </a:t>
            </a:r>
            <a:r>
              <a:rPr lang="en-US" sz="3200" b="1" dirty="0" smtClean="0">
                <a:solidFill>
                  <a:srgbClr val="FF0000"/>
                </a:solidFill>
              </a:rPr>
              <a:t>Example 2 (p.258)</a:t>
            </a:r>
          </a:p>
        </p:txBody>
      </p:sp>
      <p:sp>
        <p:nvSpPr>
          <p:cNvPr id="4" name="Slide Number Placeholder 3"/>
          <p:cNvSpPr>
            <a:spLocks noGrp="1"/>
          </p:cNvSpPr>
          <p:nvPr>
            <p:ph type="sldNum" sz="quarter" idx="12"/>
          </p:nvPr>
        </p:nvSpPr>
        <p:spPr/>
        <p:txBody>
          <a:bodyPr/>
          <a:lstStyle/>
          <a:p>
            <a:pPr>
              <a:defRPr/>
            </a:pPr>
            <a:fld id="{FBB2AA23-DCE9-491F-A00B-5651BF0D4699}" type="slidenum">
              <a:rPr lang="en-US" smtClean="0"/>
              <a:pPr>
                <a:defRPr/>
              </a:pPr>
              <a:t>42</a:t>
            </a:fld>
            <a:endParaRPr lang="en-US"/>
          </a:p>
        </p:txBody>
      </p:sp>
      <p:sp>
        <p:nvSpPr>
          <p:cNvPr id="20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05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0" name="Object 3"/>
          <p:cNvGraphicFramePr>
            <a:graphicFrameLocks noChangeAspect="1"/>
          </p:cNvGraphicFramePr>
          <p:nvPr/>
        </p:nvGraphicFramePr>
        <p:xfrm>
          <a:off x="1123950" y="2552700"/>
          <a:ext cx="6681788" cy="1714500"/>
        </p:xfrm>
        <a:graphic>
          <a:graphicData uri="http://schemas.openxmlformats.org/presentationml/2006/ole">
            <mc:AlternateContent xmlns:mc="http://schemas.openxmlformats.org/markup-compatibility/2006">
              <mc:Choice xmlns:v="urn:schemas-microsoft-com:vml" Requires="v">
                <p:oleObj spid="_x0000_s2059" name="Equation" r:id="rId3" imgW="2755800" imgH="711000" progId="">
                  <p:embed/>
                </p:oleObj>
              </mc:Choice>
              <mc:Fallback>
                <p:oleObj name="Equation" r:id="rId3" imgW="2755800" imgH="711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2552700"/>
                        <a:ext cx="668178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Box 9"/>
          <p:cNvSpPr txBox="1">
            <a:spLocks noChangeArrowheads="1"/>
          </p:cNvSpPr>
          <p:nvPr/>
        </p:nvSpPr>
        <p:spPr bwMode="auto">
          <a:xfrm>
            <a:off x="685800" y="1676400"/>
            <a:ext cx="7620000" cy="461963"/>
          </a:xfrm>
          <a:prstGeom prst="rect">
            <a:avLst/>
          </a:prstGeom>
          <a:noFill/>
          <a:ln w="9525">
            <a:noFill/>
            <a:miter lim="800000"/>
            <a:headEnd/>
            <a:tailEnd/>
          </a:ln>
        </p:spPr>
        <p:txBody>
          <a:bodyPr>
            <a:spAutoFit/>
          </a:bodyPr>
          <a:lstStyle/>
          <a:p>
            <a:r>
              <a:rPr lang="en-US" sz="2400" dirty="0">
                <a:solidFill>
                  <a:srgbClr val="FF0000"/>
                </a:solidFill>
              </a:rPr>
              <a:t>Find out the sum of the following two matrices A and B.</a:t>
            </a:r>
          </a:p>
        </p:txBody>
      </p:sp>
    </p:spTree>
    <p:extLst>
      <p:ext uri="{BB962C8B-B14F-4D97-AF65-F5344CB8AC3E}">
        <p14:creationId xmlns:p14="http://schemas.microsoft.com/office/powerpoint/2010/main" val="2259509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381000" y="304800"/>
            <a:ext cx="8229600" cy="1143000"/>
          </a:xfrm>
        </p:spPr>
        <p:txBody>
          <a:bodyPr/>
          <a:lstStyle/>
          <a:p>
            <a:r>
              <a:rPr lang="en-US" sz="3200" dirty="0" smtClean="0">
                <a:solidFill>
                  <a:srgbClr val="FF0000"/>
                </a:solidFill>
              </a:rPr>
              <a:t> Example of Matrix Addition: </a:t>
            </a:r>
            <a:r>
              <a:rPr lang="en-US" sz="3200" b="1" dirty="0" smtClean="0">
                <a:solidFill>
                  <a:srgbClr val="FF0000"/>
                </a:solidFill>
              </a:rPr>
              <a:t>Example 2 (p.258</a:t>
            </a:r>
            <a:r>
              <a:rPr lang="en-US" sz="3200" dirty="0" smtClean="0">
                <a:solidFill>
                  <a:srgbClr val="FF0000"/>
                </a:solidFill>
              </a:rPr>
              <a:t>)</a:t>
            </a:r>
          </a:p>
        </p:txBody>
      </p:sp>
      <p:sp>
        <p:nvSpPr>
          <p:cNvPr id="4" name="Slide Number Placeholder 3"/>
          <p:cNvSpPr>
            <a:spLocks noGrp="1"/>
          </p:cNvSpPr>
          <p:nvPr>
            <p:ph type="sldNum" sz="quarter" idx="12"/>
          </p:nvPr>
        </p:nvSpPr>
        <p:spPr/>
        <p:txBody>
          <a:bodyPr/>
          <a:lstStyle/>
          <a:p>
            <a:pPr>
              <a:defRPr/>
            </a:pPr>
            <a:fld id="{FAE52841-D6C7-47F5-A8CA-2BF99730E052}" type="slidenum">
              <a:rPr lang="en-US" smtClean="0"/>
              <a:pPr>
                <a:defRPr/>
              </a:pPr>
              <a:t>43</a:t>
            </a:fld>
            <a:endParaRPr lang="en-US"/>
          </a:p>
        </p:txBody>
      </p:sp>
      <p:graphicFrame>
        <p:nvGraphicFramePr>
          <p:cNvPr id="3074" name="Object 2"/>
          <p:cNvGraphicFramePr>
            <a:graphicFrameLocks noGrp="1" noChangeAspect="1"/>
          </p:cNvGraphicFramePr>
          <p:nvPr>
            <p:ph idx="1"/>
          </p:nvPr>
        </p:nvGraphicFramePr>
        <p:xfrm>
          <a:off x="2224088" y="2133600"/>
          <a:ext cx="4408487" cy="2286000"/>
        </p:xfrm>
        <a:graphic>
          <a:graphicData uri="http://schemas.openxmlformats.org/presentationml/2006/ole">
            <mc:AlternateContent xmlns:mc="http://schemas.openxmlformats.org/markup-compatibility/2006">
              <mc:Choice xmlns:v="urn:schemas-microsoft-com:vml" Requires="v">
                <p:oleObj spid="_x0000_s3083" name="Equation" r:id="rId3" imgW="1371600" imgH="711000" progId="">
                  <p:embed/>
                </p:oleObj>
              </mc:Choice>
              <mc:Fallback>
                <p:oleObj name="Equation" r:id="rId3" imgW="1371600" imgH="711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4088" y="2133600"/>
                        <a:ext cx="4408487"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TextBox 5"/>
          <p:cNvSpPr txBox="1">
            <a:spLocks noChangeArrowheads="1"/>
          </p:cNvSpPr>
          <p:nvPr/>
        </p:nvSpPr>
        <p:spPr bwMode="auto">
          <a:xfrm>
            <a:off x="685800" y="1381125"/>
            <a:ext cx="1920875" cy="523875"/>
          </a:xfrm>
          <a:prstGeom prst="rect">
            <a:avLst/>
          </a:prstGeom>
          <a:noFill/>
          <a:ln w="9525">
            <a:noFill/>
            <a:miter lim="800000"/>
            <a:headEnd/>
            <a:tailEnd/>
          </a:ln>
        </p:spPr>
        <p:txBody>
          <a:bodyPr>
            <a:spAutoFit/>
          </a:bodyPr>
          <a:lstStyle/>
          <a:p>
            <a:r>
              <a:rPr lang="en-US" sz="2800" u="sng">
                <a:solidFill>
                  <a:srgbClr val="0000FF"/>
                </a:solidFill>
              </a:rPr>
              <a:t>Solution</a:t>
            </a:r>
            <a:r>
              <a:rPr lang="en-US" sz="2800">
                <a:solidFill>
                  <a:srgbClr val="0000FF"/>
                </a:solidFill>
              </a:rPr>
              <a:t>:</a:t>
            </a:r>
          </a:p>
        </p:txBody>
      </p:sp>
    </p:spTree>
    <p:extLst>
      <p:ext uri="{BB962C8B-B14F-4D97-AF65-F5344CB8AC3E}">
        <p14:creationId xmlns:p14="http://schemas.microsoft.com/office/powerpoint/2010/main" val="3236603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944562"/>
          </a:xfrm>
        </p:spPr>
        <p:txBody>
          <a:bodyPr/>
          <a:lstStyle/>
          <a:p>
            <a:pPr eaLnBrk="1" hangingPunct="1"/>
            <a:r>
              <a:rPr lang="en-US" altLang="zh-TW" sz="3200" dirty="0" smtClean="0"/>
              <a:t>Matrix Arithmetic: </a:t>
            </a:r>
            <a:r>
              <a:rPr lang="en-US" altLang="zh-TW" sz="3200" b="1" dirty="0" smtClean="0"/>
              <a:t>Product of two Matrices </a:t>
            </a:r>
            <a:endParaRPr lang="en-US" sz="3200" b="1" dirty="0" smtClean="0"/>
          </a:p>
        </p:txBody>
      </p:sp>
      <p:sp>
        <p:nvSpPr>
          <p:cNvPr id="27651" name="Content Placeholder 2"/>
          <p:cNvSpPr>
            <a:spLocks noGrp="1"/>
          </p:cNvSpPr>
          <p:nvPr>
            <p:ph idx="1"/>
          </p:nvPr>
        </p:nvSpPr>
        <p:spPr>
          <a:xfrm>
            <a:off x="457200" y="1371600"/>
            <a:ext cx="8229600" cy="4876800"/>
          </a:xfrm>
        </p:spPr>
        <p:txBody>
          <a:bodyPr/>
          <a:lstStyle/>
          <a:p>
            <a:pPr eaLnBrk="1" hangingPunct="1"/>
            <a:r>
              <a:rPr lang="en-US" altLang="zh-TW" sz="2800" b="1" u="sng" dirty="0" smtClean="0">
                <a:solidFill>
                  <a:srgbClr val="FF0000"/>
                </a:solidFill>
              </a:rPr>
              <a:t>Definition 4</a:t>
            </a:r>
            <a:r>
              <a:rPr lang="en-US" altLang="zh-TW" sz="2800" dirty="0" smtClean="0"/>
              <a:t>: Let </a:t>
            </a:r>
            <a:r>
              <a:rPr lang="en-US" altLang="zh-TW" sz="2800" b="1" dirty="0" smtClean="0"/>
              <a:t>A</a:t>
            </a:r>
            <a:r>
              <a:rPr lang="en-US" altLang="zh-TW" sz="2800" dirty="0" smtClean="0"/>
              <a:t> be </a:t>
            </a:r>
            <a:r>
              <a:rPr lang="en-US" altLang="zh-TW" sz="2800" i="1" dirty="0" smtClean="0"/>
              <a:t>m</a:t>
            </a:r>
            <a:r>
              <a:rPr lang="en-US" altLang="zh-TW" sz="2800" b="1" i="1" dirty="0" smtClean="0">
                <a:sym typeface="Symbol" pitchFamily="18" charset="2"/>
              </a:rPr>
              <a:t></a:t>
            </a:r>
            <a:r>
              <a:rPr lang="en-US" altLang="zh-TW" sz="2800" i="1" dirty="0" smtClean="0">
                <a:sym typeface="Symbol" pitchFamily="18" charset="2"/>
              </a:rPr>
              <a:t> </a:t>
            </a:r>
            <a:r>
              <a:rPr lang="en-US" altLang="zh-TW" sz="2800" i="1" dirty="0" smtClean="0"/>
              <a:t>k</a:t>
            </a:r>
            <a:r>
              <a:rPr lang="en-US" altLang="zh-TW" sz="2800" dirty="0" smtClean="0"/>
              <a:t> matrix and </a:t>
            </a:r>
            <a:r>
              <a:rPr lang="en-US" altLang="zh-TW" sz="2800" b="1" dirty="0" smtClean="0"/>
              <a:t>B</a:t>
            </a:r>
            <a:r>
              <a:rPr lang="en-US" altLang="zh-TW" sz="2800" dirty="0" smtClean="0"/>
              <a:t> be </a:t>
            </a:r>
            <a:r>
              <a:rPr lang="en-US" altLang="zh-TW" sz="2800" i="1" dirty="0" smtClean="0"/>
              <a:t>k</a:t>
            </a:r>
            <a:r>
              <a:rPr lang="en-US" altLang="zh-TW" sz="2800" b="1" i="1" dirty="0" smtClean="0">
                <a:sym typeface="Symbol" pitchFamily="18" charset="2"/>
              </a:rPr>
              <a:t></a:t>
            </a:r>
            <a:r>
              <a:rPr lang="en-US" altLang="zh-TW" sz="2800" i="1" dirty="0" smtClean="0">
                <a:sym typeface="Symbol" pitchFamily="18" charset="2"/>
              </a:rPr>
              <a:t> </a:t>
            </a:r>
            <a:r>
              <a:rPr lang="en-US" altLang="zh-TW" sz="2800" i="1" dirty="0" smtClean="0"/>
              <a:t>n</a:t>
            </a:r>
            <a:r>
              <a:rPr lang="en-US" altLang="zh-TW" sz="2800" dirty="0" smtClean="0"/>
              <a:t> matrix. The product of </a:t>
            </a:r>
            <a:r>
              <a:rPr lang="en-US" altLang="zh-TW" sz="2800" b="1" dirty="0" smtClean="0"/>
              <a:t>A</a:t>
            </a:r>
            <a:r>
              <a:rPr lang="en-US" altLang="zh-TW" sz="2800" dirty="0" smtClean="0"/>
              <a:t> and </a:t>
            </a:r>
            <a:r>
              <a:rPr lang="en-US" altLang="zh-TW" sz="2800" b="1" dirty="0" smtClean="0"/>
              <a:t>B</a:t>
            </a:r>
            <a:r>
              <a:rPr lang="en-US" altLang="zh-TW" sz="2800" dirty="0" smtClean="0"/>
              <a:t>, denoted by </a:t>
            </a:r>
            <a:r>
              <a:rPr lang="en-US" altLang="zh-TW" sz="2800" b="1" dirty="0" smtClean="0"/>
              <a:t>AB</a:t>
            </a:r>
            <a:r>
              <a:rPr lang="en-US" altLang="zh-TW" sz="2800" dirty="0" smtClean="0"/>
              <a:t>, is the </a:t>
            </a:r>
            <a:r>
              <a:rPr lang="en-US" altLang="zh-TW" sz="2800" i="1" dirty="0" smtClean="0"/>
              <a:t>m</a:t>
            </a:r>
            <a:r>
              <a:rPr lang="en-US" altLang="zh-TW" sz="2800" b="1" i="1" dirty="0" smtClean="0">
                <a:sym typeface="Symbol" pitchFamily="18" charset="2"/>
              </a:rPr>
              <a:t> </a:t>
            </a:r>
            <a:r>
              <a:rPr lang="en-US" altLang="zh-TW" sz="2800" i="1" dirty="0" smtClean="0"/>
              <a:t>n</a:t>
            </a:r>
            <a:r>
              <a:rPr lang="en-US" altLang="zh-TW" sz="2800" dirty="0" smtClean="0"/>
              <a:t> matrix with its (</a:t>
            </a:r>
            <a:r>
              <a:rPr lang="en-US" altLang="zh-TW" sz="2800" i="1" dirty="0" err="1" smtClean="0"/>
              <a:t>i,j</a:t>
            </a:r>
            <a:r>
              <a:rPr lang="en-US" altLang="zh-TW" sz="2800" dirty="0" smtClean="0"/>
              <a:t>)</a:t>
            </a:r>
            <a:r>
              <a:rPr lang="en-US" altLang="zh-TW" sz="2800" dirty="0" err="1" smtClean="0"/>
              <a:t>th</a:t>
            </a:r>
            <a:r>
              <a:rPr lang="en-US" altLang="zh-TW" sz="2800" dirty="0" smtClean="0"/>
              <a:t> element equal to the sum of the products of the corresponding entries from the </a:t>
            </a:r>
            <a:r>
              <a:rPr lang="en-US" altLang="zh-TW" sz="2800" i="1" dirty="0" err="1" smtClean="0"/>
              <a:t>i</a:t>
            </a:r>
            <a:r>
              <a:rPr lang="en-US" altLang="zh-TW" sz="2800" dirty="0" err="1" smtClean="0"/>
              <a:t>th</a:t>
            </a:r>
            <a:r>
              <a:rPr lang="en-US" altLang="zh-TW" sz="2800" dirty="0" smtClean="0"/>
              <a:t> row of </a:t>
            </a:r>
            <a:r>
              <a:rPr lang="en-US" altLang="zh-TW" sz="2800" b="1" dirty="0" smtClean="0"/>
              <a:t>A</a:t>
            </a:r>
            <a:r>
              <a:rPr lang="en-US" altLang="zh-TW" sz="2800" dirty="0" smtClean="0"/>
              <a:t> and the </a:t>
            </a:r>
            <a:r>
              <a:rPr lang="en-US" altLang="zh-TW" sz="2800" i="1" dirty="0" err="1" smtClean="0"/>
              <a:t>j</a:t>
            </a:r>
            <a:r>
              <a:rPr lang="en-US" altLang="zh-TW" sz="2800" dirty="0" err="1" smtClean="0"/>
              <a:t>th</a:t>
            </a:r>
            <a:r>
              <a:rPr lang="en-US" altLang="zh-TW" sz="2800" dirty="0" smtClean="0"/>
              <a:t> column of </a:t>
            </a:r>
            <a:r>
              <a:rPr lang="en-US" altLang="zh-TW" sz="2800" b="1" dirty="0" smtClean="0"/>
              <a:t>B</a:t>
            </a:r>
            <a:r>
              <a:rPr lang="en-US" altLang="zh-TW" sz="2800" dirty="0" smtClean="0"/>
              <a:t>. </a:t>
            </a:r>
          </a:p>
          <a:p>
            <a:pPr eaLnBrk="1" hangingPunct="1"/>
            <a:r>
              <a:rPr lang="en-US" altLang="zh-TW" sz="2800" dirty="0" smtClean="0"/>
              <a:t>In other words, </a:t>
            </a:r>
          </a:p>
          <a:p>
            <a:pPr eaLnBrk="1" hangingPunct="1">
              <a:buFont typeface="Arial" charset="0"/>
              <a:buNone/>
            </a:pPr>
            <a:r>
              <a:rPr lang="en-US" altLang="zh-TW" sz="2800" dirty="0" smtClean="0"/>
              <a:t>	If </a:t>
            </a:r>
            <a:r>
              <a:rPr lang="en-US" altLang="zh-TW" sz="2800" b="1" dirty="0" smtClean="0"/>
              <a:t>AB</a:t>
            </a:r>
            <a:r>
              <a:rPr lang="en-US" altLang="zh-TW" sz="2800" dirty="0" smtClean="0"/>
              <a:t> = [</a:t>
            </a:r>
            <a:r>
              <a:rPr lang="en-US" altLang="zh-TW" sz="2800" i="1" dirty="0" err="1" smtClean="0"/>
              <a:t>c</a:t>
            </a:r>
            <a:r>
              <a:rPr lang="en-US" altLang="zh-TW" sz="2800" i="1" baseline="-25000" dirty="0" err="1" smtClean="0"/>
              <a:t>ij</a:t>
            </a:r>
            <a:r>
              <a:rPr lang="en-US" altLang="zh-TW" sz="2800" dirty="0" smtClean="0"/>
              <a:t>], then </a:t>
            </a:r>
            <a:r>
              <a:rPr lang="en-US" altLang="zh-TW" sz="2400" i="1" dirty="0" err="1" smtClean="0"/>
              <a:t>c</a:t>
            </a:r>
            <a:r>
              <a:rPr lang="en-US" altLang="zh-TW" sz="2400" i="1" baseline="-25000" dirty="0" err="1" smtClean="0"/>
              <a:t>ij</a:t>
            </a:r>
            <a:r>
              <a:rPr lang="en-US" altLang="zh-TW" sz="2400" dirty="0" smtClean="0"/>
              <a:t> =</a:t>
            </a:r>
            <a:r>
              <a:rPr lang="en-US" altLang="zh-TW" sz="2400" i="1" dirty="0" smtClean="0"/>
              <a:t>a</a:t>
            </a:r>
            <a:r>
              <a:rPr lang="en-US" altLang="zh-TW" sz="2400" i="1" baseline="-25000" dirty="0" smtClean="0"/>
              <a:t>i1</a:t>
            </a:r>
            <a:r>
              <a:rPr lang="en-US" altLang="zh-TW" sz="2400" i="1" dirty="0" smtClean="0"/>
              <a:t>b</a:t>
            </a:r>
            <a:r>
              <a:rPr lang="en-US" altLang="zh-TW" sz="2400" i="1" baseline="-25000" dirty="0" smtClean="0"/>
              <a:t>1j</a:t>
            </a:r>
            <a:r>
              <a:rPr lang="en-US" altLang="zh-TW" sz="2400" i="1" dirty="0" smtClean="0"/>
              <a:t>+a</a:t>
            </a:r>
            <a:r>
              <a:rPr lang="en-US" altLang="zh-TW" sz="2400" i="1" baseline="-25000" dirty="0" smtClean="0"/>
              <a:t>i2</a:t>
            </a:r>
            <a:r>
              <a:rPr lang="en-US" altLang="zh-TW" sz="2400" i="1" dirty="0" smtClean="0"/>
              <a:t>b</a:t>
            </a:r>
            <a:r>
              <a:rPr lang="en-US" altLang="zh-TW" sz="2400" i="1" baseline="-25000" dirty="0" smtClean="0"/>
              <a:t>2j</a:t>
            </a:r>
            <a:r>
              <a:rPr lang="en-US" altLang="zh-TW" sz="2400" i="1" dirty="0" smtClean="0"/>
              <a:t>+…+</a:t>
            </a:r>
            <a:r>
              <a:rPr lang="en-US" altLang="zh-TW" sz="2400" i="1" dirty="0" err="1" smtClean="0"/>
              <a:t>a</a:t>
            </a:r>
            <a:r>
              <a:rPr lang="en-US" altLang="zh-TW" sz="2400" i="1" baseline="-25000" dirty="0" err="1" smtClean="0"/>
              <a:t>ik</a:t>
            </a:r>
            <a:r>
              <a:rPr lang="en-US" altLang="zh-TW" sz="2400" i="1" dirty="0" err="1" smtClean="0"/>
              <a:t>b</a:t>
            </a:r>
            <a:r>
              <a:rPr lang="en-US" altLang="zh-TW" sz="2400" i="1" baseline="-25000" dirty="0" err="1" smtClean="0"/>
              <a:t>kj</a:t>
            </a:r>
            <a:r>
              <a:rPr lang="en-US" altLang="zh-TW" sz="2400" dirty="0" smtClean="0"/>
              <a:t>.</a:t>
            </a:r>
          </a:p>
          <a:p>
            <a:pPr eaLnBrk="1" hangingPunct="1"/>
            <a:r>
              <a:rPr lang="en-US" altLang="zh-TW" sz="2400" b="1" i="1" u="sng" dirty="0" smtClean="0">
                <a:solidFill>
                  <a:srgbClr val="FF0000"/>
                </a:solidFill>
              </a:rPr>
              <a:t>Note</a:t>
            </a:r>
            <a:r>
              <a:rPr lang="en-US" altLang="zh-TW" sz="2400" dirty="0" smtClean="0"/>
              <a:t>: </a:t>
            </a:r>
            <a:r>
              <a:rPr lang="en-US" altLang="zh-TW" sz="2400" dirty="0" smtClean="0">
                <a:solidFill>
                  <a:srgbClr val="0000FF"/>
                </a:solidFill>
              </a:rPr>
              <a:t>A product of two matrices is defined only when the number of </a:t>
            </a:r>
            <a:r>
              <a:rPr lang="en-US" altLang="zh-TW" sz="2400" b="1" dirty="0" smtClean="0">
                <a:solidFill>
                  <a:srgbClr val="0000FF"/>
                </a:solidFill>
              </a:rPr>
              <a:t>columns</a:t>
            </a:r>
            <a:r>
              <a:rPr lang="en-US" altLang="zh-TW" sz="2400" dirty="0" smtClean="0">
                <a:solidFill>
                  <a:srgbClr val="0000FF"/>
                </a:solidFill>
              </a:rPr>
              <a:t> </a:t>
            </a:r>
            <a:r>
              <a:rPr lang="en-US" altLang="zh-TW" sz="2400" b="1" dirty="0" smtClean="0">
                <a:solidFill>
                  <a:srgbClr val="0000FF"/>
                </a:solidFill>
              </a:rPr>
              <a:t>in the first matrix </a:t>
            </a:r>
            <a:r>
              <a:rPr lang="en-US" altLang="zh-TW" sz="2400" b="1" i="1" dirty="0" smtClean="0">
                <a:solidFill>
                  <a:srgbClr val="FF0000"/>
                </a:solidFill>
              </a:rPr>
              <a:t>equals</a:t>
            </a:r>
            <a:r>
              <a:rPr lang="en-US" altLang="zh-TW" sz="2400" dirty="0" smtClean="0">
                <a:solidFill>
                  <a:srgbClr val="0000FF"/>
                </a:solidFill>
              </a:rPr>
              <a:t> the </a:t>
            </a:r>
            <a:r>
              <a:rPr lang="en-US" altLang="zh-TW" sz="2400" b="1" dirty="0" smtClean="0">
                <a:solidFill>
                  <a:srgbClr val="0000FF"/>
                </a:solidFill>
              </a:rPr>
              <a:t>number of rows of the second matrix.</a:t>
            </a:r>
            <a:endParaRPr lang="en-US" b="1"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38D627BD-9682-4DEC-94A5-9597CDD4DD8E}" type="slidenum">
              <a:rPr lang="en-US" smtClean="0"/>
              <a:pPr>
                <a:defRPr/>
              </a:pPr>
              <a:t>44</a:t>
            </a:fld>
            <a:endParaRPr lang="en-US"/>
          </a:p>
        </p:txBody>
      </p:sp>
    </p:spTree>
    <p:extLst>
      <p:ext uri="{BB962C8B-B14F-4D97-AF65-F5344CB8AC3E}">
        <p14:creationId xmlns:p14="http://schemas.microsoft.com/office/powerpoint/2010/main" val="4221491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altLang="zh-TW" sz="3600" dirty="0"/>
              <a:t>Product of two Matrices: </a:t>
            </a:r>
            <a:r>
              <a:rPr lang="en-US" altLang="zh-TW" sz="3600" dirty="0">
                <a:solidFill>
                  <a:srgbClr val="FF3300"/>
                </a:solidFill>
              </a:rPr>
              <a:t>Example</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5029200"/>
              </a:xfrm>
            </p:spPr>
            <p:txBody>
              <a:bodyPr/>
              <a:lstStyle/>
              <a:p>
                <a:pPr marL="0" indent="0">
                  <a:buNone/>
                </a:pPr>
                <a:r>
                  <a:rPr lang="en-US" sz="2400" dirty="0" smtClean="0">
                    <a:solidFill>
                      <a:srgbClr val="FF3300"/>
                    </a:solidFill>
                    <a:latin typeface="Tahoma" pitchFamily="34" charset="0"/>
                    <a:cs typeface="Tahoma" pitchFamily="34" charset="0"/>
                  </a:rPr>
                  <a:t>Find the product </a:t>
                </a:r>
                <a:r>
                  <a:rPr lang="en-US" sz="2400" b="1" dirty="0">
                    <a:solidFill>
                      <a:srgbClr val="FF3300"/>
                    </a:solidFill>
                    <a:latin typeface="Tahoma" pitchFamily="34" charset="0"/>
                    <a:cs typeface="Tahoma" pitchFamily="34" charset="0"/>
                  </a:rPr>
                  <a:t>AB</a:t>
                </a:r>
                <a:r>
                  <a:rPr lang="en-US" sz="2400" dirty="0">
                    <a:solidFill>
                      <a:srgbClr val="FF3300"/>
                    </a:solidFill>
                    <a:latin typeface="Tahoma" pitchFamily="34" charset="0"/>
                    <a:cs typeface="Tahoma" pitchFamily="34" charset="0"/>
                  </a:rPr>
                  <a:t> from the following </a:t>
                </a:r>
                <a:r>
                  <a:rPr lang="en-US" sz="2400" dirty="0" smtClean="0">
                    <a:solidFill>
                      <a:srgbClr val="FF3300"/>
                    </a:solidFill>
                    <a:latin typeface="Tahoma" pitchFamily="34" charset="0"/>
                    <a:cs typeface="Tahoma" pitchFamily="34" charset="0"/>
                  </a:rPr>
                  <a:t>matrices, where</a:t>
                </a:r>
                <a:endParaRPr lang="en-US" sz="2400" dirty="0">
                  <a:solidFill>
                    <a:srgbClr val="FF3300"/>
                  </a:solidFill>
                  <a:cs typeface="Times New Roman" pitchFamily="18" charset="0"/>
                </a:endParaRPr>
              </a:p>
              <a:p>
                <a:pPr marL="0" indent="0">
                  <a:buNone/>
                </a:pPr>
                <a:r>
                  <a:rPr lang="en-US" sz="1800" b="1" dirty="0" smtClean="0"/>
                  <a:t>A </a:t>
                </a:r>
                <a:r>
                  <a:rPr lang="en-US" sz="1800" dirty="0" smtClean="0"/>
                  <a:t>=  </a:t>
                </a:r>
                <a14:m>
                  <m:oMath xmlns:m="http://schemas.openxmlformats.org/officeDocument/2006/math">
                    <m:d>
                      <m:dPr>
                        <m:begChr m:val="["/>
                        <m:endChr m:val="]"/>
                        <m:ctrlPr>
                          <a:rPr lang="en-US" sz="1800" i="1" smtClean="0">
                            <a:latin typeface="Cambria Math"/>
                          </a:rPr>
                        </m:ctrlPr>
                      </m:dPr>
                      <m:e>
                        <m:m>
                          <m:mPr>
                            <m:mcs>
                              <m:mc>
                                <m:mcPr>
                                  <m:count m:val="3"/>
                                  <m:mcJc m:val="center"/>
                                </m:mcPr>
                              </m:mc>
                            </m:mcs>
                            <m:ctrlPr>
                              <a:rPr lang="en-US" sz="1800" i="1" smtClean="0">
                                <a:latin typeface="Cambria Math"/>
                              </a:rPr>
                            </m:ctrlPr>
                          </m:mPr>
                          <m:mr>
                            <m:e>
                              <m:r>
                                <m:rPr>
                                  <m:brk m:alnAt="7"/>
                                </m:rPr>
                                <a:rPr lang="en-US" sz="1800" b="0" i="1" smtClean="0">
                                  <a:latin typeface="Cambria Math"/>
                                </a:rPr>
                                <m:t> </m:t>
                              </m:r>
                              <m:r>
                                <a:rPr lang="en-US" sz="1800" b="0" i="1" smtClean="0">
                                  <a:latin typeface="Cambria Math"/>
                                </a:rPr>
                                <m:t>1</m:t>
                              </m:r>
                            </m:e>
                            <m:e>
                              <m:r>
                                <a:rPr lang="en-US" sz="1800" b="0" i="1" smtClean="0">
                                  <a:latin typeface="Cambria Math"/>
                                </a:rPr>
                                <m:t>0</m:t>
                              </m:r>
                            </m:e>
                            <m:e>
                              <m:r>
                                <a:rPr lang="en-US" sz="1800" b="0" i="1" smtClean="0">
                                  <a:latin typeface="Cambria Math"/>
                                </a:rPr>
                                <m:t>−2</m:t>
                              </m:r>
                            </m:e>
                          </m:mr>
                          <m:mr>
                            <m:e>
                              <m:r>
                                <a:rPr lang="en-US" sz="1800" b="0" i="1" smtClean="0">
                                  <a:latin typeface="Cambria Math"/>
                                </a:rPr>
                                <m:t> 5</m:t>
                              </m:r>
                            </m:e>
                            <m:e>
                              <m:r>
                                <a:rPr lang="en-US" sz="1800" b="0" i="1" smtClean="0">
                                  <a:latin typeface="Cambria Math"/>
                                </a:rPr>
                                <m:t>3</m:t>
                              </m:r>
                            </m:e>
                            <m:e>
                              <m:r>
                                <a:rPr lang="en-US" sz="1800" b="0" i="1" smtClean="0">
                                  <a:latin typeface="Cambria Math"/>
                                </a:rPr>
                                <m:t>−1</m:t>
                              </m:r>
                            </m:e>
                          </m:mr>
                        </m:m>
                        <m:r>
                          <a:rPr lang="en-US" sz="1800" b="0" i="1" smtClean="0">
                            <a:latin typeface="Cambria Math"/>
                          </a:rPr>
                          <m:t> </m:t>
                        </m:r>
                      </m:e>
                    </m:d>
                  </m:oMath>
                </a14:m>
                <a:endParaRPr lang="en-US" sz="1800" dirty="0" smtClean="0"/>
              </a:p>
              <a:p>
                <a:pPr marL="0" indent="0">
                  <a:buNone/>
                </a:pPr>
                <a:r>
                  <a:rPr lang="en-US" sz="1800" b="1" dirty="0" smtClean="0"/>
                  <a:t>B</a:t>
                </a:r>
                <a:r>
                  <a:rPr lang="en-US" sz="1800" dirty="0" smtClean="0"/>
                  <a:t> = </a:t>
                </a:r>
                <a14:m>
                  <m:oMath xmlns:m="http://schemas.openxmlformats.org/officeDocument/2006/math">
                    <m:d>
                      <m:dPr>
                        <m:begChr m:val="["/>
                        <m:endChr m:val="]"/>
                        <m:ctrlPr>
                          <a:rPr lang="en-US" sz="1800" i="1" smtClean="0">
                            <a:latin typeface="Cambria Math"/>
                          </a:rPr>
                        </m:ctrlPr>
                      </m:dPr>
                      <m:e>
                        <m:m>
                          <m:mPr>
                            <m:mcs>
                              <m:mc>
                                <m:mcPr>
                                  <m:count m:val="2"/>
                                  <m:mcJc m:val="center"/>
                                </m:mcPr>
                              </m:mc>
                            </m:mcs>
                            <m:ctrlPr>
                              <a:rPr lang="en-US" sz="1800" i="1" smtClean="0">
                                <a:latin typeface="Cambria Math"/>
                              </a:rPr>
                            </m:ctrlPr>
                          </m:mPr>
                          <m:mr>
                            <m:e>
                              <m:r>
                                <m:rPr>
                                  <m:brk m:alnAt="7"/>
                                </m:rPr>
                                <a:rPr lang="en-US" sz="1800" b="0" i="1" smtClean="0">
                                  <a:latin typeface="Cambria Math"/>
                                </a:rPr>
                                <m:t> </m:t>
                              </m:r>
                              <m:r>
                                <a:rPr lang="en-US" sz="1800" b="0" i="1" smtClean="0">
                                  <a:latin typeface="Cambria Math"/>
                                </a:rPr>
                                <m:t> 6</m:t>
                              </m:r>
                            </m:e>
                            <m:e>
                              <m:r>
                                <a:rPr lang="en-US" sz="1800" b="0" i="1" smtClean="0">
                                  <a:latin typeface="Cambria Math"/>
                                </a:rPr>
                                <m:t>   3</m:t>
                              </m:r>
                            </m:e>
                          </m:mr>
                          <m:mr>
                            <m:e>
                              <m:r>
                                <a:rPr lang="en-US" sz="1800" b="0" i="1" smtClean="0">
                                  <a:latin typeface="Cambria Math"/>
                                </a:rPr>
                                <m:t>   4</m:t>
                              </m:r>
                            </m:e>
                            <m:e>
                              <m:r>
                                <a:rPr lang="en-US" sz="1800" b="0" i="1" smtClean="0">
                                  <a:latin typeface="Cambria Math"/>
                                </a:rPr>
                                <m:t>−3</m:t>
                              </m:r>
                            </m:e>
                          </m:mr>
                          <m:mr>
                            <m:e>
                              <m:r>
                                <a:rPr lang="en-US" sz="1800" b="0" i="1" smtClean="0">
                                  <a:latin typeface="Cambria Math"/>
                                </a:rPr>
                                <m:t>−7</m:t>
                              </m:r>
                            </m:e>
                            <m:e>
                              <m:r>
                                <a:rPr lang="en-US" sz="1800" b="0" i="1" smtClean="0">
                                  <a:latin typeface="Cambria Math"/>
                                </a:rPr>
                                <m:t>   2</m:t>
                              </m:r>
                            </m:e>
                          </m:mr>
                        </m:m>
                        <m:r>
                          <a:rPr lang="en-US" sz="1800" b="0" i="1" smtClean="0">
                            <a:latin typeface="Cambria Math"/>
                          </a:rPr>
                          <m:t>  </m:t>
                        </m:r>
                      </m:e>
                    </m:d>
                  </m:oMath>
                </a14:m>
                <a:endParaRPr lang="en-US" sz="1800" dirty="0" smtClean="0"/>
              </a:p>
              <a:p>
                <a:pPr>
                  <a:buFont typeface="Wingdings" pitchFamily="2" charset="2"/>
                  <a:buNone/>
                </a:pPr>
                <a:endParaRPr lang="en-US" sz="1800" b="1" dirty="0" smtClean="0">
                  <a:latin typeface="Tahoma" pitchFamily="34" charset="0"/>
                  <a:cs typeface="Tahoma" pitchFamily="34" charset="0"/>
                </a:endParaRPr>
              </a:p>
              <a:p>
                <a:pPr>
                  <a:buFont typeface="Wingdings" pitchFamily="2" charset="2"/>
                  <a:buNone/>
                </a:pPr>
                <a:r>
                  <a:rPr lang="en-US" sz="1800" b="1" dirty="0" smtClean="0">
                    <a:latin typeface="Tahoma" pitchFamily="34" charset="0"/>
                    <a:cs typeface="Tahoma" pitchFamily="34" charset="0"/>
                  </a:rPr>
                  <a:t>A</a:t>
                </a:r>
                <a:r>
                  <a:rPr lang="en-US" sz="1800" dirty="0" smtClean="0">
                    <a:latin typeface="Tahoma" pitchFamily="34" charset="0"/>
                    <a:cs typeface="Tahoma" pitchFamily="34" charset="0"/>
                  </a:rPr>
                  <a:t> </a:t>
                </a:r>
                <a:r>
                  <a:rPr lang="en-US" sz="1800" dirty="0">
                    <a:latin typeface="Tahoma" pitchFamily="34" charset="0"/>
                    <a:cs typeface="Tahoma" pitchFamily="34" charset="0"/>
                  </a:rPr>
                  <a:t>is a </a:t>
                </a:r>
                <a:r>
                  <a:rPr lang="en-US" sz="1800" dirty="0">
                    <a:solidFill>
                      <a:srgbClr val="FF0000"/>
                    </a:solidFill>
                    <a:latin typeface="Tahoma" pitchFamily="34" charset="0"/>
                    <a:cs typeface="Tahoma" pitchFamily="34" charset="0"/>
                  </a:rPr>
                  <a:t>2×3</a:t>
                </a:r>
                <a:r>
                  <a:rPr lang="en-US" sz="1800" dirty="0">
                    <a:latin typeface="Tahoma" pitchFamily="34" charset="0"/>
                    <a:cs typeface="Tahoma" pitchFamily="34" charset="0"/>
                  </a:rPr>
                  <a:t> matrix and </a:t>
                </a:r>
                <a:r>
                  <a:rPr lang="en-US" sz="1800" b="1" dirty="0">
                    <a:latin typeface="Tahoma" pitchFamily="34" charset="0"/>
                    <a:cs typeface="Tahoma" pitchFamily="34" charset="0"/>
                  </a:rPr>
                  <a:t>B</a:t>
                </a:r>
                <a:r>
                  <a:rPr lang="en-US" sz="1800" dirty="0">
                    <a:latin typeface="Tahoma" pitchFamily="34" charset="0"/>
                    <a:cs typeface="Tahoma" pitchFamily="34" charset="0"/>
                  </a:rPr>
                  <a:t> is a </a:t>
                </a:r>
                <a:r>
                  <a:rPr lang="en-US" sz="1800" dirty="0">
                    <a:solidFill>
                      <a:srgbClr val="FF0000"/>
                    </a:solidFill>
                    <a:latin typeface="Tahoma" pitchFamily="34" charset="0"/>
                    <a:cs typeface="Tahoma" pitchFamily="34" charset="0"/>
                  </a:rPr>
                  <a:t>3×2</a:t>
                </a:r>
                <a:r>
                  <a:rPr lang="en-US" sz="1800" dirty="0">
                    <a:latin typeface="Tahoma" pitchFamily="34" charset="0"/>
                    <a:cs typeface="Tahoma" pitchFamily="34" charset="0"/>
                  </a:rPr>
                  <a:t> matrix, and </a:t>
                </a:r>
                <a:r>
                  <a:rPr lang="en-US" sz="1800" dirty="0">
                    <a:solidFill>
                      <a:srgbClr val="FF0000"/>
                    </a:solidFill>
                    <a:latin typeface="Tahoma" pitchFamily="34" charset="0"/>
                    <a:cs typeface="Tahoma" pitchFamily="34" charset="0"/>
                  </a:rPr>
                  <a:t>they are compatible. </a:t>
                </a:r>
              </a:p>
              <a:p>
                <a:pPr>
                  <a:buFont typeface="Wingdings" pitchFamily="2" charset="2"/>
                  <a:buNone/>
                </a:pPr>
                <a:r>
                  <a:rPr lang="en-US" sz="1800" dirty="0">
                    <a:latin typeface="Tahoma" pitchFamily="34" charset="0"/>
                    <a:cs typeface="Tahoma" pitchFamily="34" charset="0"/>
                  </a:rPr>
                  <a:t>	To get the final product, we will be sequentially multiplying each row in one matrix by the corresponding column in another matrix. In this example, we take the first row of </a:t>
                </a:r>
                <a:r>
                  <a:rPr lang="en-US" sz="1800" b="1" dirty="0">
                    <a:latin typeface="Tahoma" pitchFamily="34" charset="0"/>
                    <a:cs typeface="Tahoma" pitchFamily="34" charset="0"/>
                  </a:rPr>
                  <a:t>A</a:t>
                </a:r>
                <a:r>
                  <a:rPr lang="en-US" sz="1800" dirty="0">
                    <a:latin typeface="Tahoma" pitchFamily="34" charset="0"/>
                    <a:cs typeface="Tahoma" pitchFamily="34" charset="0"/>
                  </a:rPr>
                  <a:t> and first column of </a:t>
                </a:r>
                <a:r>
                  <a:rPr lang="en-US" sz="1800" b="1" dirty="0">
                    <a:latin typeface="Tahoma" pitchFamily="34" charset="0"/>
                    <a:cs typeface="Tahoma" pitchFamily="34" charset="0"/>
                  </a:rPr>
                  <a:t>B</a:t>
                </a:r>
                <a:r>
                  <a:rPr lang="en-US" sz="1800" dirty="0">
                    <a:latin typeface="Tahoma" pitchFamily="34" charset="0"/>
                    <a:cs typeface="Tahoma" pitchFamily="34" charset="0"/>
                  </a:rPr>
                  <a:t>, multiply the first entries together, second entries together, and third entries together, and then add the three products. </a:t>
                </a:r>
                <a:endParaRPr lang="en-US" sz="1800" dirty="0">
                  <a:cs typeface="Times New Roman" pitchFamily="18" charset="0"/>
                </a:endParaRPr>
              </a:p>
              <a:p>
                <a:pPr>
                  <a:buFont typeface="Wingdings" pitchFamily="2" charset="2"/>
                  <a:buNone/>
                </a:pPr>
                <a:r>
                  <a:rPr lang="en-US" sz="1800" dirty="0">
                    <a:latin typeface="Tahoma" pitchFamily="34" charset="0"/>
                    <a:cs typeface="Tahoma" pitchFamily="34" charset="0"/>
                  </a:rPr>
                  <a:t>	1	    0 	-2	*	6	= 1(6) + 0(4) + (-2)(-7) = 20</a:t>
                </a:r>
                <a:endParaRPr lang="en-US" sz="1800" dirty="0">
                  <a:latin typeface="Tahoma" pitchFamily="34" charset="0"/>
                  <a:cs typeface="Times New Roman" pitchFamily="18" charset="0"/>
                </a:endParaRPr>
              </a:p>
              <a:p>
                <a:pPr>
                  <a:buFont typeface="Wingdings" pitchFamily="2" charset="2"/>
                  <a:buNone/>
                </a:pPr>
                <a:r>
                  <a:rPr lang="en-US" sz="1800" dirty="0">
                    <a:latin typeface="Tahoma" pitchFamily="34" charset="0"/>
                    <a:cs typeface="Tahoma" pitchFamily="34" charset="0"/>
                  </a:rPr>
                  <a:t>					4</a:t>
                </a:r>
                <a:endParaRPr lang="en-US" sz="1800" dirty="0">
                  <a:latin typeface="Tahoma" pitchFamily="34" charset="0"/>
                  <a:cs typeface="Times New Roman" pitchFamily="18" charset="0"/>
                </a:endParaRPr>
              </a:p>
              <a:p>
                <a:pPr>
                  <a:buFont typeface="Wingdings" pitchFamily="2" charset="2"/>
                  <a:buNone/>
                </a:pPr>
                <a:r>
                  <a:rPr lang="en-US" sz="1800" dirty="0">
                    <a:latin typeface="Tahoma" pitchFamily="34" charset="0"/>
                    <a:cs typeface="Tahoma" pitchFamily="34" charset="0"/>
                  </a:rPr>
                  <a:t>					-7		</a:t>
                </a: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5029200"/>
              </a:xfrm>
              <a:blipFill rotWithShape="1">
                <a:blip r:embed="rId2"/>
                <a:stretch>
                  <a:fillRect l="-1111" t="-1333" r="-593" b="-36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45</a:t>
            </a:fld>
            <a:endParaRPr lang="en-US"/>
          </a:p>
        </p:txBody>
      </p:sp>
    </p:spTree>
    <p:extLst>
      <p:ext uri="{BB962C8B-B14F-4D97-AF65-F5344CB8AC3E}">
        <p14:creationId xmlns:p14="http://schemas.microsoft.com/office/powerpoint/2010/main" val="1640780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304800" y="228600"/>
            <a:ext cx="8534400" cy="6248400"/>
          </a:xfrm>
        </p:spPr>
        <p:txBody>
          <a:bodyPr/>
          <a:lstStyle/>
          <a:p>
            <a:pPr>
              <a:lnSpc>
                <a:spcPct val="90000"/>
              </a:lnSpc>
              <a:buFont typeface="Wingdings" pitchFamily="2" charset="2"/>
              <a:buNone/>
            </a:pPr>
            <a:r>
              <a:rPr lang="en-US" sz="2000" dirty="0" smtClean="0">
                <a:cs typeface="Tahoma" pitchFamily="34" charset="0"/>
              </a:rPr>
              <a:t>This sum is one of the entries in the product matrix </a:t>
            </a:r>
            <a:r>
              <a:rPr lang="en-US" sz="2000" b="1" dirty="0" smtClean="0">
                <a:cs typeface="Tahoma" pitchFamily="34" charset="0"/>
              </a:rPr>
              <a:t>AB</a:t>
            </a:r>
            <a:r>
              <a:rPr lang="en-US" sz="2000" dirty="0" smtClean="0">
                <a:cs typeface="Tahoma" pitchFamily="34" charset="0"/>
              </a:rPr>
              <a:t>; in fact, being the product</a:t>
            </a:r>
          </a:p>
          <a:p>
            <a:pPr>
              <a:lnSpc>
                <a:spcPct val="90000"/>
              </a:lnSpc>
              <a:buFont typeface="Wingdings" pitchFamily="2" charset="2"/>
              <a:buNone/>
            </a:pPr>
            <a:r>
              <a:rPr lang="en-US" sz="2000" dirty="0" smtClean="0">
                <a:cs typeface="Tahoma" pitchFamily="34" charset="0"/>
              </a:rPr>
              <a:t>of row 1 of </a:t>
            </a:r>
            <a:r>
              <a:rPr lang="en-US" sz="2000" b="1" dirty="0" smtClean="0">
                <a:cs typeface="Tahoma" pitchFamily="34" charset="0"/>
              </a:rPr>
              <a:t>A</a:t>
            </a:r>
            <a:r>
              <a:rPr lang="en-US" sz="2000" dirty="0" smtClean="0">
                <a:cs typeface="Tahoma" pitchFamily="34" charset="0"/>
              </a:rPr>
              <a:t> and column 1 of </a:t>
            </a:r>
            <a:r>
              <a:rPr lang="en-US" sz="2000" b="1" dirty="0" smtClean="0">
                <a:cs typeface="Tahoma" pitchFamily="34" charset="0"/>
              </a:rPr>
              <a:t>B</a:t>
            </a:r>
            <a:r>
              <a:rPr lang="en-US" sz="2000" dirty="0" smtClean="0">
                <a:cs typeface="Tahoma" pitchFamily="34" charset="0"/>
              </a:rPr>
              <a:t>, it is the (1,1)-entry in </a:t>
            </a:r>
            <a:r>
              <a:rPr lang="en-US" sz="2000" b="1" dirty="0" smtClean="0">
                <a:cs typeface="Tahoma" pitchFamily="34" charset="0"/>
              </a:rPr>
              <a:t>AB</a:t>
            </a:r>
            <a:r>
              <a:rPr lang="en-US" sz="2000" dirty="0" smtClean="0">
                <a:cs typeface="Tahoma" pitchFamily="34" charset="0"/>
              </a:rPr>
              <a:t>.</a:t>
            </a:r>
          </a:p>
          <a:p>
            <a:pPr>
              <a:lnSpc>
                <a:spcPct val="90000"/>
              </a:lnSpc>
              <a:buFont typeface="Wingdings" pitchFamily="2" charset="2"/>
              <a:buNone/>
            </a:pP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Column 1</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Row 1 →    </a:t>
            </a:r>
            <a:r>
              <a:rPr lang="en-US" sz="2000" b="1" dirty="0" smtClean="0">
                <a:solidFill>
                  <a:srgbClr val="FF0000"/>
                </a:solidFill>
                <a:cs typeface="Tahoma" pitchFamily="34" charset="0"/>
              </a:rPr>
              <a:t>20</a:t>
            </a:r>
            <a:r>
              <a:rPr lang="en-US" sz="2000" dirty="0" smtClean="0">
                <a:cs typeface="Tahoma" pitchFamily="34" charset="0"/>
              </a:rPr>
              <a:t>	</a:t>
            </a:r>
            <a:r>
              <a:rPr lang="en-US" sz="2000" dirty="0" smtClean="0">
                <a:solidFill>
                  <a:srgbClr val="FF0000"/>
                </a:solidFill>
                <a:cs typeface="Tahoma" pitchFamily="34" charset="0"/>
              </a:rPr>
              <a:t>#</a:t>
            </a:r>
            <a:endParaRPr lang="en-US" sz="2000" dirty="0" smtClean="0">
              <a:solidFill>
                <a:srgbClr val="FF0000"/>
              </a:solidFill>
              <a:cs typeface="Times New Roman" pitchFamily="18" charset="0"/>
            </a:endParaRPr>
          </a:p>
          <a:p>
            <a:pPr>
              <a:lnSpc>
                <a:spcPct val="90000"/>
              </a:lnSpc>
              <a:buFont typeface="Wingdings" pitchFamily="2" charset="2"/>
              <a:buNone/>
            </a:pPr>
            <a:r>
              <a:rPr lang="en-US" sz="2000" dirty="0" smtClean="0">
                <a:cs typeface="Tahoma" pitchFamily="34" charset="0"/>
              </a:rPr>
              <a:t>				 </a:t>
            </a:r>
            <a:r>
              <a:rPr lang="en-US" sz="2000" dirty="0" smtClean="0">
                <a:solidFill>
                  <a:srgbClr val="FF0000"/>
                </a:solidFill>
                <a:cs typeface="Tahoma" pitchFamily="34" charset="0"/>
              </a:rPr>
              <a:t>#	#</a:t>
            </a:r>
          </a:p>
          <a:p>
            <a:pPr>
              <a:lnSpc>
                <a:spcPct val="90000"/>
              </a:lnSpc>
              <a:buFont typeface="Wingdings" pitchFamily="2" charset="2"/>
              <a:buNone/>
            </a:pPr>
            <a:endParaRPr lang="en-US" sz="2000" dirty="0" smtClean="0">
              <a:cs typeface="Tahoma" pitchFamily="34" charset="0"/>
            </a:endParaRPr>
          </a:p>
          <a:p>
            <a:pPr>
              <a:lnSpc>
                <a:spcPct val="90000"/>
              </a:lnSpc>
              <a:buFont typeface="Wingdings" pitchFamily="2" charset="2"/>
              <a:buNone/>
            </a:pPr>
            <a:r>
              <a:rPr lang="en-US" sz="2000" dirty="0" smtClean="0">
                <a:cs typeface="Tahoma" pitchFamily="34" charset="0"/>
              </a:rPr>
              <a:t>Then we continue in like manner; we multiply row 1 of </a:t>
            </a:r>
            <a:r>
              <a:rPr lang="en-US" sz="2000" b="1" dirty="0" smtClean="0">
                <a:cs typeface="Tahoma" pitchFamily="34" charset="0"/>
              </a:rPr>
              <a:t>A</a:t>
            </a:r>
            <a:r>
              <a:rPr lang="en-US" sz="2000" dirty="0" smtClean="0">
                <a:cs typeface="Tahoma" pitchFamily="34" charset="0"/>
              </a:rPr>
              <a:t> by column 2 of </a:t>
            </a:r>
            <a:r>
              <a:rPr lang="en-US" sz="2000" b="1" dirty="0" smtClean="0">
                <a:cs typeface="Tahoma" pitchFamily="34" charset="0"/>
              </a:rPr>
              <a:t>B</a:t>
            </a:r>
            <a:r>
              <a:rPr lang="en-US" sz="2000" dirty="0" smtClean="0">
                <a:cs typeface="Tahoma" pitchFamily="34" charset="0"/>
              </a:rPr>
              <a:t>.</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1	    0	-2 	*	 3	= 1(3) + 0(-3) + (-2)(2) = -1</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-3</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2</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And its position in matrix </a:t>
            </a:r>
            <a:r>
              <a:rPr lang="en-US" sz="2000" b="1" dirty="0" smtClean="0">
                <a:cs typeface="Tahoma" pitchFamily="34" charset="0"/>
              </a:rPr>
              <a:t>AB</a:t>
            </a:r>
            <a:r>
              <a:rPr lang="en-US" sz="2000" dirty="0" smtClean="0">
                <a:cs typeface="Tahoma" pitchFamily="34" charset="0"/>
              </a:rPr>
              <a:t> is</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Column 2</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a:t>
            </a:r>
            <a:endParaRPr lang="en-US" sz="2000" dirty="0" smtClean="0">
              <a:cs typeface="Times New Roman" pitchFamily="18" charset="0"/>
            </a:endParaRPr>
          </a:p>
          <a:p>
            <a:pPr>
              <a:lnSpc>
                <a:spcPct val="90000"/>
              </a:lnSpc>
              <a:buFont typeface="Wingdings" pitchFamily="2" charset="2"/>
              <a:buNone/>
            </a:pPr>
            <a:r>
              <a:rPr lang="en-US" sz="2000" dirty="0" smtClean="0">
                <a:cs typeface="Times New Roman" pitchFamily="18" charset="0"/>
              </a:rPr>
              <a:t>				   20	</a:t>
            </a:r>
            <a:r>
              <a:rPr lang="en-US" sz="2000" b="1" dirty="0" smtClean="0">
                <a:solidFill>
                  <a:srgbClr val="FF0000"/>
                </a:solidFill>
                <a:cs typeface="Times New Roman" pitchFamily="18" charset="0"/>
              </a:rPr>
              <a:t>-1</a:t>
            </a:r>
            <a:r>
              <a:rPr lang="en-US" sz="2000" dirty="0" smtClean="0">
                <a:cs typeface="Times New Roman" pitchFamily="18" charset="0"/>
              </a:rPr>
              <a:t> </a:t>
            </a:r>
            <a:r>
              <a:rPr lang="en-US" sz="2000" dirty="0" smtClean="0">
                <a:cs typeface="Tahoma" pitchFamily="34" charset="0"/>
              </a:rPr>
              <a:t>← Row 1</a:t>
            </a:r>
            <a:endParaRPr lang="en-US" sz="2000" dirty="0" smtClean="0">
              <a:cs typeface="Times New Roman" pitchFamily="18" charset="0"/>
            </a:endParaRPr>
          </a:p>
          <a:p>
            <a:pPr>
              <a:lnSpc>
                <a:spcPct val="90000"/>
              </a:lnSpc>
              <a:buFont typeface="Wingdings" pitchFamily="2" charset="2"/>
              <a:buNone/>
            </a:pPr>
            <a:r>
              <a:rPr lang="en-US" sz="2000" dirty="0" smtClean="0">
                <a:cs typeface="Tahoma" pitchFamily="34" charset="0"/>
              </a:rPr>
              <a:t>			   	    </a:t>
            </a:r>
            <a:r>
              <a:rPr lang="en-US" sz="2000" dirty="0" smtClean="0">
                <a:solidFill>
                  <a:srgbClr val="FF0000"/>
                </a:solidFill>
                <a:cs typeface="Tahoma" pitchFamily="34" charset="0"/>
              </a:rPr>
              <a:t>#	#</a:t>
            </a:r>
            <a:r>
              <a:rPr lang="en-US" sz="2000" dirty="0" smtClean="0">
                <a:cs typeface="Tahoma" pitchFamily="34" charset="0"/>
              </a:rPr>
              <a:t>	</a:t>
            </a:r>
            <a:endParaRPr lang="en-US" sz="2000" dirty="0" smtClean="0">
              <a:cs typeface="Times New Roman" pitchFamily="18" charset="0"/>
            </a:endParaRPr>
          </a:p>
          <a:p>
            <a:pPr>
              <a:lnSpc>
                <a:spcPct val="90000"/>
              </a:lnSpc>
              <a:buFont typeface="Wingdings" pitchFamily="2" charset="2"/>
              <a:buNone/>
            </a:pPr>
            <a:r>
              <a:rPr lang="en-US" sz="2000" dirty="0" smtClean="0">
                <a:solidFill>
                  <a:srgbClr val="F1CB0F"/>
                </a:solidFill>
                <a:cs typeface="Tahoma" pitchFamily="34" charset="0"/>
              </a:rPr>
              <a:t> </a:t>
            </a:r>
            <a:endParaRPr lang="en-US" sz="2000" dirty="0" smtClean="0">
              <a:solidFill>
                <a:srgbClr val="F1CB0F"/>
              </a:solidFill>
              <a:cs typeface="Times New Roman" pitchFamily="18" charset="0"/>
            </a:endParaRPr>
          </a:p>
          <a:p>
            <a:pPr>
              <a:lnSpc>
                <a:spcPct val="90000"/>
              </a:lnSpc>
              <a:buFont typeface="Wingdings" pitchFamily="2" charset="2"/>
              <a:buNone/>
            </a:pPr>
            <a:r>
              <a:rPr lang="en-US" sz="2000" dirty="0" smtClean="0">
                <a:solidFill>
                  <a:srgbClr val="F1CB0F"/>
                </a:solidFill>
                <a:cs typeface="Tahoma" pitchFamily="34" charset="0"/>
              </a:rPr>
              <a:t>	</a:t>
            </a:r>
            <a:endParaRPr lang="en-US" sz="2000" dirty="0" smtClean="0">
              <a:solidFill>
                <a:srgbClr val="F1CB0F"/>
              </a:solidFill>
            </a:endParaRPr>
          </a:p>
        </p:txBody>
      </p:sp>
      <p:sp>
        <p:nvSpPr>
          <p:cNvPr id="3" name="Slide Number Placeholder 2"/>
          <p:cNvSpPr>
            <a:spLocks noGrp="1"/>
          </p:cNvSpPr>
          <p:nvPr>
            <p:ph type="sldNum" sz="quarter" idx="12"/>
          </p:nvPr>
        </p:nvSpPr>
        <p:spPr/>
        <p:txBody>
          <a:bodyPr/>
          <a:lstStyle/>
          <a:p>
            <a:pPr>
              <a:defRPr/>
            </a:pPr>
            <a:fld id="{9F92D97D-2FE9-40FB-8A15-3CEE7ABC501D}" type="slidenum">
              <a:rPr lang="en-US" smtClean="0"/>
              <a:pPr>
                <a:defRPr/>
              </a:pPr>
              <a:t>46</a:t>
            </a:fld>
            <a:endParaRPr lang="en-US"/>
          </a:p>
        </p:txBody>
      </p:sp>
    </p:spTree>
    <p:extLst>
      <p:ext uri="{BB962C8B-B14F-4D97-AF65-F5344CB8AC3E}">
        <p14:creationId xmlns:p14="http://schemas.microsoft.com/office/powerpoint/2010/main" val="3180382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9" name="Rectangle 3"/>
              <p:cNvSpPr>
                <a:spLocks noGrp="1" noChangeArrowheads="1"/>
              </p:cNvSpPr>
              <p:nvPr>
                <p:ph type="body" idx="1"/>
              </p:nvPr>
            </p:nvSpPr>
            <p:spPr>
              <a:xfrm>
                <a:off x="304800" y="152400"/>
                <a:ext cx="8610600" cy="6400800"/>
              </a:xfrm>
            </p:spPr>
            <p:txBody>
              <a:bodyPr/>
              <a:lstStyle/>
              <a:p>
                <a:pPr>
                  <a:buFont typeface="Wingdings" pitchFamily="2" charset="2"/>
                  <a:buNone/>
                </a:pPr>
                <a:r>
                  <a:rPr lang="en-US" sz="1400" dirty="0" smtClean="0">
                    <a:latin typeface="Tahoma" pitchFamily="34" charset="0"/>
                    <a:cs typeface="Tahoma" pitchFamily="34" charset="0"/>
                  </a:rPr>
                  <a:t>	</a:t>
                </a:r>
              </a:p>
              <a:p>
                <a:pPr>
                  <a:buFont typeface="Wingdings" pitchFamily="2" charset="2"/>
                  <a:buNone/>
                </a:pPr>
                <a:r>
                  <a:rPr lang="en-US" sz="2000" dirty="0" smtClean="0">
                    <a:latin typeface="Tahoma" pitchFamily="34" charset="0"/>
                    <a:cs typeface="Tahoma" pitchFamily="34" charset="0"/>
                  </a:rPr>
                  <a:t>Multiplying row 2 of </a:t>
                </a:r>
                <a:r>
                  <a:rPr lang="en-US" sz="2000" b="1" dirty="0" smtClean="0">
                    <a:latin typeface="Tahoma" pitchFamily="34" charset="0"/>
                    <a:cs typeface="Tahoma" pitchFamily="34" charset="0"/>
                  </a:rPr>
                  <a:t>A</a:t>
                </a:r>
                <a:r>
                  <a:rPr lang="en-US" sz="2000" dirty="0" smtClean="0">
                    <a:latin typeface="Tahoma" pitchFamily="34" charset="0"/>
                    <a:cs typeface="Tahoma" pitchFamily="34" charset="0"/>
                  </a:rPr>
                  <a:t> by column 1 of </a:t>
                </a:r>
                <a:r>
                  <a:rPr lang="en-US" sz="2000" b="1" dirty="0" smtClean="0">
                    <a:latin typeface="Tahoma" pitchFamily="34" charset="0"/>
                    <a:cs typeface="Tahoma" pitchFamily="34" charset="0"/>
                  </a:rPr>
                  <a:t>B </a:t>
                </a:r>
                <a:r>
                  <a:rPr lang="en-US" sz="2000" dirty="0" smtClean="0">
                    <a:latin typeface="Tahoma" pitchFamily="34" charset="0"/>
                    <a:cs typeface="Tahoma" pitchFamily="34" charset="0"/>
                  </a:rPr>
                  <a:t>gives</a:t>
                </a:r>
              </a:p>
              <a:p>
                <a:pPr>
                  <a:buFont typeface="Wingdings" pitchFamily="2" charset="2"/>
                  <a:buNone/>
                </a:pPr>
                <a:endParaRPr lang="en-US" sz="1400" dirty="0" smtClean="0">
                  <a:cs typeface="Times New Roman" pitchFamily="18" charset="0"/>
                </a:endParaRPr>
              </a:p>
              <a:p>
                <a:pPr>
                  <a:buFont typeface="Wingdings" pitchFamily="2" charset="2"/>
                  <a:buNone/>
                </a:pPr>
                <a:r>
                  <a:rPr lang="en-US" sz="1800" dirty="0" smtClean="0">
                    <a:latin typeface="Tahoma" pitchFamily="34" charset="0"/>
                    <a:cs typeface="Tahoma" pitchFamily="34" charset="0"/>
                  </a:rPr>
                  <a:t>	5	   3 	-1	*	6	= 5(6)+3(4)+(-1)(-7) = </a:t>
                </a:r>
                <a:r>
                  <a:rPr lang="en-US" sz="1800" b="1" dirty="0" smtClean="0">
                    <a:solidFill>
                      <a:srgbClr val="FF0000"/>
                    </a:solidFill>
                    <a:cs typeface="Tahoma" pitchFamily="34" charset="0"/>
                  </a:rPr>
                  <a:t>49</a:t>
                </a:r>
                <a:endParaRPr lang="en-US" sz="1800" b="1" dirty="0" smtClean="0">
                  <a:solidFill>
                    <a:srgbClr val="FF0000"/>
                  </a:solidFill>
                  <a:cs typeface="Times New Roman" pitchFamily="18" charset="0"/>
                </a:endParaRPr>
              </a:p>
              <a:p>
                <a:pPr>
                  <a:buFont typeface="Wingdings" pitchFamily="2" charset="2"/>
                  <a:buNone/>
                </a:pPr>
                <a:r>
                  <a:rPr lang="en-US" sz="1800" dirty="0" smtClean="0">
                    <a:latin typeface="Tahoma" pitchFamily="34" charset="0"/>
                    <a:cs typeface="Tahoma" pitchFamily="34" charset="0"/>
                  </a:rPr>
                  <a:t>					4</a:t>
                </a:r>
                <a:endParaRPr lang="en-US" sz="1800" dirty="0" smtClean="0">
                  <a:cs typeface="Times New Roman" pitchFamily="18" charset="0"/>
                </a:endParaRPr>
              </a:p>
              <a:p>
                <a:pPr>
                  <a:buFont typeface="Wingdings" pitchFamily="2" charset="2"/>
                  <a:buNone/>
                </a:pPr>
                <a:r>
                  <a:rPr lang="en-US" sz="1800" dirty="0" smtClean="0">
                    <a:latin typeface="Tahoma" pitchFamily="34" charset="0"/>
                    <a:cs typeface="Tahoma" pitchFamily="34" charset="0"/>
                  </a:rPr>
                  <a:t>					-7</a:t>
                </a:r>
                <a:endParaRPr lang="en-US" sz="1800" dirty="0" smtClean="0">
                  <a:cs typeface="Times New Roman" pitchFamily="18" charset="0"/>
                </a:endParaRPr>
              </a:p>
              <a:p>
                <a:pPr>
                  <a:buFont typeface="Wingdings" pitchFamily="2" charset="2"/>
                  <a:buNone/>
                </a:pPr>
                <a:endParaRPr lang="en-US" sz="1800" dirty="0">
                  <a:cs typeface="Times New Roman" pitchFamily="18" charset="0"/>
                </a:endParaRPr>
              </a:p>
              <a:p>
                <a:pPr>
                  <a:buFont typeface="Wingdings" pitchFamily="2" charset="2"/>
                  <a:buNone/>
                </a:pPr>
                <a:r>
                  <a:rPr lang="en-US" sz="2000" dirty="0" smtClean="0">
                    <a:cs typeface="Tahoma" pitchFamily="34" charset="0"/>
                  </a:rPr>
                  <a:t>And its position in matrix </a:t>
                </a:r>
                <a:r>
                  <a:rPr lang="en-US" sz="2000" b="1" dirty="0" smtClean="0">
                    <a:cs typeface="Tahoma" pitchFamily="34" charset="0"/>
                  </a:rPr>
                  <a:t>AB</a:t>
                </a:r>
                <a:r>
                  <a:rPr lang="en-US" sz="2000" dirty="0" smtClean="0">
                    <a:cs typeface="Tahoma" pitchFamily="34" charset="0"/>
                  </a:rPr>
                  <a:t> is at row 2 and column 1.</a:t>
                </a:r>
                <a:endParaRPr lang="en-US" sz="2000" dirty="0" smtClean="0">
                  <a:cs typeface="Times New Roman" pitchFamily="18" charset="0"/>
                </a:endParaRPr>
              </a:p>
              <a:p>
                <a:pPr>
                  <a:buFont typeface="Wingdings" pitchFamily="2" charset="2"/>
                  <a:buNone/>
                </a:pPr>
                <a:r>
                  <a:rPr lang="en-US" sz="2000" dirty="0" smtClean="0">
                    <a:solidFill>
                      <a:srgbClr val="0000FF"/>
                    </a:solidFill>
                    <a:cs typeface="Tahoma" pitchFamily="34" charset="0"/>
                  </a:rPr>
                  <a:t>You can do the last multiplication of row 2 of A by column 2 of B by yourself.</a:t>
                </a:r>
                <a:endParaRPr lang="en-US" sz="2000" dirty="0" smtClean="0">
                  <a:solidFill>
                    <a:srgbClr val="0000FF"/>
                  </a:solidFill>
                  <a:cs typeface="Times New Roman" pitchFamily="18" charset="0"/>
                </a:endParaRPr>
              </a:p>
              <a:p>
                <a:pPr>
                  <a:buFont typeface="Wingdings" pitchFamily="2" charset="2"/>
                  <a:buNone/>
                </a:pPr>
                <a:r>
                  <a:rPr lang="en-US" sz="1600" dirty="0" smtClean="0">
                    <a:latin typeface="Tahoma" pitchFamily="34" charset="0"/>
                    <a:cs typeface="Tahoma" pitchFamily="34" charset="0"/>
                  </a:rPr>
                  <a:t> 	</a:t>
                </a:r>
              </a:p>
              <a:p>
                <a:pPr>
                  <a:buFont typeface="Wingdings" pitchFamily="2" charset="2"/>
                  <a:buNone/>
                </a:pPr>
                <a:r>
                  <a:rPr lang="en-US" sz="2000" dirty="0" smtClean="0">
                    <a:solidFill>
                      <a:srgbClr val="FF0000"/>
                    </a:solidFill>
                    <a:latin typeface="Tahoma" pitchFamily="34" charset="0"/>
                    <a:cs typeface="Tahoma" pitchFamily="34" charset="0"/>
                  </a:rPr>
                  <a:t>So the final answer is </a:t>
                </a:r>
              </a:p>
              <a:p>
                <a:pPr>
                  <a:buFont typeface="Wingdings" pitchFamily="2" charset="2"/>
                  <a:buNone/>
                </a:pPr>
                <a:endParaRPr lang="en-US" sz="1600" dirty="0" smtClean="0">
                  <a:cs typeface="Times New Roman" pitchFamily="18" charset="0"/>
                </a:endParaRPr>
              </a:p>
              <a:p>
                <a:pPr>
                  <a:buFont typeface="Wingdings" pitchFamily="2" charset="2"/>
                  <a:buNone/>
                </a:pPr>
                <a:r>
                  <a:rPr lang="en-US" sz="1800" b="1" dirty="0" smtClean="0">
                    <a:latin typeface="Tahoma" pitchFamily="34" charset="0"/>
                    <a:cs typeface="Tahoma" pitchFamily="34" charset="0"/>
                  </a:rPr>
                  <a:t>AB</a:t>
                </a:r>
                <a:r>
                  <a:rPr lang="en-US" sz="1800" dirty="0" smtClean="0">
                    <a:latin typeface="Tahoma" pitchFamily="34" charset="0"/>
                    <a:cs typeface="Tahoma" pitchFamily="34" charset="0"/>
                  </a:rPr>
                  <a:t> = </a:t>
                </a:r>
                <a14:m>
                  <m:oMath xmlns:m="http://schemas.openxmlformats.org/officeDocument/2006/math">
                    <m:d>
                      <m:dPr>
                        <m:begChr m:val="["/>
                        <m:endChr m:val="]"/>
                        <m:ctrlPr>
                          <a:rPr lang="en-US" sz="2000" i="1" smtClean="0">
                            <a:latin typeface="Cambria Math"/>
                            <a:cs typeface="Tahoma" pitchFamily="34" charset="0"/>
                          </a:rPr>
                        </m:ctrlPr>
                      </m:dPr>
                      <m:e>
                        <m:m>
                          <m:mPr>
                            <m:mcs>
                              <m:mc>
                                <m:mcPr>
                                  <m:count m:val="3"/>
                                  <m:mcJc m:val="center"/>
                                </m:mcPr>
                              </m:mc>
                            </m:mcs>
                            <m:ctrlPr>
                              <a:rPr lang="en-US" sz="2000" i="1" smtClean="0">
                                <a:latin typeface="Cambria Math"/>
                                <a:cs typeface="Tahoma" pitchFamily="34" charset="0"/>
                              </a:rPr>
                            </m:ctrlPr>
                          </m:mPr>
                          <m:mr>
                            <m:e>
                              <m:r>
                                <m:rPr>
                                  <m:brk m:alnAt="7"/>
                                </m:rPr>
                                <a:rPr lang="en-US" sz="2000" b="0" i="1" smtClean="0">
                                  <a:latin typeface="Cambria Math"/>
                                  <a:cs typeface="Tahoma" pitchFamily="34" charset="0"/>
                                </a:rPr>
                                <m:t>1</m:t>
                              </m:r>
                            </m:e>
                            <m:e>
                              <m:r>
                                <a:rPr lang="en-US" sz="2000" b="0" i="1" smtClean="0">
                                  <a:latin typeface="Cambria Math"/>
                                  <a:cs typeface="Tahoma" pitchFamily="34" charset="0"/>
                                </a:rPr>
                                <m:t>0</m:t>
                              </m:r>
                            </m:e>
                            <m:e>
                              <m:r>
                                <a:rPr lang="en-US" sz="2000" b="0" i="1" smtClean="0">
                                  <a:latin typeface="Cambria Math"/>
                                  <a:cs typeface="Tahoma" pitchFamily="34" charset="0"/>
                                </a:rPr>
                                <m:t>−2</m:t>
                              </m:r>
                            </m:e>
                          </m:mr>
                          <m:mr>
                            <m:e>
                              <m:r>
                                <a:rPr lang="en-US" sz="2000" b="0" i="1" smtClean="0">
                                  <a:latin typeface="Cambria Math"/>
                                  <a:cs typeface="Tahoma" pitchFamily="34" charset="0"/>
                                </a:rPr>
                                <m:t>5</m:t>
                              </m:r>
                            </m:e>
                            <m:e>
                              <m:r>
                                <a:rPr lang="en-US" sz="2000" b="0" i="1" smtClean="0">
                                  <a:latin typeface="Cambria Math"/>
                                  <a:cs typeface="Tahoma" pitchFamily="34" charset="0"/>
                                </a:rPr>
                                <m:t>3</m:t>
                              </m:r>
                            </m:e>
                            <m:e>
                              <m:r>
                                <a:rPr lang="en-US" sz="2000" b="0" i="1" smtClean="0">
                                  <a:latin typeface="Cambria Math"/>
                                  <a:cs typeface="Tahoma" pitchFamily="34" charset="0"/>
                                </a:rPr>
                                <m:t>−1</m:t>
                              </m:r>
                            </m:e>
                          </m:mr>
                        </m:m>
                      </m:e>
                    </m:d>
                  </m:oMath>
                </a14:m>
                <a:r>
                  <a:rPr lang="en-US" sz="1400" i="1" dirty="0" smtClean="0">
                    <a:latin typeface="Tahoma" pitchFamily="34" charset="0"/>
                    <a:cs typeface="Tahoma" pitchFamily="34" charset="0"/>
                  </a:rPr>
                  <a:t> </a:t>
                </a:r>
                <a14:m>
                  <m:oMath xmlns:m="http://schemas.openxmlformats.org/officeDocument/2006/math">
                    <m:d>
                      <m:dPr>
                        <m:begChr m:val="["/>
                        <m:endChr m:val="]"/>
                        <m:ctrlPr>
                          <a:rPr lang="en-US" sz="2000" i="1" smtClean="0">
                            <a:latin typeface="Cambria Math"/>
                            <a:cs typeface="Tahoma" pitchFamily="34" charset="0"/>
                          </a:rPr>
                        </m:ctrlPr>
                      </m:dPr>
                      <m:e>
                        <m:m>
                          <m:mPr>
                            <m:mcs>
                              <m:mc>
                                <m:mcPr>
                                  <m:count m:val="2"/>
                                  <m:mcJc m:val="center"/>
                                </m:mcPr>
                              </m:mc>
                            </m:mcs>
                            <m:ctrlPr>
                              <a:rPr lang="en-US" sz="2000" i="1" smtClean="0">
                                <a:latin typeface="Cambria Math"/>
                                <a:cs typeface="Tahoma" pitchFamily="34" charset="0"/>
                              </a:rPr>
                            </m:ctrlPr>
                          </m:mPr>
                          <m:mr>
                            <m:e>
                              <m:r>
                                <m:rPr>
                                  <m:brk m:alnAt="7"/>
                                </m:rPr>
                                <a:rPr lang="en-US" sz="2000" b="0" i="1" smtClean="0">
                                  <a:latin typeface="Cambria Math"/>
                                  <a:cs typeface="Tahoma" pitchFamily="34" charset="0"/>
                                </a:rPr>
                                <m:t> </m:t>
                              </m:r>
                              <m:r>
                                <a:rPr lang="en-US" sz="2000" b="0" i="1" smtClean="0">
                                  <a:latin typeface="Cambria Math"/>
                                  <a:cs typeface="Tahoma" pitchFamily="34" charset="0"/>
                                </a:rPr>
                                <m:t>  6</m:t>
                              </m:r>
                            </m:e>
                            <m:e>
                              <m:r>
                                <a:rPr lang="en-US" sz="2000" b="0" i="1" smtClean="0">
                                  <a:latin typeface="Cambria Math"/>
                                  <a:cs typeface="Tahoma" pitchFamily="34" charset="0"/>
                                </a:rPr>
                                <m:t>   3</m:t>
                              </m:r>
                            </m:e>
                          </m:mr>
                          <m:mr>
                            <m:e>
                              <m:r>
                                <a:rPr lang="en-US" sz="2000" b="0" i="1" smtClean="0">
                                  <a:latin typeface="Cambria Math"/>
                                  <a:cs typeface="Tahoma" pitchFamily="34" charset="0"/>
                                </a:rPr>
                                <m:t>   4</m:t>
                              </m:r>
                            </m:e>
                            <m:e>
                              <m:r>
                                <a:rPr lang="en-US" sz="2000" b="0" i="1" smtClean="0">
                                  <a:latin typeface="Cambria Math"/>
                                  <a:cs typeface="Tahoma" pitchFamily="34" charset="0"/>
                                </a:rPr>
                                <m:t>−3</m:t>
                              </m:r>
                            </m:e>
                          </m:mr>
                          <m:mr>
                            <m:e>
                              <m:r>
                                <a:rPr lang="en-US" sz="2000" b="0" i="1" smtClean="0">
                                  <a:latin typeface="Cambria Math"/>
                                  <a:cs typeface="Tahoma" pitchFamily="34" charset="0"/>
                                </a:rPr>
                                <m:t>−7</m:t>
                              </m:r>
                            </m:e>
                            <m:e>
                              <m:r>
                                <a:rPr lang="en-US" sz="2000" b="0" i="1" smtClean="0">
                                  <a:latin typeface="Cambria Math"/>
                                  <a:cs typeface="Tahoma" pitchFamily="34" charset="0"/>
                                </a:rPr>
                                <m:t>   2</m:t>
                              </m:r>
                            </m:e>
                          </m:mr>
                        </m:m>
                      </m:e>
                    </m:d>
                  </m:oMath>
                </a14:m>
                <a:r>
                  <a:rPr lang="en-US" sz="1400" i="1" dirty="0" smtClean="0">
                    <a:latin typeface="Tahoma" pitchFamily="34" charset="0"/>
                    <a:cs typeface="Tahoma" pitchFamily="34" charset="0"/>
                  </a:rPr>
                  <a:t>  </a:t>
                </a:r>
                <a:r>
                  <a:rPr lang="en-US" sz="1400" dirty="0" smtClean="0">
                    <a:latin typeface="Tahoma" pitchFamily="34" charset="0"/>
                    <a:cs typeface="Tahoma" pitchFamily="34" charset="0"/>
                  </a:rPr>
                  <a:t>= </a:t>
                </a:r>
                <a14:m>
                  <m:oMath xmlns:m="http://schemas.openxmlformats.org/officeDocument/2006/math">
                    <m:d>
                      <m:dPr>
                        <m:begChr m:val="["/>
                        <m:endChr m:val="]"/>
                        <m:ctrlPr>
                          <a:rPr lang="en-US" sz="2000" i="1" smtClean="0">
                            <a:latin typeface="Cambria Math"/>
                            <a:cs typeface="Tahoma" pitchFamily="34" charset="0"/>
                          </a:rPr>
                        </m:ctrlPr>
                      </m:dPr>
                      <m:e>
                        <m:m>
                          <m:mPr>
                            <m:mcs>
                              <m:mc>
                                <m:mcPr>
                                  <m:count m:val="2"/>
                                  <m:mcJc m:val="center"/>
                                </m:mcPr>
                              </m:mc>
                            </m:mcs>
                            <m:ctrlPr>
                              <a:rPr lang="en-US" sz="2000" i="1" smtClean="0">
                                <a:latin typeface="Cambria Math"/>
                                <a:cs typeface="Tahoma" pitchFamily="34" charset="0"/>
                              </a:rPr>
                            </m:ctrlPr>
                          </m:mPr>
                          <m:mr>
                            <m:e>
                              <m:r>
                                <m:rPr>
                                  <m:brk m:alnAt="7"/>
                                </m:rPr>
                                <a:rPr lang="en-US" sz="2000" b="0" i="1" smtClean="0">
                                  <a:latin typeface="Cambria Math"/>
                                  <a:cs typeface="Tahoma" pitchFamily="34" charset="0"/>
                                </a:rPr>
                                <m:t> </m:t>
                              </m:r>
                              <m:r>
                                <a:rPr lang="en-US" sz="2000" b="0" i="1" smtClean="0">
                                  <a:latin typeface="Cambria Math"/>
                                  <a:cs typeface="Tahoma" pitchFamily="34" charset="0"/>
                                </a:rPr>
                                <m:t>20</m:t>
                              </m:r>
                            </m:e>
                            <m:e>
                              <m:r>
                                <a:rPr lang="en-US" sz="2000" b="0" i="1" smtClean="0">
                                  <a:latin typeface="Cambria Math"/>
                                  <a:cs typeface="Tahoma" pitchFamily="34" charset="0"/>
                                </a:rPr>
                                <m:t>−1 </m:t>
                              </m:r>
                            </m:e>
                          </m:mr>
                          <m:mr>
                            <m:e>
                              <m:r>
                                <a:rPr lang="en-US" sz="2000" b="0" i="1" smtClean="0">
                                  <a:latin typeface="Cambria Math"/>
                                  <a:cs typeface="Tahoma" pitchFamily="34" charset="0"/>
                                </a:rPr>
                                <m:t>49</m:t>
                              </m:r>
                            </m:e>
                            <m:e>
                              <m:r>
                                <a:rPr lang="en-US" sz="2000" b="0" i="1" smtClean="0">
                                  <a:latin typeface="Cambria Math"/>
                                  <a:cs typeface="Tahoma" pitchFamily="34" charset="0"/>
                                </a:rPr>
                                <m:t>  4</m:t>
                              </m:r>
                            </m:e>
                          </m:mr>
                        </m:m>
                      </m:e>
                    </m:d>
                  </m:oMath>
                </a14:m>
                <a:endParaRPr lang="en-US" sz="2000" i="1" dirty="0" smtClean="0">
                  <a:latin typeface="Tahoma" pitchFamily="34" charset="0"/>
                  <a:cs typeface="Tahoma" pitchFamily="34" charset="0"/>
                </a:endParaRPr>
              </a:p>
              <a:p>
                <a:pPr>
                  <a:buFont typeface="Wingdings" pitchFamily="2" charset="2"/>
                  <a:buNone/>
                </a:pPr>
                <a:endParaRPr lang="en-US" sz="1400" i="1" dirty="0" smtClean="0">
                  <a:latin typeface="Tahoma" pitchFamily="34" charset="0"/>
                  <a:cs typeface="Tahoma" pitchFamily="34" charset="0"/>
                </a:endParaRPr>
              </a:p>
              <a:p>
                <a:pPr>
                  <a:buFont typeface="Wingdings" pitchFamily="2" charset="2"/>
                  <a:buNone/>
                </a:pPr>
                <a:endParaRPr lang="en-US" sz="1400" i="1" dirty="0" smtClean="0">
                  <a:latin typeface="Tahoma" pitchFamily="34" charset="0"/>
                  <a:cs typeface="Tahoma" pitchFamily="34" charset="0"/>
                </a:endParaRPr>
              </a:p>
              <a:p>
                <a:pPr>
                  <a:buFont typeface="Wingdings" pitchFamily="2" charset="2"/>
                  <a:buChar char="§"/>
                </a:pPr>
                <a:r>
                  <a:rPr lang="en-US" sz="2400" dirty="0" smtClean="0">
                    <a:solidFill>
                      <a:srgbClr val="FF3300"/>
                    </a:solidFill>
                    <a:cs typeface="Tahoma" pitchFamily="34" charset="0"/>
                  </a:rPr>
                  <a:t>Practice @ Home: Example 3 (p. 258)</a:t>
                </a:r>
              </a:p>
            </p:txBody>
          </p:sp>
        </mc:Choice>
        <mc:Fallback xmlns="">
          <p:sp>
            <p:nvSpPr>
              <p:cNvPr id="4099" name="Rectangle 3"/>
              <p:cNvSpPr>
                <a:spLocks noGrp="1" noRot="1" noChangeAspect="1" noMove="1" noResize="1" noEditPoints="1" noAdjustHandles="1" noChangeArrowheads="1" noChangeShapeType="1" noTextEdit="1"/>
              </p:cNvSpPr>
              <p:nvPr>
                <p:ph type="body" idx="1"/>
              </p:nvPr>
            </p:nvSpPr>
            <p:spPr>
              <a:xfrm>
                <a:off x="304800" y="152400"/>
                <a:ext cx="8610600" cy="6400800"/>
              </a:xfrm>
              <a:blipFill rotWithShape="1">
                <a:blip r:embed="rId2"/>
                <a:stretch>
                  <a:fillRect l="-9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48850429-C9EE-4A36-A690-D9535046B50B}" type="slidenum">
              <a:rPr lang="en-US" smtClean="0"/>
              <a:pPr>
                <a:defRPr/>
              </a:pPr>
              <a:t>47</a:t>
            </a:fld>
            <a:endParaRPr lang="en-US"/>
          </a:p>
        </p:txBody>
      </p:sp>
    </p:spTree>
    <p:extLst>
      <p:ext uri="{BB962C8B-B14F-4D97-AF65-F5344CB8AC3E}">
        <p14:creationId xmlns:p14="http://schemas.microsoft.com/office/powerpoint/2010/main" val="2123224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US" sz="4000" b="1" dirty="0" smtClean="0"/>
              <a:t>Zero-One Matrices</a:t>
            </a:r>
            <a:endParaRPr lang="en-US" sz="4000" b="1" dirty="0"/>
          </a:p>
        </p:txBody>
      </p:sp>
      <p:sp>
        <p:nvSpPr>
          <p:cNvPr id="3" name="Content Placeholder 2"/>
          <p:cNvSpPr>
            <a:spLocks noGrp="1"/>
          </p:cNvSpPr>
          <p:nvPr>
            <p:ph idx="1"/>
          </p:nvPr>
        </p:nvSpPr>
        <p:spPr>
          <a:xfrm>
            <a:off x="457200" y="1600200"/>
            <a:ext cx="8305800" cy="4525963"/>
          </a:xfrm>
        </p:spPr>
        <p:txBody>
          <a:bodyPr/>
          <a:lstStyle/>
          <a:p>
            <a:pPr marL="365760" indent="-365760"/>
            <a:r>
              <a:rPr lang="en-US" sz="2800" b="1" u="sng" dirty="0" smtClean="0">
                <a:solidFill>
                  <a:srgbClr val="FF3300"/>
                </a:solidFill>
              </a:rPr>
              <a:t>Definition:</a:t>
            </a:r>
            <a:r>
              <a:rPr lang="en-US" sz="2800" dirty="0" smtClean="0"/>
              <a:t> </a:t>
            </a:r>
            <a:r>
              <a:rPr lang="en-US" sz="2800" dirty="0" smtClean="0">
                <a:solidFill>
                  <a:srgbClr val="0000FF"/>
                </a:solidFill>
              </a:rPr>
              <a:t>A matrix with entries that are either 0 or 1 is called </a:t>
            </a:r>
            <a:r>
              <a:rPr lang="en-US" sz="2800" i="1" dirty="0" smtClean="0">
                <a:solidFill>
                  <a:srgbClr val="0000FF"/>
                </a:solidFill>
              </a:rPr>
              <a:t>zero-one matrix.</a:t>
            </a:r>
          </a:p>
          <a:p>
            <a:pPr marL="365760" indent="-365760"/>
            <a:r>
              <a:rPr lang="en-US" sz="2800" dirty="0" smtClean="0"/>
              <a:t>Algorithms operating on discrete structures represented by zero-one matrices are based on Boolean arithmetic defined by the following Boolean operations:</a:t>
            </a:r>
          </a:p>
          <a:p>
            <a:pPr marL="365760" indent="-365760">
              <a:buNone/>
            </a:pPr>
            <a:endParaRPr lang="en-US" sz="2800"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914400" y="4648200"/>
            <a:ext cx="3190875" cy="60960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48225" y="4648200"/>
            <a:ext cx="3686175" cy="609600"/>
          </a:xfrm>
          <a:prstGeom prst="rect">
            <a:avLst/>
          </a:prstGeom>
        </p:spPr>
      </p:pic>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48</a:t>
            </a:fld>
            <a:endParaRPr lang="en-US"/>
          </a:p>
        </p:txBody>
      </p:sp>
    </p:spTree>
    <p:extLst>
      <p:ext uri="{BB962C8B-B14F-4D97-AF65-F5344CB8AC3E}">
        <p14:creationId xmlns:p14="http://schemas.microsoft.com/office/powerpoint/2010/main" val="9168352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44562"/>
          </a:xfrm>
        </p:spPr>
        <p:txBody>
          <a:bodyPr/>
          <a:lstStyle/>
          <a:p>
            <a:r>
              <a:rPr lang="en-US" sz="3600" b="1" dirty="0" smtClean="0"/>
              <a:t>Join</a:t>
            </a:r>
            <a:r>
              <a:rPr lang="en-US" sz="3600" dirty="0" smtClean="0"/>
              <a:t> and </a:t>
            </a:r>
            <a:r>
              <a:rPr lang="en-US" sz="3600" b="1" dirty="0" smtClean="0"/>
              <a:t>Meet</a:t>
            </a:r>
            <a:r>
              <a:rPr lang="en-US" sz="3600" dirty="0" smtClean="0"/>
              <a:t> of Zero-One Matrices</a:t>
            </a:r>
            <a:endParaRPr lang="en-US" sz="3600" b="1" dirty="0"/>
          </a:p>
        </p:txBody>
      </p:sp>
      <p:sp>
        <p:nvSpPr>
          <p:cNvPr id="3" name="Content Placeholder 2"/>
          <p:cNvSpPr>
            <a:spLocks noGrp="1"/>
          </p:cNvSpPr>
          <p:nvPr>
            <p:ph idx="1"/>
          </p:nvPr>
        </p:nvSpPr>
        <p:spPr>
          <a:xfrm>
            <a:off x="457200" y="1295400"/>
            <a:ext cx="8229600" cy="5105400"/>
          </a:xfrm>
        </p:spPr>
        <p:txBody>
          <a:bodyPr/>
          <a:lstStyle/>
          <a:p>
            <a:pPr>
              <a:buNone/>
            </a:pPr>
            <a:r>
              <a:rPr lang="en-US" sz="2800" b="1" dirty="0" smtClean="0">
                <a:solidFill>
                  <a:srgbClr val="FF3300"/>
                </a:solidFill>
              </a:rPr>
              <a:t>   </a:t>
            </a:r>
            <a:r>
              <a:rPr lang="en-US" sz="2800" b="1" u="sng" dirty="0" smtClean="0">
                <a:solidFill>
                  <a:srgbClr val="0000FF"/>
                </a:solidFill>
              </a:rPr>
              <a:t>Definition</a:t>
            </a:r>
            <a:r>
              <a:rPr lang="en-US" sz="2800" b="1" dirty="0" smtClean="0">
                <a:solidFill>
                  <a:srgbClr val="0000FF"/>
                </a:solidFill>
              </a:rPr>
              <a:t>:</a:t>
            </a:r>
            <a:r>
              <a:rPr lang="en-US" sz="2800" dirty="0" smtClean="0">
                <a:solidFill>
                  <a:srgbClr val="0000FF"/>
                </a:solidFill>
              </a:rPr>
              <a:t> </a:t>
            </a:r>
            <a:r>
              <a:rPr lang="en-US" sz="2800" dirty="0" smtClean="0"/>
              <a:t>Let </a:t>
            </a:r>
            <a:r>
              <a:rPr lang="en-US" sz="2800" b="1" dirty="0" smtClean="0"/>
              <a:t>A</a:t>
            </a:r>
            <a:r>
              <a:rPr lang="en-US" sz="2800" dirty="0" smtClean="0"/>
              <a:t> = [</a:t>
            </a:r>
            <a:r>
              <a:rPr lang="en-US" sz="2800" i="1" dirty="0" err="1" smtClean="0">
                <a:ea typeface="Cambria Math" pitchFamily="18" charset="0"/>
              </a:rPr>
              <a:t>a</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and </a:t>
            </a:r>
            <a:r>
              <a:rPr lang="en-US" sz="2800" b="1" dirty="0" smtClean="0"/>
              <a:t>B</a:t>
            </a:r>
            <a:r>
              <a:rPr lang="en-US" sz="2800" dirty="0" smtClean="0"/>
              <a:t> = [</a:t>
            </a:r>
            <a:r>
              <a:rPr lang="en-US" sz="2800" i="1" dirty="0" err="1" smtClean="0">
                <a:ea typeface="Cambria Math" pitchFamily="18" charset="0"/>
              </a:rPr>
              <a:t>b</a:t>
            </a:r>
            <a:r>
              <a:rPr lang="en-US" sz="2800" i="1" baseline="-25000" dirty="0" err="1" smtClean="0">
                <a:ea typeface="Cambria Math" pitchFamily="18" charset="0"/>
              </a:rPr>
              <a:t>ij</a:t>
            </a:r>
            <a:r>
              <a:rPr lang="en-US" sz="2800" dirty="0" smtClean="0">
                <a:latin typeface="Cambria Math" pitchFamily="18" charset="0"/>
                <a:ea typeface="Cambria Math" pitchFamily="18" charset="0"/>
              </a:rPr>
              <a:t>] be an </a:t>
            </a:r>
            <a:r>
              <a:rPr lang="en-US" sz="2800" i="1" dirty="0" smtClean="0">
                <a:ea typeface="Cambria Math" pitchFamily="18" charset="0"/>
              </a:rPr>
              <a:t>m</a:t>
            </a:r>
            <a:r>
              <a:rPr lang="en-US" sz="2800" i="1" dirty="0" smtClean="0">
                <a:latin typeface="Cambria Math" pitchFamily="18" charset="0"/>
                <a:ea typeface="Cambria Math" pitchFamily="18" charset="0"/>
              </a:rPr>
              <a:t> </a:t>
            </a:r>
            <a:r>
              <a:rPr lang="en-US" sz="2800" dirty="0" smtClean="0">
                <a:latin typeface="Cambria Math" pitchFamily="18" charset="0"/>
                <a:ea typeface="Cambria Math" pitchFamily="18" charset="0"/>
                <a:sym typeface="Symbol"/>
              </a:rPr>
              <a:t></a:t>
            </a:r>
            <a:r>
              <a:rPr lang="en-US" sz="2800" i="1" dirty="0" smtClean="0">
                <a:latin typeface="Cambria Math" pitchFamily="18" charset="0"/>
                <a:ea typeface="Cambria Math" pitchFamily="18" charset="0"/>
                <a:sym typeface="Symbol"/>
              </a:rPr>
              <a:t> </a:t>
            </a:r>
            <a:r>
              <a:rPr lang="en-US" sz="2800" i="1" dirty="0" smtClean="0">
                <a:ea typeface="Cambria Math" pitchFamily="18" charset="0"/>
                <a:sym typeface="Symbol"/>
              </a:rPr>
              <a:t>n</a:t>
            </a:r>
            <a:r>
              <a:rPr lang="en-US" sz="2800" dirty="0" smtClean="0">
                <a:latin typeface="Cambria Math"/>
                <a:ea typeface="Cambria Math"/>
                <a:sym typeface="Symbol"/>
              </a:rPr>
              <a:t> zero-one matrices. </a:t>
            </a:r>
          </a:p>
          <a:p>
            <a:pPr lvl="1"/>
            <a:r>
              <a:rPr lang="en-US" dirty="0" smtClean="0">
                <a:ea typeface="Cambria Math"/>
                <a:sym typeface="Symbol"/>
              </a:rPr>
              <a:t>The </a:t>
            </a:r>
            <a:r>
              <a:rPr lang="en-US" b="1" i="1" dirty="0" smtClean="0">
                <a:solidFill>
                  <a:srgbClr val="0000FF"/>
                </a:solidFill>
                <a:ea typeface="Cambria Math"/>
                <a:sym typeface="Symbol"/>
              </a:rPr>
              <a:t>join</a:t>
            </a:r>
            <a:r>
              <a:rPr lang="en-US" dirty="0" smtClean="0">
                <a:ea typeface="Cambria Math"/>
                <a:sym typeface="Symbol"/>
              </a:rPr>
              <a:t> 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ea typeface="Cambria Math"/>
                <a:sym typeface="Symbol"/>
              </a:rPr>
              <a:t>is the zero-one matrix with (</a:t>
            </a:r>
            <a:r>
              <a:rPr lang="en-US" i="1" dirty="0" err="1" smtClean="0">
                <a:ea typeface="Cambria Math"/>
                <a:sym typeface="Symbol"/>
              </a:rPr>
              <a:t>i,j</a:t>
            </a:r>
            <a:r>
              <a:rPr lang="en-US" dirty="0" smtClean="0">
                <a:ea typeface="Cambria Math"/>
                <a:sym typeface="Symbol"/>
              </a:rPr>
              <a:t>)</a:t>
            </a:r>
            <a:r>
              <a:rPr lang="en-US" dirty="0" err="1" smtClean="0">
                <a:ea typeface="Cambria Math"/>
                <a:sym typeface="Symbol"/>
              </a:rPr>
              <a:t>th</a:t>
            </a:r>
            <a:r>
              <a:rPr lang="en-US" dirty="0" smtClean="0">
                <a:ea typeface="Cambria Math"/>
                <a:sym typeface="Symbol"/>
              </a:rPr>
              <a:t>  entry  </a:t>
            </a:r>
            <a:r>
              <a:rPr lang="en-US" i="1" dirty="0" err="1" smtClean="0">
                <a:ea typeface="Cambria Math"/>
                <a:sym typeface="Symbol"/>
              </a:rPr>
              <a:t>a</a:t>
            </a:r>
            <a:r>
              <a:rPr lang="en-US" baseline="-25000" dirty="0" err="1" smtClean="0">
                <a:ea typeface="Cambria Math"/>
                <a:sym typeface="Symbol"/>
              </a:rPr>
              <a:t>ij</a:t>
            </a:r>
            <a:r>
              <a:rPr lang="en-US" dirty="0" smtClean="0">
                <a:ea typeface="Cambria Math"/>
                <a:sym typeface="Symbol"/>
              </a:rPr>
              <a:t> ∨ </a:t>
            </a:r>
            <a:r>
              <a:rPr lang="en-US" i="1" dirty="0" err="1" smtClean="0">
                <a:ea typeface="Cambria Math"/>
                <a:sym typeface="Symbol"/>
              </a:rPr>
              <a:t>b</a:t>
            </a:r>
            <a:r>
              <a:rPr lang="en-US" baseline="-25000" dirty="0" err="1" smtClean="0">
                <a:ea typeface="Cambria Math"/>
                <a:sym typeface="Symbol"/>
              </a:rPr>
              <a:t>ij</a:t>
            </a:r>
            <a:r>
              <a:rPr lang="en-US" dirty="0" smtClean="0">
                <a:ea typeface="Cambria Math"/>
                <a:sym typeface="Symbol"/>
              </a:rPr>
              <a:t>. The </a:t>
            </a:r>
            <a:r>
              <a:rPr lang="en-US" i="1" dirty="0" smtClean="0">
                <a:ea typeface="Cambria Math"/>
                <a:sym typeface="Symbol"/>
              </a:rPr>
              <a:t>join</a:t>
            </a:r>
            <a:r>
              <a:rPr lang="en-US" dirty="0" smtClean="0">
                <a:ea typeface="Cambria Math"/>
                <a:sym typeface="Symbol"/>
              </a:rPr>
              <a:t> 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t>is denoted by </a:t>
            </a:r>
            <a:r>
              <a:rPr lang="en-US" b="1" dirty="0" smtClean="0">
                <a:ea typeface="Cambria Math"/>
                <a:sym typeface="Symbol"/>
              </a:rPr>
              <a:t>A </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 </a:t>
            </a:r>
          </a:p>
          <a:p>
            <a:pPr lvl="1"/>
            <a:r>
              <a:rPr lang="en-US" dirty="0" smtClean="0">
                <a:sym typeface="Symbol"/>
              </a:rPr>
              <a:t> T</a:t>
            </a:r>
            <a:r>
              <a:rPr lang="en-US" dirty="0" smtClean="0"/>
              <a:t>he </a:t>
            </a:r>
            <a:r>
              <a:rPr lang="en-US" b="1" dirty="0" smtClean="0">
                <a:solidFill>
                  <a:srgbClr val="0000FF"/>
                </a:solidFill>
              </a:rPr>
              <a:t>meet</a:t>
            </a:r>
            <a:r>
              <a:rPr lang="en-US" dirty="0" smtClean="0"/>
              <a:t> 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t>is the zero-one matrix with </a:t>
            </a:r>
            <a:r>
              <a:rPr lang="en-US" dirty="0" smtClean="0">
                <a:ea typeface="Cambria Math"/>
                <a:sym typeface="Symbol"/>
              </a:rPr>
              <a:t>(</a:t>
            </a:r>
            <a:r>
              <a:rPr lang="en-US" i="1" dirty="0" err="1" smtClean="0">
                <a:ea typeface="Cambria Math"/>
                <a:sym typeface="Symbol"/>
              </a:rPr>
              <a:t>i,j</a:t>
            </a:r>
            <a:r>
              <a:rPr lang="en-US" dirty="0" smtClean="0">
                <a:ea typeface="Cambria Math"/>
                <a:sym typeface="Symbol"/>
              </a:rPr>
              <a:t>)</a:t>
            </a:r>
            <a:r>
              <a:rPr lang="en-US" dirty="0" err="1" smtClean="0">
                <a:ea typeface="Cambria Math"/>
                <a:sym typeface="Symbol"/>
              </a:rPr>
              <a:t>th</a:t>
            </a:r>
            <a:r>
              <a:rPr lang="en-US" dirty="0" smtClean="0"/>
              <a:t> </a:t>
            </a:r>
            <a:r>
              <a:rPr lang="en-US" dirty="0" smtClean="0">
                <a:ea typeface="Cambria Math" pitchFamily="18" charset="0"/>
              </a:rPr>
              <a:t>entry</a:t>
            </a:r>
            <a:r>
              <a:rPr lang="en-US" i="1" dirty="0" smtClean="0">
                <a:ea typeface="Cambria Math" pitchFamily="18" charset="0"/>
              </a:rPr>
              <a:t> </a:t>
            </a:r>
            <a:r>
              <a:rPr lang="en-US" i="1" dirty="0" err="1" smtClean="0">
                <a:ea typeface="Cambria Math"/>
                <a:sym typeface="Symbol"/>
              </a:rPr>
              <a:t>a</a:t>
            </a:r>
            <a:r>
              <a:rPr lang="en-US" baseline="-25000" dirty="0" err="1" smtClean="0">
                <a:ea typeface="Cambria Math"/>
                <a:sym typeface="Symbol"/>
              </a:rPr>
              <a:t>ij</a:t>
            </a:r>
            <a:r>
              <a:rPr lang="en-US" dirty="0" smtClean="0">
                <a:ea typeface="Cambria Math"/>
                <a:sym typeface="Symbol"/>
              </a:rPr>
              <a:t> ∧ </a:t>
            </a:r>
            <a:r>
              <a:rPr lang="en-US" i="1" dirty="0" err="1" smtClean="0">
                <a:ea typeface="Cambria Math"/>
                <a:sym typeface="Symbol"/>
              </a:rPr>
              <a:t>b</a:t>
            </a:r>
            <a:r>
              <a:rPr lang="en-US" baseline="-25000" dirty="0" err="1" smtClean="0">
                <a:ea typeface="Cambria Math"/>
                <a:sym typeface="Symbol"/>
              </a:rPr>
              <a:t>ij</a:t>
            </a:r>
            <a:r>
              <a:rPr lang="en-US" dirty="0" smtClean="0">
                <a:sym typeface="Symbol"/>
              </a:rPr>
              <a:t>.</a:t>
            </a:r>
            <a:r>
              <a:rPr lang="en-US" dirty="0" smtClean="0"/>
              <a:t> </a:t>
            </a:r>
            <a:r>
              <a:rPr lang="en-US" dirty="0" smtClean="0">
                <a:ea typeface="Cambria Math"/>
                <a:sym typeface="Symbol"/>
              </a:rPr>
              <a:t> The </a:t>
            </a:r>
            <a:r>
              <a:rPr lang="en-US" i="1" dirty="0" smtClean="0">
                <a:ea typeface="Cambria Math"/>
                <a:sym typeface="Symbol"/>
              </a:rPr>
              <a:t>meet</a:t>
            </a:r>
            <a:r>
              <a:rPr lang="en-US" dirty="0" smtClean="0">
                <a:ea typeface="Cambria Math"/>
                <a:sym typeface="Symbol"/>
              </a:rPr>
              <a:t> of </a:t>
            </a:r>
            <a:r>
              <a:rPr lang="en-US" b="1" dirty="0" smtClean="0">
                <a:ea typeface="Cambria Math"/>
                <a:sym typeface="Symbol"/>
              </a:rPr>
              <a:t>A </a:t>
            </a:r>
            <a:r>
              <a:rPr lang="en-US" dirty="0" smtClean="0">
                <a:ea typeface="Cambria Math"/>
                <a:sym typeface="Symbol"/>
              </a:rPr>
              <a:t>and </a:t>
            </a:r>
            <a:r>
              <a:rPr lang="en-US" b="1" dirty="0" smtClean="0">
                <a:ea typeface="Cambria Math"/>
                <a:sym typeface="Symbol"/>
              </a:rPr>
              <a:t>B </a:t>
            </a:r>
            <a:r>
              <a:rPr lang="en-US" dirty="0" smtClean="0"/>
              <a:t>is denoted by </a:t>
            </a:r>
            <a:r>
              <a:rPr lang="en-US" b="1" dirty="0" smtClean="0">
                <a:ea typeface="Cambria Math"/>
                <a:sym typeface="Symbol"/>
              </a:rPr>
              <a:t>A </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 </a:t>
            </a:r>
            <a:endParaRPr lang="en-US" dirty="0">
              <a:sym typeface="Symbol"/>
            </a:endParaRPr>
          </a:p>
          <a:p>
            <a:pPr marL="342900" lvl="1" indent="-342900">
              <a:buFont typeface="Arial" charset="0"/>
              <a:buChar char="•"/>
            </a:pPr>
            <a:r>
              <a:rPr lang="en-US" sz="2800" b="1" u="sng" dirty="0" smtClean="0">
                <a:solidFill>
                  <a:srgbClr val="FF0000"/>
                </a:solidFill>
                <a:ea typeface="Cambria Math"/>
                <a:sym typeface="Symbol"/>
              </a:rPr>
              <a:t>Note:</a:t>
            </a:r>
            <a:r>
              <a:rPr lang="en-US" sz="2800" dirty="0" smtClean="0">
                <a:solidFill>
                  <a:srgbClr val="FF0000"/>
                </a:solidFill>
                <a:ea typeface="Cambria Math"/>
                <a:sym typeface="Symbol"/>
              </a:rPr>
              <a:t> These operations(join and meet) are only possible when </a:t>
            </a:r>
            <a:r>
              <a:rPr lang="en-US" b="1" dirty="0" smtClean="0">
                <a:solidFill>
                  <a:srgbClr val="FF0000"/>
                </a:solidFill>
                <a:ea typeface="Cambria Math"/>
                <a:sym typeface="Symbol"/>
              </a:rPr>
              <a:t>A </a:t>
            </a:r>
            <a:r>
              <a:rPr lang="en-US" dirty="0" smtClean="0">
                <a:solidFill>
                  <a:srgbClr val="FF0000"/>
                </a:solidFill>
                <a:ea typeface="Cambria Math"/>
                <a:sym typeface="Symbol"/>
              </a:rPr>
              <a:t>and </a:t>
            </a:r>
            <a:r>
              <a:rPr lang="en-US" b="1" dirty="0" smtClean="0">
                <a:solidFill>
                  <a:srgbClr val="FF0000"/>
                </a:solidFill>
                <a:ea typeface="Cambria Math"/>
                <a:sym typeface="Symbol"/>
              </a:rPr>
              <a:t>B</a:t>
            </a:r>
            <a:r>
              <a:rPr lang="en-US" dirty="0" smtClean="0">
                <a:solidFill>
                  <a:srgbClr val="FF0000"/>
                </a:solidFill>
                <a:ea typeface="Cambria Math"/>
                <a:sym typeface="Symbol"/>
              </a:rPr>
              <a:t> have the same size, just as in the case of matrix addition.</a:t>
            </a:r>
            <a:endParaRPr lang="en-US" dirty="0" smtClean="0">
              <a:solidFill>
                <a:srgbClr val="FF0000"/>
              </a:solidFill>
              <a:sym typeface="Symbol"/>
            </a:endParaRPr>
          </a:p>
          <a:p>
            <a:pPr>
              <a:buNone/>
            </a:pPr>
            <a:endParaRPr lang="en-US" sz="2800" dirty="0" smtClean="0">
              <a:ea typeface="Cambria Math"/>
              <a:sym typeface="Symbol"/>
            </a:endParaRPr>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49</a:t>
            </a:fld>
            <a:endParaRPr lang="en-US"/>
          </a:p>
        </p:txBody>
      </p:sp>
    </p:spTree>
    <p:extLst>
      <p:ext uri="{BB962C8B-B14F-4D97-AF65-F5344CB8AC3E}">
        <p14:creationId xmlns:p14="http://schemas.microsoft.com/office/powerpoint/2010/main" val="1158146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More Examples</a:t>
            </a:r>
          </a:p>
        </p:txBody>
      </p:sp>
      <p:sp>
        <p:nvSpPr>
          <p:cNvPr id="3" name="Content Placeholder 2"/>
          <p:cNvSpPr>
            <a:spLocks noGrp="1"/>
          </p:cNvSpPr>
          <p:nvPr>
            <p:ph idx="1"/>
          </p:nvPr>
        </p:nvSpPr>
        <p:spPr>
          <a:xfrm>
            <a:off x="228600" y="1600200"/>
            <a:ext cx="8686800" cy="4525963"/>
          </a:xfrm>
        </p:spPr>
        <p:txBody>
          <a:bodyPr/>
          <a:lstStyle/>
          <a:p>
            <a:pPr marL="609600" indent="-609600">
              <a:lnSpc>
                <a:spcPct val="90000"/>
              </a:lnSpc>
              <a:buFont typeface="Wingdings" pitchFamily="2" charset="2"/>
              <a:buNone/>
            </a:pPr>
            <a:r>
              <a:rPr lang="en-US" altLang="en-US" u="sng" dirty="0" smtClean="0">
                <a:solidFill>
                  <a:srgbClr val="0000FF"/>
                </a:solidFill>
              </a:rPr>
              <a:t>Answer</a:t>
            </a:r>
            <a:r>
              <a:rPr lang="en-US" altLang="en-US" dirty="0" smtClean="0">
                <a:solidFill>
                  <a:srgbClr val="0000FF"/>
                </a:solidFill>
              </a:rPr>
              <a:t>:  </a:t>
            </a:r>
            <a:endParaRPr lang="en-US" altLang="en-US" dirty="0">
              <a:solidFill>
                <a:srgbClr val="0000FF"/>
              </a:solidFill>
            </a:endParaRPr>
          </a:p>
          <a:p>
            <a:pPr marL="609600" indent="-609600">
              <a:lnSpc>
                <a:spcPct val="90000"/>
              </a:lnSpc>
              <a:buFont typeface="+mj-lt"/>
              <a:buAutoNum type="arabicParenR"/>
            </a:pPr>
            <a:r>
              <a:rPr lang="en-US" altLang="en-US" dirty="0"/>
              <a:t>77 | 7:  </a:t>
            </a:r>
            <a:r>
              <a:rPr lang="en-US" altLang="en-US" dirty="0">
                <a:solidFill>
                  <a:srgbClr val="FF0000"/>
                </a:solidFill>
              </a:rPr>
              <a:t>false</a:t>
            </a:r>
            <a:r>
              <a:rPr lang="en-US" altLang="en-US" dirty="0"/>
              <a:t> bigger number can</a:t>
            </a:r>
            <a:r>
              <a:rPr lang="en-US" altLang="en-US" dirty="0">
                <a:latin typeface="Times New Roman"/>
              </a:rPr>
              <a:t>’</a:t>
            </a:r>
            <a:r>
              <a:rPr lang="en-US" altLang="en-US" dirty="0"/>
              <a:t>t </a:t>
            </a:r>
            <a:r>
              <a:rPr lang="en-US" altLang="en-US" dirty="0" smtClean="0"/>
              <a:t>divide</a:t>
            </a:r>
          </a:p>
          <a:p>
            <a:pPr marL="609600" indent="-609600">
              <a:lnSpc>
                <a:spcPct val="90000"/>
              </a:lnSpc>
              <a:buNone/>
            </a:pPr>
            <a:r>
              <a:rPr lang="en-US" altLang="en-US" dirty="0" smtClean="0"/>
              <a:t>                     smaller </a:t>
            </a:r>
            <a:r>
              <a:rPr lang="en-US" altLang="en-US" dirty="0"/>
              <a:t>positive number</a:t>
            </a:r>
          </a:p>
          <a:p>
            <a:pPr marL="609600" indent="-609600">
              <a:lnSpc>
                <a:spcPct val="90000"/>
              </a:lnSpc>
              <a:buFont typeface="+mj-lt"/>
              <a:buAutoNum type="arabicParenR"/>
            </a:pPr>
            <a:r>
              <a:rPr lang="en-US" altLang="en-US" dirty="0"/>
              <a:t>7 | 77:  </a:t>
            </a:r>
            <a:r>
              <a:rPr lang="en-US" altLang="en-US" dirty="0">
                <a:solidFill>
                  <a:srgbClr val="0000FF"/>
                </a:solidFill>
              </a:rPr>
              <a:t>true</a:t>
            </a:r>
            <a:r>
              <a:rPr lang="en-US" altLang="en-US" dirty="0"/>
              <a:t> because 77 = 7 </a:t>
            </a:r>
            <a:r>
              <a:rPr lang="en-US" altLang="en-US" i="1" dirty="0">
                <a:latin typeface="Times New Roman"/>
              </a:rPr>
              <a:t>·</a:t>
            </a:r>
            <a:r>
              <a:rPr lang="en-US" altLang="en-US" i="1" dirty="0"/>
              <a:t> </a:t>
            </a:r>
            <a:r>
              <a:rPr lang="en-US" altLang="en-US" dirty="0"/>
              <a:t>11</a:t>
            </a:r>
          </a:p>
          <a:p>
            <a:pPr marL="609600" indent="-609600">
              <a:lnSpc>
                <a:spcPct val="90000"/>
              </a:lnSpc>
              <a:buFont typeface="+mj-lt"/>
              <a:buAutoNum type="arabicParenR"/>
            </a:pPr>
            <a:r>
              <a:rPr lang="en-US" altLang="en-US" dirty="0"/>
              <a:t>24 | 24: </a:t>
            </a:r>
            <a:r>
              <a:rPr lang="en-US" altLang="en-US" dirty="0">
                <a:solidFill>
                  <a:srgbClr val="0000FF"/>
                </a:solidFill>
              </a:rPr>
              <a:t>true</a:t>
            </a:r>
            <a:r>
              <a:rPr lang="en-US" altLang="en-US" dirty="0"/>
              <a:t> because 24 = 24 </a:t>
            </a:r>
            <a:r>
              <a:rPr lang="en-US" altLang="en-US" i="1" dirty="0">
                <a:latin typeface="Times New Roman"/>
              </a:rPr>
              <a:t>·</a:t>
            </a:r>
            <a:r>
              <a:rPr lang="en-US" altLang="en-US" i="1" dirty="0"/>
              <a:t> </a:t>
            </a:r>
            <a:r>
              <a:rPr lang="en-US" altLang="en-US" dirty="0"/>
              <a:t>1</a:t>
            </a:r>
          </a:p>
          <a:p>
            <a:pPr marL="609600" indent="-609600">
              <a:lnSpc>
                <a:spcPct val="90000"/>
              </a:lnSpc>
              <a:buFont typeface="+mj-lt"/>
              <a:buAutoNum type="arabicParenR"/>
            </a:pPr>
            <a:r>
              <a:rPr lang="en-US" altLang="en-US" dirty="0"/>
              <a:t>0 | 24: </a:t>
            </a:r>
            <a:r>
              <a:rPr lang="en-US" altLang="en-US" dirty="0">
                <a:solidFill>
                  <a:srgbClr val="FF0000"/>
                </a:solidFill>
              </a:rPr>
              <a:t>false</a:t>
            </a:r>
            <a:r>
              <a:rPr lang="en-US" altLang="en-US" dirty="0"/>
              <a:t>, only 0 is divisible by 0</a:t>
            </a:r>
          </a:p>
          <a:p>
            <a:pPr marL="609600" indent="-609600">
              <a:lnSpc>
                <a:spcPct val="90000"/>
              </a:lnSpc>
              <a:buFont typeface="+mj-lt"/>
              <a:buAutoNum type="arabicParenR"/>
            </a:pPr>
            <a:r>
              <a:rPr lang="en-US" altLang="en-US" sz="2800" dirty="0"/>
              <a:t>24 | 0: </a:t>
            </a:r>
            <a:r>
              <a:rPr lang="en-US" altLang="en-US" sz="2800" dirty="0">
                <a:solidFill>
                  <a:srgbClr val="0000FF"/>
                </a:solidFill>
              </a:rPr>
              <a:t>true</a:t>
            </a:r>
            <a:r>
              <a:rPr lang="en-US" altLang="en-US" sz="2800" dirty="0"/>
              <a:t>, 0 is divisible by every number (0 = 24 </a:t>
            </a:r>
            <a:r>
              <a:rPr lang="en-US" altLang="en-US" sz="2800" i="1" dirty="0">
                <a:latin typeface="Times New Roman"/>
              </a:rPr>
              <a:t>·</a:t>
            </a:r>
            <a:r>
              <a:rPr lang="en-US" altLang="en-US" sz="2800" i="1" dirty="0"/>
              <a:t> </a:t>
            </a:r>
            <a:r>
              <a:rPr lang="en-US" altLang="en-US" sz="2800" dirty="0"/>
              <a:t>0)</a:t>
            </a:r>
          </a:p>
          <a:p>
            <a:pPr marL="514350" indent="-514350">
              <a:buFont typeface="+mj-lt"/>
              <a:buAutoNum type="arabicParenR"/>
            </a:pPr>
            <a:endParaRPr lang="en-US"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5</a:t>
            </a:fld>
            <a:endParaRPr lang="en-US"/>
          </a:p>
        </p:txBody>
      </p:sp>
    </p:spTree>
    <p:extLst>
      <p:ext uri="{BB962C8B-B14F-4D97-AF65-F5344CB8AC3E}">
        <p14:creationId xmlns:p14="http://schemas.microsoft.com/office/powerpoint/2010/main" val="2758185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944562"/>
          </a:xfrm>
        </p:spPr>
        <p:txBody>
          <a:bodyPr>
            <a:normAutofit/>
          </a:bodyPr>
          <a:lstStyle/>
          <a:p>
            <a:r>
              <a:rPr lang="en-US" sz="3200" b="1" dirty="0" smtClean="0"/>
              <a:t>Join</a:t>
            </a:r>
            <a:r>
              <a:rPr lang="en-US" sz="3200" dirty="0" smtClean="0"/>
              <a:t> and </a:t>
            </a:r>
            <a:r>
              <a:rPr lang="en-US" sz="3200" b="1" dirty="0" smtClean="0"/>
              <a:t>Meet</a:t>
            </a:r>
            <a:r>
              <a:rPr lang="en-US" sz="3200" dirty="0" smtClean="0"/>
              <a:t> of Zero-One Matrices: </a:t>
            </a:r>
            <a:r>
              <a:rPr lang="en-US" sz="3200" b="1" i="1" dirty="0" smtClean="0">
                <a:solidFill>
                  <a:srgbClr val="FF0000"/>
                </a:solidFill>
              </a:rPr>
              <a:t>Example</a:t>
            </a:r>
            <a:endParaRPr lang="en-US" sz="3200" b="1" i="1" dirty="0">
              <a:solidFill>
                <a:srgbClr val="FF0000"/>
              </a:solidFill>
            </a:endParaRPr>
          </a:p>
        </p:txBody>
      </p:sp>
      <p:sp>
        <p:nvSpPr>
          <p:cNvPr id="3" name="Content Placeholder 2"/>
          <p:cNvSpPr>
            <a:spLocks noGrp="1"/>
          </p:cNvSpPr>
          <p:nvPr>
            <p:ph idx="1"/>
          </p:nvPr>
        </p:nvSpPr>
        <p:spPr>
          <a:xfrm>
            <a:off x="228600" y="1295400"/>
            <a:ext cx="8686800" cy="5257800"/>
          </a:xfrm>
        </p:spPr>
        <p:txBody>
          <a:bodyPr/>
          <a:lstStyle/>
          <a:p>
            <a:pPr>
              <a:buNone/>
            </a:pPr>
            <a:r>
              <a:rPr lang="en-US" sz="2800" b="1" u="sng" dirty="0" smtClean="0">
                <a:solidFill>
                  <a:srgbClr val="FF3300"/>
                </a:solidFill>
              </a:rPr>
              <a:t>Example 9 (p. 262):</a:t>
            </a:r>
            <a:r>
              <a:rPr lang="en-US" sz="2800" dirty="0" smtClean="0"/>
              <a:t> Find the </a:t>
            </a:r>
            <a:r>
              <a:rPr lang="en-US" sz="2800" b="1" dirty="0" smtClean="0"/>
              <a:t>join</a:t>
            </a:r>
            <a:r>
              <a:rPr lang="en-US" sz="2800" dirty="0" smtClean="0"/>
              <a:t> and </a:t>
            </a:r>
            <a:r>
              <a:rPr lang="en-US" sz="2800" b="1" dirty="0" smtClean="0"/>
              <a:t>meet</a:t>
            </a:r>
            <a:r>
              <a:rPr lang="en-US" sz="2800" dirty="0" smtClean="0"/>
              <a:t> of the zero-one</a:t>
            </a:r>
          </a:p>
          <a:p>
            <a:pPr>
              <a:buNone/>
            </a:pPr>
            <a:r>
              <a:rPr lang="en-US" sz="2800" dirty="0"/>
              <a:t>m</a:t>
            </a:r>
            <a:r>
              <a:rPr lang="en-US" sz="2800" dirty="0" smtClean="0"/>
              <a:t>atrices </a:t>
            </a:r>
            <a:r>
              <a:rPr lang="en-US" sz="2800" b="1" dirty="0" smtClean="0"/>
              <a:t>A</a:t>
            </a:r>
            <a:r>
              <a:rPr lang="en-US" sz="2800" dirty="0" smtClean="0"/>
              <a:t> and </a:t>
            </a:r>
            <a:r>
              <a:rPr lang="en-US" sz="2800" b="1" dirty="0" smtClean="0"/>
              <a:t>B</a:t>
            </a:r>
            <a:r>
              <a:rPr lang="en-US" sz="2800" dirty="0" smtClean="0"/>
              <a:t>.</a:t>
            </a:r>
          </a:p>
          <a:p>
            <a:pPr>
              <a:buNone/>
            </a:pPr>
            <a:endParaRPr lang="en-US" sz="2800" dirty="0" smtClean="0"/>
          </a:p>
          <a:p>
            <a:pPr>
              <a:buNone/>
            </a:pPr>
            <a:endParaRPr lang="en-US" sz="2800" dirty="0" smtClean="0"/>
          </a:p>
          <a:p>
            <a:pPr>
              <a:buNone/>
            </a:pPr>
            <a:r>
              <a:rPr lang="en-US" sz="2800" b="1" u="sng" dirty="0" smtClean="0">
                <a:solidFill>
                  <a:srgbClr val="0000FF"/>
                </a:solidFill>
              </a:rPr>
              <a:t>Solution</a:t>
            </a:r>
            <a:r>
              <a:rPr lang="en-US" sz="2800" dirty="0" smtClean="0"/>
              <a:t>: The </a:t>
            </a:r>
            <a:r>
              <a:rPr lang="en-US" sz="2800" b="1" dirty="0" smtClean="0">
                <a:solidFill>
                  <a:srgbClr val="0000FF"/>
                </a:solidFill>
              </a:rPr>
              <a:t>join</a:t>
            </a:r>
            <a:r>
              <a:rPr lang="en-US" sz="2800" dirty="0" smtClean="0"/>
              <a:t> of  </a:t>
            </a:r>
            <a:r>
              <a:rPr lang="en-US" sz="2800" b="1" dirty="0" smtClean="0"/>
              <a:t>A</a:t>
            </a:r>
            <a:r>
              <a:rPr lang="en-US" sz="2800" dirty="0" smtClean="0"/>
              <a:t> and </a:t>
            </a:r>
            <a:r>
              <a:rPr lang="en-US" sz="2800" b="1" dirty="0" smtClean="0"/>
              <a:t>B</a:t>
            </a:r>
            <a:r>
              <a:rPr lang="en-US" sz="2800" dirty="0" smtClean="0"/>
              <a:t> is</a:t>
            </a:r>
          </a:p>
          <a:p>
            <a:pPr>
              <a:buNone/>
            </a:pPr>
            <a:endParaRPr lang="en-US" sz="2800" dirty="0" smtClean="0"/>
          </a:p>
          <a:p>
            <a:pPr>
              <a:buNone/>
            </a:pPr>
            <a:r>
              <a:rPr lang="en-US" sz="2800" dirty="0" smtClean="0"/>
              <a:t>                   </a:t>
            </a:r>
          </a:p>
          <a:p>
            <a:pPr>
              <a:buNone/>
            </a:pPr>
            <a:r>
              <a:rPr lang="en-US" sz="2800" dirty="0" smtClean="0"/>
              <a:t>The </a:t>
            </a:r>
            <a:r>
              <a:rPr lang="en-US" sz="2800" b="1" dirty="0" smtClean="0">
                <a:solidFill>
                  <a:srgbClr val="0000FF"/>
                </a:solidFill>
              </a:rPr>
              <a:t>meet</a:t>
            </a:r>
            <a:r>
              <a:rPr lang="en-US" sz="2800" dirty="0" smtClean="0"/>
              <a:t> of </a:t>
            </a:r>
            <a:r>
              <a:rPr lang="en-US" sz="2800" b="1" dirty="0" smtClean="0"/>
              <a:t>A</a:t>
            </a:r>
            <a:r>
              <a:rPr lang="en-US" sz="2800" dirty="0" smtClean="0"/>
              <a:t> and </a:t>
            </a:r>
            <a:r>
              <a:rPr lang="en-US" sz="2800" b="1" dirty="0" smtClean="0"/>
              <a:t>B</a:t>
            </a:r>
            <a:r>
              <a:rPr lang="en-US" sz="2800" dirty="0" smtClean="0"/>
              <a:t> is</a:t>
            </a:r>
            <a:endParaRPr lang="en-US" sz="2800"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1066800" y="2590800"/>
            <a:ext cx="2047875" cy="609600"/>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3657600" y="2590800"/>
            <a:ext cx="2034540" cy="60960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143000" y="4191000"/>
            <a:ext cx="5501640" cy="609600"/>
          </a:xfrm>
          <a:prstGeom prst="rect">
            <a:avLst/>
          </a:prstGeom>
        </p:spPr>
      </p:pic>
      <p:pic>
        <p:nvPicPr>
          <p:cNvPr id="15" name="Picture 14" descr="addin_tmp.png"/>
          <p:cNvPicPr>
            <a:picLocks noChangeAspect="1"/>
          </p:cNvPicPr>
          <p:nvPr>
            <p:custDataLst>
              <p:tags r:id="rId4"/>
            </p:custDataLst>
          </p:nvPr>
        </p:nvPicPr>
        <p:blipFill>
          <a:blip r:embed="rId9" cstate="print"/>
          <a:stretch>
            <a:fillRect/>
          </a:stretch>
        </p:blipFill>
        <p:spPr>
          <a:xfrm>
            <a:off x="1066800" y="5638800"/>
            <a:ext cx="5501640" cy="609600"/>
          </a:xfrm>
          <a:prstGeom prst="rect">
            <a:avLst/>
          </a:prstGeom>
        </p:spPr>
      </p:pic>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50</a:t>
            </a:fld>
            <a:endParaRPr lang="en-US"/>
          </a:p>
        </p:txBody>
      </p:sp>
    </p:spTree>
    <p:extLst>
      <p:ext uri="{BB962C8B-B14F-4D97-AF65-F5344CB8AC3E}">
        <p14:creationId xmlns:p14="http://schemas.microsoft.com/office/powerpoint/2010/main" val="22704739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Boolean</a:t>
            </a:r>
            <a:r>
              <a:rPr lang="en-US" sz="4000" dirty="0" smtClean="0"/>
              <a:t> </a:t>
            </a:r>
            <a:r>
              <a:rPr lang="en-US" sz="4000" b="1" dirty="0" smtClean="0"/>
              <a:t>Product</a:t>
            </a:r>
            <a:r>
              <a:rPr lang="en-US" sz="4000" dirty="0" smtClean="0"/>
              <a:t> of Zero-One Matrices</a:t>
            </a:r>
            <a:endParaRPr lang="en-US" sz="4000" dirty="0"/>
          </a:p>
        </p:txBody>
      </p:sp>
      <p:sp>
        <p:nvSpPr>
          <p:cNvPr id="3" name="Content Placeholder 2"/>
          <p:cNvSpPr>
            <a:spLocks noGrp="1"/>
          </p:cNvSpPr>
          <p:nvPr>
            <p:ph idx="1"/>
          </p:nvPr>
        </p:nvSpPr>
        <p:spPr>
          <a:xfrm>
            <a:off x="457200" y="1447800"/>
            <a:ext cx="8305800" cy="4678363"/>
          </a:xfrm>
        </p:spPr>
        <p:txBody>
          <a:bodyPr/>
          <a:lstStyle/>
          <a:p>
            <a:pPr>
              <a:buNone/>
            </a:pPr>
            <a:r>
              <a:rPr lang="en-US" sz="2800" b="1" u="sng" dirty="0" smtClean="0">
                <a:solidFill>
                  <a:srgbClr val="0000FF"/>
                </a:solidFill>
              </a:rPr>
              <a:t>Definition</a:t>
            </a:r>
            <a:r>
              <a:rPr lang="en-US" sz="2800" u="sng" dirty="0" smtClean="0">
                <a:solidFill>
                  <a:srgbClr val="0000FF"/>
                </a:solidFill>
              </a:rPr>
              <a:t>:</a:t>
            </a:r>
            <a:r>
              <a:rPr lang="en-US" sz="2800" dirty="0" smtClean="0">
                <a:solidFill>
                  <a:srgbClr val="0000FF"/>
                </a:solidFill>
              </a:rPr>
              <a:t> </a:t>
            </a:r>
            <a:r>
              <a:rPr lang="en-US" sz="2800" dirty="0" smtClean="0"/>
              <a:t>Let </a:t>
            </a:r>
            <a:r>
              <a:rPr lang="en-US" sz="2800" b="1" dirty="0" smtClean="0"/>
              <a:t>A</a:t>
            </a:r>
            <a:r>
              <a:rPr lang="en-US" sz="2800" dirty="0" smtClean="0"/>
              <a:t> = [</a:t>
            </a:r>
            <a:r>
              <a:rPr lang="en-US" sz="2800" i="1" dirty="0" err="1" smtClean="0">
                <a:ea typeface="Cambria Math" pitchFamily="18" charset="0"/>
              </a:rPr>
              <a:t>a</a:t>
            </a:r>
            <a:r>
              <a:rPr lang="en-US" sz="2800" i="1" baseline="-25000" dirty="0" err="1" smtClean="0">
                <a:ea typeface="Cambria Math" pitchFamily="18" charset="0"/>
              </a:rPr>
              <a:t>ij</a:t>
            </a:r>
            <a:r>
              <a:rPr lang="en-US" sz="2800" dirty="0" smtClean="0">
                <a:ea typeface="Cambria Math" pitchFamily="18" charset="0"/>
              </a:rPr>
              <a:t>]  be an </a:t>
            </a:r>
            <a:r>
              <a:rPr lang="en-US" sz="2800" i="1" dirty="0" smtClean="0">
                <a:ea typeface="Cambria Math" pitchFamily="18" charset="0"/>
              </a:rPr>
              <a:t>m</a:t>
            </a:r>
            <a:r>
              <a:rPr lang="en-US" altLang="zh-TW" sz="2800" b="1" i="1" dirty="0" smtClean="0">
                <a:sym typeface="Symbol" pitchFamily="18" charset="2"/>
              </a:rPr>
              <a:t></a:t>
            </a:r>
            <a:r>
              <a:rPr lang="en-US" sz="2800" dirty="0" smtClean="0">
                <a:ea typeface="Cambria Math" pitchFamily="18" charset="0"/>
                <a:sym typeface="Symbol"/>
              </a:rPr>
              <a:t> </a:t>
            </a:r>
            <a:r>
              <a:rPr lang="en-US" sz="2800" i="1" dirty="0" smtClean="0">
                <a:ea typeface="Cambria Math" pitchFamily="18" charset="0"/>
                <a:sym typeface="Symbol"/>
              </a:rPr>
              <a:t>k</a:t>
            </a:r>
            <a:r>
              <a:rPr lang="en-US" sz="2800" dirty="0" smtClean="0">
                <a:ea typeface="Cambria Math"/>
                <a:sym typeface="Symbol"/>
              </a:rPr>
              <a:t> zero-one matrix </a:t>
            </a:r>
            <a:r>
              <a:rPr lang="en-US" sz="2800" dirty="0" smtClean="0">
                <a:ea typeface="Cambria Math" pitchFamily="18" charset="0"/>
              </a:rPr>
              <a:t>and</a:t>
            </a:r>
          </a:p>
          <a:p>
            <a:pPr>
              <a:buNone/>
            </a:pPr>
            <a:r>
              <a:rPr lang="en-US" sz="2800" b="1" dirty="0" smtClean="0"/>
              <a:t>B</a:t>
            </a:r>
            <a:r>
              <a:rPr lang="en-US" sz="2800" dirty="0" smtClean="0"/>
              <a:t> = [</a:t>
            </a:r>
            <a:r>
              <a:rPr lang="en-US" sz="2800" i="1" dirty="0" err="1" smtClean="0">
                <a:ea typeface="Cambria Math" pitchFamily="18" charset="0"/>
              </a:rPr>
              <a:t>b</a:t>
            </a:r>
            <a:r>
              <a:rPr lang="en-US" sz="2800" i="1" baseline="-25000" dirty="0" err="1" smtClean="0">
                <a:ea typeface="Cambria Math" pitchFamily="18" charset="0"/>
              </a:rPr>
              <a:t>ij</a:t>
            </a:r>
            <a:r>
              <a:rPr lang="en-US" sz="2800" dirty="0" smtClean="0">
                <a:ea typeface="Cambria Math" pitchFamily="18" charset="0"/>
              </a:rPr>
              <a:t>] be a </a:t>
            </a:r>
            <a:r>
              <a:rPr lang="en-US" sz="2800" i="1" dirty="0" smtClean="0">
                <a:ea typeface="Cambria Math" pitchFamily="18" charset="0"/>
              </a:rPr>
              <a:t>k</a:t>
            </a:r>
            <a:r>
              <a:rPr lang="en-US" altLang="zh-TW" sz="2800" b="1" i="1" dirty="0" smtClean="0">
                <a:sym typeface="Symbol" pitchFamily="18" charset="2"/>
              </a:rPr>
              <a:t></a:t>
            </a:r>
            <a:r>
              <a:rPr lang="en-US" sz="2800" i="1" dirty="0" smtClean="0">
                <a:ea typeface="Cambria Math" pitchFamily="18" charset="0"/>
                <a:sym typeface="Symbol"/>
              </a:rPr>
              <a:t> n</a:t>
            </a:r>
            <a:r>
              <a:rPr lang="en-US" sz="2800" dirty="0" smtClean="0">
                <a:ea typeface="Cambria Math"/>
                <a:sym typeface="Symbol"/>
              </a:rPr>
              <a:t> zero-one matrix. </a:t>
            </a:r>
          </a:p>
          <a:p>
            <a:pPr>
              <a:buNone/>
            </a:pPr>
            <a:r>
              <a:rPr lang="en-US" sz="2800" dirty="0" smtClean="0">
                <a:ea typeface="Cambria Math"/>
                <a:sym typeface="Symbol"/>
              </a:rPr>
              <a:t>The </a:t>
            </a:r>
            <a:r>
              <a:rPr lang="en-US" sz="2800" i="1" dirty="0" smtClean="0">
                <a:ea typeface="Cambria Math"/>
                <a:sym typeface="Symbol"/>
              </a:rPr>
              <a:t>Boolean product</a:t>
            </a:r>
            <a:r>
              <a:rPr lang="en-US" sz="2800" dirty="0" smtClean="0">
                <a:ea typeface="Cambria Math"/>
                <a:sym typeface="Symbol"/>
              </a:rPr>
              <a:t> of </a:t>
            </a:r>
            <a:r>
              <a:rPr lang="en-US" sz="2800" b="1" dirty="0" smtClean="0">
                <a:ea typeface="Cambria Math"/>
                <a:sym typeface="Symbol"/>
              </a:rPr>
              <a:t>A </a:t>
            </a:r>
            <a:r>
              <a:rPr lang="en-US" sz="2800" dirty="0" smtClean="0">
                <a:ea typeface="Cambria Math"/>
                <a:sym typeface="Symbol"/>
              </a:rPr>
              <a:t>and </a:t>
            </a:r>
            <a:r>
              <a:rPr lang="en-US" sz="2800" b="1" dirty="0" smtClean="0">
                <a:ea typeface="Cambria Math"/>
                <a:sym typeface="Symbol"/>
              </a:rPr>
              <a:t>B</a:t>
            </a:r>
            <a:r>
              <a:rPr lang="en-US" sz="2800" dirty="0" smtClean="0">
                <a:ea typeface="Cambria Math"/>
                <a:sym typeface="Symbol"/>
              </a:rPr>
              <a:t>,</a:t>
            </a:r>
            <a:r>
              <a:rPr lang="en-US" sz="2800" b="1" dirty="0" smtClean="0">
                <a:ea typeface="Cambria Math"/>
                <a:sym typeface="Symbol"/>
              </a:rPr>
              <a:t> </a:t>
            </a:r>
            <a:r>
              <a:rPr lang="en-US" sz="2800" dirty="0" smtClean="0"/>
              <a:t>denoted by </a:t>
            </a:r>
            <a:r>
              <a:rPr lang="en-US" sz="2800" b="1" dirty="0" smtClean="0">
                <a:ea typeface="Cambria Math"/>
                <a:sym typeface="Symbol"/>
              </a:rPr>
              <a:t>A </a:t>
            </a:r>
            <a:r>
              <a:rPr lang="en-US" sz="2800" dirty="0" smtClean="0">
                <a:ea typeface="Cambria Math"/>
                <a:sym typeface="Symbol"/>
              </a:rPr>
              <a:t>⊙ </a:t>
            </a:r>
            <a:r>
              <a:rPr lang="en-US" sz="2800" b="1" dirty="0" smtClean="0">
                <a:ea typeface="Cambria Math"/>
                <a:sym typeface="Symbol"/>
              </a:rPr>
              <a:t>B</a:t>
            </a:r>
            <a:r>
              <a:rPr lang="en-US" sz="2800" dirty="0" smtClean="0">
                <a:ea typeface="Cambria Math"/>
                <a:sym typeface="Symbol"/>
              </a:rPr>
              <a:t>, is </a:t>
            </a:r>
          </a:p>
          <a:p>
            <a:pPr>
              <a:buNone/>
            </a:pPr>
            <a:r>
              <a:rPr lang="en-US" sz="2800" dirty="0" smtClean="0">
                <a:ea typeface="Cambria Math"/>
                <a:sym typeface="Symbol"/>
              </a:rPr>
              <a:t>the </a:t>
            </a:r>
            <a:r>
              <a:rPr lang="en-US" sz="2800" i="1" dirty="0" smtClean="0">
                <a:ea typeface="Cambria Math" pitchFamily="18" charset="0"/>
              </a:rPr>
              <a:t>m</a:t>
            </a:r>
            <a:r>
              <a:rPr lang="en-US" altLang="zh-TW" sz="2800" b="1" i="1" dirty="0" smtClean="0">
                <a:sym typeface="Symbol" pitchFamily="18" charset="2"/>
              </a:rPr>
              <a:t></a:t>
            </a:r>
            <a:r>
              <a:rPr lang="en-US" sz="2800" i="1" dirty="0" smtClean="0">
                <a:ea typeface="Cambria Math" pitchFamily="18" charset="0"/>
                <a:sym typeface="Symbol"/>
              </a:rPr>
              <a:t> n</a:t>
            </a:r>
            <a:r>
              <a:rPr lang="en-US" sz="2800" dirty="0" smtClean="0">
                <a:ea typeface="Cambria Math"/>
                <a:sym typeface="Symbol"/>
              </a:rPr>
              <a:t> zero-one matrix with(</a:t>
            </a:r>
            <a:r>
              <a:rPr lang="en-US" sz="2800" i="1" dirty="0" err="1" smtClean="0">
                <a:ea typeface="Cambria Math"/>
                <a:sym typeface="Symbol"/>
              </a:rPr>
              <a:t>i,j</a:t>
            </a:r>
            <a:r>
              <a:rPr lang="en-US" sz="2800" dirty="0" smtClean="0">
                <a:ea typeface="Cambria Math"/>
                <a:sym typeface="Symbol"/>
              </a:rPr>
              <a:t>)</a:t>
            </a:r>
            <a:r>
              <a:rPr lang="en-US" sz="2800" dirty="0" err="1" smtClean="0">
                <a:ea typeface="Cambria Math"/>
                <a:sym typeface="Symbol"/>
              </a:rPr>
              <a:t>th</a:t>
            </a:r>
            <a:r>
              <a:rPr lang="en-US" sz="2800" dirty="0" smtClean="0">
                <a:ea typeface="Cambria Math"/>
                <a:sym typeface="Symbol"/>
              </a:rPr>
              <a:t> entry</a:t>
            </a:r>
            <a:r>
              <a:rPr lang="en-US" sz="2800" i="1" dirty="0" smtClean="0">
                <a:ea typeface="Cambria Math"/>
                <a:sym typeface="Symbol"/>
              </a:rPr>
              <a:t> </a:t>
            </a:r>
            <a:r>
              <a:rPr lang="en-US" sz="2800" i="1" dirty="0" err="1" smtClean="0">
                <a:ea typeface="Cambria Math"/>
                <a:sym typeface="Symbol"/>
              </a:rPr>
              <a:t>c</a:t>
            </a:r>
            <a:r>
              <a:rPr lang="en-US" sz="2800" i="1" baseline="-25000" dirty="0" err="1" smtClean="0">
                <a:ea typeface="Cambria Math"/>
                <a:sym typeface="Symbol"/>
              </a:rPr>
              <a:t>ij</a:t>
            </a:r>
            <a:r>
              <a:rPr lang="en-US" sz="2800" i="1" baseline="-25000" dirty="0" smtClean="0">
                <a:ea typeface="Cambria Math"/>
                <a:sym typeface="Symbol"/>
              </a:rPr>
              <a:t>  </a:t>
            </a:r>
            <a:r>
              <a:rPr lang="en-US" dirty="0" smtClean="0">
                <a:ea typeface="Cambria Math"/>
                <a:sym typeface="Symbol"/>
              </a:rPr>
              <a:t>where           </a:t>
            </a:r>
            <a:r>
              <a:rPr lang="en-US" i="1" dirty="0" err="1" smtClean="0">
                <a:ea typeface="Cambria Math"/>
                <a:sym typeface="Symbol"/>
              </a:rPr>
              <a:t>c</a:t>
            </a:r>
            <a:r>
              <a:rPr lang="en-US" i="1" baseline="-25000" dirty="0" err="1" smtClean="0">
                <a:ea typeface="Cambria Math"/>
                <a:sym typeface="Symbol"/>
              </a:rPr>
              <a:t>ij</a:t>
            </a:r>
            <a:r>
              <a:rPr lang="en-US" baseline="-25000" dirty="0" smtClean="0">
                <a:ea typeface="Cambria Math"/>
                <a:sym typeface="Symbol"/>
              </a:rPr>
              <a:t> </a:t>
            </a:r>
            <a:r>
              <a:rPr lang="en-US" dirty="0" smtClean="0">
                <a:ea typeface="Cambria Math"/>
                <a:sym typeface="Symbol"/>
              </a:rPr>
              <a:t>= (</a:t>
            </a:r>
            <a:r>
              <a:rPr lang="en-US" i="1" dirty="0" smtClean="0">
                <a:ea typeface="Cambria Math"/>
                <a:sym typeface="Symbol"/>
              </a:rPr>
              <a:t>a</a:t>
            </a:r>
            <a:r>
              <a:rPr lang="en-US" i="1" baseline="-25000" dirty="0" smtClean="0">
                <a:ea typeface="Cambria Math"/>
                <a:sym typeface="Symbol"/>
              </a:rPr>
              <a:t>i</a:t>
            </a:r>
            <a:r>
              <a:rPr lang="en-US" baseline="-25000" dirty="0" smtClean="0">
                <a:ea typeface="Cambria Math"/>
                <a:sym typeface="Symbol"/>
              </a:rPr>
              <a:t>1</a:t>
            </a:r>
            <a:r>
              <a:rPr lang="en-US" dirty="0" smtClean="0">
                <a:ea typeface="Cambria Math"/>
                <a:sym typeface="Symbol"/>
              </a:rPr>
              <a:t> ∧ </a:t>
            </a:r>
            <a:r>
              <a:rPr lang="en-US" i="1" dirty="0" smtClean="0">
                <a:ea typeface="Cambria Math"/>
                <a:sym typeface="Symbol"/>
              </a:rPr>
              <a:t>b</a:t>
            </a:r>
            <a:r>
              <a:rPr lang="en-US" baseline="-25000" dirty="0" smtClean="0">
                <a:ea typeface="Cambria Math"/>
                <a:sym typeface="Symbol"/>
              </a:rPr>
              <a:t>1</a:t>
            </a:r>
            <a:r>
              <a:rPr lang="en-US" i="1" baseline="-25000" dirty="0" smtClean="0">
                <a:ea typeface="Cambria Math"/>
                <a:sym typeface="Symbol"/>
              </a:rPr>
              <a:t>j</a:t>
            </a:r>
            <a:r>
              <a:rPr lang="en-US" dirty="0" smtClean="0">
                <a:ea typeface="Cambria Math"/>
                <a:sym typeface="Symbol"/>
              </a:rPr>
              <a:t>)∨ (</a:t>
            </a:r>
            <a:r>
              <a:rPr lang="en-US" i="1" dirty="0" smtClean="0">
                <a:ea typeface="Cambria Math"/>
                <a:sym typeface="Symbol"/>
              </a:rPr>
              <a:t>a</a:t>
            </a:r>
            <a:r>
              <a:rPr lang="en-US" baseline="-25000" dirty="0" smtClean="0">
                <a:ea typeface="Cambria Math"/>
                <a:sym typeface="Symbol"/>
              </a:rPr>
              <a:t>i2</a:t>
            </a:r>
            <a:r>
              <a:rPr lang="en-US" dirty="0" smtClean="0">
                <a:ea typeface="Cambria Math"/>
                <a:sym typeface="Symbol"/>
              </a:rPr>
              <a:t> ∧ </a:t>
            </a:r>
            <a:r>
              <a:rPr lang="en-US" i="1" dirty="0" smtClean="0">
                <a:ea typeface="Cambria Math"/>
                <a:sym typeface="Symbol"/>
              </a:rPr>
              <a:t>b</a:t>
            </a:r>
            <a:r>
              <a:rPr lang="en-US" baseline="-25000" dirty="0" smtClean="0">
                <a:ea typeface="Cambria Math"/>
                <a:sym typeface="Symbol"/>
              </a:rPr>
              <a:t>2j</a:t>
            </a:r>
            <a:r>
              <a:rPr lang="en-US" dirty="0" smtClean="0">
                <a:ea typeface="Cambria Math"/>
                <a:sym typeface="Symbol"/>
              </a:rPr>
              <a:t>) ∨ … ∨ (</a:t>
            </a:r>
            <a:r>
              <a:rPr lang="en-US" i="1" dirty="0" err="1" smtClean="0">
                <a:ea typeface="Cambria Math"/>
                <a:sym typeface="Symbol"/>
              </a:rPr>
              <a:t>a</a:t>
            </a:r>
            <a:r>
              <a:rPr lang="en-US" i="1" baseline="-25000" dirty="0" err="1" smtClean="0">
                <a:ea typeface="Cambria Math"/>
                <a:sym typeface="Symbol"/>
              </a:rPr>
              <a:t>ik</a:t>
            </a:r>
            <a:r>
              <a:rPr lang="en-US" dirty="0" smtClean="0">
                <a:ea typeface="Cambria Math"/>
                <a:sym typeface="Symbol"/>
              </a:rPr>
              <a:t> ∧ </a:t>
            </a:r>
            <a:r>
              <a:rPr lang="en-US" i="1" dirty="0" err="1" smtClean="0">
                <a:ea typeface="Cambria Math"/>
                <a:sym typeface="Symbol"/>
              </a:rPr>
              <a:t>b</a:t>
            </a:r>
            <a:r>
              <a:rPr lang="en-US" i="1" baseline="-25000" dirty="0" err="1" smtClean="0">
                <a:ea typeface="Cambria Math"/>
                <a:sym typeface="Symbol"/>
              </a:rPr>
              <a:t>kj</a:t>
            </a:r>
            <a:r>
              <a:rPr lang="en-US" dirty="0" smtClean="0">
                <a:ea typeface="Cambria Math"/>
                <a:sym typeface="Symbol"/>
              </a:rPr>
              <a:t>)</a:t>
            </a:r>
          </a:p>
          <a:p>
            <a:pPr>
              <a:buNone/>
            </a:pPr>
            <a:endParaRPr lang="en-US" sz="2800" b="1" u="sng" dirty="0" smtClean="0">
              <a:solidFill>
                <a:srgbClr val="FF3300"/>
              </a:solidFill>
              <a:ea typeface="Cambria Math"/>
              <a:sym typeface="Symbol"/>
            </a:endParaRPr>
          </a:p>
          <a:p>
            <a:pPr>
              <a:buNone/>
            </a:pPr>
            <a:r>
              <a:rPr lang="en-US" sz="2800" b="1" u="sng" dirty="0" smtClean="0">
                <a:solidFill>
                  <a:srgbClr val="FF3300"/>
                </a:solidFill>
                <a:ea typeface="Cambria Math"/>
                <a:sym typeface="Symbol"/>
              </a:rPr>
              <a:t>Example 9 (p.262):</a:t>
            </a:r>
            <a:r>
              <a:rPr lang="en-US" sz="2800" dirty="0" smtClean="0">
                <a:solidFill>
                  <a:srgbClr val="FF3300"/>
                </a:solidFill>
                <a:ea typeface="Cambria Math"/>
                <a:sym typeface="Symbol"/>
              </a:rPr>
              <a:t> Find the Boolean product of </a:t>
            </a:r>
            <a:r>
              <a:rPr lang="en-US" sz="2800" b="1" dirty="0" smtClean="0">
                <a:solidFill>
                  <a:srgbClr val="FF3300"/>
                </a:solidFill>
                <a:ea typeface="Cambria Math"/>
                <a:sym typeface="Symbol"/>
              </a:rPr>
              <a:t>A</a:t>
            </a:r>
            <a:r>
              <a:rPr lang="en-US" sz="2800" dirty="0" smtClean="0">
                <a:solidFill>
                  <a:srgbClr val="FF3300"/>
                </a:solidFill>
                <a:ea typeface="Cambria Math"/>
                <a:sym typeface="Symbol"/>
              </a:rPr>
              <a:t> and</a:t>
            </a:r>
          </a:p>
          <a:p>
            <a:pPr>
              <a:buNone/>
            </a:pPr>
            <a:r>
              <a:rPr lang="en-US" sz="2800" b="1" dirty="0" smtClean="0">
                <a:solidFill>
                  <a:srgbClr val="FF3300"/>
                </a:solidFill>
                <a:ea typeface="Cambria Math"/>
                <a:sym typeface="Symbol"/>
              </a:rPr>
              <a:t>B</a:t>
            </a:r>
            <a:r>
              <a:rPr lang="en-US" sz="2800" dirty="0" smtClean="0">
                <a:solidFill>
                  <a:srgbClr val="FF3300"/>
                </a:solidFill>
                <a:ea typeface="Cambria Math"/>
                <a:sym typeface="Symbol"/>
              </a:rPr>
              <a:t>, where</a:t>
            </a:r>
            <a:endParaRPr lang="en-US" sz="2800" dirty="0">
              <a:solidFill>
                <a:srgbClr val="FF3300"/>
              </a:solidFill>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2146935" y="5107305"/>
            <a:ext cx="1739265" cy="91249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343400" y="5257800"/>
            <a:ext cx="2034540" cy="609600"/>
          </a:xfrm>
          <a:prstGeom prst="rect">
            <a:avLst/>
          </a:prstGeom>
        </p:spPr>
      </p:pic>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51</a:t>
            </a:fld>
            <a:endParaRPr lang="en-US"/>
          </a:p>
        </p:txBody>
      </p:sp>
    </p:spTree>
    <p:extLst>
      <p:ext uri="{BB962C8B-B14F-4D97-AF65-F5344CB8AC3E}">
        <p14:creationId xmlns:p14="http://schemas.microsoft.com/office/powerpoint/2010/main" val="39132616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00FF"/>
                </a:solidFill>
              </a:rPr>
              <a:t>Solution</a:t>
            </a:r>
            <a:r>
              <a:rPr lang="en-US" sz="4000" dirty="0" smtClean="0">
                <a:solidFill>
                  <a:srgbClr val="0000FF"/>
                </a:solidFill>
              </a:rPr>
              <a:t> of </a:t>
            </a:r>
            <a:r>
              <a:rPr lang="en-US" sz="4000" dirty="0" smtClean="0">
                <a:solidFill>
                  <a:srgbClr val="0000FF"/>
                </a:solidFill>
                <a:ea typeface="Cambria Math"/>
                <a:sym typeface="Symbol"/>
              </a:rPr>
              <a:t>Example 9 (p.262)</a:t>
            </a:r>
            <a:endParaRPr lang="en-US" sz="4000" dirty="0">
              <a:solidFill>
                <a:srgbClr val="0000FF"/>
              </a:solidFill>
            </a:endParaRPr>
          </a:p>
        </p:txBody>
      </p:sp>
      <p:sp>
        <p:nvSpPr>
          <p:cNvPr id="3" name="Content Placeholder 2"/>
          <p:cNvSpPr>
            <a:spLocks noGrp="1"/>
          </p:cNvSpPr>
          <p:nvPr>
            <p:ph idx="1"/>
          </p:nvPr>
        </p:nvSpPr>
        <p:spPr/>
        <p:txBody>
          <a:bodyPr/>
          <a:lstStyle/>
          <a:p>
            <a:pPr>
              <a:buNone/>
            </a:pPr>
            <a:r>
              <a:rPr lang="en-US" dirty="0" smtClean="0"/>
              <a:t>The Boolean product </a:t>
            </a:r>
            <a:r>
              <a:rPr lang="en-US" b="1" dirty="0" smtClean="0"/>
              <a:t>A</a:t>
            </a:r>
            <a:r>
              <a:rPr lang="en-US" dirty="0" smtClean="0"/>
              <a:t> </a:t>
            </a:r>
            <a:r>
              <a:rPr lang="en-US" dirty="0" smtClean="0">
                <a:latin typeface="Cambria Math"/>
                <a:ea typeface="Cambria Math"/>
              </a:rPr>
              <a:t>⊙</a:t>
            </a:r>
            <a:r>
              <a:rPr lang="en-US" dirty="0" smtClean="0"/>
              <a:t> </a:t>
            </a:r>
            <a:r>
              <a:rPr lang="en-US" b="1" dirty="0" smtClean="0"/>
              <a:t>B</a:t>
            </a:r>
            <a:r>
              <a:rPr lang="en-US" dirty="0" smtClean="0"/>
              <a:t> is given by</a:t>
            </a:r>
            <a:endParaRPr lang="en-US" dirty="0"/>
          </a:p>
        </p:txBody>
      </p:sp>
      <p:pic>
        <p:nvPicPr>
          <p:cNvPr id="12" name="Picture 11" descr="addin_tmp.png"/>
          <p:cNvPicPr>
            <a:picLocks noChangeAspect="1"/>
          </p:cNvPicPr>
          <p:nvPr>
            <p:custDataLst>
              <p:tags r:id="rId1"/>
            </p:custDataLst>
          </p:nvPr>
        </p:nvPicPr>
        <p:blipFill>
          <a:blip r:embed="rId6" cstate="print"/>
          <a:stretch>
            <a:fillRect/>
          </a:stretch>
        </p:blipFill>
        <p:spPr>
          <a:xfrm>
            <a:off x="2133600" y="5029200"/>
            <a:ext cx="1821180" cy="912495"/>
          </a:xfrm>
          <a:prstGeom prst="rect">
            <a:avLst/>
          </a:prstGeom>
        </p:spPr>
      </p:pic>
      <p:pic>
        <p:nvPicPr>
          <p:cNvPr id="17" name="Picture 16" descr="addin_tmp.png"/>
          <p:cNvPicPr>
            <a:picLocks noChangeAspect="1"/>
          </p:cNvPicPr>
          <p:nvPr>
            <p:custDataLst>
              <p:tags r:id="rId2"/>
            </p:custDataLst>
          </p:nvPr>
        </p:nvPicPr>
        <p:blipFill>
          <a:blip r:embed="rId7" cstate="print"/>
          <a:stretch>
            <a:fillRect/>
          </a:stretch>
        </p:blipFill>
        <p:spPr>
          <a:xfrm>
            <a:off x="2133600" y="3886200"/>
            <a:ext cx="2872740" cy="912495"/>
          </a:xfrm>
          <a:prstGeom prst="rect">
            <a:avLst/>
          </a:prstGeom>
        </p:spPr>
      </p:pic>
      <p:pic>
        <p:nvPicPr>
          <p:cNvPr id="20" name="Picture 19" descr="addin_tmp.png"/>
          <p:cNvPicPr>
            <a:picLocks noChangeAspect="1"/>
          </p:cNvPicPr>
          <p:nvPr>
            <p:custDataLst>
              <p:tags r:id="rId3"/>
            </p:custDataLst>
          </p:nvPr>
        </p:nvPicPr>
        <p:blipFill>
          <a:blip r:embed="rId8" cstate="print"/>
          <a:stretch>
            <a:fillRect/>
          </a:stretch>
        </p:blipFill>
        <p:spPr>
          <a:xfrm>
            <a:off x="1295400" y="2590800"/>
            <a:ext cx="7311390" cy="912495"/>
          </a:xfrm>
          <a:prstGeom prst="rect">
            <a:avLst/>
          </a:prstGeom>
        </p:spPr>
      </p:pic>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52</a:t>
            </a:fld>
            <a:endParaRPr lang="en-US"/>
          </a:p>
        </p:txBody>
      </p:sp>
    </p:spTree>
    <p:extLst>
      <p:ext uri="{BB962C8B-B14F-4D97-AF65-F5344CB8AC3E}">
        <p14:creationId xmlns:p14="http://schemas.microsoft.com/office/powerpoint/2010/main" val="6872925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3300"/>
                </a:solidFill>
              </a:rPr>
              <a:t>Practice @ Home</a:t>
            </a:r>
            <a:endParaRPr lang="en-US" b="1" dirty="0">
              <a:solidFill>
                <a:srgbClr val="FF3300"/>
              </a:solidFill>
            </a:endParaRPr>
          </a:p>
        </p:txBody>
      </p:sp>
      <p:sp>
        <p:nvSpPr>
          <p:cNvPr id="3" name="Content Placeholder 2"/>
          <p:cNvSpPr>
            <a:spLocks noGrp="1"/>
          </p:cNvSpPr>
          <p:nvPr>
            <p:ph idx="1"/>
          </p:nvPr>
        </p:nvSpPr>
        <p:spPr/>
        <p:txBody>
          <a:bodyPr/>
          <a:lstStyle/>
          <a:p>
            <a:r>
              <a:rPr lang="en-US" dirty="0" smtClean="0">
                <a:solidFill>
                  <a:srgbClr val="0000FF"/>
                </a:solidFill>
              </a:rPr>
              <a:t>Relevant Odd-Numbered Exercises</a:t>
            </a:r>
            <a:endParaRPr lang="en-US" dirty="0">
              <a:solidFill>
                <a:srgbClr val="0000FF"/>
              </a:solidFill>
            </a:endParaRPr>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53</a:t>
            </a:fld>
            <a:endParaRPr lang="en-US"/>
          </a:p>
        </p:txBody>
      </p:sp>
    </p:spTree>
    <p:extLst>
      <p:ext uri="{BB962C8B-B14F-4D97-AF65-F5344CB8AC3E}">
        <p14:creationId xmlns:p14="http://schemas.microsoft.com/office/powerpoint/2010/main" val="390183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eaLnBrk="1" hangingPunct="1"/>
            <a:r>
              <a:rPr lang="en-US" altLang="zh-TW" sz="3200" dirty="0" smtClean="0"/>
              <a:t>Some basic properties of divisibility of Integers</a:t>
            </a:r>
            <a:endParaRPr lang="en-US" sz="3200" dirty="0" smtClean="0"/>
          </a:p>
        </p:txBody>
      </p:sp>
      <p:sp>
        <p:nvSpPr>
          <p:cNvPr id="9219" name="Content Placeholder 2"/>
          <p:cNvSpPr>
            <a:spLocks noGrp="1"/>
          </p:cNvSpPr>
          <p:nvPr>
            <p:ph idx="1"/>
          </p:nvPr>
        </p:nvSpPr>
        <p:spPr>
          <a:xfrm>
            <a:off x="457200" y="1371600"/>
            <a:ext cx="8229600" cy="4525963"/>
          </a:xfrm>
        </p:spPr>
        <p:txBody>
          <a:bodyPr/>
          <a:lstStyle/>
          <a:p>
            <a:pPr eaLnBrk="1" hangingPunct="1"/>
            <a:r>
              <a:rPr lang="en-US" altLang="zh-TW" sz="2800" b="1" dirty="0" smtClean="0">
                <a:solidFill>
                  <a:srgbClr val="0000FF"/>
                </a:solidFill>
              </a:rPr>
              <a:t>Theorem 1</a:t>
            </a:r>
            <a:r>
              <a:rPr lang="en-US" altLang="zh-TW" sz="2800" dirty="0" smtClean="0"/>
              <a:t>: Let a, b, c be integers. Then</a:t>
            </a:r>
            <a:br>
              <a:rPr lang="en-US" altLang="zh-TW" sz="2800" dirty="0" smtClean="0"/>
            </a:br>
            <a:r>
              <a:rPr lang="en-US" altLang="zh-TW" sz="2800" dirty="0" smtClean="0"/>
              <a:t>(</a:t>
            </a:r>
            <a:r>
              <a:rPr lang="en-US" altLang="zh-TW" sz="2800" dirty="0" err="1" smtClean="0"/>
              <a:t>i</a:t>
            </a:r>
            <a:r>
              <a:rPr lang="en-US" altLang="zh-TW" sz="2800" dirty="0" smtClean="0"/>
              <a:t>) if </a:t>
            </a:r>
            <a:r>
              <a:rPr lang="en-US" altLang="zh-TW" sz="2800" dirty="0" err="1" smtClean="0"/>
              <a:t>a|b</a:t>
            </a:r>
            <a:r>
              <a:rPr lang="en-US" altLang="zh-TW" sz="2800" dirty="0" smtClean="0"/>
              <a:t> and </a:t>
            </a:r>
            <a:r>
              <a:rPr lang="en-US" altLang="zh-TW" sz="2800" dirty="0" err="1" smtClean="0"/>
              <a:t>a|c</a:t>
            </a:r>
            <a:r>
              <a:rPr lang="en-US" altLang="zh-TW" sz="2800" dirty="0" smtClean="0"/>
              <a:t>, then a|(</a:t>
            </a:r>
            <a:r>
              <a:rPr lang="en-US" altLang="zh-TW" sz="2800" dirty="0" err="1" smtClean="0"/>
              <a:t>b+c</a:t>
            </a:r>
            <a:r>
              <a:rPr lang="en-US" altLang="zh-TW" sz="2800" dirty="0" smtClean="0"/>
              <a:t>)</a:t>
            </a:r>
            <a:br>
              <a:rPr lang="en-US" altLang="zh-TW" sz="2800" dirty="0" smtClean="0"/>
            </a:br>
            <a:r>
              <a:rPr lang="en-US" altLang="zh-TW" sz="2800" dirty="0" smtClean="0"/>
              <a:t>(ii) if </a:t>
            </a:r>
            <a:r>
              <a:rPr lang="en-US" altLang="zh-TW" sz="2800" dirty="0" err="1" smtClean="0"/>
              <a:t>a|b</a:t>
            </a:r>
            <a:r>
              <a:rPr lang="en-US" altLang="zh-TW" sz="2800" dirty="0" smtClean="0"/>
              <a:t>, then </a:t>
            </a:r>
            <a:r>
              <a:rPr lang="en-US" altLang="zh-TW" sz="2800" dirty="0" err="1" smtClean="0"/>
              <a:t>a|bc</a:t>
            </a:r>
            <a:r>
              <a:rPr lang="en-US" altLang="zh-TW" sz="2800" dirty="0" smtClean="0"/>
              <a:t> for all integers c</a:t>
            </a:r>
            <a:br>
              <a:rPr lang="en-US" altLang="zh-TW" sz="2800" dirty="0" smtClean="0"/>
            </a:br>
            <a:r>
              <a:rPr lang="en-US" altLang="zh-TW" sz="2800" dirty="0" smtClean="0"/>
              <a:t>(iii) if </a:t>
            </a:r>
            <a:r>
              <a:rPr lang="en-US" altLang="zh-TW" sz="2800" dirty="0" err="1" smtClean="0"/>
              <a:t>a|b</a:t>
            </a:r>
            <a:r>
              <a:rPr lang="en-US" altLang="zh-TW" sz="2800" dirty="0" smtClean="0"/>
              <a:t> and </a:t>
            </a:r>
            <a:r>
              <a:rPr lang="en-US" altLang="zh-TW" sz="2800" dirty="0" err="1" smtClean="0"/>
              <a:t>b|c</a:t>
            </a:r>
            <a:r>
              <a:rPr lang="en-US" altLang="zh-TW" sz="2800" dirty="0" smtClean="0"/>
              <a:t>, then </a:t>
            </a:r>
            <a:r>
              <a:rPr lang="en-US" altLang="zh-TW" sz="2800" dirty="0" err="1" smtClean="0"/>
              <a:t>a|c</a:t>
            </a:r>
            <a:endParaRPr lang="en-US" altLang="zh-TW" sz="2800" dirty="0" smtClean="0"/>
          </a:p>
          <a:p>
            <a:pPr marL="609600" indent="-609600">
              <a:buFont typeface="Wingdings" pitchFamily="2" charset="2"/>
              <a:buNone/>
            </a:pPr>
            <a:endParaRPr lang="en-US" altLang="en-US" sz="2800" dirty="0" smtClean="0">
              <a:solidFill>
                <a:srgbClr val="0000FF"/>
              </a:solidFill>
            </a:endParaRPr>
          </a:p>
          <a:p>
            <a:pPr marL="609600" indent="-609600">
              <a:buFont typeface="Wingdings" pitchFamily="2" charset="2"/>
              <a:buNone/>
            </a:pPr>
            <a:r>
              <a:rPr lang="en-US" altLang="en-US" sz="2800" b="1" u="sng" dirty="0" smtClean="0">
                <a:solidFill>
                  <a:srgbClr val="0000FF"/>
                </a:solidFill>
              </a:rPr>
              <a:t>For example:</a:t>
            </a:r>
            <a:endParaRPr lang="en-US" altLang="en-US" sz="2800" b="1" u="sng" dirty="0">
              <a:solidFill>
                <a:srgbClr val="0000FF"/>
              </a:solidFill>
            </a:endParaRPr>
          </a:p>
          <a:p>
            <a:pPr marL="971550" lvl="1" indent="-571500">
              <a:buFont typeface="+mj-lt"/>
              <a:buAutoNum type="romanLcPeriod"/>
            </a:pPr>
            <a:r>
              <a:rPr lang="en-US" altLang="en-US" dirty="0" smtClean="0">
                <a:solidFill>
                  <a:srgbClr val="0000FF"/>
                </a:solidFill>
              </a:rPr>
              <a:t>If 17|34 and 17|170, then 17|204</a:t>
            </a:r>
            <a:endParaRPr lang="en-US" altLang="en-US" dirty="0">
              <a:solidFill>
                <a:srgbClr val="0000FF"/>
              </a:solidFill>
            </a:endParaRPr>
          </a:p>
          <a:p>
            <a:pPr marL="971550" lvl="1" indent="-571500">
              <a:buFont typeface="+mj-lt"/>
              <a:buAutoNum type="romanLcPeriod"/>
            </a:pPr>
            <a:r>
              <a:rPr lang="en-US" altLang="en-US" dirty="0" smtClean="0">
                <a:solidFill>
                  <a:srgbClr val="0000FF"/>
                </a:solidFill>
              </a:rPr>
              <a:t>If 17|34, then 17|340</a:t>
            </a:r>
            <a:endParaRPr lang="en-US" altLang="en-US" dirty="0">
              <a:solidFill>
                <a:srgbClr val="0000FF"/>
              </a:solidFill>
            </a:endParaRPr>
          </a:p>
          <a:p>
            <a:pPr marL="971550" lvl="1" indent="-571500">
              <a:buFont typeface="+mj-lt"/>
              <a:buAutoNum type="romanLcPeriod"/>
            </a:pPr>
            <a:r>
              <a:rPr lang="en-US" altLang="en-US" dirty="0" smtClean="0">
                <a:solidFill>
                  <a:srgbClr val="0000FF"/>
                </a:solidFill>
              </a:rPr>
              <a:t>If 6|12 and 12|144, then </a:t>
            </a:r>
            <a:r>
              <a:rPr lang="en-US" altLang="en-US" dirty="0" smtClean="0">
                <a:solidFill>
                  <a:srgbClr val="0000FF"/>
                </a:solidFill>
                <a:sym typeface="Wingdings" pitchFamily="2" charset="2"/>
              </a:rPr>
              <a:t>6 </a:t>
            </a:r>
            <a:r>
              <a:rPr lang="en-US" altLang="en-US" dirty="0">
                <a:solidFill>
                  <a:srgbClr val="0000FF"/>
                </a:solidFill>
                <a:sym typeface="Wingdings" pitchFamily="2" charset="2"/>
              </a:rPr>
              <a:t>| 144</a:t>
            </a:r>
            <a:r>
              <a:rPr lang="en-US" altLang="en-US" dirty="0">
                <a:solidFill>
                  <a:srgbClr val="0000FF"/>
                </a:solidFill>
              </a:rPr>
              <a:t> </a:t>
            </a:r>
            <a:endParaRPr lang="en-US" sz="2800" dirty="0" smtClean="0">
              <a:solidFill>
                <a:srgbClr val="0000FF"/>
              </a:solidFill>
            </a:endParaRPr>
          </a:p>
        </p:txBody>
      </p:sp>
      <p:sp>
        <p:nvSpPr>
          <p:cNvPr id="4" name="Slide Number Placeholder 3"/>
          <p:cNvSpPr>
            <a:spLocks noGrp="1"/>
          </p:cNvSpPr>
          <p:nvPr>
            <p:ph type="sldNum" sz="quarter" idx="12"/>
          </p:nvPr>
        </p:nvSpPr>
        <p:spPr/>
        <p:txBody>
          <a:bodyPr/>
          <a:lstStyle/>
          <a:p>
            <a:pPr>
              <a:defRPr/>
            </a:pPr>
            <a:fld id="{D5629841-07E5-436C-8D81-0C1F803CBA9F}"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8038"/>
            <a:ext cx="8229600" cy="1020762"/>
          </a:xfrm>
        </p:spPr>
        <p:txBody>
          <a:bodyPr/>
          <a:lstStyle/>
          <a:p>
            <a:r>
              <a:rPr lang="en-US" altLang="zh-TW" sz="3200" dirty="0" smtClean="0"/>
              <a:t>Some basic properties of divisibility of Integers</a:t>
            </a:r>
            <a:endParaRPr lang="en-US" sz="3200" dirty="0"/>
          </a:p>
        </p:txBody>
      </p:sp>
      <p:sp>
        <p:nvSpPr>
          <p:cNvPr id="3" name="Content Placeholder 2"/>
          <p:cNvSpPr>
            <a:spLocks noGrp="1"/>
          </p:cNvSpPr>
          <p:nvPr>
            <p:ph idx="1"/>
          </p:nvPr>
        </p:nvSpPr>
        <p:spPr>
          <a:xfrm>
            <a:off x="457200" y="1951037"/>
            <a:ext cx="8229600" cy="4525963"/>
          </a:xfrm>
        </p:spPr>
        <p:txBody>
          <a:bodyPr/>
          <a:lstStyle/>
          <a:p>
            <a:pPr eaLnBrk="1" hangingPunct="1"/>
            <a:r>
              <a:rPr lang="en-US" altLang="zh-TW" b="1" dirty="0">
                <a:solidFill>
                  <a:srgbClr val="0000FF"/>
                </a:solidFill>
              </a:rPr>
              <a:t>Corollary 1</a:t>
            </a:r>
            <a:r>
              <a:rPr lang="en-US" altLang="zh-TW" dirty="0"/>
              <a:t>: If a, b, and c are integers such that </a:t>
            </a:r>
            <a:r>
              <a:rPr lang="en-US" altLang="zh-TW" dirty="0" err="1"/>
              <a:t>a|b</a:t>
            </a:r>
            <a:r>
              <a:rPr lang="en-US" altLang="zh-TW" dirty="0"/>
              <a:t> and </a:t>
            </a:r>
            <a:r>
              <a:rPr lang="en-US" altLang="zh-TW" dirty="0" err="1"/>
              <a:t>a|c</a:t>
            </a:r>
            <a:r>
              <a:rPr lang="en-US" altLang="zh-TW" dirty="0"/>
              <a:t>, then </a:t>
            </a:r>
            <a:r>
              <a:rPr lang="en-US" altLang="zh-TW" dirty="0" err="1"/>
              <a:t>a|mb+nc</a:t>
            </a:r>
            <a:r>
              <a:rPr lang="en-US" altLang="zh-TW" dirty="0"/>
              <a:t> whenever m and n are integers</a:t>
            </a:r>
            <a:r>
              <a:rPr lang="en-US" altLang="zh-TW" dirty="0" smtClean="0"/>
              <a:t>. </a:t>
            </a:r>
            <a:endParaRPr lang="en-US" altLang="zh-TW" dirty="0"/>
          </a:p>
        </p:txBody>
      </p:sp>
      <p:sp>
        <p:nvSpPr>
          <p:cNvPr id="4" name="Slide Number Placeholder 3"/>
          <p:cNvSpPr>
            <a:spLocks noGrp="1"/>
          </p:cNvSpPr>
          <p:nvPr>
            <p:ph type="sldNum" sz="quarter" idx="12"/>
          </p:nvPr>
        </p:nvSpPr>
        <p:spPr/>
        <p:txBody>
          <a:bodyPr/>
          <a:lstStyle/>
          <a:p>
            <a:pPr>
              <a:defRPr/>
            </a:pPr>
            <a:fld id="{91EE87A2-2729-4BF6-A9D8-DED2E84D7AA2}" type="slidenum">
              <a:rPr lang="en-US" smtClean="0"/>
              <a:pPr>
                <a:defRPr/>
              </a:pPr>
              <a:t>7</a:t>
            </a:fld>
            <a:endParaRPr lang="en-US"/>
          </a:p>
        </p:txBody>
      </p:sp>
    </p:spTree>
    <p:extLst>
      <p:ext uri="{BB962C8B-B14F-4D97-AF65-F5344CB8AC3E}">
        <p14:creationId xmlns:p14="http://schemas.microsoft.com/office/powerpoint/2010/main" val="334250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868362"/>
          </a:xfrm>
        </p:spPr>
        <p:txBody>
          <a:bodyPr/>
          <a:lstStyle/>
          <a:p>
            <a:pPr eaLnBrk="1" hangingPunct="1"/>
            <a:r>
              <a:rPr lang="en-US" altLang="zh-TW" sz="4000" dirty="0" smtClean="0"/>
              <a:t>The Division Algorithm</a:t>
            </a:r>
            <a:endParaRPr lang="en-US" sz="4000" dirty="0" smtClean="0"/>
          </a:p>
        </p:txBody>
      </p:sp>
      <p:sp>
        <p:nvSpPr>
          <p:cNvPr id="10243" name="Content Placeholder 2"/>
          <p:cNvSpPr>
            <a:spLocks noGrp="1"/>
          </p:cNvSpPr>
          <p:nvPr>
            <p:ph idx="1"/>
          </p:nvPr>
        </p:nvSpPr>
        <p:spPr>
          <a:xfrm>
            <a:off x="457200" y="1219200"/>
            <a:ext cx="8229600" cy="5105400"/>
          </a:xfrm>
        </p:spPr>
        <p:txBody>
          <a:bodyPr/>
          <a:lstStyle/>
          <a:p>
            <a:pPr eaLnBrk="1" hangingPunct="1"/>
            <a:r>
              <a:rPr lang="en-US" altLang="zh-TW" sz="2800" b="1" u="sng" dirty="0" smtClean="0">
                <a:solidFill>
                  <a:srgbClr val="0000FF"/>
                </a:solidFill>
              </a:rPr>
              <a:t>Theorem 2</a:t>
            </a:r>
            <a:r>
              <a:rPr lang="en-US" altLang="zh-TW" sz="2800" u="sng" dirty="0" smtClean="0"/>
              <a:t>: </a:t>
            </a:r>
            <a:r>
              <a:rPr lang="en-US" altLang="zh-TW" sz="2800" dirty="0" smtClean="0"/>
              <a:t>(</a:t>
            </a:r>
            <a:r>
              <a:rPr lang="en-US" altLang="zh-TW" sz="2800" dirty="0" smtClean="0">
                <a:solidFill>
                  <a:srgbClr val="FF3300"/>
                </a:solidFill>
              </a:rPr>
              <a:t>The Division Algorithm</a:t>
            </a:r>
            <a:r>
              <a:rPr lang="en-US" altLang="zh-TW" sz="2800" dirty="0" smtClean="0"/>
              <a:t>) Let </a:t>
            </a:r>
            <a:r>
              <a:rPr lang="en-US" altLang="zh-TW" sz="2800" i="1" dirty="0" smtClean="0"/>
              <a:t>a</a:t>
            </a:r>
            <a:r>
              <a:rPr lang="en-US" altLang="zh-TW" sz="2800" dirty="0" smtClean="0"/>
              <a:t> be an integer and </a:t>
            </a:r>
            <a:r>
              <a:rPr lang="en-US" altLang="zh-TW" sz="2800" i="1" dirty="0" smtClean="0"/>
              <a:t>d</a:t>
            </a:r>
            <a:r>
              <a:rPr lang="en-US" altLang="zh-TW" sz="2800" dirty="0" smtClean="0"/>
              <a:t> a positive integer. Then there are unique integers </a:t>
            </a:r>
            <a:r>
              <a:rPr lang="en-US" altLang="zh-TW" sz="2800" i="1" dirty="0" smtClean="0"/>
              <a:t>q</a:t>
            </a:r>
            <a:r>
              <a:rPr lang="en-US" altLang="zh-TW" sz="2800" dirty="0" smtClean="0"/>
              <a:t> and </a:t>
            </a:r>
            <a:r>
              <a:rPr lang="en-US" altLang="zh-TW" sz="2800" i="1" dirty="0" smtClean="0"/>
              <a:t>r</a:t>
            </a:r>
            <a:r>
              <a:rPr lang="en-US" altLang="zh-TW" sz="2800" dirty="0" smtClean="0"/>
              <a:t>, with </a:t>
            </a:r>
            <a:r>
              <a:rPr lang="en-US" altLang="zh-TW" sz="2800" b="1" i="1" dirty="0" smtClean="0"/>
              <a:t>0&lt;=r&lt;d</a:t>
            </a:r>
            <a:r>
              <a:rPr lang="en-US" altLang="zh-TW" sz="2800" dirty="0" smtClean="0"/>
              <a:t>, </a:t>
            </a:r>
          </a:p>
          <a:p>
            <a:pPr eaLnBrk="1" hangingPunct="1">
              <a:buFont typeface="Arial" charset="0"/>
              <a:buNone/>
            </a:pPr>
            <a:r>
              <a:rPr lang="en-US" altLang="zh-TW" sz="2800" dirty="0" smtClean="0"/>
              <a:t>	such that </a:t>
            </a:r>
            <a:r>
              <a:rPr lang="en-US" altLang="zh-TW" sz="2800" b="1" i="1" dirty="0" smtClean="0"/>
              <a:t>a = </a:t>
            </a:r>
            <a:r>
              <a:rPr lang="en-US" altLang="zh-TW" sz="2800" b="1" i="1" dirty="0" err="1" smtClean="0"/>
              <a:t>dq</a:t>
            </a:r>
            <a:r>
              <a:rPr lang="en-US" altLang="zh-TW" sz="2800" b="1" i="1" dirty="0" smtClean="0"/>
              <a:t> + r</a:t>
            </a:r>
            <a:endParaRPr lang="en-US" altLang="zh-TW" sz="2800" b="1" dirty="0" smtClean="0"/>
          </a:p>
          <a:p>
            <a:pPr eaLnBrk="1" hangingPunct="1"/>
            <a:r>
              <a:rPr lang="en-US" altLang="zh-TW" sz="2800" b="1" u="sng" dirty="0" smtClean="0">
                <a:solidFill>
                  <a:srgbClr val="0000FF"/>
                </a:solidFill>
              </a:rPr>
              <a:t>Definition 2</a:t>
            </a:r>
            <a:r>
              <a:rPr lang="en-US" altLang="zh-TW" sz="2800" dirty="0" smtClean="0"/>
              <a:t>: In the equality given in </a:t>
            </a:r>
            <a:r>
              <a:rPr lang="en-US" altLang="zh-TW" sz="2800" dirty="0" smtClean="0">
                <a:solidFill>
                  <a:srgbClr val="FF3300"/>
                </a:solidFill>
              </a:rPr>
              <a:t>the division algorithm</a:t>
            </a:r>
            <a:r>
              <a:rPr lang="en-US" altLang="zh-TW" sz="2800" dirty="0" smtClean="0">
                <a:solidFill>
                  <a:srgbClr val="C00000"/>
                </a:solidFill>
              </a:rPr>
              <a:t>,</a:t>
            </a:r>
            <a:r>
              <a:rPr lang="en-US" altLang="zh-TW" sz="2800" dirty="0" smtClean="0"/>
              <a:t> </a:t>
            </a:r>
            <a:r>
              <a:rPr lang="en-US" altLang="zh-TW" sz="2800" b="1" i="1" dirty="0" smtClean="0">
                <a:solidFill>
                  <a:srgbClr val="0000FF"/>
                </a:solidFill>
              </a:rPr>
              <a:t>d</a:t>
            </a:r>
            <a:r>
              <a:rPr lang="en-US" altLang="zh-TW" sz="2800" dirty="0" smtClean="0">
                <a:solidFill>
                  <a:srgbClr val="0000FF"/>
                </a:solidFill>
              </a:rPr>
              <a:t> is called the </a:t>
            </a:r>
            <a:r>
              <a:rPr lang="en-US" altLang="zh-TW" sz="2800" b="1" i="1" dirty="0" smtClean="0">
                <a:solidFill>
                  <a:srgbClr val="0000FF"/>
                </a:solidFill>
              </a:rPr>
              <a:t>divisor</a:t>
            </a:r>
            <a:r>
              <a:rPr lang="en-US" altLang="zh-TW" sz="2800" dirty="0" smtClean="0"/>
              <a:t>, </a:t>
            </a:r>
            <a:r>
              <a:rPr lang="en-US" altLang="zh-TW" sz="2800" b="1" i="1" dirty="0" smtClean="0">
                <a:solidFill>
                  <a:srgbClr val="0000FF"/>
                </a:solidFill>
              </a:rPr>
              <a:t>a</a:t>
            </a:r>
            <a:r>
              <a:rPr lang="en-US" altLang="zh-TW" sz="2800" dirty="0" smtClean="0">
                <a:solidFill>
                  <a:srgbClr val="0000FF"/>
                </a:solidFill>
              </a:rPr>
              <a:t> is called the </a:t>
            </a:r>
            <a:r>
              <a:rPr lang="en-US" altLang="zh-TW" sz="2800" b="1" i="1" dirty="0" smtClean="0">
                <a:solidFill>
                  <a:srgbClr val="0000FF"/>
                </a:solidFill>
              </a:rPr>
              <a:t>dividend</a:t>
            </a:r>
            <a:r>
              <a:rPr lang="en-US" altLang="zh-TW" sz="2800" dirty="0" smtClean="0">
                <a:solidFill>
                  <a:srgbClr val="0000FF"/>
                </a:solidFill>
              </a:rPr>
              <a:t>, </a:t>
            </a:r>
            <a:r>
              <a:rPr lang="en-US" altLang="zh-TW" sz="2800" b="1" i="1" dirty="0" smtClean="0">
                <a:solidFill>
                  <a:srgbClr val="0000FF"/>
                </a:solidFill>
              </a:rPr>
              <a:t>q</a:t>
            </a:r>
            <a:r>
              <a:rPr lang="en-US" altLang="zh-TW" sz="2800" dirty="0" smtClean="0">
                <a:solidFill>
                  <a:srgbClr val="0000FF"/>
                </a:solidFill>
              </a:rPr>
              <a:t> is called the </a:t>
            </a:r>
            <a:r>
              <a:rPr lang="en-US" altLang="zh-TW" sz="2800" b="1" i="1" dirty="0" smtClean="0">
                <a:solidFill>
                  <a:srgbClr val="0000FF"/>
                </a:solidFill>
              </a:rPr>
              <a:t>quotient</a:t>
            </a:r>
            <a:r>
              <a:rPr lang="en-US" altLang="zh-TW" sz="2800" dirty="0" smtClean="0">
                <a:solidFill>
                  <a:srgbClr val="0000FF"/>
                </a:solidFill>
              </a:rPr>
              <a:t>, and</a:t>
            </a:r>
            <a:r>
              <a:rPr lang="en-US" altLang="zh-TW" sz="2800" b="1" dirty="0" smtClean="0">
                <a:solidFill>
                  <a:srgbClr val="0000FF"/>
                </a:solidFill>
              </a:rPr>
              <a:t> </a:t>
            </a:r>
            <a:r>
              <a:rPr lang="en-US" altLang="zh-TW" sz="2800" b="1" i="1" dirty="0" smtClean="0">
                <a:solidFill>
                  <a:srgbClr val="0000FF"/>
                </a:solidFill>
              </a:rPr>
              <a:t>r </a:t>
            </a:r>
            <a:r>
              <a:rPr lang="en-US" altLang="zh-TW" sz="2800" dirty="0" smtClean="0">
                <a:solidFill>
                  <a:srgbClr val="0000FF"/>
                </a:solidFill>
              </a:rPr>
              <a:t>is called the </a:t>
            </a:r>
            <a:r>
              <a:rPr lang="en-US" altLang="zh-TW" sz="2800" b="1" i="1" dirty="0" smtClean="0">
                <a:solidFill>
                  <a:srgbClr val="0000FF"/>
                </a:solidFill>
              </a:rPr>
              <a:t>remainder</a:t>
            </a:r>
            <a:r>
              <a:rPr lang="en-US" altLang="zh-TW" sz="2800" dirty="0" smtClean="0">
                <a:solidFill>
                  <a:srgbClr val="0000FF"/>
                </a:solidFill>
              </a:rPr>
              <a:t>.</a:t>
            </a:r>
            <a:r>
              <a:rPr lang="en-US" altLang="zh-TW" sz="2800" dirty="0" smtClean="0"/>
              <a:t> This notation is used to express the quotient and remainder:</a:t>
            </a:r>
            <a:br>
              <a:rPr lang="en-US" altLang="zh-TW" sz="2800" dirty="0" smtClean="0"/>
            </a:br>
            <a:r>
              <a:rPr lang="en-US" altLang="zh-TW" sz="2800" dirty="0" smtClean="0"/>
              <a:t>	</a:t>
            </a:r>
            <a:r>
              <a:rPr lang="en-US" altLang="zh-TW" sz="2800" b="1" i="1" dirty="0" smtClean="0"/>
              <a:t>q = a div d</a:t>
            </a:r>
            <a:r>
              <a:rPr lang="en-US" altLang="zh-TW" sz="2800" i="1" dirty="0" smtClean="0"/>
              <a:t>, 		</a:t>
            </a:r>
            <a:r>
              <a:rPr lang="en-US" altLang="zh-TW" sz="2800" b="1" i="1" dirty="0" smtClean="0"/>
              <a:t>r = a mod d</a:t>
            </a:r>
            <a:r>
              <a:rPr lang="en-US" altLang="zh-TW" sz="2800" dirty="0" smtClean="0"/>
              <a:t/>
            </a:r>
            <a:br>
              <a:rPr lang="en-US" altLang="zh-TW" sz="2800" dirty="0" smtClean="0"/>
            </a:br>
            <a:endParaRPr lang="en-US" altLang="zh-TW" sz="2800" dirty="0" smtClean="0"/>
          </a:p>
          <a:p>
            <a:pPr eaLnBrk="1" hangingPunct="1">
              <a:buFont typeface="Arial" charset="0"/>
              <a:buNone/>
            </a:pPr>
            <a:endParaRPr lang="en-US" sz="2800" dirty="0" smtClean="0"/>
          </a:p>
        </p:txBody>
      </p:sp>
      <p:sp>
        <p:nvSpPr>
          <p:cNvPr id="4" name="Slide Number Placeholder 3"/>
          <p:cNvSpPr>
            <a:spLocks noGrp="1"/>
          </p:cNvSpPr>
          <p:nvPr>
            <p:ph type="sldNum" sz="quarter" idx="12"/>
          </p:nvPr>
        </p:nvSpPr>
        <p:spPr/>
        <p:txBody>
          <a:bodyPr/>
          <a:lstStyle/>
          <a:p>
            <a:pPr>
              <a:defRPr/>
            </a:pPr>
            <a:fld id="{292D3928-5EE4-4D01-8EB8-85F406ABBEB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79438"/>
            <a:ext cx="8229600" cy="944562"/>
          </a:xfrm>
        </p:spPr>
        <p:txBody>
          <a:bodyPr/>
          <a:lstStyle/>
          <a:p>
            <a:pPr eaLnBrk="1" hangingPunct="1"/>
            <a:r>
              <a:rPr lang="en-US" sz="4000" dirty="0" smtClean="0">
                <a:solidFill>
                  <a:srgbClr val="FF3300"/>
                </a:solidFill>
              </a:rPr>
              <a:t>Example 3 (p.216)</a:t>
            </a:r>
          </a:p>
        </p:txBody>
      </p:sp>
      <p:sp>
        <p:nvSpPr>
          <p:cNvPr id="11267" name="Content Placeholder 2"/>
          <p:cNvSpPr>
            <a:spLocks noGrp="1"/>
          </p:cNvSpPr>
          <p:nvPr>
            <p:ph idx="1"/>
          </p:nvPr>
        </p:nvSpPr>
        <p:spPr/>
        <p:txBody>
          <a:bodyPr/>
          <a:lstStyle/>
          <a:p>
            <a:pPr eaLnBrk="1" hangingPunct="1"/>
            <a:r>
              <a:rPr lang="en-US" dirty="0" smtClean="0">
                <a:solidFill>
                  <a:srgbClr val="FF0000"/>
                </a:solidFill>
              </a:rPr>
              <a:t>What are the quotient and remainder when 101 is divided by 11?</a:t>
            </a:r>
          </a:p>
          <a:p>
            <a:pPr eaLnBrk="1" hangingPunct="1"/>
            <a:r>
              <a:rPr lang="en-US" b="1" u="sng" dirty="0" smtClean="0">
                <a:solidFill>
                  <a:srgbClr val="0000FF"/>
                </a:solidFill>
              </a:rPr>
              <a:t>Solution</a:t>
            </a:r>
            <a:r>
              <a:rPr lang="en-US" dirty="0" smtClean="0"/>
              <a:t>: We have</a:t>
            </a:r>
          </a:p>
          <a:p>
            <a:pPr eaLnBrk="1" hangingPunct="1">
              <a:buFont typeface="Arial" charset="0"/>
              <a:buNone/>
            </a:pPr>
            <a:r>
              <a:rPr lang="en-US" dirty="0" smtClean="0"/>
              <a:t>	101 = 11.9 + 2</a:t>
            </a:r>
          </a:p>
          <a:p>
            <a:pPr eaLnBrk="1" hangingPunct="1">
              <a:buFont typeface="Arial" charset="0"/>
              <a:buNone/>
            </a:pPr>
            <a:r>
              <a:rPr lang="en-US" dirty="0" smtClean="0"/>
              <a:t>	Hence, the quotient when 101 is divided by 11 is 9 = 101 </a:t>
            </a:r>
            <a:r>
              <a:rPr lang="en-US" b="1" dirty="0" smtClean="0"/>
              <a:t>div</a:t>
            </a:r>
            <a:r>
              <a:rPr lang="en-US" dirty="0" smtClean="0"/>
              <a:t> 11, and the remainder is </a:t>
            </a:r>
          </a:p>
          <a:p>
            <a:pPr eaLnBrk="1" hangingPunct="1">
              <a:buFont typeface="Arial" charset="0"/>
              <a:buNone/>
            </a:pPr>
            <a:r>
              <a:rPr lang="en-US" dirty="0" smtClean="0"/>
              <a:t>	2 = 101 </a:t>
            </a:r>
            <a:r>
              <a:rPr lang="en-US" b="1" dirty="0" smtClean="0"/>
              <a:t>mod</a:t>
            </a:r>
            <a:r>
              <a:rPr lang="en-US" dirty="0" smtClean="0"/>
              <a:t> 11</a:t>
            </a:r>
          </a:p>
        </p:txBody>
      </p:sp>
      <p:sp>
        <p:nvSpPr>
          <p:cNvPr id="4" name="Slide Number Placeholder 3"/>
          <p:cNvSpPr>
            <a:spLocks noGrp="1"/>
          </p:cNvSpPr>
          <p:nvPr>
            <p:ph type="sldNum" sz="quarter" idx="12"/>
          </p:nvPr>
        </p:nvSpPr>
        <p:spPr/>
        <p:txBody>
          <a:bodyPr/>
          <a:lstStyle/>
          <a:p>
            <a:pPr>
              <a:defRPr/>
            </a:pPr>
            <a:fld id="{25EAE734-40B8-4762-B809-5482CB1D5700}" type="slidenum">
              <a:rPr lang="en-US" smtClean="0"/>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left[\begin{array}{ll}&#10;1 &amp; 1\\&#10;0 &amp;2\\&#10;1&amp; 3&#10;\end{array}&#10;\right]&#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10;1 &amp;0\\&#10;0 &amp;1\\&#10;1&amp;0&#10;\end{array}&#10;\right],&#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1 &amp;1 &amp; 0\\&#10;0 &amp;1&amp; 1&#10;\end{array}&#10;\right].&#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 &amp; 1 &amp; 0\\&#10;0 &amp; 1 &amp; 1\\&#10;1 &amp; 1 &amp; 0&#10;\end{array}&#10;\right].&#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vee 0 &amp; 1\vee 0 &amp; 0\vee 0\\&#10;0\vee 0 &amp; 0\vee 1 &amp; 0\vee 1\\&#10;1\vee 0  &amp; 1\vee 0 &amp; 0\vee 0&#10;\end{array}&#10;\right]&#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odot {\bf B} =&#10;\left[&#10;\begin{array}{lll}&#10;(1\wedge 1)\vee (0\wedge 0) &amp; (1\wedge 1)\vee (0\wedge 1) &amp; (1\wedge0)\vee (0\wedge 1)\\&#10;(0\wedge 1)\vee (1\wedge0) &amp; (0\wedge 1)\vee (1\wedge 1) &amp; (0\wedge 0)\vee (1 \wedge 1)\\&#10;(1\wedge 1)\vee (0\wedge 0)  &amp; (1\wedge 1)\vee (0\wedge 1) &amp; (1 \wedge0) \vee (0\wedge 1)&#10;\end{array}&#10;\right]&#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f A}\; = \;\left[\begin{array}{cccc}&#10;a_{11} &amp; a_{12}&amp; \ldots  &amp; a_{1n}\\&#10;a_{21} &amp; a_{22} &amp; \ldots &amp; a_{2n}\\&#10;. &amp; . &amp;  &amp; .\\&#10;. &amp; . &amp;   &amp; .\\&#10;a_{m1} &amp; a_{m2} &amp; \ldots &amp; a_{mn}&#10;\end{array}&#10;\right]&#10;$$&#10;&#10;\end{document}"/>
  <p:tag name="IGUANATEXSIZE" val="1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eft[\begin{array}{c}&#10;a_{1j}\\&#10;a_{2j} \\&#10;. \\&#10;. \\&#10;a_{mj}&#10;\end{array}&#10;\right]&#10;$$&#10;&#10;\end{document}"/>
  <p:tag name="IGUANATEXSIZE" val="1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_1 \wedge b_2 =  \left\{&#10;\begin{array}{ll}&#10;1 &amp;\mbox{if}\; b_1 = b_2 = 1\\&#10;0 &amp; \mbox{otherwise}&#10;\end{array}&#10;\right.&#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_1 \vee b_2 =  \left\{&#10;\begin{array}{ll}&#10;1 &amp;\mbox{if}\; b_1 = 1\; \mbox{or}\;  b_2 = 1\\&#10;0 &amp; \mbox{otherwise}&#10;\end{array}&#10;\right.&#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l}&#10;1 &amp;0 &amp; 1\\&#10;0 &amp;1&amp; 0&#10;\end{array}&#10;\right],&#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0 &amp;1 &amp; 0\\&#10;1 &amp;1&amp; 0&#10;\end{array}&#10;\right].&#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vee {\bf B} = &#10;\left[&#10;\begin{array}{lll}&#10;1\vee 0  &amp;0\vee 1 &amp; 1\vee 0\\&#10;0\vee 1 &amp;1\vee 1&amp; 0\vee 0&#10;\end{array}&#10;\right]&#10;=&#10;\left[&#10;\begin{array}{lll}&#10;1 &amp; 1 &amp; 1\\&#10;1 &amp; 1 &amp; 0&#10;\end{array}&#10;\right].&#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wedge {\bf B} = &#10;\left[&#10;\begin{array}{lll}&#10;1\wedge 0  &amp;0\wedge 1 &amp; 1\wedge 0\\&#10;0\wedge 1 &amp;1\wedge 1&amp; 0\wedge 0&#10;\end{array}&#10;\right]&#10;=&#10;\left[&#10;\begin{array}{lll}&#10;0 &amp; 0 &amp; 0\\&#10;0 &amp; 1 &amp; 0&#10;\end{array}&#10;\right].&#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2542</TotalTime>
  <Words>2673</Words>
  <Application>Microsoft Office PowerPoint</Application>
  <PresentationFormat>On-screen Show (4:3)</PresentationFormat>
  <Paragraphs>454</Paragraphs>
  <Slides>53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Office Theme</vt:lpstr>
      <vt:lpstr>Equation</vt:lpstr>
      <vt:lpstr>Discrete Mathematics (CSC 1204) </vt:lpstr>
      <vt:lpstr>3.4 The Integers and Division</vt:lpstr>
      <vt:lpstr>Example 1 (P.215)</vt:lpstr>
      <vt:lpstr>Integer Division: More Examples</vt:lpstr>
      <vt:lpstr>More Examples</vt:lpstr>
      <vt:lpstr>Some basic properties of divisibility of Integers</vt:lpstr>
      <vt:lpstr>Some basic properties of divisibility of Integers</vt:lpstr>
      <vt:lpstr>The Division Algorithm</vt:lpstr>
      <vt:lpstr>Example 3 (p.216)</vt:lpstr>
      <vt:lpstr>Example 4 (p.216)</vt:lpstr>
      <vt:lpstr>Modular Arithmetic</vt:lpstr>
      <vt:lpstr>Applications of Modular Arithmetic </vt:lpstr>
      <vt:lpstr>Congruence : Formal Definition</vt:lpstr>
      <vt:lpstr>Congruence </vt:lpstr>
      <vt:lpstr>Congruence  </vt:lpstr>
      <vt:lpstr>Cryptology</vt:lpstr>
      <vt:lpstr>Caesar Cipher</vt:lpstr>
      <vt:lpstr>Letter  Number  Conversion Table</vt:lpstr>
      <vt:lpstr>Example 9 @ p. 221</vt:lpstr>
      <vt:lpstr>Example 9 @ p. 221 [cont.]</vt:lpstr>
      <vt:lpstr> Shift Cipher : Generalization of Caesar Cipher</vt:lpstr>
      <vt:lpstr>Exercise 31(b) @ p. 222-223  Example of Shift cipher</vt:lpstr>
      <vt:lpstr> Solution of Exercise 31(b)    </vt:lpstr>
      <vt:lpstr>PowerPoint Presentation</vt:lpstr>
      <vt:lpstr>Primes</vt:lpstr>
      <vt:lpstr>Primes</vt:lpstr>
      <vt:lpstr>Fundamental Theorem of Arithmetic</vt:lpstr>
      <vt:lpstr>Determining whether a given integer is Prime</vt:lpstr>
      <vt:lpstr>Determining whether a given integer is Prime </vt:lpstr>
      <vt:lpstr>Greatest Common Divisor(gcd)</vt:lpstr>
      <vt:lpstr>Relatively Prime</vt:lpstr>
      <vt:lpstr>Finding gcd &amp; lcm using Prime Factorization</vt:lpstr>
      <vt:lpstr>Least Common Multiple(lcm)</vt:lpstr>
      <vt:lpstr>Finding gcd &amp; lcm : Examples</vt:lpstr>
      <vt:lpstr>Finding gcd &amp; lcm : Examples</vt:lpstr>
      <vt:lpstr>PowerPoint Presentation</vt:lpstr>
      <vt:lpstr>Matrix</vt:lpstr>
      <vt:lpstr>Notation</vt:lpstr>
      <vt:lpstr>Matrix Arithmetic : Addition of two Matrices</vt:lpstr>
      <vt:lpstr>Matrix Arithmetic: Addition of two Matrices</vt:lpstr>
      <vt:lpstr>PowerPoint Presentation</vt:lpstr>
      <vt:lpstr> Example of Matrix Addition: Example 2 (p.258)</vt:lpstr>
      <vt:lpstr> Example of Matrix Addition: Example 2 (p.258)</vt:lpstr>
      <vt:lpstr>Matrix Arithmetic: Product of two Matrices </vt:lpstr>
      <vt:lpstr>Product of two Matrices: Example</vt:lpstr>
      <vt:lpstr>PowerPoint Presentation</vt:lpstr>
      <vt:lpstr>PowerPoint Presentation</vt:lpstr>
      <vt:lpstr>Zero-One Matrices</vt:lpstr>
      <vt:lpstr>Join and Meet of Zero-One Matrices</vt:lpstr>
      <vt:lpstr>Join and Meet of Zero-One Matrices: Example</vt:lpstr>
      <vt:lpstr>Boolean Product of Zero-One Matrices</vt:lpstr>
      <vt:lpstr>Solution of Example 9 (p.262)</vt:lpstr>
      <vt:lpstr>Practice @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(CSC 1204)</dc:title>
  <dc:creator>rouf</dc:creator>
  <cp:lastModifiedBy>Teacher</cp:lastModifiedBy>
  <cp:revision>238</cp:revision>
  <dcterms:created xsi:type="dcterms:W3CDTF">2013-10-27T05:57:12Z</dcterms:created>
  <dcterms:modified xsi:type="dcterms:W3CDTF">2019-02-17T06:11:18Z</dcterms:modified>
</cp:coreProperties>
</file>