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42" r:id="rId21"/>
    <p:sldId id="334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3300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571" autoAdjust="0"/>
  </p:normalViewPr>
  <p:slideViewPr>
    <p:cSldViewPr>
      <p:cViewPr>
        <p:scale>
          <a:sx n="70" d="100"/>
          <a:sy n="70" d="100"/>
        </p:scale>
        <p:origin x="-137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738EB95-B587-4CDA-A55A-298C6BAC6996}" type="datetimeFigureOut">
              <a:rPr lang="en-US"/>
              <a:pPr>
                <a:defRPr/>
              </a:pPr>
              <a:t>2/24/2019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2C19A68-4785-4256-8E75-8D8BFFB905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166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889D7-5179-4F7F-9826-72B44B7C0F33}" type="datetime1">
              <a:rPr lang="en-US"/>
              <a:pPr>
                <a:defRPr/>
              </a:pPr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8C5F8-6B2D-4BAD-9793-7ACE2FCFB7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BCAA0-E591-44BF-9914-5F2676212FE0}" type="datetime1">
              <a:rPr lang="en-US"/>
              <a:pPr>
                <a:defRPr/>
              </a:pPr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AA3A3-EA9E-47A8-8FAF-E02EC1AA8B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EF63C-C80D-4A37-861C-7992D80BAB12}" type="datetime1">
              <a:rPr lang="en-US"/>
              <a:pPr>
                <a:defRPr/>
              </a:pPr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0A341-B8AF-41D1-8568-9549921328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64F9C-CB6A-470C-805D-FEE55D058ECF}" type="datetime1">
              <a:rPr lang="en-US"/>
              <a:pPr>
                <a:defRPr/>
              </a:pPr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6446A-11D9-4ACE-8D19-8E826A9209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CCA8E-D74F-4B5C-8B27-B319F45C8D65}" type="datetime1">
              <a:rPr lang="en-US"/>
              <a:pPr>
                <a:defRPr/>
              </a:pPr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1CC2B-EA15-42C3-9569-243B7A010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1E177-F88E-4043-AD35-4B9EDE49E8BE}" type="datetime1">
              <a:rPr lang="en-US"/>
              <a:pPr>
                <a:defRPr/>
              </a:pPr>
              <a:t>2/24/2019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CD6D9-9656-4FC2-8B7D-E6C31D537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63D46-B490-48BC-AAF1-8E448FD39CEF}" type="datetime1">
              <a:rPr lang="en-US"/>
              <a:pPr>
                <a:defRPr/>
              </a:pPr>
              <a:t>2/24/2019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49F54-A6B3-4863-B7FF-EC903E943E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80B6C-2F62-42A2-88B0-41FBD66D89ED}" type="datetime1">
              <a:rPr lang="en-US"/>
              <a:pPr>
                <a:defRPr/>
              </a:pPr>
              <a:t>2/24/2019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B4948-CCBA-405D-BD93-C0296FAAB7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5C355-81AD-48B9-8F98-E58C29E59BD5}" type="datetime1">
              <a:rPr lang="en-US"/>
              <a:pPr>
                <a:defRPr/>
              </a:pPr>
              <a:t>2/24/2019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0A7FC-A023-4132-883D-9E399BCF7F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9E8A8-9C55-4722-8F10-6F6743515058}" type="datetime1">
              <a:rPr lang="en-US"/>
              <a:pPr>
                <a:defRPr/>
              </a:pPr>
              <a:t>2/24/2019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265B4-B423-49B1-9941-EA1F699D22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7B699-9335-446A-A8E4-BD657AFC4199}" type="datetime1">
              <a:rPr lang="en-US"/>
              <a:pPr>
                <a:defRPr/>
              </a:pPr>
              <a:t>2/24/2019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2D3D4-CC3B-4B64-888E-FE71203AF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CACB467-B033-4C53-AABA-8339197E7E7E}" type="datetime1">
              <a:rPr lang="en-US"/>
              <a:pPr>
                <a:defRPr/>
              </a:pPr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31262BA-BDCA-4650-B507-90932925EF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</a:rPr>
              <a:t>Discrete Mathematics</a:t>
            </a:r>
            <a:br>
              <a:rPr lang="en-US" sz="4000" b="1" dirty="0" smtClean="0">
                <a:solidFill>
                  <a:srgbClr val="FF0000"/>
                </a:solidFill>
              </a:rPr>
            </a:br>
            <a:r>
              <a:rPr lang="en-US" sz="4000" b="1" dirty="0" smtClean="0">
                <a:solidFill>
                  <a:srgbClr val="FF0000"/>
                </a:solidFill>
              </a:rPr>
              <a:t>(CSC 1204) </a:t>
            </a:r>
            <a:endParaRPr lang="en-US" sz="4000" dirty="0" smtClean="0">
              <a:solidFill>
                <a:srgbClr val="FF0000"/>
              </a:solidFill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685800" y="4648200"/>
            <a:ext cx="7620000" cy="16764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rgbClr val="0000FF"/>
                </a:solidFill>
              </a:rPr>
              <a:t>4.1 Mathematical Induction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D0E511-06AB-4946-B9FE-0C54C8728BE8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solidFill>
                  <a:srgbClr val="FF0000"/>
                </a:solidFill>
              </a:rPr>
              <a:t/>
            </a:r>
            <a:br>
              <a:rPr lang="en-US" altLang="zh-TW" sz="4000" dirty="0" smtClean="0">
                <a:solidFill>
                  <a:srgbClr val="FF0000"/>
                </a:solidFill>
              </a:rPr>
            </a:br>
            <a:r>
              <a:rPr lang="en-US" altLang="zh-TW" sz="4000" dirty="0" smtClean="0">
                <a:solidFill>
                  <a:srgbClr val="FF0000"/>
                </a:solidFill>
              </a:rPr>
              <a:t>FIGURE 2 : People Telling Secrets</a:t>
            </a:r>
            <a:br>
              <a:rPr lang="en-US" altLang="zh-TW" sz="4000" dirty="0" smtClean="0">
                <a:solidFill>
                  <a:srgbClr val="FF0000"/>
                </a:solidFill>
              </a:rPr>
            </a:br>
            <a:endParaRPr lang="en-US" sz="40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440E16-315E-4032-99E2-2E5C8B9316E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1268" name="Picture 3" descr="04_1_0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66800" y="1619250"/>
            <a:ext cx="5943600" cy="3805238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FIGURE 3 </a:t>
            </a:r>
            <a:r>
              <a:rPr lang="en-US" altLang="zh-TW" sz="2800" dirty="0" smtClean="0">
                <a:solidFill>
                  <a:srgbClr val="FF0000"/>
                </a:solidFill>
              </a:rPr>
              <a:t> Illustrating How Mathematical Induction Works Using Dominoes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B4466-C24C-4F58-99FF-D488174264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2292" name="Picture 3" descr="04_1_0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76400" y="1216025"/>
            <a:ext cx="5181600" cy="529431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Mathematical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indent="-274320" eaLnBrk="1" hangingPunct="1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2400" dirty="0" smtClean="0">
                <a:sym typeface="Symbol" pitchFamily="18" charset="2"/>
              </a:rPr>
              <a:t>If we have a </a:t>
            </a: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propositional function P(n), </a:t>
            </a:r>
            <a:r>
              <a:rPr lang="en-US" sz="2400" dirty="0" smtClean="0">
                <a:sym typeface="Symbol" pitchFamily="18" charset="2"/>
              </a:rPr>
              <a:t>and we want to </a:t>
            </a: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prove that P(n) is true for any natural number n</a:t>
            </a:r>
            <a:r>
              <a:rPr lang="en-US" sz="2400" dirty="0" smtClean="0">
                <a:sym typeface="Symbol" pitchFamily="18" charset="2"/>
              </a:rPr>
              <a:t>, we do the following:</a:t>
            </a:r>
          </a:p>
          <a:p>
            <a:pPr marL="365760" indent="-274320" eaLnBrk="1" hangingPunct="1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00FFFF"/>
                </a:solidFill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Show that P(0) is true.</a:t>
            </a:r>
            <a:b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</a:br>
            <a:r>
              <a:rPr lang="en-US" sz="2400" dirty="0" smtClean="0">
                <a:solidFill>
                  <a:srgbClr val="00FFFF"/>
                </a:solidFill>
                <a:sym typeface="Symbol" pitchFamily="18" charset="2"/>
              </a:rPr>
              <a:t>    </a:t>
            </a:r>
            <a:r>
              <a:rPr lang="en-US" sz="2400" dirty="0" smtClean="0">
                <a:solidFill>
                  <a:srgbClr val="C00000"/>
                </a:solidFill>
                <a:sym typeface="Symbol" pitchFamily="18" charset="2"/>
              </a:rPr>
              <a:t>(</a:t>
            </a:r>
            <a:r>
              <a:rPr lang="en-US" sz="2400" cap="all" dirty="0" smtClean="0">
                <a:solidFill>
                  <a:srgbClr val="C00000"/>
                </a:solidFill>
                <a:sym typeface="Symbol" pitchFamily="18" charset="2"/>
              </a:rPr>
              <a:t>basis step</a:t>
            </a:r>
            <a:r>
              <a:rPr lang="en-US" sz="2400" dirty="0" smtClean="0">
                <a:solidFill>
                  <a:srgbClr val="C00000"/>
                </a:solidFill>
                <a:sym typeface="Symbol" pitchFamily="18" charset="2"/>
              </a:rPr>
              <a:t>)</a:t>
            </a:r>
          </a:p>
          <a:p>
            <a:pPr marL="365760" indent="-274320" eaLnBrk="1" hangingPunct="1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00FFFF"/>
                </a:solidFill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Show that if P(n) then P(n + 1) for any </a:t>
            </a:r>
            <a:r>
              <a:rPr lang="en-US" sz="2400" dirty="0" err="1" smtClean="0">
                <a:solidFill>
                  <a:srgbClr val="0000FF"/>
                </a:solidFill>
                <a:sym typeface="Symbol" pitchFamily="18" charset="2"/>
              </a:rPr>
              <a:t>nN</a:t>
            </a: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/>
            </a:r>
            <a:b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</a:br>
            <a:r>
              <a:rPr lang="en-US" sz="2400" dirty="0" smtClean="0">
                <a:solidFill>
                  <a:srgbClr val="00FFFF"/>
                </a:solidFill>
                <a:sym typeface="Symbol" pitchFamily="18" charset="2"/>
              </a:rPr>
              <a:t>   </a:t>
            </a:r>
            <a:r>
              <a:rPr lang="en-US" sz="2400" dirty="0" smtClean="0">
                <a:solidFill>
                  <a:srgbClr val="C00000"/>
                </a:solidFill>
                <a:sym typeface="Symbol" pitchFamily="18" charset="2"/>
              </a:rPr>
              <a:t> (</a:t>
            </a:r>
            <a:r>
              <a:rPr lang="en-US" sz="2400" cap="all" dirty="0" smtClean="0">
                <a:solidFill>
                  <a:srgbClr val="C00000"/>
                </a:solidFill>
                <a:sym typeface="Symbol" pitchFamily="18" charset="2"/>
              </a:rPr>
              <a:t>inductive step</a:t>
            </a:r>
            <a:r>
              <a:rPr lang="en-US" sz="2400" dirty="0" smtClean="0">
                <a:solidFill>
                  <a:srgbClr val="C00000"/>
                </a:solidFill>
                <a:sym typeface="Symbol" pitchFamily="18" charset="2"/>
              </a:rPr>
              <a:t>)</a:t>
            </a:r>
          </a:p>
          <a:p>
            <a:pPr marL="365760" indent="-274320" eaLnBrk="1" hangingPunct="1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00FFFF"/>
                </a:solidFill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Then P(n) must be true for any </a:t>
            </a:r>
            <a:r>
              <a:rPr lang="en-US" sz="2400" dirty="0" err="1" smtClean="0">
                <a:solidFill>
                  <a:srgbClr val="0000FF"/>
                </a:solidFill>
                <a:sym typeface="Symbol" pitchFamily="18" charset="2"/>
              </a:rPr>
              <a:t>nN</a:t>
            </a: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/>
            </a:r>
            <a:b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</a:br>
            <a:r>
              <a:rPr lang="en-US" sz="2400" dirty="0" smtClean="0">
                <a:solidFill>
                  <a:srgbClr val="00FFFF"/>
                </a:solidFill>
                <a:sym typeface="Symbol" pitchFamily="18" charset="2"/>
              </a:rPr>
              <a:t>    </a:t>
            </a:r>
            <a:r>
              <a:rPr lang="en-US" sz="2400" dirty="0" smtClean="0">
                <a:solidFill>
                  <a:srgbClr val="C00000"/>
                </a:solidFill>
                <a:sym typeface="Symbol" pitchFamily="18" charset="2"/>
              </a:rPr>
              <a:t>(</a:t>
            </a:r>
            <a:r>
              <a:rPr lang="en-US" sz="2400" cap="all" dirty="0" smtClean="0">
                <a:solidFill>
                  <a:srgbClr val="C00000"/>
                </a:solidFill>
                <a:sym typeface="Symbol" pitchFamily="18" charset="2"/>
              </a:rPr>
              <a:t>conclusion</a:t>
            </a:r>
            <a:r>
              <a:rPr lang="en-US" sz="2400" dirty="0" smtClean="0">
                <a:solidFill>
                  <a:srgbClr val="C00000"/>
                </a:solidFill>
                <a:sym typeface="Symbol" pitchFamily="18" charset="2"/>
              </a:rPr>
              <a:t>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30C692-91FC-4B33-BCEC-F6FB6C59B9D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Example 1 (page 277)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Example 1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Show that if n is a </a:t>
            </a:r>
            <a:r>
              <a:rPr lang="en-US" sz="2400" b="1" dirty="0" smtClean="0">
                <a:solidFill>
                  <a:srgbClr val="FF0000"/>
                </a:solidFill>
              </a:rPr>
              <a:t>positive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integer</a:t>
            </a:r>
            <a:r>
              <a:rPr lang="en-US" sz="2400" dirty="0" smtClean="0">
                <a:solidFill>
                  <a:srgbClr val="FF0000"/>
                </a:solidFill>
              </a:rPr>
              <a:t>, then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1 + 2 + ………. + n = n(n+1)/2</a:t>
            </a:r>
          </a:p>
          <a:p>
            <a:r>
              <a:rPr lang="en-US" sz="22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200" dirty="0" smtClean="0"/>
              <a:t>: Let </a:t>
            </a:r>
            <a:r>
              <a:rPr lang="en-US" sz="2200" i="1" dirty="0" smtClean="0"/>
              <a:t>P(n</a:t>
            </a:r>
            <a:r>
              <a:rPr lang="en-US" sz="2200" dirty="0" smtClean="0"/>
              <a:t>) be the proposition that the sum of the first n positive integers is n(n+1)/2.</a:t>
            </a:r>
          </a:p>
          <a:p>
            <a:pPr>
              <a:buFont typeface="Arial" charset="0"/>
              <a:buNone/>
            </a:pPr>
            <a:r>
              <a:rPr lang="en-US" sz="2200" dirty="0" smtClean="0"/>
              <a:t>	We must </a:t>
            </a:r>
            <a:r>
              <a:rPr lang="en-US" sz="2200" dirty="0" smtClean="0">
                <a:solidFill>
                  <a:srgbClr val="0000FF"/>
                </a:solidFill>
              </a:rPr>
              <a:t>do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two things to prove that </a:t>
            </a:r>
            <a:r>
              <a:rPr lang="en-US" sz="2200" i="1" dirty="0" smtClean="0">
                <a:solidFill>
                  <a:srgbClr val="0000FF"/>
                </a:solidFill>
              </a:rPr>
              <a:t>P(n</a:t>
            </a:r>
            <a:r>
              <a:rPr lang="en-US" sz="2200" dirty="0" smtClean="0">
                <a:solidFill>
                  <a:srgbClr val="0000FF"/>
                </a:solidFill>
              </a:rPr>
              <a:t>) is true for n = 1, 2, 3, ….. </a:t>
            </a:r>
            <a:r>
              <a:rPr lang="en-US" sz="2200" dirty="0" smtClean="0"/>
              <a:t>Namely, we must show that P(1) is true and that the conditional statement P(k) implies P(k+1) is true for k = 1, 2, 3, </a:t>
            </a:r>
          </a:p>
          <a:p>
            <a:pPr>
              <a:buFont typeface="Arial" charset="0"/>
              <a:buNone/>
            </a:pPr>
            <a:r>
              <a:rPr lang="en-US" sz="2200" dirty="0" smtClean="0"/>
              <a:t>	</a:t>
            </a:r>
            <a:r>
              <a:rPr lang="en-US" sz="2200" u="sng" dirty="0" smtClean="0">
                <a:solidFill>
                  <a:srgbClr val="0000FF"/>
                </a:solidFill>
              </a:rPr>
              <a:t>BASIS STEP</a:t>
            </a:r>
            <a:r>
              <a:rPr lang="en-US" sz="2200" dirty="0" smtClean="0"/>
              <a:t>: P(1) is true, because 1 = 1(1+1)/2</a:t>
            </a:r>
          </a:p>
          <a:p>
            <a:pPr>
              <a:buFont typeface="Arial" charset="0"/>
              <a:buNone/>
            </a:pPr>
            <a:r>
              <a:rPr lang="en-US" sz="2200" dirty="0" smtClean="0"/>
              <a:t>	</a:t>
            </a:r>
            <a:r>
              <a:rPr lang="en-US" sz="2200" u="sng" dirty="0" smtClean="0">
                <a:solidFill>
                  <a:srgbClr val="0000FF"/>
                </a:solidFill>
              </a:rPr>
              <a:t>INDUCTIVE STEP</a:t>
            </a:r>
            <a:r>
              <a:rPr lang="en-US" sz="2200" dirty="0" smtClean="0"/>
              <a:t>: For the inductive hypothesis, we assume that P(k) holds for an arbitrary positive integer k. That is we assume that </a:t>
            </a:r>
          </a:p>
          <a:p>
            <a:pPr>
              <a:buFont typeface="Arial" charset="0"/>
              <a:buNone/>
            </a:pPr>
            <a:r>
              <a:rPr lang="en-US" sz="2200" dirty="0" smtClean="0"/>
              <a:t>	</a:t>
            </a:r>
            <a:r>
              <a:rPr lang="en-US" sz="2200" dirty="0" smtClean="0">
                <a:solidFill>
                  <a:srgbClr val="0000FF"/>
                </a:solidFill>
              </a:rPr>
              <a:t>1 + 2 + …..+ k = k(k+1)/2   </a:t>
            </a:r>
            <a:r>
              <a:rPr lang="en-US" sz="2200" dirty="0" smtClean="0"/>
              <a:t>( </a:t>
            </a:r>
            <a:r>
              <a:rPr lang="en-US" sz="2200" dirty="0" smtClean="0">
                <a:solidFill>
                  <a:srgbClr val="0000FF"/>
                </a:solidFill>
              </a:rPr>
              <a:t>INDUCTIVE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HYPOTHESIS </a:t>
            </a:r>
            <a:r>
              <a:rPr lang="en-US" sz="220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483567-C9B9-4CEB-8E87-5E72C3AED9F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Example 1 (page 277) [cont.]</a:t>
            </a:r>
            <a:endParaRPr lang="en-US" sz="4000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534400" cy="4800600"/>
          </a:xfrm>
        </p:spPr>
        <p:txBody>
          <a:bodyPr/>
          <a:lstStyle/>
          <a:p>
            <a:r>
              <a:rPr lang="en-US" sz="2200" dirty="0" smtClean="0">
                <a:solidFill>
                  <a:srgbClr val="0000FF"/>
                </a:solidFill>
              </a:rPr>
              <a:t>Under this assumption, it must be shown that </a:t>
            </a:r>
            <a:r>
              <a:rPr lang="en-US" sz="2200" i="1" dirty="0" smtClean="0">
                <a:solidFill>
                  <a:srgbClr val="0000FF"/>
                </a:solidFill>
              </a:rPr>
              <a:t>P(k+1</a:t>
            </a:r>
            <a:r>
              <a:rPr lang="en-US" sz="2200" dirty="0" smtClean="0">
                <a:solidFill>
                  <a:srgbClr val="0000FF"/>
                </a:solidFill>
              </a:rPr>
              <a:t>) is true</a:t>
            </a:r>
            <a:r>
              <a:rPr lang="en-US" sz="2200" dirty="0" smtClean="0"/>
              <a:t>, namely, that</a:t>
            </a:r>
          </a:p>
          <a:p>
            <a:pPr>
              <a:buFont typeface="Arial" charset="0"/>
              <a:buNone/>
            </a:pPr>
            <a:r>
              <a:rPr lang="en-US" sz="2200" dirty="0" smtClean="0"/>
              <a:t>	1 + 2 + ……+ k + (k+1) = (k+1)[(k+1)+1]/2 = </a:t>
            </a:r>
            <a:r>
              <a:rPr lang="en-US" sz="2200" b="1" dirty="0" smtClean="0">
                <a:solidFill>
                  <a:srgbClr val="00B050"/>
                </a:solidFill>
              </a:rPr>
              <a:t>(k+1)(k+2)/2  </a:t>
            </a:r>
            <a:r>
              <a:rPr lang="en-US" sz="2200" dirty="0" smtClean="0"/>
              <a:t>is also true.</a:t>
            </a:r>
          </a:p>
          <a:p>
            <a:pPr>
              <a:buFont typeface="Arial" charset="0"/>
              <a:buNone/>
            </a:pPr>
            <a:r>
              <a:rPr lang="en-US" sz="2200" dirty="0" smtClean="0"/>
              <a:t>	Adding (</a:t>
            </a:r>
            <a:r>
              <a:rPr lang="en-US" sz="2200" b="1" dirty="0" smtClean="0"/>
              <a:t>k+1)</a:t>
            </a:r>
            <a:r>
              <a:rPr lang="en-US" sz="2200" dirty="0" smtClean="0"/>
              <a:t> to both sides of the equation in P(k), we obtain</a:t>
            </a:r>
          </a:p>
          <a:p>
            <a:pPr>
              <a:buFont typeface="Arial" charset="0"/>
              <a:buNone/>
            </a:pPr>
            <a:r>
              <a:rPr lang="en-US" sz="2200" dirty="0" smtClean="0"/>
              <a:t>	 1 + 2 + ……+ k + </a:t>
            </a:r>
            <a:r>
              <a:rPr lang="en-US" sz="2200" dirty="0" smtClean="0">
                <a:solidFill>
                  <a:srgbClr val="FF0000"/>
                </a:solidFill>
              </a:rPr>
              <a:t>(k+1) </a:t>
            </a:r>
            <a:r>
              <a:rPr lang="en-US" sz="2200" dirty="0" smtClean="0"/>
              <a:t>= k(k+1)/2 + </a:t>
            </a:r>
            <a:r>
              <a:rPr lang="en-US" sz="2200" dirty="0" smtClean="0">
                <a:solidFill>
                  <a:srgbClr val="FF0000"/>
                </a:solidFill>
              </a:rPr>
              <a:t>(k+1) </a:t>
            </a:r>
          </a:p>
          <a:p>
            <a:pPr>
              <a:buFont typeface="Arial" charset="0"/>
              <a:buNone/>
            </a:pPr>
            <a:r>
              <a:rPr lang="en-US" sz="2200" dirty="0" smtClean="0"/>
              <a:t>				     = [k(k+1) + 2(k+1)] / 2</a:t>
            </a:r>
          </a:p>
          <a:p>
            <a:pPr>
              <a:buFont typeface="Arial" charset="0"/>
              <a:buNone/>
            </a:pPr>
            <a:r>
              <a:rPr lang="en-US" sz="2200" dirty="0" smtClean="0"/>
              <a:t>				     = </a:t>
            </a:r>
            <a:r>
              <a:rPr lang="en-US" sz="2200" b="1" dirty="0" smtClean="0">
                <a:solidFill>
                  <a:srgbClr val="00B050"/>
                </a:solidFill>
              </a:rPr>
              <a:t>(k+1)(k+2)/2</a:t>
            </a:r>
          </a:p>
          <a:p>
            <a:pPr>
              <a:buFont typeface="Arial" charset="0"/>
              <a:buNone/>
            </a:pPr>
            <a:r>
              <a:rPr lang="en-US" sz="2200" dirty="0" smtClean="0"/>
              <a:t>	This last equation shows that P(k+1) is true under the assumption that P(k) is true. This completes the inductive step.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36C07-8D39-4E95-B164-77B71B7F75E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Example 1 (page 277) [cont.]</a:t>
            </a:r>
            <a:endParaRPr lang="en-US" sz="4000" dirty="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We have completed the basis step and inductive step, so by mathematical induction we know that P(n) is true for all positive integers n. That is, </a:t>
            </a:r>
            <a:r>
              <a:rPr lang="en-US" sz="2800" dirty="0" smtClean="0">
                <a:solidFill>
                  <a:srgbClr val="FF0000"/>
                </a:solidFill>
              </a:rPr>
              <a:t>we have proven that 1 + 2 + ….+ n = n(n+1)/2 for all positive integers 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7BA69C-DD1C-41CD-A98E-5EAABCDD497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Example 3 (page 279)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Example 3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Use mathematical induction to show that 1 + 2 + 2</a:t>
            </a:r>
            <a:r>
              <a:rPr lang="en-US" sz="2400" baseline="30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>
                <a:solidFill>
                  <a:srgbClr val="0000FF"/>
                </a:solidFill>
              </a:rPr>
              <a:t> + …..+ 2</a:t>
            </a:r>
            <a:r>
              <a:rPr lang="en-US" sz="2400" baseline="30000" dirty="0" smtClean="0"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solidFill>
                  <a:srgbClr val="0000FF"/>
                </a:solidFill>
              </a:rPr>
              <a:t> = 2</a:t>
            </a:r>
            <a:r>
              <a:rPr lang="en-US" sz="2400" baseline="30000" dirty="0" smtClean="0">
                <a:solidFill>
                  <a:srgbClr val="0000FF"/>
                </a:solidFill>
              </a:rPr>
              <a:t>n+1</a:t>
            </a:r>
            <a:r>
              <a:rPr lang="en-US" sz="2400" dirty="0" smtClean="0">
                <a:solidFill>
                  <a:srgbClr val="0000FF"/>
                </a:solidFill>
              </a:rPr>
              <a:t> –1 for all </a:t>
            </a:r>
            <a:r>
              <a:rPr lang="en-US" sz="2400" b="1" dirty="0" smtClean="0">
                <a:solidFill>
                  <a:srgbClr val="0000FF"/>
                </a:solidFill>
              </a:rPr>
              <a:t>nonnegative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integers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b="1" i="1" dirty="0" smtClean="0"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solidFill>
                  <a:srgbClr val="0000FF"/>
                </a:solidFill>
              </a:rPr>
              <a:t>.</a:t>
            </a:r>
          </a:p>
          <a:p>
            <a:r>
              <a:rPr lang="en-US" sz="24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400" dirty="0" smtClean="0"/>
              <a:t>: Let P(n) be the proposition that 1 + 2 + 2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…..+ 2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 = 2</a:t>
            </a:r>
            <a:r>
              <a:rPr lang="en-US" sz="2400" baseline="30000" dirty="0" smtClean="0"/>
              <a:t>n+1</a:t>
            </a:r>
            <a:r>
              <a:rPr lang="en-US" sz="2400" dirty="0" smtClean="0"/>
              <a:t> –1 for the integer n. 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0000FF"/>
                </a:solidFill>
              </a:rPr>
              <a:t>BASIS STEP</a:t>
            </a:r>
            <a:r>
              <a:rPr lang="en-US" sz="2400" dirty="0" smtClean="0"/>
              <a:t>: P(0) is true because 2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 = 1 = 2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 –1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0000FF"/>
                </a:solidFill>
              </a:rPr>
              <a:t>INDUCTIVE STEP</a:t>
            </a:r>
            <a:r>
              <a:rPr lang="en-US" sz="2400" dirty="0" smtClean="0"/>
              <a:t>: For the inductive hypothesis, we assume that P(k) is true. 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That is, we assume that 1 + 2 + 2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…..+ 2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 = 2</a:t>
            </a:r>
            <a:r>
              <a:rPr lang="en-US" sz="2400" baseline="30000" dirty="0" smtClean="0"/>
              <a:t>k+1</a:t>
            </a:r>
            <a:r>
              <a:rPr lang="en-US" sz="2400" dirty="0" smtClean="0"/>
              <a:t> –1 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To carry out the inductive step using this assumption, we must show that when we assume that </a:t>
            </a:r>
            <a:r>
              <a:rPr lang="en-US" sz="2400" i="1" dirty="0" smtClean="0"/>
              <a:t>P(k</a:t>
            </a:r>
            <a:r>
              <a:rPr lang="en-US" sz="2400" dirty="0" smtClean="0"/>
              <a:t>) is true, then </a:t>
            </a:r>
            <a:r>
              <a:rPr lang="en-US" sz="2400" i="1" dirty="0" smtClean="0"/>
              <a:t>P(k+1</a:t>
            </a:r>
            <a:r>
              <a:rPr lang="en-US" sz="2400" dirty="0" smtClean="0"/>
              <a:t>) is also true. That is </a:t>
            </a:r>
            <a:r>
              <a:rPr lang="en-US" sz="2400" dirty="0" smtClean="0">
                <a:solidFill>
                  <a:srgbClr val="0000FF"/>
                </a:solidFill>
              </a:rPr>
              <a:t>we must show that 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1 + 2 + 2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…..+ 2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 + 2</a:t>
            </a:r>
            <a:r>
              <a:rPr lang="en-US" sz="2400" baseline="30000" dirty="0" smtClean="0"/>
              <a:t>k+1</a:t>
            </a:r>
            <a:r>
              <a:rPr lang="en-US" sz="2400" dirty="0" smtClean="0"/>
              <a:t>= 2</a:t>
            </a:r>
            <a:r>
              <a:rPr lang="en-US" sz="2400" baseline="30000" dirty="0" smtClean="0"/>
              <a:t>(k+1)+1</a:t>
            </a:r>
            <a:r>
              <a:rPr lang="en-US" sz="2400" dirty="0" smtClean="0"/>
              <a:t> –1  = </a:t>
            </a:r>
            <a:r>
              <a:rPr lang="en-US" sz="2400" b="1" dirty="0" smtClean="0">
                <a:solidFill>
                  <a:srgbClr val="FF0000"/>
                </a:solidFill>
              </a:rPr>
              <a:t>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k+2</a:t>
            </a:r>
            <a:r>
              <a:rPr lang="en-US" sz="2400" b="1" dirty="0" smtClean="0">
                <a:solidFill>
                  <a:srgbClr val="FF0000"/>
                </a:solidFill>
              </a:rPr>
              <a:t> –1</a:t>
            </a:r>
            <a:r>
              <a:rPr lang="en-US" sz="2400" dirty="0" smtClean="0"/>
              <a:t> , assuming the inductive hypothesis </a:t>
            </a:r>
            <a:r>
              <a:rPr lang="en-US" sz="2400" i="1" dirty="0" smtClean="0"/>
              <a:t>P(k</a:t>
            </a:r>
            <a:r>
              <a:rPr lang="en-US" sz="2400" dirty="0" smtClean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E77C95-44A6-4DBC-A12E-4ED247C1159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Example 3 (page 269) </a:t>
            </a:r>
            <a:r>
              <a:rPr lang="en-US" sz="4000" smtClean="0">
                <a:solidFill>
                  <a:srgbClr val="0000FF"/>
                </a:solidFill>
              </a:rPr>
              <a:t>Cont</a:t>
            </a:r>
            <a:r>
              <a:rPr lang="en-US" sz="4000" smtClean="0"/>
              <a:t>.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Under the assumption of </a:t>
            </a:r>
            <a:r>
              <a:rPr lang="en-US" sz="2400" i="1" dirty="0" smtClean="0"/>
              <a:t>P(k</a:t>
            </a:r>
            <a:r>
              <a:rPr lang="en-US" sz="2400" dirty="0" smtClean="0"/>
              <a:t>), we see that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 1 + 2 + 2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…..+ 2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 + 2</a:t>
            </a:r>
            <a:r>
              <a:rPr lang="en-US" sz="2400" baseline="30000" dirty="0" smtClean="0"/>
              <a:t>k+1 </a:t>
            </a:r>
            <a:r>
              <a:rPr lang="en-US" sz="2400" dirty="0" smtClean="0"/>
              <a:t>= (1 + 2 + 2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…..+ 2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 )+ 2</a:t>
            </a:r>
            <a:r>
              <a:rPr lang="en-US" sz="2400" baseline="30000" dirty="0" smtClean="0"/>
              <a:t>k+1</a:t>
            </a:r>
          </a:p>
          <a:p>
            <a:pPr>
              <a:buFont typeface="Arial" charset="0"/>
              <a:buNone/>
            </a:pPr>
            <a:r>
              <a:rPr lang="en-US" sz="2400" baseline="30000" dirty="0" smtClean="0"/>
              <a:t>				</a:t>
            </a:r>
            <a:r>
              <a:rPr lang="en-US" sz="2400" dirty="0" smtClean="0"/>
              <a:t>          = (2</a:t>
            </a:r>
            <a:r>
              <a:rPr lang="en-US" sz="2400" baseline="30000" dirty="0" smtClean="0"/>
              <a:t>k+1 </a:t>
            </a:r>
            <a:r>
              <a:rPr lang="en-US" sz="2400" dirty="0" smtClean="0"/>
              <a:t>–1 )+ 2</a:t>
            </a:r>
            <a:r>
              <a:rPr lang="en-US" sz="2400" baseline="30000" dirty="0" smtClean="0"/>
              <a:t>k+1  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  				          = 2. 2</a:t>
            </a:r>
            <a:r>
              <a:rPr lang="en-US" sz="2400" baseline="30000" dirty="0" smtClean="0"/>
              <a:t>k+1 </a:t>
            </a:r>
            <a:r>
              <a:rPr lang="en-US" sz="2400" dirty="0" smtClean="0"/>
              <a:t>– 1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			          = </a:t>
            </a:r>
            <a:r>
              <a:rPr lang="en-US" sz="2400" b="1" dirty="0" smtClean="0">
                <a:solidFill>
                  <a:srgbClr val="FF0000"/>
                </a:solidFill>
              </a:rPr>
              <a:t>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k+2 </a:t>
            </a:r>
            <a:r>
              <a:rPr lang="en-US" sz="2400" b="1" dirty="0" smtClean="0">
                <a:solidFill>
                  <a:srgbClr val="FF0000"/>
                </a:solidFill>
              </a:rPr>
              <a:t>– 1 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Because we have completed the basis step and the inductive step, by mathematical induction we know that </a:t>
            </a:r>
            <a:r>
              <a:rPr lang="en-US" sz="2400" i="1" dirty="0" smtClean="0"/>
              <a:t>P(n</a:t>
            </a:r>
            <a:r>
              <a:rPr lang="en-US" sz="2400" dirty="0" smtClean="0"/>
              <a:t>) is true for all nonnegative integers n. That is, </a:t>
            </a:r>
            <a:r>
              <a:rPr lang="en-US" sz="2400" dirty="0" smtClean="0">
                <a:solidFill>
                  <a:srgbClr val="0000FF"/>
                </a:solidFill>
              </a:rPr>
              <a:t>1 + 2 + 2</a:t>
            </a:r>
            <a:r>
              <a:rPr lang="en-US" sz="2400" baseline="30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>
                <a:solidFill>
                  <a:srgbClr val="0000FF"/>
                </a:solidFill>
              </a:rPr>
              <a:t> + …..+ 2</a:t>
            </a:r>
            <a:r>
              <a:rPr lang="en-US" sz="2400" baseline="30000" dirty="0" smtClean="0"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solidFill>
                  <a:srgbClr val="0000FF"/>
                </a:solidFill>
              </a:rPr>
              <a:t> = 2</a:t>
            </a:r>
            <a:r>
              <a:rPr lang="en-US" sz="2400" baseline="30000" dirty="0" smtClean="0">
                <a:solidFill>
                  <a:srgbClr val="0000FF"/>
                </a:solidFill>
              </a:rPr>
              <a:t>n+1</a:t>
            </a:r>
            <a:r>
              <a:rPr lang="en-US" sz="2400" dirty="0" smtClean="0">
                <a:solidFill>
                  <a:srgbClr val="0000FF"/>
                </a:solidFill>
              </a:rPr>
              <a:t> –1 for all nonnegative integers n. </a:t>
            </a:r>
          </a:p>
          <a:p>
            <a:pPr>
              <a:buFont typeface="Arial" charset="0"/>
              <a:buNone/>
            </a:pPr>
            <a:r>
              <a:rPr lang="en-US" sz="2400" baseline="30000" dirty="0" smtClean="0"/>
              <a:t>				                   </a:t>
            </a:r>
          </a:p>
          <a:p>
            <a:pPr>
              <a:buFont typeface="Arial" charset="0"/>
              <a:buNone/>
            </a:pPr>
            <a:r>
              <a:rPr lang="en-US" sz="2400" baseline="30000" dirty="0" smtClean="0"/>
              <a:t>	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90C13E-88FA-4FEF-9533-37A9C27BDF2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198437"/>
            <a:ext cx="8229600" cy="868363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Example 5 (page 281)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410200"/>
          </a:xfrm>
        </p:spPr>
        <p:txBody>
          <a:bodyPr/>
          <a:lstStyle/>
          <a:p>
            <a:r>
              <a:rPr lang="en-US" sz="2200" b="1" u="sng" dirty="0" smtClean="0">
                <a:solidFill>
                  <a:srgbClr val="FF0000"/>
                </a:solidFill>
              </a:rPr>
              <a:t>Example 5</a:t>
            </a:r>
            <a:r>
              <a:rPr lang="en-US" sz="2200" dirty="0" smtClean="0">
                <a:solidFill>
                  <a:srgbClr val="FF0000"/>
                </a:solidFill>
              </a:rPr>
              <a:t>: Use mathematical induction to prove the inequality </a:t>
            </a:r>
          </a:p>
          <a:p>
            <a:pPr>
              <a:buFont typeface="Arial" charset="0"/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	</a:t>
            </a:r>
            <a:r>
              <a:rPr lang="en-US" sz="2200" i="1" dirty="0" smtClean="0">
                <a:solidFill>
                  <a:srgbClr val="FF0000"/>
                </a:solidFill>
              </a:rPr>
              <a:t>n </a:t>
            </a:r>
            <a:r>
              <a:rPr lang="en-US" sz="2200" dirty="0" smtClean="0">
                <a:solidFill>
                  <a:srgbClr val="FF0000"/>
                </a:solidFill>
              </a:rPr>
              <a:t>&lt; 2</a:t>
            </a:r>
            <a:r>
              <a:rPr lang="en-US" sz="2200" i="1" baseline="30000" dirty="0" smtClean="0">
                <a:solidFill>
                  <a:srgbClr val="FF0000"/>
                </a:solidFill>
              </a:rPr>
              <a:t>n</a:t>
            </a:r>
            <a:r>
              <a:rPr lang="en-US" sz="2200" dirty="0" smtClean="0">
                <a:solidFill>
                  <a:srgbClr val="FF0000"/>
                </a:solidFill>
              </a:rPr>
              <a:t> for all </a:t>
            </a:r>
            <a:r>
              <a:rPr lang="en-US" sz="2200" b="1" dirty="0" smtClean="0">
                <a:solidFill>
                  <a:srgbClr val="FF0000"/>
                </a:solidFill>
              </a:rPr>
              <a:t>positive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</a:rPr>
              <a:t>integers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b="1" i="1" dirty="0" smtClean="0">
                <a:solidFill>
                  <a:srgbClr val="FF0000"/>
                </a:solidFill>
              </a:rPr>
              <a:t>n</a:t>
            </a:r>
            <a:r>
              <a:rPr lang="en-US" sz="2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2200" u="sng" dirty="0" smtClean="0">
                <a:solidFill>
                  <a:srgbClr val="0000FF"/>
                </a:solidFill>
              </a:rPr>
              <a:t>Solution</a:t>
            </a:r>
            <a:r>
              <a:rPr lang="en-US" sz="2200" dirty="0" smtClean="0"/>
              <a:t>: Let </a:t>
            </a:r>
            <a:r>
              <a:rPr lang="en-US" sz="2200" i="1" dirty="0" smtClean="0"/>
              <a:t>P</a:t>
            </a:r>
            <a:r>
              <a:rPr lang="en-US" sz="2200" dirty="0" smtClean="0"/>
              <a:t>(n) be the proposition that n &lt; 2</a:t>
            </a:r>
            <a:r>
              <a:rPr lang="en-US" sz="2200" i="1" baseline="30000" dirty="0" smtClean="0"/>
              <a:t>n</a:t>
            </a:r>
            <a:r>
              <a:rPr lang="en-US" sz="2200" dirty="0" smtClean="0"/>
              <a:t>  .</a:t>
            </a:r>
          </a:p>
          <a:p>
            <a:pPr>
              <a:buFont typeface="Arial" charset="0"/>
              <a:buNone/>
            </a:pPr>
            <a:r>
              <a:rPr lang="en-US" sz="2200" dirty="0" smtClean="0"/>
              <a:t>	</a:t>
            </a:r>
            <a:r>
              <a:rPr lang="en-US" sz="2200" u="sng" dirty="0" smtClean="0">
                <a:solidFill>
                  <a:srgbClr val="0000FF"/>
                </a:solidFill>
              </a:rPr>
              <a:t>BASIS STEP</a:t>
            </a:r>
            <a:r>
              <a:rPr lang="en-US" sz="2200" dirty="0" smtClean="0"/>
              <a:t>: </a:t>
            </a:r>
            <a:r>
              <a:rPr lang="en-US" sz="2200" i="1" dirty="0" smtClean="0"/>
              <a:t>P</a:t>
            </a:r>
            <a:r>
              <a:rPr lang="en-US" sz="2200" dirty="0" smtClean="0"/>
              <a:t>(1) is true, because 1 &lt; 2</a:t>
            </a:r>
            <a:r>
              <a:rPr lang="en-US" sz="2200" baseline="30000" dirty="0" smtClean="0"/>
              <a:t>1</a:t>
            </a:r>
            <a:r>
              <a:rPr lang="en-US" sz="2200" dirty="0" smtClean="0"/>
              <a:t> = 2 </a:t>
            </a:r>
          </a:p>
          <a:p>
            <a:pPr>
              <a:buFont typeface="Arial" charset="0"/>
              <a:buNone/>
            </a:pPr>
            <a:r>
              <a:rPr lang="en-US" sz="2200" dirty="0" smtClean="0"/>
              <a:t>	</a:t>
            </a:r>
            <a:r>
              <a:rPr lang="en-US" sz="2200" u="sng" dirty="0" smtClean="0">
                <a:solidFill>
                  <a:srgbClr val="0000FF"/>
                </a:solidFill>
              </a:rPr>
              <a:t>INDUCTIVE STEP</a:t>
            </a:r>
            <a:r>
              <a:rPr lang="en-US" sz="2200" dirty="0" smtClean="0"/>
              <a:t>: Assume </a:t>
            </a:r>
            <a:r>
              <a:rPr lang="en-US" sz="2200" i="1" dirty="0" smtClean="0"/>
              <a:t>P</a:t>
            </a:r>
            <a:r>
              <a:rPr lang="en-US" sz="2200" dirty="0" smtClean="0"/>
              <a:t>(k) is true for all positive integer k, that is, </a:t>
            </a:r>
            <a:r>
              <a:rPr lang="en-US" sz="2200" i="1" dirty="0" smtClean="0">
                <a:solidFill>
                  <a:srgbClr val="0000FF"/>
                </a:solidFill>
              </a:rPr>
              <a:t>k </a:t>
            </a:r>
            <a:r>
              <a:rPr lang="en-US" sz="2200" dirty="0" smtClean="0">
                <a:solidFill>
                  <a:srgbClr val="0000FF"/>
                </a:solidFill>
              </a:rPr>
              <a:t>&lt; 2</a:t>
            </a:r>
            <a:r>
              <a:rPr lang="en-US" sz="2200" i="1" baseline="30000" dirty="0" smtClean="0">
                <a:solidFill>
                  <a:srgbClr val="0000FF"/>
                </a:solidFill>
              </a:rPr>
              <a:t>k</a:t>
            </a:r>
            <a:r>
              <a:rPr lang="en-US" sz="2200" dirty="0" smtClean="0">
                <a:solidFill>
                  <a:srgbClr val="0000FF"/>
                </a:solidFill>
              </a:rPr>
              <a:t>  (Inductive Hypothesis</a:t>
            </a:r>
            <a:r>
              <a:rPr lang="en-US" sz="2200" dirty="0" smtClean="0"/>
              <a:t>)</a:t>
            </a:r>
          </a:p>
          <a:p>
            <a:pPr>
              <a:buNone/>
            </a:pPr>
            <a:r>
              <a:rPr lang="en-US" sz="2200" dirty="0" smtClean="0"/>
              <a:t>	</a:t>
            </a:r>
            <a:r>
              <a:rPr lang="en-US" sz="2200" dirty="0" smtClean="0">
                <a:solidFill>
                  <a:srgbClr val="0000FF"/>
                </a:solidFill>
              </a:rPr>
              <a:t>We need to show that  if </a:t>
            </a:r>
            <a:r>
              <a:rPr lang="en-US" sz="2200" i="1" dirty="0" smtClean="0">
                <a:solidFill>
                  <a:srgbClr val="0000FF"/>
                </a:solidFill>
              </a:rPr>
              <a:t>k </a:t>
            </a:r>
            <a:r>
              <a:rPr lang="en-US" sz="2200" dirty="0" smtClean="0">
                <a:solidFill>
                  <a:srgbClr val="0000FF"/>
                </a:solidFill>
              </a:rPr>
              <a:t>&lt; 2</a:t>
            </a:r>
            <a:r>
              <a:rPr lang="en-US" sz="2200" i="1" baseline="30000" dirty="0" smtClean="0">
                <a:solidFill>
                  <a:srgbClr val="0000FF"/>
                </a:solidFill>
              </a:rPr>
              <a:t>k </a:t>
            </a:r>
            <a:r>
              <a:rPr lang="en-US" sz="2200" dirty="0" smtClean="0">
                <a:solidFill>
                  <a:srgbClr val="0000FF"/>
                </a:solidFill>
              </a:rPr>
              <a:t>, then </a:t>
            </a:r>
            <a:r>
              <a:rPr lang="en-US" sz="2200" i="1" dirty="0" smtClean="0">
                <a:solidFill>
                  <a:srgbClr val="0000FF"/>
                </a:solidFill>
              </a:rPr>
              <a:t>k</a:t>
            </a:r>
            <a:r>
              <a:rPr lang="en-US" sz="2200" dirty="0" smtClean="0">
                <a:solidFill>
                  <a:srgbClr val="0000FF"/>
                </a:solidFill>
              </a:rPr>
              <a:t>+1 &lt; 2</a:t>
            </a:r>
            <a:r>
              <a:rPr lang="en-US" sz="2200" i="1" baseline="30000" dirty="0" smtClean="0">
                <a:solidFill>
                  <a:srgbClr val="0000FF"/>
                </a:solidFill>
              </a:rPr>
              <a:t>k</a:t>
            </a:r>
            <a:r>
              <a:rPr lang="en-US" sz="2200" baseline="30000" dirty="0" smtClean="0">
                <a:solidFill>
                  <a:srgbClr val="0000FF"/>
                </a:solidFill>
              </a:rPr>
              <a:t>+1 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endParaRPr lang="en-US" sz="2200" baseline="300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2200" dirty="0" smtClean="0"/>
              <a:t>     Now, </a:t>
            </a:r>
            <a:r>
              <a:rPr lang="en-US" sz="2200" i="1" dirty="0" smtClean="0"/>
              <a:t>k </a:t>
            </a:r>
            <a:r>
              <a:rPr lang="en-US" sz="2200" dirty="0" smtClean="0"/>
              <a:t>+ 1 &lt;  2</a:t>
            </a:r>
            <a:r>
              <a:rPr lang="en-US" sz="2200" i="1" baseline="30000" dirty="0" smtClean="0"/>
              <a:t>k</a:t>
            </a:r>
            <a:r>
              <a:rPr lang="en-US" sz="2200" baseline="30000" dirty="0" smtClean="0"/>
              <a:t>  </a:t>
            </a:r>
            <a:r>
              <a:rPr lang="en-US" sz="2200" dirty="0" smtClean="0"/>
              <a:t>+ 1    </a:t>
            </a:r>
            <a:r>
              <a:rPr lang="en-US" sz="2200" dirty="0" smtClean="0">
                <a:solidFill>
                  <a:srgbClr val="FF0000"/>
                </a:solidFill>
              </a:rPr>
              <a:t>[adding 1 to both sides of </a:t>
            </a:r>
            <a:r>
              <a:rPr lang="en-US" sz="2200" i="1" dirty="0">
                <a:solidFill>
                  <a:srgbClr val="FF0000"/>
                </a:solidFill>
              </a:rPr>
              <a:t>k </a:t>
            </a:r>
            <a:r>
              <a:rPr lang="en-US" sz="2200" dirty="0">
                <a:solidFill>
                  <a:srgbClr val="FF0000"/>
                </a:solidFill>
              </a:rPr>
              <a:t>&lt; 2</a:t>
            </a:r>
            <a:r>
              <a:rPr lang="en-US" sz="2200" i="1" baseline="30000" dirty="0">
                <a:solidFill>
                  <a:srgbClr val="FF0000"/>
                </a:solidFill>
              </a:rPr>
              <a:t>k </a:t>
            </a:r>
            <a:r>
              <a:rPr lang="en-US" sz="2200" dirty="0" smtClean="0">
                <a:solidFill>
                  <a:srgbClr val="FF0000"/>
                </a:solidFill>
              </a:rPr>
              <a:t>]</a:t>
            </a:r>
            <a:r>
              <a:rPr lang="en-US" sz="2200" dirty="0" smtClean="0"/>
              <a:t>		        ≤ 2</a:t>
            </a:r>
            <a:r>
              <a:rPr lang="en-US" sz="2200" baseline="30000" dirty="0" smtClean="0"/>
              <a:t>k </a:t>
            </a:r>
            <a:r>
              <a:rPr lang="en-US" sz="2200" dirty="0" smtClean="0"/>
              <a:t>+ 2</a:t>
            </a:r>
            <a:r>
              <a:rPr lang="en-US" sz="2200" baseline="30000" dirty="0" smtClean="0"/>
              <a:t>k  </a:t>
            </a:r>
            <a:r>
              <a:rPr lang="en-US" sz="2200" dirty="0" smtClean="0"/>
              <a:t>= 2. 2</a:t>
            </a:r>
            <a:r>
              <a:rPr lang="en-US" sz="2200" baseline="30000" dirty="0" smtClean="0"/>
              <a:t>k </a:t>
            </a:r>
            <a:r>
              <a:rPr lang="en-US" sz="2200" dirty="0" smtClean="0"/>
              <a:t>= 2</a:t>
            </a:r>
            <a:r>
              <a:rPr lang="en-US" sz="2200" baseline="30000" dirty="0" smtClean="0"/>
              <a:t>k+1       </a:t>
            </a:r>
            <a:r>
              <a:rPr lang="en-US" sz="2200" dirty="0" smtClean="0"/>
              <a:t>  [ </a:t>
            </a:r>
            <a:r>
              <a:rPr lang="en-US" sz="2200" dirty="0" smtClean="0">
                <a:solidFill>
                  <a:srgbClr val="FF0000"/>
                </a:solidFill>
              </a:rPr>
              <a:t>note: 1 ≤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 2</a:t>
            </a:r>
            <a:r>
              <a:rPr lang="en-US" sz="2200" baseline="30000" dirty="0" smtClean="0">
                <a:solidFill>
                  <a:srgbClr val="FF0000"/>
                </a:solidFill>
              </a:rPr>
              <a:t>k </a:t>
            </a:r>
            <a:r>
              <a:rPr lang="en-US" sz="2200" dirty="0" smtClean="0"/>
              <a:t>]</a:t>
            </a:r>
            <a:endParaRPr lang="en-US" sz="2200" baseline="30000" dirty="0" smtClean="0"/>
          </a:p>
          <a:p>
            <a:pPr>
              <a:buFont typeface="Arial" charset="0"/>
              <a:buNone/>
            </a:pPr>
            <a:r>
              <a:rPr lang="en-US" sz="2200" dirty="0" smtClean="0"/>
              <a:t>	This shows that P(k+1) is true, i.e., k+1 &lt; 2</a:t>
            </a:r>
            <a:r>
              <a:rPr lang="en-US" sz="2200" baseline="30000" dirty="0" smtClean="0"/>
              <a:t>k+1</a:t>
            </a:r>
          </a:p>
          <a:p>
            <a:pPr>
              <a:buFont typeface="Arial" charset="0"/>
              <a:buNone/>
            </a:pPr>
            <a:r>
              <a:rPr lang="en-US" sz="2200" baseline="30000" dirty="0" smtClean="0"/>
              <a:t> </a:t>
            </a:r>
            <a:r>
              <a:rPr lang="en-US" sz="2200" dirty="0" smtClean="0"/>
              <a:t>     Because we have completed both the basis step and the inductive step, by the principle of mathematical induction we have shown that n &lt; 2</a:t>
            </a:r>
            <a:r>
              <a:rPr lang="en-US" sz="2200" baseline="30000" dirty="0" smtClean="0"/>
              <a:t>n</a:t>
            </a:r>
            <a:r>
              <a:rPr lang="en-US" sz="2200" dirty="0" smtClean="0"/>
              <a:t>  is true for all positive integers n.</a:t>
            </a:r>
            <a:endParaRPr lang="en-US" sz="2200" baseline="30000" dirty="0" smtClean="0"/>
          </a:p>
          <a:p>
            <a:pPr>
              <a:buFont typeface="Arial" charset="0"/>
              <a:buNone/>
            </a:pPr>
            <a:endParaRPr lang="en-US" sz="2200" baseline="30000" dirty="0" smtClean="0"/>
          </a:p>
          <a:p>
            <a:pPr>
              <a:buFont typeface="Arial" charset="0"/>
              <a:buNone/>
            </a:pPr>
            <a:r>
              <a:rPr lang="en-US" sz="2200" baseline="30000" dirty="0" smtClean="0"/>
              <a:t>    </a:t>
            </a: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9D08B4-E61F-403D-91FD-BE4ACB34BF0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Practice @ Home 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Exercise: 3, 5,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07AB3-D685-4C04-81EC-D2B28A449E3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4.1 Mathematical Induction</a:t>
            </a:r>
            <a:endParaRPr lang="en-US" sz="400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Suppose that we have an infinite ladder, and we want to know whether we can reach every step on this ladder. </a:t>
            </a:r>
          </a:p>
          <a:p>
            <a:pPr eaLnBrk="1" hangingPunct="1"/>
            <a:r>
              <a:rPr lang="en-US" sz="2800" dirty="0" smtClean="0">
                <a:solidFill>
                  <a:srgbClr val="0000FF"/>
                </a:solidFill>
              </a:rPr>
              <a:t>We know two things –</a:t>
            </a:r>
          </a:p>
          <a:p>
            <a:pPr marL="914400" lvl="1" indent="-514350" eaLnBrk="1" hangingPunct="1">
              <a:buFont typeface="Calibri" pitchFamily="34" charset="0"/>
              <a:buAutoNum type="arabicParenR"/>
            </a:pPr>
            <a:r>
              <a:rPr lang="en-US" sz="2400" dirty="0" smtClean="0">
                <a:solidFill>
                  <a:srgbClr val="0000FF"/>
                </a:solidFill>
              </a:rPr>
              <a:t>We can reach the first rung of the ladder</a:t>
            </a:r>
          </a:p>
          <a:p>
            <a:pPr marL="914400" lvl="1" indent="-514350" eaLnBrk="1" hangingPunct="1">
              <a:buFont typeface="Calibri" pitchFamily="34" charset="0"/>
              <a:buAutoNum type="arabicParenR"/>
            </a:pPr>
            <a:r>
              <a:rPr lang="en-US" sz="2400" dirty="0" smtClean="0">
                <a:solidFill>
                  <a:srgbClr val="0000FF"/>
                </a:solidFill>
              </a:rPr>
              <a:t>If we can reach a particular rung of the ladder, then we can reach the next rung</a:t>
            </a:r>
          </a:p>
          <a:p>
            <a:pPr eaLnBrk="1" hangingPunct="1"/>
            <a:r>
              <a:rPr lang="en-US" sz="2800" dirty="0" smtClean="0">
                <a:solidFill>
                  <a:srgbClr val="FF0000"/>
                </a:solidFill>
              </a:rPr>
              <a:t>Can we conclude that we can reach every rung?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C26068-C021-4703-90D0-3E20D146897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4000" b="1" i="1" dirty="0" smtClean="0">
                <a:solidFill>
                  <a:srgbClr val="FF0000"/>
                </a:solidFill>
              </a:rPr>
              <a:t>Modified</a:t>
            </a:r>
            <a:r>
              <a:rPr lang="en-US" sz="4000" dirty="0" smtClean="0">
                <a:solidFill>
                  <a:srgbClr val="FF0000"/>
                </a:solidFill>
              </a:rPr>
              <a:t> Exercise 3 (p.289)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257800"/>
          </a:xfrm>
        </p:spPr>
        <p:txBody>
          <a:bodyPr/>
          <a:lstStyle/>
          <a:p>
            <a:r>
              <a:rPr lang="en-US" sz="2000" b="1" i="1" u="sng" dirty="0" smtClean="0">
                <a:solidFill>
                  <a:srgbClr val="FF0000"/>
                </a:solidFill>
              </a:rPr>
              <a:t>Modified</a:t>
            </a:r>
            <a:r>
              <a:rPr lang="en-US" sz="2000" u="sng" dirty="0" smtClean="0">
                <a:solidFill>
                  <a:srgbClr val="FF0000"/>
                </a:solidFill>
              </a:rPr>
              <a:t> </a:t>
            </a:r>
            <a:r>
              <a:rPr lang="en-US" sz="2000" b="1" u="sng" dirty="0" smtClean="0">
                <a:solidFill>
                  <a:srgbClr val="FF0000"/>
                </a:solidFill>
              </a:rPr>
              <a:t>Exercise 3:</a:t>
            </a:r>
            <a:r>
              <a:rPr lang="en-US" sz="2000" dirty="0" smtClean="0">
                <a:solidFill>
                  <a:srgbClr val="FF0000"/>
                </a:solidFill>
              </a:rPr>
              <a:t> Use mathematical induction to show that 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1</a:t>
            </a:r>
            <a:r>
              <a:rPr lang="en-US" sz="2000" baseline="30000" dirty="0" smtClean="0">
                <a:solidFill>
                  <a:srgbClr val="FF0000"/>
                </a:solidFill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 + 2</a:t>
            </a:r>
            <a:r>
              <a:rPr lang="en-US" sz="2000" baseline="30000" dirty="0" smtClean="0">
                <a:solidFill>
                  <a:srgbClr val="FF0000"/>
                </a:solidFill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 + …..+ </a:t>
            </a:r>
            <a:r>
              <a:rPr lang="en-US" sz="2000" i="1" dirty="0" smtClean="0">
                <a:solidFill>
                  <a:srgbClr val="FF0000"/>
                </a:solidFill>
              </a:rPr>
              <a:t>n</a:t>
            </a:r>
            <a:r>
              <a:rPr lang="en-US" sz="2000" baseline="30000" dirty="0" smtClean="0">
                <a:solidFill>
                  <a:srgbClr val="FF0000"/>
                </a:solidFill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  =  </a:t>
            </a:r>
            <a:r>
              <a:rPr lang="en-US" sz="2000" i="1" dirty="0" smtClean="0">
                <a:solidFill>
                  <a:srgbClr val="FF0000"/>
                </a:solidFill>
              </a:rPr>
              <a:t>n 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i="1" dirty="0" smtClean="0">
                <a:solidFill>
                  <a:srgbClr val="FF0000"/>
                </a:solidFill>
              </a:rPr>
              <a:t>n</a:t>
            </a:r>
            <a:r>
              <a:rPr lang="en-US" sz="2000" dirty="0" smtClean="0">
                <a:solidFill>
                  <a:srgbClr val="FF0000"/>
                </a:solidFill>
              </a:rPr>
              <a:t>+1)(2</a:t>
            </a:r>
            <a:r>
              <a:rPr lang="en-US" sz="2000" i="1" dirty="0" smtClean="0">
                <a:solidFill>
                  <a:srgbClr val="FF0000"/>
                </a:solidFill>
              </a:rPr>
              <a:t>n</a:t>
            </a:r>
            <a:r>
              <a:rPr lang="en-US" sz="2000" dirty="0" smtClean="0">
                <a:solidFill>
                  <a:srgbClr val="FF0000"/>
                </a:solidFill>
              </a:rPr>
              <a:t>+1) / 6  for </a:t>
            </a:r>
            <a:r>
              <a:rPr lang="en-US" sz="2000" b="1" dirty="0" smtClean="0">
                <a:solidFill>
                  <a:srgbClr val="FF0000"/>
                </a:solidFill>
              </a:rPr>
              <a:t>all positive integers </a:t>
            </a:r>
            <a:r>
              <a:rPr lang="en-US" sz="2000" b="1" i="1" dirty="0" smtClean="0">
                <a:solidFill>
                  <a:srgbClr val="FF0000"/>
                </a:solidFill>
              </a:rPr>
              <a:t>n</a:t>
            </a:r>
            <a:r>
              <a:rPr lang="en-US" sz="2000" b="1" dirty="0" smtClean="0">
                <a:solidFill>
                  <a:srgbClr val="FF0000"/>
                </a:solidFill>
              </a:rPr>
              <a:t>. </a:t>
            </a:r>
          </a:p>
          <a:p>
            <a:pPr marL="273050" indent="-273050"/>
            <a:r>
              <a:rPr lang="en-US" sz="2000" b="1" u="sng" dirty="0" smtClean="0">
                <a:solidFill>
                  <a:srgbClr val="0000FF"/>
                </a:solidFill>
              </a:rPr>
              <a:t>Solution:</a:t>
            </a:r>
            <a:r>
              <a:rPr lang="en-US" sz="2000" dirty="0" smtClean="0"/>
              <a:t> Let P(n) be the proposition 1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+ 2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 …..+ </a:t>
            </a:r>
            <a:r>
              <a:rPr lang="en-US" sz="2000" i="1" dirty="0" smtClean="0"/>
              <a:t>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 =  </a:t>
            </a:r>
            <a:r>
              <a:rPr lang="en-US" sz="2000" i="1" dirty="0" smtClean="0"/>
              <a:t>n </a:t>
            </a:r>
            <a:r>
              <a:rPr lang="en-US" sz="2000" dirty="0" smtClean="0"/>
              <a:t>(</a:t>
            </a:r>
            <a:r>
              <a:rPr lang="en-US" sz="2000" i="1" dirty="0" smtClean="0"/>
              <a:t>n</a:t>
            </a:r>
            <a:r>
              <a:rPr lang="en-US" sz="2000" dirty="0" smtClean="0"/>
              <a:t>+1)(2</a:t>
            </a:r>
            <a:r>
              <a:rPr lang="en-US" sz="2000" i="1" dirty="0" smtClean="0"/>
              <a:t>n</a:t>
            </a:r>
            <a:r>
              <a:rPr lang="en-US" sz="2000" dirty="0" smtClean="0"/>
              <a:t>+1)/6 </a:t>
            </a:r>
            <a:r>
              <a:rPr lang="en-US" sz="2000" u="sng" dirty="0" smtClean="0">
                <a:solidFill>
                  <a:srgbClr val="0000FF"/>
                </a:solidFill>
              </a:rPr>
              <a:t>BASIS STEP</a:t>
            </a:r>
            <a:r>
              <a:rPr lang="en-US" sz="2000" dirty="0" smtClean="0"/>
              <a:t>: P(1) is true, because 1</a:t>
            </a:r>
            <a:r>
              <a:rPr lang="en-US" sz="2000" baseline="30000" dirty="0" smtClean="0"/>
              <a:t>2 </a:t>
            </a:r>
            <a:r>
              <a:rPr lang="en-US" sz="2000" dirty="0" smtClean="0"/>
              <a:t>= 1.2.3/6</a:t>
            </a:r>
          </a:p>
          <a:p>
            <a:pPr marL="273050" indent="-273050">
              <a:buNone/>
            </a:pPr>
            <a:r>
              <a:rPr lang="en-US" sz="2000" dirty="0" smtClean="0"/>
              <a:t>	</a:t>
            </a:r>
            <a:r>
              <a:rPr lang="en-US" sz="2000" u="sng" dirty="0" smtClean="0">
                <a:solidFill>
                  <a:srgbClr val="0000FF"/>
                </a:solidFill>
              </a:rPr>
              <a:t>INDUCTIVE STEP</a:t>
            </a:r>
            <a:r>
              <a:rPr lang="en-US" sz="2000" dirty="0" smtClean="0"/>
              <a:t>: We assume that </a:t>
            </a:r>
            <a:r>
              <a:rPr lang="en-US" sz="2000" dirty="0" smtClean="0">
                <a:solidFill>
                  <a:srgbClr val="0000FF"/>
                </a:solidFill>
              </a:rPr>
              <a:t>1</a:t>
            </a:r>
            <a:r>
              <a:rPr lang="en-US" sz="2000" baseline="30000" dirty="0" smtClean="0">
                <a:solidFill>
                  <a:srgbClr val="0000FF"/>
                </a:solidFill>
              </a:rPr>
              <a:t>2</a:t>
            </a:r>
            <a:r>
              <a:rPr lang="en-US" sz="2000" dirty="0" smtClean="0">
                <a:solidFill>
                  <a:srgbClr val="0000FF"/>
                </a:solidFill>
              </a:rPr>
              <a:t> + 2</a:t>
            </a:r>
            <a:r>
              <a:rPr lang="en-US" sz="2000" baseline="30000" dirty="0" smtClean="0">
                <a:solidFill>
                  <a:srgbClr val="0000FF"/>
                </a:solidFill>
              </a:rPr>
              <a:t>2</a:t>
            </a:r>
            <a:r>
              <a:rPr lang="en-US" sz="2000" dirty="0" smtClean="0">
                <a:solidFill>
                  <a:srgbClr val="0000FF"/>
                </a:solidFill>
              </a:rPr>
              <a:t> + …..+ k</a:t>
            </a:r>
            <a:r>
              <a:rPr lang="en-US" sz="2000" baseline="30000" dirty="0" smtClean="0">
                <a:solidFill>
                  <a:srgbClr val="0000FF"/>
                </a:solidFill>
              </a:rPr>
              <a:t>2</a:t>
            </a:r>
            <a:r>
              <a:rPr lang="en-US" sz="2000" dirty="0" smtClean="0">
                <a:solidFill>
                  <a:srgbClr val="0000FF"/>
                </a:solidFill>
              </a:rPr>
              <a:t> = k(k+1)(2k+1)/6</a:t>
            </a:r>
          </a:p>
          <a:p>
            <a:pPr marL="273050" indent="-273050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(Inductive Hypothesis</a:t>
            </a:r>
            <a:r>
              <a:rPr lang="en-US" sz="2000" dirty="0" smtClean="0"/>
              <a:t>)</a:t>
            </a:r>
          </a:p>
          <a:p>
            <a:pPr marL="273050" indent="-273050">
              <a:buNone/>
            </a:pPr>
            <a:r>
              <a:rPr lang="en-US" sz="2000" dirty="0" smtClean="0"/>
              <a:t>	</a:t>
            </a:r>
            <a:r>
              <a:rPr lang="en-US" sz="1800" dirty="0" smtClean="0"/>
              <a:t>We want to show that 1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 + 2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 + …..+ k</a:t>
            </a:r>
            <a:r>
              <a:rPr lang="en-US" sz="1800" baseline="30000" dirty="0" smtClean="0"/>
              <a:t>2 </a:t>
            </a:r>
            <a:r>
              <a:rPr lang="en-US" sz="1800" dirty="0" smtClean="0"/>
              <a:t> + (k + 1)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= </a:t>
            </a:r>
            <a:r>
              <a:rPr lang="en-US" sz="1800" b="1" dirty="0" smtClean="0">
                <a:solidFill>
                  <a:srgbClr val="FF0000"/>
                </a:solidFill>
              </a:rPr>
              <a:t>(k+1)(k+2)(2k+3)/6 </a:t>
            </a:r>
          </a:p>
          <a:p>
            <a:pPr>
              <a:buNone/>
            </a:pPr>
            <a:r>
              <a:rPr lang="en-US" sz="1800" dirty="0" smtClean="0"/>
              <a:t>	Now, 1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 + 2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 + …..+ k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 + </a:t>
            </a:r>
            <a:r>
              <a:rPr lang="en-US" sz="1800" dirty="0" smtClean="0">
                <a:solidFill>
                  <a:srgbClr val="0000FF"/>
                </a:solidFill>
              </a:rPr>
              <a:t>(k + 1)</a:t>
            </a:r>
            <a:r>
              <a:rPr lang="en-US" sz="1800" baseline="30000" dirty="0" smtClean="0">
                <a:solidFill>
                  <a:srgbClr val="0000FF"/>
                </a:solidFill>
              </a:rPr>
              <a:t>2</a:t>
            </a:r>
            <a:r>
              <a:rPr lang="en-US" sz="1800" baseline="30000" dirty="0" smtClean="0"/>
              <a:t> </a:t>
            </a:r>
            <a:r>
              <a:rPr lang="en-US" sz="1800" dirty="0" smtClean="0"/>
              <a:t>= k(k+1)(2k+1)/6 + </a:t>
            </a:r>
            <a:r>
              <a:rPr lang="en-US" sz="1800" dirty="0" smtClean="0">
                <a:solidFill>
                  <a:srgbClr val="0000FF"/>
                </a:solidFill>
              </a:rPr>
              <a:t>(k + 1)</a:t>
            </a:r>
            <a:r>
              <a:rPr lang="en-US" sz="1800" baseline="30000" dirty="0" smtClean="0">
                <a:solidFill>
                  <a:srgbClr val="0000FF"/>
                </a:solidFill>
              </a:rPr>
              <a:t>2 </a:t>
            </a:r>
          </a:p>
          <a:p>
            <a:pPr>
              <a:buNone/>
            </a:pPr>
            <a:r>
              <a:rPr lang="en-US" sz="1800" baseline="30000" dirty="0" smtClean="0">
                <a:solidFill>
                  <a:srgbClr val="0000FF"/>
                </a:solidFill>
              </a:rPr>
              <a:t>				</a:t>
            </a:r>
            <a:r>
              <a:rPr lang="en-US" sz="1800" dirty="0" smtClean="0">
                <a:solidFill>
                  <a:srgbClr val="0000FF"/>
                </a:solidFill>
              </a:rPr>
              <a:t>              </a:t>
            </a:r>
            <a:r>
              <a:rPr lang="en-US" sz="1800" dirty="0" smtClean="0"/>
              <a:t>= (k+1)/6 [k(2K+1) + 6(K+1)]</a:t>
            </a:r>
          </a:p>
          <a:p>
            <a:pPr>
              <a:buNone/>
            </a:pPr>
            <a:r>
              <a:rPr lang="en-US" sz="1800" dirty="0" smtClean="0"/>
              <a:t>				             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 smtClean="0"/>
              <a:t>= (k+1)/6 [2k</a:t>
            </a:r>
            <a:r>
              <a:rPr lang="en-US" sz="1800" baseline="30000" dirty="0" smtClean="0"/>
              <a:t>2 </a:t>
            </a:r>
            <a:r>
              <a:rPr lang="en-US" sz="1800" dirty="0" smtClean="0"/>
              <a:t>+7k + 6]   </a:t>
            </a:r>
          </a:p>
          <a:p>
            <a:pPr>
              <a:buNone/>
            </a:pPr>
            <a:r>
              <a:rPr lang="en-US" sz="1800" dirty="0" smtClean="0"/>
              <a:t>				              = (k+1)/6 [2k</a:t>
            </a:r>
            <a:r>
              <a:rPr lang="en-US" sz="1800" baseline="30000" dirty="0" smtClean="0"/>
              <a:t>2 </a:t>
            </a:r>
            <a:r>
              <a:rPr lang="en-US" sz="1800" dirty="0" smtClean="0"/>
              <a:t>+ 4k + 3k+ 6]  </a:t>
            </a:r>
          </a:p>
          <a:p>
            <a:pPr>
              <a:buNone/>
            </a:pPr>
            <a:r>
              <a:rPr lang="en-US" sz="1800" dirty="0" smtClean="0"/>
              <a:t> 				              = (k+1)/6 [2k</a:t>
            </a:r>
            <a:r>
              <a:rPr lang="en-US" sz="1800" baseline="30000" dirty="0" smtClean="0"/>
              <a:t>2 </a:t>
            </a:r>
            <a:r>
              <a:rPr lang="en-US" sz="1800" dirty="0" smtClean="0"/>
              <a:t>+ 4k + 3k+ 6]  </a:t>
            </a:r>
          </a:p>
          <a:p>
            <a:pPr>
              <a:buNone/>
            </a:pPr>
            <a:r>
              <a:rPr lang="en-US" sz="1800" dirty="0" smtClean="0"/>
              <a:t>				              = </a:t>
            </a:r>
            <a:r>
              <a:rPr lang="en-US" sz="1800" b="1" dirty="0" smtClean="0">
                <a:solidFill>
                  <a:srgbClr val="FF0000"/>
                </a:solidFill>
              </a:rPr>
              <a:t>(k+1)(k+2)(2k+3)/6 </a:t>
            </a:r>
          </a:p>
          <a:p>
            <a:pPr>
              <a:buNone/>
            </a:pPr>
            <a:r>
              <a:rPr lang="en-US" sz="1800" dirty="0" smtClean="0"/>
              <a:t>So, inductive step is true.</a:t>
            </a:r>
          </a:p>
          <a:p>
            <a:pPr>
              <a:buNone/>
            </a:pPr>
            <a:r>
              <a:rPr lang="en-US" sz="2000" dirty="0" smtClean="0"/>
              <a:t>Therefore, </a:t>
            </a:r>
            <a:r>
              <a:rPr lang="en-US" sz="2000" dirty="0" smtClean="0">
                <a:solidFill>
                  <a:srgbClr val="0000FF"/>
                </a:solidFill>
              </a:rPr>
              <a:t>1</a:t>
            </a:r>
            <a:r>
              <a:rPr lang="en-US" sz="2000" baseline="30000" dirty="0" smtClean="0">
                <a:solidFill>
                  <a:srgbClr val="0000FF"/>
                </a:solidFill>
              </a:rPr>
              <a:t>2</a:t>
            </a:r>
            <a:r>
              <a:rPr lang="en-US" sz="2000" dirty="0" smtClean="0">
                <a:solidFill>
                  <a:srgbClr val="0000FF"/>
                </a:solidFill>
              </a:rPr>
              <a:t> + 2</a:t>
            </a:r>
            <a:r>
              <a:rPr lang="en-US" sz="2000" baseline="30000" dirty="0" smtClean="0">
                <a:solidFill>
                  <a:srgbClr val="0000FF"/>
                </a:solidFill>
              </a:rPr>
              <a:t>2</a:t>
            </a:r>
            <a:r>
              <a:rPr lang="en-US" sz="2000" dirty="0" smtClean="0">
                <a:solidFill>
                  <a:srgbClr val="0000FF"/>
                </a:solidFill>
              </a:rPr>
              <a:t> + …..+ </a:t>
            </a:r>
            <a:r>
              <a:rPr lang="en-US" sz="2000" i="1" dirty="0" smtClean="0">
                <a:solidFill>
                  <a:srgbClr val="0000FF"/>
                </a:solidFill>
              </a:rPr>
              <a:t>n</a:t>
            </a:r>
            <a:r>
              <a:rPr lang="en-US" sz="2000" baseline="30000" dirty="0" smtClean="0">
                <a:solidFill>
                  <a:srgbClr val="0000FF"/>
                </a:solidFill>
              </a:rPr>
              <a:t>2</a:t>
            </a:r>
            <a:r>
              <a:rPr lang="en-US" sz="2000" dirty="0" smtClean="0">
                <a:solidFill>
                  <a:srgbClr val="0000FF"/>
                </a:solidFill>
              </a:rPr>
              <a:t>  =  </a:t>
            </a:r>
            <a:r>
              <a:rPr lang="en-US" sz="2000" i="1" dirty="0" smtClean="0">
                <a:solidFill>
                  <a:srgbClr val="0000FF"/>
                </a:solidFill>
              </a:rPr>
              <a:t>n </a:t>
            </a:r>
            <a:r>
              <a:rPr lang="en-US" sz="2000" dirty="0" smtClean="0">
                <a:solidFill>
                  <a:srgbClr val="0000FF"/>
                </a:solidFill>
              </a:rPr>
              <a:t>(</a:t>
            </a:r>
            <a:r>
              <a:rPr lang="en-US" sz="2000" i="1" dirty="0" smtClean="0">
                <a:solidFill>
                  <a:srgbClr val="0000FF"/>
                </a:solidFill>
              </a:rPr>
              <a:t>n</a:t>
            </a:r>
            <a:r>
              <a:rPr lang="en-US" sz="2000" dirty="0" smtClean="0">
                <a:solidFill>
                  <a:srgbClr val="0000FF"/>
                </a:solidFill>
              </a:rPr>
              <a:t>+1)(2</a:t>
            </a:r>
            <a:r>
              <a:rPr lang="en-US" sz="2000" i="1" dirty="0" smtClean="0">
                <a:solidFill>
                  <a:srgbClr val="0000FF"/>
                </a:solidFill>
              </a:rPr>
              <a:t>n</a:t>
            </a:r>
            <a:r>
              <a:rPr lang="en-US" sz="2000" dirty="0" smtClean="0">
                <a:solidFill>
                  <a:srgbClr val="0000FF"/>
                </a:solidFill>
              </a:rPr>
              <a:t>+1)/6  for all positive integers </a:t>
            </a:r>
            <a:r>
              <a:rPr lang="en-US" sz="2000" i="1" dirty="0" smtClean="0">
                <a:solidFill>
                  <a:srgbClr val="0000FF"/>
                </a:solidFill>
              </a:rPr>
              <a:t>n</a:t>
            </a:r>
            <a:r>
              <a:rPr lang="en-US" sz="2000" dirty="0" smtClean="0">
                <a:solidFill>
                  <a:srgbClr val="0000FF"/>
                </a:solidFill>
              </a:rPr>
              <a:t>. </a:t>
            </a:r>
          </a:p>
          <a:p>
            <a:pPr>
              <a:buNone/>
            </a:pPr>
            <a:r>
              <a:rPr lang="en-US" sz="20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6446A-11D9-4ACE-8D19-8E826A92090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343400" y="3505200"/>
            <a:ext cx="1219200" cy="18288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Exercise 5 (p.289)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91600" cy="5486400"/>
          </a:xfrm>
        </p:spPr>
        <p:txBody>
          <a:bodyPr/>
          <a:lstStyle/>
          <a:p>
            <a:pPr marL="273050" indent="-273050"/>
            <a:r>
              <a:rPr lang="en-US" sz="2000" b="1" u="sng" dirty="0" smtClean="0">
                <a:solidFill>
                  <a:srgbClr val="FF0000"/>
                </a:solidFill>
              </a:rPr>
              <a:t>Exercise</a:t>
            </a:r>
            <a:r>
              <a:rPr lang="en-US" sz="2000" u="sng" dirty="0" smtClean="0">
                <a:solidFill>
                  <a:srgbClr val="FF0000"/>
                </a:solidFill>
              </a:rPr>
              <a:t> </a:t>
            </a:r>
            <a:r>
              <a:rPr lang="en-US" sz="2000" b="1" u="sng" dirty="0" smtClean="0">
                <a:solidFill>
                  <a:srgbClr val="FF0000"/>
                </a:solidFill>
              </a:rPr>
              <a:t>5</a:t>
            </a:r>
            <a:r>
              <a:rPr lang="en-US" sz="2000" dirty="0" smtClean="0">
                <a:solidFill>
                  <a:srgbClr val="FF0000"/>
                </a:solidFill>
              </a:rPr>
              <a:t>: Prove that 1</a:t>
            </a:r>
            <a:r>
              <a:rPr lang="en-US" sz="2000" baseline="30000" dirty="0" smtClean="0">
                <a:solidFill>
                  <a:srgbClr val="FF0000"/>
                </a:solidFill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 + 3</a:t>
            </a:r>
            <a:r>
              <a:rPr lang="en-US" sz="2000" baseline="30000" dirty="0" smtClean="0">
                <a:solidFill>
                  <a:srgbClr val="FF0000"/>
                </a:solidFill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 + 5</a:t>
            </a:r>
            <a:r>
              <a:rPr lang="en-US" sz="2000" baseline="30000" dirty="0" smtClean="0">
                <a:solidFill>
                  <a:srgbClr val="FF0000"/>
                </a:solidFill>
              </a:rPr>
              <a:t>2 </a:t>
            </a:r>
            <a:r>
              <a:rPr lang="en-US" sz="2000" dirty="0" smtClean="0">
                <a:solidFill>
                  <a:srgbClr val="FF0000"/>
                </a:solidFill>
              </a:rPr>
              <a:t>+ …..+ (2n+1)</a:t>
            </a:r>
            <a:r>
              <a:rPr lang="en-US" sz="2000" baseline="30000" dirty="0" smtClean="0">
                <a:solidFill>
                  <a:srgbClr val="FF0000"/>
                </a:solidFill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 = (n+1)(2n+1)(2n+3)/3</a:t>
            </a:r>
          </a:p>
          <a:p>
            <a:pPr marL="273050" indent="-273050">
              <a:buFont typeface="Arial" charset="0"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whenever </a:t>
            </a:r>
            <a:r>
              <a:rPr lang="en-US" sz="2000" i="1" dirty="0" smtClean="0">
                <a:solidFill>
                  <a:srgbClr val="FF0000"/>
                </a:solidFill>
              </a:rPr>
              <a:t>n</a:t>
            </a:r>
            <a:r>
              <a:rPr lang="en-US" sz="2000" dirty="0" smtClean="0">
                <a:solidFill>
                  <a:srgbClr val="FF0000"/>
                </a:solidFill>
              </a:rPr>
              <a:t> is a </a:t>
            </a:r>
            <a:r>
              <a:rPr lang="en-US" sz="2000" b="1" dirty="0" smtClean="0">
                <a:solidFill>
                  <a:srgbClr val="FF0000"/>
                </a:solidFill>
              </a:rPr>
              <a:t>nonnegative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integer</a:t>
            </a:r>
            <a:r>
              <a:rPr lang="en-US" sz="2000" dirty="0" smtClean="0">
                <a:solidFill>
                  <a:srgbClr val="FF0000"/>
                </a:solidFill>
              </a:rPr>
              <a:t>.</a:t>
            </a:r>
          </a:p>
          <a:p>
            <a:pPr marL="273050" indent="-273050"/>
            <a:r>
              <a:rPr lang="en-US" sz="2000" b="1" u="sng" dirty="0" smtClean="0">
                <a:solidFill>
                  <a:srgbClr val="0000FF"/>
                </a:solidFill>
              </a:rPr>
              <a:t>Sol.</a:t>
            </a:r>
            <a:r>
              <a:rPr lang="en-US" sz="2000" dirty="0" smtClean="0"/>
              <a:t>: Let P(n) be the proposition 1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+ 3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+ 5</a:t>
            </a:r>
            <a:r>
              <a:rPr lang="en-US" sz="2000" baseline="30000" dirty="0" smtClean="0"/>
              <a:t>2 </a:t>
            </a:r>
            <a:r>
              <a:rPr lang="en-US" sz="2000" dirty="0" smtClean="0"/>
              <a:t>+…..+ (2n+1)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= (n+1)(2n+1)(2n+3)/3 </a:t>
            </a:r>
          </a:p>
          <a:p>
            <a:pPr marL="273050" indent="-273050">
              <a:buFont typeface="Arial" charset="0"/>
              <a:buNone/>
            </a:pPr>
            <a:r>
              <a:rPr lang="en-US" sz="2000" dirty="0" smtClean="0"/>
              <a:t>	</a:t>
            </a:r>
            <a:r>
              <a:rPr lang="en-US" sz="2000" u="sng" dirty="0" smtClean="0">
                <a:solidFill>
                  <a:srgbClr val="0000FF"/>
                </a:solidFill>
              </a:rPr>
              <a:t>BASIS STEP</a:t>
            </a:r>
            <a:r>
              <a:rPr lang="en-US" sz="2000" dirty="0" smtClean="0"/>
              <a:t>: P(0) is true, because 1</a:t>
            </a:r>
            <a:r>
              <a:rPr lang="en-US" sz="2000" baseline="30000" dirty="0" smtClean="0"/>
              <a:t>2 </a:t>
            </a:r>
            <a:r>
              <a:rPr lang="en-US" sz="2000" dirty="0" smtClean="0"/>
              <a:t>= 1.1.3/3</a:t>
            </a:r>
          </a:p>
          <a:p>
            <a:pPr marL="273050" indent="-273050">
              <a:buFont typeface="Arial" charset="0"/>
              <a:buNone/>
            </a:pPr>
            <a:r>
              <a:rPr lang="en-US" sz="2000" dirty="0" smtClean="0"/>
              <a:t>	</a:t>
            </a:r>
            <a:r>
              <a:rPr lang="en-US" sz="2000" u="sng" dirty="0" smtClean="0">
                <a:solidFill>
                  <a:srgbClr val="0000FF"/>
                </a:solidFill>
              </a:rPr>
              <a:t>INDUCTIVE STEP</a:t>
            </a:r>
            <a:r>
              <a:rPr lang="en-US" sz="2000" dirty="0" smtClean="0"/>
              <a:t>: We assume that </a:t>
            </a:r>
            <a:r>
              <a:rPr lang="en-US" sz="2000" dirty="0" smtClean="0">
                <a:solidFill>
                  <a:srgbClr val="0000FF"/>
                </a:solidFill>
              </a:rPr>
              <a:t>1</a:t>
            </a:r>
            <a:r>
              <a:rPr lang="en-US" sz="2000" baseline="30000" dirty="0" smtClean="0">
                <a:solidFill>
                  <a:srgbClr val="0000FF"/>
                </a:solidFill>
              </a:rPr>
              <a:t>2</a:t>
            </a:r>
            <a:r>
              <a:rPr lang="en-US" sz="2000" dirty="0" smtClean="0">
                <a:solidFill>
                  <a:srgbClr val="0000FF"/>
                </a:solidFill>
              </a:rPr>
              <a:t> + 3</a:t>
            </a:r>
            <a:r>
              <a:rPr lang="en-US" sz="2000" baseline="30000" dirty="0" smtClean="0">
                <a:solidFill>
                  <a:srgbClr val="0000FF"/>
                </a:solidFill>
              </a:rPr>
              <a:t>2</a:t>
            </a:r>
            <a:r>
              <a:rPr lang="en-US" sz="2000" dirty="0" smtClean="0">
                <a:solidFill>
                  <a:srgbClr val="0000FF"/>
                </a:solidFill>
              </a:rPr>
              <a:t> + 5</a:t>
            </a:r>
            <a:r>
              <a:rPr lang="en-US" sz="2000" baseline="30000" dirty="0" smtClean="0">
                <a:solidFill>
                  <a:srgbClr val="0000FF"/>
                </a:solidFill>
              </a:rPr>
              <a:t>2 </a:t>
            </a:r>
            <a:r>
              <a:rPr lang="en-US" sz="2000" dirty="0" smtClean="0">
                <a:solidFill>
                  <a:srgbClr val="0000FF"/>
                </a:solidFill>
              </a:rPr>
              <a:t>+ …..+ (2k+1)</a:t>
            </a:r>
            <a:r>
              <a:rPr lang="en-US" sz="2000" baseline="30000" dirty="0" smtClean="0">
                <a:solidFill>
                  <a:srgbClr val="0000FF"/>
                </a:solidFill>
              </a:rPr>
              <a:t>2</a:t>
            </a:r>
            <a:r>
              <a:rPr lang="en-US" sz="2000" dirty="0" smtClean="0">
                <a:solidFill>
                  <a:srgbClr val="0000FF"/>
                </a:solidFill>
              </a:rPr>
              <a:t> = (k+1)(2k+1)(2k+3)/3 	(Inductive Hypothesis</a:t>
            </a:r>
            <a:r>
              <a:rPr lang="en-US" sz="2000" dirty="0" smtClean="0"/>
              <a:t>)</a:t>
            </a:r>
          </a:p>
          <a:p>
            <a:pPr marL="273050" indent="-273050">
              <a:buFont typeface="Arial" charset="0"/>
              <a:buNone/>
            </a:pPr>
            <a:r>
              <a:rPr lang="en-US" sz="2000" dirty="0" smtClean="0"/>
              <a:t>	We want to show that </a:t>
            </a:r>
            <a:r>
              <a:rPr lang="en-US" sz="2000" dirty="0" smtClean="0">
                <a:solidFill>
                  <a:srgbClr val="FF0000"/>
                </a:solidFill>
              </a:rPr>
              <a:t>1</a:t>
            </a:r>
            <a:r>
              <a:rPr lang="en-US" sz="2000" baseline="30000" dirty="0" smtClean="0">
                <a:solidFill>
                  <a:srgbClr val="FF0000"/>
                </a:solidFill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 + 3</a:t>
            </a:r>
            <a:r>
              <a:rPr lang="en-US" sz="2000" baseline="30000" dirty="0" smtClean="0">
                <a:solidFill>
                  <a:srgbClr val="FF0000"/>
                </a:solidFill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 + 5</a:t>
            </a:r>
            <a:r>
              <a:rPr lang="en-US" sz="2000" baseline="30000" dirty="0" smtClean="0">
                <a:solidFill>
                  <a:srgbClr val="FF0000"/>
                </a:solidFill>
              </a:rPr>
              <a:t>2 </a:t>
            </a:r>
            <a:r>
              <a:rPr lang="en-US" sz="2000" dirty="0" smtClean="0">
                <a:solidFill>
                  <a:srgbClr val="FF0000"/>
                </a:solidFill>
              </a:rPr>
              <a:t>+ …..+ (2k+1)</a:t>
            </a:r>
            <a:r>
              <a:rPr lang="en-US" sz="2000" baseline="30000" dirty="0" smtClean="0">
                <a:solidFill>
                  <a:srgbClr val="FF0000"/>
                </a:solidFill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 + (2k+3)</a:t>
            </a:r>
            <a:r>
              <a:rPr lang="en-US" sz="2000" baseline="30000" dirty="0" smtClean="0">
                <a:solidFill>
                  <a:srgbClr val="FF0000"/>
                </a:solidFill>
              </a:rPr>
              <a:t>2 </a:t>
            </a:r>
            <a:r>
              <a:rPr lang="en-US" sz="2000" dirty="0" smtClean="0">
                <a:solidFill>
                  <a:srgbClr val="FF0000"/>
                </a:solidFill>
              </a:rPr>
              <a:t> = </a:t>
            </a:r>
            <a:r>
              <a:rPr lang="en-US" sz="2000" b="1" dirty="0" smtClean="0">
                <a:solidFill>
                  <a:srgbClr val="00B050"/>
                </a:solidFill>
              </a:rPr>
              <a:t>(k+2)(2k+3)(2k+5)/3 </a:t>
            </a:r>
          </a:p>
          <a:p>
            <a:pPr marL="273050" indent="-273050">
              <a:buFont typeface="Arial" charset="0"/>
              <a:buNone/>
            </a:pPr>
            <a:r>
              <a:rPr lang="en-US" sz="2000" dirty="0" smtClean="0"/>
              <a:t>	Now, </a:t>
            </a:r>
            <a:r>
              <a:rPr lang="en-US" sz="2000" dirty="0" smtClean="0">
                <a:solidFill>
                  <a:srgbClr val="0000FF"/>
                </a:solidFill>
              </a:rPr>
              <a:t>(1</a:t>
            </a:r>
            <a:r>
              <a:rPr lang="en-US" sz="2000" baseline="30000" dirty="0" smtClean="0">
                <a:solidFill>
                  <a:srgbClr val="0000FF"/>
                </a:solidFill>
              </a:rPr>
              <a:t>2</a:t>
            </a:r>
            <a:r>
              <a:rPr lang="en-US" sz="2000" dirty="0" smtClean="0">
                <a:solidFill>
                  <a:srgbClr val="0000FF"/>
                </a:solidFill>
              </a:rPr>
              <a:t> + 3</a:t>
            </a:r>
            <a:r>
              <a:rPr lang="en-US" sz="2000" baseline="30000" dirty="0" smtClean="0">
                <a:solidFill>
                  <a:srgbClr val="0000FF"/>
                </a:solidFill>
              </a:rPr>
              <a:t>2</a:t>
            </a:r>
            <a:r>
              <a:rPr lang="en-US" sz="2000" dirty="0" smtClean="0">
                <a:solidFill>
                  <a:srgbClr val="0000FF"/>
                </a:solidFill>
              </a:rPr>
              <a:t> + 5</a:t>
            </a:r>
            <a:r>
              <a:rPr lang="en-US" sz="2000" baseline="30000" dirty="0" smtClean="0">
                <a:solidFill>
                  <a:srgbClr val="0000FF"/>
                </a:solidFill>
              </a:rPr>
              <a:t>2 </a:t>
            </a:r>
            <a:r>
              <a:rPr lang="en-US" sz="2000" dirty="0" smtClean="0">
                <a:solidFill>
                  <a:srgbClr val="0000FF"/>
                </a:solidFill>
              </a:rPr>
              <a:t>+ …..+ (2k+1)</a:t>
            </a:r>
            <a:r>
              <a:rPr lang="en-US" sz="2000" baseline="30000" dirty="0" smtClean="0">
                <a:solidFill>
                  <a:srgbClr val="0000FF"/>
                </a:solidFill>
              </a:rPr>
              <a:t>2</a:t>
            </a:r>
            <a:r>
              <a:rPr lang="en-US" sz="2000" dirty="0" smtClean="0">
                <a:solidFill>
                  <a:srgbClr val="0000FF"/>
                </a:solidFill>
              </a:rPr>
              <a:t> ) + </a:t>
            </a:r>
            <a:r>
              <a:rPr lang="en-US" sz="2000" dirty="0" smtClean="0">
                <a:solidFill>
                  <a:srgbClr val="FF0000"/>
                </a:solidFill>
              </a:rPr>
              <a:t>(2k+3)</a:t>
            </a:r>
            <a:r>
              <a:rPr lang="en-US" sz="2000" baseline="30000" dirty="0" smtClean="0">
                <a:solidFill>
                  <a:srgbClr val="FF0000"/>
                </a:solidFill>
              </a:rPr>
              <a:t>2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= </a:t>
            </a:r>
            <a:r>
              <a:rPr lang="en-US" sz="2000" dirty="0" smtClean="0">
                <a:solidFill>
                  <a:srgbClr val="0000FF"/>
                </a:solidFill>
              </a:rPr>
              <a:t>(k+1)(2k+1)(2k+3)/3  + </a:t>
            </a:r>
            <a:r>
              <a:rPr lang="en-US" sz="2000" dirty="0" smtClean="0">
                <a:solidFill>
                  <a:srgbClr val="FF0000"/>
                </a:solidFill>
              </a:rPr>
              <a:t>(2k+3)</a:t>
            </a:r>
            <a:r>
              <a:rPr lang="en-US" sz="2000" baseline="30000" dirty="0" smtClean="0">
                <a:solidFill>
                  <a:srgbClr val="FF0000"/>
                </a:solidFill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   </a:t>
            </a:r>
          </a:p>
          <a:p>
            <a:pPr marL="273050" indent="-273050">
              <a:buFont typeface="Arial" charset="0"/>
              <a:buNone/>
            </a:pPr>
            <a:r>
              <a:rPr lang="en-US" sz="2000" dirty="0" smtClean="0"/>
              <a:t>	 = (2k+3)/3 [ (k+1)(2k+1) + 3(2k+3) ]</a:t>
            </a:r>
          </a:p>
          <a:p>
            <a:pPr marL="273050" indent="-273050">
              <a:buFont typeface="Arial" charset="0"/>
              <a:buNone/>
            </a:pPr>
            <a:r>
              <a:rPr lang="en-US" sz="2000" dirty="0" smtClean="0"/>
              <a:t>	 = (2k+3)/3 [ (2k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+ 3k + 1) + (6k + 9)]</a:t>
            </a:r>
          </a:p>
          <a:p>
            <a:pPr marL="273050" indent="-273050">
              <a:buFont typeface="Arial" charset="0"/>
              <a:buNone/>
            </a:pPr>
            <a:r>
              <a:rPr lang="en-US" sz="2000" dirty="0" smtClean="0"/>
              <a:t>	 = (2k+3)/3 [ 2k</a:t>
            </a:r>
            <a:r>
              <a:rPr lang="en-US" sz="2000" baseline="30000" dirty="0" smtClean="0"/>
              <a:t>2 </a:t>
            </a:r>
            <a:r>
              <a:rPr lang="en-US" sz="2000" dirty="0" smtClean="0"/>
              <a:t>+ 9k + 10 ]</a:t>
            </a:r>
          </a:p>
          <a:p>
            <a:pPr marL="273050" indent="-273050">
              <a:buFont typeface="Arial" charset="0"/>
              <a:buNone/>
            </a:pPr>
            <a:r>
              <a:rPr lang="en-US" sz="2000" dirty="0" smtClean="0"/>
              <a:t>	 = (2k+3)/3 [2k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+ 4k + 5k + 10 ] = (2k+3)/3 [2k(k+2) + 5(k+2)]</a:t>
            </a:r>
          </a:p>
          <a:p>
            <a:pPr marL="273050" indent="-273050">
              <a:buFont typeface="Arial" charset="0"/>
              <a:buNone/>
            </a:pPr>
            <a:r>
              <a:rPr lang="en-US" sz="2000" dirty="0" smtClean="0"/>
              <a:t>	 = </a:t>
            </a:r>
            <a:r>
              <a:rPr lang="en-US" sz="2000" b="1" dirty="0" smtClean="0">
                <a:solidFill>
                  <a:srgbClr val="00B050"/>
                </a:solidFill>
              </a:rPr>
              <a:t>(k+2)(2k+3)(2k+5)/3</a:t>
            </a:r>
            <a:r>
              <a:rPr lang="en-US" sz="2000" baseline="30000" dirty="0" smtClean="0">
                <a:solidFill>
                  <a:srgbClr val="0000FF"/>
                </a:solidFill>
              </a:rPr>
              <a:t>	</a:t>
            </a:r>
            <a:endParaRPr lang="en-US" sz="2000" baseline="30000" dirty="0" smtClean="0"/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   Therefore inductive step is true</a:t>
            </a:r>
          </a:p>
          <a:p>
            <a:pPr marL="273050" indent="-273050"/>
            <a:r>
              <a:rPr lang="en-US" sz="1800" dirty="0" smtClean="0"/>
              <a:t>So, 1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 + 3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 + 5</a:t>
            </a:r>
            <a:r>
              <a:rPr lang="en-US" sz="1800" baseline="30000" dirty="0" smtClean="0"/>
              <a:t>2 </a:t>
            </a:r>
            <a:r>
              <a:rPr lang="en-US" sz="1800" dirty="0" smtClean="0"/>
              <a:t>+ …..+ (2n+1)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 = (n+1)(2n+1)(2n+3)/3, whenever </a:t>
            </a:r>
            <a:r>
              <a:rPr lang="en-US" sz="1800" i="1" dirty="0" smtClean="0"/>
              <a:t>n</a:t>
            </a:r>
            <a:r>
              <a:rPr lang="en-US" sz="1800" dirty="0" smtClean="0"/>
              <a:t> is a nonnegative integer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FBC46-879C-4365-9994-3891D3F8A06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4.1 Mathematical Induction</a:t>
            </a:r>
            <a:endParaRPr lang="en-US" sz="400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pPr eaLnBrk="1" hangingPunct="1"/>
            <a:r>
              <a:rPr lang="en-US" sz="2800" smtClean="0"/>
              <a:t>By (1), we know that we can reach the first rung of the ladder. Moreover, because we can reach the first rung, by (2), we can also reach the second rung; it is the next rung after the first rung.</a:t>
            </a:r>
          </a:p>
          <a:p>
            <a:pPr eaLnBrk="1" hangingPunct="1"/>
            <a:r>
              <a:rPr lang="en-US" sz="2800" smtClean="0"/>
              <a:t>Applying (2) again, because we can reach the second rung, we can also reach the third rung.</a:t>
            </a:r>
          </a:p>
          <a:p>
            <a:pPr eaLnBrk="1" hangingPunct="1"/>
            <a:r>
              <a:rPr lang="en-US" sz="2800" smtClean="0"/>
              <a:t>Continuing in this way, we can show that we can reach the fourth rung, the fifth rung, and so on.</a:t>
            </a:r>
          </a:p>
          <a:p>
            <a:pPr lvl="1" eaLnBrk="1" hangingPunct="1"/>
            <a:r>
              <a:rPr lang="en-US" sz="2400" smtClean="0">
                <a:solidFill>
                  <a:srgbClr val="0000FF"/>
                </a:solidFill>
              </a:rPr>
              <a:t>For example, after 100 uses of (2), we know that we can reach the 101st rung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96ECE6-4DA5-4648-BE7A-2D92386DDC1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4.1 Mathematical Induction</a:t>
            </a:r>
            <a:endParaRPr lang="en-US" sz="400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FF0000"/>
                </a:solidFill>
              </a:rPr>
              <a:t>Can we conclude that we are able to reach every rung of this infinite ladder?</a:t>
            </a:r>
          </a:p>
          <a:p>
            <a:pPr eaLnBrk="1" hangingPunct="1"/>
            <a:r>
              <a:rPr lang="en-US" sz="2800" b="1" u="sng" dirty="0" smtClean="0">
                <a:solidFill>
                  <a:srgbClr val="0000FF"/>
                </a:solidFill>
              </a:rPr>
              <a:t>Answer</a:t>
            </a:r>
            <a:r>
              <a:rPr lang="en-US" sz="2800" b="1" dirty="0" smtClean="0">
                <a:solidFill>
                  <a:srgbClr val="0000FF"/>
                </a:solidFill>
              </a:rPr>
              <a:t>: Yes. </a:t>
            </a:r>
          </a:p>
          <a:p>
            <a:pPr lvl="1" eaLnBrk="1" hangingPunct="1"/>
            <a:r>
              <a:rPr lang="en-US" sz="2400" dirty="0" smtClean="0"/>
              <a:t>We can verify using an important </a:t>
            </a:r>
            <a:r>
              <a:rPr lang="en-US" sz="2400" dirty="0" smtClean="0">
                <a:solidFill>
                  <a:srgbClr val="0000FF"/>
                </a:solidFill>
              </a:rPr>
              <a:t>proof technique </a:t>
            </a:r>
            <a:r>
              <a:rPr lang="en-US" sz="2400" dirty="0" smtClean="0"/>
              <a:t>called </a:t>
            </a:r>
            <a:r>
              <a:rPr lang="en-US" sz="2400" b="1" dirty="0" smtClean="0">
                <a:solidFill>
                  <a:srgbClr val="0000FF"/>
                </a:solidFill>
              </a:rPr>
              <a:t>mathematical induction</a:t>
            </a:r>
          </a:p>
          <a:p>
            <a:pPr lvl="1" eaLnBrk="1" hangingPunct="1"/>
            <a:r>
              <a:rPr lang="en-US" sz="2400" dirty="0" smtClean="0"/>
              <a:t>We can show that </a:t>
            </a:r>
            <a:r>
              <a:rPr lang="en-US" sz="2400" i="1" dirty="0" smtClean="0"/>
              <a:t>P(n</a:t>
            </a:r>
            <a:r>
              <a:rPr lang="en-US" sz="2400" dirty="0" smtClean="0"/>
              <a:t>) is true for every positive integer </a:t>
            </a:r>
            <a:r>
              <a:rPr lang="en-US" sz="2400" i="1" dirty="0" smtClean="0"/>
              <a:t>n</a:t>
            </a:r>
            <a:r>
              <a:rPr lang="en-US" sz="2400" dirty="0" smtClean="0"/>
              <a:t>, where </a:t>
            </a:r>
            <a:r>
              <a:rPr lang="en-US" sz="2400" i="1" dirty="0" smtClean="0"/>
              <a:t>P(n</a:t>
            </a:r>
            <a:r>
              <a:rPr lang="en-US" sz="2400" dirty="0" smtClean="0"/>
              <a:t>) is the statement that we can reach the </a:t>
            </a:r>
            <a:r>
              <a:rPr lang="en-US" sz="2400" i="1" dirty="0" smtClean="0"/>
              <a:t>n</a:t>
            </a:r>
            <a:r>
              <a:rPr lang="en-US" sz="2400" dirty="0" smtClean="0"/>
              <a:t>th rung of the ladder.</a:t>
            </a:r>
          </a:p>
          <a:p>
            <a:pPr eaLnBrk="1" hangingPunct="1"/>
            <a:endParaRPr lang="en-US" b="1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263AC-1460-4EAF-9312-61835B1FB9C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 eaLnBrk="1" hangingPunct="1">
              <a:spcBef>
                <a:spcPct val="50000"/>
              </a:spcBef>
            </a:pPr>
            <a:r>
              <a:rPr lang="en-US" altLang="zh-TW" sz="3200" b="1" smtClean="0">
                <a:solidFill>
                  <a:srgbClr val="0000FF"/>
                </a:solidFill>
              </a:rPr>
              <a:t/>
            </a:r>
            <a:br>
              <a:rPr lang="en-US" altLang="zh-TW" sz="3200" b="1" smtClean="0">
                <a:solidFill>
                  <a:srgbClr val="0000FF"/>
                </a:solidFill>
              </a:rPr>
            </a:br>
            <a:r>
              <a:rPr lang="en-US" altLang="zh-TW" sz="3200" b="1" smtClean="0">
                <a:solidFill>
                  <a:srgbClr val="0000FF"/>
                </a:solidFill>
              </a:rPr>
              <a:t> 	FIGURE 1 : </a:t>
            </a:r>
            <a:r>
              <a:rPr lang="en-US" altLang="zh-TW" sz="3200" b="1" smtClean="0">
                <a:solidFill>
                  <a:srgbClr val="0000FF"/>
                </a:solidFill>
                <a:cs typeface="Times New Roman" pitchFamily="18" charset="0"/>
              </a:rPr>
              <a:t>Climbing an Infinite Ladder</a:t>
            </a:r>
            <a:r>
              <a:rPr lang="en-US" altLang="zh-TW" sz="3200" b="1" smtClean="0">
                <a:solidFill>
                  <a:srgbClr val="0000FF"/>
                </a:solidFill>
              </a:rPr>
              <a:t/>
            </a:r>
            <a:br>
              <a:rPr lang="en-US" altLang="zh-TW" sz="3200" b="1" smtClean="0">
                <a:solidFill>
                  <a:srgbClr val="0000FF"/>
                </a:solidFill>
              </a:rPr>
            </a:br>
            <a:endParaRPr lang="en-US" sz="3200" b="1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B34B5-3826-4830-BB57-780844E89DB1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6148" name="Picture 3" descr="04_1_0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057400" y="1060450"/>
            <a:ext cx="5257800" cy="548957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4.1 Mathematical Induction</a:t>
            </a:r>
            <a:endParaRPr lang="en-US" sz="400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solidFill>
                  <a:srgbClr val="0000FF"/>
                </a:solidFill>
              </a:rPr>
              <a:t>Mathematical induction </a:t>
            </a:r>
            <a:r>
              <a:rPr lang="en-US" sz="2800" smtClean="0"/>
              <a:t>is an </a:t>
            </a:r>
            <a:r>
              <a:rPr lang="en-US" sz="2800" smtClean="0">
                <a:solidFill>
                  <a:srgbClr val="0000FF"/>
                </a:solidFill>
              </a:rPr>
              <a:t>extremely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0000FF"/>
                </a:solidFill>
              </a:rPr>
              <a:t>important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0000FF"/>
                </a:solidFill>
              </a:rPr>
              <a:t>proof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0000FF"/>
                </a:solidFill>
              </a:rPr>
              <a:t>technique</a:t>
            </a:r>
            <a:r>
              <a:rPr lang="en-US" sz="2800" smtClean="0"/>
              <a:t> that can be used to prove assertions of this type.</a:t>
            </a:r>
          </a:p>
          <a:p>
            <a:pPr eaLnBrk="1" hangingPunct="1"/>
            <a:r>
              <a:rPr lang="en-US" sz="2800" smtClean="0"/>
              <a:t>Mathematical induction is used extensively to prove results about a large variety of discrete objects. </a:t>
            </a:r>
          </a:p>
          <a:p>
            <a:pPr lvl="1" eaLnBrk="1" hangingPunct="1"/>
            <a:r>
              <a:rPr lang="en-US" sz="2400" smtClean="0"/>
              <a:t>For example, it is used to prove results about the complexity of algorithms, the correctness of certain types of computer programs, theorems about graphs and trees, as well as a wide range of identities and inequalities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6C5709-EA30-4F9C-A265-BDF4CE8F901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Extremely Important Note!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0000FF"/>
                </a:solidFill>
              </a:rPr>
              <a:t>Mathematical induction can be used only to prove results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obtained in some other way</a:t>
            </a:r>
            <a:r>
              <a:rPr lang="en-US" sz="2800" dirty="0" smtClean="0"/>
              <a:t>. </a:t>
            </a:r>
            <a:r>
              <a:rPr lang="en-US" sz="2800" dirty="0" smtClean="0">
                <a:solidFill>
                  <a:srgbClr val="FF0000"/>
                </a:solidFill>
              </a:rPr>
              <a:t>It is </a:t>
            </a:r>
            <a:r>
              <a:rPr lang="en-US" sz="2800" b="1" i="1" dirty="0" smtClean="0">
                <a:solidFill>
                  <a:srgbClr val="FF0000"/>
                </a:solidFill>
              </a:rPr>
              <a:t>not</a:t>
            </a:r>
            <a:r>
              <a:rPr lang="en-US" sz="2800" dirty="0" smtClean="0">
                <a:solidFill>
                  <a:srgbClr val="FF0000"/>
                </a:solidFill>
              </a:rPr>
              <a:t> a tool for discovering formulae or theorems.</a:t>
            </a:r>
          </a:p>
          <a:p>
            <a:pPr lvl="1"/>
            <a:r>
              <a:rPr lang="en-US" sz="2400" dirty="0" smtClean="0">
                <a:sym typeface="Symbol" pitchFamily="18" charset="2"/>
              </a:rPr>
              <a:t>The </a:t>
            </a: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principle of mathematical induction</a:t>
            </a:r>
            <a:r>
              <a:rPr lang="en-US" sz="2400" dirty="0" smtClean="0">
                <a:sym typeface="Symbol" pitchFamily="18" charset="2"/>
              </a:rPr>
              <a:t> is a useful tool for proving that a certain predicate is true for </a:t>
            </a: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all natural numbers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It cannot be used to discover theorems, but only to prove them</a:t>
            </a:r>
          </a:p>
          <a:p>
            <a:pPr>
              <a:buFont typeface="Arial" charset="0"/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D24D0-09F6-4C8C-90F5-4F977BD10FC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4.1 Mathematical Induction</a:t>
            </a:r>
            <a:endParaRPr lang="en-US" sz="400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400" b="1" dirty="0" smtClean="0">
                <a:solidFill>
                  <a:srgbClr val="0000FF"/>
                </a:solidFill>
              </a:rPr>
              <a:t>Principle of Mathematical Induction:</a:t>
            </a:r>
            <a:r>
              <a:rPr lang="en-US" altLang="zh-TW" sz="2400" dirty="0" smtClean="0">
                <a:solidFill>
                  <a:srgbClr val="0000FF"/>
                </a:solidFill>
              </a:rPr>
              <a:t> </a:t>
            </a:r>
            <a:r>
              <a:rPr lang="en-US" altLang="zh-TW" sz="2400" dirty="0" smtClean="0"/>
              <a:t>To prove that P(n) is true for all positive integers n, where P(n) is a propositional function, we complete </a:t>
            </a:r>
            <a:r>
              <a:rPr lang="en-US" altLang="zh-TW" sz="2400" dirty="0" smtClean="0">
                <a:solidFill>
                  <a:srgbClr val="0000FF"/>
                </a:solidFill>
              </a:rPr>
              <a:t>two steps</a:t>
            </a:r>
            <a:r>
              <a:rPr lang="en-US" altLang="zh-TW" sz="2400" dirty="0" smtClean="0"/>
              <a:t>:</a:t>
            </a:r>
          </a:p>
          <a:p>
            <a:pPr marL="914400" lvl="1" indent="-457200" eaLnBrk="1" hangingPunct="1">
              <a:buFont typeface="Calibri" pitchFamily="34" charset="0"/>
              <a:buAutoNum type="arabicParenR"/>
            </a:pPr>
            <a:r>
              <a:rPr lang="en-US" altLang="zh-TW" sz="2400" b="1" dirty="0" smtClean="0">
                <a:solidFill>
                  <a:srgbClr val="0000FF"/>
                </a:solidFill>
              </a:rPr>
              <a:t>BASIS STEP</a:t>
            </a:r>
            <a:r>
              <a:rPr lang="en-US" altLang="zh-TW" sz="2400" dirty="0" smtClean="0"/>
              <a:t>: We verify that P(1) is true.</a:t>
            </a:r>
          </a:p>
          <a:p>
            <a:pPr marL="914400" lvl="1" indent="-457200" eaLnBrk="1" hangingPunct="1">
              <a:buFont typeface="Calibri" pitchFamily="34" charset="0"/>
              <a:buAutoNum type="arabicParenR"/>
            </a:pPr>
            <a:r>
              <a:rPr lang="en-US" altLang="zh-TW" sz="2400" b="1" dirty="0" smtClean="0">
                <a:solidFill>
                  <a:srgbClr val="0000FF"/>
                </a:solidFill>
              </a:rPr>
              <a:t>INDUCTIVE STEP </a:t>
            </a:r>
            <a:r>
              <a:rPr lang="en-US" altLang="zh-TW" sz="2400" dirty="0" smtClean="0"/>
              <a:t>: We show that the conditional statement P(k) </a:t>
            </a:r>
            <a:r>
              <a:rPr lang="en-US" altLang="zh-TW" sz="2400" dirty="0" smtClean="0">
                <a:sym typeface="Symbol" pitchFamily="18" charset="2"/>
              </a:rPr>
              <a:t></a:t>
            </a:r>
            <a:r>
              <a:rPr lang="en-US" altLang="zh-TW" sz="2400" dirty="0" smtClean="0"/>
              <a:t> P(k+1) is true for all positive integers k</a:t>
            </a:r>
          </a:p>
          <a:p>
            <a:pPr lvl="2" eaLnBrk="1" hangingPunct="1"/>
            <a:r>
              <a:rPr lang="en-US" altLang="zh-TW" b="1" dirty="0" smtClean="0">
                <a:solidFill>
                  <a:srgbClr val="0000FF"/>
                </a:solidFill>
              </a:rPr>
              <a:t>Inductive hypothesis</a:t>
            </a:r>
            <a:r>
              <a:rPr lang="en-US" altLang="zh-TW" dirty="0" smtClean="0"/>
              <a:t>: P(k) is true</a:t>
            </a:r>
          </a:p>
          <a:p>
            <a:pPr lvl="2" eaLnBrk="1" hangingPunct="1">
              <a:buFont typeface="Arial" charset="0"/>
              <a:buNone/>
            </a:pPr>
            <a:endParaRPr lang="en-US" altLang="zh-TW" dirty="0" smtClean="0"/>
          </a:p>
          <a:p>
            <a:pPr eaLnBrk="1" hangingPunct="1"/>
            <a:r>
              <a:rPr lang="en-US" altLang="zh-TW" sz="2400" dirty="0" smtClean="0"/>
              <a:t>[ </a:t>
            </a:r>
            <a:r>
              <a:rPr lang="en-US" altLang="zh-TW" sz="2400" i="1" dirty="0" smtClean="0"/>
              <a:t>P</a:t>
            </a:r>
            <a:r>
              <a:rPr lang="en-US" altLang="zh-TW" sz="2400" dirty="0" smtClean="0"/>
              <a:t>(1)</a:t>
            </a:r>
            <a:r>
              <a:rPr lang="en-US" altLang="zh-TW" sz="2400" dirty="0" smtClean="0">
                <a:sym typeface="Symbol" pitchFamily="18" charset="2"/>
              </a:rPr>
              <a:t>k(</a:t>
            </a:r>
            <a:r>
              <a:rPr lang="en-US" altLang="zh-TW" sz="2400" i="1" dirty="0" smtClean="0">
                <a:sym typeface="Symbol" pitchFamily="18" charset="2"/>
              </a:rPr>
              <a:t>P</a:t>
            </a:r>
            <a:r>
              <a:rPr lang="en-US" altLang="zh-TW" sz="2400" dirty="0" smtClean="0">
                <a:sym typeface="Symbol" pitchFamily="18" charset="2"/>
              </a:rPr>
              <a:t>(k)  </a:t>
            </a:r>
            <a:r>
              <a:rPr lang="en-US" altLang="zh-TW" sz="2400" i="1" dirty="0" smtClean="0">
                <a:sym typeface="Symbol" pitchFamily="18" charset="2"/>
              </a:rPr>
              <a:t>P</a:t>
            </a:r>
            <a:r>
              <a:rPr lang="en-US" altLang="zh-TW" sz="2400" dirty="0" smtClean="0">
                <a:sym typeface="Symbol" pitchFamily="18" charset="2"/>
              </a:rPr>
              <a:t>(k+1))]  n </a:t>
            </a:r>
            <a:r>
              <a:rPr lang="en-US" altLang="zh-TW" sz="2400" i="1" dirty="0" smtClean="0">
                <a:sym typeface="Symbol" pitchFamily="18" charset="2"/>
              </a:rPr>
              <a:t>P</a:t>
            </a:r>
            <a:r>
              <a:rPr lang="en-US" altLang="zh-TW" sz="2400" dirty="0" smtClean="0">
                <a:sym typeface="Symbol" pitchFamily="18" charset="2"/>
              </a:rPr>
              <a:t>(n)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D7C670-38A6-4E82-8DEE-82CB89BF4822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smtClean="0"/>
              <a:t>Ways to Remember How Mathematical Induction Works</a:t>
            </a:r>
            <a:endParaRPr lang="en-US" sz="320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E.g.</a:t>
            </a:r>
          </a:p>
          <a:p>
            <a:pPr lvl="1" eaLnBrk="1" hangingPunct="1"/>
            <a:r>
              <a:rPr lang="en-US" altLang="zh-TW" smtClean="0"/>
              <a:t>Climbing an infinite ladder</a:t>
            </a:r>
          </a:p>
          <a:p>
            <a:pPr lvl="1" eaLnBrk="1" hangingPunct="1"/>
            <a:r>
              <a:rPr lang="en-US" altLang="zh-TW" smtClean="0"/>
              <a:t>People telling secrets</a:t>
            </a:r>
          </a:p>
          <a:p>
            <a:pPr lvl="1" eaLnBrk="1" hangingPunct="1"/>
            <a:r>
              <a:rPr lang="en-US" altLang="zh-TW" smtClean="0"/>
              <a:t>Infinite row of dominoes</a:t>
            </a:r>
          </a:p>
          <a:p>
            <a:pPr lvl="1" eaLnBrk="1" hangingPunct="1"/>
            <a:endParaRPr lang="en-US" altLang="zh-TW" smtClean="0"/>
          </a:p>
          <a:p>
            <a:pPr eaLnBrk="1" hangingPunct="1"/>
            <a:endParaRPr lang="en-US" altLang="zh-TW" sz="2800" smtClean="0"/>
          </a:p>
          <a:p>
            <a:pPr>
              <a:buFont typeface="Arial" charset="0"/>
              <a:buNone/>
            </a:pPr>
            <a:endParaRPr lang="en-US" sz="2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3CD738-8B4A-4080-AB42-325941A4998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823</Words>
  <Application>Microsoft Office PowerPoint</Application>
  <PresentationFormat>On-screen Show (4:3)</PresentationFormat>
  <Paragraphs>148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Discrete Mathematics (CSC 1204) </vt:lpstr>
      <vt:lpstr>4.1 Mathematical Induction</vt:lpstr>
      <vt:lpstr>4.1 Mathematical Induction</vt:lpstr>
      <vt:lpstr>4.1 Mathematical Induction</vt:lpstr>
      <vt:lpstr>   FIGURE 1 : Climbing an Infinite Ladder </vt:lpstr>
      <vt:lpstr>4.1 Mathematical Induction</vt:lpstr>
      <vt:lpstr>Extremely Important Note!</vt:lpstr>
      <vt:lpstr>4.1 Mathematical Induction</vt:lpstr>
      <vt:lpstr>Ways to Remember How Mathematical Induction Works</vt:lpstr>
      <vt:lpstr> FIGURE 2 : People Telling Secrets </vt:lpstr>
      <vt:lpstr>FIGURE 3  Illustrating How Mathematical Induction Works Using Dominoes</vt:lpstr>
      <vt:lpstr>Mathematical Induction</vt:lpstr>
      <vt:lpstr>Example 1 (page 277)</vt:lpstr>
      <vt:lpstr>Example 1 (page 277) [cont.]</vt:lpstr>
      <vt:lpstr>Example 1 (page 277) [cont.]</vt:lpstr>
      <vt:lpstr>Example 3 (page 279)</vt:lpstr>
      <vt:lpstr>Example 3 (page 269) Cont.</vt:lpstr>
      <vt:lpstr>Example 5 (page 281)</vt:lpstr>
      <vt:lpstr>Practice @ Home </vt:lpstr>
      <vt:lpstr>Modified Exercise 3 (p.289)</vt:lpstr>
      <vt:lpstr>Exercise 5 (p.289)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(CSC 1204)</dc:title>
  <dc:creator>rouf</dc:creator>
  <cp:lastModifiedBy>Teacher</cp:lastModifiedBy>
  <cp:revision>154</cp:revision>
  <dcterms:created xsi:type="dcterms:W3CDTF">2014-04-07T15:50:16Z</dcterms:created>
  <dcterms:modified xsi:type="dcterms:W3CDTF">2019-02-24T01:57:57Z</dcterms:modified>
</cp:coreProperties>
</file>