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8" r:id="rId4"/>
    <p:sldId id="292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3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9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660"/>
  </p:normalViewPr>
  <p:slideViewPr>
    <p:cSldViewPr>
      <p:cViewPr>
        <p:scale>
          <a:sx n="80" d="100"/>
          <a:sy n="80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202AD8-2086-4C9B-9F95-7BD05052CA13}" type="datetimeFigureOut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747586-DEBD-41E8-B4D8-61D5ED1F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8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51110-93DB-4EFB-8DF6-0859E4EBF54F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A107-D5BB-49E2-B25B-84ADB4930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6830-89E2-4DAF-854E-9DE56C7D0BE0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5541-1DE9-4F4F-913A-315B4D198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D1BE-6C8C-4946-A316-35AA2644931C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196FB-CD14-4C17-8D0A-E98C5AC3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23A3-DDE1-49AF-9E53-4E75EDE81672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6103-FF9F-4C55-B1AD-F19D79356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4704F-2280-4C15-A73E-0DD05F87C952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A893B-FBA4-41CD-BC4C-121B54D31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A96AE-AEAC-4826-A135-6DB5CCDCF897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1B2B1-A356-4376-AECB-B49442FDC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A07CE-AE7E-47CE-A69D-EA2254FE2D8D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C22A-3B67-4324-97EB-2AF346E0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A2EE-616F-455F-B825-CCE066D8B187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6CBD-8444-4753-8030-B693AF5AE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349F-9F2E-4D5E-86E7-55D05F2C3C69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D6E27-01DF-4F95-853B-5E4EEB6E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23447-FE5C-4F74-BB18-5E51DE0498A5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DAC98-9467-443D-95CF-2597D2380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5A6B2-48CF-4239-9833-C5F36BE2E44D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F1131-BB62-4127-953F-0A96CB8A5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4726BE-F5E8-4657-8447-365CE89024BB}" type="datetime1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BB9CBB-B070-4D8A-AB50-9856AE6DA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696200" cy="1524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Chapter 8</a:t>
            </a:r>
          </a:p>
          <a:p>
            <a:pPr algn="l"/>
            <a:r>
              <a:rPr lang="en-US" sz="2400" b="1" dirty="0" smtClean="0">
                <a:solidFill>
                  <a:srgbClr val="0000FF"/>
                </a:solidFill>
              </a:rPr>
              <a:t>8.1 Graphs and Graph Models</a:t>
            </a:r>
          </a:p>
          <a:p>
            <a:pPr algn="l"/>
            <a:r>
              <a:rPr lang="en-US" sz="2400" b="1" dirty="0" smtClean="0">
                <a:solidFill>
                  <a:srgbClr val="0000FF"/>
                </a:solidFill>
              </a:rPr>
              <a:t>8.2 Graph Terminology and Special Types of Graphs</a:t>
            </a:r>
          </a:p>
          <a:p>
            <a:pPr algn="l" eaLnBrk="1" hangingPunct="1"/>
            <a:endParaRPr lang="en-US" sz="2400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2B10C-497C-450C-907E-AED1E94FF4F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1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solidFill>
                  <a:srgbClr val="FF0000"/>
                </a:solidFill>
              </a:rPr>
              <a:t>Example 1</a:t>
            </a:r>
            <a:r>
              <a:rPr lang="en-US" sz="2400" dirty="0" smtClean="0">
                <a:solidFill>
                  <a:srgbClr val="FF0000"/>
                </a:solidFill>
              </a:rPr>
              <a:t> : What are the degrees of the vertices in the graphs G and H?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9D16F-C101-441D-AF0D-B7DE6A4BDC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9461" name="object 12"/>
          <p:cNvSpPr>
            <a:spLocks noChangeArrowheads="1"/>
          </p:cNvSpPr>
          <p:nvPr/>
        </p:nvSpPr>
        <p:spPr bwMode="auto">
          <a:xfrm>
            <a:off x="914400" y="2286000"/>
            <a:ext cx="6629400" cy="175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191000"/>
            <a:ext cx="8382000" cy="1600200"/>
          </a:xfrm>
          <a:prstGeom prst="rect">
            <a:avLst/>
          </a:prstGeom>
        </p:spPr>
        <p:txBody>
          <a:bodyPr lIns="0" tIns="0" rIns="0" bIns="0"/>
          <a:lstStyle/>
          <a:p>
            <a:pPr marL="325374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dirty="0">
                <a:solidFill>
                  <a:srgbClr val="0000FF"/>
                </a:solidFill>
                <a:latin typeface="+mn-lt"/>
                <a:cs typeface="Times New Roman"/>
              </a:rPr>
              <a:t>Solution</a:t>
            </a:r>
            <a:r>
              <a:rPr sz="2400" dirty="0">
                <a:solidFill>
                  <a:srgbClr val="0000FF"/>
                </a:solidFill>
                <a:latin typeface="+mn-lt"/>
                <a:cs typeface="Times New Roman"/>
              </a:rPr>
              <a:t>:</a:t>
            </a:r>
            <a:endParaRPr lang="en-US" sz="2400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325374" fontAlgn="auto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spc="-4" dirty="0">
                <a:latin typeface="+mn-lt"/>
                <a:cs typeface="Times New Roman"/>
              </a:rPr>
              <a:t> </a:t>
            </a:r>
            <a:r>
              <a:rPr lang="en-US" sz="2400" b="1" i="1" spc="-4" dirty="0">
                <a:solidFill>
                  <a:srgbClr val="0000FF"/>
                </a:solidFill>
                <a:latin typeface="+mn-lt"/>
                <a:cs typeface="Times New Roman"/>
              </a:rPr>
              <a:t>G</a:t>
            </a:r>
            <a:r>
              <a:rPr lang="en-US" sz="2400" dirty="0">
                <a:latin typeface="+mn-lt"/>
                <a:cs typeface="Times New Roman"/>
              </a:rPr>
              <a:t>:    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a</a:t>
            </a:r>
            <a:r>
              <a:rPr lang="en-US" sz="2400" dirty="0">
                <a:latin typeface="+mn-lt"/>
                <a:cs typeface="Times New Roman"/>
              </a:rPr>
              <a:t>)</a:t>
            </a:r>
            <a:r>
              <a:rPr lang="en-US" sz="2400" spc="-4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=</a:t>
            </a:r>
            <a:r>
              <a:rPr lang="en-US" sz="2400" spc="-4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2, 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b</a:t>
            </a:r>
            <a:r>
              <a:rPr lang="en-US" sz="2400" dirty="0">
                <a:latin typeface="+mn-lt"/>
                <a:cs typeface="Times New Roman"/>
              </a:rPr>
              <a:t>)</a:t>
            </a:r>
            <a:r>
              <a:rPr lang="en-US" sz="2400" spc="-4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= 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c</a:t>
            </a:r>
            <a:r>
              <a:rPr lang="en-US" sz="2400" dirty="0">
                <a:latin typeface="+mn-lt"/>
                <a:cs typeface="Times New Roman"/>
              </a:rPr>
              <a:t>)= 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f</a:t>
            </a:r>
            <a:r>
              <a:rPr lang="en-US" sz="2400" dirty="0">
                <a:latin typeface="+mn-lt"/>
                <a:cs typeface="Times New Roman"/>
              </a:rPr>
              <a:t>)=4, 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d</a:t>
            </a:r>
            <a:r>
              <a:rPr lang="en-US" sz="2400" dirty="0">
                <a:latin typeface="+mn-lt"/>
                <a:cs typeface="Times New Roman"/>
              </a:rPr>
              <a:t>)=1, deg(</a:t>
            </a:r>
            <a:r>
              <a:rPr lang="en-US" sz="2400" i="1" dirty="0">
                <a:latin typeface="+mn-lt"/>
                <a:cs typeface="Times New Roman"/>
              </a:rPr>
              <a:t>e</a:t>
            </a:r>
            <a:r>
              <a:rPr lang="en-US" sz="2400" dirty="0">
                <a:latin typeface="+mn-lt"/>
                <a:cs typeface="Times New Roman"/>
              </a:rPr>
              <a:t>)</a:t>
            </a:r>
            <a:r>
              <a:rPr lang="en-US" sz="2400" spc="-4" dirty="0">
                <a:latin typeface="+mn-lt"/>
                <a:cs typeface="Times New Roman"/>
              </a:rPr>
              <a:t> </a:t>
            </a:r>
            <a:r>
              <a:rPr lang="en-US" sz="2400" dirty="0">
                <a:latin typeface="+mn-lt"/>
                <a:cs typeface="Times New Roman"/>
              </a:rPr>
              <a:t>=</a:t>
            </a:r>
            <a:r>
              <a:rPr lang="en-US" sz="2400" spc="-4" dirty="0">
                <a:latin typeface="+mn-lt"/>
                <a:cs typeface="Times New Roman"/>
              </a:rPr>
              <a:t> 3,    	and </a:t>
            </a:r>
            <a:r>
              <a:rPr lang="en-US" sz="2400" dirty="0">
                <a:latin typeface="+mn-lt"/>
                <a:cs typeface="Times New Roman"/>
              </a:rPr>
              <a:t>deg</a:t>
            </a:r>
            <a:r>
              <a:rPr lang="en-US" sz="2400" spc="4" dirty="0">
                <a:latin typeface="+mn-lt"/>
                <a:cs typeface="Times New Roman"/>
              </a:rPr>
              <a:t>(</a:t>
            </a:r>
            <a:r>
              <a:rPr lang="en-US" sz="2400" i="1" dirty="0">
                <a:latin typeface="+mn-lt"/>
                <a:cs typeface="Times New Roman"/>
              </a:rPr>
              <a:t>g</a:t>
            </a:r>
            <a:r>
              <a:rPr lang="en-US" sz="2400" dirty="0">
                <a:latin typeface="+mn-lt"/>
                <a:cs typeface="Times New Roman"/>
              </a:rPr>
              <a:t>)=  0</a:t>
            </a:r>
            <a:endParaRPr lang="en-US" sz="2400" dirty="0">
              <a:latin typeface="+mn-lt"/>
              <a:cs typeface="Cambria"/>
            </a:endParaRPr>
          </a:p>
          <a:p>
            <a:pPr marL="325374" fontAlgn="auto">
              <a:spcBef>
                <a:spcPts val="325"/>
              </a:spcBef>
              <a:spcAft>
                <a:spcPts val="0"/>
              </a:spcAft>
              <a:defRPr/>
            </a:pPr>
            <a:r>
              <a:rPr sz="2400" b="1" i="1" spc="-4" dirty="0">
                <a:solidFill>
                  <a:srgbClr val="0000FF"/>
                </a:solidFill>
                <a:latin typeface="+mn-lt"/>
                <a:cs typeface="Times New Roman"/>
              </a:rPr>
              <a:t>H</a:t>
            </a:r>
            <a:r>
              <a:rPr sz="2400" dirty="0">
                <a:latin typeface="+mn-lt"/>
                <a:cs typeface="Times New Roman"/>
              </a:rPr>
              <a:t>:    deg</a:t>
            </a:r>
            <a:r>
              <a:rPr sz="2400" spc="4" dirty="0">
                <a:latin typeface="+mn-lt"/>
                <a:cs typeface="Times New Roman"/>
              </a:rPr>
              <a:t>(</a:t>
            </a:r>
            <a:r>
              <a:rPr sz="2400" i="1" dirty="0">
                <a:latin typeface="+mn-lt"/>
                <a:cs typeface="Times New Roman"/>
              </a:rPr>
              <a:t>a</a:t>
            </a:r>
            <a:r>
              <a:rPr sz="2400" dirty="0">
                <a:latin typeface="+mn-lt"/>
                <a:cs typeface="Times New Roman"/>
              </a:rPr>
              <a:t>)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=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Cambria"/>
              </a:rPr>
              <a:t>4</a:t>
            </a:r>
            <a:r>
              <a:rPr sz="2400" dirty="0">
                <a:latin typeface="+mn-lt"/>
                <a:cs typeface="Times New Roman"/>
              </a:rPr>
              <a:t>, deg</a:t>
            </a:r>
            <a:r>
              <a:rPr sz="2400" spc="4" dirty="0">
                <a:latin typeface="+mn-lt"/>
                <a:cs typeface="Times New Roman"/>
              </a:rPr>
              <a:t>(</a:t>
            </a:r>
            <a:r>
              <a:rPr sz="2400" i="1" dirty="0">
                <a:latin typeface="+mn-lt"/>
                <a:cs typeface="Times New Roman"/>
              </a:rPr>
              <a:t>b</a:t>
            </a:r>
            <a:r>
              <a:rPr sz="2400" dirty="0">
                <a:latin typeface="+mn-lt"/>
                <a:cs typeface="Times New Roman"/>
              </a:rPr>
              <a:t>)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=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deg(</a:t>
            </a:r>
            <a:r>
              <a:rPr sz="2400" i="1" dirty="0">
                <a:latin typeface="+mn-lt"/>
                <a:cs typeface="Times New Roman"/>
              </a:rPr>
              <a:t>e</a:t>
            </a:r>
            <a:r>
              <a:rPr sz="2400" dirty="0">
                <a:latin typeface="+mn-lt"/>
                <a:cs typeface="Times New Roman"/>
              </a:rPr>
              <a:t>)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=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Cambria"/>
              </a:rPr>
              <a:t>6</a:t>
            </a:r>
            <a:r>
              <a:rPr sz="2400" dirty="0">
                <a:latin typeface="+mn-lt"/>
                <a:cs typeface="Times New Roman"/>
              </a:rPr>
              <a:t>,  deg</a:t>
            </a:r>
            <a:r>
              <a:rPr sz="2400" spc="4" dirty="0">
                <a:latin typeface="+mn-lt"/>
                <a:cs typeface="Times New Roman"/>
              </a:rPr>
              <a:t>(</a:t>
            </a:r>
            <a:r>
              <a:rPr sz="2400" i="1" dirty="0">
                <a:latin typeface="+mn-lt"/>
                <a:cs typeface="Times New Roman"/>
              </a:rPr>
              <a:t>c</a:t>
            </a:r>
            <a:r>
              <a:rPr sz="2400" dirty="0">
                <a:latin typeface="+mn-lt"/>
                <a:cs typeface="Times New Roman"/>
              </a:rPr>
              <a:t>)</a:t>
            </a:r>
            <a:r>
              <a:rPr sz="2400" spc="-9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=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Cambria"/>
              </a:rPr>
              <a:t>1,</a:t>
            </a:r>
            <a:r>
              <a:rPr sz="2400" spc="29" dirty="0">
                <a:latin typeface="+mn-lt"/>
                <a:cs typeface="Cambria"/>
              </a:rPr>
              <a:t> </a:t>
            </a:r>
            <a:r>
              <a:rPr sz="2400" dirty="0">
                <a:latin typeface="+mn-lt"/>
                <a:cs typeface="Times New Roman"/>
              </a:rPr>
              <a:t>deg</a:t>
            </a:r>
            <a:r>
              <a:rPr sz="2400" spc="4" dirty="0">
                <a:latin typeface="+mn-lt"/>
                <a:cs typeface="Times New Roman"/>
              </a:rPr>
              <a:t>(</a:t>
            </a:r>
            <a:r>
              <a:rPr sz="2400" i="1" dirty="0">
                <a:latin typeface="+mn-lt"/>
                <a:cs typeface="Times New Roman"/>
              </a:rPr>
              <a:t>d</a:t>
            </a:r>
            <a:r>
              <a:rPr sz="2400" dirty="0">
                <a:latin typeface="+mn-lt"/>
                <a:cs typeface="Times New Roman"/>
              </a:rPr>
              <a:t>)</a:t>
            </a:r>
            <a:r>
              <a:rPr sz="2400" spc="-4" dirty="0">
                <a:latin typeface="+mn-lt"/>
                <a:cs typeface="Times New Roman"/>
              </a:rPr>
              <a:t> </a:t>
            </a:r>
            <a:r>
              <a:rPr sz="2400" dirty="0">
                <a:latin typeface="+mn-lt"/>
                <a:cs typeface="Times New Roman"/>
              </a:rPr>
              <a:t>= </a:t>
            </a:r>
            <a:r>
              <a:rPr sz="2400" dirty="0">
                <a:latin typeface="+mn-lt"/>
                <a:cs typeface="Cambria"/>
              </a:rPr>
              <a:t>5.</a:t>
            </a:r>
            <a:r>
              <a:rPr sz="2400" spc="-4" dirty="0">
                <a:latin typeface="+mn-lt"/>
                <a:cs typeface="Cambria"/>
              </a:rPr>
              <a:t> </a:t>
            </a:r>
            <a:r>
              <a:rPr sz="2400" dirty="0">
                <a:latin typeface="+mn-lt"/>
                <a:cs typeface="Cambria"/>
              </a:rPr>
              <a:t> </a:t>
            </a:r>
            <a:endParaRPr sz="24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Handshaking Theorem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Theorem 1 </a:t>
            </a:r>
            <a:r>
              <a:rPr lang="en-US" sz="2800" dirty="0" smtClean="0">
                <a:solidFill>
                  <a:srgbClr val="0000FF"/>
                </a:solidFill>
              </a:rPr>
              <a:t>(The Handshaking Theorem): 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/>
              <a:t>Let G = (V,E) be an </a:t>
            </a:r>
            <a:r>
              <a:rPr lang="en-US" sz="2800" b="1" i="1" dirty="0" smtClean="0"/>
              <a:t>undirected</a:t>
            </a:r>
            <a:r>
              <a:rPr lang="en-US" sz="2800" dirty="0" smtClean="0"/>
              <a:t> </a:t>
            </a:r>
            <a:r>
              <a:rPr lang="en-US" sz="2800" b="1" i="1" dirty="0" smtClean="0"/>
              <a:t>graph</a:t>
            </a:r>
            <a:r>
              <a:rPr lang="en-US" sz="2800" dirty="0" smtClean="0"/>
              <a:t> with </a:t>
            </a:r>
            <a:r>
              <a:rPr lang="en-US" sz="2800" b="1" i="1" dirty="0" smtClean="0"/>
              <a:t>e</a:t>
            </a:r>
            <a:r>
              <a:rPr lang="en-US" sz="2800" dirty="0" smtClean="0"/>
              <a:t> edges. Then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2</a:t>
            </a:r>
            <a:r>
              <a:rPr lang="en-US" sz="2800" b="1" i="1" dirty="0" smtClean="0"/>
              <a:t>e</a:t>
            </a:r>
            <a:r>
              <a:rPr lang="en-US" sz="2800" dirty="0" smtClean="0"/>
              <a:t>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BC7FB-EC9D-4A23-89E1-C68B0AD984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485" name="object 8"/>
          <p:cNvSpPr txBox="1">
            <a:spLocks noChangeArrowheads="1"/>
          </p:cNvSpPr>
          <p:nvPr/>
        </p:nvSpPr>
        <p:spPr bwMode="auto">
          <a:xfrm>
            <a:off x="3262313" y="2819400"/>
            <a:ext cx="33972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/>
          </a:p>
        </p:txBody>
      </p:sp>
      <p:sp>
        <p:nvSpPr>
          <p:cNvPr id="20486" name="object 43"/>
          <p:cNvSpPr>
            <a:spLocks/>
          </p:cNvSpPr>
          <p:nvPr/>
        </p:nvSpPr>
        <p:spPr bwMode="auto">
          <a:xfrm>
            <a:off x="1676400" y="34290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object 44"/>
          <p:cNvSpPr>
            <a:spLocks/>
          </p:cNvSpPr>
          <p:nvPr/>
        </p:nvSpPr>
        <p:spPr bwMode="auto">
          <a:xfrm>
            <a:off x="1828800" y="4267200"/>
            <a:ext cx="198438" cy="185738"/>
          </a:xfrm>
          <a:custGeom>
            <a:avLst/>
            <a:gdLst>
              <a:gd name="T0" fmla="*/ 23834 w 198833"/>
              <a:gd name="T1" fmla="*/ 159296 h 185921"/>
              <a:gd name="T2" fmla="*/ 29409 w 198833"/>
              <a:gd name="T3" fmla="*/ 164512 h 185921"/>
              <a:gd name="T4" fmla="*/ 39154 w 198833"/>
              <a:gd name="T5" fmla="*/ 171499 h 185921"/>
              <a:gd name="T6" fmla="*/ 50028 w 198833"/>
              <a:gd name="T7" fmla="*/ 176932 h 185921"/>
              <a:gd name="T8" fmla="*/ 62035 w 198833"/>
              <a:gd name="T9" fmla="*/ 180813 h 185921"/>
              <a:gd name="T10" fmla="*/ 75171 w 198833"/>
              <a:gd name="T11" fmla="*/ 183141 h 185921"/>
              <a:gd name="T12" fmla="*/ 89440 w 198833"/>
              <a:gd name="T13" fmla="*/ 183918 h 185921"/>
              <a:gd name="T14" fmla="*/ 194531 w 198833"/>
              <a:gd name="T15" fmla="*/ 183918 h 185921"/>
              <a:gd name="T16" fmla="*/ 194531 w 198833"/>
              <a:gd name="T17" fmla="*/ 166716 h 185921"/>
              <a:gd name="T18" fmla="*/ 89440 w 198833"/>
              <a:gd name="T19" fmla="*/ 166716 h 185921"/>
              <a:gd name="T20" fmla="*/ 83520 w 198833"/>
              <a:gd name="T21" fmla="*/ 166579 h 185921"/>
              <a:gd name="T22" fmla="*/ 69573 w 198833"/>
              <a:gd name="T23" fmla="*/ 164974 h 185921"/>
              <a:gd name="T24" fmla="*/ 57276 w 198833"/>
              <a:gd name="T25" fmla="*/ 161572 h 185921"/>
              <a:gd name="T26" fmla="*/ 46629 w 198833"/>
              <a:gd name="T27" fmla="*/ 156371 h 185921"/>
              <a:gd name="T28" fmla="*/ 37635 w 198833"/>
              <a:gd name="T29" fmla="*/ 149373 h 185921"/>
              <a:gd name="T30" fmla="*/ 27262 w 198833"/>
              <a:gd name="T31" fmla="*/ 135639 h 185921"/>
              <a:gd name="T32" fmla="*/ 22308 w 198833"/>
              <a:gd name="T33" fmla="*/ 124390 h 185921"/>
              <a:gd name="T34" fmla="*/ 18827 w 198833"/>
              <a:gd name="T35" fmla="*/ 111375 h 185921"/>
              <a:gd name="T36" fmla="*/ 16818 w 198833"/>
              <a:gd name="T37" fmla="*/ 96590 h 185921"/>
              <a:gd name="T38" fmla="*/ 194531 w 198833"/>
              <a:gd name="T39" fmla="*/ 96590 h 185921"/>
              <a:gd name="T40" fmla="*/ 194531 w 198833"/>
              <a:gd name="T41" fmla="*/ 79388 h 185921"/>
              <a:gd name="T42" fmla="*/ 17088 w 198833"/>
              <a:gd name="T43" fmla="*/ 79388 h 185921"/>
              <a:gd name="T44" fmla="*/ 17244 w 198833"/>
              <a:gd name="T45" fmla="*/ 77978 h 185921"/>
              <a:gd name="T46" fmla="*/ 19897 w 198833"/>
              <a:gd name="T47" fmla="*/ 63830 h 185921"/>
              <a:gd name="T48" fmla="*/ 24297 w 198833"/>
              <a:gd name="T49" fmla="*/ 51563 h 185921"/>
              <a:gd name="T50" fmla="*/ 30445 w 198833"/>
              <a:gd name="T51" fmla="*/ 41175 h 185921"/>
              <a:gd name="T52" fmla="*/ 38342 w 198833"/>
              <a:gd name="T53" fmla="*/ 32678 h 185921"/>
              <a:gd name="T54" fmla="*/ 50533 w 198833"/>
              <a:gd name="T55" fmla="*/ 24758 h 185921"/>
              <a:gd name="T56" fmla="*/ 61853 w 198833"/>
              <a:gd name="T57" fmla="*/ 20564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6 h 185921"/>
              <a:gd name="T78" fmla="*/ 23834 w 198833"/>
              <a:gd name="T79" fmla="*/ 24627 h 185921"/>
              <a:gd name="T80" fmla="*/ 18386 w 198833"/>
              <a:gd name="T81" fmla="*/ 30882 h 185921"/>
              <a:gd name="T82" fmla="*/ 11765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6 w 198833"/>
              <a:gd name="T101" fmla="*/ 150087 h 185921"/>
              <a:gd name="T102" fmla="*/ 23834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8" name="object 29"/>
          <p:cNvSpPr>
            <a:spLocks/>
          </p:cNvSpPr>
          <p:nvPr/>
        </p:nvSpPr>
        <p:spPr bwMode="auto">
          <a:xfrm>
            <a:off x="1676400" y="4284663"/>
            <a:ext cx="127000" cy="134937"/>
          </a:xfrm>
          <a:custGeom>
            <a:avLst/>
            <a:gdLst>
              <a:gd name="T0" fmla="*/ 118932 w 126287"/>
              <a:gd name="T1" fmla="*/ 36640 h 135093"/>
              <a:gd name="T2" fmla="*/ 116534 w 126287"/>
              <a:gd name="T3" fmla="*/ 43356 h 135093"/>
              <a:gd name="T4" fmla="*/ 110928 w 126287"/>
              <a:gd name="T5" fmla="*/ 52889 h 135093"/>
              <a:gd name="T6" fmla="*/ 99637 w 126287"/>
              <a:gd name="T7" fmla="*/ 68025 h 135093"/>
              <a:gd name="T8" fmla="*/ 85785 w 126287"/>
              <a:gd name="T9" fmla="*/ 85881 h 135093"/>
              <a:gd name="T10" fmla="*/ 65749 w 126287"/>
              <a:gd name="T11" fmla="*/ 107634 h 135093"/>
              <a:gd name="T12" fmla="*/ 63962 w 126287"/>
              <a:gd name="T13" fmla="*/ 79009 h 135093"/>
              <a:gd name="T14" fmla="*/ 62444 w 126287"/>
              <a:gd name="T15" fmla="*/ 60215 h 135093"/>
              <a:gd name="T16" fmla="*/ 58299 w 126287"/>
              <a:gd name="T17" fmla="*/ 32770 h 135093"/>
              <a:gd name="T18" fmla="*/ 53948 w 126287"/>
              <a:gd name="T19" fmla="*/ 14317 h 135093"/>
              <a:gd name="T20" fmla="*/ 48351 w 126287"/>
              <a:gd name="T21" fmla="*/ 0 h 135093"/>
              <a:gd name="T22" fmla="*/ 1431 w 126287"/>
              <a:gd name="T23" fmla="*/ 13190 h 135093"/>
              <a:gd name="T24" fmla="*/ 10296 w 126287"/>
              <a:gd name="T25" fmla="*/ 11884 h 135093"/>
              <a:gd name="T26" fmla="*/ 23844 w 126287"/>
              <a:gd name="T27" fmla="*/ 14337 h 135093"/>
              <a:gd name="T28" fmla="*/ 29609 w 126287"/>
              <a:gd name="T29" fmla="*/ 26229 h 135093"/>
              <a:gd name="T30" fmla="*/ 34137 w 126287"/>
              <a:gd name="T31" fmla="*/ 43230 h 135093"/>
              <a:gd name="T32" fmla="*/ 37859 w 126287"/>
              <a:gd name="T33" fmla="*/ 66755 h 135093"/>
              <a:gd name="T34" fmla="*/ 40774 w 126287"/>
              <a:gd name="T35" fmla="*/ 96808 h 135093"/>
              <a:gd name="T36" fmla="*/ 42879 w 126287"/>
              <a:gd name="T37" fmla="*/ 133387 h 135093"/>
              <a:gd name="T38" fmla="*/ 58608 w 126287"/>
              <a:gd name="T39" fmla="*/ 123595 h 135093"/>
              <a:gd name="T40" fmla="*/ 78593 w 126287"/>
              <a:gd name="T41" fmla="*/ 103902 h 135093"/>
              <a:gd name="T42" fmla="*/ 95238 w 126287"/>
              <a:gd name="T43" fmla="*/ 85569 h 135093"/>
              <a:gd name="T44" fmla="*/ 111335 w 126287"/>
              <a:gd name="T45" fmla="*/ 65950 h 135093"/>
              <a:gd name="T46" fmla="*/ 120496 w 126287"/>
              <a:gd name="T47" fmla="*/ 52955 h 135093"/>
              <a:gd name="T48" fmla="*/ 131919 w 126287"/>
              <a:gd name="T49" fmla="*/ 31305 h 135093"/>
              <a:gd name="T50" fmla="*/ 134354 w 126287"/>
              <a:gd name="T51" fmla="*/ 22111 h 135093"/>
              <a:gd name="T52" fmla="*/ 132526 w 126287"/>
              <a:gd name="T53" fmla="*/ 8250 h 135093"/>
              <a:gd name="T54" fmla="*/ 125217 w 126287"/>
              <a:gd name="T55" fmla="*/ 1650 h 135093"/>
              <a:gd name="T56" fmla="*/ 112207 w 126287"/>
              <a:gd name="T57" fmla="*/ 0 h 135093"/>
              <a:gd name="T58" fmla="*/ 101483 w 126287"/>
              <a:gd name="T59" fmla="*/ 8716 h 135093"/>
              <a:gd name="T60" fmla="*/ 109342 w 126287"/>
              <a:gd name="T61" fmla="*/ 22711 h 135093"/>
              <a:gd name="T62" fmla="*/ 117202 w 126287"/>
              <a:gd name="T63" fmla="*/ 28834 h 135093"/>
              <a:gd name="T64" fmla="*/ 118722 w 126287"/>
              <a:gd name="T65" fmla="*/ 33911 h 1350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6287"/>
              <a:gd name="T100" fmla="*/ 0 h 135093"/>
              <a:gd name="T101" fmla="*/ 126287 w 126287"/>
              <a:gd name="T102" fmla="*/ 135093 h 1350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6287" h="135093">
                <a:moveTo>
                  <a:pt x="111592" y="34344"/>
                </a:moveTo>
                <a:lnTo>
                  <a:pt x="111789" y="37110"/>
                </a:lnTo>
                <a:lnTo>
                  <a:pt x="110752" y="40022"/>
                </a:lnTo>
                <a:lnTo>
                  <a:pt x="109536" y="43910"/>
                </a:lnTo>
                <a:lnTo>
                  <a:pt x="107373" y="48423"/>
                </a:lnTo>
                <a:lnTo>
                  <a:pt x="104267" y="53566"/>
                </a:lnTo>
                <a:lnTo>
                  <a:pt x="100841" y="58651"/>
                </a:lnTo>
                <a:lnTo>
                  <a:pt x="93653" y="68895"/>
                </a:lnTo>
                <a:lnTo>
                  <a:pt x="82812" y="84120"/>
                </a:lnTo>
                <a:lnTo>
                  <a:pt x="80633" y="86979"/>
                </a:lnTo>
                <a:lnTo>
                  <a:pt x="73383" y="95672"/>
                </a:lnTo>
                <a:lnTo>
                  <a:pt x="61800" y="109011"/>
                </a:lnTo>
                <a:lnTo>
                  <a:pt x="61014" y="94827"/>
                </a:lnTo>
                <a:lnTo>
                  <a:pt x="60123" y="80019"/>
                </a:lnTo>
                <a:lnTo>
                  <a:pt x="59349" y="68738"/>
                </a:lnTo>
                <a:lnTo>
                  <a:pt x="58693" y="60985"/>
                </a:lnTo>
                <a:lnTo>
                  <a:pt x="56806" y="45661"/>
                </a:lnTo>
                <a:lnTo>
                  <a:pt x="54799" y="33188"/>
                </a:lnTo>
                <a:lnTo>
                  <a:pt x="52500" y="21986"/>
                </a:lnTo>
                <a:lnTo>
                  <a:pt x="50709" y="14504"/>
                </a:lnTo>
                <a:lnTo>
                  <a:pt x="48359" y="7175"/>
                </a:lnTo>
                <a:lnTo>
                  <a:pt x="45448" y="0"/>
                </a:lnTo>
                <a:lnTo>
                  <a:pt x="0" y="8025"/>
                </a:lnTo>
                <a:lnTo>
                  <a:pt x="1343" y="13355"/>
                </a:lnTo>
                <a:lnTo>
                  <a:pt x="6046" y="12477"/>
                </a:lnTo>
                <a:lnTo>
                  <a:pt x="9677" y="12038"/>
                </a:lnTo>
                <a:lnTo>
                  <a:pt x="18172" y="12038"/>
                </a:lnTo>
                <a:lnTo>
                  <a:pt x="22412" y="14524"/>
                </a:lnTo>
                <a:lnTo>
                  <a:pt x="24959" y="19499"/>
                </a:lnTo>
                <a:lnTo>
                  <a:pt x="27831" y="26565"/>
                </a:lnTo>
                <a:lnTo>
                  <a:pt x="30054" y="34348"/>
                </a:lnTo>
                <a:lnTo>
                  <a:pt x="32088" y="43782"/>
                </a:lnTo>
                <a:lnTo>
                  <a:pt x="33932" y="54870"/>
                </a:lnTo>
                <a:lnTo>
                  <a:pt x="35586" y="67609"/>
                </a:lnTo>
                <a:lnTo>
                  <a:pt x="37050" y="82002"/>
                </a:lnTo>
                <a:lnTo>
                  <a:pt x="38325" y="98046"/>
                </a:lnTo>
                <a:lnTo>
                  <a:pt x="39409" y="115744"/>
                </a:lnTo>
                <a:lnTo>
                  <a:pt x="40304" y="135093"/>
                </a:lnTo>
                <a:lnTo>
                  <a:pt x="45678" y="135093"/>
                </a:lnTo>
                <a:lnTo>
                  <a:pt x="55088" y="125176"/>
                </a:lnTo>
                <a:lnTo>
                  <a:pt x="66438" y="113169"/>
                </a:lnTo>
                <a:lnTo>
                  <a:pt x="73874" y="105231"/>
                </a:lnTo>
                <a:lnTo>
                  <a:pt x="77397" y="101362"/>
                </a:lnTo>
                <a:lnTo>
                  <a:pt x="89518" y="86664"/>
                </a:lnTo>
                <a:lnTo>
                  <a:pt x="97776" y="76124"/>
                </a:lnTo>
                <a:lnTo>
                  <a:pt x="104648" y="66794"/>
                </a:lnTo>
                <a:lnTo>
                  <a:pt x="110134" y="58675"/>
                </a:lnTo>
                <a:lnTo>
                  <a:pt x="113261" y="53633"/>
                </a:lnTo>
                <a:lnTo>
                  <a:pt x="119758" y="41816"/>
                </a:lnTo>
                <a:lnTo>
                  <a:pt x="123998" y="31704"/>
                </a:lnTo>
                <a:lnTo>
                  <a:pt x="125524" y="27148"/>
                </a:lnTo>
                <a:lnTo>
                  <a:pt x="126287" y="22397"/>
                </a:lnTo>
                <a:lnTo>
                  <a:pt x="126287" y="12505"/>
                </a:lnTo>
                <a:lnTo>
                  <a:pt x="124569" y="8360"/>
                </a:lnTo>
                <a:lnTo>
                  <a:pt x="121133" y="5016"/>
                </a:lnTo>
                <a:lnTo>
                  <a:pt x="117698" y="1672"/>
                </a:lnTo>
                <a:lnTo>
                  <a:pt x="113727" y="0"/>
                </a:lnTo>
                <a:lnTo>
                  <a:pt x="105470" y="0"/>
                </a:lnTo>
                <a:lnTo>
                  <a:pt x="99490" y="3637"/>
                </a:lnTo>
                <a:lnTo>
                  <a:pt x="95387" y="8826"/>
                </a:lnTo>
                <a:lnTo>
                  <a:pt x="95387" y="16015"/>
                </a:lnTo>
                <a:lnTo>
                  <a:pt x="102776" y="22999"/>
                </a:lnTo>
                <a:lnTo>
                  <a:pt x="107702" y="26295"/>
                </a:lnTo>
                <a:lnTo>
                  <a:pt x="110164" y="29203"/>
                </a:lnTo>
                <a:lnTo>
                  <a:pt x="110164" y="31725"/>
                </a:lnTo>
                <a:lnTo>
                  <a:pt x="111592" y="34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9" name="object 28"/>
          <p:cNvSpPr>
            <a:spLocks/>
          </p:cNvSpPr>
          <p:nvPr/>
        </p:nvSpPr>
        <p:spPr bwMode="auto">
          <a:xfrm>
            <a:off x="2057400" y="4267200"/>
            <a:ext cx="179388" cy="203200"/>
          </a:xfrm>
          <a:custGeom>
            <a:avLst/>
            <a:gdLst>
              <a:gd name="T0" fmla="*/ 76807 w 179837"/>
              <a:gd name="T1" fmla="*/ 0 h 203309"/>
              <a:gd name="T2" fmla="*/ 1425 w 179837"/>
              <a:gd name="T3" fmla="*/ 0 h 203309"/>
              <a:gd name="T4" fmla="*/ 0 w 179837"/>
              <a:gd name="T5" fmla="*/ 5317 h 203309"/>
              <a:gd name="T6" fmla="*/ 12008 w 179837"/>
              <a:gd name="T7" fmla="*/ 5317 h 203309"/>
              <a:gd name="T8" fmla="*/ 17035 w 179837"/>
              <a:gd name="T9" fmla="*/ 6773 h 203309"/>
              <a:gd name="T10" fmla="*/ 20227 w 179837"/>
              <a:gd name="T11" fmla="*/ 9694 h 203309"/>
              <a:gd name="T12" fmla="*/ 23420 w 179837"/>
              <a:gd name="T13" fmla="*/ 12606 h 203309"/>
              <a:gd name="T14" fmla="*/ 25016 w 179837"/>
              <a:gd name="T15" fmla="*/ 16252 h 203309"/>
              <a:gd name="T16" fmla="*/ 25016 w 179837"/>
              <a:gd name="T17" fmla="*/ 23536 h 203309"/>
              <a:gd name="T18" fmla="*/ 24636 w 179837"/>
              <a:gd name="T19" fmla="*/ 29173 h 203309"/>
              <a:gd name="T20" fmla="*/ 23872 w 179837"/>
              <a:gd name="T21" fmla="*/ 37545 h 203309"/>
              <a:gd name="T22" fmla="*/ 8187 w 179837"/>
              <a:gd name="T23" fmla="*/ 202112 h 203309"/>
              <a:gd name="T24" fmla="*/ 13418 w 179837"/>
              <a:gd name="T25" fmla="*/ 202112 h 203309"/>
              <a:gd name="T26" fmla="*/ 122247 w 179837"/>
              <a:gd name="T27" fmla="*/ 50802 h 203309"/>
              <a:gd name="T28" fmla="*/ 124046 w 179837"/>
              <a:gd name="T29" fmla="*/ 48296 h 203309"/>
              <a:gd name="T30" fmla="*/ 133435 w 179837"/>
              <a:gd name="T31" fmla="*/ 35601 h 203309"/>
              <a:gd name="T32" fmla="*/ 141029 w 179837"/>
              <a:gd name="T33" fmla="*/ 26035 h 203309"/>
              <a:gd name="T34" fmla="*/ 146828 w 179837"/>
              <a:gd name="T35" fmla="*/ 19598 h 203309"/>
              <a:gd name="T36" fmla="*/ 152010 w 179837"/>
              <a:gd name="T37" fmla="*/ 14454 h 203309"/>
              <a:gd name="T38" fmla="*/ 157209 w 179837"/>
              <a:gd name="T39" fmla="*/ 10613 h 203309"/>
              <a:gd name="T40" fmla="*/ 162415 w 179837"/>
              <a:gd name="T41" fmla="*/ 8086 h 203309"/>
              <a:gd name="T42" fmla="*/ 165168 w 179837"/>
              <a:gd name="T43" fmla="*/ 6623 h 203309"/>
              <a:gd name="T44" fmla="*/ 168873 w 179837"/>
              <a:gd name="T45" fmla="*/ 5707 h 203309"/>
              <a:gd name="T46" fmla="*/ 173528 w 179837"/>
              <a:gd name="T47" fmla="*/ 5317 h 203309"/>
              <a:gd name="T48" fmla="*/ 174959 w 179837"/>
              <a:gd name="T49" fmla="*/ 0 h 203309"/>
              <a:gd name="T50" fmla="*/ 116407 w 179837"/>
              <a:gd name="T51" fmla="*/ 0 h 203309"/>
              <a:gd name="T52" fmla="*/ 114691 w 179837"/>
              <a:gd name="T53" fmla="*/ 5317 h 203309"/>
              <a:gd name="T54" fmla="*/ 120696 w 179837"/>
              <a:gd name="T55" fmla="*/ 5707 h 203309"/>
              <a:gd name="T56" fmla="*/ 124794 w 179837"/>
              <a:gd name="T57" fmla="*/ 6867 h 203309"/>
              <a:gd name="T58" fmla="*/ 126986 w 179837"/>
              <a:gd name="T59" fmla="*/ 8807 h 203309"/>
              <a:gd name="T60" fmla="*/ 130274 w 179837"/>
              <a:gd name="T61" fmla="*/ 13026 h 203309"/>
              <a:gd name="T62" fmla="*/ 130274 w 179837"/>
              <a:gd name="T63" fmla="*/ 17856 h 203309"/>
              <a:gd name="T64" fmla="*/ 128129 w 179837"/>
              <a:gd name="T65" fmla="*/ 23473 h 203309"/>
              <a:gd name="T66" fmla="*/ 121798 w 179837"/>
              <a:gd name="T67" fmla="*/ 34115 h 203309"/>
              <a:gd name="T68" fmla="*/ 112691 w 179837"/>
              <a:gd name="T69" fmla="*/ 47167 h 203309"/>
              <a:gd name="T70" fmla="*/ 36556 w 179837"/>
              <a:gd name="T71" fmla="*/ 152562 h 203309"/>
              <a:gd name="T72" fmla="*/ 47788 w 179837"/>
              <a:gd name="T73" fmla="*/ 35446 h 203309"/>
              <a:gd name="T74" fmla="*/ 48837 w 179837"/>
              <a:gd name="T75" fmla="*/ 25150 h 203309"/>
              <a:gd name="T76" fmla="*/ 49836 w 179837"/>
              <a:gd name="T77" fmla="*/ 18909 h 203309"/>
              <a:gd name="T78" fmla="*/ 52600 w 179837"/>
              <a:gd name="T79" fmla="*/ 12602 h 203309"/>
              <a:gd name="T80" fmla="*/ 58152 w 179837"/>
              <a:gd name="T81" fmla="*/ 8012 h 203309"/>
              <a:gd name="T82" fmla="*/ 61250 w 179837"/>
              <a:gd name="T83" fmla="*/ 6317 h 203309"/>
              <a:gd name="T84" fmla="*/ 66944 w 179837"/>
              <a:gd name="T85" fmla="*/ 5415 h 203309"/>
              <a:gd name="T86" fmla="*/ 75236 w 179837"/>
              <a:gd name="T87" fmla="*/ 5317 h 203309"/>
              <a:gd name="T88" fmla="*/ 76807 w 179837"/>
              <a:gd name="T89" fmla="*/ 0 h 20330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79837"/>
              <a:gd name="T136" fmla="*/ 0 h 203309"/>
              <a:gd name="T137" fmla="*/ 179837 w 179837"/>
              <a:gd name="T138" fmla="*/ 203309 h 20330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79837" h="203309">
                <a:moveTo>
                  <a:pt x="78949" y="0"/>
                </a:moveTo>
                <a:lnTo>
                  <a:pt x="1469" y="0"/>
                </a:lnTo>
                <a:lnTo>
                  <a:pt x="0" y="5350"/>
                </a:lnTo>
                <a:lnTo>
                  <a:pt x="12343" y="5350"/>
                </a:lnTo>
                <a:lnTo>
                  <a:pt x="17510" y="6817"/>
                </a:lnTo>
                <a:lnTo>
                  <a:pt x="20792" y="9749"/>
                </a:lnTo>
                <a:lnTo>
                  <a:pt x="24074" y="12683"/>
                </a:lnTo>
                <a:lnTo>
                  <a:pt x="25714" y="16351"/>
                </a:lnTo>
                <a:lnTo>
                  <a:pt x="25714" y="23679"/>
                </a:lnTo>
                <a:lnTo>
                  <a:pt x="25323" y="29349"/>
                </a:lnTo>
                <a:lnTo>
                  <a:pt x="24538" y="37765"/>
                </a:lnTo>
                <a:lnTo>
                  <a:pt x="8417" y="203309"/>
                </a:lnTo>
                <a:lnTo>
                  <a:pt x="13792" y="203309"/>
                </a:lnTo>
                <a:lnTo>
                  <a:pt x="125656" y="51099"/>
                </a:lnTo>
                <a:lnTo>
                  <a:pt x="127504" y="48582"/>
                </a:lnTo>
                <a:lnTo>
                  <a:pt x="137155" y="35810"/>
                </a:lnTo>
                <a:lnTo>
                  <a:pt x="144961" y="26189"/>
                </a:lnTo>
                <a:lnTo>
                  <a:pt x="150920" y="19719"/>
                </a:lnTo>
                <a:lnTo>
                  <a:pt x="156245" y="14542"/>
                </a:lnTo>
                <a:lnTo>
                  <a:pt x="161587" y="10679"/>
                </a:lnTo>
                <a:lnTo>
                  <a:pt x="166947" y="8130"/>
                </a:lnTo>
                <a:lnTo>
                  <a:pt x="169774" y="6667"/>
                </a:lnTo>
                <a:lnTo>
                  <a:pt x="173581" y="5740"/>
                </a:lnTo>
                <a:lnTo>
                  <a:pt x="178366" y="5350"/>
                </a:lnTo>
                <a:lnTo>
                  <a:pt x="179837" y="0"/>
                </a:lnTo>
                <a:lnTo>
                  <a:pt x="119653" y="0"/>
                </a:lnTo>
                <a:lnTo>
                  <a:pt x="117889" y="5350"/>
                </a:lnTo>
                <a:lnTo>
                  <a:pt x="124061" y="5740"/>
                </a:lnTo>
                <a:lnTo>
                  <a:pt x="128273" y="6911"/>
                </a:lnTo>
                <a:lnTo>
                  <a:pt x="130526" y="8862"/>
                </a:lnTo>
                <a:lnTo>
                  <a:pt x="133906" y="13103"/>
                </a:lnTo>
                <a:lnTo>
                  <a:pt x="133906" y="17966"/>
                </a:lnTo>
                <a:lnTo>
                  <a:pt x="131702" y="23616"/>
                </a:lnTo>
                <a:lnTo>
                  <a:pt x="125194" y="34313"/>
                </a:lnTo>
                <a:lnTo>
                  <a:pt x="115832" y="47442"/>
                </a:lnTo>
                <a:lnTo>
                  <a:pt x="37575" y="153464"/>
                </a:lnTo>
                <a:lnTo>
                  <a:pt x="49121" y="35655"/>
                </a:lnTo>
                <a:lnTo>
                  <a:pt x="50198" y="25302"/>
                </a:lnTo>
                <a:lnTo>
                  <a:pt x="51226" y="19019"/>
                </a:lnTo>
                <a:lnTo>
                  <a:pt x="54067" y="12679"/>
                </a:lnTo>
                <a:lnTo>
                  <a:pt x="59773" y="8056"/>
                </a:lnTo>
                <a:lnTo>
                  <a:pt x="62957" y="6350"/>
                </a:lnTo>
                <a:lnTo>
                  <a:pt x="68811" y="5448"/>
                </a:lnTo>
                <a:lnTo>
                  <a:pt x="77334" y="5350"/>
                </a:lnTo>
                <a:lnTo>
                  <a:pt x="78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81400"/>
            <a:ext cx="987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deg(</a:t>
            </a:r>
            <a:r>
              <a:rPr lang="en-US" sz="2400" b="1" i="1" dirty="0">
                <a:latin typeface="+mn-lt"/>
              </a:rPr>
              <a:t>v</a:t>
            </a:r>
            <a:r>
              <a:rPr lang="en-US" sz="2400" b="1" dirty="0">
                <a:latin typeface="+mn-lt"/>
              </a:rPr>
              <a:t>)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609600" y="533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Note</a:t>
            </a:r>
            <a:r>
              <a:rPr lang="en-US" sz="2000" dirty="0">
                <a:solidFill>
                  <a:srgbClr val="FF0000"/>
                </a:solidFill>
              </a:rPr>
              <a:t>: This applies even if multiple edges and loops are present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8683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 2:</a:t>
            </a:r>
            <a:r>
              <a:rPr lang="en-US" dirty="0" smtClean="0">
                <a:solidFill>
                  <a:srgbClr val="FF0000"/>
                </a:solidFill>
              </a:rPr>
              <a:t> How many edges are there in a graph with 10 vertices each of degree six?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Because the sum of the degrees of the vertices is 6.10 = 60, it follows that 2e=60.</a:t>
            </a:r>
          </a:p>
          <a:p>
            <a:pPr>
              <a:buFont typeface="Arial" charset="0"/>
              <a:buNone/>
            </a:pPr>
            <a:r>
              <a:rPr lang="en-US" dirty="0" smtClean="0"/>
              <a:t>	Therefore, e = 30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01218-DCBA-416D-8188-024852E38E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Theorem 2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Theorem 2: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r>
              <a:rPr lang="en-US" sz="2800" i="1" dirty="0" smtClean="0">
                <a:solidFill>
                  <a:srgbClr val="0000FF"/>
                </a:solidFill>
              </a:rPr>
              <a:t>An undirected graph has an </a:t>
            </a:r>
            <a:r>
              <a:rPr lang="en-US" sz="2800" i="1" u="sng" dirty="0" smtClean="0">
                <a:solidFill>
                  <a:srgbClr val="0000FF"/>
                </a:solidFill>
              </a:rPr>
              <a:t>even number of vertices</a:t>
            </a:r>
            <a:r>
              <a:rPr lang="en-US" sz="2800" i="1" dirty="0" smtClean="0">
                <a:solidFill>
                  <a:srgbClr val="0000FF"/>
                </a:solidFill>
              </a:rPr>
              <a:t> of </a:t>
            </a:r>
            <a:r>
              <a:rPr lang="en-US" sz="2800" i="1" u="sng" dirty="0" smtClean="0">
                <a:solidFill>
                  <a:srgbClr val="0000FF"/>
                </a:solidFill>
              </a:rPr>
              <a:t>odd degree.</a:t>
            </a:r>
          </a:p>
          <a:p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Example</a:t>
            </a:r>
            <a:r>
              <a:rPr lang="en-US" sz="2800" dirty="0" smtClean="0">
                <a:solidFill>
                  <a:srgbClr val="FF0000"/>
                </a:solidFill>
              </a:rPr>
              <a:t>: If a graph has 5 vertices, can each vertex have degree 3?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This is </a:t>
            </a:r>
            <a:r>
              <a:rPr lang="en-US" sz="2800" dirty="0" smtClean="0">
                <a:solidFill>
                  <a:srgbClr val="FF0000"/>
                </a:solidFill>
              </a:rPr>
              <a:t>not possible </a:t>
            </a:r>
            <a:r>
              <a:rPr lang="en-US" sz="2800" dirty="0" smtClean="0"/>
              <a:t>by the Handshaking theorem, because the sum of the degrees of the vertices 3.5 = 15 is odd.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744FE-1B5E-4535-9F9D-300906BB9B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Initial vertex &amp; Terminal Vertex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When (u, v) is an edge of the graph G with directed edges, </a:t>
            </a:r>
            <a:r>
              <a:rPr lang="en-US" sz="2800" i="1" dirty="0" smtClean="0">
                <a:solidFill>
                  <a:srgbClr val="0000FF"/>
                </a:solidFill>
              </a:rPr>
              <a:t>u </a:t>
            </a:r>
            <a:r>
              <a:rPr lang="en-US" sz="2800" dirty="0" smtClean="0">
                <a:solidFill>
                  <a:srgbClr val="0000FF"/>
                </a:solidFill>
              </a:rPr>
              <a:t>is said to be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</a:rPr>
              <a:t>adjacent to v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0000FF"/>
                </a:solidFill>
              </a:rPr>
              <a:t>v is said to be </a:t>
            </a:r>
            <a:r>
              <a:rPr lang="en-US" sz="2800" b="1" i="1" dirty="0" smtClean="0">
                <a:solidFill>
                  <a:srgbClr val="0000FF"/>
                </a:solidFill>
              </a:rPr>
              <a:t>adjacent from u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vertex </a:t>
            </a:r>
            <a:r>
              <a:rPr lang="en-US" sz="2800" b="1" i="1" dirty="0" smtClean="0">
                <a:solidFill>
                  <a:srgbClr val="0000FF"/>
                </a:solidFill>
              </a:rPr>
              <a:t>u</a:t>
            </a:r>
            <a:r>
              <a:rPr lang="en-US" sz="2800" dirty="0" smtClean="0"/>
              <a:t> is called the </a:t>
            </a:r>
            <a:r>
              <a:rPr lang="en-US" sz="2800" b="1" i="1" dirty="0" smtClean="0">
                <a:solidFill>
                  <a:srgbClr val="0000FF"/>
                </a:solidFill>
              </a:rPr>
              <a:t>initial vertex </a:t>
            </a:r>
            <a:r>
              <a:rPr lang="en-US" sz="2800" dirty="0" smtClean="0">
                <a:solidFill>
                  <a:srgbClr val="0000FF"/>
                </a:solidFill>
              </a:rPr>
              <a:t>of (u, v) </a:t>
            </a:r>
            <a:r>
              <a:rPr lang="en-US" sz="2800" dirty="0" smtClean="0"/>
              <a:t>and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 </a:t>
            </a:r>
            <a:r>
              <a:rPr lang="en-US" sz="2800" b="1" i="1" dirty="0" smtClean="0">
                <a:solidFill>
                  <a:srgbClr val="FF0000"/>
                </a:solidFill>
              </a:rPr>
              <a:t>v</a:t>
            </a:r>
            <a:r>
              <a:rPr lang="en-US" sz="2800" dirty="0" smtClean="0"/>
              <a:t> is called the </a:t>
            </a:r>
            <a:r>
              <a:rPr lang="en-US" sz="2800" b="1" i="1" dirty="0" smtClean="0">
                <a:solidFill>
                  <a:srgbClr val="FF0000"/>
                </a:solidFill>
              </a:rPr>
              <a:t>terminal/end vertex </a:t>
            </a:r>
            <a:r>
              <a:rPr lang="en-US" sz="2800" dirty="0" smtClean="0">
                <a:solidFill>
                  <a:srgbClr val="FF0000"/>
                </a:solidFill>
              </a:rPr>
              <a:t>of (u, v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>
                <a:solidFill>
                  <a:srgbClr val="0000FF"/>
                </a:solidFill>
              </a:rPr>
              <a:t>: The </a:t>
            </a:r>
            <a:r>
              <a:rPr lang="en-US" sz="2800" dirty="0" smtClean="0">
                <a:solidFill>
                  <a:srgbClr val="0000FF"/>
                </a:solidFill>
              </a:rPr>
              <a:t>initial vertex and terminal vertex of a loop are the same.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C1BCF-AD90-47F6-8E37-FCA79EB5DD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In-degree &amp; Out-degree of a vertex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Definition 4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In a graph with directed edges the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b="1" i="1" dirty="0" smtClean="0">
                <a:solidFill>
                  <a:srgbClr val="0000FF"/>
                </a:solidFill>
              </a:rPr>
              <a:t>in-degree of a vertex v</a:t>
            </a:r>
            <a:r>
              <a:rPr lang="en-US" sz="2800" dirty="0" smtClean="0"/>
              <a:t>, denoted by </a:t>
            </a:r>
            <a:r>
              <a:rPr lang="en-US" sz="2800" b="1" dirty="0" smtClean="0">
                <a:solidFill>
                  <a:srgbClr val="0000FF"/>
                </a:solidFill>
              </a:rPr>
              <a:t>deg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–</a:t>
            </a:r>
            <a:r>
              <a:rPr lang="en-US" sz="2800" b="1" dirty="0" smtClean="0">
                <a:solidFill>
                  <a:srgbClr val="0000FF"/>
                </a:solidFill>
              </a:rPr>
              <a:t>(v)</a:t>
            </a:r>
            <a:r>
              <a:rPr lang="en-US" sz="2800" dirty="0" smtClean="0"/>
              <a:t>, is the number of edges with v as their terminal vertex.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The </a:t>
            </a:r>
            <a:r>
              <a:rPr lang="en-US" sz="2800" b="1" i="1" dirty="0" smtClean="0">
                <a:solidFill>
                  <a:srgbClr val="0000FF"/>
                </a:solidFill>
              </a:rPr>
              <a:t>out-degree of v</a:t>
            </a:r>
            <a:r>
              <a:rPr lang="en-US" sz="2800" dirty="0" smtClean="0"/>
              <a:t>, denoted by </a:t>
            </a:r>
            <a:r>
              <a:rPr lang="en-US" sz="2800" b="1" dirty="0" smtClean="0">
                <a:solidFill>
                  <a:srgbClr val="0000FF"/>
                </a:solidFill>
              </a:rPr>
              <a:t>deg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+</a:t>
            </a:r>
            <a:r>
              <a:rPr lang="en-US" sz="2800" b="1" dirty="0" smtClean="0">
                <a:solidFill>
                  <a:srgbClr val="0000FF"/>
                </a:solidFill>
              </a:rPr>
              <a:t>(v)</a:t>
            </a:r>
            <a:r>
              <a:rPr lang="en-US" sz="2800" dirty="0" smtClean="0"/>
              <a:t>, is the number of edges with v as their initial vertex.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r>
              <a:rPr lang="en-US" sz="28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>
                <a:solidFill>
                  <a:srgbClr val="0000FF"/>
                </a:solidFill>
              </a:rPr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loop</a:t>
            </a:r>
            <a:r>
              <a:rPr lang="en-US" sz="2800" dirty="0" smtClean="0">
                <a:solidFill>
                  <a:srgbClr val="0000FF"/>
                </a:solidFill>
              </a:rPr>
              <a:t> at a vertex contributes 1 to both the 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in-degree and the out-degree of this vertex.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77728-6C19-412C-A89A-ED00F6C2F7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8A2A4-66C3-47ED-B2BD-1BE5E3D7FB20}" type="slidenum">
              <a:rPr lang="ja-JP" altLang="en-US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ja-JP" sz="3200" i="1" u="sng" dirty="0" smtClean="0">
                <a:solidFill>
                  <a:srgbClr val="FF0000"/>
                </a:solidFill>
              </a:rPr>
              <a:t>Example</a:t>
            </a:r>
            <a:r>
              <a:rPr lang="en-US" altLang="ja-JP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In-degree &amp; Out-degree of a vertex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ja-JP" sz="2800" u="sng" dirty="0" smtClean="0">
                <a:solidFill>
                  <a:srgbClr val="FF0000"/>
                </a:solidFill>
              </a:rPr>
              <a:t>Question</a:t>
            </a:r>
            <a:r>
              <a:rPr lang="en-US" altLang="ja-JP" sz="2800" dirty="0" smtClean="0"/>
              <a:t>: </a:t>
            </a:r>
            <a:r>
              <a:rPr lang="en-US" altLang="ja-JP" sz="2800" dirty="0" smtClean="0">
                <a:solidFill>
                  <a:srgbClr val="0000FF"/>
                </a:solidFill>
              </a:rPr>
              <a:t>What are in-degrees and out-degrees of all the vertices in the graph below?</a:t>
            </a:r>
          </a:p>
        </p:txBody>
      </p:sp>
      <p:grpSp>
        <p:nvGrpSpPr>
          <p:cNvPr id="25605" name="Group 42"/>
          <p:cNvGrpSpPr>
            <a:grpSpLocks/>
          </p:cNvGrpSpPr>
          <p:nvPr/>
        </p:nvGrpSpPr>
        <p:grpSpPr bwMode="auto">
          <a:xfrm>
            <a:off x="2514600" y="3048000"/>
            <a:ext cx="2743200" cy="1295400"/>
            <a:chOff x="2112" y="2448"/>
            <a:chExt cx="1728" cy="816"/>
          </a:xfrm>
        </p:grpSpPr>
        <p:sp>
          <p:nvSpPr>
            <p:cNvPr id="25606" name="Oval 32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5607" name="Oval 33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5608" name="Oval 34"/>
            <p:cNvSpPr>
              <a:spLocks noChangeArrowheads="1"/>
            </p:cNvSpPr>
            <p:nvPr/>
          </p:nvSpPr>
          <p:spPr bwMode="auto">
            <a:xfrm>
              <a:off x="360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cxnSp>
          <p:nvCxnSpPr>
            <p:cNvPr id="25609" name="AutoShape 35"/>
            <p:cNvCxnSpPr>
              <a:cxnSpLocks noChangeShapeType="1"/>
              <a:stCxn id="25606" idx="7"/>
              <a:endCxn id="25607" idx="3"/>
            </p:cNvCxnSpPr>
            <p:nvPr/>
          </p:nvCxnSpPr>
          <p:spPr bwMode="auto">
            <a:xfrm flipV="1">
              <a:off x="2317" y="2653"/>
              <a:ext cx="598" cy="4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0" name="AutoShape 36"/>
            <p:cNvCxnSpPr>
              <a:cxnSpLocks noChangeShapeType="1"/>
              <a:stCxn id="25607" idx="5"/>
              <a:endCxn id="25608" idx="1"/>
            </p:cNvCxnSpPr>
            <p:nvPr/>
          </p:nvCxnSpPr>
          <p:spPr bwMode="auto">
            <a:xfrm>
              <a:off x="3085" y="2653"/>
              <a:ext cx="550" cy="4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1" name="AutoShape 37"/>
            <p:cNvCxnSpPr>
              <a:cxnSpLocks noChangeShapeType="1"/>
              <a:stCxn id="25608" idx="2"/>
              <a:endCxn id="25608" idx="4"/>
            </p:cNvCxnSpPr>
            <p:nvPr/>
          </p:nvCxnSpPr>
          <p:spPr bwMode="auto">
            <a:xfrm rot="10800000" flipH="1" flipV="1">
              <a:off x="3600" y="31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AutoShape 38"/>
            <p:cNvCxnSpPr>
              <a:cxnSpLocks noChangeShapeType="1"/>
              <a:stCxn id="25607" idx="6"/>
              <a:endCxn id="25607" idx="1"/>
            </p:cNvCxnSpPr>
            <p:nvPr/>
          </p:nvCxnSpPr>
          <p:spPr bwMode="auto">
            <a:xfrm flipH="1" flipV="1">
              <a:off x="2915" y="2483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AutoShape 39"/>
            <p:cNvCxnSpPr>
              <a:cxnSpLocks noChangeShapeType="1"/>
              <a:stCxn id="25608" idx="6"/>
              <a:endCxn id="25608" idx="7"/>
            </p:cNvCxnSpPr>
            <p:nvPr/>
          </p:nvCxnSpPr>
          <p:spPr bwMode="auto">
            <a:xfrm flipH="1" flipV="1">
              <a:off x="3805" y="3059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4" name="AutoShape 40"/>
            <p:cNvCxnSpPr>
              <a:cxnSpLocks noChangeShapeType="1"/>
              <a:stCxn id="25607" idx="6"/>
              <a:endCxn id="25608" idx="0"/>
            </p:cNvCxnSpPr>
            <p:nvPr/>
          </p:nvCxnSpPr>
          <p:spPr bwMode="auto">
            <a:xfrm>
              <a:off x="3120" y="2568"/>
              <a:ext cx="600" cy="4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5" name="AutoShape 41"/>
            <p:cNvCxnSpPr>
              <a:cxnSpLocks noChangeShapeType="1"/>
              <a:stCxn id="25606" idx="0"/>
              <a:endCxn id="25607" idx="2"/>
            </p:cNvCxnSpPr>
            <p:nvPr/>
          </p:nvCxnSpPr>
          <p:spPr bwMode="auto">
            <a:xfrm flipV="1">
              <a:off x="2232" y="2568"/>
              <a:ext cx="648" cy="4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3B1B2-CCB3-4685-9413-8047A25FFDA2}" type="slidenum">
              <a:rPr lang="ja-JP" altLang="en-US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ja-JP" sz="3200" i="1" u="sng" dirty="0" smtClean="0">
                <a:solidFill>
                  <a:srgbClr val="FF0000"/>
                </a:solidFill>
              </a:rPr>
              <a:t>Example</a:t>
            </a:r>
            <a:r>
              <a:rPr lang="en-US" altLang="ja-JP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In-degree &amp; Out-degree of a vertex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8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 	deg</a:t>
            </a:r>
            <a:r>
              <a:rPr lang="en-US" altLang="ja-JP" sz="2800" baseline="30000" dirty="0" smtClean="0"/>
              <a:t>-</a:t>
            </a:r>
            <a:r>
              <a:rPr lang="en-US" altLang="ja-JP" sz="2800" dirty="0" smtClean="0"/>
              <a:t>(1) = 0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	deg</a:t>
            </a:r>
            <a:r>
              <a:rPr lang="en-US" altLang="ja-JP" sz="2800" baseline="30000" dirty="0" smtClean="0"/>
              <a:t>-</a:t>
            </a:r>
            <a:r>
              <a:rPr lang="en-US" altLang="ja-JP" sz="2800" dirty="0" smtClean="0"/>
              <a:t>(2) = 3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	deg</a:t>
            </a:r>
            <a:r>
              <a:rPr lang="en-US" altLang="ja-JP" sz="2800" baseline="30000" dirty="0" smtClean="0"/>
              <a:t>-</a:t>
            </a:r>
            <a:r>
              <a:rPr lang="en-US" altLang="ja-JP" sz="2800" dirty="0" smtClean="0"/>
              <a:t>(3) = 4</a:t>
            </a:r>
          </a:p>
          <a:p>
            <a:pPr eaLnBrk="1" hangingPunct="1">
              <a:buFontTx/>
              <a:buNone/>
            </a:pPr>
            <a:endParaRPr lang="en-US" altLang="ja-JP" sz="2800" dirty="0" smtClean="0"/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	deg</a:t>
            </a:r>
            <a:r>
              <a:rPr lang="en-US" altLang="ja-JP" sz="2800" baseline="30000" dirty="0" smtClean="0"/>
              <a:t>+</a:t>
            </a:r>
            <a:r>
              <a:rPr lang="en-US" altLang="ja-JP" sz="2800" dirty="0" smtClean="0"/>
              <a:t>(1) = 2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	deg</a:t>
            </a:r>
            <a:r>
              <a:rPr lang="en-US" altLang="ja-JP" sz="2800" baseline="30000" dirty="0" smtClean="0"/>
              <a:t>+</a:t>
            </a:r>
            <a:r>
              <a:rPr lang="en-US" altLang="ja-JP" sz="2800" dirty="0" smtClean="0"/>
              <a:t>(2) = 3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		deg</a:t>
            </a:r>
            <a:r>
              <a:rPr lang="en-US" altLang="ja-JP" sz="2800" baseline="30000" dirty="0" smtClean="0"/>
              <a:t>+</a:t>
            </a:r>
            <a:r>
              <a:rPr lang="en-US" altLang="ja-JP" sz="2800" dirty="0" smtClean="0"/>
              <a:t>(3) = 2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ja-JP" sz="2800" dirty="0" smtClean="0">
                <a:solidFill>
                  <a:srgbClr val="FF0000"/>
                </a:solidFill>
              </a:rPr>
              <a:t>Practice Yourself: Example 4 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 </a:t>
            </a:r>
          </a:p>
        </p:txBody>
      </p: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4572000" y="2819400"/>
            <a:ext cx="2743200" cy="1295400"/>
            <a:chOff x="2880" y="1776"/>
            <a:chExt cx="1728" cy="816"/>
          </a:xfrm>
        </p:grpSpPr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6631" name="Oval 5"/>
            <p:cNvSpPr>
              <a:spLocks noChangeArrowheads="1"/>
            </p:cNvSpPr>
            <p:nvPr/>
          </p:nvSpPr>
          <p:spPr bwMode="auto">
            <a:xfrm>
              <a:off x="3648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6632" name="Oval 6"/>
            <p:cNvSpPr>
              <a:spLocks noChangeArrowheads="1"/>
            </p:cNvSpPr>
            <p:nvPr/>
          </p:nvSpPr>
          <p:spPr bwMode="auto">
            <a:xfrm>
              <a:off x="436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cxnSp>
          <p:nvCxnSpPr>
            <p:cNvPr id="26633" name="AutoShape 7"/>
            <p:cNvCxnSpPr>
              <a:cxnSpLocks noChangeShapeType="1"/>
              <a:stCxn id="26630" idx="7"/>
              <a:endCxn id="26631" idx="3"/>
            </p:cNvCxnSpPr>
            <p:nvPr/>
          </p:nvCxnSpPr>
          <p:spPr bwMode="auto">
            <a:xfrm flipV="1">
              <a:off x="3085" y="1981"/>
              <a:ext cx="598" cy="4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4" name="AutoShape 8"/>
            <p:cNvCxnSpPr>
              <a:cxnSpLocks noChangeShapeType="1"/>
              <a:stCxn id="26631" idx="5"/>
              <a:endCxn id="26632" idx="1"/>
            </p:cNvCxnSpPr>
            <p:nvPr/>
          </p:nvCxnSpPr>
          <p:spPr bwMode="auto">
            <a:xfrm>
              <a:off x="3853" y="1981"/>
              <a:ext cx="550" cy="4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5" name="AutoShape 9"/>
            <p:cNvCxnSpPr>
              <a:cxnSpLocks noChangeShapeType="1"/>
              <a:stCxn id="26632" idx="2"/>
              <a:endCxn id="26632" idx="4"/>
            </p:cNvCxnSpPr>
            <p:nvPr/>
          </p:nvCxnSpPr>
          <p:spPr bwMode="auto">
            <a:xfrm rot="10800000" flipH="1" flipV="1">
              <a:off x="4368" y="2472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6" name="AutoShape 10"/>
            <p:cNvCxnSpPr>
              <a:cxnSpLocks noChangeShapeType="1"/>
              <a:stCxn id="26631" idx="6"/>
              <a:endCxn id="26631" idx="1"/>
            </p:cNvCxnSpPr>
            <p:nvPr/>
          </p:nvCxnSpPr>
          <p:spPr bwMode="auto">
            <a:xfrm flipH="1" flipV="1">
              <a:off x="3683" y="1811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7" name="AutoShape 11"/>
            <p:cNvCxnSpPr>
              <a:cxnSpLocks noChangeShapeType="1"/>
              <a:stCxn id="26632" idx="6"/>
              <a:endCxn id="26632" idx="7"/>
            </p:cNvCxnSpPr>
            <p:nvPr/>
          </p:nvCxnSpPr>
          <p:spPr bwMode="auto">
            <a:xfrm flipH="1" flipV="1">
              <a:off x="4573" y="2387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8" name="AutoShape 12"/>
            <p:cNvCxnSpPr>
              <a:cxnSpLocks noChangeShapeType="1"/>
              <a:stCxn id="26631" idx="6"/>
              <a:endCxn id="26632" idx="0"/>
            </p:cNvCxnSpPr>
            <p:nvPr/>
          </p:nvCxnSpPr>
          <p:spPr bwMode="auto">
            <a:xfrm>
              <a:off x="3888" y="1896"/>
              <a:ext cx="600" cy="4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9" name="AutoShape 13"/>
            <p:cNvCxnSpPr>
              <a:cxnSpLocks noChangeShapeType="1"/>
              <a:stCxn id="26630" idx="0"/>
              <a:endCxn id="26631" idx="2"/>
            </p:cNvCxnSpPr>
            <p:nvPr/>
          </p:nvCxnSpPr>
          <p:spPr bwMode="auto">
            <a:xfrm flipV="1">
              <a:off x="3000" y="1896"/>
              <a:ext cx="648" cy="4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Theorem 3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0000FF"/>
                </a:solidFill>
              </a:rPr>
              <a:t>Theorem 3: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Let G = ( V, E ) be a graph with </a:t>
            </a:r>
            <a:r>
              <a:rPr lang="en-US" sz="2800" i="1" dirty="0" smtClean="0"/>
              <a:t>directed</a:t>
            </a:r>
            <a:r>
              <a:rPr lang="en-US" sz="2800" dirty="0" smtClean="0"/>
              <a:t> </a:t>
            </a:r>
            <a:r>
              <a:rPr lang="en-US" sz="2800" i="1" dirty="0" smtClean="0"/>
              <a:t>edges</a:t>
            </a:r>
            <a:r>
              <a:rPr lang="en-US" sz="2800" dirty="0" smtClean="0"/>
              <a:t>. Then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      </a:t>
            </a:r>
            <a:r>
              <a:rPr lang="en-US" sz="2800" dirty="0" smtClean="0">
                <a:solidFill>
                  <a:srgbClr val="0000FF"/>
                </a:solidFill>
              </a:rPr>
              <a:t>Handshaking Theorem for directed graph	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83948-A3D0-4DFB-BB2C-B0BA63BB648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3" name="object 43"/>
          <p:cNvSpPr>
            <a:spLocks/>
          </p:cNvSpPr>
          <p:nvPr/>
        </p:nvSpPr>
        <p:spPr bwMode="auto">
          <a:xfrm>
            <a:off x="16764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43"/>
          <p:cNvSpPr>
            <a:spLocks/>
          </p:cNvSpPr>
          <p:nvPr/>
        </p:nvSpPr>
        <p:spPr bwMode="auto">
          <a:xfrm>
            <a:off x="38862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44"/>
          <p:cNvSpPr>
            <a:spLocks/>
          </p:cNvSpPr>
          <p:nvPr/>
        </p:nvSpPr>
        <p:spPr bwMode="auto">
          <a:xfrm>
            <a:off x="1782763" y="3657600"/>
            <a:ext cx="198437" cy="185738"/>
          </a:xfrm>
          <a:custGeom>
            <a:avLst/>
            <a:gdLst>
              <a:gd name="T0" fmla="*/ 23832 w 198833"/>
              <a:gd name="T1" fmla="*/ 159296 h 185921"/>
              <a:gd name="T2" fmla="*/ 29407 w 198833"/>
              <a:gd name="T3" fmla="*/ 164512 h 185921"/>
              <a:gd name="T4" fmla="*/ 39151 w 198833"/>
              <a:gd name="T5" fmla="*/ 171499 h 185921"/>
              <a:gd name="T6" fmla="*/ 50026 w 198833"/>
              <a:gd name="T7" fmla="*/ 176932 h 185921"/>
              <a:gd name="T8" fmla="*/ 62030 w 198833"/>
              <a:gd name="T9" fmla="*/ 180813 h 185921"/>
              <a:gd name="T10" fmla="*/ 75168 w 198833"/>
              <a:gd name="T11" fmla="*/ 183141 h 185921"/>
              <a:gd name="T12" fmla="*/ 89435 w 198833"/>
              <a:gd name="T13" fmla="*/ 183918 h 185921"/>
              <a:gd name="T14" fmla="*/ 194520 w 198833"/>
              <a:gd name="T15" fmla="*/ 183918 h 185921"/>
              <a:gd name="T16" fmla="*/ 194520 w 198833"/>
              <a:gd name="T17" fmla="*/ 166716 h 185921"/>
              <a:gd name="T18" fmla="*/ 89435 w 198833"/>
              <a:gd name="T19" fmla="*/ 166716 h 185921"/>
              <a:gd name="T20" fmla="*/ 83516 w 198833"/>
              <a:gd name="T21" fmla="*/ 166579 h 185921"/>
              <a:gd name="T22" fmla="*/ 69569 w 198833"/>
              <a:gd name="T23" fmla="*/ 164974 h 185921"/>
              <a:gd name="T24" fmla="*/ 57272 w 198833"/>
              <a:gd name="T25" fmla="*/ 161572 h 185921"/>
              <a:gd name="T26" fmla="*/ 46626 w 198833"/>
              <a:gd name="T27" fmla="*/ 156371 h 185921"/>
              <a:gd name="T28" fmla="*/ 37633 w 198833"/>
              <a:gd name="T29" fmla="*/ 149373 h 185921"/>
              <a:gd name="T30" fmla="*/ 27260 w 198833"/>
              <a:gd name="T31" fmla="*/ 135639 h 185921"/>
              <a:gd name="T32" fmla="*/ 22306 w 198833"/>
              <a:gd name="T33" fmla="*/ 124390 h 185921"/>
              <a:gd name="T34" fmla="*/ 18826 w 198833"/>
              <a:gd name="T35" fmla="*/ 111375 h 185921"/>
              <a:gd name="T36" fmla="*/ 16817 w 198833"/>
              <a:gd name="T37" fmla="*/ 96590 h 185921"/>
              <a:gd name="T38" fmla="*/ 194520 w 198833"/>
              <a:gd name="T39" fmla="*/ 96590 h 185921"/>
              <a:gd name="T40" fmla="*/ 194520 w 198833"/>
              <a:gd name="T41" fmla="*/ 79388 h 185921"/>
              <a:gd name="T42" fmla="*/ 17086 w 198833"/>
              <a:gd name="T43" fmla="*/ 79388 h 185921"/>
              <a:gd name="T44" fmla="*/ 17243 w 198833"/>
              <a:gd name="T45" fmla="*/ 77978 h 185921"/>
              <a:gd name="T46" fmla="*/ 19896 w 198833"/>
              <a:gd name="T47" fmla="*/ 63830 h 185921"/>
              <a:gd name="T48" fmla="*/ 24296 w 198833"/>
              <a:gd name="T49" fmla="*/ 51563 h 185921"/>
              <a:gd name="T50" fmla="*/ 30444 w 198833"/>
              <a:gd name="T51" fmla="*/ 41175 h 185921"/>
              <a:gd name="T52" fmla="*/ 38339 w 198833"/>
              <a:gd name="T53" fmla="*/ 32678 h 185921"/>
              <a:gd name="T54" fmla="*/ 50531 w 198833"/>
              <a:gd name="T55" fmla="*/ 24758 h 185921"/>
              <a:gd name="T56" fmla="*/ 61850 w 198833"/>
              <a:gd name="T57" fmla="*/ 20564 h 185921"/>
              <a:gd name="T58" fmla="*/ 74818 w 198833"/>
              <a:gd name="T59" fmla="*/ 18039 h 185921"/>
              <a:gd name="T60" fmla="*/ 89435 w 198833"/>
              <a:gd name="T61" fmla="*/ 17201 h 185921"/>
              <a:gd name="T62" fmla="*/ 194520 w 198833"/>
              <a:gd name="T63" fmla="*/ 17201 h 185921"/>
              <a:gd name="T64" fmla="*/ 194520 w 198833"/>
              <a:gd name="T65" fmla="*/ 0 h 185921"/>
              <a:gd name="T66" fmla="*/ 89435 w 198833"/>
              <a:gd name="T67" fmla="*/ 0 h 185921"/>
              <a:gd name="T68" fmla="*/ 80285 w 198833"/>
              <a:gd name="T69" fmla="*/ 313 h 185921"/>
              <a:gd name="T70" fmla="*/ 66733 w 198833"/>
              <a:gd name="T71" fmla="*/ 2068 h 185921"/>
              <a:gd name="T72" fmla="*/ 54311 w 198833"/>
              <a:gd name="T73" fmla="*/ 5381 h 185921"/>
              <a:gd name="T74" fmla="*/ 43020 w 198833"/>
              <a:gd name="T75" fmla="*/ 10242 h 185921"/>
              <a:gd name="T76" fmla="*/ 32860 w 198833"/>
              <a:gd name="T77" fmla="*/ 16656 h 185921"/>
              <a:gd name="T78" fmla="*/ 23832 w 198833"/>
              <a:gd name="T79" fmla="*/ 24627 h 185921"/>
              <a:gd name="T80" fmla="*/ 18386 w 198833"/>
              <a:gd name="T81" fmla="*/ 30882 h 185921"/>
              <a:gd name="T82" fmla="*/ 11764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4 w 198833"/>
              <a:gd name="T101" fmla="*/ 150087 h 185921"/>
              <a:gd name="T102" fmla="*/ 23832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6" name="object 44"/>
          <p:cNvSpPr>
            <a:spLocks/>
          </p:cNvSpPr>
          <p:nvPr/>
        </p:nvSpPr>
        <p:spPr bwMode="auto">
          <a:xfrm>
            <a:off x="4038600" y="3624263"/>
            <a:ext cx="198438" cy="185737"/>
          </a:xfrm>
          <a:custGeom>
            <a:avLst/>
            <a:gdLst>
              <a:gd name="T0" fmla="*/ 23834 w 198833"/>
              <a:gd name="T1" fmla="*/ 159286 h 185921"/>
              <a:gd name="T2" fmla="*/ 29409 w 198833"/>
              <a:gd name="T3" fmla="*/ 164503 h 185921"/>
              <a:gd name="T4" fmla="*/ 39154 w 198833"/>
              <a:gd name="T5" fmla="*/ 171488 h 185921"/>
              <a:gd name="T6" fmla="*/ 50028 w 198833"/>
              <a:gd name="T7" fmla="*/ 176922 h 185921"/>
              <a:gd name="T8" fmla="*/ 62035 w 198833"/>
              <a:gd name="T9" fmla="*/ 180802 h 185921"/>
              <a:gd name="T10" fmla="*/ 75171 w 198833"/>
              <a:gd name="T11" fmla="*/ 183131 h 185921"/>
              <a:gd name="T12" fmla="*/ 89440 w 198833"/>
              <a:gd name="T13" fmla="*/ 183907 h 185921"/>
              <a:gd name="T14" fmla="*/ 194531 w 198833"/>
              <a:gd name="T15" fmla="*/ 183907 h 185921"/>
              <a:gd name="T16" fmla="*/ 194531 w 198833"/>
              <a:gd name="T17" fmla="*/ 166707 h 185921"/>
              <a:gd name="T18" fmla="*/ 89440 w 198833"/>
              <a:gd name="T19" fmla="*/ 166707 h 185921"/>
              <a:gd name="T20" fmla="*/ 83520 w 198833"/>
              <a:gd name="T21" fmla="*/ 166570 h 185921"/>
              <a:gd name="T22" fmla="*/ 69573 w 198833"/>
              <a:gd name="T23" fmla="*/ 164964 h 185921"/>
              <a:gd name="T24" fmla="*/ 57276 w 198833"/>
              <a:gd name="T25" fmla="*/ 161562 h 185921"/>
              <a:gd name="T26" fmla="*/ 46629 w 198833"/>
              <a:gd name="T27" fmla="*/ 156362 h 185921"/>
              <a:gd name="T28" fmla="*/ 37635 w 198833"/>
              <a:gd name="T29" fmla="*/ 149364 h 185921"/>
              <a:gd name="T30" fmla="*/ 27262 w 198833"/>
              <a:gd name="T31" fmla="*/ 135632 h 185921"/>
              <a:gd name="T32" fmla="*/ 22308 w 198833"/>
              <a:gd name="T33" fmla="*/ 124385 h 185921"/>
              <a:gd name="T34" fmla="*/ 18827 w 198833"/>
              <a:gd name="T35" fmla="*/ 111369 h 185921"/>
              <a:gd name="T36" fmla="*/ 16818 w 198833"/>
              <a:gd name="T37" fmla="*/ 96584 h 185921"/>
              <a:gd name="T38" fmla="*/ 194531 w 198833"/>
              <a:gd name="T39" fmla="*/ 96584 h 185921"/>
              <a:gd name="T40" fmla="*/ 194531 w 198833"/>
              <a:gd name="T41" fmla="*/ 79384 h 185921"/>
              <a:gd name="T42" fmla="*/ 17088 w 198833"/>
              <a:gd name="T43" fmla="*/ 79384 h 185921"/>
              <a:gd name="T44" fmla="*/ 17244 w 198833"/>
              <a:gd name="T45" fmla="*/ 77973 h 185921"/>
              <a:gd name="T46" fmla="*/ 19897 w 198833"/>
              <a:gd name="T47" fmla="*/ 63825 h 185921"/>
              <a:gd name="T48" fmla="*/ 24297 w 198833"/>
              <a:gd name="T49" fmla="*/ 51561 h 185921"/>
              <a:gd name="T50" fmla="*/ 30445 w 198833"/>
              <a:gd name="T51" fmla="*/ 41175 h 185921"/>
              <a:gd name="T52" fmla="*/ 38342 w 198833"/>
              <a:gd name="T53" fmla="*/ 32673 h 185921"/>
              <a:gd name="T54" fmla="*/ 50533 w 198833"/>
              <a:gd name="T55" fmla="*/ 24753 h 185921"/>
              <a:gd name="T56" fmla="*/ 61853 w 198833"/>
              <a:gd name="T57" fmla="*/ 20560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1 h 185921"/>
              <a:gd name="T78" fmla="*/ 23834 w 198833"/>
              <a:gd name="T79" fmla="*/ 24622 h 185921"/>
              <a:gd name="T80" fmla="*/ 18386 w 198833"/>
              <a:gd name="T81" fmla="*/ 30879 h 185921"/>
              <a:gd name="T82" fmla="*/ 11765 w 198833"/>
              <a:gd name="T83" fmla="*/ 40861 h 185921"/>
              <a:gd name="T84" fmla="*/ 6622 w 198833"/>
              <a:gd name="T85" fmla="*/ 51959 h 185921"/>
              <a:gd name="T86" fmla="*/ 2940 w 198833"/>
              <a:gd name="T87" fmla="*/ 64175 h 185921"/>
              <a:gd name="T88" fmla="*/ 740 w 198833"/>
              <a:gd name="T89" fmla="*/ 77507 h 185921"/>
              <a:gd name="T90" fmla="*/ 0 w 198833"/>
              <a:gd name="T91" fmla="*/ 91954 h 185921"/>
              <a:gd name="T92" fmla="*/ 349 w 198833"/>
              <a:gd name="T93" fmla="*/ 102080 h 185921"/>
              <a:gd name="T94" fmla="*/ 2109 w 198833"/>
              <a:gd name="T95" fmla="*/ 115753 h 185921"/>
              <a:gd name="T96" fmla="*/ 5329 w 198833"/>
              <a:gd name="T97" fmla="*/ 128311 h 185921"/>
              <a:gd name="T98" fmla="*/ 10030 w 198833"/>
              <a:gd name="T99" fmla="*/ 139752 h 185921"/>
              <a:gd name="T100" fmla="*/ 16196 w 198833"/>
              <a:gd name="T101" fmla="*/ 150077 h 185921"/>
              <a:gd name="T102" fmla="*/ 23834 w 198833"/>
              <a:gd name="T103" fmla="*/ 15928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7" name="object 29"/>
          <p:cNvSpPr>
            <a:spLocks/>
          </p:cNvSpPr>
          <p:nvPr/>
        </p:nvSpPr>
        <p:spPr bwMode="auto">
          <a:xfrm>
            <a:off x="1600200" y="3675063"/>
            <a:ext cx="127000" cy="134937"/>
          </a:xfrm>
          <a:custGeom>
            <a:avLst/>
            <a:gdLst>
              <a:gd name="T0" fmla="*/ 118932 w 126287"/>
              <a:gd name="T1" fmla="*/ 36640 h 135093"/>
              <a:gd name="T2" fmla="*/ 116534 w 126287"/>
              <a:gd name="T3" fmla="*/ 43356 h 135093"/>
              <a:gd name="T4" fmla="*/ 110928 w 126287"/>
              <a:gd name="T5" fmla="*/ 52889 h 135093"/>
              <a:gd name="T6" fmla="*/ 99637 w 126287"/>
              <a:gd name="T7" fmla="*/ 68025 h 135093"/>
              <a:gd name="T8" fmla="*/ 85785 w 126287"/>
              <a:gd name="T9" fmla="*/ 85881 h 135093"/>
              <a:gd name="T10" fmla="*/ 65749 w 126287"/>
              <a:gd name="T11" fmla="*/ 107634 h 135093"/>
              <a:gd name="T12" fmla="*/ 63962 w 126287"/>
              <a:gd name="T13" fmla="*/ 79009 h 135093"/>
              <a:gd name="T14" fmla="*/ 62444 w 126287"/>
              <a:gd name="T15" fmla="*/ 60215 h 135093"/>
              <a:gd name="T16" fmla="*/ 58299 w 126287"/>
              <a:gd name="T17" fmla="*/ 32770 h 135093"/>
              <a:gd name="T18" fmla="*/ 53948 w 126287"/>
              <a:gd name="T19" fmla="*/ 14317 h 135093"/>
              <a:gd name="T20" fmla="*/ 48351 w 126287"/>
              <a:gd name="T21" fmla="*/ 0 h 135093"/>
              <a:gd name="T22" fmla="*/ 1431 w 126287"/>
              <a:gd name="T23" fmla="*/ 13190 h 135093"/>
              <a:gd name="T24" fmla="*/ 10296 w 126287"/>
              <a:gd name="T25" fmla="*/ 11884 h 135093"/>
              <a:gd name="T26" fmla="*/ 23844 w 126287"/>
              <a:gd name="T27" fmla="*/ 14337 h 135093"/>
              <a:gd name="T28" fmla="*/ 29609 w 126287"/>
              <a:gd name="T29" fmla="*/ 26229 h 135093"/>
              <a:gd name="T30" fmla="*/ 34137 w 126287"/>
              <a:gd name="T31" fmla="*/ 43230 h 135093"/>
              <a:gd name="T32" fmla="*/ 37859 w 126287"/>
              <a:gd name="T33" fmla="*/ 66755 h 135093"/>
              <a:gd name="T34" fmla="*/ 40774 w 126287"/>
              <a:gd name="T35" fmla="*/ 96808 h 135093"/>
              <a:gd name="T36" fmla="*/ 42879 w 126287"/>
              <a:gd name="T37" fmla="*/ 133387 h 135093"/>
              <a:gd name="T38" fmla="*/ 58608 w 126287"/>
              <a:gd name="T39" fmla="*/ 123595 h 135093"/>
              <a:gd name="T40" fmla="*/ 78593 w 126287"/>
              <a:gd name="T41" fmla="*/ 103902 h 135093"/>
              <a:gd name="T42" fmla="*/ 95238 w 126287"/>
              <a:gd name="T43" fmla="*/ 85569 h 135093"/>
              <a:gd name="T44" fmla="*/ 111335 w 126287"/>
              <a:gd name="T45" fmla="*/ 65950 h 135093"/>
              <a:gd name="T46" fmla="*/ 120496 w 126287"/>
              <a:gd name="T47" fmla="*/ 52955 h 135093"/>
              <a:gd name="T48" fmla="*/ 131919 w 126287"/>
              <a:gd name="T49" fmla="*/ 31305 h 135093"/>
              <a:gd name="T50" fmla="*/ 134354 w 126287"/>
              <a:gd name="T51" fmla="*/ 22111 h 135093"/>
              <a:gd name="T52" fmla="*/ 132526 w 126287"/>
              <a:gd name="T53" fmla="*/ 8250 h 135093"/>
              <a:gd name="T54" fmla="*/ 125217 w 126287"/>
              <a:gd name="T55" fmla="*/ 1650 h 135093"/>
              <a:gd name="T56" fmla="*/ 112207 w 126287"/>
              <a:gd name="T57" fmla="*/ 0 h 135093"/>
              <a:gd name="T58" fmla="*/ 101483 w 126287"/>
              <a:gd name="T59" fmla="*/ 8716 h 135093"/>
              <a:gd name="T60" fmla="*/ 109342 w 126287"/>
              <a:gd name="T61" fmla="*/ 22711 h 135093"/>
              <a:gd name="T62" fmla="*/ 117202 w 126287"/>
              <a:gd name="T63" fmla="*/ 28834 h 135093"/>
              <a:gd name="T64" fmla="*/ 118722 w 126287"/>
              <a:gd name="T65" fmla="*/ 33911 h 1350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6287"/>
              <a:gd name="T100" fmla="*/ 0 h 135093"/>
              <a:gd name="T101" fmla="*/ 126287 w 126287"/>
              <a:gd name="T102" fmla="*/ 135093 h 1350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6287" h="135093">
                <a:moveTo>
                  <a:pt x="111592" y="34344"/>
                </a:moveTo>
                <a:lnTo>
                  <a:pt x="111789" y="37110"/>
                </a:lnTo>
                <a:lnTo>
                  <a:pt x="110752" y="40022"/>
                </a:lnTo>
                <a:lnTo>
                  <a:pt x="109536" y="43910"/>
                </a:lnTo>
                <a:lnTo>
                  <a:pt x="107373" y="48423"/>
                </a:lnTo>
                <a:lnTo>
                  <a:pt x="104267" y="53566"/>
                </a:lnTo>
                <a:lnTo>
                  <a:pt x="100841" y="58651"/>
                </a:lnTo>
                <a:lnTo>
                  <a:pt x="93653" y="68895"/>
                </a:lnTo>
                <a:lnTo>
                  <a:pt x="82812" y="84120"/>
                </a:lnTo>
                <a:lnTo>
                  <a:pt x="80633" y="86979"/>
                </a:lnTo>
                <a:lnTo>
                  <a:pt x="73383" y="95672"/>
                </a:lnTo>
                <a:lnTo>
                  <a:pt x="61800" y="109011"/>
                </a:lnTo>
                <a:lnTo>
                  <a:pt x="61014" y="94827"/>
                </a:lnTo>
                <a:lnTo>
                  <a:pt x="60123" y="80019"/>
                </a:lnTo>
                <a:lnTo>
                  <a:pt x="59349" y="68738"/>
                </a:lnTo>
                <a:lnTo>
                  <a:pt x="58693" y="60985"/>
                </a:lnTo>
                <a:lnTo>
                  <a:pt x="56806" y="45661"/>
                </a:lnTo>
                <a:lnTo>
                  <a:pt x="54799" y="33188"/>
                </a:lnTo>
                <a:lnTo>
                  <a:pt x="52500" y="21986"/>
                </a:lnTo>
                <a:lnTo>
                  <a:pt x="50709" y="14504"/>
                </a:lnTo>
                <a:lnTo>
                  <a:pt x="48359" y="7175"/>
                </a:lnTo>
                <a:lnTo>
                  <a:pt x="45448" y="0"/>
                </a:lnTo>
                <a:lnTo>
                  <a:pt x="0" y="8025"/>
                </a:lnTo>
                <a:lnTo>
                  <a:pt x="1343" y="13355"/>
                </a:lnTo>
                <a:lnTo>
                  <a:pt x="6046" y="12477"/>
                </a:lnTo>
                <a:lnTo>
                  <a:pt x="9677" y="12038"/>
                </a:lnTo>
                <a:lnTo>
                  <a:pt x="18172" y="12038"/>
                </a:lnTo>
                <a:lnTo>
                  <a:pt x="22412" y="14524"/>
                </a:lnTo>
                <a:lnTo>
                  <a:pt x="24959" y="19499"/>
                </a:lnTo>
                <a:lnTo>
                  <a:pt x="27831" y="26565"/>
                </a:lnTo>
                <a:lnTo>
                  <a:pt x="30054" y="34348"/>
                </a:lnTo>
                <a:lnTo>
                  <a:pt x="32088" y="43782"/>
                </a:lnTo>
                <a:lnTo>
                  <a:pt x="33932" y="54870"/>
                </a:lnTo>
                <a:lnTo>
                  <a:pt x="35586" y="67609"/>
                </a:lnTo>
                <a:lnTo>
                  <a:pt x="37050" y="82002"/>
                </a:lnTo>
                <a:lnTo>
                  <a:pt x="38325" y="98046"/>
                </a:lnTo>
                <a:lnTo>
                  <a:pt x="39409" y="115744"/>
                </a:lnTo>
                <a:lnTo>
                  <a:pt x="40304" y="135093"/>
                </a:lnTo>
                <a:lnTo>
                  <a:pt x="45678" y="135093"/>
                </a:lnTo>
                <a:lnTo>
                  <a:pt x="55088" y="125176"/>
                </a:lnTo>
                <a:lnTo>
                  <a:pt x="66438" y="113169"/>
                </a:lnTo>
                <a:lnTo>
                  <a:pt x="73874" y="105231"/>
                </a:lnTo>
                <a:lnTo>
                  <a:pt x="77397" y="101362"/>
                </a:lnTo>
                <a:lnTo>
                  <a:pt x="89518" y="86664"/>
                </a:lnTo>
                <a:lnTo>
                  <a:pt x="97776" y="76124"/>
                </a:lnTo>
                <a:lnTo>
                  <a:pt x="104648" y="66794"/>
                </a:lnTo>
                <a:lnTo>
                  <a:pt x="110134" y="58675"/>
                </a:lnTo>
                <a:lnTo>
                  <a:pt x="113261" y="53633"/>
                </a:lnTo>
                <a:lnTo>
                  <a:pt x="119758" y="41816"/>
                </a:lnTo>
                <a:lnTo>
                  <a:pt x="123998" y="31704"/>
                </a:lnTo>
                <a:lnTo>
                  <a:pt x="125524" y="27148"/>
                </a:lnTo>
                <a:lnTo>
                  <a:pt x="126287" y="22397"/>
                </a:lnTo>
                <a:lnTo>
                  <a:pt x="126287" y="12505"/>
                </a:lnTo>
                <a:lnTo>
                  <a:pt x="124569" y="8360"/>
                </a:lnTo>
                <a:lnTo>
                  <a:pt x="121133" y="5016"/>
                </a:lnTo>
                <a:lnTo>
                  <a:pt x="117698" y="1672"/>
                </a:lnTo>
                <a:lnTo>
                  <a:pt x="113727" y="0"/>
                </a:lnTo>
                <a:lnTo>
                  <a:pt x="105470" y="0"/>
                </a:lnTo>
                <a:lnTo>
                  <a:pt x="99490" y="3637"/>
                </a:lnTo>
                <a:lnTo>
                  <a:pt x="95387" y="8826"/>
                </a:lnTo>
                <a:lnTo>
                  <a:pt x="95387" y="16015"/>
                </a:lnTo>
                <a:lnTo>
                  <a:pt x="102776" y="22999"/>
                </a:lnTo>
                <a:lnTo>
                  <a:pt x="107702" y="26295"/>
                </a:lnTo>
                <a:lnTo>
                  <a:pt x="110164" y="29203"/>
                </a:lnTo>
                <a:lnTo>
                  <a:pt x="110164" y="31725"/>
                </a:lnTo>
                <a:lnTo>
                  <a:pt x="111592" y="34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29"/>
          <p:cNvSpPr>
            <a:spLocks/>
          </p:cNvSpPr>
          <p:nvPr/>
        </p:nvSpPr>
        <p:spPr bwMode="auto">
          <a:xfrm>
            <a:off x="3835400" y="3657600"/>
            <a:ext cx="127000" cy="134938"/>
          </a:xfrm>
          <a:custGeom>
            <a:avLst/>
            <a:gdLst>
              <a:gd name="T0" fmla="*/ 118932 w 126287"/>
              <a:gd name="T1" fmla="*/ 36646 h 135093"/>
              <a:gd name="T2" fmla="*/ 116534 w 126287"/>
              <a:gd name="T3" fmla="*/ 43360 h 135093"/>
              <a:gd name="T4" fmla="*/ 110928 w 126287"/>
              <a:gd name="T5" fmla="*/ 52895 h 135093"/>
              <a:gd name="T6" fmla="*/ 99637 w 126287"/>
              <a:gd name="T7" fmla="*/ 68030 h 135093"/>
              <a:gd name="T8" fmla="*/ 85785 w 126287"/>
              <a:gd name="T9" fmla="*/ 85887 h 135093"/>
              <a:gd name="T10" fmla="*/ 65749 w 126287"/>
              <a:gd name="T11" fmla="*/ 107642 h 135093"/>
              <a:gd name="T12" fmla="*/ 63962 w 126287"/>
              <a:gd name="T13" fmla="*/ 79015 h 135093"/>
              <a:gd name="T14" fmla="*/ 62444 w 126287"/>
              <a:gd name="T15" fmla="*/ 60219 h 135093"/>
              <a:gd name="T16" fmla="*/ 58299 w 126287"/>
              <a:gd name="T17" fmla="*/ 32770 h 135093"/>
              <a:gd name="T18" fmla="*/ 53948 w 126287"/>
              <a:gd name="T19" fmla="*/ 14320 h 135093"/>
              <a:gd name="T20" fmla="*/ 48351 w 126287"/>
              <a:gd name="T21" fmla="*/ 0 h 135093"/>
              <a:gd name="T22" fmla="*/ 1431 w 126287"/>
              <a:gd name="T23" fmla="*/ 13190 h 135093"/>
              <a:gd name="T24" fmla="*/ 10296 w 126287"/>
              <a:gd name="T25" fmla="*/ 11884 h 135093"/>
              <a:gd name="T26" fmla="*/ 23844 w 126287"/>
              <a:gd name="T27" fmla="*/ 14339 h 135093"/>
              <a:gd name="T28" fmla="*/ 29609 w 126287"/>
              <a:gd name="T29" fmla="*/ 26235 h 135093"/>
              <a:gd name="T30" fmla="*/ 34137 w 126287"/>
              <a:gd name="T31" fmla="*/ 43232 h 135093"/>
              <a:gd name="T32" fmla="*/ 37859 w 126287"/>
              <a:gd name="T33" fmla="*/ 66761 h 135093"/>
              <a:gd name="T34" fmla="*/ 40774 w 126287"/>
              <a:gd name="T35" fmla="*/ 96816 h 135093"/>
              <a:gd name="T36" fmla="*/ 42879 w 126287"/>
              <a:gd name="T37" fmla="*/ 133398 h 135093"/>
              <a:gd name="T38" fmla="*/ 58608 w 126287"/>
              <a:gd name="T39" fmla="*/ 123606 h 135093"/>
              <a:gd name="T40" fmla="*/ 78593 w 126287"/>
              <a:gd name="T41" fmla="*/ 103910 h 135093"/>
              <a:gd name="T42" fmla="*/ 95238 w 126287"/>
              <a:gd name="T43" fmla="*/ 85577 h 135093"/>
              <a:gd name="T44" fmla="*/ 111335 w 126287"/>
              <a:gd name="T45" fmla="*/ 65956 h 135093"/>
              <a:gd name="T46" fmla="*/ 120496 w 126287"/>
              <a:gd name="T47" fmla="*/ 52961 h 135093"/>
              <a:gd name="T48" fmla="*/ 131919 w 126287"/>
              <a:gd name="T49" fmla="*/ 31308 h 135093"/>
              <a:gd name="T50" fmla="*/ 134354 w 126287"/>
              <a:gd name="T51" fmla="*/ 22115 h 135093"/>
              <a:gd name="T52" fmla="*/ 132526 w 126287"/>
              <a:gd name="T53" fmla="*/ 8252 h 135093"/>
              <a:gd name="T54" fmla="*/ 125217 w 126287"/>
              <a:gd name="T55" fmla="*/ 1650 h 135093"/>
              <a:gd name="T56" fmla="*/ 112207 w 126287"/>
              <a:gd name="T57" fmla="*/ 0 h 135093"/>
              <a:gd name="T58" fmla="*/ 101483 w 126287"/>
              <a:gd name="T59" fmla="*/ 8716 h 135093"/>
              <a:gd name="T60" fmla="*/ 109342 w 126287"/>
              <a:gd name="T61" fmla="*/ 22713 h 135093"/>
              <a:gd name="T62" fmla="*/ 117202 w 126287"/>
              <a:gd name="T63" fmla="*/ 28839 h 135093"/>
              <a:gd name="T64" fmla="*/ 118722 w 126287"/>
              <a:gd name="T65" fmla="*/ 33915 h 1350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6287"/>
              <a:gd name="T100" fmla="*/ 0 h 135093"/>
              <a:gd name="T101" fmla="*/ 126287 w 126287"/>
              <a:gd name="T102" fmla="*/ 135093 h 1350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6287" h="135093">
                <a:moveTo>
                  <a:pt x="111592" y="34344"/>
                </a:moveTo>
                <a:lnTo>
                  <a:pt x="111789" y="37110"/>
                </a:lnTo>
                <a:lnTo>
                  <a:pt x="110752" y="40022"/>
                </a:lnTo>
                <a:lnTo>
                  <a:pt x="109536" y="43910"/>
                </a:lnTo>
                <a:lnTo>
                  <a:pt x="107373" y="48423"/>
                </a:lnTo>
                <a:lnTo>
                  <a:pt x="104267" y="53566"/>
                </a:lnTo>
                <a:lnTo>
                  <a:pt x="100841" y="58651"/>
                </a:lnTo>
                <a:lnTo>
                  <a:pt x="93653" y="68895"/>
                </a:lnTo>
                <a:lnTo>
                  <a:pt x="82812" y="84120"/>
                </a:lnTo>
                <a:lnTo>
                  <a:pt x="80633" y="86979"/>
                </a:lnTo>
                <a:lnTo>
                  <a:pt x="73383" y="95672"/>
                </a:lnTo>
                <a:lnTo>
                  <a:pt x="61800" y="109011"/>
                </a:lnTo>
                <a:lnTo>
                  <a:pt x="61014" y="94827"/>
                </a:lnTo>
                <a:lnTo>
                  <a:pt x="60123" y="80019"/>
                </a:lnTo>
                <a:lnTo>
                  <a:pt x="59349" y="68738"/>
                </a:lnTo>
                <a:lnTo>
                  <a:pt x="58693" y="60985"/>
                </a:lnTo>
                <a:lnTo>
                  <a:pt x="56806" y="45661"/>
                </a:lnTo>
                <a:lnTo>
                  <a:pt x="54799" y="33188"/>
                </a:lnTo>
                <a:lnTo>
                  <a:pt x="52500" y="21986"/>
                </a:lnTo>
                <a:lnTo>
                  <a:pt x="50709" y="14504"/>
                </a:lnTo>
                <a:lnTo>
                  <a:pt x="48359" y="7175"/>
                </a:lnTo>
                <a:lnTo>
                  <a:pt x="45448" y="0"/>
                </a:lnTo>
                <a:lnTo>
                  <a:pt x="0" y="8025"/>
                </a:lnTo>
                <a:lnTo>
                  <a:pt x="1343" y="13355"/>
                </a:lnTo>
                <a:lnTo>
                  <a:pt x="6046" y="12477"/>
                </a:lnTo>
                <a:lnTo>
                  <a:pt x="9677" y="12038"/>
                </a:lnTo>
                <a:lnTo>
                  <a:pt x="18172" y="12038"/>
                </a:lnTo>
                <a:lnTo>
                  <a:pt x="22412" y="14524"/>
                </a:lnTo>
                <a:lnTo>
                  <a:pt x="24959" y="19499"/>
                </a:lnTo>
                <a:lnTo>
                  <a:pt x="27831" y="26565"/>
                </a:lnTo>
                <a:lnTo>
                  <a:pt x="30054" y="34348"/>
                </a:lnTo>
                <a:lnTo>
                  <a:pt x="32088" y="43782"/>
                </a:lnTo>
                <a:lnTo>
                  <a:pt x="33932" y="54870"/>
                </a:lnTo>
                <a:lnTo>
                  <a:pt x="35586" y="67609"/>
                </a:lnTo>
                <a:lnTo>
                  <a:pt x="37050" y="82002"/>
                </a:lnTo>
                <a:lnTo>
                  <a:pt x="38325" y="98046"/>
                </a:lnTo>
                <a:lnTo>
                  <a:pt x="39409" y="115744"/>
                </a:lnTo>
                <a:lnTo>
                  <a:pt x="40304" y="135093"/>
                </a:lnTo>
                <a:lnTo>
                  <a:pt x="45678" y="135093"/>
                </a:lnTo>
                <a:lnTo>
                  <a:pt x="55088" y="125176"/>
                </a:lnTo>
                <a:lnTo>
                  <a:pt x="66438" y="113169"/>
                </a:lnTo>
                <a:lnTo>
                  <a:pt x="73874" y="105231"/>
                </a:lnTo>
                <a:lnTo>
                  <a:pt x="77397" y="101362"/>
                </a:lnTo>
                <a:lnTo>
                  <a:pt x="89518" y="86664"/>
                </a:lnTo>
                <a:lnTo>
                  <a:pt x="97776" y="76124"/>
                </a:lnTo>
                <a:lnTo>
                  <a:pt x="104648" y="66794"/>
                </a:lnTo>
                <a:lnTo>
                  <a:pt x="110134" y="58675"/>
                </a:lnTo>
                <a:lnTo>
                  <a:pt x="113261" y="53633"/>
                </a:lnTo>
                <a:lnTo>
                  <a:pt x="119758" y="41816"/>
                </a:lnTo>
                <a:lnTo>
                  <a:pt x="123998" y="31704"/>
                </a:lnTo>
                <a:lnTo>
                  <a:pt x="125524" y="27148"/>
                </a:lnTo>
                <a:lnTo>
                  <a:pt x="126287" y="22397"/>
                </a:lnTo>
                <a:lnTo>
                  <a:pt x="126287" y="12505"/>
                </a:lnTo>
                <a:lnTo>
                  <a:pt x="124569" y="8360"/>
                </a:lnTo>
                <a:lnTo>
                  <a:pt x="121133" y="5016"/>
                </a:lnTo>
                <a:lnTo>
                  <a:pt x="117698" y="1672"/>
                </a:lnTo>
                <a:lnTo>
                  <a:pt x="113727" y="0"/>
                </a:lnTo>
                <a:lnTo>
                  <a:pt x="105470" y="0"/>
                </a:lnTo>
                <a:lnTo>
                  <a:pt x="99490" y="3637"/>
                </a:lnTo>
                <a:lnTo>
                  <a:pt x="95387" y="8826"/>
                </a:lnTo>
                <a:lnTo>
                  <a:pt x="95387" y="16015"/>
                </a:lnTo>
                <a:lnTo>
                  <a:pt x="102776" y="22999"/>
                </a:lnTo>
                <a:lnTo>
                  <a:pt x="107702" y="26295"/>
                </a:lnTo>
                <a:lnTo>
                  <a:pt x="110164" y="29203"/>
                </a:lnTo>
                <a:lnTo>
                  <a:pt x="110164" y="31725"/>
                </a:lnTo>
                <a:lnTo>
                  <a:pt x="111592" y="34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28"/>
          <p:cNvSpPr>
            <a:spLocks/>
          </p:cNvSpPr>
          <p:nvPr/>
        </p:nvSpPr>
        <p:spPr bwMode="auto">
          <a:xfrm>
            <a:off x="2057400" y="3657600"/>
            <a:ext cx="179388" cy="203200"/>
          </a:xfrm>
          <a:custGeom>
            <a:avLst/>
            <a:gdLst>
              <a:gd name="T0" fmla="*/ 76807 w 179837"/>
              <a:gd name="T1" fmla="*/ 0 h 203309"/>
              <a:gd name="T2" fmla="*/ 1425 w 179837"/>
              <a:gd name="T3" fmla="*/ 0 h 203309"/>
              <a:gd name="T4" fmla="*/ 0 w 179837"/>
              <a:gd name="T5" fmla="*/ 5317 h 203309"/>
              <a:gd name="T6" fmla="*/ 12008 w 179837"/>
              <a:gd name="T7" fmla="*/ 5317 h 203309"/>
              <a:gd name="T8" fmla="*/ 17035 w 179837"/>
              <a:gd name="T9" fmla="*/ 6773 h 203309"/>
              <a:gd name="T10" fmla="*/ 20227 w 179837"/>
              <a:gd name="T11" fmla="*/ 9694 h 203309"/>
              <a:gd name="T12" fmla="*/ 23420 w 179837"/>
              <a:gd name="T13" fmla="*/ 12606 h 203309"/>
              <a:gd name="T14" fmla="*/ 25016 w 179837"/>
              <a:gd name="T15" fmla="*/ 16252 h 203309"/>
              <a:gd name="T16" fmla="*/ 25016 w 179837"/>
              <a:gd name="T17" fmla="*/ 23536 h 203309"/>
              <a:gd name="T18" fmla="*/ 24636 w 179837"/>
              <a:gd name="T19" fmla="*/ 29173 h 203309"/>
              <a:gd name="T20" fmla="*/ 23872 w 179837"/>
              <a:gd name="T21" fmla="*/ 37545 h 203309"/>
              <a:gd name="T22" fmla="*/ 8187 w 179837"/>
              <a:gd name="T23" fmla="*/ 202112 h 203309"/>
              <a:gd name="T24" fmla="*/ 13418 w 179837"/>
              <a:gd name="T25" fmla="*/ 202112 h 203309"/>
              <a:gd name="T26" fmla="*/ 122247 w 179837"/>
              <a:gd name="T27" fmla="*/ 50802 h 203309"/>
              <a:gd name="T28" fmla="*/ 124046 w 179837"/>
              <a:gd name="T29" fmla="*/ 48296 h 203309"/>
              <a:gd name="T30" fmla="*/ 133435 w 179837"/>
              <a:gd name="T31" fmla="*/ 35601 h 203309"/>
              <a:gd name="T32" fmla="*/ 141029 w 179837"/>
              <a:gd name="T33" fmla="*/ 26035 h 203309"/>
              <a:gd name="T34" fmla="*/ 146828 w 179837"/>
              <a:gd name="T35" fmla="*/ 19598 h 203309"/>
              <a:gd name="T36" fmla="*/ 152010 w 179837"/>
              <a:gd name="T37" fmla="*/ 14454 h 203309"/>
              <a:gd name="T38" fmla="*/ 157209 w 179837"/>
              <a:gd name="T39" fmla="*/ 10613 h 203309"/>
              <a:gd name="T40" fmla="*/ 162415 w 179837"/>
              <a:gd name="T41" fmla="*/ 8086 h 203309"/>
              <a:gd name="T42" fmla="*/ 165168 w 179837"/>
              <a:gd name="T43" fmla="*/ 6623 h 203309"/>
              <a:gd name="T44" fmla="*/ 168873 w 179837"/>
              <a:gd name="T45" fmla="*/ 5707 h 203309"/>
              <a:gd name="T46" fmla="*/ 173528 w 179837"/>
              <a:gd name="T47" fmla="*/ 5317 h 203309"/>
              <a:gd name="T48" fmla="*/ 174959 w 179837"/>
              <a:gd name="T49" fmla="*/ 0 h 203309"/>
              <a:gd name="T50" fmla="*/ 116407 w 179837"/>
              <a:gd name="T51" fmla="*/ 0 h 203309"/>
              <a:gd name="T52" fmla="*/ 114691 w 179837"/>
              <a:gd name="T53" fmla="*/ 5317 h 203309"/>
              <a:gd name="T54" fmla="*/ 120696 w 179837"/>
              <a:gd name="T55" fmla="*/ 5707 h 203309"/>
              <a:gd name="T56" fmla="*/ 124794 w 179837"/>
              <a:gd name="T57" fmla="*/ 6867 h 203309"/>
              <a:gd name="T58" fmla="*/ 126986 w 179837"/>
              <a:gd name="T59" fmla="*/ 8807 h 203309"/>
              <a:gd name="T60" fmla="*/ 130274 w 179837"/>
              <a:gd name="T61" fmla="*/ 13026 h 203309"/>
              <a:gd name="T62" fmla="*/ 130274 w 179837"/>
              <a:gd name="T63" fmla="*/ 17856 h 203309"/>
              <a:gd name="T64" fmla="*/ 128129 w 179837"/>
              <a:gd name="T65" fmla="*/ 23473 h 203309"/>
              <a:gd name="T66" fmla="*/ 121798 w 179837"/>
              <a:gd name="T67" fmla="*/ 34115 h 203309"/>
              <a:gd name="T68" fmla="*/ 112691 w 179837"/>
              <a:gd name="T69" fmla="*/ 47167 h 203309"/>
              <a:gd name="T70" fmla="*/ 36556 w 179837"/>
              <a:gd name="T71" fmla="*/ 152562 h 203309"/>
              <a:gd name="T72" fmla="*/ 47788 w 179837"/>
              <a:gd name="T73" fmla="*/ 35446 h 203309"/>
              <a:gd name="T74" fmla="*/ 48837 w 179837"/>
              <a:gd name="T75" fmla="*/ 25150 h 203309"/>
              <a:gd name="T76" fmla="*/ 49836 w 179837"/>
              <a:gd name="T77" fmla="*/ 18909 h 203309"/>
              <a:gd name="T78" fmla="*/ 52600 w 179837"/>
              <a:gd name="T79" fmla="*/ 12602 h 203309"/>
              <a:gd name="T80" fmla="*/ 58152 w 179837"/>
              <a:gd name="T81" fmla="*/ 8012 h 203309"/>
              <a:gd name="T82" fmla="*/ 61250 w 179837"/>
              <a:gd name="T83" fmla="*/ 6317 h 203309"/>
              <a:gd name="T84" fmla="*/ 66944 w 179837"/>
              <a:gd name="T85" fmla="*/ 5415 h 203309"/>
              <a:gd name="T86" fmla="*/ 75236 w 179837"/>
              <a:gd name="T87" fmla="*/ 5317 h 203309"/>
              <a:gd name="T88" fmla="*/ 76807 w 179837"/>
              <a:gd name="T89" fmla="*/ 0 h 20330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79837"/>
              <a:gd name="T136" fmla="*/ 0 h 203309"/>
              <a:gd name="T137" fmla="*/ 179837 w 179837"/>
              <a:gd name="T138" fmla="*/ 203309 h 20330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79837" h="203309">
                <a:moveTo>
                  <a:pt x="78949" y="0"/>
                </a:moveTo>
                <a:lnTo>
                  <a:pt x="1469" y="0"/>
                </a:lnTo>
                <a:lnTo>
                  <a:pt x="0" y="5350"/>
                </a:lnTo>
                <a:lnTo>
                  <a:pt x="12343" y="5350"/>
                </a:lnTo>
                <a:lnTo>
                  <a:pt x="17510" y="6817"/>
                </a:lnTo>
                <a:lnTo>
                  <a:pt x="20792" y="9749"/>
                </a:lnTo>
                <a:lnTo>
                  <a:pt x="24074" y="12683"/>
                </a:lnTo>
                <a:lnTo>
                  <a:pt x="25714" y="16351"/>
                </a:lnTo>
                <a:lnTo>
                  <a:pt x="25714" y="23679"/>
                </a:lnTo>
                <a:lnTo>
                  <a:pt x="25323" y="29349"/>
                </a:lnTo>
                <a:lnTo>
                  <a:pt x="24538" y="37765"/>
                </a:lnTo>
                <a:lnTo>
                  <a:pt x="8417" y="203309"/>
                </a:lnTo>
                <a:lnTo>
                  <a:pt x="13792" y="203309"/>
                </a:lnTo>
                <a:lnTo>
                  <a:pt x="125656" y="51099"/>
                </a:lnTo>
                <a:lnTo>
                  <a:pt x="127504" y="48582"/>
                </a:lnTo>
                <a:lnTo>
                  <a:pt x="137155" y="35810"/>
                </a:lnTo>
                <a:lnTo>
                  <a:pt x="144961" y="26189"/>
                </a:lnTo>
                <a:lnTo>
                  <a:pt x="150920" y="19719"/>
                </a:lnTo>
                <a:lnTo>
                  <a:pt x="156245" y="14542"/>
                </a:lnTo>
                <a:lnTo>
                  <a:pt x="161587" y="10679"/>
                </a:lnTo>
                <a:lnTo>
                  <a:pt x="166947" y="8130"/>
                </a:lnTo>
                <a:lnTo>
                  <a:pt x="169774" y="6667"/>
                </a:lnTo>
                <a:lnTo>
                  <a:pt x="173581" y="5740"/>
                </a:lnTo>
                <a:lnTo>
                  <a:pt x="178366" y="5350"/>
                </a:lnTo>
                <a:lnTo>
                  <a:pt x="179837" y="0"/>
                </a:lnTo>
                <a:lnTo>
                  <a:pt x="119653" y="0"/>
                </a:lnTo>
                <a:lnTo>
                  <a:pt x="117889" y="5350"/>
                </a:lnTo>
                <a:lnTo>
                  <a:pt x="124061" y="5740"/>
                </a:lnTo>
                <a:lnTo>
                  <a:pt x="128273" y="6911"/>
                </a:lnTo>
                <a:lnTo>
                  <a:pt x="130526" y="8862"/>
                </a:lnTo>
                <a:lnTo>
                  <a:pt x="133906" y="13103"/>
                </a:lnTo>
                <a:lnTo>
                  <a:pt x="133906" y="17966"/>
                </a:lnTo>
                <a:lnTo>
                  <a:pt x="131702" y="23616"/>
                </a:lnTo>
                <a:lnTo>
                  <a:pt x="125194" y="34313"/>
                </a:lnTo>
                <a:lnTo>
                  <a:pt x="115832" y="47442"/>
                </a:lnTo>
                <a:lnTo>
                  <a:pt x="37575" y="153464"/>
                </a:lnTo>
                <a:lnTo>
                  <a:pt x="49121" y="35655"/>
                </a:lnTo>
                <a:lnTo>
                  <a:pt x="50198" y="25302"/>
                </a:lnTo>
                <a:lnTo>
                  <a:pt x="51226" y="19019"/>
                </a:lnTo>
                <a:lnTo>
                  <a:pt x="54067" y="12679"/>
                </a:lnTo>
                <a:lnTo>
                  <a:pt x="59773" y="8056"/>
                </a:lnTo>
                <a:lnTo>
                  <a:pt x="62957" y="6350"/>
                </a:lnTo>
                <a:lnTo>
                  <a:pt x="68811" y="5448"/>
                </a:lnTo>
                <a:lnTo>
                  <a:pt x="77334" y="5350"/>
                </a:lnTo>
                <a:lnTo>
                  <a:pt x="78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28"/>
          <p:cNvSpPr>
            <a:spLocks/>
          </p:cNvSpPr>
          <p:nvPr/>
        </p:nvSpPr>
        <p:spPr bwMode="auto">
          <a:xfrm>
            <a:off x="4316413" y="3606800"/>
            <a:ext cx="179387" cy="203200"/>
          </a:xfrm>
          <a:custGeom>
            <a:avLst/>
            <a:gdLst>
              <a:gd name="T0" fmla="*/ 76801 w 179837"/>
              <a:gd name="T1" fmla="*/ 0 h 203309"/>
              <a:gd name="T2" fmla="*/ 1425 w 179837"/>
              <a:gd name="T3" fmla="*/ 0 h 203309"/>
              <a:gd name="T4" fmla="*/ 0 w 179837"/>
              <a:gd name="T5" fmla="*/ 5317 h 203309"/>
              <a:gd name="T6" fmla="*/ 12008 w 179837"/>
              <a:gd name="T7" fmla="*/ 5317 h 203309"/>
              <a:gd name="T8" fmla="*/ 17034 w 179837"/>
              <a:gd name="T9" fmla="*/ 6773 h 203309"/>
              <a:gd name="T10" fmla="*/ 20226 w 179837"/>
              <a:gd name="T11" fmla="*/ 9694 h 203309"/>
              <a:gd name="T12" fmla="*/ 23420 w 179837"/>
              <a:gd name="T13" fmla="*/ 12606 h 203309"/>
              <a:gd name="T14" fmla="*/ 25015 w 179837"/>
              <a:gd name="T15" fmla="*/ 16252 h 203309"/>
              <a:gd name="T16" fmla="*/ 25015 w 179837"/>
              <a:gd name="T17" fmla="*/ 23536 h 203309"/>
              <a:gd name="T18" fmla="*/ 24635 w 179837"/>
              <a:gd name="T19" fmla="*/ 29173 h 203309"/>
              <a:gd name="T20" fmla="*/ 23872 w 179837"/>
              <a:gd name="T21" fmla="*/ 37545 h 203309"/>
              <a:gd name="T22" fmla="*/ 8186 w 179837"/>
              <a:gd name="T23" fmla="*/ 202112 h 203309"/>
              <a:gd name="T24" fmla="*/ 13417 w 179837"/>
              <a:gd name="T25" fmla="*/ 202112 h 203309"/>
              <a:gd name="T26" fmla="*/ 122240 w 179837"/>
              <a:gd name="T27" fmla="*/ 50802 h 203309"/>
              <a:gd name="T28" fmla="*/ 124038 w 179837"/>
              <a:gd name="T29" fmla="*/ 48296 h 203309"/>
              <a:gd name="T30" fmla="*/ 133427 w 179837"/>
              <a:gd name="T31" fmla="*/ 35601 h 203309"/>
              <a:gd name="T32" fmla="*/ 141020 w 179837"/>
              <a:gd name="T33" fmla="*/ 26035 h 203309"/>
              <a:gd name="T34" fmla="*/ 146817 w 179837"/>
              <a:gd name="T35" fmla="*/ 19598 h 203309"/>
              <a:gd name="T36" fmla="*/ 151999 w 179837"/>
              <a:gd name="T37" fmla="*/ 14454 h 203309"/>
              <a:gd name="T38" fmla="*/ 157198 w 179837"/>
              <a:gd name="T39" fmla="*/ 10613 h 203309"/>
              <a:gd name="T40" fmla="*/ 162408 w 179837"/>
              <a:gd name="T41" fmla="*/ 8086 h 203309"/>
              <a:gd name="T42" fmla="*/ 165159 w 179837"/>
              <a:gd name="T43" fmla="*/ 6623 h 203309"/>
              <a:gd name="T44" fmla="*/ 168862 w 179837"/>
              <a:gd name="T45" fmla="*/ 5707 h 203309"/>
              <a:gd name="T46" fmla="*/ 173518 w 179837"/>
              <a:gd name="T47" fmla="*/ 5317 h 203309"/>
              <a:gd name="T48" fmla="*/ 174948 w 179837"/>
              <a:gd name="T49" fmla="*/ 0 h 203309"/>
              <a:gd name="T50" fmla="*/ 116401 w 179837"/>
              <a:gd name="T51" fmla="*/ 0 h 203309"/>
              <a:gd name="T52" fmla="*/ 114684 w 179837"/>
              <a:gd name="T53" fmla="*/ 5317 h 203309"/>
              <a:gd name="T54" fmla="*/ 120688 w 179837"/>
              <a:gd name="T55" fmla="*/ 5707 h 203309"/>
              <a:gd name="T56" fmla="*/ 124786 w 179837"/>
              <a:gd name="T57" fmla="*/ 6867 h 203309"/>
              <a:gd name="T58" fmla="*/ 126977 w 179837"/>
              <a:gd name="T59" fmla="*/ 8807 h 203309"/>
              <a:gd name="T60" fmla="*/ 130266 w 179837"/>
              <a:gd name="T61" fmla="*/ 13026 h 203309"/>
              <a:gd name="T62" fmla="*/ 130266 w 179837"/>
              <a:gd name="T63" fmla="*/ 17856 h 203309"/>
              <a:gd name="T64" fmla="*/ 128122 w 179837"/>
              <a:gd name="T65" fmla="*/ 23473 h 203309"/>
              <a:gd name="T66" fmla="*/ 121791 w 179837"/>
              <a:gd name="T67" fmla="*/ 34115 h 203309"/>
              <a:gd name="T68" fmla="*/ 112683 w 179837"/>
              <a:gd name="T69" fmla="*/ 47167 h 203309"/>
              <a:gd name="T70" fmla="*/ 36553 w 179837"/>
              <a:gd name="T71" fmla="*/ 152562 h 203309"/>
              <a:gd name="T72" fmla="*/ 47786 w 179837"/>
              <a:gd name="T73" fmla="*/ 35446 h 203309"/>
              <a:gd name="T74" fmla="*/ 48833 w 179837"/>
              <a:gd name="T75" fmla="*/ 25150 h 203309"/>
              <a:gd name="T76" fmla="*/ 49833 w 179837"/>
              <a:gd name="T77" fmla="*/ 18909 h 203309"/>
              <a:gd name="T78" fmla="*/ 52597 w 179837"/>
              <a:gd name="T79" fmla="*/ 12602 h 203309"/>
              <a:gd name="T80" fmla="*/ 58148 w 179837"/>
              <a:gd name="T81" fmla="*/ 8012 h 203309"/>
              <a:gd name="T82" fmla="*/ 61245 w 179837"/>
              <a:gd name="T83" fmla="*/ 6317 h 203309"/>
              <a:gd name="T84" fmla="*/ 66941 w 179837"/>
              <a:gd name="T85" fmla="*/ 5415 h 203309"/>
              <a:gd name="T86" fmla="*/ 75230 w 179837"/>
              <a:gd name="T87" fmla="*/ 5317 h 203309"/>
              <a:gd name="T88" fmla="*/ 76801 w 179837"/>
              <a:gd name="T89" fmla="*/ 0 h 20330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79837"/>
              <a:gd name="T136" fmla="*/ 0 h 203309"/>
              <a:gd name="T137" fmla="*/ 179837 w 179837"/>
              <a:gd name="T138" fmla="*/ 203309 h 20330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79837" h="203309">
                <a:moveTo>
                  <a:pt x="78949" y="0"/>
                </a:moveTo>
                <a:lnTo>
                  <a:pt x="1469" y="0"/>
                </a:lnTo>
                <a:lnTo>
                  <a:pt x="0" y="5350"/>
                </a:lnTo>
                <a:lnTo>
                  <a:pt x="12343" y="5350"/>
                </a:lnTo>
                <a:lnTo>
                  <a:pt x="17510" y="6817"/>
                </a:lnTo>
                <a:lnTo>
                  <a:pt x="20792" y="9749"/>
                </a:lnTo>
                <a:lnTo>
                  <a:pt x="24074" y="12683"/>
                </a:lnTo>
                <a:lnTo>
                  <a:pt x="25714" y="16351"/>
                </a:lnTo>
                <a:lnTo>
                  <a:pt x="25714" y="23679"/>
                </a:lnTo>
                <a:lnTo>
                  <a:pt x="25323" y="29349"/>
                </a:lnTo>
                <a:lnTo>
                  <a:pt x="24538" y="37765"/>
                </a:lnTo>
                <a:lnTo>
                  <a:pt x="8417" y="203309"/>
                </a:lnTo>
                <a:lnTo>
                  <a:pt x="13792" y="203309"/>
                </a:lnTo>
                <a:lnTo>
                  <a:pt x="125656" y="51099"/>
                </a:lnTo>
                <a:lnTo>
                  <a:pt x="127504" y="48582"/>
                </a:lnTo>
                <a:lnTo>
                  <a:pt x="137155" y="35810"/>
                </a:lnTo>
                <a:lnTo>
                  <a:pt x="144961" y="26189"/>
                </a:lnTo>
                <a:lnTo>
                  <a:pt x="150920" y="19719"/>
                </a:lnTo>
                <a:lnTo>
                  <a:pt x="156245" y="14542"/>
                </a:lnTo>
                <a:lnTo>
                  <a:pt x="161587" y="10679"/>
                </a:lnTo>
                <a:lnTo>
                  <a:pt x="166947" y="8130"/>
                </a:lnTo>
                <a:lnTo>
                  <a:pt x="169774" y="6667"/>
                </a:lnTo>
                <a:lnTo>
                  <a:pt x="173581" y="5740"/>
                </a:lnTo>
                <a:lnTo>
                  <a:pt x="178366" y="5350"/>
                </a:lnTo>
                <a:lnTo>
                  <a:pt x="179837" y="0"/>
                </a:lnTo>
                <a:lnTo>
                  <a:pt x="119653" y="0"/>
                </a:lnTo>
                <a:lnTo>
                  <a:pt x="117889" y="5350"/>
                </a:lnTo>
                <a:lnTo>
                  <a:pt x="124061" y="5740"/>
                </a:lnTo>
                <a:lnTo>
                  <a:pt x="128273" y="6911"/>
                </a:lnTo>
                <a:lnTo>
                  <a:pt x="130526" y="8862"/>
                </a:lnTo>
                <a:lnTo>
                  <a:pt x="133906" y="13103"/>
                </a:lnTo>
                <a:lnTo>
                  <a:pt x="133906" y="17966"/>
                </a:lnTo>
                <a:lnTo>
                  <a:pt x="131702" y="23616"/>
                </a:lnTo>
                <a:lnTo>
                  <a:pt x="125194" y="34313"/>
                </a:lnTo>
                <a:lnTo>
                  <a:pt x="115832" y="47442"/>
                </a:lnTo>
                <a:lnTo>
                  <a:pt x="37575" y="153464"/>
                </a:lnTo>
                <a:lnTo>
                  <a:pt x="49121" y="35655"/>
                </a:lnTo>
                <a:lnTo>
                  <a:pt x="50198" y="25302"/>
                </a:lnTo>
                <a:lnTo>
                  <a:pt x="51226" y="19019"/>
                </a:lnTo>
                <a:lnTo>
                  <a:pt x="54067" y="12679"/>
                </a:lnTo>
                <a:lnTo>
                  <a:pt x="59773" y="8056"/>
                </a:lnTo>
                <a:lnTo>
                  <a:pt x="62957" y="6350"/>
                </a:lnTo>
                <a:lnTo>
                  <a:pt x="68811" y="5448"/>
                </a:lnTo>
                <a:lnTo>
                  <a:pt x="77334" y="5350"/>
                </a:lnTo>
                <a:lnTo>
                  <a:pt x="78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1" name="TextBox 14"/>
          <p:cNvSpPr txBox="1">
            <a:spLocks noChangeArrowheads="1"/>
          </p:cNvSpPr>
          <p:nvPr/>
        </p:nvSpPr>
        <p:spPr bwMode="auto">
          <a:xfrm>
            <a:off x="2057400" y="29670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deg</a:t>
            </a:r>
            <a:r>
              <a:rPr lang="en-US" sz="2400" baseline="30000" dirty="0"/>
              <a:t>–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   = </a:t>
            </a:r>
          </a:p>
        </p:txBody>
      </p:sp>
      <p:sp>
        <p:nvSpPr>
          <p:cNvPr id="27662" name="TextBox 15"/>
          <p:cNvSpPr txBox="1">
            <a:spLocks noChangeArrowheads="1"/>
          </p:cNvSpPr>
          <p:nvPr/>
        </p:nvSpPr>
        <p:spPr bwMode="auto">
          <a:xfrm>
            <a:off x="4419600" y="2971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deg</a:t>
            </a:r>
            <a:r>
              <a:rPr lang="en-US" sz="2400" baseline="30000"/>
              <a:t>+</a:t>
            </a:r>
            <a:r>
              <a:rPr lang="en-US" sz="2400"/>
              <a:t>(</a:t>
            </a:r>
            <a:r>
              <a:rPr lang="en-US" sz="2400" i="1"/>
              <a:t>v</a:t>
            </a:r>
            <a:r>
              <a:rPr lang="en-US" sz="2400"/>
              <a:t>)   = |E|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/>
          <a:lstStyle/>
          <a:p>
            <a:pPr algn="l"/>
            <a:r>
              <a:rPr lang="en-US" sz="2800" dirty="0" smtClean="0"/>
              <a:t>Some Special Simple Graphs: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Complete</a:t>
            </a:r>
            <a:r>
              <a:rPr lang="en-US" altLang="ja-JP" sz="2800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Graph(</a:t>
            </a:r>
            <a:r>
              <a:rPr lang="en-US" altLang="ja-JP" sz="2800" b="1" i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)</a:t>
            </a:r>
            <a:r>
              <a:rPr lang="en-US" altLang="ja-JP" sz="2800" i="1" baseline="-25000" dirty="0" smtClean="0">
                <a:solidFill>
                  <a:srgbClr val="FF0000"/>
                </a:solidFill>
              </a:rPr>
              <a:t>               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complete graph on </a:t>
            </a:r>
            <a:r>
              <a:rPr lang="en-US" sz="2800" b="1" i="1" dirty="0" smtClean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 vertices</a:t>
            </a:r>
            <a:r>
              <a:rPr lang="en-US" sz="2800" dirty="0" smtClean="0">
                <a:solidFill>
                  <a:srgbClr val="0000FF"/>
                </a:solidFill>
              </a:rPr>
              <a:t>,  denoted by </a:t>
            </a:r>
            <a:r>
              <a:rPr lang="en-US" altLang="ja-JP" sz="2800" b="1" i="1" dirty="0" err="1" smtClean="0">
                <a:solidFill>
                  <a:srgbClr val="0000FF"/>
                </a:solidFill>
              </a:rPr>
              <a:t>K</a:t>
            </a:r>
            <a:r>
              <a:rPr lang="en-US" altLang="ja-JP" sz="28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, is the simple graph that contains exactly one edge between each pair of distinct vertices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graph </a:t>
            </a:r>
            <a:r>
              <a:rPr lang="en-US" sz="2800" i="1" dirty="0" smtClean="0">
                <a:ea typeface="ＭＳ Ｐゴシック" pitchFamily="34" charset="-128"/>
              </a:rPr>
              <a:t>, </a:t>
            </a:r>
            <a:r>
              <a:rPr lang="en-US" sz="2800" dirty="0" smtClean="0">
                <a:ea typeface="ＭＳ Ｐゴシック" pitchFamily="34" charset="-128"/>
              </a:rPr>
              <a:t>for n = 1, 2, 3, 4, 5, 6 are displayed in the following figure:</a:t>
            </a:r>
          </a:p>
          <a:p>
            <a:endParaRPr lang="en-US" sz="2800" dirty="0" smtClean="0"/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36E96-DAFD-443C-A1D8-2E28D98DE0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5438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What is a Graph?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800" u="sng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: A graph G = (V,E) consists of V, a nonempty set of vertices (or nodes) and E, a set of edges. </a:t>
            </a:r>
          </a:p>
          <a:p>
            <a:pPr eaLnBrk="1" hangingPunct="1"/>
            <a:r>
              <a:rPr lang="en-US" sz="2800" dirty="0" smtClean="0"/>
              <a:t>Each edge has either one or two vertices associated with it, called its </a:t>
            </a:r>
            <a:r>
              <a:rPr lang="en-US" sz="2800" i="1" dirty="0" smtClean="0">
                <a:solidFill>
                  <a:srgbClr val="0000FF"/>
                </a:solidFill>
              </a:rPr>
              <a:t>end points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dirty="0" smtClean="0"/>
              <a:t>An edge is said to </a:t>
            </a:r>
            <a:r>
              <a:rPr lang="en-US" sz="2800" i="1" dirty="0" smtClean="0">
                <a:solidFill>
                  <a:srgbClr val="0000FF"/>
                </a:solidFill>
              </a:rPr>
              <a:t>connect</a:t>
            </a:r>
            <a:r>
              <a:rPr lang="en-US" sz="2800" dirty="0" smtClean="0"/>
              <a:t> its endpoints.</a:t>
            </a:r>
          </a:p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The set of vertices V of a graph may be infinite. A graph with an infinite vertex set is called an </a:t>
            </a:r>
            <a:r>
              <a:rPr lang="en-US" sz="2800" b="1" dirty="0" smtClean="0"/>
              <a:t>infinite</a:t>
            </a:r>
            <a:r>
              <a:rPr lang="en-US" sz="2800" dirty="0" smtClean="0"/>
              <a:t> </a:t>
            </a:r>
            <a:r>
              <a:rPr lang="en-US" sz="2800" b="1" dirty="0" smtClean="0"/>
              <a:t>graph</a:t>
            </a:r>
            <a:r>
              <a:rPr lang="en-US" sz="2800" dirty="0" smtClean="0"/>
              <a:t>. A graph with a finite vertex set is called a </a:t>
            </a:r>
            <a:r>
              <a:rPr lang="en-US" sz="2800" b="1" dirty="0" smtClean="0"/>
              <a:t>finite</a:t>
            </a:r>
            <a:r>
              <a:rPr lang="en-US" sz="2800" dirty="0" smtClean="0"/>
              <a:t> </a:t>
            </a:r>
            <a:r>
              <a:rPr lang="en-US" sz="2800" b="1" dirty="0" smtClean="0"/>
              <a:t>graph</a:t>
            </a:r>
            <a:r>
              <a:rPr lang="en-US" sz="2800" dirty="0" smtClean="0"/>
              <a:t>. </a:t>
            </a:r>
            <a:r>
              <a:rPr lang="en-US" sz="2800" dirty="0" smtClean="0"/>
              <a:t>[</a:t>
            </a:r>
            <a:r>
              <a:rPr lang="en-US" sz="2800" dirty="0" smtClean="0">
                <a:solidFill>
                  <a:srgbClr val="FF0000"/>
                </a:solidFill>
              </a:rPr>
              <a:t>We </a:t>
            </a:r>
            <a:r>
              <a:rPr lang="en-US" sz="2800" dirty="0" smtClean="0">
                <a:solidFill>
                  <a:srgbClr val="FF0000"/>
                </a:solidFill>
              </a:rPr>
              <a:t>will consider only finite graphs</a:t>
            </a:r>
            <a:r>
              <a:rPr lang="en-US" sz="2800" dirty="0" smtClean="0"/>
              <a:t>]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CA2E6-54FD-4BEE-ACE6-AA8742CCFFC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Special Simple Graphs:</a:t>
            </a:r>
            <a:r>
              <a:rPr lang="en-US" altLang="ja-JP" sz="3600" dirty="0" smtClean="0"/>
              <a:t>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Cycles(</a:t>
            </a:r>
            <a:r>
              <a:rPr lang="en-US" altLang="ja-JP" sz="3600" b="1" i="1" dirty="0" err="1" smtClean="0">
                <a:solidFill>
                  <a:srgbClr val="FF0000"/>
                </a:solidFill>
              </a:rPr>
              <a:t>C</a:t>
            </a:r>
            <a:r>
              <a:rPr lang="en-US" altLang="ja-JP" sz="36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3600" b="1" i="1" dirty="0" smtClean="0">
                <a:solidFill>
                  <a:srgbClr val="FF0000"/>
                </a:solidFill>
              </a:rPr>
              <a:t>)</a:t>
            </a:r>
            <a:r>
              <a:rPr lang="en-US" altLang="ja-JP" sz="3600" b="1" i="1" baseline="-25000" dirty="0" smtClean="0">
                <a:solidFill>
                  <a:srgbClr val="FF0000"/>
                </a:solidFill>
              </a:rPr>
              <a:t> 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The </a:t>
            </a:r>
            <a:r>
              <a:rPr lang="en-US" sz="2800" b="1" smtClean="0">
                <a:solidFill>
                  <a:srgbClr val="0000FF"/>
                </a:solidFill>
              </a:rPr>
              <a:t>Cycle </a:t>
            </a:r>
            <a:r>
              <a:rPr lang="en-US" altLang="ja-JP" sz="2800" b="1" i="1" smtClean="0">
                <a:solidFill>
                  <a:srgbClr val="0000FF"/>
                </a:solidFill>
              </a:rPr>
              <a:t>C</a:t>
            </a:r>
            <a:r>
              <a:rPr lang="en-US" altLang="ja-JP" sz="2800" b="1" i="1" baseline="-25000" smtClean="0">
                <a:solidFill>
                  <a:srgbClr val="0000FF"/>
                </a:solidFill>
              </a:rPr>
              <a:t>n</a:t>
            </a:r>
            <a:r>
              <a:rPr lang="en-US" sz="2800" smtClean="0">
                <a:solidFill>
                  <a:srgbClr val="0000FF"/>
                </a:solidFill>
              </a:rPr>
              <a:t>, n&gt;=3, consists of n vertices v</a:t>
            </a:r>
            <a:r>
              <a:rPr lang="en-US" sz="2800" baseline="-25000" smtClean="0">
                <a:solidFill>
                  <a:srgbClr val="0000FF"/>
                </a:solidFill>
              </a:rPr>
              <a:t>1</a:t>
            </a:r>
            <a:r>
              <a:rPr lang="en-US" sz="2800" smtClean="0">
                <a:solidFill>
                  <a:srgbClr val="0000FF"/>
                </a:solidFill>
              </a:rPr>
              <a:t>, v</a:t>
            </a:r>
            <a:r>
              <a:rPr lang="en-US" sz="2800" baseline="-25000" smtClean="0">
                <a:solidFill>
                  <a:srgbClr val="0000FF"/>
                </a:solidFill>
              </a:rPr>
              <a:t>2</a:t>
            </a:r>
            <a:r>
              <a:rPr lang="en-US" sz="2800" smtClean="0">
                <a:solidFill>
                  <a:srgbClr val="0000FF"/>
                </a:solidFill>
              </a:rPr>
              <a:t>, ….v</a:t>
            </a:r>
            <a:r>
              <a:rPr lang="en-US" sz="2800" baseline="-25000" smtClean="0">
                <a:solidFill>
                  <a:srgbClr val="0000FF"/>
                </a:solidFill>
              </a:rPr>
              <a:t>n</a:t>
            </a:r>
            <a:r>
              <a:rPr lang="en-US" sz="2800" smtClean="0">
                <a:solidFill>
                  <a:srgbClr val="0000FF"/>
                </a:solidFill>
              </a:rPr>
              <a:t> and edges {v</a:t>
            </a:r>
            <a:r>
              <a:rPr lang="en-US" sz="2800" baseline="-25000" smtClean="0">
                <a:solidFill>
                  <a:srgbClr val="0000FF"/>
                </a:solidFill>
              </a:rPr>
              <a:t>1 ,</a:t>
            </a:r>
            <a:r>
              <a:rPr lang="en-US" sz="2800" smtClean="0">
                <a:solidFill>
                  <a:srgbClr val="0000FF"/>
                </a:solidFill>
              </a:rPr>
              <a:t> v</a:t>
            </a:r>
            <a:r>
              <a:rPr lang="en-US" sz="2800" baseline="-25000" smtClean="0">
                <a:solidFill>
                  <a:srgbClr val="0000FF"/>
                </a:solidFill>
              </a:rPr>
              <a:t>2 </a:t>
            </a:r>
            <a:r>
              <a:rPr lang="en-US" sz="2800" smtClean="0">
                <a:solidFill>
                  <a:srgbClr val="0000FF"/>
                </a:solidFill>
              </a:rPr>
              <a:t>}, {v</a:t>
            </a:r>
            <a:r>
              <a:rPr lang="en-US" sz="2800" baseline="-25000" smtClean="0">
                <a:solidFill>
                  <a:srgbClr val="0000FF"/>
                </a:solidFill>
              </a:rPr>
              <a:t>2</a:t>
            </a:r>
            <a:r>
              <a:rPr lang="en-US" sz="2800" smtClean="0">
                <a:solidFill>
                  <a:srgbClr val="0000FF"/>
                </a:solidFill>
              </a:rPr>
              <a:t>, v</a:t>
            </a:r>
            <a:r>
              <a:rPr lang="en-US" sz="2800" baseline="-25000" smtClean="0">
                <a:solidFill>
                  <a:srgbClr val="0000FF"/>
                </a:solidFill>
              </a:rPr>
              <a:t>3</a:t>
            </a:r>
            <a:r>
              <a:rPr lang="en-US" sz="2800" smtClean="0">
                <a:solidFill>
                  <a:srgbClr val="0000FF"/>
                </a:solidFill>
              </a:rPr>
              <a:t>}, …. {v</a:t>
            </a:r>
            <a:r>
              <a:rPr lang="en-US" sz="2800" baseline="-25000" smtClean="0">
                <a:solidFill>
                  <a:srgbClr val="0000FF"/>
                </a:solidFill>
              </a:rPr>
              <a:t>n-1</a:t>
            </a:r>
            <a:r>
              <a:rPr lang="en-US" sz="2800" smtClean="0">
                <a:solidFill>
                  <a:srgbClr val="0000FF"/>
                </a:solidFill>
              </a:rPr>
              <a:t>, v</a:t>
            </a:r>
            <a:r>
              <a:rPr lang="en-US" sz="2800" baseline="-25000" smtClean="0">
                <a:solidFill>
                  <a:srgbClr val="0000FF"/>
                </a:solidFill>
              </a:rPr>
              <a:t>n </a:t>
            </a:r>
            <a:r>
              <a:rPr lang="en-US" sz="2800" smtClean="0">
                <a:solidFill>
                  <a:srgbClr val="0000FF"/>
                </a:solidFill>
              </a:rPr>
              <a:t>}, and {v</a:t>
            </a:r>
            <a:r>
              <a:rPr lang="en-US" sz="2800" baseline="-25000" smtClean="0">
                <a:solidFill>
                  <a:srgbClr val="0000FF"/>
                </a:solidFill>
              </a:rPr>
              <a:t>n</a:t>
            </a:r>
            <a:r>
              <a:rPr lang="en-US" sz="2800" smtClean="0">
                <a:solidFill>
                  <a:srgbClr val="0000FF"/>
                </a:solidFill>
              </a:rPr>
              <a:t>, v</a:t>
            </a:r>
            <a:r>
              <a:rPr lang="en-US" sz="2800" baseline="-25000" smtClean="0">
                <a:solidFill>
                  <a:srgbClr val="0000FF"/>
                </a:solidFill>
              </a:rPr>
              <a:t>1 </a:t>
            </a:r>
            <a:r>
              <a:rPr lang="en-US" sz="2800" smtClean="0">
                <a:solidFill>
                  <a:srgbClr val="0000FF"/>
                </a:solidFill>
              </a:rPr>
              <a:t>}</a:t>
            </a:r>
          </a:p>
          <a:p>
            <a:r>
              <a:rPr lang="en-US" sz="2800" smtClean="0"/>
              <a:t>The cycles for </a:t>
            </a:r>
            <a:r>
              <a:rPr lang="en-US" altLang="ja-JP" sz="2800" i="1" smtClean="0"/>
              <a:t>C</a:t>
            </a:r>
            <a:r>
              <a:rPr lang="en-US" altLang="ja-JP" sz="2800" i="1" baseline="-25000" smtClean="0"/>
              <a:t>3</a:t>
            </a:r>
            <a:r>
              <a:rPr lang="en-US" altLang="ja-JP" sz="2800" i="1" smtClean="0"/>
              <a:t> , C</a:t>
            </a:r>
            <a:r>
              <a:rPr lang="en-US" altLang="ja-JP" sz="2800" i="1" baseline="-25000" smtClean="0"/>
              <a:t>4 </a:t>
            </a:r>
            <a:r>
              <a:rPr lang="en-US" altLang="ja-JP" sz="2800" i="1" smtClean="0"/>
              <a:t>, C</a:t>
            </a:r>
            <a:r>
              <a:rPr lang="en-US" altLang="ja-JP" sz="2800" i="1" baseline="-25000" smtClean="0"/>
              <a:t>5</a:t>
            </a:r>
            <a:r>
              <a:rPr lang="en-US" altLang="ja-JP" sz="2800" i="1" smtClean="0"/>
              <a:t> , </a:t>
            </a:r>
            <a:r>
              <a:rPr lang="en-US" altLang="ja-JP" sz="2800" smtClean="0"/>
              <a:t>and</a:t>
            </a:r>
            <a:r>
              <a:rPr lang="en-US" altLang="ja-JP" sz="2800" i="1" smtClean="0"/>
              <a:t> C</a:t>
            </a:r>
            <a:r>
              <a:rPr lang="en-US" altLang="ja-JP" sz="2800" i="1" baseline="-25000" smtClean="0"/>
              <a:t>6  </a:t>
            </a:r>
            <a:r>
              <a:rPr lang="en-US" altLang="ja-JP" sz="2800" i="1" smtClean="0"/>
              <a:t>  </a:t>
            </a:r>
            <a:r>
              <a:rPr lang="en-US" altLang="ja-JP" sz="2800" smtClean="0"/>
              <a:t>are</a:t>
            </a:r>
            <a:r>
              <a:rPr lang="en-US" altLang="ja-JP" sz="2800" i="1" smtClean="0"/>
              <a:t> </a:t>
            </a:r>
            <a:r>
              <a:rPr lang="en-US" altLang="ja-JP" sz="2800" smtClean="0"/>
              <a:t>displayed in the following figure:</a:t>
            </a:r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47D8A-64BE-4021-B4A3-190742019C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785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Special Simple Graphs:</a:t>
            </a:r>
            <a:r>
              <a:rPr lang="en-US" altLang="ja-JP" sz="3600" dirty="0" smtClean="0"/>
              <a:t>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Wheels(</a:t>
            </a:r>
            <a:r>
              <a:rPr lang="en-US" altLang="ja-JP" sz="3600" b="1" i="1" dirty="0" err="1" smtClean="0">
                <a:solidFill>
                  <a:srgbClr val="FF0000"/>
                </a:solidFill>
              </a:rPr>
              <a:t>W</a:t>
            </a:r>
            <a:r>
              <a:rPr lang="en-US" altLang="ja-JP" sz="36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We obtain the </a:t>
            </a:r>
            <a:r>
              <a:rPr lang="en-US" sz="2400" b="1" smtClean="0">
                <a:solidFill>
                  <a:srgbClr val="0000FF"/>
                </a:solidFill>
              </a:rPr>
              <a:t>Wheel</a:t>
            </a:r>
            <a:r>
              <a:rPr lang="en-US" sz="2400" b="1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ja-JP" sz="2400" b="1" smtClean="0">
                <a:solidFill>
                  <a:srgbClr val="0000FF"/>
                </a:solidFill>
              </a:rPr>
              <a:t>(W</a:t>
            </a:r>
            <a:r>
              <a:rPr lang="en-US" altLang="ja-JP" sz="2400" b="1" baseline="-25000" smtClean="0">
                <a:solidFill>
                  <a:srgbClr val="0000FF"/>
                </a:solidFill>
              </a:rPr>
              <a:t>n</a:t>
            </a:r>
            <a:r>
              <a:rPr lang="en-US" altLang="ja-JP" sz="2400" b="1" smtClean="0">
                <a:solidFill>
                  <a:srgbClr val="0000FF"/>
                </a:solidFill>
              </a:rPr>
              <a:t>)</a:t>
            </a:r>
            <a:r>
              <a:rPr lang="en-US" sz="2400" b="1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0000FF"/>
                </a:solidFill>
              </a:rPr>
              <a:t>when we add an additional vertex to the </a:t>
            </a:r>
            <a:r>
              <a:rPr lang="en-US" sz="2400" b="1" smtClean="0">
                <a:solidFill>
                  <a:srgbClr val="0000FF"/>
                </a:solidFill>
              </a:rPr>
              <a:t>Cycle </a:t>
            </a:r>
            <a:r>
              <a:rPr lang="en-US" altLang="ja-JP" sz="2400" b="1" smtClean="0">
                <a:solidFill>
                  <a:srgbClr val="0000FF"/>
                </a:solidFill>
              </a:rPr>
              <a:t>C</a:t>
            </a:r>
            <a:r>
              <a:rPr lang="en-US" altLang="ja-JP" sz="2400" b="1" baseline="-25000" smtClean="0">
                <a:solidFill>
                  <a:srgbClr val="0000FF"/>
                </a:solidFill>
              </a:rPr>
              <a:t>n </a:t>
            </a:r>
            <a:r>
              <a:rPr lang="en-US" altLang="ja-JP" sz="2400" b="1" smtClean="0">
                <a:solidFill>
                  <a:srgbClr val="0000FF"/>
                </a:solidFill>
              </a:rPr>
              <a:t> </a:t>
            </a:r>
            <a:r>
              <a:rPr lang="en-US" altLang="ja-JP" sz="2400" smtClean="0"/>
              <a:t>, for n&gt;=3, and connect this new vertex to each of the n vertices in</a:t>
            </a:r>
            <a:r>
              <a:rPr lang="en-US" sz="2400" smtClean="0"/>
              <a:t> </a:t>
            </a:r>
            <a:r>
              <a:rPr lang="en-US" altLang="ja-JP" sz="2400" smtClean="0"/>
              <a:t>C</a:t>
            </a:r>
            <a:r>
              <a:rPr lang="en-US" altLang="ja-JP" sz="2400" baseline="-25000" smtClean="0"/>
              <a:t>n </a:t>
            </a:r>
            <a:r>
              <a:rPr lang="en-US" altLang="ja-JP" sz="2400" smtClean="0"/>
              <a:t>, by new edges.  </a:t>
            </a:r>
          </a:p>
          <a:p>
            <a:pPr lvl="1"/>
            <a:r>
              <a:rPr lang="en-US" altLang="ja-JP" sz="2400" smtClean="0"/>
              <a:t>The </a:t>
            </a:r>
            <a:r>
              <a:rPr lang="en-US" altLang="ja-JP" sz="2400" b="1" i="1" smtClean="0"/>
              <a:t>wheel W</a:t>
            </a:r>
            <a:r>
              <a:rPr lang="en-US" altLang="ja-JP" sz="2400" b="1" i="1" baseline="-25000" smtClean="0"/>
              <a:t>n</a:t>
            </a:r>
            <a:r>
              <a:rPr lang="en-US" altLang="ja-JP" sz="2400" smtClean="0"/>
              <a:t> is just a cycle graph with an extra vertex in the middle</a:t>
            </a:r>
          </a:p>
          <a:p>
            <a:r>
              <a:rPr lang="en-US" altLang="ja-JP" sz="2400" smtClean="0"/>
              <a:t>The Wheels </a:t>
            </a:r>
            <a:r>
              <a:rPr lang="en-US" altLang="ja-JP" sz="2400" b="1" i="1" smtClean="0"/>
              <a:t>W</a:t>
            </a:r>
            <a:r>
              <a:rPr lang="en-US" altLang="ja-JP" sz="2400" b="1" i="1" baseline="-25000" smtClean="0"/>
              <a:t>3</a:t>
            </a:r>
            <a:r>
              <a:rPr lang="en-US" altLang="ja-JP" sz="2400" b="1" i="1" smtClean="0"/>
              <a:t> , W</a:t>
            </a:r>
            <a:r>
              <a:rPr lang="en-US" altLang="ja-JP" sz="2400" b="1" i="1" baseline="-25000" smtClean="0"/>
              <a:t>4  </a:t>
            </a:r>
            <a:r>
              <a:rPr lang="en-US" altLang="ja-JP" sz="2400" b="1" i="1" smtClean="0"/>
              <a:t> , W</a:t>
            </a:r>
            <a:r>
              <a:rPr lang="en-US" altLang="ja-JP" sz="2400" b="1" i="1" baseline="-25000" smtClean="0"/>
              <a:t>5    </a:t>
            </a:r>
            <a:r>
              <a:rPr lang="en-US" altLang="ja-JP" sz="2400" i="1" smtClean="0"/>
              <a:t>are displayed in the figure below:</a:t>
            </a:r>
            <a:endParaRPr lang="en-US" altLang="ja-JP" sz="2400" i="1" baseline="-25000" smtClean="0"/>
          </a:p>
          <a:p>
            <a:endParaRPr lang="en-US" altLang="ja-JP" sz="2400" smtClean="0"/>
          </a:p>
          <a:p>
            <a:endParaRPr lang="en-US" altLang="ja-JP" sz="2400" smtClean="0"/>
          </a:p>
          <a:p>
            <a:endParaRPr lang="en-US" altLang="ja-JP" sz="2400" baseline="-25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8D3BD-980C-414C-9D4A-CEC7F4FE85F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0725" name="Group 54"/>
          <p:cNvGrpSpPr>
            <a:grpSpLocks/>
          </p:cNvGrpSpPr>
          <p:nvPr/>
        </p:nvGrpSpPr>
        <p:grpSpPr bwMode="auto">
          <a:xfrm>
            <a:off x="1295400" y="4495800"/>
            <a:ext cx="6096000" cy="1447800"/>
            <a:chOff x="2256" y="2160"/>
            <a:chExt cx="2400" cy="624"/>
          </a:xfrm>
        </p:grpSpPr>
        <p:sp>
          <p:nvSpPr>
            <p:cNvPr id="30726" name="Oval 4"/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283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29" name="AutoShape 7"/>
            <p:cNvCxnSpPr>
              <a:cxnSpLocks noChangeShapeType="1"/>
              <a:stCxn id="30726" idx="6"/>
              <a:endCxn id="30727" idx="2"/>
            </p:cNvCxnSpPr>
            <p:nvPr/>
          </p:nvCxnSpPr>
          <p:spPr bwMode="auto">
            <a:xfrm>
              <a:off x="230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0" name="AutoShape 8"/>
            <p:cNvCxnSpPr>
              <a:cxnSpLocks noChangeShapeType="1"/>
              <a:stCxn id="30726" idx="4"/>
              <a:endCxn id="30728" idx="1"/>
            </p:cNvCxnSpPr>
            <p:nvPr/>
          </p:nvCxnSpPr>
          <p:spPr bwMode="auto">
            <a:xfrm>
              <a:off x="228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1" name="AutoShape 9"/>
            <p:cNvCxnSpPr>
              <a:cxnSpLocks noChangeShapeType="1"/>
              <a:stCxn id="30728" idx="7"/>
              <a:endCxn id="30727" idx="4"/>
            </p:cNvCxnSpPr>
            <p:nvPr/>
          </p:nvCxnSpPr>
          <p:spPr bwMode="auto">
            <a:xfrm flipV="1">
              <a:off x="258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32" name="Oval 14"/>
            <p:cNvSpPr>
              <a:spLocks noChangeArrowheads="1"/>
            </p:cNvSpPr>
            <p:nvPr/>
          </p:nvSpPr>
          <p:spPr bwMode="auto">
            <a:xfrm>
              <a:off x="3168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33" name="Oval 15"/>
            <p:cNvSpPr>
              <a:spLocks noChangeArrowheads="1"/>
            </p:cNvSpPr>
            <p:nvPr/>
          </p:nvSpPr>
          <p:spPr bwMode="auto">
            <a:xfrm>
              <a:off x="3744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34" name="Oval 16"/>
            <p:cNvSpPr>
              <a:spLocks noChangeArrowheads="1"/>
            </p:cNvSpPr>
            <p:nvPr/>
          </p:nvSpPr>
          <p:spPr bwMode="auto">
            <a:xfrm>
              <a:off x="3168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35" name="AutoShape 17"/>
            <p:cNvCxnSpPr>
              <a:cxnSpLocks noChangeShapeType="1"/>
              <a:stCxn id="30732" idx="6"/>
              <a:endCxn id="30733" idx="2"/>
            </p:cNvCxnSpPr>
            <p:nvPr/>
          </p:nvCxnSpPr>
          <p:spPr bwMode="auto">
            <a:xfrm>
              <a:off x="3216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6" name="AutoShape 18"/>
            <p:cNvCxnSpPr>
              <a:cxnSpLocks noChangeShapeType="1"/>
              <a:stCxn id="30732" idx="4"/>
              <a:endCxn id="30734" idx="0"/>
            </p:cNvCxnSpPr>
            <p:nvPr/>
          </p:nvCxnSpPr>
          <p:spPr bwMode="auto">
            <a:xfrm>
              <a:off x="3192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37" name="Oval 19"/>
            <p:cNvSpPr>
              <a:spLocks noChangeArrowheads="1"/>
            </p:cNvSpPr>
            <p:nvPr/>
          </p:nvSpPr>
          <p:spPr bwMode="auto">
            <a:xfrm>
              <a:off x="3744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38" name="AutoShape 20"/>
            <p:cNvCxnSpPr>
              <a:cxnSpLocks noChangeShapeType="1"/>
              <a:stCxn id="30734" idx="6"/>
              <a:endCxn id="30737" idx="2"/>
            </p:cNvCxnSpPr>
            <p:nvPr/>
          </p:nvCxnSpPr>
          <p:spPr bwMode="auto">
            <a:xfrm>
              <a:off x="3216" y="2760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39" name="AutoShape 21"/>
            <p:cNvCxnSpPr>
              <a:cxnSpLocks noChangeShapeType="1"/>
              <a:stCxn id="30733" idx="4"/>
              <a:endCxn id="30737" idx="0"/>
            </p:cNvCxnSpPr>
            <p:nvPr/>
          </p:nvCxnSpPr>
          <p:spPr bwMode="auto">
            <a:xfrm>
              <a:off x="3768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40" name="Oval 22"/>
            <p:cNvSpPr>
              <a:spLocks noChangeArrowheads="1"/>
            </p:cNvSpPr>
            <p:nvPr/>
          </p:nvSpPr>
          <p:spPr bwMode="auto">
            <a:xfrm>
              <a:off x="403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41" name="Oval 23"/>
            <p:cNvSpPr>
              <a:spLocks noChangeArrowheads="1"/>
            </p:cNvSpPr>
            <p:nvPr/>
          </p:nvSpPr>
          <p:spPr bwMode="auto">
            <a:xfrm>
              <a:off x="460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42" name="Oval 24"/>
            <p:cNvSpPr>
              <a:spLocks noChangeArrowheads="1"/>
            </p:cNvSpPr>
            <p:nvPr/>
          </p:nvSpPr>
          <p:spPr bwMode="auto">
            <a:xfrm>
              <a:off x="4128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43" name="AutoShape 25"/>
            <p:cNvCxnSpPr>
              <a:cxnSpLocks noChangeShapeType="1"/>
              <a:stCxn id="30740" idx="4"/>
              <a:endCxn id="30742" idx="1"/>
            </p:cNvCxnSpPr>
            <p:nvPr/>
          </p:nvCxnSpPr>
          <p:spPr bwMode="auto">
            <a:xfrm>
              <a:off x="4056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44" name="Oval 26"/>
            <p:cNvSpPr>
              <a:spLocks noChangeArrowheads="1"/>
            </p:cNvSpPr>
            <p:nvPr/>
          </p:nvSpPr>
          <p:spPr bwMode="auto">
            <a:xfrm>
              <a:off x="4512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45" name="AutoShape 27"/>
            <p:cNvCxnSpPr>
              <a:cxnSpLocks noChangeShapeType="1"/>
              <a:stCxn id="30742" idx="6"/>
              <a:endCxn id="30744" idx="2"/>
            </p:cNvCxnSpPr>
            <p:nvPr/>
          </p:nvCxnSpPr>
          <p:spPr bwMode="auto">
            <a:xfrm>
              <a:off x="4176" y="276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46" name="AutoShape 28"/>
            <p:cNvCxnSpPr>
              <a:cxnSpLocks noChangeShapeType="1"/>
              <a:stCxn id="30741" idx="4"/>
              <a:endCxn id="30744" idx="7"/>
            </p:cNvCxnSpPr>
            <p:nvPr/>
          </p:nvCxnSpPr>
          <p:spPr bwMode="auto">
            <a:xfrm flipH="1">
              <a:off x="4553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47" name="Oval 29"/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48" name="AutoShape 30"/>
            <p:cNvCxnSpPr>
              <a:cxnSpLocks noChangeShapeType="1"/>
              <a:stCxn id="30747" idx="2"/>
              <a:endCxn id="30740" idx="7"/>
            </p:cNvCxnSpPr>
            <p:nvPr/>
          </p:nvCxnSpPr>
          <p:spPr bwMode="auto">
            <a:xfrm flipH="1">
              <a:off x="4073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49" name="AutoShape 31"/>
            <p:cNvCxnSpPr>
              <a:cxnSpLocks noChangeShapeType="1"/>
              <a:stCxn id="30747" idx="6"/>
              <a:endCxn id="30741" idx="1"/>
            </p:cNvCxnSpPr>
            <p:nvPr/>
          </p:nvCxnSpPr>
          <p:spPr bwMode="auto">
            <a:xfrm>
              <a:off x="4368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750" name="Oval 36"/>
            <p:cNvSpPr>
              <a:spLocks noChangeArrowheads="1"/>
            </p:cNvSpPr>
            <p:nvPr/>
          </p:nvSpPr>
          <p:spPr bwMode="auto">
            <a:xfrm>
              <a:off x="254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51" name="Oval 37"/>
            <p:cNvSpPr>
              <a:spLocks noChangeArrowheads="1"/>
            </p:cNvSpPr>
            <p:nvPr/>
          </p:nvSpPr>
          <p:spPr bwMode="auto">
            <a:xfrm>
              <a:off x="3456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sp>
          <p:nvSpPr>
            <p:cNvPr id="30752" name="Oval 38"/>
            <p:cNvSpPr>
              <a:spLocks noChangeArrowheads="1"/>
            </p:cNvSpPr>
            <p:nvPr/>
          </p:nvSpPr>
          <p:spPr bwMode="auto">
            <a:xfrm>
              <a:off x="4320" y="247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>
                <a:latin typeface="Tahoma" pitchFamily="34" charset="0"/>
              </a:endParaRPr>
            </a:p>
          </p:txBody>
        </p:sp>
        <p:cxnSp>
          <p:nvCxnSpPr>
            <p:cNvPr id="30753" name="AutoShape 42"/>
            <p:cNvCxnSpPr>
              <a:cxnSpLocks noChangeShapeType="1"/>
              <a:stCxn id="30750" idx="2"/>
              <a:endCxn id="30726" idx="5"/>
            </p:cNvCxnSpPr>
            <p:nvPr/>
          </p:nvCxnSpPr>
          <p:spPr bwMode="auto">
            <a:xfrm flipH="1" flipV="1">
              <a:off x="2297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4" name="AutoShape 43"/>
            <p:cNvCxnSpPr>
              <a:cxnSpLocks noChangeShapeType="1"/>
              <a:stCxn id="30750" idx="4"/>
              <a:endCxn id="30728" idx="0"/>
            </p:cNvCxnSpPr>
            <p:nvPr/>
          </p:nvCxnSpPr>
          <p:spPr bwMode="auto">
            <a:xfrm>
              <a:off x="2568" y="240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5" name="AutoShape 44"/>
            <p:cNvCxnSpPr>
              <a:cxnSpLocks noChangeShapeType="1"/>
              <a:stCxn id="30750" idx="6"/>
              <a:endCxn id="30727" idx="3"/>
            </p:cNvCxnSpPr>
            <p:nvPr/>
          </p:nvCxnSpPr>
          <p:spPr bwMode="auto">
            <a:xfrm flipV="1">
              <a:off x="2592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6" name="AutoShape 45"/>
            <p:cNvCxnSpPr>
              <a:cxnSpLocks noChangeShapeType="1"/>
              <a:stCxn id="30751" idx="7"/>
              <a:endCxn id="30733" idx="3"/>
            </p:cNvCxnSpPr>
            <p:nvPr/>
          </p:nvCxnSpPr>
          <p:spPr bwMode="auto">
            <a:xfrm flipV="1">
              <a:off x="3497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7" name="AutoShape 46"/>
            <p:cNvCxnSpPr>
              <a:cxnSpLocks noChangeShapeType="1"/>
              <a:stCxn id="30751" idx="5"/>
              <a:endCxn id="30737" idx="1"/>
            </p:cNvCxnSpPr>
            <p:nvPr/>
          </p:nvCxnSpPr>
          <p:spPr bwMode="auto">
            <a:xfrm>
              <a:off x="3497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8" name="AutoShape 47"/>
            <p:cNvCxnSpPr>
              <a:cxnSpLocks noChangeShapeType="1"/>
              <a:stCxn id="30751" idx="3"/>
              <a:endCxn id="30734" idx="7"/>
            </p:cNvCxnSpPr>
            <p:nvPr/>
          </p:nvCxnSpPr>
          <p:spPr bwMode="auto">
            <a:xfrm flipH="1">
              <a:off x="3209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59" name="AutoShape 48"/>
            <p:cNvCxnSpPr>
              <a:cxnSpLocks noChangeShapeType="1"/>
              <a:stCxn id="30751" idx="1"/>
              <a:endCxn id="30732" idx="5"/>
            </p:cNvCxnSpPr>
            <p:nvPr/>
          </p:nvCxnSpPr>
          <p:spPr bwMode="auto">
            <a:xfrm flipH="1" flipV="1">
              <a:off x="3209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60" name="AutoShape 49"/>
            <p:cNvCxnSpPr>
              <a:cxnSpLocks noChangeShapeType="1"/>
              <a:stCxn id="30752" idx="2"/>
              <a:endCxn id="30740" idx="6"/>
            </p:cNvCxnSpPr>
            <p:nvPr/>
          </p:nvCxnSpPr>
          <p:spPr bwMode="auto">
            <a:xfrm flipH="1" flipV="1">
              <a:off x="4080" y="2376"/>
              <a:ext cx="240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61" name="AutoShape 50"/>
            <p:cNvCxnSpPr>
              <a:cxnSpLocks noChangeShapeType="1"/>
              <a:stCxn id="30752" idx="5"/>
              <a:endCxn id="30744" idx="1"/>
            </p:cNvCxnSpPr>
            <p:nvPr/>
          </p:nvCxnSpPr>
          <p:spPr bwMode="auto">
            <a:xfrm>
              <a:off x="4361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62" name="AutoShape 51"/>
            <p:cNvCxnSpPr>
              <a:cxnSpLocks noChangeShapeType="1"/>
              <a:stCxn id="30752" idx="3"/>
              <a:endCxn id="30742" idx="7"/>
            </p:cNvCxnSpPr>
            <p:nvPr/>
          </p:nvCxnSpPr>
          <p:spPr bwMode="auto">
            <a:xfrm flipH="1">
              <a:off x="4169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63" name="AutoShape 52"/>
            <p:cNvCxnSpPr>
              <a:cxnSpLocks noChangeShapeType="1"/>
              <a:stCxn id="30741" idx="3"/>
              <a:endCxn id="30752" idx="6"/>
            </p:cNvCxnSpPr>
            <p:nvPr/>
          </p:nvCxnSpPr>
          <p:spPr bwMode="auto">
            <a:xfrm flipH="1">
              <a:off x="4368" y="2393"/>
              <a:ext cx="247" cy="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64" name="AutoShape 53"/>
            <p:cNvCxnSpPr>
              <a:cxnSpLocks noChangeShapeType="1"/>
              <a:stCxn id="30747" idx="4"/>
              <a:endCxn id="30752" idx="0"/>
            </p:cNvCxnSpPr>
            <p:nvPr/>
          </p:nvCxnSpPr>
          <p:spPr bwMode="auto">
            <a:xfrm>
              <a:off x="4344" y="2208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Special Simple Graphs:</a:t>
            </a:r>
            <a:r>
              <a:rPr lang="en-US" altLang="ja-JP" sz="3600" dirty="0" smtClean="0"/>
              <a:t> </a:t>
            </a:r>
            <a:r>
              <a:rPr lang="en-US" altLang="ja-JP" sz="3600" b="1" i="1" dirty="0" smtClean="0">
                <a:solidFill>
                  <a:srgbClr val="FF0000"/>
                </a:solidFill>
              </a:rPr>
              <a:t>n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-Cubes(</a:t>
            </a:r>
            <a:r>
              <a:rPr lang="en-US" altLang="ja-JP" sz="3600" b="1" i="1" dirty="0" err="1" smtClean="0">
                <a:solidFill>
                  <a:srgbClr val="FF0000"/>
                </a:solidFill>
              </a:rPr>
              <a:t>Q</a:t>
            </a:r>
            <a:r>
              <a:rPr lang="en-US" altLang="ja-JP" sz="36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3600" b="1" i="1" dirty="0" smtClean="0">
                <a:solidFill>
                  <a:srgbClr val="FF0000"/>
                </a:solidFill>
              </a:rPr>
              <a:t>)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i="1" dirty="0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-dimensional hypercube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FF"/>
                </a:solidFill>
              </a:rPr>
              <a:t>or </a:t>
            </a:r>
            <a:r>
              <a:rPr lang="en-US" sz="2400" b="1" i="1" dirty="0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-cube</a:t>
            </a:r>
            <a:r>
              <a:rPr lang="en-US" sz="2400" dirty="0" smtClean="0"/>
              <a:t>, denoted by </a:t>
            </a:r>
            <a:r>
              <a:rPr lang="en-US" altLang="ja-JP" sz="2400" b="1" i="1" dirty="0" err="1" smtClean="0">
                <a:solidFill>
                  <a:srgbClr val="0000FF"/>
                </a:solidFill>
              </a:rPr>
              <a:t>Q</a:t>
            </a:r>
            <a:r>
              <a:rPr lang="en-US" altLang="ja-JP" sz="24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ja-JP" sz="2400" i="1" dirty="0" smtClean="0"/>
              <a:t>, </a:t>
            </a:r>
            <a:r>
              <a:rPr lang="en-US" altLang="ja-JP" sz="2400" dirty="0" smtClean="0"/>
              <a:t>is the graph that has vertices representing the 2</a:t>
            </a:r>
            <a:r>
              <a:rPr lang="en-US" altLang="ja-JP" sz="2400" baseline="30000" dirty="0" smtClean="0"/>
              <a:t>n</a:t>
            </a:r>
            <a:r>
              <a:rPr lang="en-US" altLang="ja-JP" sz="2400" dirty="0" smtClean="0"/>
              <a:t> bit strings of length </a:t>
            </a:r>
            <a:r>
              <a:rPr lang="en-US" altLang="ja-JP" sz="2400" i="1" dirty="0" smtClean="0"/>
              <a:t>n</a:t>
            </a:r>
            <a:r>
              <a:rPr lang="en-US" altLang="ja-JP" sz="2400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Two vertices are adjacent </a:t>
            </a:r>
            <a:r>
              <a:rPr lang="en-US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iff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the bit strings that they represent differ in exactly one bit position.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The graphs</a:t>
            </a:r>
            <a:r>
              <a:rPr lang="en-US" altLang="ja-JP" sz="2000" b="1" i="1" dirty="0" smtClean="0">
                <a:solidFill>
                  <a:srgbClr val="0000FF"/>
                </a:solidFill>
              </a:rPr>
              <a:t> Q</a:t>
            </a:r>
            <a:r>
              <a:rPr lang="en-US" altLang="ja-JP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</a:t>
            </a:r>
            <a:r>
              <a:rPr lang="en-US" altLang="ja-JP" sz="2000" b="1" i="1" dirty="0" smtClean="0">
                <a:solidFill>
                  <a:srgbClr val="0000FF"/>
                </a:solidFill>
              </a:rPr>
              <a:t> Q</a:t>
            </a:r>
            <a:r>
              <a:rPr lang="en-US" altLang="ja-JP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 , and </a:t>
            </a:r>
            <a:r>
              <a:rPr lang="en-US" altLang="ja-JP" sz="2000" b="1" i="1" dirty="0" smtClean="0">
                <a:solidFill>
                  <a:srgbClr val="0000FF"/>
                </a:solidFill>
              </a:rPr>
              <a:t>Q</a:t>
            </a:r>
            <a:r>
              <a:rPr lang="en-US" altLang="ja-JP" sz="2000" b="1" i="1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>
                <a:ea typeface="ＭＳ Ｐゴシック" pitchFamily="34" charset="-128"/>
              </a:rPr>
              <a:t>are displayed in the following figure:</a:t>
            </a:r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931AA-77D3-468F-B56C-6AE6BB8E132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58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  <a:cs typeface="Times New Roman" pitchFamily="18" charset="0"/>
              </a:rPr>
              <a:t>Bipartite graphs</a:t>
            </a:r>
            <a:endParaRPr lang="en-US" sz="4000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A simple graph G is called </a:t>
            </a:r>
            <a:r>
              <a:rPr lang="en-US" sz="2800" b="1" i="1" dirty="0" smtClean="0">
                <a:solidFill>
                  <a:srgbClr val="0000FF"/>
                </a:solidFill>
              </a:rPr>
              <a:t>bipartite</a:t>
            </a:r>
            <a:r>
              <a:rPr lang="en-US" sz="2800" dirty="0" smtClean="0"/>
              <a:t> if its vertex set </a:t>
            </a:r>
            <a:r>
              <a:rPr lang="en-US" sz="2800" i="1" dirty="0" smtClean="0"/>
              <a:t>V</a:t>
            </a:r>
            <a:r>
              <a:rPr lang="en-US" sz="2800" dirty="0" smtClean="0"/>
              <a:t> can be partitioned into </a:t>
            </a:r>
            <a:r>
              <a:rPr lang="en-US" sz="2800" dirty="0" smtClean="0">
                <a:solidFill>
                  <a:srgbClr val="0000FF"/>
                </a:solidFill>
              </a:rPr>
              <a:t>two disjoint sets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and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such that </a:t>
            </a:r>
            <a:r>
              <a:rPr lang="en-US" sz="2800" dirty="0" smtClean="0">
                <a:solidFill>
                  <a:srgbClr val="0000FF"/>
                </a:solidFill>
              </a:rPr>
              <a:t>every edge in the graph connects a vertex in </a:t>
            </a:r>
            <a:r>
              <a:rPr lang="en-US" sz="2800" i="1" dirty="0" smtClean="0">
                <a:solidFill>
                  <a:srgbClr val="0000FF"/>
                </a:solidFill>
              </a:rPr>
              <a:t>V</a:t>
            </a:r>
            <a:r>
              <a:rPr lang="en-US" sz="28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baseline="-25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and a vertex in </a:t>
            </a:r>
            <a:r>
              <a:rPr lang="en-US" sz="2800" i="1" dirty="0" smtClean="0">
                <a:solidFill>
                  <a:srgbClr val="0000FF"/>
                </a:solidFill>
              </a:rPr>
              <a:t>V</a:t>
            </a:r>
            <a:r>
              <a:rPr lang="en-US" sz="2800" i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baseline="-25000" dirty="0" smtClean="0">
                <a:solidFill>
                  <a:srgbClr val="0000FF"/>
                </a:solidFill>
              </a:rPr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If each vertex of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is connected to each vertex of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, then it is called </a:t>
            </a:r>
            <a:r>
              <a:rPr lang="en-US" sz="2800" b="1" dirty="0" smtClean="0">
                <a:solidFill>
                  <a:srgbClr val="0000FF"/>
                </a:solidFill>
              </a:rPr>
              <a:t>complete bipartite graph </a:t>
            </a:r>
            <a:r>
              <a:rPr lang="en-US" sz="2800" dirty="0" smtClean="0"/>
              <a:t>and it is denoted by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K</a:t>
            </a:r>
            <a:r>
              <a:rPr lang="en-US" sz="2800" b="1" baseline="-30000" dirty="0" err="1" smtClean="0">
                <a:solidFill>
                  <a:srgbClr val="0000FF"/>
                </a:solidFill>
              </a:rPr>
              <a:t>m,n</a:t>
            </a:r>
            <a:r>
              <a:rPr lang="en-US" sz="2800" b="1" baseline="-30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 where m is the number of vertices in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1  </a:t>
            </a:r>
            <a:r>
              <a:rPr lang="en-US" sz="2800" dirty="0" smtClean="0"/>
              <a:t>and n is the number of vertices in 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2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66657-5587-408F-B0FA-3D520FD39D0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cs typeface="Times New Roman" pitchFamily="18" charset="0"/>
              </a:rPr>
              <a:t>Bipartite graphs</a:t>
            </a:r>
            <a:endParaRPr lang="en-US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6BAFF-21CD-44CC-BB4D-00615C18211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379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" y="1524000"/>
            <a:ext cx="8115300" cy="41243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Example 11: 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Are the graphs </a:t>
            </a:r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 and </a:t>
            </a:r>
            <a:r>
              <a:rPr 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sz="3200" dirty="0" smtClean="0">
                <a:solidFill>
                  <a:srgbClr val="FF0000"/>
                </a:solidFill>
                <a:cs typeface="Times New Roman" pitchFamily="18" charset="0"/>
              </a:rPr>
              <a:t> are Bipartite?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58C0B-1D79-440A-AD44-91EF247B2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482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304200"/>
            <a:ext cx="7467600" cy="48346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Practice @ Home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Relevant Odd-Numbered exercises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06103-FF9F-4C55-B1AD-F19D79356F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9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Graph Terminology : Different Types of Graphs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365125" indent="-365125" eaLnBrk="1" hangingPunct="1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Simple Graph</a:t>
            </a:r>
            <a:r>
              <a:rPr lang="en-US" sz="2800" dirty="0" smtClean="0"/>
              <a:t>: An </a:t>
            </a:r>
            <a:r>
              <a:rPr lang="en-US" sz="2800" b="1" i="1" dirty="0" smtClean="0">
                <a:solidFill>
                  <a:srgbClr val="0000FF"/>
                </a:solidFill>
              </a:rPr>
              <a:t>undirected</a:t>
            </a:r>
            <a:r>
              <a:rPr lang="en-US" sz="2800" dirty="0" smtClean="0"/>
              <a:t> graph with </a:t>
            </a:r>
            <a:r>
              <a:rPr lang="en-US" sz="2800" dirty="0" smtClean="0">
                <a:solidFill>
                  <a:srgbClr val="0000FF"/>
                </a:solidFill>
              </a:rPr>
              <a:t>no multiple edges or loops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is called a simple graph.</a:t>
            </a:r>
          </a:p>
          <a:p>
            <a:pPr marL="365125" indent="-365125" eaLnBrk="1" hangingPunct="1">
              <a:spcBef>
                <a:spcPts val="600"/>
              </a:spcBef>
            </a:pPr>
            <a:endParaRPr lang="en-US" sz="2800" dirty="0" smtClean="0"/>
          </a:p>
          <a:p>
            <a:pPr marL="365125" indent="-365125" eaLnBrk="1" hangingPunct="1">
              <a:spcBef>
                <a:spcPts val="600"/>
              </a:spcBef>
            </a:pPr>
            <a:r>
              <a:rPr lang="en-US" sz="2800" b="1" dirty="0" err="1" smtClean="0">
                <a:solidFill>
                  <a:srgbClr val="FF0000"/>
                </a:solidFill>
              </a:rPr>
              <a:t>Multigraph</a:t>
            </a:r>
            <a:r>
              <a:rPr lang="en-US" sz="2800" dirty="0" smtClean="0"/>
              <a:t>: An </a:t>
            </a:r>
            <a:r>
              <a:rPr lang="en-US" sz="2800" b="1" i="1" dirty="0" smtClean="0">
                <a:solidFill>
                  <a:srgbClr val="0000FF"/>
                </a:solidFill>
              </a:rPr>
              <a:t>undirected</a:t>
            </a:r>
            <a:r>
              <a:rPr lang="en-US" sz="2800" dirty="0" smtClean="0"/>
              <a:t> graph that </a:t>
            </a:r>
            <a:r>
              <a:rPr lang="en-US" sz="2800" dirty="0" smtClean="0">
                <a:solidFill>
                  <a:srgbClr val="0000FF"/>
                </a:solidFill>
              </a:rPr>
              <a:t>may contain multiple edges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connecting the same vertices but </a:t>
            </a:r>
            <a:r>
              <a:rPr lang="en-US" sz="2800" dirty="0" smtClean="0">
                <a:solidFill>
                  <a:srgbClr val="0000FF"/>
                </a:solidFill>
              </a:rPr>
              <a:t>no loops.</a:t>
            </a:r>
          </a:p>
          <a:p>
            <a:pPr marL="365125" indent="-365125" eaLnBrk="1" hangingPunct="1">
              <a:spcBef>
                <a:spcPts val="600"/>
              </a:spcBef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65125" indent="-365125" eaLnBrk="1" hangingPunct="1">
              <a:spcBef>
                <a:spcPts val="600"/>
              </a:spcBef>
            </a:pPr>
            <a:r>
              <a:rPr lang="en-US" sz="2800" b="1" dirty="0" err="1" smtClean="0">
                <a:solidFill>
                  <a:srgbClr val="FF0000"/>
                </a:solidFill>
              </a:rPr>
              <a:t>Pseudograph</a:t>
            </a:r>
            <a:r>
              <a:rPr lang="en-US" sz="2800" dirty="0" smtClean="0"/>
              <a:t>: An </a:t>
            </a:r>
            <a:r>
              <a:rPr lang="en-US" sz="2800" b="1" i="1" dirty="0" smtClean="0">
                <a:solidFill>
                  <a:srgbClr val="0000FF"/>
                </a:solidFill>
              </a:rPr>
              <a:t>undirected</a:t>
            </a:r>
            <a:r>
              <a:rPr lang="en-US" sz="2800" dirty="0" smtClean="0"/>
              <a:t> graph that </a:t>
            </a:r>
            <a:r>
              <a:rPr lang="en-US" sz="2800" dirty="0" smtClean="0">
                <a:solidFill>
                  <a:srgbClr val="0000FF"/>
                </a:solidFill>
              </a:rPr>
              <a:t>may contain multiple edges and loops</a:t>
            </a:r>
            <a:r>
              <a:rPr lang="en-US" sz="2800" dirty="0" smtClean="0"/>
              <a:t> is called a </a:t>
            </a:r>
            <a:r>
              <a:rPr lang="en-US" sz="2800" dirty="0" err="1" smtClean="0"/>
              <a:t>pseudograph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94548-4CB8-4F0F-B4B5-DEC2196AF8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Graph Terminology : Different Types of 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FF"/>
                </a:solidFill>
              </a:rPr>
              <a:t>Simple Directed graph</a:t>
            </a:r>
            <a:r>
              <a:rPr lang="en-US" sz="2400" dirty="0" smtClean="0"/>
              <a:t>: When a </a:t>
            </a:r>
            <a:r>
              <a:rPr lang="en-US" sz="2400" b="1" i="1" dirty="0" smtClean="0">
                <a:solidFill>
                  <a:srgbClr val="FF0000"/>
                </a:solidFill>
              </a:rPr>
              <a:t>directed</a:t>
            </a:r>
            <a:r>
              <a:rPr lang="en-US" sz="2400" dirty="0" smtClean="0"/>
              <a:t> graph has </a:t>
            </a:r>
            <a:r>
              <a:rPr lang="en-US" sz="2400" dirty="0" smtClean="0">
                <a:solidFill>
                  <a:srgbClr val="FF0000"/>
                </a:solidFill>
              </a:rPr>
              <a:t>no loops </a:t>
            </a:r>
            <a:r>
              <a:rPr lang="en-US" sz="2400" dirty="0" smtClean="0"/>
              <a:t>and has </a:t>
            </a:r>
            <a:r>
              <a:rPr lang="en-US" sz="2400" dirty="0" smtClean="0">
                <a:solidFill>
                  <a:srgbClr val="FF0000"/>
                </a:solidFill>
              </a:rPr>
              <a:t>no multiple directed edges</a:t>
            </a:r>
            <a:r>
              <a:rPr lang="en-US" sz="2400" dirty="0" smtClean="0"/>
              <a:t>, it is called a simple directed graph.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</a:rPr>
              <a:t>Directed multigraph</a:t>
            </a:r>
            <a:r>
              <a:rPr lang="en-US" sz="2400" dirty="0" smtClean="0"/>
              <a:t>: A graph with </a:t>
            </a:r>
            <a:r>
              <a:rPr lang="en-US" sz="2400" b="1" i="1" dirty="0" smtClean="0">
                <a:solidFill>
                  <a:srgbClr val="FF0000"/>
                </a:solidFill>
              </a:rPr>
              <a:t>directed</a:t>
            </a:r>
            <a:r>
              <a:rPr lang="en-US" sz="2400" i="1" dirty="0" smtClean="0">
                <a:solidFill>
                  <a:srgbClr val="FF0000"/>
                </a:solidFill>
              </a:rPr>
              <a:t> edges </a:t>
            </a:r>
            <a:r>
              <a:rPr lang="en-US" sz="2400" dirty="0" smtClean="0"/>
              <a:t>that may contain </a:t>
            </a:r>
            <a:r>
              <a:rPr lang="en-US" sz="2400" dirty="0" smtClean="0">
                <a:solidFill>
                  <a:srgbClr val="FF0000"/>
                </a:solidFill>
              </a:rPr>
              <a:t>multiple directed edges </a:t>
            </a:r>
            <a:r>
              <a:rPr lang="en-US" sz="2400" dirty="0" smtClean="0"/>
              <a:t>is called a directed multigraph.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</a:rPr>
              <a:t>Mixed Graph</a:t>
            </a:r>
            <a:r>
              <a:rPr lang="en-US" sz="2400" dirty="0" smtClean="0"/>
              <a:t>: A graph with </a:t>
            </a:r>
            <a:r>
              <a:rPr lang="en-US" sz="2400" i="1" dirty="0" smtClean="0">
                <a:solidFill>
                  <a:srgbClr val="FF0000"/>
                </a:solidFill>
              </a:rPr>
              <a:t>both </a:t>
            </a:r>
            <a:r>
              <a:rPr lang="en-US" sz="2400" b="1" i="1" dirty="0" smtClean="0">
                <a:solidFill>
                  <a:srgbClr val="FF0000"/>
                </a:solidFill>
              </a:rPr>
              <a:t>directed</a:t>
            </a:r>
            <a:r>
              <a:rPr lang="en-US" sz="2400" i="1" dirty="0" smtClean="0">
                <a:solidFill>
                  <a:srgbClr val="FF0000"/>
                </a:solidFill>
              </a:rPr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undirected</a:t>
            </a:r>
            <a:r>
              <a:rPr lang="en-US" sz="2400" i="1" dirty="0" smtClean="0">
                <a:solidFill>
                  <a:srgbClr val="FF0000"/>
                </a:solidFill>
              </a:rPr>
              <a:t> edges </a:t>
            </a:r>
            <a:r>
              <a:rPr lang="en-US" sz="2400" dirty="0" smtClean="0"/>
              <a:t>is called a mixed graph. A mixed graph may contain loop(s).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</a:rPr>
              <a:t>Loop</a:t>
            </a:r>
            <a:r>
              <a:rPr lang="en-US" sz="2400" dirty="0" smtClean="0"/>
              <a:t>: An edge that connect a vertex to itself is called a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B6482-093C-41AC-BBB8-9B82C51ABF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C00000"/>
                </a:solidFill>
              </a:rPr>
              <a:t>Table 1: Graph Terminology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2362200"/>
                <a:gridCol w="2057400"/>
              </a:tblGrid>
              <a:tr h="7778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Edges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Multiple Edges Allowed?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Loops Allowed?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Simple 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Undirected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Undirected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Pseudograph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Undirected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7778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Simple directed 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>
                          <a:solidFill>
                            <a:srgbClr val="0000FF"/>
                          </a:solidFill>
                        </a:rPr>
                        <a:t>Directed</a:t>
                      </a:r>
                      <a:endParaRPr lang="en-US" sz="18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675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Directed Multigraph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>
                          <a:solidFill>
                            <a:srgbClr val="0000FF"/>
                          </a:solidFill>
                        </a:rPr>
                        <a:t>Directed</a:t>
                      </a:r>
                      <a:endParaRPr lang="en-US" sz="18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10108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Mixed graph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>
                          <a:solidFill>
                            <a:srgbClr val="0000FF"/>
                          </a:solidFill>
                        </a:rPr>
                        <a:t>Directed and Undirected</a:t>
                      </a:r>
                      <a:endParaRPr lang="en-US" sz="18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3B61B-B904-4B2B-A1B6-EB66128004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/>
              <a:t>Directed Graph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Definition 2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0000FF"/>
                </a:solidFill>
              </a:rPr>
              <a:t>A directed graph(or </a:t>
            </a:r>
            <a:r>
              <a:rPr lang="en-US" sz="2800" b="1" i="1" dirty="0" smtClean="0">
                <a:solidFill>
                  <a:srgbClr val="0000FF"/>
                </a:solidFill>
              </a:rPr>
              <a:t>digraph</a:t>
            </a:r>
            <a:r>
              <a:rPr lang="en-US" sz="2800" dirty="0" smtClean="0">
                <a:solidFill>
                  <a:srgbClr val="0000FF"/>
                </a:solidFill>
              </a:rPr>
              <a:t>) (</a:t>
            </a:r>
            <a:r>
              <a:rPr lang="en-US" sz="2800" i="1" dirty="0" smtClean="0">
                <a:solidFill>
                  <a:srgbClr val="0000FF"/>
                </a:solidFill>
              </a:rPr>
              <a:t>V,E</a:t>
            </a:r>
            <a:r>
              <a:rPr lang="en-US" sz="2800" dirty="0" smtClean="0">
                <a:solidFill>
                  <a:srgbClr val="0000FF"/>
                </a:solidFill>
              </a:rPr>
              <a:t>) consists of a nonempty set of vertices </a:t>
            </a:r>
            <a:r>
              <a:rPr lang="en-US" sz="2800" i="1" dirty="0" smtClean="0">
                <a:solidFill>
                  <a:srgbClr val="0000FF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</a:rPr>
              <a:t> and a set of directed edges </a:t>
            </a:r>
            <a:r>
              <a:rPr lang="en-US" sz="2800" i="1" dirty="0" smtClean="0">
                <a:solidFill>
                  <a:srgbClr val="0000FF"/>
                </a:solidFill>
              </a:rPr>
              <a:t>E</a:t>
            </a:r>
            <a:r>
              <a:rPr lang="en-US" sz="2800" dirty="0" smtClean="0">
                <a:solidFill>
                  <a:srgbClr val="0000FF"/>
                </a:solidFill>
              </a:rPr>
              <a:t>. </a:t>
            </a:r>
          </a:p>
          <a:p>
            <a:r>
              <a:rPr lang="en-US" sz="2800" dirty="0" smtClean="0"/>
              <a:t>Each directed edge is associated with an ordered pair of vertices. </a:t>
            </a:r>
          </a:p>
          <a:p>
            <a:r>
              <a:rPr lang="en-US" sz="2800" dirty="0" smtClean="0"/>
              <a:t>The directed edge associated with the ordered pair (</a:t>
            </a:r>
            <a:r>
              <a:rPr lang="en-US" sz="2800" i="1" dirty="0" err="1" smtClean="0"/>
              <a:t>u,v</a:t>
            </a:r>
            <a:r>
              <a:rPr lang="en-US" sz="2800" dirty="0" smtClean="0"/>
              <a:t>) is said to </a:t>
            </a:r>
            <a:r>
              <a:rPr lang="en-US" sz="2800" i="1" dirty="0" smtClean="0">
                <a:solidFill>
                  <a:srgbClr val="0000FF"/>
                </a:solidFill>
              </a:rPr>
              <a:t>start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at </a:t>
            </a:r>
            <a:r>
              <a:rPr lang="en-US" sz="2800" b="1" i="1" dirty="0" smtClean="0">
                <a:solidFill>
                  <a:srgbClr val="0000FF"/>
                </a:solidFill>
              </a:rPr>
              <a:t>u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FF0000"/>
                </a:solidFill>
              </a:rPr>
              <a:t>end</a:t>
            </a:r>
            <a:r>
              <a:rPr lang="en-US" sz="2800" dirty="0" smtClean="0">
                <a:solidFill>
                  <a:srgbClr val="FF0000"/>
                </a:solidFill>
              </a:rPr>
              <a:t> at </a:t>
            </a:r>
            <a:r>
              <a:rPr lang="en-US" sz="2800" b="1" i="1" dirty="0" smtClean="0">
                <a:solidFill>
                  <a:srgbClr val="FF0000"/>
                </a:solidFill>
              </a:rPr>
              <a:t>v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CDB30-EA34-4AD6-B67F-8AAF7D19AE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8</a:t>
            </a:r>
            <a:r>
              <a:rPr lang="en-US" sz="3200" dirty="0" smtClean="0">
                <a:solidFill>
                  <a:srgbClr val="FF0000"/>
                </a:solidFill>
              </a:rPr>
              <a:t>.2 </a:t>
            </a:r>
            <a:r>
              <a:rPr lang="en-US" sz="3200" dirty="0" smtClean="0">
                <a:solidFill>
                  <a:srgbClr val="FF0000"/>
                </a:solidFill>
              </a:rPr>
              <a:t>Graph Terminology and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Special Types of Graphs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Basic terminology </a:t>
            </a:r>
          </a:p>
          <a:p>
            <a:r>
              <a:rPr lang="en-US" sz="2000" dirty="0" smtClean="0"/>
              <a:t>Adjacent vertices</a:t>
            </a:r>
          </a:p>
          <a:p>
            <a:r>
              <a:rPr lang="en-US" sz="2000" dirty="0" smtClean="0"/>
              <a:t>Degree of a vertex</a:t>
            </a:r>
          </a:p>
          <a:p>
            <a:pPr lvl="1"/>
            <a:r>
              <a:rPr lang="en-US" sz="2000" dirty="0" smtClean="0"/>
              <a:t>In-degree of a vertex</a:t>
            </a:r>
          </a:p>
          <a:p>
            <a:pPr lvl="1"/>
            <a:r>
              <a:rPr lang="en-US" sz="2000" dirty="0" smtClean="0"/>
              <a:t>Out-degree of a vertex</a:t>
            </a:r>
          </a:p>
          <a:p>
            <a:r>
              <a:rPr lang="en-US" sz="2000" dirty="0" smtClean="0"/>
              <a:t>Isolated vertex</a:t>
            </a:r>
          </a:p>
          <a:p>
            <a:r>
              <a:rPr lang="en-US" sz="2000" dirty="0" smtClean="0"/>
              <a:t>Pendant vertex</a:t>
            </a:r>
          </a:p>
          <a:p>
            <a:r>
              <a:rPr lang="en-US" sz="2000" dirty="0" smtClean="0"/>
              <a:t>The Handshaking Theorem</a:t>
            </a:r>
          </a:p>
          <a:p>
            <a:r>
              <a:rPr lang="en-US" sz="2000" dirty="0" smtClean="0"/>
              <a:t>Some Special Simple Graphs</a:t>
            </a:r>
          </a:p>
          <a:p>
            <a:r>
              <a:rPr lang="en-US" sz="2000" dirty="0" smtClean="0"/>
              <a:t>Bipartite Graphs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97464-B6A7-4C05-B9BC-48C59DC2D7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Basic Terminology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ts val="763"/>
              </a:spcBef>
            </a:pPr>
            <a:r>
              <a:rPr lang="en-US" sz="2800" b="1" u="sng" dirty="0" smtClean="0">
                <a:solidFill>
                  <a:srgbClr val="FF0000"/>
                </a:solidFill>
                <a:cs typeface="Times New Roman" pitchFamily="18" charset="0"/>
              </a:rPr>
              <a:t>Definition</a:t>
            </a:r>
            <a:r>
              <a:rPr lang="en-US" sz="2800" u="sng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Two vertices </a:t>
            </a:r>
            <a:r>
              <a:rPr lang="en-US" sz="2800" i="1" dirty="0" smtClean="0">
                <a:cs typeface="Times New Roman" pitchFamily="18" charset="0"/>
              </a:rPr>
              <a:t>u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i="1" dirty="0" smtClean="0">
                <a:cs typeface="Times New Roman" pitchFamily="18" charset="0"/>
              </a:rPr>
              <a:t>v </a:t>
            </a:r>
            <a:r>
              <a:rPr lang="en-US" sz="2800" dirty="0" smtClean="0">
                <a:cs typeface="Times New Roman" pitchFamily="18" charset="0"/>
              </a:rPr>
              <a:t>in an undirected graph </a:t>
            </a:r>
            <a:r>
              <a:rPr lang="en-US" sz="2800" i="1" dirty="0" smtClean="0">
                <a:cs typeface="Times New Roman" pitchFamily="18" charset="0"/>
              </a:rPr>
              <a:t>G </a:t>
            </a:r>
            <a:r>
              <a:rPr lang="en-US" sz="2800" dirty="0" smtClean="0">
                <a:cs typeface="Times New Roman" pitchFamily="18" charset="0"/>
              </a:rPr>
              <a:t>are called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adjacent</a:t>
            </a:r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(or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neighbors</a:t>
            </a:r>
            <a:r>
              <a:rPr lang="en-US" sz="2800" dirty="0" smtClean="0">
                <a:cs typeface="Times New Roman" pitchFamily="18" charset="0"/>
              </a:rPr>
              <a:t>)  in </a:t>
            </a:r>
            <a:r>
              <a:rPr lang="en-US" sz="2800" i="1" dirty="0" smtClean="0">
                <a:cs typeface="Times New Roman" pitchFamily="18" charset="0"/>
              </a:rPr>
              <a:t>G </a:t>
            </a:r>
            <a:r>
              <a:rPr lang="en-US" sz="2800" dirty="0" smtClean="0">
                <a:cs typeface="Times New Roman" pitchFamily="18" charset="0"/>
              </a:rPr>
              <a:t>if </a:t>
            </a:r>
            <a:r>
              <a:rPr lang="en-US" sz="2800" i="1" dirty="0" smtClean="0">
                <a:cs typeface="Times New Roman" pitchFamily="18" charset="0"/>
              </a:rPr>
              <a:t>u </a:t>
            </a:r>
            <a:r>
              <a:rPr lang="en-US" sz="2800" dirty="0" smtClean="0">
                <a:cs typeface="Times New Roman" pitchFamily="18" charset="0"/>
              </a:rPr>
              <a:t>and</a:t>
            </a:r>
            <a:r>
              <a:rPr lang="en-US" sz="2800" i="1" dirty="0" smtClean="0">
                <a:cs typeface="Times New Roman" pitchFamily="18" charset="0"/>
              </a:rPr>
              <a:t> v </a:t>
            </a:r>
            <a:r>
              <a:rPr lang="en-US" sz="2800" dirty="0" smtClean="0">
                <a:cs typeface="Times New Roman" pitchFamily="18" charset="0"/>
              </a:rPr>
              <a:t>are endpoints of an edge of </a:t>
            </a:r>
            <a:r>
              <a:rPr lang="en-US" sz="2800" i="1" dirty="0" smtClean="0">
                <a:cs typeface="Times New Roman" pitchFamily="18" charset="0"/>
              </a:rPr>
              <a:t>G.</a:t>
            </a:r>
          </a:p>
          <a:p>
            <a:pPr>
              <a:lnSpc>
                <a:spcPct val="98000"/>
              </a:lnSpc>
              <a:spcBef>
                <a:spcPts val="763"/>
              </a:spcBef>
            </a:pPr>
            <a:r>
              <a:rPr lang="en-US" sz="2800" dirty="0" smtClean="0">
                <a:cs typeface="Times New Roman" pitchFamily="18" charset="0"/>
              </a:rPr>
              <a:t>If </a:t>
            </a:r>
            <a:r>
              <a:rPr lang="en-US" sz="2800" i="1" dirty="0" smtClean="0"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 is associated with {</a:t>
            </a:r>
            <a:r>
              <a:rPr lang="en-US" sz="2800" i="1" dirty="0" smtClean="0">
                <a:cs typeface="Times New Roman" pitchFamily="18" charset="0"/>
              </a:rPr>
              <a:t>u, v</a:t>
            </a:r>
            <a:r>
              <a:rPr lang="en-US" sz="2800" dirty="0" smtClean="0">
                <a:cs typeface="Times New Roman" pitchFamily="18" charset="0"/>
              </a:rPr>
              <a:t>}, the edge </a:t>
            </a:r>
            <a:r>
              <a:rPr lang="en-US" sz="2800" i="1" dirty="0" smtClean="0">
                <a:solidFill>
                  <a:srgbClr val="0000FF"/>
                </a:solidFill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is called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incident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with the vertices </a:t>
            </a:r>
            <a:r>
              <a:rPr lang="en-US" sz="2800" i="1" dirty="0" smtClean="0">
                <a:solidFill>
                  <a:srgbClr val="0000FF"/>
                </a:solidFill>
                <a:cs typeface="Times New Roman" pitchFamily="18" charset="0"/>
              </a:rPr>
              <a:t>u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98000"/>
              </a:lnSpc>
              <a:spcBef>
                <a:spcPts val="763"/>
              </a:spcBef>
            </a:pPr>
            <a:r>
              <a:rPr lang="en-US" sz="2800" dirty="0" smtClean="0">
                <a:cs typeface="Times New Roman" pitchFamily="18" charset="0"/>
              </a:rPr>
              <a:t>The edge </a:t>
            </a:r>
            <a:r>
              <a:rPr lang="en-US" sz="2800" b="1" i="1" dirty="0" smtClean="0"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 is also said to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connect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i="1" dirty="0" smtClean="0">
                <a:cs typeface="Times New Roman" pitchFamily="18" charset="0"/>
              </a:rPr>
              <a:t>u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b="1" i="1" dirty="0" smtClean="0">
                <a:cs typeface="Times New Roman" pitchFamily="18" charset="0"/>
              </a:rPr>
              <a:t>v</a:t>
            </a:r>
            <a:r>
              <a:rPr lang="en-US" sz="2800" i="1" dirty="0" smtClean="0">
                <a:cs typeface="Times New Roman" pitchFamily="18" charset="0"/>
              </a:rPr>
              <a:t>.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8000"/>
              </a:lnSpc>
              <a:spcBef>
                <a:spcPts val="763"/>
              </a:spcBef>
            </a:pPr>
            <a:r>
              <a:rPr lang="en-US" sz="2800" dirty="0" smtClean="0">
                <a:cs typeface="Times New Roman" pitchFamily="18" charset="0"/>
              </a:rPr>
              <a:t>The vertices </a:t>
            </a:r>
            <a:r>
              <a:rPr lang="en-US" sz="2800" b="1" i="1" dirty="0" smtClean="0">
                <a:cs typeface="Times New Roman" pitchFamily="18" charset="0"/>
              </a:rPr>
              <a:t>u</a:t>
            </a:r>
            <a:r>
              <a:rPr lang="en-US" sz="2800" dirty="0" smtClean="0">
                <a:cs typeface="Times New Roman" pitchFamily="18" charset="0"/>
              </a:rPr>
              <a:t> and </a:t>
            </a:r>
            <a:r>
              <a:rPr lang="en-US" sz="2800" b="1" i="1" dirty="0" smtClean="0">
                <a:cs typeface="Times New Roman" pitchFamily="18" charset="0"/>
              </a:rPr>
              <a:t>v</a:t>
            </a:r>
            <a:r>
              <a:rPr lang="en-US" sz="2800" dirty="0" smtClean="0">
                <a:cs typeface="Times New Roman" pitchFamily="18" charset="0"/>
              </a:rPr>
              <a:t> are called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endpoints</a:t>
            </a:r>
            <a:r>
              <a:rPr lang="en-US" sz="2800" dirty="0" smtClean="0">
                <a:cs typeface="Times New Roman" pitchFamily="18" charset="0"/>
              </a:rPr>
              <a:t> of an edge associated with {</a:t>
            </a:r>
            <a:r>
              <a:rPr lang="en-US" sz="2800" b="1" i="1" dirty="0" smtClean="0">
                <a:cs typeface="Times New Roman" pitchFamily="18" charset="0"/>
              </a:rPr>
              <a:t>u, v</a:t>
            </a:r>
            <a:r>
              <a:rPr lang="en-US" sz="2800" dirty="0" smtClean="0">
                <a:cs typeface="Times New Roman" pitchFamily="18" charset="0"/>
              </a:rPr>
              <a:t>}.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B3AAF-BD40-4D6A-B5A1-EB77726035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Basic Terminology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FF0000"/>
                </a:solidFill>
                <a:cs typeface="Times New Roman" pitchFamily="18" charset="0"/>
              </a:rPr>
              <a:t>Definition </a:t>
            </a:r>
            <a:r>
              <a:rPr lang="en-US" sz="2800" b="1" u="sng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i="1" dirty="0" smtClean="0">
                <a:cs typeface="Times New Roman" pitchFamily="18" charset="0"/>
              </a:rPr>
              <a:t>degree of a vertex in an undirected graph </a:t>
            </a:r>
            <a:r>
              <a:rPr lang="en-US" sz="2800" dirty="0" smtClean="0">
                <a:cs typeface="Times New Roman" pitchFamily="18" charset="0"/>
              </a:rPr>
              <a:t>is the </a:t>
            </a:r>
            <a:r>
              <a:rPr lang="en-US" sz="2800" b="1" i="1" dirty="0" smtClean="0">
                <a:cs typeface="Times New Roman" pitchFamily="18" charset="0"/>
              </a:rPr>
              <a:t>number of edges incident with it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smtClean="0">
                <a:cs typeface="Times New Roman" pitchFamily="18" charset="0"/>
              </a:rPr>
              <a:t>except</a:t>
            </a:r>
            <a:r>
              <a:rPr lang="en-US" sz="2800" dirty="0" smtClean="0">
                <a:cs typeface="Times New Roman" pitchFamily="18" charset="0"/>
              </a:rPr>
              <a:t> that a </a:t>
            </a:r>
            <a:r>
              <a:rPr lang="en-US" sz="2800" b="1" i="1" dirty="0" smtClean="0">
                <a:cs typeface="Times New Roman" pitchFamily="18" charset="0"/>
              </a:rPr>
              <a:t>loop</a:t>
            </a:r>
            <a:r>
              <a:rPr lang="en-US" sz="2800" dirty="0" smtClean="0">
                <a:cs typeface="Times New Roman" pitchFamily="18" charset="0"/>
              </a:rPr>
              <a:t> at a vertex contributes </a:t>
            </a:r>
            <a:r>
              <a:rPr lang="en-US" sz="2800" b="1" i="1" dirty="0" smtClean="0">
                <a:cs typeface="Times New Roman" pitchFamily="18" charset="0"/>
              </a:rPr>
              <a:t>twice</a:t>
            </a:r>
            <a:r>
              <a:rPr lang="en-US" sz="2800" dirty="0" smtClean="0">
                <a:cs typeface="Times New Roman" pitchFamily="18" charset="0"/>
              </a:rPr>
              <a:t> to the degree of that vertex.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The degree of the vertex 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v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is denoted by deg(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Isolated </a:t>
            </a:r>
            <a:r>
              <a:rPr lang="en-US" sz="2800" b="1" dirty="0" smtClean="0">
                <a:solidFill>
                  <a:srgbClr val="0000FF"/>
                </a:solidFill>
              </a:rPr>
              <a:t>vertex</a:t>
            </a:r>
            <a:r>
              <a:rPr lang="en-US" sz="2800" dirty="0" smtClean="0"/>
              <a:t>: A vertex of degree zero is called isolated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Pendant vertex</a:t>
            </a:r>
            <a:r>
              <a:rPr lang="en-US" sz="2800" dirty="0" smtClean="0"/>
              <a:t>: A vertex is pendant if and only if it has degree one.</a:t>
            </a:r>
          </a:p>
          <a:p>
            <a:endParaRPr lang="en-US" dirty="0" smtClean="0">
              <a:solidFill>
                <a:srgbClr val="0000FF"/>
              </a:solidFill>
              <a:cs typeface="Times New Roman" pitchFamily="18" charset="0"/>
            </a:endParaRP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F5759-B881-4CAD-ADF5-D82C85BCB0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1338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Discrete Mathematics (CSC 1204) </vt:lpstr>
      <vt:lpstr>What is a Graph?</vt:lpstr>
      <vt:lpstr>Graph Terminology : Different Types of Graphs</vt:lpstr>
      <vt:lpstr>Graph Terminology : Different Types of Graphs</vt:lpstr>
      <vt:lpstr>Table 1: Graph Terminology</vt:lpstr>
      <vt:lpstr>Directed Graph</vt:lpstr>
      <vt:lpstr>8.2 Graph Terminology and  Special Types of Graphs</vt:lpstr>
      <vt:lpstr>Basic Terminology</vt:lpstr>
      <vt:lpstr>Basic Terminology</vt:lpstr>
      <vt:lpstr>Example 1 </vt:lpstr>
      <vt:lpstr>The Handshaking Theorem</vt:lpstr>
      <vt:lpstr>Example 2</vt:lpstr>
      <vt:lpstr>Theorem 2 </vt:lpstr>
      <vt:lpstr>Initial vertex &amp; Terminal Vertex</vt:lpstr>
      <vt:lpstr>In-degree &amp; Out-degree of a vertex</vt:lpstr>
      <vt:lpstr>Example: In-degree &amp; Out-degree of a vertex</vt:lpstr>
      <vt:lpstr>Example: In-degree &amp; Out-degree of a vertex</vt:lpstr>
      <vt:lpstr>Theorem 3</vt:lpstr>
      <vt:lpstr>Some Special Simple Graphs: Complete Graph(Kn)                 </vt:lpstr>
      <vt:lpstr>Some Special Simple Graphs: Cycles(Cn) </vt:lpstr>
      <vt:lpstr>Some Special Simple Graphs: Wheels(Wn)</vt:lpstr>
      <vt:lpstr>Some Special Simple Graphs: n-Cubes(Qn)</vt:lpstr>
      <vt:lpstr>Bipartite graphs</vt:lpstr>
      <vt:lpstr>Bipartite graphs</vt:lpstr>
      <vt:lpstr>Example 11: Are the graphs G and H are Bipartite?</vt:lpstr>
      <vt:lpstr>Practice @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ASUS</cp:lastModifiedBy>
  <cp:revision>52</cp:revision>
  <dcterms:created xsi:type="dcterms:W3CDTF">2013-11-01T14:20:57Z</dcterms:created>
  <dcterms:modified xsi:type="dcterms:W3CDTF">2019-07-06T16:14:25Z</dcterms:modified>
</cp:coreProperties>
</file>