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3" r:id="rId1"/>
  </p:sldMasterIdLst>
  <p:notesMasterIdLst>
    <p:notesMasterId r:id="rId32"/>
  </p:notesMasterIdLst>
  <p:handoutMasterIdLst>
    <p:handoutMasterId r:id="rId33"/>
  </p:handoutMasterIdLst>
  <p:sldIdLst>
    <p:sldId id="413" r:id="rId2"/>
    <p:sldId id="375" r:id="rId3"/>
    <p:sldId id="418" r:id="rId4"/>
    <p:sldId id="259" r:id="rId5"/>
    <p:sldId id="437" r:id="rId6"/>
    <p:sldId id="421" r:id="rId7"/>
    <p:sldId id="422" r:id="rId8"/>
    <p:sldId id="376" r:id="rId9"/>
    <p:sldId id="373" r:id="rId10"/>
    <p:sldId id="385" r:id="rId11"/>
    <p:sldId id="386" r:id="rId12"/>
    <p:sldId id="266" r:id="rId13"/>
    <p:sldId id="388" r:id="rId14"/>
    <p:sldId id="268" r:id="rId15"/>
    <p:sldId id="454" r:id="rId16"/>
    <p:sldId id="455" r:id="rId17"/>
    <p:sldId id="456" r:id="rId18"/>
    <p:sldId id="457" r:id="rId19"/>
    <p:sldId id="458" r:id="rId20"/>
    <p:sldId id="258" r:id="rId21"/>
    <p:sldId id="263" r:id="rId22"/>
    <p:sldId id="265" r:id="rId23"/>
    <p:sldId id="461" r:id="rId24"/>
    <p:sldId id="462" r:id="rId25"/>
    <p:sldId id="459" r:id="rId26"/>
    <p:sldId id="460" r:id="rId27"/>
    <p:sldId id="267" r:id="rId28"/>
    <p:sldId id="269" r:id="rId29"/>
    <p:sldId id="271" r:id="rId30"/>
    <p:sldId id="463" r:id="rId31"/>
  </p:sldIdLst>
  <p:sldSz cx="12188825"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80808"/>
    <a:srgbClr val="FF3300"/>
    <a:srgbClr val="FFFF00"/>
    <a:srgbClr val="0000CC"/>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882" autoAdjust="0"/>
    <p:restoredTop sz="94660"/>
  </p:normalViewPr>
  <p:slideViewPr>
    <p:cSldViewPr>
      <p:cViewPr varScale="1">
        <p:scale>
          <a:sx n="72" d="100"/>
          <a:sy n="72" d="100"/>
        </p:scale>
        <p:origin x="420" y="66"/>
      </p:cViewPr>
      <p:guideLst>
        <p:guide orient="horz" pos="2160"/>
        <p:guide pos="3839"/>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slide" Target="slides/slide5.xml"/><Relationship Id="rId1" Type="http://schemas.openxmlformats.org/officeDocument/2006/relationships/slide" Target="slides/slide4.xml"/><Relationship Id="rId4" Type="http://schemas.openxmlformats.org/officeDocument/2006/relationships/slide" Target="slides/slide1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5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cs typeface="Arial" charset="0"/>
              </a:defRPr>
            </a:lvl1pPr>
          </a:lstStyle>
          <a:p>
            <a:pPr>
              <a:defRPr/>
            </a:pPr>
            <a:endParaRPr lang="en-US"/>
          </a:p>
        </p:txBody>
      </p:sp>
      <p:sp>
        <p:nvSpPr>
          <p:cNvPr id="1658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Arial" charset="0"/>
              </a:defRPr>
            </a:lvl1pPr>
          </a:lstStyle>
          <a:p>
            <a:pPr>
              <a:defRPr/>
            </a:pPr>
            <a:r>
              <a:rPr lang="en-US"/>
              <a:t>CSC2105</a:t>
            </a:r>
          </a:p>
        </p:txBody>
      </p:sp>
      <p:sp>
        <p:nvSpPr>
          <p:cNvPr id="1658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Arial" charset="0"/>
              </a:defRPr>
            </a:lvl1pPr>
          </a:lstStyle>
          <a:p>
            <a:pPr>
              <a:defRPr/>
            </a:pPr>
            <a:r>
              <a:rPr lang="en-US"/>
              <a:t>Sajib Hasan</a:t>
            </a:r>
          </a:p>
        </p:txBody>
      </p:sp>
      <p:sp>
        <p:nvSpPr>
          <p:cNvPr id="1658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4926A9D4-DFCB-4ED7-BCD5-397D5E77224A}"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cs typeface="Arial" charset="0"/>
              </a:defRPr>
            </a:lvl1pPr>
          </a:lstStyle>
          <a:p>
            <a:pPr>
              <a:defRPr/>
            </a:pPr>
            <a:endParaRPr lang="en-US"/>
          </a:p>
        </p:txBody>
      </p:sp>
      <p:sp>
        <p:nvSpPr>
          <p:cNvPr id="327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Arial" charset="0"/>
              </a:defRPr>
            </a:lvl1pPr>
          </a:lstStyle>
          <a:p>
            <a:pPr>
              <a:defRPr/>
            </a:pPr>
            <a:r>
              <a:rPr lang="en-US"/>
              <a:t>CSC2105</a:t>
            </a:r>
          </a:p>
        </p:txBody>
      </p:sp>
      <p:sp>
        <p:nvSpPr>
          <p:cNvPr id="83972" name="Rectangle 4"/>
          <p:cNvSpPr>
            <a:spLocks noGrp="1" noRot="1" noChangeAspect="1" noChangeArrowheads="1" noTextEdit="1"/>
          </p:cNvSpPr>
          <p:nvPr>
            <p:ph type="sldImg" idx="2"/>
          </p:nvPr>
        </p:nvSpPr>
        <p:spPr bwMode="auto">
          <a:xfrm>
            <a:off x="382588" y="685800"/>
            <a:ext cx="6092825" cy="3429000"/>
          </a:xfrm>
          <a:prstGeom prst="rect">
            <a:avLst/>
          </a:prstGeom>
          <a:noFill/>
          <a:ln w="9525">
            <a:solidFill>
              <a:srgbClr val="000000"/>
            </a:solidFill>
            <a:miter lim="800000"/>
            <a:headEnd/>
            <a:tailEnd/>
          </a:ln>
        </p:spPr>
      </p:sp>
      <p:sp>
        <p:nvSpPr>
          <p:cNvPr id="327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27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Arial" charset="0"/>
              </a:defRPr>
            </a:lvl1pPr>
          </a:lstStyle>
          <a:p>
            <a:pPr>
              <a:defRPr/>
            </a:pPr>
            <a:r>
              <a:rPr lang="en-US"/>
              <a:t>Sajib Hasan</a:t>
            </a:r>
          </a:p>
        </p:txBody>
      </p:sp>
      <p:sp>
        <p:nvSpPr>
          <p:cNvPr id="327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6995C5AC-29B4-4996-AA87-0EDE413EA197}" type="slidenum">
              <a:rPr lang="en-US"/>
              <a:pPr>
                <a:defRPr/>
              </a:pPr>
              <a:t>‹#›</a:t>
            </a:fld>
            <a:endParaRPr lang="en-US"/>
          </a:p>
        </p:txBody>
      </p:sp>
    </p:spTree>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3"/>
          <p:cNvSpPr>
            <a:spLocks noGrp="1" noChangeArrowheads="1"/>
          </p:cNvSpPr>
          <p:nvPr>
            <p:ph type="dt" sz="quarter" idx="1"/>
          </p:nvPr>
        </p:nvSpPr>
        <p:spPr>
          <a:noFill/>
        </p:spPr>
        <p:txBody>
          <a:bodyPr/>
          <a:lstStyle/>
          <a:p>
            <a:r>
              <a:rPr lang="en-US"/>
              <a:t>CSC2105</a:t>
            </a:r>
          </a:p>
        </p:txBody>
      </p:sp>
      <p:sp>
        <p:nvSpPr>
          <p:cNvPr id="87043" name="Rectangle 6"/>
          <p:cNvSpPr>
            <a:spLocks noGrp="1" noChangeArrowheads="1"/>
          </p:cNvSpPr>
          <p:nvPr>
            <p:ph type="ftr" sz="quarter" idx="4"/>
          </p:nvPr>
        </p:nvSpPr>
        <p:spPr>
          <a:noFill/>
        </p:spPr>
        <p:txBody>
          <a:bodyPr/>
          <a:lstStyle/>
          <a:p>
            <a:r>
              <a:rPr lang="en-US"/>
              <a:t>Sajib Hasan</a:t>
            </a:r>
          </a:p>
        </p:txBody>
      </p:sp>
      <p:sp>
        <p:nvSpPr>
          <p:cNvPr id="87044" name="Rectangle 7"/>
          <p:cNvSpPr>
            <a:spLocks noGrp="1" noChangeArrowheads="1"/>
          </p:cNvSpPr>
          <p:nvPr>
            <p:ph type="sldNum" sz="quarter" idx="5"/>
          </p:nvPr>
        </p:nvSpPr>
        <p:spPr>
          <a:noFill/>
        </p:spPr>
        <p:txBody>
          <a:bodyPr/>
          <a:lstStyle/>
          <a:p>
            <a:fld id="{5237B1F6-0850-4DA9-9B60-2719B366F7C0}" type="slidenum">
              <a:rPr lang="en-US" smtClean="0"/>
              <a:pPr/>
              <a:t>4</a:t>
            </a:fld>
            <a:endParaRPr lang="en-US"/>
          </a:p>
        </p:txBody>
      </p:sp>
      <p:sp>
        <p:nvSpPr>
          <p:cNvPr id="87045" name="Rectangle 2"/>
          <p:cNvSpPr>
            <a:spLocks noGrp="1" noRot="1" noChangeAspect="1" noChangeArrowheads="1" noTextEdit="1"/>
          </p:cNvSpPr>
          <p:nvPr>
            <p:ph type="sldImg"/>
          </p:nvPr>
        </p:nvSpPr>
        <p:spPr>
          <a:xfrm>
            <a:off x="395288" y="692150"/>
            <a:ext cx="6069012" cy="3416300"/>
          </a:xfrm>
          <a:ln/>
        </p:spPr>
      </p:sp>
      <p:sp>
        <p:nvSpPr>
          <p:cNvPr id="87046" name="Rectangle 3"/>
          <p:cNvSpPr>
            <a:spLocks noGrp="1" noChangeArrowheads="1"/>
          </p:cNvSpPr>
          <p:nvPr>
            <p:ph type="body" idx="1"/>
          </p:nvPr>
        </p:nvSpPr>
        <p:spPr>
          <a:xfrm>
            <a:off x="915988" y="4343400"/>
            <a:ext cx="5026025" cy="4114800"/>
          </a:xfrm>
          <a:noFill/>
          <a:ln/>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3"/>
          <p:cNvSpPr>
            <a:spLocks noGrp="1" noChangeArrowheads="1"/>
          </p:cNvSpPr>
          <p:nvPr>
            <p:ph type="dt" sz="quarter" idx="1"/>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charset="0"/>
                <a:ea typeface="+mn-ea"/>
                <a:cs typeface="Arial" charset="0"/>
              </a:rPr>
              <a:t>CSC2105</a:t>
            </a:r>
          </a:p>
        </p:txBody>
      </p:sp>
      <p:sp>
        <p:nvSpPr>
          <p:cNvPr id="86019" name="Rectangle 6"/>
          <p:cNvSpPr>
            <a:spLocks noGrp="1" noChangeArrowheads="1"/>
          </p:cNvSpPr>
          <p:nvPr>
            <p:ph type="ftr" sz="quarter" idx="4"/>
          </p:nvPr>
        </p:nvSpPr>
        <p:spPr>
          <a:no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charset="0"/>
                <a:ea typeface="+mn-ea"/>
                <a:cs typeface="Arial" charset="0"/>
              </a:rPr>
              <a:t>Sajib Hasan</a:t>
            </a:r>
          </a:p>
        </p:txBody>
      </p:sp>
      <p:sp>
        <p:nvSpPr>
          <p:cNvPr id="86020"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96664F3-BCA5-4F53-9AD2-C3C1C3E10045}" type="slidenum">
              <a:rPr kumimoji="0" lang="en-US" sz="1200" b="0" i="0" u="none" strike="noStrike" kern="1200" cap="none" spc="0" normalizeH="0" baseline="0" noProof="0" smtClean="0">
                <a:ln>
                  <a:noFill/>
                </a:ln>
                <a:solidFill>
                  <a:srgbClr val="000000"/>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86021" name="Rectangle 2"/>
          <p:cNvSpPr>
            <a:spLocks noGrp="1" noRot="1" noChangeAspect="1" noChangeArrowheads="1" noTextEdit="1"/>
          </p:cNvSpPr>
          <p:nvPr>
            <p:ph type="sldImg"/>
          </p:nvPr>
        </p:nvSpPr>
        <p:spPr>
          <a:xfrm>
            <a:off x="395288" y="692150"/>
            <a:ext cx="6069012" cy="3416300"/>
          </a:xfrm>
          <a:ln/>
        </p:spPr>
      </p:sp>
      <p:sp>
        <p:nvSpPr>
          <p:cNvPr id="86022" name="Rectangle 3"/>
          <p:cNvSpPr>
            <a:spLocks noGrp="1" noChangeArrowheads="1"/>
          </p:cNvSpPr>
          <p:nvPr>
            <p:ph type="body" idx="1"/>
          </p:nvPr>
        </p:nvSpPr>
        <p:spPr>
          <a:xfrm>
            <a:off x="915988" y="4343400"/>
            <a:ext cx="5026025" cy="4114800"/>
          </a:xfrm>
          <a:noFill/>
          <a:ln/>
        </p:spPr>
        <p:txBody>
          <a:bodyPr/>
          <a:lstStyle/>
          <a:p>
            <a:pPr eaLnBrk="1" hangingPunct="1"/>
            <a:endParaRPr lang="en-US"/>
          </a:p>
        </p:txBody>
      </p:sp>
    </p:spTree>
    <p:extLst>
      <p:ext uri="{BB962C8B-B14F-4D97-AF65-F5344CB8AC3E}">
        <p14:creationId xmlns:p14="http://schemas.microsoft.com/office/powerpoint/2010/main" val="2744564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3"/>
          <p:cNvSpPr>
            <a:spLocks noGrp="1" noChangeArrowheads="1"/>
          </p:cNvSpPr>
          <p:nvPr>
            <p:ph type="dt" sz="quarter" idx="1"/>
          </p:nvPr>
        </p:nvSpPr>
        <p:spPr>
          <a:noFill/>
        </p:spPr>
        <p:txBody>
          <a:bodyPr/>
          <a:lstStyle/>
          <a:p>
            <a:r>
              <a:rPr lang="en-US"/>
              <a:t>CSC2105</a:t>
            </a:r>
          </a:p>
        </p:txBody>
      </p:sp>
      <p:sp>
        <p:nvSpPr>
          <p:cNvPr id="89091" name="Rectangle 6"/>
          <p:cNvSpPr>
            <a:spLocks noGrp="1" noChangeArrowheads="1"/>
          </p:cNvSpPr>
          <p:nvPr>
            <p:ph type="ftr" sz="quarter" idx="4"/>
          </p:nvPr>
        </p:nvSpPr>
        <p:spPr>
          <a:noFill/>
        </p:spPr>
        <p:txBody>
          <a:bodyPr/>
          <a:lstStyle/>
          <a:p>
            <a:r>
              <a:rPr lang="en-US"/>
              <a:t>Sajib Hasan</a:t>
            </a:r>
          </a:p>
        </p:txBody>
      </p:sp>
      <p:sp>
        <p:nvSpPr>
          <p:cNvPr id="89092" name="Rectangle 7"/>
          <p:cNvSpPr>
            <a:spLocks noGrp="1" noChangeArrowheads="1"/>
          </p:cNvSpPr>
          <p:nvPr>
            <p:ph type="sldNum" sz="quarter" idx="5"/>
          </p:nvPr>
        </p:nvSpPr>
        <p:spPr>
          <a:noFill/>
        </p:spPr>
        <p:txBody>
          <a:bodyPr/>
          <a:lstStyle/>
          <a:p>
            <a:fld id="{0C1DE7EC-B092-4D21-96BB-C68690D1838F}" type="slidenum">
              <a:rPr lang="en-US" smtClean="0"/>
              <a:pPr/>
              <a:t>12</a:t>
            </a:fld>
            <a:endParaRPr lang="en-US"/>
          </a:p>
        </p:txBody>
      </p:sp>
      <p:sp>
        <p:nvSpPr>
          <p:cNvPr id="89093" name="Rectangle 2"/>
          <p:cNvSpPr>
            <a:spLocks noGrp="1" noRot="1" noChangeAspect="1" noChangeArrowheads="1" noTextEdit="1"/>
          </p:cNvSpPr>
          <p:nvPr>
            <p:ph type="sldImg"/>
          </p:nvPr>
        </p:nvSpPr>
        <p:spPr>
          <a:xfrm>
            <a:off x="395288" y="692150"/>
            <a:ext cx="6069012" cy="3416300"/>
          </a:xfrm>
          <a:ln/>
        </p:spPr>
      </p:sp>
      <p:sp>
        <p:nvSpPr>
          <p:cNvPr id="89094" name="Rectangle 3"/>
          <p:cNvSpPr>
            <a:spLocks noGrp="1" noChangeArrowheads="1"/>
          </p:cNvSpPr>
          <p:nvPr>
            <p:ph type="body" idx="1"/>
          </p:nvPr>
        </p:nvSpPr>
        <p:spPr>
          <a:xfrm>
            <a:off x="915988" y="4343400"/>
            <a:ext cx="5026025" cy="4114800"/>
          </a:xfrm>
          <a:noFill/>
          <a:ln/>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3"/>
          <p:cNvSpPr>
            <a:spLocks noGrp="1" noChangeArrowheads="1"/>
          </p:cNvSpPr>
          <p:nvPr>
            <p:ph type="dt" sz="quarter" idx="1"/>
          </p:nvPr>
        </p:nvSpPr>
        <p:spPr>
          <a:noFill/>
        </p:spPr>
        <p:txBody>
          <a:bodyPr/>
          <a:lstStyle/>
          <a:p>
            <a:r>
              <a:rPr lang="en-US"/>
              <a:t>CSC2105</a:t>
            </a:r>
          </a:p>
        </p:txBody>
      </p:sp>
      <p:sp>
        <p:nvSpPr>
          <p:cNvPr id="90115" name="Rectangle 6"/>
          <p:cNvSpPr>
            <a:spLocks noGrp="1" noChangeArrowheads="1"/>
          </p:cNvSpPr>
          <p:nvPr>
            <p:ph type="ftr" sz="quarter" idx="4"/>
          </p:nvPr>
        </p:nvSpPr>
        <p:spPr>
          <a:noFill/>
        </p:spPr>
        <p:txBody>
          <a:bodyPr/>
          <a:lstStyle/>
          <a:p>
            <a:r>
              <a:rPr lang="en-US"/>
              <a:t>Sajib Hasan</a:t>
            </a:r>
          </a:p>
        </p:txBody>
      </p:sp>
      <p:sp>
        <p:nvSpPr>
          <p:cNvPr id="90116" name="Rectangle 7"/>
          <p:cNvSpPr>
            <a:spLocks noGrp="1" noChangeArrowheads="1"/>
          </p:cNvSpPr>
          <p:nvPr>
            <p:ph type="sldNum" sz="quarter" idx="5"/>
          </p:nvPr>
        </p:nvSpPr>
        <p:spPr>
          <a:noFill/>
        </p:spPr>
        <p:txBody>
          <a:bodyPr/>
          <a:lstStyle/>
          <a:p>
            <a:fld id="{D1FAACE8-1DB9-43D1-BAD3-24DDA10D52A6}" type="slidenum">
              <a:rPr lang="en-US" smtClean="0"/>
              <a:pPr/>
              <a:t>14</a:t>
            </a:fld>
            <a:endParaRPr lang="en-US"/>
          </a:p>
        </p:txBody>
      </p:sp>
      <p:sp>
        <p:nvSpPr>
          <p:cNvPr id="90117" name="Rectangle 2"/>
          <p:cNvSpPr>
            <a:spLocks noGrp="1" noRot="1" noChangeAspect="1" noChangeArrowheads="1" noTextEdit="1"/>
          </p:cNvSpPr>
          <p:nvPr>
            <p:ph type="sldImg"/>
          </p:nvPr>
        </p:nvSpPr>
        <p:spPr>
          <a:xfrm>
            <a:off x="395288" y="692150"/>
            <a:ext cx="6069012" cy="3416300"/>
          </a:xfrm>
          <a:ln/>
        </p:spPr>
      </p:sp>
      <p:sp>
        <p:nvSpPr>
          <p:cNvPr id="90118" name="Rectangle 3"/>
          <p:cNvSpPr>
            <a:spLocks noGrp="1" noChangeArrowheads="1"/>
          </p:cNvSpPr>
          <p:nvPr>
            <p:ph type="body" idx="1"/>
          </p:nvPr>
        </p:nvSpPr>
        <p:spPr>
          <a:xfrm>
            <a:off x="915988" y="4343400"/>
            <a:ext cx="5026025" cy="4114800"/>
          </a:xfrm>
          <a:no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57026" name="Rectangle 2"/>
          <p:cNvSpPr>
            <a:spLocks noGrp="1" noChangeArrowheads="1"/>
          </p:cNvSpPr>
          <p:nvPr>
            <p:ph type="ctrTitle"/>
          </p:nvPr>
        </p:nvSpPr>
        <p:spPr>
          <a:xfrm>
            <a:off x="914162" y="2130426"/>
            <a:ext cx="10360501" cy="1470025"/>
          </a:xfrm>
        </p:spPr>
        <p:txBody>
          <a:bodyPr/>
          <a:lstStyle>
            <a:lvl1pPr>
              <a:defRPr/>
            </a:lvl1pPr>
          </a:lstStyle>
          <a:p>
            <a:r>
              <a:rPr lang="en-US"/>
              <a:t>Click to edit Master title style</a:t>
            </a:r>
          </a:p>
        </p:txBody>
      </p:sp>
      <p:sp>
        <p:nvSpPr>
          <p:cNvPr id="257027" name="Rectangle 3"/>
          <p:cNvSpPr>
            <a:spLocks noGrp="1" noChangeArrowheads="1"/>
          </p:cNvSpPr>
          <p:nvPr>
            <p:ph type="subTitle" idx="1"/>
          </p:nvPr>
        </p:nvSpPr>
        <p:spPr>
          <a:xfrm>
            <a:off x="1828324" y="3886200"/>
            <a:ext cx="8532178" cy="1752600"/>
          </a:xfrm>
        </p:spPr>
        <p:txBody>
          <a:bodyPr/>
          <a:lstStyle>
            <a:lvl1pPr marL="0" indent="0" algn="ctr">
              <a:buFontTx/>
              <a:buNone/>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294295DB-5BF8-4167-903A-604B6F4DC32D}"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1619" y="19051"/>
            <a:ext cx="3047206" cy="6486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19051"/>
            <a:ext cx="8938472" cy="6486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46A81998-B459-448F-A4CD-30B785E52DA0}"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38091" y="19050"/>
            <a:ext cx="12150735" cy="1047750"/>
          </a:xfrm>
        </p:spPr>
        <p:txBody>
          <a:bodyPr/>
          <a:lstStyle/>
          <a:p>
            <a:r>
              <a:rPr lang="en-US"/>
              <a:t>Click to edit Master title style</a:t>
            </a:r>
          </a:p>
        </p:txBody>
      </p:sp>
      <p:sp>
        <p:nvSpPr>
          <p:cNvPr id="3" name="Text Placeholder 2"/>
          <p:cNvSpPr>
            <a:spLocks noGrp="1"/>
          </p:cNvSpPr>
          <p:nvPr>
            <p:ph type="body" sz="half" idx="1"/>
          </p:nvPr>
        </p:nvSpPr>
        <p:spPr>
          <a:xfrm>
            <a:off x="0" y="1171575"/>
            <a:ext cx="5992839" cy="533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6195986" y="1171575"/>
            <a:ext cx="5992839" cy="5334000"/>
          </a:xfrm>
        </p:spPr>
        <p:txBody>
          <a:bodyPr/>
          <a:lstStyle/>
          <a:p>
            <a:pPr lvl="0"/>
            <a:endParaRPr lang="en-US" noProof="0"/>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8F7A0206-B8EC-497D-93EA-9934DD204732}"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8091" y="19050"/>
            <a:ext cx="12150735" cy="1047750"/>
          </a:xfrm>
        </p:spPr>
        <p:txBody>
          <a:bodyPr/>
          <a:lstStyle/>
          <a:p>
            <a:r>
              <a:rPr lang="en-US"/>
              <a:t>Click to edit Master title style</a:t>
            </a:r>
          </a:p>
        </p:txBody>
      </p:sp>
      <p:sp>
        <p:nvSpPr>
          <p:cNvPr id="3" name="Text Placeholder 2"/>
          <p:cNvSpPr>
            <a:spLocks noGrp="1"/>
          </p:cNvSpPr>
          <p:nvPr>
            <p:ph type="body" sz="half" idx="1"/>
          </p:nvPr>
        </p:nvSpPr>
        <p:spPr>
          <a:xfrm>
            <a:off x="0" y="1171575"/>
            <a:ext cx="5992839" cy="533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5986" y="1171575"/>
            <a:ext cx="5992839"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5986" y="3914775"/>
            <a:ext cx="5992839"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BA728FA2-3D24-4599-86A7-2952A0434BA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F61BAE2B-59E8-40DE-A59A-A545D85847C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38166D8E-3772-47C4-A53A-648E9AD66DB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0" y="1171575"/>
            <a:ext cx="5992839"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171575"/>
            <a:ext cx="5992839"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C0E43D2D-3B35-43FF-9001-9AE439A947F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8"/>
            <a:ext cx="10969943"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4" y="1535113"/>
            <a:ext cx="538763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1754" y="2174875"/>
            <a:ext cx="53876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774EC894-921C-448B-8CCA-EAD1AAAE71BA}"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C0E37929-F540-413E-B8E1-CF4F8AD58224}"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8CD6CAE6-EE40-47EC-AC04-D81370D8E6D6}"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2" y="273050"/>
            <a:ext cx="4010039"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5492" y="273051"/>
            <a:ext cx="681389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2" y="1435101"/>
            <a:ext cx="401003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6B14231A-E30B-41CB-968A-2B671DA9B436}"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095" y="5367338"/>
            <a:ext cx="731329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FE58E0BC-67A8-47E1-BECA-FCE3E90ECC1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bwMode="auto">
          <a:xfrm>
            <a:off x="38100" y="19050"/>
            <a:ext cx="12150725" cy="10477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33475" name="Rectangle 3"/>
          <p:cNvSpPr>
            <a:spLocks noGrp="1" noChangeArrowheads="1"/>
          </p:cNvSpPr>
          <p:nvPr>
            <p:ph type="body" idx="1"/>
          </p:nvPr>
        </p:nvSpPr>
        <p:spPr bwMode="auto">
          <a:xfrm>
            <a:off x="0" y="1171575"/>
            <a:ext cx="12188825" cy="5334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3476" name="Rectangle 4"/>
          <p:cNvSpPr>
            <a:spLocks noGrp="1" noChangeArrowheads="1"/>
          </p:cNvSpPr>
          <p:nvPr>
            <p:ph type="dt" sz="half" idx="2"/>
          </p:nvPr>
        </p:nvSpPr>
        <p:spPr bwMode="auto">
          <a:xfrm>
            <a:off x="101600" y="6567488"/>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Courier New" pitchFamily="49" charset="0"/>
                <a:cs typeface="Courier New" pitchFamily="49" charset="0"/>
              </a:defRPr>
            </a:lvl1pPr>
          </a:lstStyle>
          <a:p>
            <a:pPr>
              <a:defRPr/>
            </a:pPr>
            <a:endParaRPr lang="en-US"/>
          </a:p>
        </p:txBody>
      </p:sp>
      <p:sp>
        <p:nvSpPr>
          <p:cNvPr id="233477" name="Rectangle 5"/>
          <p:cNvSpPr>
            <a:spLocks noGrp="1" noChangeArrowheads="1"/>
          </p:cNvSpPr>
          <p:nvPr>
            <p:ph type="ftr" sz="quarter" idx="3"/>
          </p:nvPr>
        </p:nvSpPr>
        <p:spPr bwMode="auto">
          <a:xfrm>
            <a:off x="4164013" y="6567488"/>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Courier New" pitchFamily="49" charset="0"/>
                <a:cs typeface="Courier New" pitchFamily="49" charset="0"/>
              </a:defRPr>
            </a:lvl1pPr>
          </a:lstStyle>
          <a:p>
            <a:pPr>
              <a:defRPr/>
            </a:pPr>
            <a:endParaRPr lang="en-US"/>
          </a:p>
        </p:txBody>
      </p:sp>
      <p:sp>
        <p:nvSpPr>
          <p:cNvPr id="233478" name="Rectangle 6"/>
          <p:cNvSpPr>
            <a:spLocks noGrp="1" noChangeArrowheads="1"/>
          </p:cNvSpPr>
          <p:nvPr>
            <p:ph type="sldNum" sz="quarter" idx="4"/>
          </p:nvPr>
        </p:nvSpPr>
        <p:spPr bwMode="auto">
          <a:xfrm>
            <a:off x="9344025" y="6567488"/>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Courier New" pitchFamily="49" charset="0"/>
                <a:cs typeface="Courier New" pitchFamily="49" charset="0"/>
              </a:defRPr>
            </a:lvl1pPr>
          </a:lstStyle>
          <a:p>
            <a:pPr>
              <a:defRPr/>
            </a:pPr>
            <a:r>
              <a:rPr lang="en-US"/>
              <a:t>Introduction</a:t>
            </a:r>
            <a:r>
              <a:rPr lang="en-US">
                <a:sym typeface="Wingdings" pitchFamily="2" charset="2"/>
              </a:rPr>
              <a:t></a:t>
            </a:r>
            <a:fld id="{8C900A04-A7A5-4029-8F57-DCF400950D7B}" type="slidenum">
              <a:rPr lang="en-US"/>
              <a:pPr>
                <a:defRPr/>
              </a:pPr>
              <a:t>‹#›</a:t>
            </a:fld>
            <a:endParaRPr lang="en-US"/>
          </a:p>
        </p:txBody>
      </p:sp>
      <p:sp>
        <p:nvSpPr>
          <p:cNvPr id="1031" name="Line 7"/>
          <p:cNvSpPr>
            <a:spLocks noChangeShapeType="1"/>
          </p:cNvSpPr>
          <p:nvPr userDrawn="1"/>
        </p:nvSpPr>
        <p:spPr bwMode="auto">
          <a:xfrm>
            <a:off x="0" y="6553200"/>
            <a:ext cx="12188825" cy="0"/>
          </a:xfrm>
          <a:prstGeom prst="line">
            <a:avLst/>
          </a:prstGeom>
          <a:noFill/>
          <a:ln w="76200" cmpd="tri">
            <a:solidFill>
              <a:schemeClr val="tx1"/>
            </a:solidFill>
            <a:round/>
            <a:headEnd/>
            <a:tailEnd/>
          </a:ln>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944" r:id="rId1"/>
    <p:sldLayoutId id="2147483932" r:id="rId2"/>
    <p:sldLayoutId id="2147483933" r:id="rId3"/>
    <p:sldLayoutId id="2147483934" r:id="rId4"/>
    <p:sldLayoutId id="2147483935" r:id="rId5"/>
    <p:sldLayoutId id="2147483936" r:id="rId6"/>
    <p:sldLayoutId id="2147483937" r:id="rId7"/>
    <p:sldLayoutId id="2147483938" r:id="rId8"/>
    <p:sldLayoutId id="2147483939" r:id="rId9"/>
    <p:sldLayoutId id="2147483940" r:id="rId10"/>
    <p:sldLayoutId id="2147483941" r:id="rId11"/>
    <p:sldLayoutId id="2147483942" r:id="rId12"/>
    <p:sldLayoutId id="2147483943" r:id="rId13"/>
  </p:sldLayoutIdLst>
  <p:hf sldNum="0" hdr="0" ftr="0" dt="0"/>
  <p:txStyles>
    <p:titleStyle>
      <a:lvl1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charset="0"/>
          <a:cs typeface="Arial" charset="0"/>
        </a:defRPr>
      </a:lvl2pPr>
      <a:lvl3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charset="0"/>
          <a:cs typeface="Arial" charset="0"/>
        </a:defRPr>
      </a:lvl3pPr>
      <a:lvl4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charset="0"/>
          <a:cs typeface="Arial" charset="0"/>
        </a:defRPr>
      </a:lvl4pPr>
      <a:lvl5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charset="0"/>
          <a:cs typeface="Arial" charset="0"/>
        </a:defRPr>
      </a:lvl5pPr>
      <a:lvl6pPr marL="457200" algn="ctr" rtl="0" fontAlgn="base">
        <a:spcBef>
          <a:spcPct val="0"/>
        </a:spcBef>
        <a:spcAft>
          <a:spcPct val="0"/>
        </a:spcAft>
        <a:defRPr sz="4400" b="1">
          <a:solidFill>
            <a:schemeClr val="tx2"/>
          </a:solidFill>
          <a:effectLst>
            <a:outerShdw blurRad="38100" dist="38100" dir="2700000" algn="tl">
              <a:srgbClr val="C0C0C0"/>
            </a:outerShdw>
          </a:effectLst>
          <a:latin typeface="Arial" charset="0"/>
          <a:cs typeface="Arial" charset="0"/>
        </a:defRPr>
      </a:lvl6pPr>
      <a:lvl7pPr marL="914400" algn="ctr" rtl="0" fontAlgn="base">
        <a:spcBef>
          <a:spcPct val="0"/>
        </a:spcBef>
        <a:spcAft>
          <a:spcPct val="0"/>
        </a:spcAft>
        <a:defRPr sz="4400" b="1">
          <a:solidFill>
            <a:schemeClr val="tx2"/>
          </a:solidFill>
          <a:effectLst>
            <a:outerShdw blurRad="38100" dist="38100" dir="2700000" algn="tl">
              <a:srgbClr val="C0C0C0"/>
            </a:outerShdw>
          </a:effectLst>
          <a:latin typeface="Arial" charset="0"/>
          <a:cs typeface="Arial" charset="0"/>
        </a:defRPr>
      </a:lvl7pPr>
      <a:lvl8pPr marL="1371600" algn="ctr" rtl="0" fontAlgn="base">
        <a:spcBef>
          <a:spcPct val="0"/>
        </a:spcBef>
        <a:spcAft>
          <a:spcPct val="0"/>
        </a:spcAft>
        <a:defRPr sz="4400" b="1">
          <a:solidFill>
            <a:schemeClr val="tx2"/>
          </a:solidFill>
          <a:effectLst>
            <a:outerShdw blurRad="38100" dist="38100" dir="2700000" algn="tl">
              <a:srgbClr val="C0C0C0"/>
            </a:outerShdw>
          </a:effectLst>
          <a:latin typeface="Arial" charset="0"/>
          <a:cs typeface="Arial" charset="0"/>
        </a:defRPr>
      </a:lvl8pPr>
      <a:lvl9pPr marL="1828800" algn="ctr" rtl="0" fontAlgn="base">
        <a:spcBef>
          <a:spcPct val="0"/>
        </a:spcBef>
        <a:spcAft>
          <a:spcPct val="0"/>
        </a:spcAft>
        <a:defRPr sz="4400" b="1">
          <a:solidFill>
            <a:schemeClr val="tx2"/>
          </a:solidFill>
          <a:effectLst>
            <a:outerShdw blurRad="38100" dist="38100" dir="2700000" algn="tl">
              <a:srgbClr val="C0C0C0"/>
            </a:outerShdw>
          </a:effectLst>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Font typeface="Wingdings" pitchFamily="2" charset="2"/>
        <a:buChar char="§"/>
        <a:defRPr sz="2800">
          <a:solidFill>
            <a:schemeClr val="tx1"/>
          </a:solidFill>
          <a:effectLst>
            <a:outerShdw blurRad="38100" dist="38100" dir="2700000" algn="tl">
              <a:srgbClr val="C0C0C0"/>
            </a:outerShdw>
          </a:effectLst>
          <a:latin typeface="+mn-lt"/>
          <a:cs typeface="+mn-cs"/>
        </a:defRPr>
      </a:lvl2pPr>
      <a:lvl3pPr marL="1143000" indent="-228600" algn="l" rtl="0" eaLnBrk="0" fontAlgn="base" hangingPunct="0">
        <a:spcBef>
          <a:spcPct val="20000"/>
        </a:spcBef>
        <a:spcAft>
          <a:spcPct val="0"/>
        </a:spcAft>
        <a:buFont typeface="Arial" charset="0"/>
        <a:buChar char="♦"/>
        <a:defRPr sz="2400">
          <a:solidFill>
            <a:schemeClr val="tx1"/>
          </a:solidFill>
          <a:effectLst>
            <a:outerShdw blurRad="38100" dist="38100" dir="2700000" algn="tl">
              <a:srgbClr val="C0C0C0"/>
            </a:outerShdw>
          </a:effectLst>
          <a:latin typeface="+mn-lt"/>
          <a:cs typeface="+mn-cs"/>
        </a:defRPr>
      </a:lvl3pPr>
      <a:lvl4pPr marL="1600200" indent="-228600" algn="l" rtl="0" eaLnBrk="0" fontAlgn="base" hangingPunct="0">
        <a:spcBef>
          <a:spcPct val="20000"/>
        </a:spcBef>
        <a:spcAft>
          <a:spcPct val="0"/>
        </a:spcAft>
        <a:buFont typeface="Arial" charset="0"/>
        <a:buChar char="▲"/>
        <a:defRPr sz="2000">
          <a:solidFill>
            <a:schemeClr val="tx1"/>
          </a:solidFill>
          <a:effectLst>
            <a:outerShdw blurRad="38100" dist="38100" dir="2700000" algn="tl">
              <a:srgbClr val="C0C0C0"/>
            </a:outerShdw>
          </a:effectLst>
          <a:latin typeface="+mn-lt"/>
          <a:cs typeface="+mn-cs"/>
        </a:defRPr>
      </a:lvl4pPr>
      <a:lvl5pPr marL="2057400" indent="-228600" algn="l" rtl="0" eaLnBrk="0" fontAlgn="base" hangingPunct="0">
        <a:spcBef>
          <a:spcPct val="20000"/>
        </a:spcBef>
        <a:spcAft>
          <a:spcPct val="0"/>
        </a:spcAft>
        <a:buChar char="»"/>
        <a:defRPr sz="2000">
          <a:solidFill>
            <a:schemeClr val="tx1"/>
          </a:solidFill>
          <a:effectLst>
            <a:outerShdw blurRad="38100" dist="38100" dir="2700000" algn="tl">
              <a:srgbClr val="C0C0C0"/>
            </a:outerShdw>
          </a:effectLst>
          <a:latin typeface="+mn-lt"/>
          <a:cs typeface="+mn-cs"/>
        </a:defRPr>
      </a:lvl5pPr>
      <a:lvl6pPr marL="2514600" indent="-228600" algn="l" rtl="0" fontAlgn="base">
        <a:spcBef>
          <a:spcPct val="20000"/>
        </a:spcBef>
        <a:spcAft>
          <a:spcPct val="0"/>
        </a:spcAft>
        <a:buChar char="»"/>
        <a:defRPr sz="2000">
          <a:solidFill>
            <a:schemeClr val="tx1"/>
          </a:solidFill>
          <a:effectLst>
            <a:outerShdw blurRad="38100" dist="38100" dir="2700000" algn="tl">
              <a:srgbClr val="C0C0C0"/>
            </a:outerShdw>
          </a:effectLst>
          <a:latin typeface="+mn-lt"/>
          <a:cs typeface="+mn-cs"/>
        </a:defRPr>
      </a:lvl6pPr>
      <a:lvl7pPr marL="2971800" indent="-228600" algn="l" rtl="0" fontAlgn="base">
        <a:spcBef>
          <a:spcPct val="20000"/>
        </a:spcBef>
        <a:spcAft>
          <a:spcPct val="0"/>
        </a:spcAft>
        <a:buChar char="»"/>
        <a:defRPr sz="2000">
          <a:solidFill>
            <a:schemeClr val="tx1"/>
          </a:solidFill>
          <a:effectLst>
            <a:outerShdw blurRad="38100" dist="38100" dir="2700000" algn="tl">
              <a:srgbClr val="C0C0C0"/>
            </a:outerShdw>
          </a:effectLst>
          <a:latin typeface="+mn-lt"/>
          <a:cs typeface="+mn-cs"/>
        </a:defRPr>
      </a:lvl7pPr>
      <a:lvl8pPr marL="3429000" indent="-228600" algn="l" rtl="0" fontAlgn="base">
        <a:spcBef>
          <a:spcPct val="20000"/>
        </a:spcBef>
        <a:spcAft>
          <a:spcPct val="0"/>
        </a:spcAft>
        <a:buChar char="»"/>
        <a:defRPr sz="2000">
          <a:solidFill>
            <a:schemeClr val="tx1"/>
          </a:solidFill>
          <a:effectLst>
            <a:outerShdw blurRad="38100" dist="38100" dir="2700000" algn="tl">
              <a:srgbClr val="C0C0C0"/>
            </a:outerShdw>
          </a:effectLst>
          <a:latin typeface="+mn-lt"/>
          <a:cs typeface="+mn-cs"/>
        </a:defRPr>
      </a:lvl8pPr>
      <a:lvl9pPr marL="3886200" indent="-228600" algn="l" rtl="0" fontAlgn="base">
        <a:spcBef>
          <a:spcPct val="20000"/>
        </a:spcBef>
        <a:spcAft>
          <a:spcPct val="0"/>
        </a:spcAft>
        <a:buChar char="»"/>
        <a:defRPr sz="2000">
          <a:solidFill>
            <a:schemeClr val="tx1"/>
          </a:solidFill>
          <a:effectLst>
            <a:outerShdw blurRad="38100" dist="38100" dir="2700000" algn="tl">
              <a:srgbClr val="C0C0C0"/>
            </a:outerShdw>
          </a:effectLst>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acm.uva.es/problemse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536575"/>
            <a:ext cx="10512425" cy="2852738"/>
          </a:xfrm>
        </p:spPr>
        <p:txBody>
          <a:bodyPr>
            <a:noAutofit/>
          </a:bodyPr>
          <a:lstStyle/>
          <a:p>
            <a:pPr algn="ctr">
              <a:spcBef>
                <a:spcPts val="0"/>
              </a:spcBef>
              <a:defRPr/>
            </a:pPr>
            <a:r>
              <a:rPr lang="en-US" dirty="0"/>
              <a:t>ALGORITHMS </a:t>
            </a:r>
            <a:br>
              <a:rPr lang="en-US" dirty="0">
                <a:latin typeface="Book Antiqua" panose="02040602050305030304" pitchFamily="18" charset="0"/>
              </a:rPr>
            </a:br>
            <a:br>
              <a:rPr lang="en-US" dirty="0">
                <a:latin typeface="Book Antiqua" panose="02040602050305030304" pitchFamily="18" charset="0"/>
              </a:rPr>
            </a:br>
            <a:r>
              <a:rPr lang="en-US" cap="small" dirty="0">
                <a:latin typeface="Book Antiqua" panose="02040602050305030304" pitchFamily="18" charset="0"/>
              </a:rPr>
              <a:t>Introduction</a:t>
            </a:r>
          </a:p>
        </p:txBody>
      </p:sp>
      <p:sp>
        <p:nvSpPr>
          <p:cNvPr id="3" name="Text Placeholder 2"/>
          <p:cNvSpPr>
            <a:spLocks noGrp="1"/>
          </p:cNvSpPr>
          <p:nvPr>
            <p:ph type="body" idx="1"/>
          </p:nvPr>
        </p:nvSpPr>
        <p:spPr>
          <a:xfrm>
            <a:off x="831850" y="3429000"/>
            <a:ext cx="10512425" cy="1600200"/>
          </a:xfrm>
        </p:spPr>
        <p:txBody>
          <a:bodyPr>
            <a:normAutofit lnSpcReduction="10000"/>
          </a:bodyPr>
          <a:lstStyle/>
          <a:p>
            <a:pPr algn="r">
              <a:lnSpc>
                <a:spcPct val="120000"/>
              </a:lnSpc>
              <a:spcBef>
                <a:spcPts val="0"/>
              </a:spcBef>
              <a:defRPr/>
            </a:pPr>
            <a:r>
              <a:rPr lang="en-US" sz="3000" dirty="0">
                <a:cs typeface="Times New Roman" panose="02020603050405020304" pitchFamily="18" charset="0"/>
              </a:rPr>
              <a:t>Asma </a:t>
            </a:r>
            <a:r>
              <a:rPr lang="en-US" sz="3000" dirty="0" err="1">
                <a:cs typeface="Times New Roman" panose="02020603050405020304" pitchFamily="18" charset="0"/>
              </a:rPr>
              <a:t>Fariha</a:t>
            </a:r>
            <a:endParaRPr lang="en-US" sz="3000" dirty="0">
              <a:cs typeface="Times New Roman" panose="02020603050405020304" pitchFamily="18" charset="0"/>
            </a:endParaRPr>
          </a:p>
          <a:p>
            <a:pPr algn="r">
              <a:lnSpc>
                <a:spcPct val="120000"/>
              </a:lnSpc>
              <a:spcBef>
                <a:spcPts val="0"/>
              </a:spcBef>
              <a:defRPr/>
            </a:pPr>
            <a:r>
              <a:rPr lang="en-US" dirty="0">
                <a:cs typeface="Times New Roman" panose="02020603050405020304" pitchFamily="18" charset="0"/>
              </a:rPr>
              <a:t>Lecturer, Department of Computer Science</a:t>
            </a:r>
          </a:p>
          <a:p>
            <a:pPr algn="r">
              <a:lnSpc>
                <a:spcPct val="120000"/>
              </a:lnSpc>
              <a:spcBef>
                <a:spcPts val="0"/>
              </a:spcBef>
              <a:defRPr/>
            </a:pPr>
            <a:r>
              <a:rPr lang="en-US" dirty="0">
                <a:cs typeface="Times New Roman" panose="02020603050405020304" pitchFamily="18" charset="0"/>
              </a:rPr>
              <a:t>American International University-Bangladesh (AIUB) </a:t>
            </a:r>
          </a:p>
          <a:p>
            <a:pPr algn="r">
              <a:lnSpc>
                <a:spcPct val="120000"/>
              </a:lnSpc>
              <a:spcBef>
                <a:spcPts val="0"/>
              </a:spcBef>
              <a:defRPr/>
            </a:pPr>
            <a:r>
              <a:rPr lang="en-US" dirty="0">
                <a:cs typeface="Times New Roman" panose="02020603050405020304" pitchFamily="18" charset="0"/>
              </a:rPr>
              <a:t>asma.fariha@aiub.edu</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303213" y="228600"/>
            <a:ext cx="11658600" cy="838200"/>
          </a:xfrm>
        </p:spPr>
        <p:txBody>
          <a:bodyPr/>
          <a:lstStyle/>
          <a:p>
            <a:pPr eaLnBrk="1" hangingPunct="1">
              <a:defRPr/>
            </a:pPr>
            <a:r>
              <a:rPr lang="en-US" sz="4000" dirty="0">
                <a:effectLst/>
              </a:rPr>
              <a:t>Kinds of Problem to be solved</a:t>
            </a:r>
          </a:p>
        </p:txBody>
      </p:sp>
      <p:sp>
        <p:nvSpPr>
          <p:cNvPr id="265219" name="Rectangle 3"/>
          <p:cNvSpPr>
            <a:spLocks noGrp="1" noChangeArrowheads="1"/>
          </p:cNvSpPr>
          <p:nvPr>
            <p:ph type="body" idx="1"/>
          </p:nvPr>
        </p:nvSpPr>
        <p:spPr>
          <a:xfrm>
            <a:off x="455613" y="1066801"/>
            <a:ext cx="11430000" cy="5334000"/>
          </a:xfrm>
        </p:spPr>
        <p:txBody>
          <a:bodyPr/>
          <a:lstStyle/>
          <a:p>
            <a:pPr eaLnBrk="1" hangingPunct="1">
              <a:lnSpc>
                <a:spcPct val="140000"/>
              </a:lnSpc>
              <a:defRPr/>
            </a:pPr>
            <a:r>
              <a:rPr lang="en-US" sz="2400" b="1" dirty="0">
                <a:solidFill>
                  <a:srgbClr val="FF0000"/>
                </a:solidFill>
                <a:effectLst/>
                <a:latin typeface="Courier New" pitchFamily="49" charset="0"/>
                <a:cs typeface="Courier New" pitchFamily="49" charset="0"/>
              </a:rPr>
              <a:t>Sorting</a:t>
            </a:r>
            <a:r>
              <a:rPr lang="en-US" sz="2400" dirty="0">
                <a:effectLst/>
              </a:rPr>
              <a:t> and </a:t>
            </a:r>
            <a:r>
              <a:rPr lang="en-US" sz="2400" b="1" dirty="0">
                <a:solidFill>
                  <a:srgbClr val="FF0000"/>
                </a:solidFill>
                <a:effectLst/>
                <a:latin typeface="Courier New" pitchFamily="49" charset="0"/>
                <a:cs typeface="Courier New" pitchFamily="49" charset="0"/>
              </a:rPr>
              <a:t>Searching</a:t>
            </a:r>
            <a:r>
              <a:rPr lang="en-US" sz="2400" dirty="0">
                <a:effectLst/>
              </a:rPr>
              <a:t> are the basic and most common computational problem.</a:t>
            </a:r>
          </a:p>
          <a:p>
            <a:pPr eaLnBrk="1" hangingPunct="1">
              <a:lnSpc>
                <a:spcPct val="140000"/>
              </a:lnSpc>
              <a:defRPr/>
            </a:pPr>
            <a:r>
              <a:rPr lang="en-US" sz="2400" dirty="0">
                <a:effectLst/>
              </a:rPr>
              <a:t>Clever algorithms are employed for the Internet</a:t>
            </a:r>
          </a:p>
          <a:p>
            <a:pPr lvl="1" eaLnBrk="1" hangingPunct="1">
              <a:lnSpc>
                <a:spcPct val="140000"/>
              </a:lnSpc>
              <a:defRPr/>
            </a:pPr>
            <a:r>
              <a:rPr lang="en-US" sz="2000" dirty="0">
                <a:effectLst/>
              </a:rPr>
              <a:t>To manage large volume of data transfer</a:t>
            </a:r>
          </a:p>
          <a:p>
            <a:pPr lvl="1" eaLnBrk="1" hangingPunct="1">
              <a:lnSpc>
                <a:spcPct val="140000"/>
              </a:lnSpc>
              <a:defRPr/>
            </a:pPr>
            <a:r>
              <a:rPr lang="en-US" sz="2000" dirty="0">
                <a:effectLst/>
              </a:rPr>
              <a:t>Finding good routes on which the data will travel</a:t>
            </a:r>
          </a:p>
          <a:p>
            <a:pPr lvl="1" eaLnBrk="1" hangingPunct="1">
              <a:lnSpc>
                <a:spcPct val="140000"/>
              </a:lnSpc>
              <a:defRPr/>
            </a:pPr>
            <a:r>
              <a:rPr lang="en-US" sz="2000" dirty="0">
                <a:effectLst/>
              </a:rPr>
              <a:t>Search engine to quickly find requested pages</a:t>
            </a:r>
          </a:p>
          <a:p>
            <a:pPr lvl="1" eaLnBrk="1" hangingPunct="1">
              <a:lnSpc>
                <a:spcPct val="140000"/>
              </a:lnSpc>
              <a:defRPr/>
            </a:pPr>
            <a:r>
              <a:rPr lang="en-US" sz="2000" dirty="0">
                <a:effectLst/>
              </a:rPr>
              <a:t>Etc…</a:t>
            </a:r>
          </a:p>
          <a:p>
            <a:pPr eaLnBrk="1" hangingPunct="1">
              <a:lnSpc>
                <a:spcPct val="140000"/>
              </a:lnSpc>
              <a:defRPr/>
            </a:pPr>
            <a:r>
              <a:rPr lang="en-US" sz="2400" dirty="0">
                <a:effectLst/>
              </a:rPr>
              <a:t>Numerical algorithms and number theory are employed in </a:t>
            </a:r>
            <a:r>
              <a:rPr lang="en-US" sz="2400" b="1" dirty="0">
                <a:effectLst/>
                <a:latin typeface="Courier New" pitchFamily="49" charset="0"/>
                <a:cs typeface="Courier New" pitchFamily="49" charset="0"/>
              </a:rPr>
              <a:t>electronic commerce</a:t>
            </a:r>
            <a:r>
              <a:rPr lang="en-US" sz="2400" dirty="0">
                <a:effectLst/>
                <a:latin typeface="Courier New" pitchFamily="49" charset="0"/>
                <a:cs typeface="Courier New" pitchFamily="49" charset="0"/>
              </a:rPr>
              <a:t> </a:t>
            </a:r>
            <a:r>
              <a:rPr lang="en-US" sz="2400" dirty="0">
                <a:effectLst/>
              </a:rPr>
              <a:t>to keep and secure information such as credit card numbers, passwords, and bank statements.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a:xfrm>
            <a:off x="303213" y="228600"/>
            <a:ext cx="11658600" cy="838200"/>
          </a:xfrm>
        </p:spPr>
        <p:txBody>
          <a:bodyPr/>
          <a:lstStyle/>
          <a:p>
            <a:pPr eaLnBrk="1" hangingPunct="1">
              <a:defRPr/>
            </a:pPr>
            <a:r>
              <a:rPr lang="en-US" sz="4000" dirty="0">
                <a:effectLst/>
              </a:rPr>
              <a:t>Kinds of Problem to be solved</a:t>
            </a:r>
          </a:p>
        </p:txBody>
      </p:sp>
      <p:sp>
        <p:nvSpPr>
          <p:cNvPr id="266243" name="Rectangle 3"/>
          <p:cNvSpPr>
            <a:spLocks noGrp="1" noChangeArrowheads="1"/>
          </p:cNvSpPr>
          <p:nvPr>
            <p:ph type="body" idx="1"/>
          </p:nvPr>
        </p:nvSpPr>
        <p:spPr>
          <a:xfrm>
            <a:off x="303213" y="1371599"/>
            <a:ext cx="11430000" cy="5133975"/>
          </a:xfrm>
        </p:spPr>
        <p:txBody>
          <a:bodyPr/>
          <a:lstStyle/>
          <a:p>
            <a:pPr eaLnBrk="1" hangingPunct="1">
              <a:lnSpc>
                <a:spcPct val="150000"/>
              </a:lnSpc>
              <a:defRPr/>
            </a:pPr>
            <a:r>
              <a:rPr lang="en-US" sz="2400" dirty="0">
                <a:effectLst/>
              </a:rPr>
              <a:t>Allocating scarce resources in the most beneficial way</a:t>
            </a:r>
          </a:p>
          <a:p>
            <a:pPr lvl="1" eaLnBrk="1" hangingPunct="1">
              <a:lnSpc>
                <a:spcPct val="150000"/>
              </a:lnSpc>
              <a:defRPr/>
            </a:pPr>
            <a:r>
              <a:rPr lang="en-US" sz="2000" dirty="0">
                <a:effectLst/>
              </a:rPr>
              <a:t>An oil company may wish to know </a:t>
            </a:r>
            <a:r>
              <a:rPr lang="en-US" sz="2000" dirty="0">
                <a:solidFill>
                  <a:srgbClr val="FF0000"/>
                </a:solidFill>
                <a:effectLst/>
              </a:rPr>
              <a:t>where to place its wells </a:t>
            </a:r>
            <a:r>
              <a:rPr lang="en-US" sz="2000" dirty="0">
                <a:effectLst/>
              </a:rPr>
              <a:t>in order to maximize its expected profit.</a:t>
            </a:r>
          </a:p>
          <a:p>
            <a:pPr lvl="1" eaLnBrk="1" hangingPunct="1">
              <a:lnSpc>
                <a:spcPct val="150000"/>
              </a:lnSpc>
              <a:defRPr/>
            </a:pPr>
            <a:r>
              <a:rPr lang="en-US" sz="2000" dirty="0">
                <a:effectLst/>
              </a:rPr>
              <a:t>A candidate may want to determine where to spend money buying </a:t>
            </a:r>
            <a:r>
              <a:rPr lang="en-US" sz="2000" dirty="0">
                <a:solidFill>
                  <a:srgbClr val="FF0000"/>
                </a:solidFill>
                <a:effectLst/>
              </a:rPr>
              <a:t>campaign advertising </a:t>
            </a:r>
            <a:r>
              <a:rPr lang="en-US" sz="2000" dirty="0">
                <a:effectLst/>
              </a:rPr>
              <a:t>in order to maximize the chances of winning at election.</a:t>
            </a:r>
          </a:p>
          <a:p>
            <a:pPr lvl="1" eaLnBrk="1" hangingPunct="1">
              <a:lnSpc>
                <a:spcPct val="150000"/>
              </a:lnSpc>
              <a:defRPr/>
            </a:pPr>
            <a:r>
              <a:rPr lang="en-US" sz="2000" dirty="0">
                <a:effectLst/>
              </a:rPr>
              <a:t>An airline may wish to assign crews to flight in the </a:t>
            </a:r>
            <a:r>
              <a:rPr lang="en-US" sz="2000" dirty="0">
                <a:solidFill>
                  <a:srgbClr val="FF0000"/>
                </a:solidFill>
                <a:effectLst/>
              </a:rPr>
              <a:t>least expensive way </a:t>
            </a:r>
            <a:r>
              <a:rPr lang="en-US" sz="2000" dirty="0">
                <a:effectLst/>
              </a:rPr>
              <a:t>possible, making sure that each flight is covered and that government policy regarding crew policies are met.</a:t>
            </a:r>
          </a:p>
          <a:p>
            <a:pPr lvl="1" eaLnBrk="1" hangingPunct="1">
              <a:lnSpc>
                <a:spcPct val="150000"/>
              </a:lnSpc>
              <a:defRPr/>
            </a:pPr>
            <a:r>
              <a:rPr lang="en-US" sz="2000" dirty="0">
                <a:effectLst/>
              </a:rPr>
              <a:t>Etc…</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defRPr/>
            </a:pPr>
            <a:r>
              <a:rPr lang="en-US" sz="4000" dirty="0">
                <a:effectLst/>
              </a:rPr>
              <a:t>Algorithmic problem</a:t>
            </a:r>
          </a:p>
        </p:txBody>
      </p:sp>
      <p:sp>
        <p:nvSpPr>
          <p:cNvPr id="49155" name="Rectangle 3"/>
          <p:cNvSpPr>
            <a:spLocks noGrp="1" noChangeArrowheads="1"/>
          </p:cNvSpPr>
          <p:nvPr>
            <p:ph type="body" idx="1"/>
          </p:nvPr>
        </p:nvSpPr>
        <p:spPr>
          <a:xfrm>
            <a:off x="0" y="3422650"/>
            <a:ext cx="11974513" cy="2916238"/>
          </a:xfrm>
        </p:spPr>
        <p:txBody>
          <a:bodyPr/>
          <a:lstStyle/>
          <a:p>
            <a:pPr eaLnBrk="1" hangingPunct="1">
              <a:lnSpc>
                <a:spcPct val="90000"/>
              </a:lnSpc>
              <a:defRPr/>
            </a:pPr>
            <a:r>
              <a:rPr lang="en-US" sz="2800" dirty="0">
                <a:effectLst/>
              </a:rPr>
              <a:t>Finite number of input </a:t>
            </a:r>
            <a:r>
              <a:rPr lang="en-US" sz="2800" b="1" i="1" dirty="0">
                <a:solidFill>
                  <a:srgbClr val="080808"/>
                </a:solidFill>
                <a:effectLst/>
              </a:rPr>
              <a:t>instances</a:t>
            </a:r>
            <a:r>
              <a:rPr lang="en-US" sz="2800" dirty="0">
                <a:effectLst/>
              </a:rPr>
              <a:t> satisfying the specification. </a:t>
            </a:r>
          </a:p>
          <a:p>
            <a:pPr eaLnBrk="1" hangingPunct="1">
              <a:lnSpc>
                <a:spcPct val="90000"/>
              </a:lnSpc>
              <a:buFontTx/>
              <a:buNone/>
              <a:defRPr/>
            </a:pPr>
            <a:r>
              <a:rPr lang="en-US" sz="2800" dirty="0">
                <a:effectLst/>
              </a:rPr>
              <a:t>    For example:</a:t>
            </a:r>
          </a:p>
          <a:p>
            <a:pPr lvl="1" eaLnBrk="1" hangingPunct="1">
              <a:lnSpc>
                <a:spcPct val="90000"/>
              </a:lnSpc>
              <a:defRPr/>
            </a:pPr>
            <a:r>
              <a:rPr lang="en-US" sz="2400" dirty="0">
                <a:effectLst/>
              </a:rPr>
              <a:t>A sorted, non-decreasing sequence of natural numbers. The sequence is of non-zero, finite length:</a:t>
            </a:r>
          </a:p>
          <a:p>
            <a:pPr lvl="2" eaLnBrk="1" hangingPunct="1">
              <a:lnSpc>
                <a:spcPct val="90000"/>
              </a:lnSpc>
              <a:defRPr/>
            </a:pPr>
            <a:r>
              <a:rPr lang="en-US" sz="2000" dirty="0">
                <a:effectLst/>
              </a:rPr>
              <a:t>1, 20, 908, 909, 100000, 1000000000.</a:t>
            </a:r>
          </a:p>
          <a:p>
            <a:pPr lvl="2" eaLnBrk="1" hangingPunct="1">
              <a:lnSpc>
                <a:spcPct val="90000"/>
              </a:lnSpc>
              <a:defRPr/>
            </a:pPr>
            <a:r>
              <a:rPr lang="en-US" sz="2000" dirty="0">
                <a:effectLst/>
              </a:rPr>
              <a:t>3. </a:t>
            </a:r>
          </a:p>
        </p:txBody>
      </p:sp>
      <p:sp>
        <p:nvSpPr>
          <p:cNvPr id="41988" name="Text Box 8"/>
          <p:cNvSpPr txBox="1">
            <a:spLocks noChangeArrowheads="1"/>
          </p:cNvSpPr>
          <p:nvPr/>
        </p:nvSpPr>
        <p:spPr bwMode="auto">
          <a:xfrm>
            <a:off x="5281613" y="2038350"/>
            <a:ext cx="1331912" cy="369888"/>
          </a:xfrm>
          <a:prstGeom prst="rect">
            <a:avLst/>
          </a:prstGeom>
          <a:noFill/>
          <a:ln w="9525">
            <a:noFill/>
            <a:miter lim="800000"/>
            <a:headEnd/>
            <a:tailEnd/>
          </a:ln>
        </p:spPr>
        <p:txBody>
          <a:bodyPr wrap="none">
            <a:spAutoFit/>
          </a:bodyPr>
          <a:lstStyle/>
          <a:p>
            <a:pPr eaLnBrk="1" hangingPunct="1"/>
            <a:r>
              <a:rPr lang="en-US" b="1">
                <a:latin typeface="Tahoma" pitchFamily="34" charset="0"/>
              </a:rPr>
              <a:t>Algorithm</a:t>
            </a:r>
          </a:p>
        </p:txBody>
      </p:sp>
      <p:grpSp>
        <p:nvGrpSpPr>
          <p:cNvPr id="41989" name="Group 13"/>
          <p:cNvGrpSpPr>
            <a:grpSpLocks/>
          </p:cNvGrpSpPr>
          <p:nvPr/>
        </p:nvGrpSpPr>
        <p:grpSpPr bwMode="auto">
          <a:xfrm>
            <a:off x="1285875" y="1371600"/>
            <a:ext cx="9886950" cy="1865313"/>
            <a:chOff x="608" y="864"/>
            <a:chExt cx="4672" cy="1175"/>
          </a:xfrm>
        </p:grpSpPr>
        <p:sp>
          <p:nvSpPr>
            <p:cNvPr id="41990" name="Rectangle 4"/>
            <p:cNvSpPr>
              <a:spLocks noChangeArrowheads="1"/>
            </p:cNvSpPr>
            <p:nvPr/>
          </p:nvSpPr>
          <p:spPr bwMode="auto">
            <a:xfrm>
              <a:off x="608" y="864"/>
              <a:ext cx="1276" cy="1153"/>
            </a:xfrm>
            <a:prstGeom prst="rect">
              <a:avLst/>
            </a:prstGeom>
            <a:noFill/>
            <a:ln w="19050">
              <a:solidFill>
                <a:schemeClr val="tx2"/>
              </a:solidFill>
              <a:miter lim="800000"/>
              <a:headEnd/>
              <a:tailEnd/>
            </a:ln>
          </p:spPr>
          <p:txBody>
            <a:bodyPr wrap="none" anchor="ctr"/>
            <a:lstStyle/>
            <a:p>
              <a:pPr eaLnBrk="1" hangingPunct="1"/>
              <a:endParaRPr lang="en-US"/>
            </a:p>
          </p:txBody>
        </p:sp>
        <p:sp>
          <p:nvSpPr>
            <p:cNvPr id="41991" name="Text Box 5"/>
            <p:cNvSpPr txBox="1">
              <a:spLocks noChangeArrowheads="1"/>
            </p:cNvSpPr>
            <p:nvPr/>
          </p:nvSpPr>
          <p:spPr bwMode="auto">
            <a:xfrm>
              <a:off x="668" y="1239"/>
              <a:ext cx="1224" cy="523"/>
            </a:xfrm>
            <a:prstGeom prst="rect">
              <a:avLst/>
            </a:prstGeom>
            <a:noFill/>
            <a:ln w="9525">
              <a:noFill/>
              <a:miter lim="800000"/>
              <a:headEnd/>
              <a:tailEnd/>
            </a:ln>
          </p:spPr>
          <p:txBody>
            <a:bodyPr>
              <a:spAutoFit/>
            </a:bodyPr>
            <a:lstStyle/>
            <a:p>
              <a:pPr eaLnBrk="1" hangingPunct="1"/>
              <a:r>
                <a:rPr lang="en-US" sz="2400" dirty="0">
                  <a:solidFill>
                    <a:srgbClr val="FF0000"/>
                  </a:solidFill>
                  <a:latin typeface="Tahoma" pitchFamily="34" charset="0"/>
                </a:rPr>
                <a:t>Specification</a:t>
              </a:r>
              <a:r>
                <a:rPr lang="en-US" sz="2400" dirty="0">
                  <a:latin typeface="Tahoma" pitchFamily="34" charset="0"/>
                </a:rPr>
                <a:t> of input</a:t>
              </a:r>
            </a:p>
          </p:txBody>
        </p:sp>
        <p:sp>
          <p:nvSpPr>
            <p:cNvPr id="41992" name="AutoShape 6"/>
            <p:cNvSpPr>
              <a:spLocks noChangeArrowheads="1"/>
            </p:cNvSpPr>
            <p:nvPr/>
          </p:nvSpPr>
          <p:spPr bwMode="auto">
            <a:xfrm>
              <a:off x="1962" y="1238"/>
              <a:ext cx="313" cy="291"/>
            </a:xfrm>
            <a:prstGeom prst="rightArrow">
              <a:avLst>
                <a:gd name="adj1" fmla="val 50000"/>
                <a:gd name="adj2" fmla="val 26890"/>
              </a:avLst>
            </a:prstGeom>
            <a:noFill/>
            <a:ln w="9525">
              <a:solidFill>
                <a:srgbClr val="080808"/>
              </a:solidFill>
              <a:miter lim="800000"/>
              <a:headEnd/>
              <a:tailEnd/>
            </a:ln>
          </p:spPr>
          <p:txBody>
            <a:bodyPr wrap="none" anchor="ctr"/>
            <a:lstStyle/>
            <a:p>
              <a:pPr eaLnBrk="1" hangingPunct="1"/>
              <a:endParaRPr lang="en-US"/>
            </a:p>
          </p:txBody>
        </p:sp>
        <p:sp>
          <p:nvSpPr>
            <p:cNvPr id="41993" name="Oval 7"/>
            <p:cNvSpPr>
              <a:spLocks noChangeArrowheads="1"/>
            </p:cNvSpPr>
            <p:nvPr/>
          </p:nvSpPr>
          <p:spPr bwMode="auto">
            <a:xfrm>
              <a:off x="2406" y="1076"/>
              <a:ext cx="1001" cy="644"/>
            </a:xfrm>
            <a:prstGeom prst="ellipse">
              <a:avLst/>
            </a:prstGeom>
            <a:noFill/>
            <a:ln w="19050">
              <a:solidFill>
                <a:srgbClr val="080808"/>
              </a:solidFill>
              <a:miter lim="800000"/>
              <a:headEnd/>
              <a:tailEnd/>
            </a:ln>
          </p:spPr>
          <p:txBody>
            <a:bodyPr wrap="none" anchor="ctr"/>
            <a:lstStyle/>
            <a:p>
              <a:pPr eaLnBrk="1" hangingPunct="1"/>
              <a:endParaRPr lang="en-US"/>
            </a:p>
          </p:txBody>
        </p:sp>
        <p:sp>
          <p:nvSpPr>
            <p:cNvPr id="41994" name="AutoShape 9"/>
            <p:cNvSpPr>
              <a:spLocks noChangeArrowheads="1"/>
            </p:cNvSpPr>
            <p:nvPr/>
          </p:nvSpPr>
          <p:spPr bwMode="auto">
            <a:xfrm>
              <a:off x="3529" y="1217"/>
              <a:ext cx="313" cy="291"/>
            </a:xfrm>
            <a:prstGeom prst="rightArrow">
              <a:avLst>
                <a:gd name="adj1" fmla="val 50000"/>
                <a:gd name="adj2" fmla="val 26890"/>
              </a:avLst>
            </a:prstGeom>
            <a:noFill/>
            <a:ln w="9525">
              <a:solidFill>
                <a:srgbClr val="080808"/>
              </a:solidFill>
              <a:miter lim="800000"/>
              <a:headEnd/>
              <a:tailEnd/>
            </a:ln>
          </p:spPr>
          <p:txBody>
            <a:bodyPr wrap="none" anchor="ctr"/>
            <a:lstStyle/>
            <a:p>
              <a:pPr eaLnBrk="1" hangingPunct="1"/>
              <a:endParaRPr lang="en-US"/>
            </a:p>
          </p:txBody>
        </p:sp>
        <p:sp>
          <p:nvSpPr>
            <p:cNvPr id="41995" name="Rectangle 10"/>
            <p:cNvSpPr>
              <a:spLocks noChangeArrowheads="1"/>
            </p:cNvSpPr>
            <p:nvPr/>
          </p:nvSpPr>
          <p:spPr bwMode="auto">
            <a:xfrm>
              <a:off x="3996" y="864"/>
              <a:ext cx="1276" cy="1175"/>
            </a:xfrm>
            <a:prstGeom prst="rect">
              <a:avLst/>
            </a:prstGeom>
            <a:noFill/>
            <a:ln w="19050">
              <a:solidFill>
                <a:schemeClr val="tx2"/>
              </a:solidFill>
              <a:miter lim="800000"/>
              <a:headEnd/>
              <a:tailEnd/>
            </a:ln>
          </p:spPr>
          <p:txBody>
            <a:bodyPr wrap="none" anchor="ctr"/>
            <a:lstStyle/>
            <a:p>
              <a:pPr eaLnBrk="1" hangingPunct="1"/>
              <a:endParaRPr lang="en-US"/>
            </a:p>
          </p:txBody>
        </p:sp>
        <p:sp>
          <p:nvSpPr>
            <p:cNvPr id="41996" name="Text Box 11"/>
            <p:cNvSpPr txBox="1">
              <a:spLocks noChangeArrowheads="1"/>
            </p:cNvSpPr>
            <p:nvPr/>
          </p:nvSpPr>
          <p:spPr bwMode="auto">
            <a:xfrm>
              <a:off x="4056" y="931"/>
              <a:ext cx="1224" cy="756"/>
            </a:xfrm>
            <a:prstGeom prst="rect">
              <a:avLst/>
            </a:prstGeom>
            <a:noFill/>
            <a:ln w="9525">
              <a:noFill/>
              <a:miter lim="800000"/>
              <a:headEnd/>
              <a:tailEnd/>
            </a:ln>
          </p:spPr>
          <p:txBody>
            <a:bodyPr>
              <a:spAutoFit/>
            </a:bodyPr>
            <a:lstStyle/>
            <a:p>
              <a:pPr eaLnBrk="1" hangingPunct="1"/>
              <a:r>
                <a:rPr lang="en-US" sz="2400">
                  <a:latin typeface="Tahoma" pitchFamily="34" charset="0"/>
                </a:rPr>
                <a:t>Specification of output as a function of input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15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15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915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91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a:defRPr/>
            </a:pPr>
            <a:r>
              <a:rPr lang="en-US" sz="4000" dirty="0">
                <a:effectLst/>
              </a:rPr>
              <a:t>Algorithmic Solution</a:t>
            </a:r>
          </a:p>
        </p:txBody>
      </p:sp>
      <p:sp>
        <p:nvSpPr>
          <p:cNvPr id="49155" name="Rectangle 3"/>
          <p:cNvSpPr>
            <a:spLocks noChangeArrowheads="1"/>
          </p:cNvSpPr>
          <p:nvPr/>
        </p:nvSpPr>
        <p:spPr bwMode="auto">
          <a:xfrm>
            <a:off x="0" y="3422650"/>
            <a:ext cx="11974513" cy="2916238"/>
          </a:xfrm>
          <a:prstGeom prst="rect">
            <a:avLst/>
          </a:prstGeom>
          <a:noFill/>
          <a:ln w="9525">
            <a:noFill/>
            <a:miter lim="800000"/>
            <a:headEnd/>
            <a:tailEnd/>
          </a:ln>
        </p:spPr>
        <p:txBody>
          <a:bodyPr/>
          <a:lstStyle/>
          <a:p>
            <a:pPr marL="342900" indent="-342900" eaLnBrk="1" hangingPunct="1">
              <a:lnSpc>
                <a:spcPct val="90000"/>
              </a:lnSpc>
              <a:spcBef>
                <a:spcPct val="20000"/>
              </a:spcBef>
              <a:buFontTx/>
              <a:buChar char="•"/>
              <a:defRPr/>
            </a:pPr>
            <a:endParaRPr lang="en-US" sz="2800">
              <a:effectLst>
                <a:outerShdw blurRad="38100" dist="38100" dir="2700000" algn="tl">
                  <a:srgbClr val="C0C0C0"/>
                </a:outerShdw>
              </a:effectLst>
            </a:endParaRPr>
          </a:p>
        </p:txBody>
      </p:sp>
      <p:grpSp>
        <p:nvGrpSpPr>
          <p:cNvPr id="13" name="Group 12"/>
          <p:cNvGrpSpPr/>
          <p:nvPr/>
        </p:nvGrpSpPr>
        <p:grpSpPr>
          <a:xfrm>
            <a:off x="1285875" y="1371600"/>
            <a:ext cx="9886950" cy="1865313"/>
            <a:chOff x="1285875" y="1371600"/>
            <a:chExt cx="9886950" cy="1865313"/>
          </a:xfrm>
        </p:grpSpPr>
        <p:sp>
          <p:nvSpPr>
            <p:cNvPr id="43012" name="Text Box 8"/>
            <p:cNvSpPr txBox="1">
              <a:spLocks noChangeArrowheads="1"/>
            </p:cNvSpPr>
            <p:nvPr/>
          </p:nvSpPr>
          <p:spPr bwMode="auto">
            <a:xfrm>
              <a:off x="5484813" y="2038350"/>
              <a:ext cx="1331912" cy="369888"/>
            </a:xfrm>
            <a:prstGeom prst="rect">
              <a:avLst/>
            </a:prstGeom>
            <a:noFill/>
            <a:ln w="9525">
              <a:noFill/>
              <a:miter lim="800000"/>
              <a:headEnd/>
              <a:tailEnd/>
            </a:ln>
          </p:spPr>
          <p:txBody>
            <a:bodyPr wrap="none">
              <a:spAutoFit/>
            </a:bodyPr>
            <a:lstStyle/>
            <a:p>
              <a:pPr eaLnBrk="1" hangingPunct="1"/>
              <a:r>
                <a:rPr lang="en-US" b="1" dirty="0">
                  <a:latin typeface="Tahoma" pitchFamily="34" charset="0"/>
                </a:rPr>
                <a:t>Algorithm</a:t>
              </a:r>
            </a:p>
          </p:txBody>
        </p:sp>
        <p:sp>
          <p:nvSpPr>
            <p:cNvPr id="43013" name="Rectangle 4"/>
            <p:cNvSpPr>
              <a:spLocks noChangeArrowheads="1"/>
            </p:cNvSpPr>
            <p:nvPr/>
          </p:nvSpPr>
          <p:spPr bwMode="auto">
            <a:xfrm>
              <a:off x="1285875" y="1371600"/>
              <a:ext cx="2700338" cy="1830388"/>
            </a:xfrm>
            <a:prstGeom prst="rect">
              <a:avLst/>
            </a:prstGeom>
            <a:noFill/>
            <a:ln w="19050">
              <a:solidFill>
                <a:schemeClr val="tx2"/>
              </a:solidFill>
              <a:miter lim="800000"/>
              <a:headEnd/>
              <a:tailEnd/>
            </a:ln>
          </p:spPr>
          <p:txBody>
            <a:bodyPr wrap="none" anchor="ctr"/>
            <a:lstStyle/>
            <a:p>
              <a:pPr eaLnBrk="1" hangingPunct="1"/>
              <a:endParaRPr lang="en-US"/>
            </a:p>
          </p:txBody>
        </p:sp>
        <p:sp>
          <p:nvSpPr>
            <p:cNvPr id="74763" name="Text Box 5"/>
            <p:cNvSpPr txBox="1">
              <a:spLocks noChangeArrowheads="1"/>
            </p:cNvSpPr>
            <p:nvPr/>
          </p:nvSpPr>
          <p:spPr bwMode="auto">
            <a:xfrm>
              <a:off x="1412875" y="1371600"/>
              <a:ext cx="2590800" cy="1570038"/>
            </a:xfrm>
            <a:prstGeom prst="rect">
              <a:avLst/>
            </a:prstGeom>
            <a:noFill/>
            <a:ln w="9525">
              <a:noFill/>
              <a:miter lim="800000"/>
              <a:headEnd/>
              <a:tailEnd/>
            </a:ln>
          </p:spPr>
          <p:txBody>
            <a:bodyPr>
              <a:spAutoFit/>
            </a:bodyPr>
            <a:lstStyle/>
            <a:p>
              <a:pPr eaLnBrk="1" hangingPunct="1"/>
              <a:r>
                <a:rPr lang="en-US" sz="2400"/>
                <a:t>Input instance, adhering to the specification</a:t>
              </a:r>
            </a:p>
            <a:p>
              <a:pPr eaLnBrk="1" hangingPunct="1"/>
              <a:endParaRPr lang="en-US" sz="2400">
                <a:latin typeface="Tahoma" pitchFamily="34" charset="0"/>
              </a:endParaRPr>
            </a:p>
          </p:txBody>
        </p:sp>
        <p:sp>
          <p:nvSpPr>
            <p:cNvPr id="43015" name="AutoShape 6"/>
            <p:cNvSpPr>
              <a:spLocks noChangeArrowheads="1"/>
            </p:cNvSpPr>
            <p:nvPr/>
          </p:nvSpPr>
          <p:spPr bwMode="auto">
            <a:xfrm>
              <a:off x="4151313" y="1965325"/>
              <a:ext cx="663575" cy="461963"/>
            </a:xfrm>
            <a:prstGeom prst="rightArrow">
              <a:avLst>
                <a:gd name="adj1" fmla="val 50000"/>
                <a:gd name="adj2" fmla="val 26940"/>
              </a:avLst>
            </a:prstGeom>
            <a:noFill/>
            <a:ln w="9525">
              <a:solidFill>
                <a:srgbClr val="080808"/>
              </a:solidFill>
              <a:miter lim="800000"/>
              <a:headEnd/>
              <a:tailEnd/>
            </a:ln>
          </p:spPr>
          <p:txBody>
            <a:bodyPr wrap="none" anchor="ctr"/>
            <a:lstStyle/>
            <a:p>
              <a:pPr eaLnBrk="1" hangingPunct="1"/>
              <a:endParaRPr lang="en-US"/>
            </a:p>
          </p:txBody>
        </p:sp>
        <p:sp>
          <p:nvSpPr>
            <p:cNvPr id="43016" name="Oval 7"/>
            <p:cNvSpPr>
              <a:spLocks noChangeArrowheads="1"/>
            </p:cNvSpPr>
            <p:nvPr/>
          </p:nvSpPr>
          <p:spPr bwMode="auto">
            <a:xfrm>
              <a:off x="5091113" y="1708150"/>
              <a:ext cx="2117725" cy="1022350"/>
            </a:xfrm>
            <a:prstGeom prst="ellipse">
              <a:avLst/>
            </a:prstGeom>
            <a:noFill/>
            <a:ln w="19050">
              <a:solidFill>
                <a:srgbClr val="080808"/>
              </a:solidFill>
              <a:miter lim="800000"/>
              <a:headEnd/>
              <a:tailEnd/>
            </a:ln>
          </p:spPr>
          <p:txBody>
            <a:bodyPr wrap="none" anchor="ctr"/>
            <a:lstStyle/>
            <a:p>
              <a:pPr eaLnBrk="1" hangingPunct="1"/>
              <a:endParaRPr lang="en-US"/>
            </a:p>
          </p:txBody>
        </p:sp>
        <p:sp>
          <p:nvSpPr>
            <p:cNvPr id="43017" name="AutoShape 9"/>
            <p:cNvSpPr>
              <a:spLocks noChangeArrowheads="1"/>
            </p:cNvSpPr>
            <p:nvPr/>
          </p:nvSpPr>
          <p:spPr bwMode="auto">
            <a:xfrm>
              <a:off x="7467600" y="1931988"/>
              <a:ext cx="661988" cy="461962"/>
            </a:xfrm>
            <a:prstGeom prst="rightArrow">
              <a:avLst>
                <a:gd name="adj1" fmla="val 50000"/>
                <a:gd name="adj2" fmla="val 26875"/>
              </a:avLst>
            </a:prstGeom>
            <a:noFill/>
            <a:ln w="9525">
              <a:solidFill>
                <a:srgbClr val="080808"/>
              </a:solidFill>
              <a:miter lim="800000"/>
              <a:headEnd/>
              <a:tailEnd/>
            </a:ln>
          </p:spPr>
          <p:txBody>
            <a:bodyPr wrap="none" anchor="ctr"/>
            <a:lstStyle/>
            <a:p>
              <a:pPr eaLnBrk="1" hangingPunct="1"/>
              <a:endParaRPr lang="en-US"/>
            </a:p>
          </p:txBody>
        </p:sp>
        <p:sp>
          <p:nvSpPr>
            <p:cNvPr id="43018" name="Rectangle 10"/>
            <p:cNvSpPr>
              <a:spLocks noChangeArrowheads="1"/>
            </p:cNvSpPr>
            <p:nvPr/>
          </p:nvSpPr>
          <p:spPr bwMode="auto">
            <a:xfrm>
              <a:off x="8456613" y="1371600"/>
              <a:ext cx="2700337" cy="1865313"/>
            </a:xfrm>
            <a:prstGeom prst="rect">
              <a:avLst/>
            </a:prstGeom>
            <a:noFill/>
            <a:ln w="19050">
              <a:solidFill>
                <a:schemeClr val="tx2"/>
              </a:solidFill>
              <a:miter lim="800000"/>
              <a:headEnd/>
              <a:tailEnd/>
            </a:ln>
          </p:spPr>
          <p:txBody>
            <a:bodyPr wrap="none" anchor="ctr"/>
            <a:lstStyle/>
            <a:p>
              <a:pPr eaLnBrk="1" hangingPunct="1"/>
              <a:endParaRPr lang="en-US"/>
            </a:p>
          </p:txBody>
        </p:sp>
        <p:sp>
          <p:nvSpPr>
            <p:cNvPr id="74768" name="Text Box 11"/>
            <p:cNvSpPr txBox="1">
              <a:spLocks noChangeArrowheads="1"/>
            </p:cNvSpPr>
            <p:nvPr/>
          </p:nvSpPr>
          <p:spPr bwMode="auto">
            <a:xfrm>
              <a:off x="8583613" y="1477963"/>
              <a:ext cx="2589212" cy="1200150"/>
            </a:xfrm>
            <a:prstGeom prst="rect">
              <a:avLst/>
            </a:prstGeom>
            <a:noFill/>
            <a:ln w="9525">
              <a:noFill/>
              <a:miter lim="800000"/>
              <a:headEnd/>
              <a:tailEnd/>
            </a:ln>
          </p:spPr>
          <p:txBody>
            <a:bodyPr>
              <a:spAutoFit/>
            </a:bodyPr>
            <a:lstStyle/>
            <a:p>
              <a:pPr eaLnBrk="1" hangingPunct="1"/>
              <a:r>
                <a:rPr lang="en-US" sz="2400"/>
                <a:t>Output related to the input as required</a:t>
              </a:r>
            </a:p>
          </p:txBody>
        </p:sp>
      </p:grpSp>
      <p:sp>
        <p:nvSpPr>
          <p:cNvPr id="2" name="Rectangle 3"/>
          <p:cNvSpPr>
            <a:spLocks noChangeArrowheads="1"/>
          </p:cNvSpPr>
          <p:nvPr/>
        </p:nvSpPr>
        <p:spPr bwMode="auto">
          <a:xfrm>
            <a:off x="760413" y="4038600"/>
            <a:ext cx="11125200" cy="1905000"/>
          </a:xfrm>
          <a:prstGeom prst="rect">
            <a:avLst/>
          </a:prstGeom>
          <a:noFill/>
          <a:ln w="9525">
            <a:noFill/>
            <a:miter lim="800000"/>
            <a:headEnd/>
            <a:tailEnd/>
          </a:ln>
        </p:spPr>
        <p:txBody>
          <a:bodyPr/>
          <a:lstStyle/>
          <a:p>
            <a:pPr marL="342900" indent="-342900" eaLnBrk="1" hangingPunct="1">
              <a:spcBef>
                <a:spcPct val="20000"/>
              </a:spcBef>
              <a:buFontTx/>
              <a:buChar char="•"/>
              <a:defRPr/>
            </a:pPr>
            <a:r>
              <a:rPr lang="en-US" sz="2800" dirty="0"/>
              <a:t>Algorithm describes </a:t>
            </a:r>
            <a:r>
              <a:rPr lang="en-US" sz="2800" dirty="0">
                <a:solidFill>
                  <a:srgbClr val="FF0000"/>
                </a:solidFill>
              </a:rPr>
              <a:t>actions on the input </a:t>
            </a:r>
            <a:r>
              <a:rPr lang="en-US" sz="2800" dirty="0"/>
              <a:t>instance</a:t>
            </a:r>
            <a:r>
              <a:rPr lang="da-DK" sz="2800" dirty="0"/>
              <a:t>.</a:t>
            </a:r>
            <a:endParaRPr lang="en-US" sz="2800" dirty="0"/>
          </a:p>
          <a:p>
            <a:pPr marL="342900" indent="-342900" eaLnBrk="1" hangingPunct="1">
              <a:spcBef>
                <a:spcPct val="20000"/>
              </a:spcBef>
              <a:buFontTx/>
              <a:buChar char="•"/>
              <a:defRPr/>
            </a:pPr>
            <a:r>
              <a:rPr lang="en-US" sz="2800" dirty="0"/>
              <a:t>There may be </a:t>
            </a:r>
            <a:r>
              <a:rPr lang="en-US" sz="2800" dirty="0">
                <a:solidFill>
                  <a:srgbClr val="FF0000"/>
                </a:solidFill>
              </a:rPr>
              <a:t>many correct algorithms </a:t>
            </a:r>
            <a:r>
              <a:rPr lang="en-US" sz="2800" dirty="0"/>
              <a:t>for the same algorithmic problem</a:t>
            </a:r>
            <a:r>
              <a:rPr lang="da-DK" sz="2800" dirty="0"/>
              <a:t>.</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4754"/>
                                        </p:tgtEl>
                                        <p:attrNameLst>
                                          <p:attrName>style.visibility</p:attrName>
                                        </p:attrNameLst>
                                      </p:cBhvr>
                                      <p:to>
                                        <p:strVal val="visible"/>
                                      </p:to>
                                    </p:set>
                                    <p:animEffect transition="in" filter="blinds(horizontal)">
                                      <p:cBhvr>
                                        <p:cTn id="7" dur="500"/>
                                        <p:tgtEl>
                                          <p:spTgt spid="747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nodePh="1">
                                  <p:stCondLst>
                                    <p:cond delay="0"/>
                                  </p:stCondLst>
                                  <p:endCondLst>
                                    <p:cond evt="begin" delay="0">
                                      <p:tn val="10"/>
                                    </p:cond>
                                  </p:endCondLst>
                                  <p:childTnLst>
                                    <p:set>
                                      <p:cBhvr>
                                        <p:cTn id="11" dur="1" fill="hold">
                                          <p:stCondLst>
                                            <p:cond delay="0"/>
                                          </p:stCondLst>
                                        </p:cTn>
                                        <p:tgtEl>
                                          <p:spTgt spid="49155">
                                            <p:txEl>
                                              <p:pRg st="0" end="0"/>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4" grpId="0"/>
      <p:bldP spid="49155" grpId="0" build="p"/>
      <p:bldP spid="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303213" y="152400"/>
            <a:ext cx="11658600" cy="838200"/>
          </a:xfrm>
        </p:spPr>
        <p:txBody>
          <a:bodyPr/>
          <a:lstStyle/>
          <a:p>
            <a:pPr eaLnBrk="1" hangingPunct="1">
              <a:defRPr/>
            </a:pPr>
            <a:r>
              <a:rPr lang="en-US" sz="4000" dirty="0">
                <a:effectLst/>
              </a:rPr>
              <a:t>Definition of an Algorithm	</a:t>
            </a:r>
          </a:p>
        </p:txBody>
      </p:sp>
      <p:sp>
        <p:nvSpPr>
          <p:cNvPr id="53251" name="Rectangle 3"/>
          <p:cNvSpPr>
            <a:spLocks noGrp="1" noChangeArrowheads="1"/>
          </p:cNvSpPr>
          <p:nvPr>
            <p:ph type="body" sz="half" idx="1"/>
          </p:nvPr>
        </p:nvSpPr>
        <p:spPr>
          <a:xfrm>
            <a:off x="379413" y="1171575"/>
            <a:ext cx="11353800" cy="5229225"/>
          </a:xfrm>
        </p:spPr>
        <p:txBody>
          <a:bodyPr/>
          <a:lstStyle/>
          <a:p>
            <a:pPr eaLnBrk="1" hangingPunct="1">
              <a:lnSpc>
                <a:spcPct val="130000"/>
              </a:lnSpc>
              <a:defRPr/>
            </a:pPr>
            <a:r>
              <a:rPr lang="en-US" sz="2400" dirty="0">
                <a:effectLst/>
              </a:rPr>
              <a:t>An </a:t>
            </a:r>
            <a:r>
              <a:rPr lang="en-US" sz="2400" b="1" dirty="0">
                <a:solidFill>
                  <a:srgbClr val="FF0000"/>
                </a:solidFill>
                <a:effectLst/>
              </a:rPr>
              <a:t>algorithm</a:t>
            </a:r>
            <a:r>
              <a:rPr lang="en-US" sz="2400" dirty="0">
                <a:effectLst/>
              </a:rPr>
              <a:t> is a sequence of </a:t>
            </a:r>
            <a:r>
              <a:rPr lang="en-US" sz="2400" b="1" i="1" dirty="0">
                <a:solidFill>
                  <a:srgbClr val="FF0000"/>
                </a:solidFill>
                <a:effectLst/>
              </a:rPr>
              <a:t>unambiguous</a:t>
            </a:r>
            <a:r>
              <a:rPr lang="en-US" sz="2400" dirty="0">
                <a:effectLst/>
              </a:rPr>
              <a:t> instructions for </a:t>
            </a:r>
            <a:r>
              <a:rPr lang="en-US" sz="2400" dirty="0">
                <a:solidFill>
                  <a:srgbClr val="FF0000"/>
                </a:solidFill>
                <a:effectLst/>
              </a:rPr>
              <a:t>solving a problem</a:t>
            </a:r>
            <a:r>
              <a:rPr lang="en-US" sz="2400" dirty="0">
                <a:effectLst/>
              </a:rPr>
              <a:t>, i.e., for obtaining a </a:t>
            </a:r>
            <a:r>
              <a:rPr lang="en-US" sz="2400" b="1" i="1" dirty="0">
                <a:solidFill>
                  <a:srgbClr val="080808"/>
                </a:solidFill>
                <a:effectLst/>
              </a:rPr>
              <a:t>required output</a:t>
            </a:r>
            <a:r>
              <a:rPr lang="en-US" sz="2400" dirty="0">
                <a:effectLst/>
              </a:rPr>
              <a:t> for any </a:t>
            </a:r>
            <a:r>
              <a:rPr lang="en-US" sz="2400" b="1" i="1" dirty="0">
                <a:solidFill>
                  <a:srgbClr val="080808"/>
                </a:solidFill>
                <a:effectLst/>
              </a:rPr>
              <a:t>legitimate input</a:t>
            </a:r>
            <a:r>
              <a:rPr lang="en-US" sz="2400" dirty="0">
                <a:effectLst/>
              </a:rPr>
              <a:t> in a </a:t>
            </a:r>
            <a:r>
              <a:rPr lang="en-US" sz="2400" b="1" i="1" dirty="0">
                <a:solidFill>
                  <a:srgbClr val="FF0000"/>
                </a:solidFill>
                <a:effectLst/>
              </a:rPr>
              <a:t>finite</a:t>
            </a:r>
            <a:r>
              <a:rPr lang="en-US" sz="2400" b="1" i="1" dirty="0">
                <a:effectLst/>
              </a:rPr>
              <a:t> amount of time</a:t>
            </a:r>
            <a:r>
              <a:rPr lang="en-US" sz="2400" dirty="0">
                <a:effectLst/>
              </a:rPr>
              <a:t>. </a:t>
            </a:r>
          </a:p>
          <a:p>
            <a:pPr lvl="1" algn="just" eaLnBrk="1" hangingPunct="1">
              <a:lnSpc>
                <a:spcPct val="130000"/>
              </a:lnSpc>
              <a:defRPr/>
            </a:pPr>
            <a:endParaRPr lang="da-DK" dirty="0">
              <a:effectLst/>
            </a:endParaRPr>
          </a:p>
        </p:txBody>
      </p:sp>
      <p:pic>
        <p:nvPicPr>
          <p:cNvPr id="5" name="Picture 1"/>
          <p:cNvPicPr>
            <a:picLocks noChangeAspect="1" noChangeArrowheads="1"/>
          </p:cNvPicPr>
          <p:nvPr/>
        </p:nvPicPr>
        <p:blipFill>
          <a:blip r:embed="rId3" cstate="print"/>
          <a:srcRect/>
          <a:stretch>
            <a:fillRect/>
          </a:stretch>
        </p:blipFill>
        <p:spPr bwMode="auto">
          <a:xfrm>
            <a:off x="836612" y="4114800"/>
            <a:ext cx="10248900" cy="1518356"/>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3" y="228600"/>
            <a:ext cx="11125200" cy="838200"/>
          </a:xfrm>
        </p:spPr>
        <p:txBody>
          <a:bodyPr/>
          <a:lstStyle/>
          <a:p>
            <a:r>
              <a:rPr lang="en-US" sz="4000" b="0" dirty="0">
                <a:effectLst/>
              </a:rPr>
              <a:t>Properties of Algorithms</a:t>
            </a:r>
          </a:p>
        </p:txBody>
      </p:sp>
      <p:pic>
        <p:nvPicPr>
          <p:cNvPr id="7" name="Picture 2"/>
          <p:cNvPicPr>
            <a:picLocks noGrp="1" noChangeAspect="1" noChangeArrowheads="1"/>
          </p:cNvPicPr>
          <p:nvPr>
            <p:ph sz="half" idx="1"/>
          </p:nvPr>
        </p:nvPicPr>
        <p:blipFill>
          <a:blip r:embed="rId2" cstate="print"/>
          <a:srcRect/>
          <a:stretch>
            <a:fillRect/>
          </a:stretch>
        </p:blipFill>
        <p:spPr bwMode="auto">
          <a:xfrm>
            <a:off x="760412" y="1654908"/>
            <a:ext cx="10668000" cy="4212492"/>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213" y="228600"/>
            <a:ext cx="11201400" cy="838200"/>
          </a:xfrm>
        </p:spPr>
        <p:txBody>
          <a:bodyPr/>
          <a:lstStyle/>
          <a:p>
            <a:r>
              <a:rPr lang="en-US" sz="4000" dirty="0">
                <a:effectLst/>
              </a:rPr>
              <a:t>Problems </a:t>
            </a:r>
            <a:r>
              <a:rPr lang="en-US" sz="4000" dirty="0" err="1">
                <a:effectLst/>
              </a:rPr>
              <a:t>vs</a:t>
            </a:r>
            <a:r>
              <a:rPr lang="en-US" sz="4000" dirty="0">
                <a:effectLst/>
              </a:rPr>
              <a:t> Algorithms </a:t>
            </a:r>
            <a:r>
              <a:rPr lang="en-US" sz="4000" dirty="0" err="1">
                <a:effectLst/>
              </a:rPr>
              <a:t>vs</a:t>
            </a:r>
            <a:r>
              <a:rPr lang="en-US" sz="4000" dirty="0">
                <a:effectLst/>
              </a:rPr>
              <a:t> Programs</a:t>
            </a:r>
          </a:p>
        </p:txBody>
      </p:sp>
      <p:pic>
        <p:nvPicPr>
          <p:cNvPr id="93186" name="Picture 2"/>
          <p:cNvPicPr>
            <a:picLocks noGrp="1" noChangeAspect="1" noChangeArrowheads="1"/>
          </p:cNvPicPr>
          <p:nvPr>
            <p:ph sz="half" idx="1"/>
          </p:nvPr>
        </p:nvPicPr>
        <p:blipFill>
          <a:blip r:embed="rId2" cstate="print"/>
          <a:srcRect/>
          <a:stretch>
            <a:fillRect/>
          </a:stretch>
        </p:blipFill>
        <p:spPr bwMode="auto">
          <a:xfrm>
            <a:off x="829722" y="1143000"/>
            <a:ext cx="10370090" cy="5108065"/>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3" y="228600"/>
            <a:ext cx="11353800" cy="838200"/>
          </a:xfrm>
        </p:spPr>
        <p:txBody>
          <a:bodyPr/>
          <a:lstStyle/>
          <a:p>
            <a:r>
              <a:rPr lang="en-US" sz="4000" dirty="0">
                <a:effectLst/>
              </a:rPr>
              <a:t>Expressing Algorithms</a:t>
            </a:r>
          </a:p>
        </p:txBody>
      </p:sp>
      <p:pic>
        <p:nvPicPr>
          <p:cNvPr id="94210" name="Picture 2"/>
          <p:cNvPicPr>
            <a:picLocks noGrp="1" noChangeAspect="1" noChangeArrowheads="1"/>
          </p:cNvPicPr>
          <p:nvPr>
            <p:ph sz="half" idx="1"/>
          </p:nvPr>
        </p:nvPicPr>
        <p:blipFill>
          <a:blip r:embed="rId2" cstate="print"/>
          <a:srcRect/>
          <a:stretch>
            <a:fillRect/>
          </a:stretch>
        </p:blipFill>
        <p:spPr bwMode="auto">
          <a:xfrm>
            <a:off x="455612" y="1371600"/>
            <a:ext cx="11315698" cy="45720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213" y="76200"/>
            <a:ext cx="11582400" cy="762000"/>
          </a:xfrm>
        </p:spPr>
        <p:txBody>
          <a:bodyPr/>
          <a:lstStyle/>
          <a:p>
            <a:r>
              <a:rPr lang="en-US" sz="4000" dirty="0">
                <a:effectLst/>
              </a:rPr>
              <a:t>Common Elements of Algorithms</a:t>
            </a:r>
          </a:p>
        </p:txBody>
      </p:sp>
      <p:pic>
        <p:nvPicPr>
          <p:cNvPr id="95234" name="Picture 2"/>
          <p:cNvPicPr>
            <a:picLocks noGrp="1" noChangeAspect="1" noChangeArrowheads="1"/>
          </p:cNvPicPr>
          <p:nvPr>
            <p:ph sz="half" idx="1"/>
          </p:nvPr>
        </p:nvPicPr>
        <p:blipFill>
          <a:blip r:embed="rId2" cstate="print"/>
          <a:srcRect/>
          <a:stretch>
            <a:fillRect/>
          </a:stretch>
        </p:blipFill>
        <p:spPr bwMode="auto">
          <a:xfrm>
            <a:off x="1217612" y="774590"/>
            <a:ext cx="9524999" cy="570241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7BC108-7BBF-463B-8297-7B0DCC47A0EA}"/>
              </a:ext>
            </a:extLst>
          </p:cNvPr>
          <p:cNvSpPr>
            <a:spLocks noGrp="1"/>
          </p:cNvSpPr>
          <p:nvPr>
            <p:ph sz="half" idx="1"/>
          </p:nvPr>
        </p:nvSpPr>
        <p:spPr>
          <a:xfrm>
            <a:off x="0" y="1171575"/>
            <a:ext cx="12150725" cy="5334000"/>
          </a:xfrm>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dirty="0"/>
              <a:t>Starting with Sorting Algorithm - Example</a:t>
            </a:r>
          </a:p>
        </p:txBody>
      </p:sp>
    </p:spTree>
    <p:extLst>
      <p:ext uri="{BB962C8B-B14F-4D97-AF65-F5344CB8AC3E}">
        <p14:creationId xmlns:p14="http://schemas.microsoft.com/office/powerpoint/2010/main" val="1010090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7" name="Rectangle 3"/>
          <p:cNvSpPr>
            <a:spLocks noGrp="1" noChangeArrowheads="1"/>
          </p:cNvSpPr>
          <p:nvPr>
            <p:ph type="body" idx="1"/>
          </p:nvPr>
        </p:nvSpPr>
        <p:spPr>
          <a:xfrm>
            <a:off x="760412" y="1371600"/>
            <a:ext cx="11047412" cy="4752975"/>
          </a:xfrm>
        </p:spPr>
        <p:txBody>
          <a:bodyPr/>
          <a:lstStyle/>
          <a:p>
            <a:pPr algn="ctr" eaLnBrk="1" hangingPunct="1">
              <a:buFontTx/>
              <a:buNone/>
              <a:defRPr/>
            </a:pPr>
            <a:r>
              <a:rPr lang="en-US" sz="8000" b="1" dirty="0">
                <a:solidFill>
                  <a:srgbClr val="080808"/>
                </a:solidFill>
              </a:rPr>
              <a:t>What will we learn </a:t>
            </a:r>
          </a:p>
          <a:p>
            <a:pPr algn="ctr" eaLnBrk="1" hangingPunct="1">
              <a:buFontTx/>
              <a:buNone/>
              <a:defRPr/>
            </a:pPr>
            <a:r>
              <a:rPr lang="en-US" sz="8000" b="1" dirty="0">
                <a:solidFill>
                  <a:srgbClr val="080808"/>
                </a:solidFill>
              </a:rPr>
              <a:t>in this course?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cs typeface="Calibri" panose="020F0502020204030204" pitchFamily="34" charset="0"/>
              </a:rPr>
              <a:t>Sorting</a:t>
            </a:r>
          </a:p>
        </p:txBody>
      </p:sp>
      <p:sp>
        <p:nvSpPr>
          <p:cNvPr id="3" name="Content Placeholder 2"/>
          <p:cNvSpPr>
            <a:spLocks noGrp="1"/>
          </p:cNvSpPr>
          <p:nvPr>
            <p:ph sz="quarter" idx="1"/>
          </p:nvPr>
        </p:nvSpPr>
        <p:spPr>
          <a:xfrm>
            <a:off x="760412" y="1171575"/>
            <a:ext cx="11428413" cy="5334000"/>
          </a:xfrm>
        </p:spPr>
        <p:txBody>
          <a:bodyPr>
            <a:normAutofit/>
          </a:bodyPr>
          <a:lstStyle/>
          <a:p>
            <a:r>
              <a:rPr lang="en-US" sz="2800" dirty="0">
                <a:latin typeface="Calibri" panose="020F0502020204030204" pitchFamily="34" charset="0"/>
                <a:cs typeface="Calibri" panose="020F0502020204030204" pitchFamily="34" charset="0"/>
              </a:rPr>
              <a:t>Arrangement of data in certain order</a:t>
            </a:r>
          </a:p>
          <a:p>
            <a:r>
              <a:rPr lang="en-US" sz="2800" dirty="0">
                <a:latin typeface="Calibri" panose="020F0502020204030204" pitchFamily="34" charset="0"/>
                <a:cs typeface="Calibri" panose="020F0502020204030204" pitchFamily="34" charset="0"/>
              </a:rPr>
              <a:t>Key</a:t>
            </a:r>
          </a:p>
          <a:p>
            <a:pPr lvl="2"/>
            <a:r>
              <a:rPr lang="en-US" sz="2000" dirty="0">
                <a:latin typeface="Calibri" panose="020F0502020204030204" pitchFamily="34" charset="0"/>
                <a:cs typeface="Calibri" panose="020F0502020204030204" pitchFamily="34" charset="0"/>
              </a:rPr>
              <a:t>The basis of sorting data/record</a:t>
            </a:r>
          </a:p>
          <a:p>
            <a:pPr lvl="2"/>
            <a:r>
              <a:rPr lang="en-US" sz="2000" dirty="0">
                <a:latin typeface="Calibri" panose="020F0502020204030204" pitchFamily="34" charset="0"/>
                <a:cs typeface="Calibri" panose="020F0502020204030204" pitchFamily="34" charset="0"/>
              </a:rPr>
              <a:t>Part of data used for sorting</a:t>
            </a:r>
          </a:p>
          <a:p>
            <a:r>
              <a:rPr lang="en-US" sz="2800" dirty="0">
                <a:latin typeface="Calibri" panose="020F0502020204030204" pitchFamily="34" charset="0"/>
                <a:cs typeface="Calibri" panose="020F0502020204030204" pitchFamily="34" charset="0"/>
              </a:rPr>
              <a:t>Numerical or lexicographical order</a:t>
            </a:r>
          </a:p>
          <a:p>
            <a:r>
              <a:rPr lang="en-US" sz="2800" dirty="0">
                <a:latin typeface="Calibri" panose="020F0502020204030204" pitchFamily="34" charset="0"/>
                <a:cs typeface="Calibri" panose="020F0502020204030204" pitchFamily="34" charset="0"/>
              </a:rPr>
              <a:t>Ascending or Descending</a:t>
            </a:r>
          </a:p>
          <a:p>
            <a:pPr>
              <a:buNone/>
            </a:pPr>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Optimize other algorithm</a:t>
            </a:r>
          </a:p>
          <a:p>
            <a:pPr lvl="2"/>
            <a:r>
              <a:rPr lang="en-US" sz="2000" dirty="0">
                <a:latin typeface="Calibri" panose="020F0502020204030204" pitchFamily="34" charset="0"/>
                <a:cs typeface="Calibri" panose="020F0502020204030204" pitchFamily="34" charset="0"/>
              </a:rPr>
              <a:t>Such as searching technique</a:t>
            </a:r>
          </a:p>
          <a:p>
            <a:pPr lvl="2"/>
            <a:r>
              <a:rPr lang="en-US" sz="2000" dirty="0">
                <a:latin typeface="Calibri" panose="020F0502020204030204" pitchFamily="34" charset="0"/>
                <a:cs typeface="Calibri" panose="020F0502020204030204" pitchFamily="34" charset="0"/>
              </a:rPr>
              <a:t>Which requires sorted input list</a:t>
            </a:r>
          </a:p>
        </p:txBody>
      </p:sp>
    </p:spTree>
    <p:extLst>
      <p:ext uri="{BB962C8B-B14F-4D97-AF65-F5344CB8AC3E}">
        <p14:creationId xmlns:p14="http://schemas.microsoft.com/office/powerpoint/2010/main" val="16040565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cs typeface="Calibri" panose="020F0502020204030204" pitchFamily="34" charset="0"/>
              </a:rPr>
              <a:t>Classification</a:t>
            </a:r>
          </a:p>
        </p:txBody>
      </p:sp>
      <p:sp>
        <p:nvSpPr>
          <p:cNvPr id="3" name="Content Placeholder 2"/>
          <p:cNvSpPr>
            <a:spLocks noGrp="1"/>
          </p:cNvSpPr>
          <p:nvPr>
            <p:ph sz="quarter" idx="1"/>
          </p:nvPr>
        </p:nvSpPr>
        <p:spPr>
          <a:xfrm>
            <a:off x="379412" y="1171575"/>
            <a:ext cx="11809413" cy="5334000"/>
          </a:xfrm>
        </p:spPr>
        <p:txBody>
          <a:bodyPr>
            <a:normAutofit/>
          </a:bodyPr>
          <a:lstStyle/>
          <a:p>
            <a:r>
              <a:rPr lang="en-US" dirty="0">
                <a:latin typeface="Calibri" panose="020F0502020204030204" pitchFamily="34" charset="0"/>
                <a:cs typeface="Calibri" panose="020F0502020204030204" pitchFamily="34" charset="0"/>
              </a:rPr>
              <a:t>Comparison and non-comparison Sorting</a:t>
            </a:r>
            <a:endParaRPr lang="en-US" sz="2400" dirty="0">
              <a:latin typeface="Calibri" panose="020F0502020204030204" pitchFamily="34" charset="0"/>
              <a:cs typeface="Calibri" panose="020F0502020204030204" pitchFamily="34" charset="0"/>
            </a:endParaRPr>
          </a:p>
          <a:p>
            <a:pPr lvl="1"/>
            <a:r>
              <a:rPr lang="en-US" sz="2000" dirty="0">
                <a:latin typeface="Calibri" panose="020F0502020204030204" pitchFamily="34" charset="0"/>
                <a:cs typeface="Calibri" panose="020F0502020204030204" pitchFamily="34" charset="0"/>
              </a:rPr>
              <a:t>Comparison : Compare elements based on key. </a:t>
            </a:r>
            <a:r>
              <a:rPr lang="en-US" sz="1600" dirty="0">
                <a:latin typeface="Calibri" panose="020F0502020204030204" pitchFamily="34" charset="0"/>
                <a:cs typeface="Calibri" panose="020F0502020204030204" pitchFamily="34" charset="0"/>
              </a:rPr>
              <a:t>Ex: Insertion Sort</a:t>
            </a:r>
            <a:endParaRPr lang="en-US" sz="2000" dirty="0">
              <a:latin typeface="Calibri" panose="020F0502020204030204" pitchFamily="34" charset="0"/>
              <a:cs typeface="Calibri" panose="020F0502020204030204" pitchFamily="34" charset="0"/>
            </a:endParaRPr>
          </a:p>
          <a:p>
            <a:pPr lvl="1"/>
            <a:r>
              <a:rPr lang="en-US" sz="2000" dirty="0">
                <a:latin typeface="Calibri" panose="020F0502020204030204" pitchFamily="34" charset="0"/>
                <a:cs typeface="Calibri" panose="020F0502020204030204" pitchFamily="34" charset="0"/>
              </a:rPr>
              <a:t>Non-Comparison : use distribution and frequency etc parameter. </a:t>
            </a:r>
            <a:r>
              <a:rPr lang="en-US" sz="1600" dirty="0">
                <a:latin typeface="Calibri" panose="020F0502020204030204" pitchFamily="34" charset="0"/>
                <a:cs typeface="Calibri" panose="020F0502020204030204" pitchFamily="34" charset="0"/>
              </a:rPr>
              <a:t>Ex: Counting Sort</a:t>
            </a:r>
            <a:endParaRPr lang="en-US" sz="2000" dirty="0">
              <a:latin typeface="Calibri" panose="020F0502020204030204" pitchFamily="34" charset="0"/>
              <a:cs typeface="Calibri" panose="020F0502020204030204" pitchFamily="34" charset="0"/>
            </a:endParaRPr>
          </a:p>
          <a:p>
            <a:pPr lvl="1">
              <a:buNone/>
            </a:pPr>
            <a:endParaRPr lang="en-US" sz="2400"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In-place Sorting and Not-in-place Sorting</a:t>
            </a:r>
          </a:p>
          <a:p>
            <a:pPr lvl="1"/>
            <a:r>
              <a:rPr lang="en-US" sz="2000" dirty="0">
                <a:latin typeface="Calibri" panose="020F0502020204030204" pitchFamily="34" charset="0"/>
                <a:cs typeface="Calibri" panose="020F0502020204030204" pitchFamily="34" charset="0"/>
              </a:rPr>
              <a:t>In-Place:  No extra space required. </a:t>
            </a:r>
            <a:r>
              <a:rPr lang="en-US" sz="1600" dirty="0">
                <a:latin typeface="Calibri" panose="020F0502020204030204" pitchFamily="34" charset="0"/>
                <a:cs typeface="Calibri" panose="020F0502020204030204" pitchFamily="34" charset="0"/>
              </a:rPr>
              <a:t>Ex: Insertion sort</a:t>
            </a:r>
            <a:endParaRPr lang="en-US" sz="2000" dirty="0">
              <a:latin typeface="Calibri" panose="020F0502020204030204" pitchFamily="34" charset="0"/>
              <a:cs typeface="Calibri" panose="020F0502020204030204" pitchFamily="34" charset="0"/>
            </a:endParaRPr>
          </a:p>
          <a:p>
            <a:pPr lvl="1"/>
            <a:r>
              <a:rPr lang="en-US" sz="2000" dirty="0">
                <a:latin typeface="Calibri" panose="020F0502020204030204" pitchFamily="34" charset="0"/>
                <a:cs typeface="Calibri" panose="020F0502020204030204" pitchFamily="34" charset="0"/>
              </a:rPr>
              <a:t>Not-In-Place: Extra space more than input record required. </a:t>
            </a:r>
            <a:r>
              <a:rPr lang="en-US" sz="1600" dirty="0">
                <a:latin typeface="Calibri" panose="020F0502020204030204" pitchFamily="34" charset="0"/>
                <a:cs typeface="Calibri" panose="020F0502020204030204" pitchFamily="34" charset="0"/>
              </a:rPr>
              <a:t>Ex: Merge Sort</a:t>
            </a:r>
            <a:endParaRPr lang="en-US" sz="2000" dirty="0">
              <a:latin typeface="Calibri" panose="020F0502020204030204" pitchFamily="34" charset="0"/>
              <a:cs typeface="Calibri" panose="020F0502020204030204" pitchFamily="34" charset="0"/>
            </a:endParaRPr>
          </a:p>
          <a:p>
            <a:pPr lvl="1">
              <a:buNone/>
            </a:pPr>
            <a:endParaRPr lang="en-US" sz="2400" dirty="0"/>
          </a:p>
          <a:p>
            <a:pPr>
              <a:buNone/>
            </a:pPr>
            <a:endParaRPr lang="en-US" dirty="0"/>
          </a:p>
        </p:txBody>
      </p:sp>
    </p:spTree>
    <p:extLst>
      <p:ext uri="{BB962C8B-B14F-4D97-AF65-F5344CB8AC3E}">
        <p14:creationId xmlns:p14="http://schemas.microsoft.com/office/powerpoint/2010/main" val="37132801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cs typeface="Calibri" panose="020F0502020204030204" pitchFamily="34" charset="0"/>
              </a:rPr>
              <a:t>Classification (Cont.)</a:t>
            </a:r>
          </a:p>
        </p:txBody>
      </p:sp>
      <p:sp>
        <p:nvSpPr>
          <p:cNvPr id="3" name="Content Placeholder 2"/>
          <p:cNvSpPr>
            <a:spLocks noGrp="1"/>
          </p:cNvSpPr>
          <p:nvPr>
            <p:ph sz="quarter" idx="1"/>
          </p:nvPr>
        </p:nvSpPr>
        <p:spPr>
          <a:xfrm>
            <a:off x="379412" y="1171575"/>
            <a:ext cx="11809413" cy="5334000"/>
          </a:xfrm>
        </p:spPr>
        <p:txBody>
          <a:bodyPr/>
          <a:lstStyle/>
          <a:p>
            <a:r>
              <a:rPr lang="en-US" dirty="0">
                <a:latin typeface="Calibri" panose="020F0502020204030204" pitchFamily="34" charset="0"/>
                <a:cs typeface="Calibri" panose="020F0502020204030204" pitchFamily="34" charset="0"/>
              </a:rPr>
              <a:t>Stable and Not Stable Sorting</a:t>
            </a:r>
          </a:p>
          <a:p>
            <a:pPr lvl="1"/>
            <a:r>
              <a:rPr lang="en-US" sz="2000" dirty="0">
                <a:latin typeface="Calibri" panose="020F0502020204030204" pitchFamily="34" charset="0"/>
                <a:cs typeface="Calibri" panose="020F0502020204030204" pitchFamily="34" charset="0"/>
              </a:rPr>
              <a:t>Stable: sequence of similar content maintained</a:t>
            </a:r>
          </a:p>
          <a:p>
            <a:pPr lvl="1"/>
            <a:r>
              <a:rPr lang="en-US" sz="2000" dirty="0">
                <a:latin typeface="Calibri" panose="020F0502020204030204" pitchFamily="34" charset="0"/>
                <a:cs typeface="Calibri" panose="020F0502020204030204" pitchFamily="34" charset="0"/>
              </a:rPr>
              <a:t>Unstable: original sequence is not maintain in sorted output</a:t>
            </a:r>
          </a:p>
          <a:p>
            <a:pPr lvl="1">
              <a:buNone/>
            </a:pPr>
            <a:endParaRPr lang="en-US" sz="2400"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Adaptive and Non-Adaptive Sorting</a:t>
            </a:r>
          </a:p>
          <a:p>
            <a:pPr lvl="1"/>
            <a:r>
              <a:rPr lang="en-US" sz="2000" dirty="0">
                <a:latin typeface="Calibri" panose="020F0502020204030204" pitchFamily="34" charset="0"/>
                <a:cs typeface="Calibri" panose="020F0502020204030204" pitchFamily="34" charset="0"/>
              </a:rPr>
              <a:t>Adaptive: takes advantage of already 'sorted' elements</a:t>
            </a:r>
          </a:p>
          <a:p>
            <a:pPr lvl="1"/>
            <a:r>
              <a:rPr lang="en-US" sz="2000" dirty="0">
                <a:latin typeface="Calibri" panose="020F0502020204030204" pitchFamily="34" charset="0"/>
                <a:cs typeface="Calibri" panose="020F0502020204030204" pitchFamily="34" charset="0"/>
              </a:rPr>
              <a:t>Non-Adaptive: try to force every single element to be re-ordered </a:t>
            </a:r>
          </a:p>
          <a:p>
            <a:pPr marL="0" indent="0">
              <a:buNone/>
            </a:pPr>
            <a:endParaRPr lang="en-US" dirty="0"/>
          </a:p>
        </p:txBody>
      </p:sp>
    </p:spTree>
    <p:extLst>
      <p:ext uri="{BB962C8B-B14F-4D97-AF65-F5344CB8AC3E}">
        <p14:creationId xmlns:p14="http://schemas.microsoft.com/office/powerpoint/2010/main" val="1570350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8013397-B8C8-44EC-8AF6-A0D8F7A942C7}"/>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Bubble Sort</a:t>
            </a:r>
          </a:p>
        </p:txBody>
      </p:sp>
      <p:sp>
        <p:nvSpPr>
          <p:cNvPr id="6" name="Content Placeholder 5">
            <a:extLst>
              <a:ext uri="{FF2B5EF4-FFF2-40B4-BE49-F238E27FC236}">
                <a16:creationId xmlns:a16="http://schemas.microsoft.com/office/drawing/2014/main" id="{45A03A7C-BCF6-472B-A953-E090A78211C6}"/>
              </a:ext>
            </a:extLst>
          </p:cNvPr>
          <p:cNvSpPr>
            <a:spLocks noGrp="1"/>
          </p:cNvSpPr>
          <p:nvPr>
            <p:ph idx="1"/>
          </p:nvPr>
        </p:nvSpPr>
        <p:spPr>
          <a:xfrm>
            <a:off x="836612" y="1171575"/>
            <a:ext cx="11352213" cy="5334000"/>
          </a:xfrm>
        </p:spPr>
        <p:txBody>
          <a:bodyPr/>
          <a:lstStyle/>
          <a:p>
            <a:pPr marL="0" indent="0">
              <a:buNone/>
            </a:pPr>
            <a:r>
              <a:rPr lang="en-US" sz="2400" dirty="0">
                <a:effectLst/>
                <a:latin typeface="Calibri" panose="020F0502020204030204" pitchFamily="34" charset="0"/>
                <a:cs typeface="Calibri" panose="020F0502020204030204" pitchFamily="34" charset="0"/>
              </a:rPr>
              <a:t>The algorithm, which is a comparison sort, is named for the way smaller or larger elements "bubble" to the top of the list.</a:t>
            </a:r>
          </a:p>
          <a:p>
            <a:pPr marL="0" indent="0">
              <a:buNone/>
            </a:pPr>
            <a:endParaRPr lang="en-US" sz="2400" dirty="0">
              <a:effectLst/>
              <a:latin typeface="Calibri" panose="020F0502020204030204" pitchFamily="34" charset="0"/>
              <a:cs typeface="Calibri" panose="020F0502020204030204" pitchFamily="34" charset="0"/>
            </a:endParaRPr>
          </a:p>
          <a:p>
            <a:pPr marL="0" indent="0">
              <a:buNone/>
            </a:pPr>
            <a:r>
              <a:rPr lang="en-US" sz="2400" dirty="0">
                <a:effectLst/>
                <a:latin typeface="Calibri" panose="020F0502020204030204" pitchFamily="34" charset="0"/>
                <a:cs typeface="Calibri" panose="020F0502020204030204" pitchFamily="34" charset="0"/>
              </a:rPr>
              <a:t>The </a:t>
            </a:r>
            <a:r>
              <a:rPr lang="en-US" sz="2400" b="1" dirty="0">
                <a:effectLst/>
                <a:latin typeface="Calibri" panose="020F0502020204030204" pitchFamily="34" charset="0"/>
                <a:cs typeface="Calibri" panose="020F0502020204030204" pitchFamily="34" charset="0"/>
              </a:rPr>
              <a:t>bubble sort</a:t>
            </a:r>
            <a:r>
              <a:rPr lang="en-US" sz="2400" dirty="0">
                <a:effectLst/>
                <a:latin typeface="Calibri" panose="020F0502020204030204" pitchFamily="34" charset="0"/>
                <a:cs typeface="Calibri" panose="020F0502020204030204" pitchFamily="34" charset="0"/>
              </a:rPr>
              <a:t> makes multiple passes through a list. It compares adjacent items and exchanges those that are out of order. Each pass through the list places the next largest value in its proper place. In essence, each item “bubbles” up to the location where it belongs.</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69776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08DD-DD7F-4C2E-BCC8-BC443CF1B2F6}"/>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Bubble Sort-Algorithm</a:t>
            </a:r>
            <a:endParaRPr lang="en-US" dirty="0"/>
          </a:p>
        </p:txBody>
      </p:sp>
      <p:graphicFrame>
        <p:nvGraphicFramePr>
          <p:cNvPr id="28" name="Content Placeholder 27">
            <a:extLst>
              <a:ext uri="{FF2B5EF4-FFF2-40B4-BE49-F238E27FC236}">
                <a16:creationId xmlns:a16="http://schemas.microsoft.com/office/drawing/2014/main" id="{C3F0CAD2-A1F1-4316-9E9F-CA2822CB4634}"/>
              </a:ext>
            </a:extLst>
          </p:cNvPr>
          <p:cNvGraphicFramePr>
            <a:graphicFrameLocks noGrp="1"/>
          </p:cNvGraphicFramePr>
          <p:nvPr>
            <p:ph idx="1"/>
            <p:extLst>
              <p:ext uri="{D42A27DB-BD31-4B8C-83A1-F6EECF244321}">
                <p14:modId xmlns:p14="http://schemas.microsoft.com/office/powerpoint/2010/main" val="4148055563"/>
              </p:ext>
            </p:extLst>
          </p:nvPr>
        </p:nvGraphicFramePr>
        <p:xfrm>
          <a:off x="1446211" y="1219200"/>
          <a:ext cx="9924258" cy="4267200"/>
        </p:xfrm>
        <a:graphic>
          <a:graphicData uri="http://schemas.openxmlformats.org/drawingml/2006/table">
            <a:tbl>
              <a:tblPr firstRow="1" bandRow="1">
                <a:tableStyleId>{5C22544A-7EE6-4342-B048-85BDC9FD1C3A}</a:tableStyleId>
              </a:tblPr>
              <a:tblGrid>
                <a:gridCol w="4962129">
                  <a:extLst>
                    <a:ext uri="{9D8B030D-6E8A-4147-A177-3AD203B41FA5}">
                      <a16:colId xmlns:a16="http://schemas.microsoft.com/office/drawing/2014/main" val="3864847073"/>
                    </a:ext>
                  </a:extLst>
                </a:gridCol>
                <a:gridCol w="4962129">
                  <a:extLst>
                    <a:ext uri="{9D8B030D-6E8A-4147-A177-3AD203B41FA5}">
                      <a16:colId xmlns:a16="http://schemas.microsoft.com/office/drawing/2014/main" val="3214289985"/>
                    </a:ext>
                  </a:extLst>
                </a:gridCol>
              </a:tblGrid>
              <a:tr h="4267200">
                <a:tc>
                  <a:txBody>
                    <a:bodyPr/>
                    <a:lstStyle/>
                    <a:p>
                      <a:r>
                        <a:rPr lang="en-US" sz="2400" dirty="0">
                          <a:solidFill>
                            <a:schemeClr val="tx1"/>
                          </a:solidFill>
                          <a:latin typeface="Perpetua" panose="02020502060401020303" pitchFamily="18" charset="0"/>
                        </a:rPr>
                        <a:t>for ( </a:t>
                      </a:r>
                      <a:r>
                        <a:rPr lang="en-US" sz="2400" dirty="0" err="1">
                          <a:solidFill>
                            <a:schemeClr val="tx1"/>
                          </a:solidFill>
                          <a:latin typeface="Perpetua" panose="02020502060401020303" pitchFamily="18" charset="0"/>
                        </a:rPr>
                        <a:t>i</a:t>
                      </a:r>
                      <a:r>
                        <a:rPr lang="en-US" sz="2400" dirty="0">
                          <a:solidFill>
                            <a:schemeClr val="tx1"/>
                          </a:solidFill>
                          <a:latin typeface="Perpetua" panose="02020502060401020303" pitchFamily="18" charset="0"/>
                        </a:rPr>
                        <a:t>=1 to n-1 )</a:t>
                      </a:r>
                    </a:p>
                    <a:p>
                      <a:r>
                        <a:rPr lang="en-US" sz="2400" dirty="0">
                          <a:solidFill>
                            <a:schemeClr val="tx1"/>
                          </a:solidFill>
                          <a:latin typeface="Perpetua" panose="02020502060401020303" pitchFamily="18" charset="0"/>
                        </a:rPr>
                        <a:t>  for ( j=1 to n-1 )</a:t>
                      </a:r>
                    </a:p>
                    <a:p>
                      <a:r>
                        <a:rPr lang="en-US" sz="2400" dirty="0">
                          <a:solidFill>
                            <a:schemeClr val="tx1"/>
                          </a:solidFill>
                          <a:latin typeface="Perpetua" panose="02020502060401020303" pitchFamily="18" charset="0"/>
                        </a:rPr>
                        <a:t>      if ( A[j] &gt;A[j+1] )</a:t>
                      </a:r>
                    </a:p>
                    <a:p>
                      <a:r>
                        <a:rPr lang="en-US" sz="2400" dirty="0">
                          <a:solidFill>
                            <a:schemeClr val="tx1"/>
                          </a:solidFill>
                          <a:latin typeface="Perpetua" panose="02020502060401020303" pitchFamily="18" charset="0"/>
                        </a:rPr>
                        <a:t>          temp = A[j]</a:t>
                      </a:r>
                    </a:p>
                    <a:p>
                      <a:r>
                        <a:rPr lang="en-US" sz="2400" dirty="0">
                          <a:solidFill>
                            <a:schemeClr val="tx1"/>
                          </a:solidFill>
                          <a:latin typeface="Perpetua" panose="02020502060401020303" pitchFamily="18" charset="0"/>
                        </a:rPr>
                        <a:t>          A[j] = A[j+1]</a:t>
                      </a:r>
                    </a:p>
                    <a:p>
                      <a:r>
                        <a:rPr lang="en-US" sz="2400" dirty="0">
                          <a:solidFill>
                            <a:schemeClr val="tx1"/>
                          </a:solidFill>
                          <a:latin typeface="Perpetua" panose="02020502060401020303" pitchFamily="18" charset="0"/>
                        </a:rPr>
                        <a:t>          A[j+1] = temp</a:t>
                      </a:r>
                    </a:p>
                    <a:p>
                      <a:r>
                        <a:rPr lang="en-US" sz="2400" dirty="0">
                          <a:solidFill>
                            <a:schemeClr val="tx1"/>
                          </a:solidFill>
                          <a:latin typeface="Perpetua" panose="02020502060401020303" pitchFamily="18" charset="0"/>
                        </a:rPr>
                        <a:t>       end-if</a:t>
                      </a:r>
                    </a:p>
                    <a:p>
                      <a:r>
                        <a:rPr lang="en-US" sz="2400" dirty="0">
                          <a:solidFill>
                            <a:schemeClr val="tx1"/>
                          </a:solidFill>
                          <a:latin typeface="Perpetua" panose="02020502060401020303" pitchFamily="18" charset="0"/>
                        </a:rPr>
                        <a:t>   end-for</a:t>
                      </a:r>
                    </a:p>
                    <a:p>
                      <a:r>
                        <a:rPr lang="en-US" sz="2400" dirty="0">
                          <a:solidFill>
                            <a:schemeClr val="tx1"/>
                          </a:solidFill>
                          <a:latin typeface="Perpetua" panose="02020502060401020303" pitchFamily="18" charset="0"/>
                        </a:rPr>
                        <a:t>end-for</a:t>
                      </a:r>
                    </a:p>
                  </a:txBody>
                  <a:tcPr>
                    <a:noFill/>
                  </a:tcPr>
                </a:tc>
                <a:tc>
                  <a:txBody>
                    <a:bodyPr/>
                    <a:lstStyle/>
                    <a:p>
                      <a:endParaRPr lang="en-US" dirty="0"/>
                    </a:p>
                  </a:txBody>
                  <a:tcPr>
                    <a:noFill/>
                  </a:tcPr>
                </a:tc>
                <a:extLst>
                  <a:ext uri="{0D108BD9-81ED-4DB2-BD59-A6C34878D82A}">
                    <a16:rowId xmlns:a16="http://schemas.microsoft.com/office/drawing/2014/main" val="320413875"/>
                  </a:ext>
                </a:extLst>
              </a:tr>
            </a:tbl>
          </a:graphicData>
        </a:graphic>
      </p:graphicFrame>
      <p:pic>
        <p:nvPicPr>
          <p:cNvPr id="30" name="Content Placeholder 25">
            <a:extLst>
              <a:ext uri="{FF2B5EF4-FFF2-40B4-BE49-F238E27FC236}">
                <a16:creationId xmlns:a16="http://schemas.microsoft.com/office/drawing/2014/main" id="{7347214E-1E93-4088-BD79-0B8E8C39A2E7}"/>
              </a:ext>
            </a:extLst>
          </p:cNvPr>
          <p:cNvPicPr>
            <a:picLocks noChangeAspect="1"/>
          </p:cNvPicPr>
          <p:nvPr/>
        </p:nvPicPr>
        <p:blipFill>
          <a:blip r:embed="rId2"/>
          <a:stretch>
            <a:fillRect/>
          </a:stretch>
        </p:blipFill>
        <p:spPr bwMode="auto">
          <a:xfrm>
            <a:off x="4951412" y="1161756"/>
            <a:ext cx="7096125" cy="4629443"/>
          </a:xfrm>
          <a:prstGeom prst="rect">
            <a:avLst/>
          </a:prstGeom>
          <a:noFill/>
          <a:ln w="9525">
            <a:noFill/>
            <a:miter lim="800000"/>
            <a:headEnd/>
            <a:tailEnd/>
          </a:ln>
          <a:effectLst/>
        </p:spPr>
      </p:pic>
    </p:spTree>
    <p:extLst>
      <p:ext uri="{BB962C8B-B14F-4D97-AF65-F5344CB8AC3E}">
        <p14:creationId xmlns:p14="http://schemas.microsoft.com/office/powerpoint/2010/main" val="11290313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8013397-B8C8-44EC-8AF6-A0D8F7A942C7}"/>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Selection Sort</a:t>
            </a:r>
          </a:p>
        </p:txBody>
      </p:sp>
      <p:sp>
        <p:nvSpPr>
          <p:cNvPr id="6" name="Content Placeholder 5">
            <a:extLst>
              <a:ext uri="{FF2B5EF4-FFF2-40B4-BE49-F238E27FC236}">
                <a16:creationId xmlns:a16="http://schemas.microsoft.com/office/drawing/2014/main" id="{45A03A7C-BCF6-472B-A953-E090A78211C6}"/>
              </a:ext>
            </a:extLst>
          </p:cNvPr>
          <p:cNvSpPr>
            <a:spLocks noGrp="1"/>
          </p:cNvSpPr>
          <p:nvPr>
            <p:ph idx="1"/>
          </p:nvPr>
        </p:nvSpPr>
        <p:spPr>
          <a:xfrm>
            <a:off x="379412" y="1171575"/>
            <a:ext cx="11809413" cy="5334000"/>
          </a:xfrm>
        </p:spPr>
        <p:txBody>
          <a:bodyPr/>
          <a:lstStyle/>
          <a:p>
            <a:pPr marL="0" indent="0">
              <a:buNone/>
            </a:pPr>
            <a:r>
              <a:rPr lang="en-US" sz="2400" dirty="0">
                <a:effectLst/>
                <a:latin typeface="Calibri" panose="020F0502020204030204" pitchFamily="34" charset="0"/>
                <a:cs typeface="Calibri" panose="020F0502020204030204" pitchFamily="34" charset="0"/>
              </a:rPr>
              <a:t>We find the smallest number in the array and bring it to the position 1. We do the same process with the remaining part of the array and bring the smallest number among the remaining array to the next position. This process continues till the time all the positions of the array are filled with the elements. Thus the main idea of selection sort is that</a:t>
            </a:r>
          </a:p>
          <a:p>
            <a:pPr marL="0" indent="0">
              <a:buNone/>
            </a:pPr>
            <a:endParaRPr lang="en-US" sz="2400" dirty="0">
              <a:effectLst/>
              <a:latin typeface="Calibri" panose="020F0502020204030204" pitchFamily="34" charset="0"/>
              <a:cs typeface="Calibri" panose="020F0502020204030204" pitchFamily="34" charset="0"/>
            </a:endParaRPr>
          </a:p>
          <a:p>
            <a:pPr lvl="1">
              <a:buFont typeface="Arial" panose="020B0604020202020204" pitchFamily="34" charset="0"/>
              <a:buChar char="•"/>
            </a:pPr>
            <a:r>
              <a:rPr lang="en-US" sz="2000" dirty="0">
                <a:effectLst/>
                <a:latin typeface="Calibri" panose="020F0502020204030204" pitchFamily="34" charset="0"/>
                <a:cs typeface="Calibri" panose="020F0502020204030204" pitchFamily="34" charset="0"/>
              </a:rPr>
              <a:t>find the smallest element</a:t>
            </a:r>
          </a:p>
          <a:p>
            <a:pPr lvl="1">
              <a:buFont typeface="Arial" panose="020B0604020202020204" pitchFamily="34" charset="0"/>
              <a:buChar char="•"/>
            </a:pPr>
            <a:r>
              <a:rPr lang="en-US" sz="2000" dirty="0">
                <a:effectLst/>
                <a:latin typeface="Calibri" panose="020F0502020204030204" pitchFamily="34" charset="0"/>
                <a:cs typeface="Calibri" panose="020F0502020204030204" pitchFamily="34" charset="0"/>
              </a:rPr>
              <a:t>put it in the first position</a:t>
            </a:r>
          </a:p>
          <a:p>
            <a:pPr lvl="1">
              <a:buFont typeface="Arial" panose="020B0604020202020204" pitchFamily="34" charset="0"/>
              <a:buChar char="•"/>
            </a:pPr>
            <a:r>
              <a:rPr lang="en-US" sz="2000" dirty="0">
                <a:effectLst/>
                <a:latin typeface="Calibri" panose="020F0502020204030204" pitchFamily="34" charset="0"/>
                <a:cs typeface="Calibri" panose="020F0502020204030204" pitchFamily="34" charset="0"/>
              </a:rPr>
              <a:t>find the next smallest element in the remaining elements</a:t>
            </a:r>
          </a:p>
          <a:p>
            <a:pPr lvl="1">
              <a:buFont typeface="Arial" panose="020B0604020202020204" pitchFamily="34" charset="0"/>
              <a:buChar char="•"/>
            </a:pPr>
            <a:r>
              <a:rPr lang="en-US" sz="2000" dirty="0">
                <a:effectLst/>
                <a:latin typeface="Calibri" panose="020F0502020204030204" pitchFamily="34" charset="0"/>
                <a:cs typeface="Calibri" panose="020F0502020204030204" pitchFamily="34" charset="0"/>
              </a:rPr>
              <a:t>put it in the second position</a:t>
            </a:r>
          </a:p>
          <a:p>
            <a:pPr lvl="1">
              <a:buFont typeface="Arial" panose="020B0604020202020204" pitchFamily="34" charset="0"/>
              <a:buChar char="•"/>
            </a:pPr>
            <a:r>
              <a:rPr lang="en-US" sz="2000" dirty="0">
                <a:effectLst/>
                <a:latin typeface="Calibri" panose="020F0502020204030204" pitchFamily="34" charset="0"/>
                <a:cs typeface="Calibri" panose="020F0502020204030204" pitchFamily="34" charset="0"/>
              </a:rPr>
              <a:t>And so on, until we get to the end of the array</a:t>
            </a:r>
          </a:p>
          <a:p>
            <a:endParaRPr lang="en-US" dirty="0"/>
          </a:p>
        </p:txBody>
      </p:sp>
    </p:spTree>
    <p:extLst>
      <p:ext uri="{BB962C8B-B14F-4D97-AF65-F5344CB8AC3E}">
        <p14:creationId xmlns:p14="http://schemas.microsoft.com/office/powerpoint/2010/main" val="5048243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08DD-DD7F-4C2E-BCC8-BC443CF1B2F6}"/>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Selection Sort-Algorithm</a:t>
            </a:r>
            <a:endParaRPr lang="en-US" dirty="0"/>
          </a:p>
        </p:txBody>
      </p:sp>
      <p:graphicFrame>
        <p:nvGraphicFramePr>
          <p:cNvPr id="4" name="Content Placeholder 3">
            <a:extLst>
              <a:ext uri="{FF2B5EF4-FFF2-40B4-BE49-F238E27FC236}">
                <a16:creationId xmlns:a16="http://schemas.microsoft.com/office/drawing/2014/main" id="{F575D1D6-0C88-43A2-A168-18B316778301}"/>
              </a:ext>
            </a:extLst>
          </p:cNvPr>
          <p:cNvGraphicFramePr>
            <a:graphicFrameLocks noGrp="1"/>
          </p:cNvGraphicFramePr>
          <p:nvPr>
            <p:ph idx="1"/>
            <p:extLst>
              <p:ext uri="{D42A27DB-BD31-4B8C-83A1-F6EECF244321}">
                <p14:modId xmlns:p14="http://schemas.microsoft.com/office/powerpoint/2010/main" val="3789100084"/>
              </p:ext>
            </p:extLst>
          </p:nvPr>
        </p:nvGraphicFramePr>
        <p:xfrm>
          <a:off x="1293812" y="1171574"/>
          <a:ext cx="10668000" cy="4389120"/>
        </p:xfrm>
        <a:graphic>
          <a:graphicData uri="http://schemas.openxmlformats.org/drawingml/2006/table">
            <a:tbl>
              <a:tblPr firstRow="1" bandRow="1">
                <a:tableStyleId>{F5AB1C69-6EDB-4FF4-983F-18BD219EF322}</a:tableStyleId>
              </a:tblPr>
              <a:tblGrid>
                <a:gridCol w="5334000">
                  <a:extLst>
                    <a:ext uri="{9D8B030D-6E8A-4147-A177-3AD203B41FA5}">
                      <a16:colId xmlns:a16="http://schemas.microsoft.com/office/drawing/2014/main" val="3138072772"/>
                    </a:ext>
                  </a:extLst>
                </a:gridCol>
                <a:gridCol w="5334000">
                  <a:extLst>
                    <a:ext uri="{9D8B030D-6E8A-4147-A177-3AD203B41FA5}">
                      <a16:colId xmlns:a16="http://schemas.microsoft.com/office/drawing/2014/main" val="2933096700"/>
                    </a:ext>
                  </a:extLst>
                </a:gridCol>
              </a:tblGrid>
              <a:tr h="3705226">
                <a:tc>
                  <a:txBody>
                    <a:bodyPr/>
                    <a:lstStyle/>
                    <a:p>
                      <a:r>
                        <a:rPr lang="en-US" sz="2400" dirty="0">
                          <a:solidFill>
                            <a:schemeClr val="tx1"/>
                          </a:solidFill>
                          <a:latin typeface="Perpetua" panose="02020502060401020303" pitchFamily="18" charset="0"/>
                        </a:rPr>
                        <a:t> for ( </a:t>
                      </a:r>
                      <a:r>
                        <a:rPr lang="en-US" sz="2400" dirty="0" err="1">
                          <a:solidFill>
                            <a:schemeClr val="tx1"/>
                          </a:solidFill>
                          <a:latin typeface="Perpetua" panose="02020502060401020303" pitchFamily="18" charset="0"/>
                        </a:rPr>
                        <a:t>i</a:t>
                      </a:r>
                      <a:r>
                        <a:rPr lang="en-US" sz="2400" dirty="0">
                          <a:solidFill>
                            <a:schemeClr val="tx1"/>
                          </a:solidFill>
                          <a:latin typeface="Perpetua" panose="02020502060401020303" pitchFamily="18" charset="0"/>
                        </a:rPr>
                        <a:t>=0 to n-1)</a:t>
                      </a:r>
                    </a:p>
                    <a:p>
                      <a:r>
                        <a:rPr lang="en-US" sz="2400" dirty="0">
                          <a:solidFill>
                            <a:schemeClr val="tx1"/>
                          </a:solidFill>
                          <a:latin typeface="Perpetua" panose="02020502060401020303" pitchFamily="18" charset="0"/>
                        </a:rPr>
                        <a:t>      </a:t>
                      </a:r>
                      <a:r>
                        <a:rPr lang="en-US" sz="2400" dirty="0" err="1">
                          <a:solidFill>
                            <a:schemeClr val="tx1"/>
                          </a:solidFill>
                          <a:latin typeface="Perpetua" panose="02020502060401020303" pitchFamily="18" charset="0"/>
                        </a:rPr>
                        <a:t>smallSub</a:t>
                      </a:r>
                      <a:r>
                        <a:rPr lang="en-US" sz="2400" dirty="0">
                          <a:solidFill>
                            <a:schemeClr val="tx1"/>
                          </a:solidFill>
                          <a:latin typeface="Perpetua" panose="02020502060401020303" pitchFamily="18" charset="0"/>
                        </a:rPr>
                        <a:t> = I</a:t>
                      </a:r>
                    </a:p>
                    <a:p>
                      <a:r>
                        <a:rPr lang="en-US" sz="2400" dirty="0">
                          <a:solidFill>
                            <a:schemeClr val="tx1"/>
                          </a:solidFill>
                          <a:latin typeface="Perpetua" panose="02020502060401020303" pitchFamily="18" charset="0"/>
                        </a:rPr>
                        <a:t>      for ( j=i+1 to n-1 )</a:t>
                      </a:r>
                    </a:p>
                    <a:p>
                      <a:r>
                        <a:rPr lang="en-US" sz="2400" dirty="0">
                          <a:solidFill>
                            <a:schemeClr val="tx1"/>
                          </a:solidFill>
                          <a:latin typeface="Perpetua" panose="02020502060401020303" pitchFamily="18" charset="0"/>
                        </a:rPr>
                        <a:t>         if ( A[j] &lt; A[</a:t>
                      </a:r>
                      <a:r>
                        <a:rPr lang="en-US" sz="2400" dirty="0" err="1">
                          <a:solidFill>
                            <a:schemeClr val="tx1"/>
                          </a:solidFill>
                          <a:latin typeface="Perpetua" panose="02020502060401020303" pitchFamily="18" charset="0"/>
                        </a:rPr>
                        <a:t>smallSub</a:t>
                      </a:r>
                      <a:r>
                        <a:rPr lang="en-US" sz="2400" dirty="0">
                          <a:solidFill>
                            <a:schemeClr val="tx1"/>
                          </a:solidFill>
                          <a:latin typeface="Perpetua" panose="02020502060401020303" pitchFamily="18" charset="0"/>
                        </a:rPr>
                        <a:t>])</a:t>
                      </a:r>
                    </a:p>
                    <a:p>
                      <a:r>
                        <a:rPr lang="en-US" sz="2400" dirty="0">
                          <a:solidFill>
                            <a:schemeClr val="tx1"/>
                          </a:solidFill>
                          <a:latin typeface="Perpetua" panose="02020502060401020303" pitchFamily="18" charset="0"/>
                        </a:rPr>
                        <a:t>              </a:t>
                      </a:r>
                      <a:r>
                        <a:rPr lang="en-US" sz="2400" dirty="0" err="1">
                          <a:solidFill>
                            <a:schemeClr val="tx1"/>
                          </a:solidFill>
                          <a:latin typeface="Perpetua" panose="02020502060401020303" pitchFamily="18" charset="0"/>
                        </a:rPr>
                        <a:t>smallSub</a:t>
                      </a:r>
                      <a:r>
                        <a:rPr lang="en-US" sz="2400" dirty="0">
                          <a:solidFill>
                            <a:schemeClr val="tx1"/>
                          </a:solidFill>
                          <a:latin typeface="Perpetua" panose="02020502060401020303" pitchFamily="18" charset="0"/>
                        </a:rPr>
                        <a:t> = j</a:t>
                      </a:r>
                    </a:p>
                    <a:p>
                      <a:r>
                        <a:rPr lang="en-US" sz="2400" dirty="0">
                          <a:solidFill>
                            <a:schemeClr val="tx1"/>
                          </a:solidFill>
                          <a:latin typeface="Perpetua" panose="02020502060401020303" pitchFamily="18" charset="0"/>
                        </a:rPr>
                        <a:t>         end-if</a:t>
                      </a:r>
                    </a:p>
                    <a:p>
                      <a:r>
                        <a:rPr lang="en-US" sz="2400" dirty="0">
                          <a:solidFill>
                            <a:schemeClr val="tx1"/>
                          </a:solidFill>
                          <a:latin typeface="Perpetua" panose="02020502060401020303" pitchFamily="18" charset="0"/>
                        </a:rPr>
                        <a:t>       end-for</a:t>
                      </a:r>
                    </a:p>
                    <a:p>
                      <a:r>
                        <a:rPr lang="en-US" sz="2400" dirty="0">
                          <a:solidFill>
                            <a:schemeClr val="tx1"/>
                          </a:solidFill>
                          <a:latin typeface="Perpetua" panose="02020502060401020303" pitchFamily="18" charset="0"/>
                        </a:rPr>
                        <a:t>       temp = A[</a:t>
                      </a:r>
                      <a:r>
                        <a:rPr lang="en-US" sz="2400" dirty="0" err="1">
                          <a:solidFill>
                            <a:schemeClr val="tx1"/>
                          </a:solidFill>
                          <a:latin typeface="Perpetua" panose="02020502060401020303" pitchFamily="18" charset="0"/>
                        </a:rPr>
                        <a:t>i</a:t>
                      </a:r>
                      <a:r>
                        <a:rPr lang="en-US" sz="2400" dirty="0">
                          <a:solidFill>
                            <a:schemeClr val="tx1"/>
                          </a:solidFill>
                          <a:latin typeface="Perpetua" panose="02020502060401020303" pitchFamily="18" charset="0"/>
                        </a:rPr>
                        <a:t>]</a:t>
                      </a:r>
                    </a:p>
                    <a:p>
                      <a:r>
                        <a:rPr lang="en-US" sz="2400" dirty="0">
                          <a:solidFill>
                            <a:schemeClr val="tx1"/>
                          </a:solidFill>
                          <a:latin typeface="Perpetua" panose="02020502060401020303" pitchFamily="18" charset="0"/>
                        </a:rPr>
                        <a:t>       A[</a:t>
                      </a:r>
                      <a:r>
                        <a:rPr lang="en-US" sz="2400" dirty="0" err="1">
                          <a:solidFill>
                            <a:schemeClr val="tx1"/>
                          </a:solidFill>
                          <a:latin typeface="Perpetua" panose="02020502060401020303" pitchFamily="18" charset="0"/>
                        </a:rPr>
                        <a:t>i</a:t>
                      </a:r>
                      <a:r>
                        <a:rPr lang="en-US" sz="2400" dirty="0">
                          <a:solidFill>
                            <a:schemeClr val="tx1"/>
                          </a:solidFill>
                          <a:latin typeface="Perpetua" panose="02020502060401020303" pitchFamily="18" charset="0"/>
                        </a:rPr>
                        <a:t>] = A[</a:t>
                      </a:r>
                      <a:r>
                        <a:rPr lang="en-US" sz="2400" dirty="0" err="1">
                          <a:solidFill>
                            <a:schemeClr val="tx1"/>
                          </a:solidFill>
                          <a:latin typeface="Perpetua" panose="02020502060401020303" pitchFamily="18" charset="0"/>
                        </a:rPr>
                        <a:t>smallSub</a:t>
                      </a:r>
                      <a:r>
                        <a:rPr lang="en-US" sz="2400" dirty="0">
                          <a:solidFill>
                            <a:schemeClr val="tx1"/>
                          </a:solidFill>
                          <a:latin typeface="Perpetua" panose="02020502060401020303" pitchFamily="18" charset="0"/>
                        </a:rPr>
                        <a:t>]</a:t>
                      </a:r>
                    </a:p>
                    <a:p>
                      <a:r>
                        <a:rPr lang="en-US" sz="2400" dirty="0">
                          <a:solidFill>
                            <a:schemeClr val="tx1"/>
                          </a:solidFill>
                          <a:latin typeface="Perpetua" panose="02020502060401020303" pitchFamily="18" charset="0"/>
                        </a:rPr>
                        <a:t>       A[</a:t>
                      </a:r>
                      <a:r>
                        <a:rPr lang="en-US" sz="2400" dirty="0" err="1">
                          <a:solidFill>
                            <a:schemeClr val="tx1"/>
                          </a:solidFill>
                          <a:latin typeface="Perpetua" panose="02020502060401020303" pitchFamily="18" charset="0"/>
                        </a:rPr>
                        <a:t>smallSub</a:t>
                      </a:r>
                      <a:r>
                        <a:rPr lang="en-US" sz="2400" dirty="0">
                          <a:solidFill>
                            <a:schemeClr val="tx1"/>
                          </a:solidFill>
                          <a:latin typeface="Perpetua" panose="02020502060401020303" pitchFamily="18" charset="0"/>
                        </a:rPr>
                        <a:t>] = temp</a:t>
                      </a:r>
                    </a:p>
                    <a:p>
                      <a:r>
                        <a:rPr lang="en-US" sz="2400" dirty="0">
                          <a:solidFill>
                            <a:schemeClr val="tx1"/>
                          </a:solidFill>
                          <a:latin typeface="Perpetua" panose="02020502060401020303" pitchFamily="18" charset="0"/>
                        </a:rPr>
                        <a:t>end-for</a:t>
                      </a:r>
                    </a:p>
                    <a:p>
                      <a:endParaRPr lang="en-US" dirty="0">
                        <a:solidFill>
                          <a:schemeClr val="tx1"/>
                        </a:solidFill>
                        <a:latin typeface="Perpetua" panose="02020502060401020303" pitchFamily="18" charset="0"/>
                      </a:endParaRPr>
                    </a:p>
                  </a:txBody>
                  <a:tcPr/>
                </a:tc>
                <a:tc>
                  <a:txBody>
                    <a:bodyPr/>
                    <a:lstStyle/>
                    <a:p>
                      <a:endParaRPr lang="en-US" dirty="0"/>
                    </a:p>
                  </a:txBody>
                  <a:tcPr/>
                </a:tc>
                <a:extLst>
                  <a:ext uri="{0D108BD9-81ED-4DB2-BD59-A6C34878D82A}">
                    <a16:rowId xmlns:a16="http://schemas.microsoft.com/office/drawing/2014/main" val="2738706855"/>
                  </a:ext>
                </a:extLst>
              </a:tr>
            </a:tbl>
          </a:graphicData>
        </a:graphic>
      </p:graphicFrame>
      <p:pic>
        <p:nvPicPr>
          <p:cNvPr id="5" name="Picture 4">
            <a:extLst>
              <a:ext uri="{FF2B5EF4-FFF2-40B4-BE49-F238E27FC236}">
                <a16:creationId xmlns:a16="http://schemas.microsoft.com/office/drawing/2014/main" id="{E0D820CB-8294-4EC2-954A-88D873BAFE65}"/>
              </a:ext>
            </a:extLst>
          </p:cNvPr>
          <p:cNvPicPr>
            <a:picLocks noChangeAspect="1"/>
          </p:cNvPicPr>
          <p:nvPr/>
        </p:nvPicPr>
        <p:blipFill>
          <a:blip r:embed="rId2"/>
          <a:stretch>
            <a:fillRect/>
          </a:stretch>
        </p:blipFill>
        <p:spPr>
          <a:xfrm>
            <a:off x="5561012" y="1430654"/>
            <a:ext cx="6248400" cy="3446146"/>
          </a:xfrm>
          <a:prstGeom prst="rect">
            <a:avLst/>
          </a:prstGeom>
        </p:spPr>
      </p:pic>
    </p:spTree>
    <p:extLst>
      <p:ext uri="{BB962C8B-B14F-4D97-AF65-F5344CB8AC3E}">
        <p14:creationId xmlns:p14="http://schemas.microsoft.com/office/powerpoint/2010/main" val="30462785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cs typeface="Calibri" panose="020F0502020204030204" pitchFamily="34" charset="0"/>
              </a:rPr>
              <a:t>Insertion Sort</a:t>
            </a:r>
          </a:p>
        </p:txBody>
      </p:sp>
      <p:sp>
        <p:nvSpPr>
          <p:cNvPr id="3" name="Content Placeholder 2"/>
          <p:cNvSpPr>
            <a:spLocks noGrp="1"/>
          </p:cNvSpPr>
          <p:nvPr>
            <p:ph sz="quarter" idx="1"/>
          </p:nvPr>
        </p:nvSpPr>
        <p:spPr>
          <a:xfrm>
            <a:off x="531812" y="1171575"/>
            <a:ext cx="11657013" cy="5334000"/>
          </a:xfrm>
        </p:spPr>
        <p:txBody>
          <a:bodyPr>
            <a:normAutofit/>
          </a:bodyPr>
          <a:lstStyle/>
          <a:p>
            <a:r>
              <a:rPr lang="en-US" dirty="0">
                <a:latin typeface="Calibri" panose="020F0502020204030204" pitchFamily="34" charset="0"/>
                <a:cs typeface="Calibri" panose="020F0502020204030204" pitchFamily="34" charset="0"/>
              </a:rPr>
              <a:t>Simple Implementation</a:t>
            </a:r>
          </a:p>
          <a:p>
            <a:r>
              <a:rPr lang="en-US" dirty="0">
                <a:latin typeface="Calibri" panose="020F0502020204030204" pitchFamily="34" charset="0"/>
                <a:cs typeface="Calibri" panose="020F0502020204030204" pitchFamily="34" charset="0"/>
              </a:rPr>
              <a:t>Efficient for small data set</a:t>
            </a:r>
          </a:p>
          <a:p>
            <a:r>
              <a:rPr lang="en-US" dirty="0">
                <a:latin typeface="Calibri" panose="020F0502020204030204" pitchFamily="34" charset="0"/>
                <a:cs typeface="Calibri" panose="020F0502020204030204" pitchFamily="34" charset="0"/>
              </a:rPr>
              <a:t>Comparison Sort: Compare adjacent elements</a:t>
            </a:r>
          </a:p>
          <a:p>
            <a:pPr lvl="2"/>
            <a:r>
              <a:rPr lang="en-US" sz="2100" dirty="0">
                <a:latin typeface="Calibri" panose="020F0502020204030204" pitchFamily="34" charset="0"/>
                <a:cs typeface="Calibri" panose="020F0502020204030204" pitchFamily="34" charset="0"/>
              </a:rPr>
              <a:t>Swap them if out of order</a:t>
            </a:r>
          </a:p>
          <a:p>
            <a:r>
              <a:rPr lang="en-US" dirty="0">
                <a:latin typeface="Calibri" panose="020F0502020204030204" pitchFamily="34" charset="0"/>
                <a:cs typeface="Calibri" panose="020F0502020204030204" pitchFamily="34" charset="0"/>
              </a:rPr>
              <a:t>Adaptive sort: For Pre-sorted List</a:t>
            </a:r>
          </a:p>
          <a:p>
            <a:pPr lvl="2"/>
            <a:r>
              <a:rPr lang="en-US" sz="2100" dirty="0">
                <a:latin typeface="Calibri" panose="020F0502020204030204" pitchFamily="34" charset="0"/>
                <a:cs typeface="Calibri" panose="020F0502020204030204" pitchFamily="34" charset="0"/>
              </a:rPr>
              <a:t>Only one comparison per element required</a:t>
            </a:r>
          </a:p>
          <a:p>
            <a:r>
              <a:rPr lang="en-US" dirty="0">
                <a:latin typeface="Calibri" panose="020F0502020204030204" pitchFamily="34" charset="0"/>
                <a:cs typeface="Calibri" panose="020F0502020204030204" pitchFamily="34" charset="0"/>
              </a:rPr>
              <a:t>Stable Sort: as doesn’t change ordering of elements with equal keys</a:t>
            </a:r>
          </a:p>
          <a:p>
            <a:r>
              <a:rPr lang="en-US" dirty="0">
                <a:latin typeface="Calibri" panose="020F0502020204030204" pitchFamily="34" charset="0"/>
                <a:cs typeface="Calibri" panose="020F0502020204030204" pitchFamily="34" charset="0"/>
              </a:rPr>
              <a:t>In-Place Sort: Only constant O(1) additional memory</a:t>
            </a:r>
          </a:p>
          <a:p>
            <a:endParaRPr lang="en-US" dirty="0"/>
          </a:p>
        </p:txBody>
      </p:sp>
    </p:spTree>
    <p:extLst>
      <p:ext uri="{BB962C8B-B14F-4D97-AF65-F5344CB8AC3E}">
        <p14:creationId xmlns:p14="http://schemas.microsoft.com/office/powerpoint/2010/main" val="705170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cs typeface="Calibri" panose="020F0502020204030204" pitchFamily="34" charset="0"/>
              </a:rPr>
              <a:t>Insertion Sort-Algorithm</a:t>
            </a:r>
          </a:p>
        </p:txBody>
      </p:sp>
      <p:sp>
        <p:nvSpPr>
          <p:cNvPr id="3" name="Content Placeholder 2"/>
          <p:cNvSpPr>
            <a:spLocks noGrp="1"/>
          </p:cNvSpPr>
          <p:nvPr>
            <p:ph sz="quarter" idx="1"/>
          </p:nvPr>
        </p:nvSpPr>
        <p:spPr/>
        <p:txBody>
          <a:bodyPr>
            <a:normAutofit/>
          </a:bodyPr>
          <a:lstStyle/>
          <a:p>
            <a:pPr>
              <a:buNone/>
            </a:pPr>
            <a:endParaRPr lang="en-US" sz="2000" b="1" dirty="0"/>
          </a:p>
          <a:p>
            <a:endParaRPr lang="en-US" dirty="0"/>
          </a:p>
        </p:txBody>
      </p:sp>
      <p:graphicFrame>
        <p:nvGraphicFramePr>
          <p:cNvPr id="4" name="Table 3">
            <a:extLst>
              <a:ext uri="{FF2B5EF4-FFF2-40B4-BE49-F238E27FC236}">
                <a16:creationId xmlns:a16="http://schemas.microsoft.com/office/drawing/2014/main" id="{CE12C920-32A5-4CF9-AF31-D8FE2B9D37F1}"/>
              </a:ext>
            </a:extLst>
          </p:cNvPr>
          <p:cNvGraphicFramePr>
            <a:graphicFrameLocks noGrp="1"/>
          </p:cNvGraphicFramePr>
          <p:nvPr>
            <p:extLst>
              <p:ext uri="{D42A27DB-BD31-4B8C-83A1-F6EECF244321}">
                <p14:modId xmlns:p14="http://schemas.microsoft.com/office/powerpoint/2010/main" val="1095040144"/>
              </p:ext>
            </p:extLst>
          </p:nvPr>
        </p:nvGraphicFramePr>
        <p:xfrm>
          <a:off x="1370012" y="1371600"/>
          <a:ext cx="9753600" cy="4572000"/>
        </p:xfrm>
        <a:graphic>
          <a:graphicData uri="http://schemas.openxmlformats.org/drawingml/2006/table">
            <a:tbl>
              <a:tblPr firstRow="1" bandRow="1">
                <a:tableStyleId>{5C22544A-7EE6-4342-B048-85BDC9FD1C3A}</a:tableStyleId>
              </a:tblPr>
              <a:tblGrid>
                <a:gridCol w="4876800">
                  <a:extLst>
                    <a:ext uri="{9D8B030D-6E8A-4147-A177-3AD203B41FA5}">
                      <a16:colId xmlns:a16="http://schemas.microsoft.com/office/drawing/2014/main" val="96489621"/>
                    </a:ext>
                  </a:extLst>
                </a:gridCol>
                <a:gridCol w="4876800">
                  <a:extLst>
                    <a:ext uri="{9D8B030D-6E8A-4147-A177-3AD203B41FA5}">
                      <a16:colId xmlns:a16="http://schemas.microsoft.com/office/drawing/2014/main" val="3760364227"/>
                    </a:ext>
                  </a:extLst>
                </a:gridCol>
              </a:tblGrid>
              <a:tr h="4572000">
                <a:tc>
                  <a:txBody>
                    <a:bodyPr/>
                    <a:lstStyle/>
                    <a:p>
                      <a:pPr algn="l">
                        <a:buNone/>
                      </a:pPr>
                      <a:r>
                        <a:rPr lang="en-US" sz="2400" b="1" dirty="0">
                          <a:solidFill>
                            <a:schemeClr val="tx1"/>
                          </a:solidFill>
                          <a:latin typeface="Perpetua" panose="02020502060401020303" pitchFamily="18" charset="0"/>
                        </a:rPr>
                        <a:t>for (j=2 to </a:t>
                      </a:r>
                      <a:r>
                        <a:rPr lang="en-US" sz="2400" b="1" dirty="0" err="1">
                          <a:solidFill>
                            <a:schemeClr val="tx1"/>
                          </a:solidFill>
                          <a:latin typeface="Perpetua" panose="02020502060401020303" pitchFamily="18" charset="0"/>
                        </a:rPr>
                        <a:t>A.length</a:t>
                      </a:r>
                      <a:r>
                        <a:rPr lang="en-US" sz="2400" b="1" dirty="0">
                          <a:solidFill>
                            <a:schemeClr val="tx1"/>
                          </a:solidFill>
                          <a:latin typeface="Perpetua" panose="02020502060401020303" pitchFamily="18" charset="0"/>
                        </a:rPr>
                        <a:t>)</a:t>
                      </a:r>
                      <a:endParaRPr lang="en-US" sz="2400" dirty="0">
                        <a:solidFill>
                          <a:schemeClr val="tx1"/>
                        </a:solidFill>
                        <a:latin typeface="Perpetua" panose="02020502060401020303" pitchFamily="18" charset="0"/>
                      </a:endParaRPr>
                    </a:p>
                    <a:p>
                      <a:pPr algn="l">
                        <a:buNone/>
                      </a:pPr>
                      <a:r>
                        <a:rPr lang="en-US" sz="2400" dirty="0">
                          <a:solidFill>
                            <a:schemeClr val="tx1"/>
                          </a:solidFill>
                          <a:latin typeface="Perpetua" panose="02020502060401020303" pitchFamily="18" charset="0"/>
                        </a:rPr>
                        <a:t>    key = A[j]</a:t>
                      </a:r>
                    </a:p>
                    <a:p>
                      <a:pPr algn="l">
                        <a:buNone/>
                      </a:pPr>
                      <a:r>
                        <a:rPr lang="en-US" sz="2400" dirty="0">
                          <a:solidFill>
                            <a:schemeClr val="tx1"/>
                          </a:solidFill>
                          <a:latin typeface="Perpetua" panose="02020502060401020303" pitchFamily="18" charset="0"/>
                        </a:rPr>
                        <a:t>    </a:t>
                      </a:r>
                      <a:r>
                        <a:rPr lang="en-US" sz="2400" dirty="0" err="1">
                          <a:solidFill>
                            <a:schemeClr val="tx1"/>
                          </a:solidFill>
                          <a:latin typeface="Perpetua" panose="02020502060401020303" pitchFamily="18" charset="0"/>
                        </a:rPr>
                        <a:t>i</a:t>
                      </a:r>
                      <a:r>
                        <a:rPr lang="en-US" sz="2400" dirty="0">
                          <a:solidFill>
                            <a:schemeClr val="tx1"/>
                          </a:solidFill>
                          <a:latin typeface="Perpetua" panose="02020502060401020303" pitchFamily="18" charset="0"/>
                        </a:rPr>
                        <a:t> = j-1</a:t>
                      </a:r>
                    </a:p>
                    <a:p>
                      <a:pPr algn="l">
                        <a:buNone/>
                      </a:pPr>
                      <a:r>
                        <a:rPr lang="en-US" sz="2400" dirty="0">
                          <a:solidFill>
                            <a:schemeClr val="tx1"/>
                          </a:solidFill>
                          <a:latin typeface="Perpetua" panose="02020502060401020303" pitchFamily="18" charset="0"/>
                        </a:rPr>
                        <a:t>    </a:t>
                      </a:r>
                      <a:r>
                        <a:rPr lang="en-US" sz="2400" b="1" dirty="0">
                          <a:solidFill>
                            <a:schemeClr val="tx1"/>
                          </a:solidFill>
                          <a:latin typeface="Perpetua" panose="02020502060401020303" pitchFamily="18" charset="0"/>
                        </a:rPr>
                        <a:t>while</a:t>
                      </a:r>
                      <a:r>
                        <a:rPr lang="en-US" sz="2400" dirty="0">
                          <a:solidFill>
                            <a:schemeClr val="tx1"/>
                          </a:solidFill>
                          <a:latin typeface="Perpetua" panose="02020502060401020303" pitchFamily="18" charset="0"/>
                        </a:rPr>
                        <a:t> </a:t>
                      </a:r>
                      <a:r>
                        <a:rPr lang="en-US" sz="2400" dirty="0" err="1">
                          <a:solidFill>
                            <a:schemeClr val="tx1"/>
                          </a:solidFill>
                          <a:latin typeface="Perpetua" panose="02020502060401020303" pitchFamily="18" charset="0"/>
                        </a:rPr>
                        <a:t>i</a:t>
                      </a:r>
                      <a:r>
                        <a:rPr lang="en-US" sz="2400" dirty="0">
                          <a:solidFill>
                            <a:schemeClr val="tx1"/>
                          </a:solidFill>
                          <a:latin typeface="Perpetua" panose="02020502060401020303" pitchFamily="18" charset="0"/>
                        </a:rPr>
                        <a:t> &gt; 0 </a:t>
                      </a:r>
                      <a:r>
                        <a:rPr lang="en-US" sz="2400" b="1" dirty="0">
                          <a:solidFill>
                            <a:schemeClr val="tx1"/>
                          </a:solidFill>
                          <a:latin typeface="Perpetua" panose="02020502060401020303" pitchFamily="18" charset="0"/>
                        </a:rPr>
                        <a:t>and</a:t>
                      </a:r>
                      <a:r>
                        <a:rPr lang="en-US" sz="2400" dirty="0">
                          <a:solidFill>
                            <a:schemeClr val="tx1"/>
                          </a:solidFill>
                          <a:latin typeface="Perpetua" panose="02020502060401020303" pitchFamily="18" charset="0"/>
                        </a:rPr>
                        <a:t> A[</a:t>
                      </a:r>
                      <a:r>
                        <a:rPr lang="en-US" sz="2400" dirty="0" err="1">
                          <a:solidFill>
                            <a:schemeClr val="tx1"/>
                          </a:solidFill>
                          <a:latin typeface="Perpetua" panose="02020502060401020303" pitchFamily="18" charset="0"/>
                        </a:rPr>
                        <a:t>i</a:t>
                      </a:r>
                      <a:r>
                        <a:rPr lang="en-US" sz="2400" dirty="0">
                          <a:solidFill>
                            <a:schemeClr val="tx1"/>
                          </a:solidFill>
                          <a:latin typeface="Perpetua" panose="02020502060401020303" pitchFamily="18" charset="0"/>
                        </a:rPr>
                        <a:t>] &gt; key</a:t>
                      </a:r>
                    </a:p>
                    <a:p>
                      <a:pPr algn="l">
                        <a:buNone/>
                      </a:pPr>
                      <a:r>
                        <a:rPr lang="en-US" sz="2400" dirty="0">
                          <a:solidFill>
                            <a:schemeClr val="tx1"/>
                          </a:solidFill>
                          <a:latin typeface="Perpetua" panose="02020502060401020303" pitchFamily="18" charset="0"/>
                        </a:rPr>
                        <a:t>         A[i+1] = A[</a:t>
                      </a:r>
                      <a:r>
                        <a:rPr lang="en-US" sz="2400" dirty="0" err="1">
                          <a:solidFill>
                            <a:schemeClr val="tx1"/>
                          </a:solidFill>
                          <a:latin typeface="Perpetua" panose="02020502060401020303" pitchFamily="18" charset="0"/>
                        </a:rPr>
                        <a:t>i</a:t>
                      </a:r>
                      <a:r>
                        <a:rPr lang="en-US" sz="2400" dirty="0">
                          <a:solidFill>
                            <a:schemeClr val="tx1"/>
                          </a:solidFill>
                          <a:latin typeface="Perpetua" panose="02020502060401020303" pitchFamily="18" charset="0"/>
                        </a:rPr>
                        <a:t>]</a:t>
                      </a:r>
                    </a:p>
                    <a:p>
                      <a:pPr algn="l">
                        <a:lnSpc>
                          <a:spcPct val="150000"/>
                        </a:lnSpc>
                        <a:buNone/>
                      </a:pPr>
                      <a:r>
                        <a:rPr lang="en-US" sz="2400" dirty="0">
                          <a:solidFill>
                            <a:schemeClr val="tx1"/>
                          </a:solidFill>
                          <a:latin typeface="Perpetua" panose="02020502060401020303" pitchFamily="18" charset="0"/>
                        </a:rPr>
                        <a:t>         </a:t>
                      </a:r>
                      <a:r>
                        <a:rPr lang="en-US" sz="2400" dirty="0" err="1">
                          <a:solidFill>
                            <a:schemeClr val="tx1"/>
                          </a:solidFill>
                          <a:latin typeface="Perpetua" panose="02020502060401020303" pitchFamily="18" charset="0"/>
                        </a:rPr>
                        <a:t>i</a:t>
                      </a:r>
                      <a:r>
                        <a:rPr lang="en-US" sz="2400" dirty="0">
                          <a:solidFill>
                            <a:schemeClr val="tx1"/>
                          </a:solidFill>
                          <a:latin typeface="Perpetua" panose="02020502060401020303" pitchFamily="18" charset="0"/>
                        </a:rPr>
                        <a:t> = i-1</a:t>
                      </a:r>
                    </a:p>
                    <a:p>
                      <a:pPr algn="l">
                        <a:buNone/>
                      </a:pPr>
                      <a:r>
                        <a:rPr lang="en-US" sz="2400" dirty="0">
                          <a:solidFill>
                            <a:schemeClr val="tx1"/>
                          </a:solidFill>
                          <a:latin typeface="Perpetua" panose="02020502060401020303" pitchFamily="18" charset="0"/>
                        </a:rPr>
                        <a:t>    </a:t>
                      </a:r>
                      <a:r>
                        <a:rPr lang="en-US" sz="2400" b="1" dirty="0">
                          <a:solidFill>
                            <a:schemeClr val="tx1"/>
                          </a:solidFill>
                          <a:latin typeface="Perpetua" panose="02020502060401020303" pitchFamily="18" charset="0"/>
                        </a:rPr>
                        <a:t>end-while</a:t>
                      </a:r>
                      <a:endParaRPr lang="en-US" sz="2400" dirty="0">
                        <a:solidFill>
                          <a:schemeClr val="tx1"/>
                        </a:solidFill>
                        <a:latin typeface="Perpetua" panose="02020502060401020303" pitchFamily="18" charset="0"/>
                      </a:endParaRPr>
                    </a:p>
                    <a:p>
                      <a:pPr algn="l">
                        <a:lnSpc>
                          <a:spcPct val="150000"/>
                        </a:lnSpc>
                        <a:buNone/>
                      </a:pPr>
                      <a:r>
                        <a:rPr lang="en-US" sz="2400" dirty="0">
                          <a:solidFill>
                            <a:schemeClr val="tx1"/>
                          </a:solidFill>
                          <a:latin typeface="Perpetua" panose="02020502060401020303" pitchFamily="18" charset="0"/>
                        </a:rPr>
                        <a:t>    A[i+1] = key</a:t>
                      </a:r>
                    </a:p>
                    <a:p>
                      <a:pPr algn="l">
                        <a:buNone/>
                      </a:pPr>
                      <a:r>
                        <a:rPr lang="en-US" sz="2400" b="1" dirty="0">
                          <a:solidFill>
                            <a:schemeClr val="tx1"/>
                          </a:solidFill>
                          <a:latin typeface="Perpetua" panose="02020502060401020303" pitchFamily="18" charset="0"/>
                        </a:rPr>
                        <a:t>End-for</a:t>
                      </a:r>
                      <a:endParaRPr lang="en-US" sz="2400" dirty="0">
                        <a:solidFill>
                          <a:schemeClr val="tx1"/>
                        </a:solidFill>
                        <a:latin typeface="Perpetua" panose="02020502060401020303" pitchFamily="18" charset="0"/>
                      </a:endParaRPr>
                    </a:p>
                    <a:p>
                      <a:endParaRPr lang="en-US" dirty="0">
                        <a:solidFill>
                          <a:srgbClr val="FFFFFF"/>
                        </a:solidFill>
                      </a:endParaRPr>
                    </a:p>
                  </a:txBody>
                  <a:tcPr>
                    <a:noFill/>
                  </a:tcPr>
                </a:tc>
                <a:tc>
                  <a:txBody>
                    <a:bodyPr/>
                    <a:lstStyle/>
                    <a:p>
                      <a:endParaRPr lang="en-US" dirty="0"/>
                    </a:p>
                  </a:txBody>
                  <a:tcPr>
                    <a:noFill/>
                  </a:tcPr>
                </a:tc>
                <a:extLst>
                  <a:ext uri="{0D108BD9-81ED-4DB2-BD59-A6C34878D82A}">
                    <a16:rowId xmlns:a16="http://schemas.microsoft.com/office/drawing/2014/main" val="2823911791"/>
                  </a:ext>
                </a:extLst>
              </a:tr>
            </a:tbl>
          </a:graphicData>
        </a:graphic>
      </p:graphicFrame>
      <p:pic>
        <p:nvPicPr>
          <p:cNvPr id="6" name="Picture 2">
            <a:extLst>
              <a:ext uri="{FF2B5EF4-FFF2-40B4-BE49-F238E27FC236}">
                <a16:creationId xmlns:a16="http://schemas.microsoft.com/office/drawing/2014/main" id="{C1B62753-EA2D-49A1-A4DA-4FF8D8050B88}"/>
              </a:ext>
            </a:extLst>
          </p:cNvPr>
          <p:cNvPicPr>
            <a:picLocks noChangeAspect="1" noChangeArrowheads="1"/>
          </p:cNvPicPr>
          <p:nvPr/>
        </p:nvPicPr>
        <p:blipFill>
          <a:blip r:embed="rId2"/>
          <a:srcRect/>
          <a:stretch>
            <a:fillRect/>
          </a:stretch>
        </p:blipFill>
        <p:spPr bwMode="auto">
          <a:xfrm>
            <a:off x="6246812" y="1752600"/>
            <a:ext cx="4572000" cy="3810000"/>
          </a:xfrm>
          <a:prstGeom prst="rect">
            <a:avLst/>
          </a:prstGeom>
          <a:noFill/>
          <a:ln w="9525">
            <a:noFill/>
            <a:miter lim="800000"/>
            <a:headEnd/>
            <a:tailEnd/>
          </a:ln>
          <a:effectLst/>
        </p:spPr>
      </p:pic>
    </p:spTree>
    <p:extLst>
      <p:ext uri="{BB962C8B-B14F-4D97-AF65-F5344CB8AC3E}">
        <p14:creationId xmlns:p14="http://schemas.microsoft.com/office/powerpoint/2010/main" val="37156761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cs typeface="Calibri" panose="020F0502020204030204" pitchFamily="34" charset="0"/>
              </a:rPr>
              <a:t>Insertion Sort-Complexity</a:t>
            </a:r>
          </a:p>
        </p:txBody>
      </p:sp>
      <p:sp>
        <p:nvSpPr>
          <p:cNvPr id="5" name="Content Placeholder 4"/>
          <p:cNvSpPr>
            <a:spLocks noGrp="1"/>
          </p:cNvSpPr>
          <p:nvPr>
            <p:ph sz="quarter" idx="1"/>
          </p:nvPr>
        </p:nvSpPr>
        <p:spPr>
          <a:xfrm>
            <a:off x="379412" y="1171575"/>
            <a:ext cx="11809413" cy="5334000"/>
          </a:xfrm>
        </p:spPr>
        <p:txBody>
          <a:bodyPr/>
          <a:lstStyle/>
          <a:p>
            <a:pPr fontAlgn="base"/>
            <a:r>
              <a:rPr lang="en-US" b="1" dirty="0"/>
              <a:t>Time Complexity:</a:t>
            </a:r>
            <a:r>
              <a:rPr lang="en-US" dirty="0"/>
              <a:t> O(n*n)</a:t>
            </a:r>
          </a:p>
          <a:p>
            <a:pPr fontAlgn="base"/>
            <a:r>
              <a:rPr lang="en-US" b="1" dirty="0"/>
              <a:t>Auxiliary Space: </a:t>
            </a:r>
            <a:r>
              <a:rPr lang="en-US" dirty="0"/>
              <a:t>O(1)</a:t>
            </a:r>
          </a:p>
          <a:p>
            <a:pPr fontAlgn="base"/>
            <a:r>
              <a:rPr lang="en-US" b="1" dirty="0"/>
              <a:t>Boundary Cases</a:t>
            </a:r>
            <a:r>
              <a:rPr lang="en-US" dirty="0"/>
              <a:t>: </a:t>
            </a:r>
          </a:p>
          <a:p>
            <a:pPr lvl="2" fontAlgn="base"/>
            <a:r>
              <a:rPr lang="en-US" dirty="0"/>
              <a:t>maximum time to sort if elements are sorted in reverse order</a:t>
            </a:r>
          </a:p>
          <a:p>
            <a:pPr lvl="2" fontAlgn="base"/>
            <a:r>
              <a:rPr lang="en-US" dirty="0"/>
              <a:t>minimum time (Order of n) when elements are already sorted</a:t>
            </a:r>
          </a:p>
          <a:p>
            <a:endParaRPr lang="en-US" dirty="0"/>
          </a:p>
        </p:txBody>
      </p:sp>
    </p:spTree>
    <p:extLst>
      <p:ext uri="{BB962C8B-B14F-4D97-AF65-F5344CB8AC3E}">
        <p14:creationId xmlns:p14="http://schemas.microsoft.com/office/powerpoint/2010/main" val="2767134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13" y="152400"/>
            <a:ext cx="10820400" cy="914400"/>
          </a:xfrm>
        </p:spPr>
        <p:txBody>
          <a:bodyPr/>
          <a:lstStyle/>
          <a:p>
            <a:pPr>
              <a:defRPr/>
            </a:pPr>
            <a:r>
              <a:rPr lang="en-US" sz="4000" dirty="0">
                <a:effectLst/>
              </a:rPr>
              <a:t>Course Objectives</a:t>
            </a:r>
          </a:p>
        </p:txBody>
      </p:sp>
      <p:sp>
        <p:nvSpPr>
          <p:cNvPr id="3" name="Content Placeholder 2"/>
          <p:cNvSpPr>
            <a:spLocks noGrp="1"/>
          </p:cNvSpPr>
          <p:nvPr>
            <p:ph idx="1"/>
          </p:nvPr>
        </p:nvSpPr>
        <p:spPr>
          <a:xfrm>
            <a:off x="684213" y="1447800"/>
            <a:ext cx="11049000" cy="4800600"/>
          </a:xfrm>
        </p:spPr>
        <p:txBody>
          <a:bodyPr/>
          <a:lstStyle/>
          <a:p>
            <a:pPr algn="just">
              <a:defRPr/>
            </a:pPr>
            <a:r>
              <a:rPr lang="en-US" sz="2400" dirty="0">
                <a:effectLst/>
              </a:rPr>
              <a:t>The objective of this course is</a:t>
            </a:r>
          </a:p>
          <a:p>
            <a:pPr marL="914400" lvl="1" indent="-457200" algn="just">
              <a:buFont typeface="Wingdings" pitchFamily="2" charset="2"/>
              <a:buChar char="Ø"/>
              <a:defRPr/>
            </a:pPr>
            <a:r>
              <a:rPr lang="en-US" sz="2000" dirty="0">
                <a:effectLst/>
              </a:rPr>
              <a:t>How we can </a:t>
            </a:r>
            <a:r>
              <a:rPr lang="en-US" sz="2000" dirty="0">
                <a:solidFill>
                  <a:srgbClr val="FF0000"/>
                </a:solidFill>
                <a:effectLst/>
              </a:rPr>
              <a:t>compare</a:t>
            </a:r>
            <a:r>
              <a:rPr lang="en-US" sz="2000" dirty="0">
                <a:effectLst/>
              </a:rPr>
              <a:t> algorithms </a:t>
            </a:r>
          </a:p>
          <a:p>
            <a:pPr marL="914400" lvl="1" indent="-457200" algn="just">
              <a:buFont typeface="Wingdings" pitchFamily="2" charset="2"/>
              <a:buChar char="Ø"/>
              <a:defRPr/>
            </a:pPr>
            <a:r>
              <a:rPr lang="en-US" sz="2000" dirty="0">
                <a:solidFill>
                  <a:srgbClr val="FF0000"/>
                </a:solidFill>
                <a:effectLst/>
              </a:rPr>
              <a:t>Complexity</a:t>
            </a:r>
            <a:r>
              <a:rPr lang="en-US" sz="2000" dirty="0">
                <a:effectLst/>
              </a:rPr>
              <a:t> analysis of algorithms</a:t>
            </a:r>
          </a:p>
          <a:p>
            <a:pPr marL="914400" lvl="1" indent="-457200" algn="just">
              <a:buFont typeface="Wingdings" pitchFamily="2" charset="2"/>
              <a:buChar char="Ø"/>
              <a:defRPr/>
            </a:pPr>
            <a:r>
              <a:rPr lang="en-US" sz="2000" dirty="0">
                <a:effectLst/>
              </a:rPr>
              <a:t>How effective </a:t>
            </a:r>
            <a:r>
              <a:rPr lang="en-US" sz="2000" dirty="0">
                <a:solidFill>
                  <a:srgbClr val="FF0000"/>
                </a:solidFill>
                <a:effectLst/>
              </a:rPr>
              <a:t>data structures </a:t>
            </a:r>
            <a:r>
              <a:rPr lang="en-US" sz="2000" dirty="0">
                <a:effectLst/>
              </a:rPr>
              <a:t>could be used to solve different problems</a:t>
            </a:r>
          </a:p>
          <a:p>
            <a:pPr marL="914400" lvl="1" indent="-457200" algn="just">
              <a:buFont typeface="Wingdings" pitchFamily="2" charset="2"/>
              <a:buChar char="Ø"/>
              <a:defRPr/>
            </a:pPr>
            <a:r>
              <a:rPr lang="en-US" sz="2000" dirty="0">
                <a:effectLst/>
              </a:rPr>
              <a:t>And </a:t>
            </a:r>
            <a:r>
              <a:rPr lang="en-US" sz="2000" dirty="0">
                <a:solidFill>
                  <a:srgbClr val="FF0000"/>
                </a:solidFill>
                <a:effectLst/>
              </a:rPr>
              <a:t>implementation</a:t>
            </a:r>
            <a:r>
              <a:rPr lang="en-US" sz="2000" dirty="0">
                <a:effectLst/>
              </a:rPr>
              <a:t> of different algorithms with the practical examples</a:t>
            </a:r>
          </a:p>
          <a:p>
            <a:pPr lvl="1" algn="just">
              <a:buFont typeface="Wingdings" pitchFamily="2" charset="2"/>
              <a:buChar char="Ø"/>
              <a:defRPr/>
            </a:pPr>
            <a:r>
              <a:rPr lang="en-US" sz="2000" dirty="0">
                <a:effectLst/>
              </a:rPr>
              <a:t>Exercise your creativity in </a:t>
            </a:r>
            <a:r>
              <a:rPr lang="en-US" sz="2000" dirty="0">
                <a:solidFill>
                  <a:srgbClr val="FF0000"/>
                </a:solidFill>
                <a:effectLst/>
              </a:rPr>
              <a:t>designing</a:t>
            </a:r>
            <a:r>
              <a:rPr lang="en-US" sz="2000" dirty="0">
                <a:effectLst/>
              </a:rPr>
              <a:t> algorithms. </a:t>
            </a:r>
          </a:p>
        </p:txBody>
      </p:sp>
    </p:spTree>
    <p:extLst>
      <p:ext uri="{BB962C8B-B14F-4D97-AF65-F5344CB8AC3E}">
        <p14:creationId xmlns:p14="http://schemas.microsoft.com/office/powerpoint/2010/main" val="34474983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BE6E0-D2D7-45E7-8E1B-830370260B24}"/>
              </a:ext>
            </a:extLst>
          </p:cNvPr>
          <p:cNvSpPr>
            <a:spLocks noGrp="1"/>
          </p:cNvSpPr>
          <p:nvPr>
            <p:ph type="title"/>
          </p:nvPr>
        </p:nvSpPr>
        <p:spPr/>
        <p:txBody>
          <a:bodyPr/>
          <a:lstStyle/>
          <a:p>
            <a:r>
              <a:rPr lang="en-US" dirty="0"/>
              <a:t>At a Glance</a:t>
            </a:r>
          </a:p>
        </p:txBody>
      </p:sp>
      <p:graphicFrame>
        <p:nvGraphicFramePr>
          <p:cNvPr id="4" name="Content Placeholder 3">
            <a:extLst>
              <a:ext uri="{FF2B5EF4-FFF2-40B4-BE49-F238E27FC236}">
                <a16:creationId xmlns:a16="http://schemas.microsoft.com/office/drawing/2014/main" id="{F810AC25-0966-45EE-9E0B-6A628A4385AD}"/>
              </a:ext>
            </a:extLst>
          </p:cNvPr>
          <p:cNvGraphicFramePr>
            <a:graphicFrameLocks noGrp="1"/>
          </p:cNvGraphicFramePr>
          <p:nvPr>
            <p:ph idx="1"/>
            <p:extLst>
              <p:ext uri="{D42A27DB-BD31-4B8C-83A1-F6EECF244321}">
                <p14:modId xmlns:p14="http://schemas.microsoft.com/office/powerpoint/2010/main" val="3424980724"/>
              </p:ext>
            </p:extLst>
          </p:nvPr>
        </p:nvGraphicFramePr>
        <p:xfrm>
          <a:off x="0" y="1171575"/>
          <a:ext cx="12188826" cy="5430520"/>
        </p:xfrm>
        <a:graphic>
          <a:graphicData uri="http://schemas.openxmlformats.org/drawingml/2006/table">
            <a:tbl>
              <a:tblPr firstRow="1" bandRow="1">
                <a:tableStyleId>{5C22544A-7EE6-4342-B048-85BDC9FD1C3A}</a:tableStyleId>
              </a:tblPr>
              <a:tblGrid>
                <a:gridCol w="4062942">
                  <a:extLst>
                    <a:ext uri="{9D8B030D-6E8A-4147-A177-3AD203B41FA5}">
                      <a16:colId xmlns:a16="http://schemas.microsoft.com/office/drawing/2014/main" val="2516697100"/>
                    </a:ext>
                  </a:extLst>
                </a:gridCol>
                <a:gridCol w="4062942">
                  <a:extLst>
                    <a:ext uri="{9D8B030D-6E8A-4147-A177-3AD203B41FA5}">
                      <a16:colId xmlns:a16="http://schemas.microsoft.com/office/drawing/2014/main" val="3254652833"/>
                    </a:ext>
                  </a:extLst>
                </a:gridCol>
                <a:gridCol w="4062942">
                  <a:extLst>
                    <a:ext uri="{9D8B030D-6E8A-4147-A177-3AD203B41FA5}">
                      <a16:colId xmlns:a16="http://schemas.microsoft.com/office/drawing/2014/main" val="2865513103"/>
                    </a:ext>
                  </a:extLst>
                </a:gridCol>
              </a:tblGrid>
              <a:tr h="370840">
                <a:tc>
                  <a:txBody>
                    <a:bodyPr/>
                    <a:lstStyle/>
                    <a:p>
                      <a:r>
                        <a:rPr lang="en-US" dirty="0">
                          <a:solidFill>
                            <a:schemeClr val="tx1">
                              <a:lumMod val="85000"/>
                              <a:lumOff val="15000"/>
                            </a:schemeClr>
                          </a:solidFill>
                        </a:rPr>
                        <a:t>Bubble Sort</a:t>
                      </a:r>
                    </a:p>
                  </a:txBody>
                  <a:tcPr/>
                </a:tc>
                <a:tc>
                  <a:txBody>
                    <a:bodyPr/>
                    <a:lstStyle/>
                    <a:p>
                      <a:r>
                        <a:rPr lang="en-US" dirty="0">
                          <a:solidFill>
                            <a:schemeClr val="tx1">
                              <a:lumMod val="85000"/>
                              <a:lumOff val="15000"/>
                            </a:schemeClr>
                          </a:solidFill>
                        </a:rPr>
                        <a:t>Selection Sort</a:t>
                      </a:r>
                    </a:p>
                  </a:txBody>
                  <a:tcPr/>
                </a:tc>
                <a:tc>
                  <a:txBody>
                    <a:bodyPr/>
                    <a:lstStyle/>
                    <a:p>
                      <a:r>
                        <a:rPr lang="en-US" dirty="0">
                          <a:solidFill>
                            <a:schemeClr val="tx1">
                              <a:lumMod val="85000"/>
                              <a:lumOff val="15000"/>
                            </a:schemeClr>
                          </a:solidFill>
                        </a:rPr>
                        <a:t>Insertion Sort</a:t>
                      </a:r>
                    </a:p>
                  </a:txBody>
                  <a:tcPr/>
                </a:tc>
                <a:extLst>
                  <a:ext uri="{0D108BD9-81ED-4DB2-BD59-A6C34878D82A}">
                    <a16:rowId xmlns:a16="http://schemas.microsoft.com/office/drawing/2014/main" val="3526670805"/>
                  </a:ext>
                </a:extLst>
              </a:tr>
              <a:tr h="370840">
                <a:tc>
                  <a:txBody>
                    <a:bodyPr/>
                    <a:lstStyle/>
                    <a:p>
                      <a:r>
                        <a:rPr lang="en-US" sz="2400" b="1" dirty="0">
                          <a:solidFill>
                            <a:schemeClr val="tx1"/>
                          </a:solidFill>
                          <a:latin typeface="Perpetua" panose="02020502060401020303" pitchFamily="18" charset="0"/>
                        </a:rPr>
                        <a:t>for ( </a:t>
                      </a:r>
                      <a:r>
                        <a:rPr lang="en-US" sz="2400" b="1" dirty="0" err="1">
                          <a:solidFill>
                            <a:schemeClr val="tx1"/>
                          </a:solidFill>
                          <a:latin typeface="Perpetua" panose="02020502060401020303" pitchFamily="18" charset="0"/>
                        </a:rPr>
                        <a:t>i</a:t>
                      </a:r>
                      <a:r>
                        <a:rPr lang="en-US" sz="2400" b="1" dirty="0">
                          <a:solidFill>
                            <a:schemeClr val="tx1"/>
                          </a:solidFill>
                          <a:latin typeface="Perpetua" panose="02020502060401020303" pitchFamily="18" charset="0"/>
                        </a:rPr>
                        <a:t>=1 to n-1 )</a:t>
                      </a:r>
                    </a:p>
                    <a:p>
                      <a:r>
                        <a:rPr lang="en-US" sz="2400" b="1" dirty="0">
                          <a:solidFill>
                            <a:schemeClr val="tx1"/>
                          </a:solidFill>
                          <a:latin typeface="Perpetua" panose="02020502060401020303" pitchFamily="18" charset="0"/>
                        </a:rPr>
                        <a:t>  for ( j=1 to n-1 )</a:t>
                      </a:r>
                    </a:p>
                    <a:p>
                      <a:r>
                        <a:rPr lang="en-US" sz="2400" b="1" dirty="0">
                          <a:solidFill>
                            <a:schemeClr val="tx1"/>
                          </a:solidFill>
                          <a:latin typeface="Perpetua" panose="02020502060401020303" pitchFamily="18" charset="0"/>
                        </a:rPr>
                        <a:t>      if ( A[j] &gt;A[j+1] )</a:t>
                      </a:r>
                    </a:p>
                    <a:p>
                      <a:r>
                        <a:rPr lang="en-US" sz="2400" b="1" dirty="0">
                          <a:solidFill>
                            <a:schemeClr val="tx1"/>
                          </a:solidFill>
                          <a:latin typeface="Perpetua" panose="02020502060401020303" pitchFamily="18" charset="0"/>
                        </a:rPr>
                        <a:t>          temp = A[j]</a:t>
                      </a:r>
                    </a:p>
                    <a:p>
                      <a:r>
                        <a:rPr lang="en-US" sz="2400" b="1" dirty="0">
                          <a:solidFill>
                            <a:schemeClr val="tx1"/>
                          </a:solidFill>
                          <a:latin typeface="Perpetua" panose="02020502060401020303" pitchFamily="18" charset="0"/>
                        </a:rPr>
                        <a:t>          A[j] = A[j+1]</a:t>
                      </a:r>
                    </a:p>
                    <a:p>
                      <a:r>
                        <a:rPr lang="en-US" sz="2400" b="1" dirty="0">
                          <a:solidFill>
                            <a:schemeClr val="tx1"/>
                          </a:solidFill>
                          <a:latin typeface="Perpetua" panose="02020502060401020303" pitchFamily="18" charset="0"/>
                        </a:rPr>
                        <a:t>          A[j+1] = temp</a:t>
                      </a:r>
                    </a:p>
                    <a:p>
                      <a:r>
                        <a:rPr lang="en-US" sz="2400" b="1" dirty="0">
                          <a:solidFill>
                            <a:schemeClr val="tx1"/>
                          </a:solidFill>
                          <a:latin typeface="Perpetua" panose="02020502060401020303" pitchFamily="18" charset="0"/>
                        </a:rPr>
                        <a:t>       end-if</a:t>
                      </a:r>
                    </a:p>
                    <a:p>
                      <a:r>
                        <a:rPr lang="en-US" sz="2400" b="1" dirty="0">
                          <a:solidFill>
                            <a:schemeClr val="tx1"/>
                          </a:solidFill>
                          <a:latin typeface="Perpetua" panose="02020502060401020303" pitchFamily="18" charset="0"/>
                        </a:rPr>
                        <a:t>   end-for</a:t>
                      </a:r>
                    </a:p>
                    <a:p>
                      <a:r>
                        <a:rPr lang="en-US" sz="2400" b="1" dirty="0">
                          <a:solidFill>
                            <a:schemeClr val="tx1"/>
                          </a:solidFill>
                          <a:latin typeface="Perpetua" panose="02020502060401020303" pitchFamily="18" charset="0"/>
                        </a:rPr>
                        <a:t>end-for</a:t>
                      </a:r>
                    </a:p>
                  </a:txBody>
                  <a:tcPr/>
                </a:tc>
                <a:tc>
                  <a:txBody>
                    <a:bodyPr/>
                    <a:lstStyle/>
                    <a:p>
                      <a:r>
                        <a:rPr lang="en-US" sz="1800" dirty="0">
                          <a:solidFill>
                            <a:schemeClr val="tx1"/>
                          </a:solidFill>
                          <a:latin typeface="Perpetua" panose="02020502060401020303" pitchFamily="18" charset="0"/>
                        </a:rPr>
                        <a:t> </a:t>
                      </a:r>
                      <a:r>
                        <a:rPr lang="en-US" sz="2400" b="1" dirty="0">
                          <a:solidFill>
                            <a:schemeClr val="tx1"/>
                          </a:solidFill>
                          <a:latin typeface="Perpetua" panose="02020502060401020303" pitchFamily="18" charset="0"/>
                        </a:rPr>
                        <a:t>for ( </a:t>
                      </a:r>
                      <a:r>
                        <a:rPr lang="en-US" sz="2400" b="1" dirty="0" err="1">
                          <a:solidFill>
                            <a:schemeClr val="tx1"/>
                          </a:solidFill>
                          <a:latin typeface="Perpetua" panose="02020502060401020303" pitchFamily="18" charset="0"/>
                        </a:rPr>
                        <a:t>i</a:t>
                      </a:r>
                      <a:r>
                        <a:rPr lang="en-US" sz="2400" b="1" dirty="0">
                          <a:solidFill>
                            <a:schemeClr val="tx1"/>
                          </a:solidFill>
                          <a:latin typeface="Perpetua" panose="02020502060401020303" pitchFamily="18" charset="0"/>
                        </a:rPr>
                        <a:t>=1 to n-1)</a:t>
                      </a:r>
                    </a:p>
                    <a:p>
                      <a:r>
                        <a:rPr lang="en-US" sz="2400" b="1" dirty="0">
                          <a:solidFill>
                            <a:schemeClr val="tx1"/>
                          </a:solidFill>
                          <a:latin typeface="Perpetua" panose="02020502060401020303" pitchFamily="18" charset="0"/>
                        </a:rPr>
                        <a:t>      </a:t>
                      </a:r>
                      <a:r>
                        <a:rPr lang="en-US" sz="2400" b="1" dirty="0" err="1">
                          <a:solidFill>
                            <a:schemeClr val="tx1"/>
                          </a:solidFill>
                          <a:latin typeface="Perpetua" panose="02020502060401020303" pitchFamily="18" charset="0"/>
                        </a:rPr>
                        <a:t>smallSub</a:t>
                      </a:r>
                      <a:r>
                        <a:rPr lang="en-US" sz="2400" b="1" dirty="0">
                          <a:solidFill>
                            <a:schemeClr val="tx1"/>
                          </a:solidFill>
                          <a:latin typeface="Perpetua" panose="02020502060401020303" pitchFamily="18" charset="0"/>
                        </a:rPr>
                        <a:t> = I</a:t>
                      </a:r>
                    </a:p>
                    <a:p>
                      <a:r>
                        <a:rPr lang="en-US" sz="2400" b="1" dirty="0">
                          <a:solidFill>
                            <a:schemeClr val="tx1"/>
                          </a:solidFill>
                          <a:latin typeface="Perpetua" panose="02020502060401020303" pitchFamily="18" charset="0"/>
                        </a:rPr>
                        <a:t>      for ( j=i+1 to n-1 )</a:t>
                      </a:r>
                    </a:p>
                    <a:p>
                      <a:r>
                        <a:rPr lang="en-US" sz="2400" b="1" dirty="0">
                          <a:solidFill>
                            <a:schemeClr val="tx1"/>
                          </a:solidFill>
                          <a:latin typeface="Perpetua" panose="02020502060401020303" pitchFamily="18" charset="0"/>
                        </a:rPr>
                        <a:t>         if ( A[j] &lt; A[</a:t>
                      </a:r>
                      <a:r>
                        <a:rPr lang="en-US" sz="2400" b="1" dirty="0" err="1">
                          <a:solidFill>
                            <a:schemeClr val="tx1"/>
                          </a:solidFill>
                          <a:latin typeface="Perpetua" panose="02020502060401020303" pitchFamily="18" charset="0"/>
                        </a:rPr>
                        <a:t>smallSub</a:t>
                      </a:r>
                      <a:r>
                        <a:rPr lang="en-US" sz="2400" b="1" dirty="0">
                          <a:solidFill>
                            <a:schemeClr val="tx1"/>
                          </a:solidFill>
                          <a:latin typeface="Perpetua" panose="02020502060401020303" pitchFamily="18" charset="0"/>
                        </a:rPr>
                        <a:t>])</a:t>
                      </a:r>
                    </a:p>
                    <a:p>
                      <a:r>
                        <a:rPr lang="en-US" sz="2400" b="1" dirty="0">
                          <a:solidFill>
                            <a:schemeClr val="tx1"/>
                          </a:solidFill>
                          <a:latin typeface="Perpetua" panose="02020502060401020303" pitchFamily="18" charset="0"/>
                        </a:rPr>
                        <a:t>              </a:t>
                      </a:r>
                      <a:r>
                        <a:rPr lang="en-US" sz="2400" b="1" dirty="0" err="1">
                          <a:solidFill>
                            <a:schemeClr val="tx1"/>
                          </a:solidFill>
                          <a:latin typeface="Perpetua" panose="02020502060401020303" pitchFamily="18" charset="0"/>
                        </a:rPr>
                        <a:t>smallSub</a:t>
                      </a:r>
                      <a:r>
                        <a:rPr lang="en-US" sz="2400" b="1" dirty="0">
                          <a:solidFill>
                            <a:schemeClr val="tx1"/>
                          </a:solidFill>
                          <a:latin typeface="Perpetua" panose="02020502060401020303" pitchFamily="18" charset="0"/>
                        </a:rPr>
                        <a:t> = j</a:t>
                      </a:r>
                    </a:p>
                    <a:p>
                      <a:r>
                        <a:rPr lang="en-US" sz="2400" b="1" dirty="0">
                          <a:solidFill>
                            <a:schemeClr val="tx1"/>
                          </a:solidFill>
                          <a:latin typeface="Perpetua" panose="02020502060401020303" pitchFamily="18" charset="0"/>
                        </a:rPr>
                        <a:t>         end-if</a:t>
                      </a:r>
                    </a:p>
                    <a:p>
                      <a:r>
                        <a:rPr lang="en-US" sz="2400" b="1" dirty="0">
                          <a:solidFill>
                            <a:schemeClr val="tx1"/>
                          </a:solidFill>
                          <a:latin typeface="Perpetua" panose="02020502060401020303" pitchFamily="18" charset="0"/>
                        </a:rPr>
                        <a:t>       end-for</a:t>
                      </a:r>
                    </a:p>
                    <a:p>
                      <a:r>
                        <a:rPr lang="en-US" sz="2400" b="1" dirty="0">
                          <a:solidFill>
                            <a:schemeClr val="tx1"/>
                          </a:solidFill>
                          <a:latin typeface="Perpetua" panose="02020502060401020303" pitchFamily="18" charset="0"/>
                        </a:rPr>
                        <a:t>       temp = A[</a:t>
                      </a:r>
                      <a:r>
                        <a:rPr lang="en-US" sz="2400" b="1" dirty="0" err="1">
                          <a:solidFill>
                            <a:schemeClr val="tx1"/>
                          </a:solidFill>
                          <a:latin typeface="Perpetua" panose="02020502060401020303" pitchFamily="18" charset="0"/>
                        </a:rPr>
                        <a:t>i</a:t>
                      </a:r>
                      <a:r>
                        <a:rPr lang="en-US" sz="2400" b="1" dirty="0">
                          <a:solidFill>
                            <a:schemeClr val="tx1"/>
                          </a:solidFill>
                          <a:latin typeface="Perpetua" panose="02020502060401020303" pitchFamily="18" charset="0"/>
                        </a:rPr>
                        <a:t>]</a:t>
                      </a:r>
                    </a:p>
                    <a:p>
                      <a:r>
                        <a:rPr lang="en-US" sz="2400" b="1" dirty="0">
                          <a:solidFill>
                            <a:schemeClr val="tx1"/>
                          </a:solidFill>
                          <a:latin typeface="Perpetua" panose="02020502060401020303" pitchFamily="18" charset="0"/>
                        </a:rPr>
                        <a:t>       A[</a:t>
                      </a:r>
                      <a:r>
                        <a:rPr lang="en-US" sz="2400" b="1" dirty="0" err="1">
                          <a:solidFill>
                            <a:schemeClr val="tx1"/>
                          </a:solidFill>
                          <a:latin typeface="Perpetua" panose="02020502060401020303" pitchFamily="18" charset="0"/>
                        </a:rPr>
                        <a:t>i</a:t>
                      </a:r>
                      <a:r>
                        <a:rPr lang="en-US" sz="2400" b="1" dirty="0">
                          <a:solidFill>
                            <a:schemeClr val="tx1"/>
                          </a:solidFill>
                          <a:latin typeface="Perpetua" panose="02020502060401020303" pitchFamily="18" charset="0"/>
                        </a:rPr>
                        <a:t>] = A[</a:t>
                      </a:r>
                      <a:r>
                        <a:rPr lang="en-US" sz="2400" b="1" dirty="0" err="1">
                          <a:solidFill>
                            <a:schemeClr val="tx1"/>
                          </a:solidFill>
                          <a:latin typeface="Perpetua" panose="02020502060401020303" pitchFamily="18" charset="0"/>
                        </a:rPr>
                        <a:t>smallSub</a:t>
                      </a:r>
                      <a:r>
                        <a:rPr lang="en-US" sz="2400" b="1" dirty="0">
                          <a:solidFill>
                            <a:schemeClr val="tx1"/>
                          </a:solidFill>
                          <a:latin typeface="Perpetua" panose="02020502060401020303" pitchFamily="18" charset="0"/>
                        </a:rPr>
                        <a:t>]</a:t>
                      </a:r>
                    </a:p>
                    <a:p>
                      <a:r>
                        <a:rPr lang="en-US" sz="2400" b="1" dirty="0">
                          <a:solidFill>
                            <a:schemeClr val="tx1"/>
                          </a:solidFill>
                          <a:latin typeface="Perpetua" panose="02020502060401020303" pitchFamily="18" charset="0"/>
                        </a:rPr>
                        <a:t>       A[</a:t>
                      </a:r>
                      <a:r>
                        <a:rPr lang="en-US" sz="2400" b="1" dirty="0" err="1">
                          <a:solidFill>
                            <a:schemeClr val="tx1"/>
                          </a:solidFill>
                          <a:latin typeface="Perpetua" panose="02020502060401020303" pitchFamily="18" charset="0"/>
                        </a:rPr>
                        <a:t>smallSub</a:t>
                      </a:r>
                      <a:r>
                        <a:rPr lang="en-US" sz="2400" b="1" dirty="0">
                          <a:solidFill>
                            <a:schemeClr val="tx1"/>
                          </a:solidFill>
                          <a:latin typeface="Perpetua" panose="02020502060401020303" pitchFamily="18" charset="0"/>
                        </a:rPr>
                        <a:t>] = temp</a:t>
                      </a:r>
                    </a:p>
                    <a:p>
                      <a:r>
                        <a:rPr lang="en-US" sz="2400" b="1" dirty="0">
                          <a:solidFill>
                            <a:schemeClr val="tx1"/>
                          </a:solidFill>
                          <a:latin typeface="Perpetua" panose="02020502060401020303" pitchFamily="18" charset="0"/>
                        </a:rPr>
                        <a:t>end-for</a:t>
                      </a:r>
                    </a:p>
                    <a:p>
                      <a:endParaRPr lang="en-US" dirty="0"/>
                    </a:p>
                  </a:txBody>
                  <a:tcPr/>
                </a:tc>
                <a:tc>
                  <a:txBody>
                    <a:bodyPr/>
                    <a:lstStyle/>
                    <a:p>
                      <a:pPr algn="l">
                        <a:buNone/>
                      </a:pPr>
                      <a:r>
                        <a:rPr lang="en-US" sz="2800" b="1" dirty="0">
                          <a:solidFill>
                            <a:schemeClr val="tx1"/>
                          </a:solidFill>
                          <a:latin typeface="Perpetua" panose="02020502060401020303" pitchFamily="18" charset="0"/>
                        </a:rPr>
                        <a:t>for (j=2 to </a:t>
                      </a:r>
                      <a:r>
                        <a:rPr lang="en-US" sz="2800" b="1" dirty="0" err="1">
                          <a:solidFill>
                            <a:schemeClr val="tx1"/>
                          </a:solidFill>
                          <a:latin typeface="Perpetua" panose="02020502060401020303" pitchFamily="18" charset="0"/>
                        </a:rPr>
                        <a:t>A.length</a:t>
                      </a:r>
                      <a:r>
                        <a:rPr lang="en-US" sz="2800" b="1" dirty="0">
                          <a:solidFill>
                            <a:schemeClr val="tx1"/>
                          </a:solidFill>
                          <a:latin typeface="Perpetua" panose="02020502060401020303" pitchFamily="18" charset="0"/>
                        </a:rPr>
                        <a:t>)</a:t>
                      </a:r>
                    </a:p>
                    <a:p>
                      <a:pPr algn="l">
                        <a:buNone/>
                      </a:pPr>
                      <a:r>
                        <a:rPr lang="en-US" sz="2800" b="1" dirty="0">
                          <a:solidFill>
                            <a:schemeClr val="tx1"/>
                          </a:solidFill>
                          <a:latin typeface="Perpetua" panose="02020502060401020303" pitchFamily="18" charset="0"/>
                        </a:rPr>
                        <a:t>    key = A[j]</a:t>
                      </a:r>
                    </a:p>
                    <a:p>
                      <a:pPr algn="l">
                        <a:buNone/>
                      </a:pPr>
                      <a:r>
                        <a:rPr lang="en-US" sz="2800" b="1" dirty="0">
                          <a:solidFill>
                            <a:schemeClr val="tx1"/>
                          </a:solidFill>
                          <a:latin typeface="Perpetua" panose="02020502060401020303" pitchFamily="18" charset="0"/>
                        </a:rPr>
                        <a:t>    </a:t>
                      </a:r>
                      <a:r>
                        <a:rPr lang="en-US" sz="2800" b="1" dirty="0" err="1">
                          <a:solidFill>
                            <a:schemeClr val="tx1"/>
                          </a:solidFill>
                          <a:latin typeface="Perpetua" panose="02020502060401020303" pitchFamily="18" charset="0"/>
                        </a:rPr>
                        <a:t>i</a:t>
                      </a:r>
                      <a:r>
                        <a:rPr lang="en-US" sz="2800" b="1" dirty="0">
                          <a:solidFill>
                            <a:schemeClr val="tx1"/>
                          </a:solidFill>
                          <a:latin typeface="Perpetua" panose="02020502060401020303" pitchFamily="18" charset="0"/>
                        </a:rPr>
                        <a:t> = j-1</a:t>
                      </a:r>
                    </a:p>
                    <a:p>
                      <a:pPr algn="l">
                        <a:buNone/>
                      </a:pPr>
                      <a:r>
                        <a:rPr lang="en-US" sz="2800" b="1" dirty="0">
                          <a:solidFill>
                            <a:schemeClr val="tx1"/>
                          </a:solidFill>
                          <a:latin typeface="Perpetua" panose="02020502060401020303" pitchFamily="18" charset="0"/>
                        </a:rPr>
                        <a:t>    while </a:t>
                      </a:r>
                      <a:r>
                        <a:rPr lang="en-US" sz="2800" b="1" dirty="0" err="1">
                          <a:solidFill>
                            <a:schemeClr val="tx1"/>
                          </a:solidFill>
                          <a:latin typeface="Perpetua" panose="02020502060401020303" pitchFamily="18" charset="0"/>
                        </a:rPr>
                        <a:t>i</a:t>
                      </a:r>
                      <a:r>
                        <a:rPr lang="en-US" sz="2800" b="1" dirty="0">
                          <a:solidFill>
                            <a:schemeClr val="tx1"/>
                          </a:solidFill>
                          <a:latin typeface="Perpetua" panose="02020502060401020303" pitchFamily="18" charset="0"/>
                        </a:rPr>
                        <a:t> &gt; 0 and A[</a:t>
                      </a:r>
                      <a:r>
                        <a:rPr lang="en-US" sz="2800" b="1" dirty="0" err="1">
                          <a:solidFill>
                            <a:schemeClr val="tx1"/>
                          </a:solidFill>
                          <a:latin typeface="Perpetua" panose="02020502060401020303" pitchFamily="18" charset="0"/>
                        </a:rPr>
                        <a:t>i</a:t>
                      </a:r>
                      <a:r>
                        <a:rPr lang="en-US" sz="2800" b="1" dirty="0">
                          <a:solidFill>
                            <a:schemeClr val="tx1"/>
                          </a:solidFill>
                          <a:latin typeface="Perpetua" panose="02020502060401020303" pitchFamily="18" charset="0"/>
                        </a:rPr>
                        <a:t>] &gt; key</a:t>
                      </a:r>
                    </a:p>
                    <a:p>
                      <a:pPr algn="l">
                        <a:buNone/>
                      </a:pPr>
                      <a:r>
                        <a:rPr lang="en-US" sz="2800" b="1" dirty="0">
                          <a:solidFill>
                            <a:schemeClr val="tx1"/>
                          </a:solidFill>
                          <a:latin typeface="Perpetua" panose="02020502060401020303" pitchFamily="18" charset="0"/>
                        </a:rPr>
                        <a:t>         A[i+1] = A[</a:t>
                      </a:r>
                      <a:r>
                        <a:rPr lang="en-US" sz="2800" b="1" dirty="0" err="1">
                          <a:solidFill>
                            <a:schemeClr val="tx1"/>
                          </a:solidFill>
                          <a:latin typeface="Perpetua" panose="02020502060401020303" pitchFamily="18" charset="0"/>
                        </a:rPr>
                        <a:t>i</a:t>
                      </a:r>
                      <a:r>
                        <a:rPr lang="en-US" sz="2800" b="1" dirty="0">
                          <a:solidFill>
                            <a:schemeClr val="tx1"/>
                          </a:solidFill>
                          <a:latin typeface="Perpetua" panose="02020502060401020303" pitchFamily="18" charset="0"/>
                        </a:rPr>
                        <a:t>]</a:t>
                      </a:r>
                    </a:p>
                    <a:p>
                      <a:pPr algn="l">
                        <a:lnSpc>
                          <a:spcPct val="150000"/>
                        </a:lnSpc>
                        <a:buNone/>
                      </a:pPr>
                      <a:r>
                        <a:rPr lang="en-US" sz="2800" b="1" dirty="0">
                          <a:solidFill>
                            <a:schemeClr val="tx1"/>
                          </a:solidFill>
                          <a:latin typeface="Perpetua" panose="02020502060401020303" pitchFamily="18" charset="0"/>
                        </a:rPr>
                        <a:t>         </a:t>
                      </a:r>
                      <a:r>
                        <a:rPr lang="en-US" sz="2800" b="1" dirty="0" err="1">
                          <a:solidFill>
                            <a:schemeClr val="tx1"/>
                          </a:solidFill>
                          <a:latin typeface="Perpetua" panose="02020502060401020303" pitchFamily="18" charset="0"/>
                        </a:rPr>
                        <a:t>i</a:t>
                      </a:r>
                      <a:r>
                        <a:rPr lang="en-US" sz="2800" b="1" dirty="0">
                          <a:solidFill>
                            <a:schemeClr val="tx1"/>
                          </a:solidFill>
                          <a:latin typeface="Perpetua" panose="02020502060401020303" pitchFamily="18" charset="0"/>
                        </a:rPr>
                        <a:t> = i-1</a:t>
                      </a:r>
                    </a:p>
                    <a:p>
                      <a:pPr algn="l">
                        <a:buNone/>
                      </a:pPr>
                      <a:r>
                        <a:rPr lang="en-US" sz="2800" b="1" dirty="0">
                          <a:solidFill>
                            <a:schemeClr val="tx1"/>
                          </a:solidFill>
                          <a:latin typeface="Perpetua" panose="02020502060401020303" pitchFamily="18" charset="0"/>
                        </a:rPr>
                        <a:t>    end-while</a:t>
                      </a:r>
                    </a:p>
                    <a:p>
                      <a:pPr algn="l">
                        <a:lnSpc>
                          <a:spcPct val="150000"/>
                        </a:lnSpc>
                        <a:buNone/>
                      </a:pPr>
                      <a:r>
                        <a:rPr lang="en-US" sz="2800" b="1" dirty="0">
                          <a:solidFill>
                            <a:schemeClr val="tx1"/>
                          </a:solidFill>
                          <a:latin typeface="Perpetua" panose="02020502060401020303" pitchFamily="18" charset="0"/>
                        </a:rPr>
                        <a:t>    A[i+1] = key</a:t>
                      </a:r>
                    </a:p>
                    <a:p>
                      <a:pPr algn="l">
                        <a:buNone/>
                      </a:pPr>
                      <a:r>
                        <a:rPr lang="en-US" sz="2800" b="1" dirty="0">
                          <a:solidFill>
                            <a:schemeClr val="tx1"/>
                          </a:solidFill>
                          <a:latin typeface="Perpetua" panose="02020502060401020303" pitchFamily="18" charset="0"/>
                        </a:rPr>
                        <a:t>End-for</a:t>
                      </a:r>
                    </a:p>
                    <a:p>
                      <a:endParaRPr lang="en-US" dirty="0"/>
                    </a:p>
                  </a:txBody>
                  <a:tcPr/>
                </a:tc>
                <a:extLst>
                  <a:ext uri="{0D108BD9-81ED-4DB2-BD59-A6C34878D82A}">
                    <a16:rowId xmlns:a16="http://schemas.microsoft.com/office/drawing/2014/main" val="4116428881"/>
                  </a:ext>
                </a:extLst>
              </a:tr>
            </a:tbl>
          </a:graphicData>
        </a:graphic>
      </p:graphicFrame>
    </p:spTree>
    <p:extLst>
      <p:ext uri="{BB962C8B-B14F-4D97-AF65-F5344CB8AC3E}">
        <p14:creationId xmlns:p14="http://schemas.microsoft.com/office/powerpoint/2010/main" val="1100275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303213" y="152400"/>
            <a:ext cx="11658600" cy="914400"/>
          </a:xfrm>
        </p:spPr>
        <p:txBody>
          <a:bodyPr/>
          <a:lstStyle/>
          <a:p>
            <a:pPr eaLnBrk="1" hangingPunct="1">
              <a:defRPr/>
            </a:pPr>
            <a:r>
              <a:rPr lang="en-US" sz="4000" dirty="0">
                <a:effectLst/>
              </a:rPr>
              <a:t>The Goals of this Course</a:t>
            </a:r>
          </a:p>
        </p:txBody>
      </p:sp>
      <p:sp>
        <p:nvSpPr>
          <p:cNvPr id="3" name="Rectangle 3"/>
          <p:cNvSpPr>
            <a:spLocks noGrp="1" noChangeArrowheads="1"/>
          </p:cNvSpPr>
          <p:nvPr>
            <p:ph type="body" idx="1"/>
          </p:nvPr>
        </p:nvSpPr>
        <p:spPr>
          <a:xfrm>
            <a:off x="912813" y="1447800"/>
            <a:ext cx="10363200" cy="4648200"/>
          </a:xfrm>
        </p:spPr>
        <p:txBody>
          <a:bodyPr/>
          <a:lstStyle/>
          <a:p>
            <a:pPr eaLnBrk="1" hangingPunct="1">
              <a:lnSpc>
                <a:spcPct val="120000"/>
              </a:lnSpc>
              <a:defRPr/>
            </a:pPr>
            <a:r>
              <a:rPr lang="en-US" dirty="0">
                <a:effectLst/>
              </a:rPr>
              <a:t>To </a:t>
            </a:r>
            <a:r>
              <a:rPr lang="en-US" b="1" dirty="0">
                <a:solidFill>
                  <a:srgbClr val="FF0000"/>
                </a:solidFill>
                <a:effectLst/>
              </a:rPr>
              <a:t>think</a:t>
            </a:r>
            <a:r>
              <a:rPr lang="en-US" b="1" dirty="0">
                <a:solidFill>
                  <a:srgbClr val="080808"/>
                </a:solidFill>
                <a:effectLst/>
              </a:rPr>
              <a:t> algorithmically</a:t>
            </a:r>
            <a:r>
              <a:rPr lang="en-US" dirty="0">
                <a:solidFill>
                  <a:srgbClr val="3333CC"/>
                </a:solidFill>
                <a:effectLst/>
              </a:rPr>
              <a:t> </a:t>
            </a:r>
          </a:p>
          <a:p>
            <a:pPr eaLnBrk="1" hangingPunct="1">
              <a:lnSpc>
                <a:spcPct val="120000"/>
              </a:lnSpc>
              <a:defRPr/>
            </a:pPr>
            <a:r>
              <a:rPr lang="en-US" dirty="0">
                <a:effectLst/>
              </a:rPr>
              <a:t>To </a:t>
            </a:r>
            <a:r>
              <a:rPr lang="en-US" dirty="0">
                <a:solidFill>
                  <a:srgbClr val="FF0000"/>
                </a:solidFill>
                <a:effectLst/>
              </a:rPr>
              <a:t>understand</a:t>
            </a:r>
            <a:r>
              <a:rPr lang="en-US" dirty="0">
                <a:effectLst/>
              </a:rPr>
              <a:t> and learn the </a:t>
            </a:r>
            <a:r>
              <a:rPr lang="en-US" b="1" dirty="0">
                <a:solidFill>
                  <a:srgbClr val="080808"/>
                </a:solidFill>
                <a:effectLst/>
              </a:rPr>
              <a:t>idea</a:t>
            </a:r>
            <a:r>
              <a:rPr lang="en-US" dirty="0">
                <a:effectLst/>
              </a:rPr>
              <a:t> behind algorithm </a:t>
            </a:r>
            <a:r>
              <a:rPr lang="en-US" b="1" dirty="0">
                <a:solidFill>
                  <a:srgbClr val="080808"/>
                </a:solidFill>
                <a:effectLst/>
              </a:rPr>
              <a:t>design techniques</a:t>
            </a:r>
          </a:p>
          <a:p>
            <a:pPr eaLnBrk="1" hangingPunct="1">
              <a:lnSpc>
                <a:spcPct val="120000"/>
              </a:lnSpc>
              <a:defRPr/>
            </a:pPr>
            <a:r>
              <a:rPr lang="en-US" dirty="0">
                <a:effectLst/>
              </a:rPr>
              <a:t>To get to know a </a:t>
            </a:r>
            <a:r>
              <a:rPr lang="en-US" b="1" dirty="0">
                <a:solidFill>
                  <a:srgbClr val="080808"/>
                </a:solidFill>
                <a:effectLst/>
              </a:rPr>
              <a:t>toolbox</a:t>
            </a:r>
            <a:r>
              <a:rPr lang="en-US" dirty="0">
                <a:effectLst/>
              </a:rPr>
              <a:t> of </a:t>
            </a:r>
            <a:r>
              <a:rPr lang="en-US" b="1" dirty="0">
                <a:solidFill>
                  <a:srgbClr val="080808"/>
                </a:solidFill>
                <a:effectLst/>
              </a:rPr>
              <a:t>classical</a:t>
            </a:r>
            <a:r>
              <a:rPr lang="en-US" dirty="0">
                <a:effectLst/>
              </a:rPr>
              <a:t> algorithms.</a:t>
            </a:r>
          </a:p>
          <a:p>
            <a:pPr eaLnBrk="1" hangingPunct="1">
              <a:lnSpc>
                <a:spcPct val="120000"/>
              </a:lnSpc>
              <a:defRPr/>
            </a:pPr>
            <a:r>
              <a:rPr lang="en-US" dirty="0">
                <a:effectLst/>
              </a:rPr>
              <a:t>To reason (in a precise and formal way) about the </a:t>
            </a:r>
            <a:r>
              <a:rPr lang="en-US" b="1" dirty="0">
                <a:solidFill>
                  <a:srgbClr val="FF0000"/>
                </a:solidFill>
                <a:effectLst/>
              </a:rPr>
              <a:t>efficiency</a:t>
            </a:r>
            <a:r>
              <a:rPr lang="en-US" dirty="0">
                <a:effectLst/>
              </a:rPr>
              <a:t> and the </a:t>
            </a:r>
            <a:r>
              <a:rPr lang="en-US" b="1" dirty="0">
                <a:solidFill>
                  <a:srgbClr val="FF0000"/>
                </a:solidFill>
                <a:effectLst/>
              </a:rPr>
              <a:t>correctness</a:t>
            </a:r>
            <a:r>
              <a:rPr lang="en-US" dirty="0">
                <a:effectLst/>
              </a:rPr>
              <a:t> of algorithms.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4213" y="228600"/>
            <a:ext cx="10972800" cy="838200"/>
          </a:xfrm>
        </p:spPr>
        <p:txBody>
          <a:bodyPr/>
          <a:lstStyle/>
          <a:p>
            <a:pPr eaLnBrk="1" hangingPunct="1">
              <a:defRPr/>
            </a:pPr>
            <a:r>
              <a:rPr lang="en-US" sz="4000" dirty="0">
                <a:effectLst/>
              </a:rPr>
              <a:t>Course Prerequisites</a:t>
            </a:r>
          </a:p>
        </p:txBody>
      </p:sp>
      <p:sp>
        <p:nvSpPr>
          <p:cNvPr id="3" name="Rectangle 3"/>
          <p:cNvSpPr>
            <a:spLocks noGrp="1" noChangeArrowheads="1"/>
          </p:cNvSpPr>
          <p:nvPr>
            <p:ph type="body" idx="1"/>
          </p:nvPr>
        </p:nvSpPr>
        <p:spPr>
          <a:xfrm>
            <a:off x="836612" y="1171575"/>
            <a:ext cx="10439399" cy="5076825"/>
          </a:xfrm>
        </p:spPr>
        <p:txBody>
          <a:bodyPr/>
          <a:lstStyle/>
          <a:p>
            <a:pPr eaLnBrk="1" hangingPunct="1">
              <a:defRPr/>
            </a:pPr>
            <a:r>
              <a:rPr lang="en-US" sz="2800" dirty="0"/>
              <a:t>Programming </a:t>
            </a:r>
          </a:p>
          <a:p>
            <a:pPr lvl="1" eaLnBrk="1" hangingPunct="1">
              <a:buFont typeface="Wingdings" pitchFamily="2" charset="2"/>
              <a:buChar char="Ø"/>
              <a:defRPr/>
            </a:pPr>
            <a:r>
              <a:rPr lang="en-US" sz="2400" dirty="0"/>
              <a:t>Data types, operations</a:t>
            </a:r>
          </a:p>
          <a:p>
            <a:pPr lvl="1" eaLnBrk="1" hangingPunct="1">
              <a:buFont typeface="Wingdings" pitchFamily="2" charset="2"/>
              <a:buChar char="Ø"/>
              <a:defRPr/>
            </a:pPr>
            <a:r>
              <a:rPr lang="en-US" sz="2400" dirty="0"/>
              <a:t>Conditional statements</a:t>
            </a:r>
          </a:p>
          <a:p>
            <a:pPr lvl="1" eaLnBrk="1" hangingPunct="1">
              <a:buFont typeface="Wingdings" pitchFamily="2" charset="2"/>
              <a:buChar char="Ø"/>
              <a:defRPr/>
            </a:pPr>
            <a:r>
              <a:rPr lang="en-US" sz="2400" dirty="0"/>
              <a:t>Loops</a:t>
            </a:r>
          </a:p>
          <a:p>
            <a:pPr lvl="1" eaLnBrk="1" hangingPunct="1">
              <a:buFont typeface="Wingdings" pitchFamily="2" charset="2"/>
              <a:buChar char="Ø"/>
              <a:defRPr/>
            </a:pPr>
            <a:r>
              <a:rPr lang="en-US" sz="2400" dirty="0"/>
              <a:t>Procedures and functions</a:t>
            </a:r>
          </a:p>
          <a:p>
            <a:pPr lvl="1" eaLnBrk="1" hangingPunct="1">
              <a:buFont typeface="Wingdings" pitchFamily="2" charset="2"/>
              <a:buChar char="Ø"/>
              <a:defRPr/>
            </a:pPr>
            <a:r>
              <a:rPr lang="en-US" sz="2400" dirty="0"/>
              <a:t>C/ C++/ Java</a:t>
            </a:r>
          </a:p>
          <a:p>
            <a:pPr eaLnBrk="1" hangingPunct="1">
              <a:defRPr/>
            </a:pPr>
            <a:r>
              <a:rPr lang="en-US" sz="2800" dirty="0">
                <a:effectLst/>
              </a:rPr>
              <a:t>Discrete Mathematics (proof theorems)</a:t>
            </a:r>
          </a:p>
          <a:p>
            <a:pPr eaLnBrk="1" hangingPunct="1">
              <a:defRPr/>
            </a:pPr>
            <a:r>
              <a:rPr lang="en-US" sz="2800" dirty="0">
                <a:effectLst/>
              </a:rPr>
              <a:t>Data Structures (array, structure, pointer, linked list, file, etc...)</a:t>
            </a:r>
          </a:p>
          <a:p>
            <a:pPr eaLnBrk="1" hangingPunct="1">
              <a:defRPr/>
            </a:pPr>
            <a:endParaRPr lang="en-US" sz="2800" b="1" u="sng" dirty="0">
              <a:solidFill>
                <a:srgbClr val="080808"/>
              </a:solidFill>
              <a:effectLst/>
            </a:endParaRPr>
          </a:p>
        </p:txBody>
      </p:sp>
    </p:spTree>
    <p:extLst>
      <p:ext uri="{BB962C8B-B14F-4D97-AF65-F5344CB8AC3E}">
        <p14:creationId xmlns:p14="http://schemas.microsoft.com/office/powerpoint/2010/main" val="1335036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228600"/>
            <a:ext cx="10896600" cy="838200"/>
          </a:xfrm>
        </p:spPr>
        <p:txBody>
          <a:bodyPr/>
          <a:lstStyle/>
          <a:p>
            <a:pPr>
              <a:defRPr/>
            </a:pPr>
            <a:r>
              <a:rPr lang="en-US" altLang="ja-JP" sz="4000" dirty="0">
                <a:effectLst/>
              </a:rPr>
              <a:t>Course Contents</a:t>
            </a:r>
            <a:endParaRPr lang="en-US" sz="4000" dirty="0">
              <a:effectLst/>
            </a:endParaRPr>
          </a:p>
        </p:txBody>
      </p:sp>
      <p:sp>
        <p:nvSpPr>
          <p:cNvPr id="3" name="Content Placeholder 2"/>
          <p:cNvSpPr>
            <a:spLocks noGrp="1"/>
          </p:cNvSpPr>
          <p:nvPr>
            <p:ph idx="1"/>
          </p:nvPr>
        </p:nvSpPr>
        <p:spPr>
          <a:xfrm>
            <a:off x="912813" y="1143000"/>
            <a:ext cx="9906000" cy="5181600"/>
          </a:xfrm>
        </p:spPr>
        <p:txBody>
          <a:bodyPr>
            <a:normAutofit/>
          </a:bodyPr>
          <a:lstStyle/>
          <a:p>
            <a:pPr>
              <a:defRPr/>
            </a:pPr>
            <a:r>
              <a:rPr lang="en-US" sz="2400" dirty="0">
                <a:effectLst/>
              </a:rPr>
              <a:t>Introduction to Algorithms</a:t>
            </a:r>
          </a:p>
          <a:p>
            <a:pPr>
              <a:defRPr/>
            </a:pPr>
            <a:r>
              <a:rPr lang="en-US" sz="2400" dirty="0">
                <a:effectLst/>
              </a:rPr>
              <a:t>Analysis of Algorithms</a:t>
            </a:r>
          </a:p>
          <a:p>
            <a:pPr>
              <a:defRPr/>
            </a:pPr>
            <a:r>
              <a:rPr lang="en-US" sz="2400" dirty="0">
                <a:effectLst/>
              </a:rPr>
              <a:t>RAM model, Basic notation</a:t>
            </a:r>
          </a:p>
          <a:p>
            <a:pPr>
              <a:defRPr/>
            </a:pPr>
            <a:r>
              <a:rPr lang="en-US" sz="2400" dirty="0">
                <a:effectLst/>
              </a:rPr>
              <a:t>Recurrences  &amp;  Master Method </a:t>
            </a:r>
          </a:p>
          <a:p>
            <a:pPr>
              <a:defRPr/>
            </a:pPr>
            <a:r>
              <a:rPr lang="en-US" sz="2400" dirty="0">
                <a:effectLst/>
              </a:rPr>
              <a:t>Dynamic Programming</a:t>
            </a:r>
          </a:p>
          <a:p>
            <a:pPr>
              <a:defRPr/>
            </a:pPr>
            <a:r>
              <a:rPr lang="en-US" sz="2400" dirty="0">
                <a:effectLst/>
              </a:rPr>
              <a:t>Greedy strategy </a:t>
            </a:r>
          </a:p>
          <a:p>
            <a:pPr>
              <a:defRPr/>
            </a:pPr>
            <a:r>
              <a:rPr lang="en-US" sz="2400" dirty="0">
                <a:effectLst/>
              </a:rPr>
              <a:t>Graphs Algorithms</a:t>
            </a:r>
          </a:p>
          <a:p>
            <a:pPr>
              <a:defRPr/>
            </a:pPr>
            <a:r>
              <a:rPr lang="en-US" sz="2400" dirty="0">
                <a:effectLst/>
              </a:rPr>
              <a:t>Greedy Graph Algorithm </a:t>
            </a:r>
          </a:p>
          <a:p>
            <a:pPr>
              <a:defRPr/>
            </a:pPr>
            <a:r>
              <a:rPr lang="en-US" sz="2400" dirty="0">
                <a:effectLst/>
              </a:rPr>
              <a:t>Shortest Path Algorithms</a:t>
            </a:r>
          </a:p>
          <a:p>
            <a:pPr>
              <a:defRPr/>
            </a:pPr>
            <a:r>
              <a:rPr lang="en-US" sz="2400" dirty="0">
                <a:effectLst/>
              </a:rPr>
              <a:t>Basic idea of NP – Completeness</a:t>
            </a:r>
          </a:p>
          <a:p>
            <a:pPr>
              <a:defRPr/>
            </a:pPr>
            <a:r>
              <a:rPr lang="en-US" sz="2400" dirty="0">
                <a:effectLst/>
              </a:rPr>
              <a:t>Basic idea of Elementary Geometric Methods &amp; Review</a:t>
            </a:r>
          </a:p>
        </p:txBody>
      </p:sp>
    </p:spTree>
    <p:extLst>
      <p:ext uri="{BB962C8B-B14F-4D97-AF65-F5344CB8AC3E}">
        <p14:creationId xmlns:p14="http://schemas.microsoft.com/office/powerpoint/2010/main" val="1086573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228600"/>
            <a:ext cx="11353800" cy="838200"/>
          </a:xfrm>
        </p:spPr>
        <p:txBody>
          <a:bodyPr/>
          <a:lstStyle/>
          <a:p>
            <a:pPr>
              <a:defRPr/>
            </a:pPr>
            <a:r>
              <a:rPr lang="en-US" sz="4000" dirty="0">
                <a:effectLst/>
              </a:rPr>
              <a:t>Resources &amp; References</a:t>
            </a:r>
          </a:p>
        </p:txBody>
      </p:sp>
      <p:sp>
        <p:nvSpPr>
          <p:cNvPr id="3" name="Content Placeholder 2"/>
          <p:cNvSpPr>
            <a:spLocks noGrp="1"/>
          </p:cNvSpPr>
          <p:nvPr>
            <p:ph idx="1"/>
          </p:nvPr>
        </p:nvSpPr>
        <p:spPr>
          <a:xfrm>
            <a:off x="455613" y="1447800"/>
            <a:ext cx="11125200" cy="4572000"/>
          </a:xfrm>
        </p:spPr>
        <p:txBody>
          <a:bodyPr>
            <a:noAutofit/>
          </a:bodyPr>
          <a:lstStyle/>
          <a:p>
            <a:pPr algn="just">
              <a:defRPr/>
            </a:pPr>
            <a:r>
              <a:rPr lang="en-US" sz="2400" b="1" i="1" u="sng" dirty="0">
                <a:effectLst/>
              </a:rPr>
              <a:t>Introduction to Algorithms</a:t>
            </a:r>
            <a:r>
              <a:rPr lang="en-US" sz="2400" b="1" i="1" dirty="0">
                <a:effectLst/>
              </a:rPr>
              <a:t>, Third Edition, Thomas H. </a:t>
            </a:r>
            <a:r>
              <a:rPr lang="en-US" sz="2400" b="1" i="1" dirty="0" err="1">
                <a:effectLst/>
              </a:rPr>
              <a:t>Cormen</a:t>
            </a:r>
            <a:r>
              <a:rPr lang="en-US" sz="2400" b="1" i="1" dirty="0">
                <a:effectLst/>
              </a:rPr>
              <a:t>, </a:t>
            </a:r>
            <a:r>
              <a:rPr lang="en-US" sz="2400" b="1" i="1" dirty="0" err="1">
                <a:effectLst/>
              </a:rPr>
              <a:t>Charle</a:t>
            </a:r>
            <a:r>
              <a:rPr lang="en-US" sz="2400" b="1" i="1" dirty="0">
                <a:effectLst/>
              </a:rPr>
              <a:t> E. </a:t>
            </a:r>
            <a:r>
              <a:rPr lang="en-US" sz="2400" b="1" i="1" dirty="0" err="1">
                <a:effectLst/>
              </a:rPr>
              <a:t>Leiserson</a:t>
            </a:r>
            <a:r>
              <a:rPr lang="en-US" sz="2400" b="1" i="1" dirty="0">
                <a:effectLst/>
              </a:rPr>
              <a:t>, Ronald L. </a:t>
            </a:r>
            <a:r>
              <a:rPr lang="en-US" sz="2400" b="1" i="1" dirty="0" err="1">
                <a:effectLst/>
              </a:rPr>
              <a:t>Rivest</a:t>
            </a:r>
            <a:r>
              <a:rPr lang="en-US" sz="2400" b="1" i="1" dirty="0">
                <a:effectLst/>
              </a:rPr>
              <a:t>, Clifford Stein (</a:t>
            </a:r>
            <a:r>
              <a:rPr lang="en-US" sz="2400" b="1" i="1" u="sng" dirty="0">
                <a:effectLst/>
              </a:rPr>
              <a:t>CLRS</a:t>
            </a:r>
            <a:r>
              <a:rPr lang="en-US" sz="2400" b="1" i="1" dirty="0">
                <a:effectLst/>
              </a:rPr>
              <a:t>).</a:t>
            </a:r>
          </a:p>
          <a:p>
            <a:pPr algn="just">
              <a:defRPr/>
            </a:pPr>
            <a:endParaRPr lang="en-US" sz="2400" dirty="0">
              <a:effectLst/>
            </a:endParaRPr>
          </a:p>
          <a:p>
            <a:pPr algn="just">
              <a:defRPr/>
            </a:pPr>
            <a:r>
              <a:rPr lang="en-US" sz="2400" i="1" dirty="0">
                <a:effectLst/>
              </a:rPr>
              <a:t>Fundamental of Computer Algorithms, Ellis Horowitz, </a:t>
            </a:r>
            <a:r>
              <a:rPr lang="en-US" sz="2400" i="1" dirty="0" err="1">
                <a:effectLst/>
              </a:rPr>
              <a:t>Sartaj</a:t>
            </a:r>
            <a:r>
              <a:rPr lang="en-US" sz="2400" i="1" dirty="0">
                <a:effectLst/>
              </a:rPr>
              <a:t> </a:t>
            </a:r>
            <a:r>
              <a:rPr lang="en-US" sz="2400" i="1" dirty="0" err="1">
                <a:effectLst/>
              </a:rPr>
              <a:t>Sahni</a:t>
            </a:r>
            <a:r>
              <a:rPr lang="en-US" sz="2400" i="1" dirty="0">
                <a:effectLst/>
              </a:rPr>
              <a:t>, </a:t>
            </a:r>
            <a:r>
              <a:rPr lang="en-US" sz="2400" i="1" dirty="0" err="1">
                <a:effectLst/>
              </a:rPr>
              <a:t>Sanguthevar</a:t>
            </a:r>
            <a:r>
              <a:rPr lang="en-US" sz="2400" i="1" dirty="0">
                <a:effectLst/>
              </a:rPr>
              <a:t> </a:t>
            </a:r>
            <a:r>
              <a:rPr lang="en-US" sz="2400" i="1" dirty="0" err="1">
                <a:effectLst/>
              </a:rPr>
              <a:t>Rajasekaran</a:t>
            </a:r>
            <a:r>
              <a:rPr lang="en-US" sz="2400" i="1" dirty="0">
                <a:effectLst/>
              </a:rPr>
              <a:t> (HSR)</a:t>
            </a:r>
          </a:p>
          <a:p>
            <a:pPr algn="just">
              <a:defRPr/>
            </a:pPr>
            <a:endParaRPr lang="en-US" sz="2400" dirty="0">
              <a:effectLst/>
            </a:endParaRPr>
          </a:p>
          <a:p>
            <a:pPr algn="just">
              <a:defRPr/>
            </a:pPr>
            <a:r>
              <a:rPr lang="en-US" sz="2400" i="1" dirty="0">
                <a:effectLst/>
              </a:rPr>
              <a:t>Helpful link for Problem Solving : </a:t>
            </a:r>
            <a:r>
              <a:rPr lang="en-US" sz="2400" b="1" i="1" u="sng" dirty="0">
                <a:effectLst/>
                <a:hlinkClick r:id="rId2"/>
              </a:rPr>
              <a:t>http://acm.uva.es/problemset/</a:t>
            </a:r>
            <a:endParaRPr lang="en-US" sz="2400" b="1" i="1" u="sng" dirty="0">
              <a:effectLst/>
            </a:endParaRPr>
          </a:p>
          <a:p>
            <a:pPr algn="just">
              <a:defRPr/>
            </a:pPr>
            <a:endParaRPr lang="en-US" sz="2400" dirty="0">
              <a:effectLst/>
            </a:endParaRPr>
          </a:p>
          <a:p>
            <a:pPr algn="just">
              <a:defRPr/>
            </a:pPr>
            <a:r>
              <a:rPr lang="en-US" sz="2400" i="1" dirty="0">
                <a:effectLst/>
              </a:rPr>
              <a:t>Lectures and Laboratory works will be provided online at the course website weekly.</a:t>
            </a:r>
            <a:endParaRPr lang="en-US" sz="2400" dirty="0">
              <a:effectLst/>
            </a:endParaRPr>
          </a:p>
          <a:p>
            <a:pPr>
              <a:spcBef>
                <a:spcPts val="300"/>
              </a:spcBef>
              <a:defRPr/>
            </a:pPr>
            <a:endParaRPr lang="en-US" sz="1400" dirty="0">
              <a:effectLst/>
            </a:endParaRPr>
          </a:p>
        </p:txBody>
      </p:sp>
    </p:spTree>
    <p:extLst>
      <p:ext uri="{BB962C8B-B14F-4D97-AF65-F5344CB8AC3E}">
        <p14:creationId xmlns:p14="http://schemas.microsoft.com/office/powerpoint/2010/main" val="3160354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xfrm>
            <a:off x="455613" y="228600"/>
            <a:ext cx="11277600" cy="838200"/>
          </a:xfrm>
        </p:spPr>
        <p:txBody>
          <a:bodyPr/>
          <a:lstStyle/>
          <a:p>
            <a:pPr eaLnBrk="1" hangingPunct="1">
              <a:defRPr/>
            </a:pPr>
            <a:r>
              <a:rPr lang="en-US" sz="4000" dirty="0">
                <a:solidFill>
                  <a:srgbClr val="080808"/>
                </a:solidFill>
                <a:effectLst/>
              </a:rPr>
              <a:t>What is an Algorithm?</a:t>
            </a:r>
          </a:p>
        </p:txBody>
      </p:sp>
      <p:sp>
        <p:nvSpPr>
          <p:cNvPr id="227331" name="Rectangle 3"/>
          <p:cNvSpPr>
            <a:spLocks noGrp="1" noChangeArrowheads="1"/>
          </p:cNvSpPr>
          <p:nvPr>
            <p:ph type="body" idx="1"/>
          </p:nvPr>
        </p:nvSpPr>
        <p:spPr>
          <a:xfrm>
            <a:off x="989013" y="1447800"/>
            <a:ext cx="9829800" cy="4114800"/>
          </a:xfrm>
        </p:spPr>
        <p:txBody>
          <a:bodyPr/>
          <a:lstStyle/>
          <a:p>
            <a:pPr algn="ctr" eaLnBrk="1" hangingPunct="1">
              <a:buFontTx/>
              <a:buNone/>
              <a:defRPr/>
            </a:pPr>
            <a:endParaRPr lang="en-US" sz="5400" b="1" dirty="0">
              <a:solidFill>
                <a:srgbClr val="080808"/>
              </a:solidFill>
              <a:effectLst/>
            </a:endParaRPr>
          </a:p>
          <a:p>
            <a:pPr algn="ctr" eaLnBrk="1" hangingPunct="1">
              <a:buFontTx/>
              <a:buNone/>
              <a:defRPr/>
            </a:pPr>
            <a:endParaRPr lang="en-US" sz="4800" b="1" dirty="0">
              <a:solidFill>
                <a:srgbClr val="080808"/>
              </a:solidFill>
              <a:effectLst/>
            </a:endParaRPr>
          </a:p>
          <a:p>
            <a:pPr eaLnBrk="1" hangingPunct="1">
              <a:buFontTx/>
              <a:buNone/>
              <a:defRPr/>
            </a:pPr>
            <a:r>
              <a:rPr lang="en-US" sz="4000" b="1" dirty="0">
                <a:solidFill>
                  <a:srgbClr val="080808"/>
                </a:solidFill>
                <a:effectLst/>
              </a:rPr>
              <a:t>A set of steps to accomplish a task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7331">
                                            <p:txEl>
                                              <p:pRg st="2" end="2"/>
                                            </p:txEl>
                                          </p:spTgt>
                                        </p:tgtEl>
                                        <p:attrNameLst>
                                          <p:attrName>style.visibility</p:attrName>
                                        </p:attrNameLst>
                                      </p:cBhvr>
                                      <p:to>
                                        <p:strVal val="visible"/>
                                      </p:to>
                                    </p:set>
                                    <p:animEffect transition="in" filter="blinds(horizontal)">
                                      <p:cBhvr>
                                        <p:cTn id="7" dur="500"/>
                                        <p:tgtEl>
                                          <p:spTgt spid="2273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a:xfrm>
            <a:off x="303212" y="228600"/>
            <a:ext cx="11430000" cy="762000"/>
          </a:xfrm>
        </p:spPr>
        <p:txBody>
          <a:bodyPr/>
          <a:lstStyle/>
          <a:p>
            <a:pPr eaLnBrk="1" hangingPunct="1">
              <a:defRPr/>
            </a:pPr>
            <a:r>
              <a:rPr lang="en-US" sz="4000" dirty="0">
                <a:effectLst/>
              </a:rPr>
              <a:t>Informally</a:t>
            </a:r>
          </a:p>
        </p:txBody>
      </p:sp>
      <p:sp>
        <p:nvSpPr>
          <p:cNvPr id="224259" name="Rectangle 3"/>
          <p:cNvSpPr>
            <a:spLocks noGrp="1" noChangeArrowheads="1"/>
          </p:cNvSpPr>
          <p:nvPr>
            <p:ph type="body" idx="1"/>
          </p:nvPr>
        </p:nvSpPr>
        <p:spPr>
          <a:xfrm>
            <a:off x="531813" y="2971800"/>
            <a:ext cx="11049000" cy="3429000"/>
          </a:xfrm>
        </p:spPr>
        <p:txBody>
          <a:bodyPr/>
          <a:lstStyle/>
          <a:p>
            <a:pPr eaLnBrk="1" hangingPunct="1">
              <a:lnSpc>
                <a:spcPct val="120000"/>
              </a:lnSpc>
              <a:defRPr/>
            </a:pPr>
            <a:r>
              <a:rPr lang="en-US" sz="2400" dirty="0"/>
              <a:t>An algorithm is thus a sequence of </a:t>
            </a:r>
            <a:r>
              <a:rPr lang="en-US" sz="2400" b="1" i="1" dirty="0">
                <a:solidFill>
                  <a:srgbClr val="080808"/>
                </a:solidFill>
              </a:rPr>
              <a:t>computational </a:t>
            </a:r>
            <a:r>
              <a:rPr lang="en-US" sz="2400" b="1" i="1" dirty="0">
                <a:solidFill>
                  <a:srgbClr val="FF0000"/>
                </a:solidFill>
              </a:rPr>
              <a:t>steps</a:t>
            </a:r>
            <a:r>
              <a:rPr lang="en-US" sz="2400" dirty="0"/>
              <a:t> that transform the input into the output.</a:t>
            </a:r>
          </a:p>
          <a:p>
            <a:pPr eaLnBrk="1" hangingPunct="1">
              <a:lnSpc>
                <a:spcPct val="120000"/>
              </a:lnSpc>
              <a:defRPr/>
            </a:pPr>
            <a:r>
              <a:rPr lang="en-GB" sz="2400" dirty="0"/>
              <a:t>Solving a given problem:</a:t>
            </a:r>
          </a:p>
          <a:p>
            <a:pPr lvl="1" eaLnBrk="1" hangingPunct="1">
              <a:lnSpc>
                <a:spcPct val="120000"/>
              </a:lnSpc>
              <a:defRPr/>
            </a:pPr>
            <a:r>
              <a:rPr lang="en-GB" sz="2000" b="1" dirty="0">
                <a:solidFill>
                  <a:srgbClr val="080808"/>
                </a:solidFill>
              </a:rPr>
              <a:t>Data structure:</a:t>
            </a:r>
            <a:r>
              <a:rPr lang="en-GB" sz="2000" dirty="0"/>
              <a:t> </a:t>
            </a:r>
            <a:r>
              <a:rPr lang="en-GB" sz="2000" i="1" dirty="0">
                <a:solidFill>
                  <a:srgbClr val="FF0000"/>
                </a:solidFill>
              </a:rPr>
              <a:t>Organization of data</a:t>
            </a:r>
            <a:r>
              <a:rPr lang="en-GB" sz="2000" dirty="0">
                <a:solidFill>
                  <a:srgbClr val="FF0000"/>
                </a:solidFill>
              </a:rPr>
              <a:t> </a:t>
            </a:r>
            <a:r>
              <a:rPr lang="en-GB" sz="2000" dirty="0"/>
              <a:t>to solve the problem at hand.</a:t>
            </a:r>
            <a:endParaRPr lang="en-GB" sz="2000" b="1" dirty="0"/>
          </a:p>
          <a:p>
            <a:pPr lvl="1" eaLnBrk="1" hangingPunct="1">
              <a:lnSpc>
                <a:spcPct val="120000"/>
              </a:lnSpc>
              <a:defRPr/>
            </a:pPr>
            <a:r>
              <a:rPr lang="en-GB" sz="2000" b="1" dirty="0">
                <a:solidFill>
                  <a:srgbClr val="080808"/>
                </a:solidFill>
              </a:rPr>
              <a:t>Algorithm:</a:t>
            </a:r>
            <a:r>
              <a:rPr lang="en-GB" sz="2000" dirty="0"/>
              <a:t> Outline, the essence of a computational procedure, </a:t>
            </a:r>
            <a:r>
              <a:rPr lang="en-GB" sz="2000" dirty="0">
                <a:solidFill>
                  <a:srgbClr val="FF0000"/>
                </a:solidFill>
              </a:rPr>
              <a:t>step-by-step instructions</a:t>
            </a:r>
            <a:r>
              <a:rPr lang="en-GB" sz="2000" dirty="0"/>
              <a:t>.</a:t>
            </a:r>
          </a:p>
          <a:p>
            <a:pPr lvl="1" eaLnBrk="1" hangingPunct="1">
              <a:lnSpc>
                <a:spcPct val="120000"/>
              </a:lnSpc>
              <a:defRPr/>
            </a:pPr>
            <a:r>
              <a:rPr lang="en-GB" sz="2000" b="1" dirty="0">
                <a:solidFill>
                  <a:srgbClr val="080808"/>
                </a:solidFill>
              </a:rPr>
              <a:t>Program:</a:t>
            </a:r>
            <a:r>
              <a:rPr lang="en-GB" sz="2000" dirty="0"/>
              <a:t> </a:t>
            </a:r>
            <a:r>
              <a:rPr lang="en-GB" sz="2000" dirty="0">
                <a:solidFill>
                  <a:srgbClr val="FF0000"/>
                </a:solidFill>
              </a:rPr>
              <a:t>Implementation</a:t>
            </a:r>
            <a:r>
              <a:rPr lang="en-GB" sz="2000" dirty="0"/>
              <a:t> of an algorithm in some programming language.</a:t>
            </a:r>
            <a:endParaRPr lang="en-US" sz="2000" dirty="0"/>
          </a:p>
        </p:txBody>
      </p:sp>
      <p:grpSp>
        <p:nvGrpSpPr>
          <p:cNvPr id="17" name="Group 16"/>
          <p:cNvGrpSpPr/>
          <p:nvPr/>
        </p:nvGrpSpPr>
        <p:grpSpPr>
          <a:xfrm>
            <a:off x="609600" y="1370012"/>
            <a:ext cx="11071225" cy="1449388"/>
            <a:chOff x="609600" y="914400"/>
            <a:chExt cx="11071225" cy="1449388"/>
          </a:xfrm>
        </p:grpSpPr>
        <p:sp>
          <p:nvSpPr>
            <p:cNvPr id="224266" name="AutoShape 10"/>
            <p:cNvSpPr>
              <a:spLocks noChangeArrowheads="1"/>
            </p:cNvSpPr>
            <p:nvPr/>
          </p:nvSpPr>
          <p:spPr bwMode="auto">
            <a:xfrm>
              <a:off x="2946400" y="1450975"/>
              <a:ext cx="6397625" cy="461963"/>
            </a:xfrm>
            <a:prstGeom prst="rightArrow">
              <a:avLst>
                <a:gd name="adj1" fmla="val 53269"/>
                <a:gd name="adj2" fmla="val 52254"/>
              </a:avLst>
            </a:prstGeom>
            <a:noFill/>
            <a:ln w="9525">
              <a:solidFill>
                <a:srgbClr val="080808"/>
              </a:solidFill>
              <a:miter lim="800000"/>
              <a:headEnd/>
              <a:tailEnd/>
            </a:ln>
          </p:spPr>
          <p:txBody>
            <a:bodyPr wrap="none" anchor="ctr"/>
            <a:lstStyle/>
            <a:p>
              <a:pPr eaLnBrk="1" hangingPunct="1"/>
              <a:endParaRPr lang="en-US"/>
            </a:p>
          </p:txBody>
        </p:sp>
        <p:sp>
          <p:nvSpPr>
            <p:cNvPr id="224274" name="AutoShape 18"/>
            <p:cNvSpPr>
              <a:spLocks noChangeArrowheads="1"/>
            </p:cNvSpPr>
            <p:nvPr/>
          </p:nvSpPr>
          <p:spPr bwMode="auto">
            <a:xfrm>
              <a:off x="2946400" y="1447800"/>
              <a:ext cx="6397625" cy="461963"/>
            </a:xfrm>
            <a:prstGeom prst="rightArrow">
              <a:avLst>
                <a:gd name="adj1" fmla="val 100000"/>
                <a:gd name="adj2" fmla="val 6219"/>
              </a:avLst>
            </a:prstGeom>
            <a:solidFill>
              <a:schemeClr val="bg1"/>
            </a:solidFill>
            <a:ln w="9525">
              <a:solidFill>
                <a:schemeClr val="bg1"/>
              </a:solidFill>
              <a:miter lim="800000"/>
              <a:headEnd/>
              <a:tailEnd/>
            </a:ln>
          </p:spPr>
          <p:txBody>
            <a:bodyPr wrap="none" anchor="ctr"/>
            <a:lstStyle/>
            <a:p>
              <a:pPr eaLnBrk="1" hangingPunct="1"/>
              <a:endParaRPr lang="en-US"/>
            </a:p>
          </p:txBody>
        </p:sp>
        <p:grpSp>
          <p:nvGrpSpPr>
            <p:cNvPr id="2" name="Group 13"/>
            <p:cNvGrpSpPr>
              <a:grpSpLocks/>
            </p:cNvGrpSpPr>
            <p:nvPr/>
          </p:nvGrpSpPr>
          <p:grpSpPr bwMode="auto">
            <a:xfrm>
              <a:off x="609600" y="942975"/>
              <a:ext cx="2198688" cy="1419225"/>
              <a:chOff x="641" y="1122"/>
              <a:chExt cx="1039" cy="894"/>
            </a:xfrm>
          </p:grpSpPr>
          <p:sp>
            <p:nvSpPr>
              <p:cNvPr id="38927" name="Rectangle 5"/>
              <p:cNvSpPr>
                <a:spLocks noChangeArrowheads="1"/>
              </p:cNvSpPr>
              <p:nvPr/>
            </p:nvSpPr>
            <p:spPr bwMode="auto">
              <a:xfrm>
                <a:off x="672" y="1122"/>
                <a:ext cx="1008" cy="894"/>
              </a:xfrm>
              <a:prstGeom prst="rect">
                <a:avLst/>
              </a:prstGeom>
              <a:noFill/>
              <a:ln w="19050">
                <a:solidFill>
                  <a:schemeClr val="tx2"/>
                </a:solidFill>
                <a:miter lim="800000"/>
                <a:headEnd/>
                <a:tailEnd/>
              </a:ln>
            </p:spPr>
            <p:txBody>
              <a:bodyPr wrap="none" anchor="ctr"/>
              <a:lstStyle/>
              <a:p>
                <a:pPr eaLnBrk="1" hangingPunct="1"/>
                <a:endParaRPr lang="en-US"/>
              </a:p>
            </p:txBody>
          </p:sp>
          <p:sp>
            <p:nvSpPr>
              <p:cNvPr id="224262" name="Text Box 6"/>
              <p:cNvSpPr txBox="1">
                <a:spLocks noChangeArrowheads="1"/>
              </p:cNvSpPr>
              <p:nvPr/>
            </p:nvSpPr>
            <p:spPr bwMode="auto">
              <a:xfrm>
                <a:off x="641" y="1152"/>
                <a:ext cx="1039" cy="640"/>
              </a:xfrm>
              <a:prstGeom prst="rect">
                <a:avLst/>
              </a:prstGeom>
              <a:noFill/>
              <a:ln w="9525">
                <a:noFill/>
                <a:miter lim="800000"/>
                <a:headEnd/>
                <a:tailEnd/>
              </a:ln>
              <a:effectLst/>
            </p:spPr>
            <p:txBody>
              <a:bodyPr>
                <a:spAutoFit/>
              </a:bodyPr>
              <a:lstStyle/>
              <a:p>
                <a:pPr eaLnBrk="1" hangingPunct="1">
                  <a:defRPr/>
                </a:pPr>
                <a:r>
                  <a:rPr lang="en-US" dirty="0">
                    <a:effectLst>
                      <a:outerShdw blurRad="38100" dist="38100" dir="2700000" algn="tl">
                        <a:srgbClr val="C0C0C0"/>
                      </a:outerShdw>
                    </a:effectLst>
                    <a:latin typeface="Verdana" pitchFamily="34" charset="0"/>
                  </a:rPr>
                  <a:t>takes some value or set of values as</a:t>
                </a:r>
                <a:r>
                  <a:rPr lang="en-US" dirty="0">
                    <a:latin typeface="Verdana" pitchFamily="34" charset="0"/>
                  </a:rPr>
                  <a:t> </a:t>
                </a:r>
                <a:r>
                  <a:rPr lang="en-US" sz="2400" b="1" i="1" dirty="0">
                    <a:solidFill>
                      <a:srgbClr val="080808"/>
                    </a:solidFill>
                    <a:effectLst>
                      <a:outerShdw blurRad="38100" dist="38100" dir="2700000" algn="tl">
                        <a:srgbClr val="C0C0C0"/>
                      </a:outerShdw>
                    </a:effectLst>
                    <a:latin typeface="Tahoma" pitchFamily="34" charset="0"/>
                  </a:rPr>
                  <a:t>input</a:t>
                </a:r>
              </a:p>
            </p:txBody>
          </p:sp>
        </p:grpSp>
        <p:grpSp>
          <p:nvGrpSpPr>
            <p:cNvPr id="3" name="Group 15"/>
            <p:cNvGrpSpPr>
              <a:grpSpLocks/>
            </p:cNvGrpSpPr>
            <p:nvPr/>
          </p:nvGrpSpPr>
          <p:grpSpPr bwMode="auto">
            <a:xfrm>
              <a:off x="9471025" y="914400"/>
              <a:ext cx="2209800" cy="1447800"/>
              <a:chOff x="4236" y="1104"/>
              <a:chExt cx="1044" cy="912"/>
            </a:xfrm>
          </p:grpSpPr>
          <p:sp>
            <p:nvSpPr>
              <p:cNvPr id="38925" name="Rectangle 11"/>
              <p:cNvSpPr>
                <a:spLocks noChangeArrowheads="1"/>
              </p:cNvSpPr>
              <p:nvPr/>
            </p:nvSpPr>
            <p:spPr bwMode="auto">
              <a:xfrm>
                <a:off x="4236" y="1122"/>
                <a:ext cx="996" cy="894"/>
              </a:xfrm>
              <a:prstGeom prst="rect">
                <a:avLst/>
              </a:prstGeom>
              <a:noFill/>
              <a:ln w="19050">
                <a:solidFill>
                  <a:schemeClr val="tx2"/>
                </a:solidFill>
                <a:miter lim="800000"/>
                <a:headEnd/>
                <a:tailEnd/>
              </a:ln>
            </p:spPr>
            <p:txBody>
              <a:bodyPr wrap="none" anchor="ctr"/>
              <a:lstStyle/>
              <a:p>
                <a:pPr eaLnBrk="1" hangingPunct="1"/>
                <a:endParaRPr lang="en-US"/>
              </a:p>
            </p:txBody>
          </p:sp>
          <p:sp>
            <p:nvSpPr>
              <p:cNvPr id="224268" name="Text Box 12"/>
              <p:cNvSpPr txBox="1">
                <a:spLocks noChangeArrowheads="1"/>
              </p:cNvSpPr>
              <p:nvPr/>
            </p:nvSpPr>
            <p:spPr bwMode="auto">
              <a:xfrm>
                <a:off x="4292" y="1104"/>
                <a:ext cx="988" cy="756"/>
              </a:xfrm>
              <a:prstGeom prst="rect">
                <a:avLst/>
              </a:prstGeom>
              <a:noFill/>
              <a:ln w="9525">
                <a:noFill/>
                <a:miter lim="800000"/>
                <a:headEnd/>
                <a:tailEnd/>
              </a:ln>
              <a:effectLst/>
            </p:spPr>
            <p:txBody>
              <a:bodyPr>
                <a:spAutoFit/>
              </a:bodyPr>
              <a:lstStyle/>
              <a:p>
                <a:pPr eaLnBrk="1" hangingPunct="1">
                  <a:defRPr/>
                </a:pPr>
                <a:r>
                  <a:rPr lang="en-US" dirty="0">
                    <a:effectLst>
                      <a:outerShdw blurRad="38100" dist="38100" dir="2700000" algn="tl">
                        <a:srgbClr val="C0C0C0"/>
                      </a:outerShdw>
                    </a:effectLst>
                    <a:latin typeface="Verdana" pitchFamily="34" charset="0"/>
                  </a:rPr>
                  <a:t>produces some value or set of values, as </a:t>
                </a:r>
                <a:r>
                  <a:rPr lang="en-US" b="1" i="1" dirty="0">
                    <a:solidFill>
                      <a:srgbClr val="080808"/>
                    </a:solidFill>
                    <a:effectLst>
                      <a:outerShdw blurRad="38100" dist="38100" dir="2700000" algn="tl">
                        <a:srgbClr val="C0C0C0"/>
                      </a:outerShdw>
                    </a:effectLst>
                    <a:latin typeface="Verdana" pitchFamily="34" charset="0"/>
                  </a:rPr>
                  <a:t>output</a:t>
                </a:r>
              </a:p>
            </p:txBody>
          </p:sp>
        </p:grpSp>
        <p:grpSp>
          <p:nvGrpSpPr>
            <p:cNvPr id="4" name="Group 19"/>
            <p:cNvGrpSpPr>
              <a:grpSpLocks/>
            </p:cNvGrpSpPr>
            <p:nvPr/>
          </p:nvGrpSpPr>
          <p:grpSpPr bwMode="auto">
            <a:xfrm>
              <a:off x="2946400" y="1022350"/>
              <a:ext cx="6338888" cy="1341438"/>
              <a:chOff x="1392" y="644"/>
              <a:chExt cx="2996" cy="845"/>
            </a:xfrm>
          </p:grpSpPr>
          <p:sp>
            <p:nvSpPr>
              <p:cNvPr id="38921" name="AutoShape 7"/>
              <p:cNvSpPr>
                <a:spLocks noChangeArrowheads="1"/>
              </p:cNvSpPr>
              <p:nvPr/>
            </p:nvSpPr>
            <p:spPr bwMode="auto">
              <a:xfrm>
                <a:off x="1392" y="912"/>
                <a:ext cx="313" cy="291"/>
              </a:xfrm>
              <a:prstGeom prst="rightArrow">
                <a:avLst>
                  <a:gd name="adj1" fmla="val 50000"/>
                  <a:gd name="adj2" fmla="val 26890"/>
                </a:avLst>
              </a:prstGeom>
              <a:solidFill>
                <a:schemeClr val="bg1"/>
              </a:solidFill>
              <a:ln w="9525">
                <a:solidFill>
                  <a:srgbClr val="080808"/>
                </a:solidFill>
                <a:miter lim="800000"/>
                <a:headEnd/>
                <a:tailEnd/>
              </a:ln>
            </p:spPr>
            <p:txBody>
              <a:bodyPr wrap="none" anchor="ctr"/>
              <a:lstStyle/>
              <a:p>
                <a:pPr eaLnBrk="1" hangingPunct="1"/>
                <a:endParaRPr lang="en-US"/>
              </a:p>
            </p:txBody>
          </p:sp>
          <p:sp>
            <p:nvSpPr>
              <p:cNvPr id="224265" name="Text Box 9"/>
              <p:cNvSpPr txBox="1">
                <a:spLocks noChangeArrowheads="1"/>
              </p:cNvSpPr>
              <p:nvPr/>
            </p:nvSpPr>
            <p:spPr bwMode="auto">
              <a:xfrm>
                <a:off x="2016" y="780"/>
                <a:ext cx="1728" cy="407"/>
              </a:xfrm>
              <a:prstGeom prst="rect">
                <a:avLst/>
              </a:prstGeom>
              <a:solidFill>
                <a:schemeClr val="bg1"/>
              </a:solidFill>
              <a:ln w="9525">
                <a:noFill/>
                <a:miter lim="800000"/>
                <a:headEnd/>
                <a:tailEnd/>
              </a:ln>
              <a:effectLst/>
            </p:spPr>
            <p:txBody>
              <a:bodyPr>
                <a:spAutoFit/>
              </a:bodyPr>
              <a:lstStyle/>
              <a:p>
                <a:pPr eaLnBrk="1" hangingPunct="1">
                  <a:defRPr/>
                </a:pPr>
                <a:r>
                  <a:rPr lang="en-US" b="1" i="1" dirty="0">
                    <a:solidFill>
                      <a:srgbClr val="080808"/>
                    </a:solidFill>
                    <a:effectLst>
                      <a:outerShdw blurRad="38100" dist="38100" dir="2700000" algn="tl">
                        <a:srgbClr val="C0C0C0"/>
                      </a:outerShdw>
                    </a:effectLst>
                    <a:latin typeface="Verdana" pitchFamily="34" charset="0"/>
                  </a:rPr>
                  <a:t>Algorithm:</a:t>
                </a:r>
                <a:r>
                  <a:rPr lang="en-US" dirty="0">
                    <a:effectLst>
                      <a:outerShdw blurRad="38100" dist="38100" dir="2700000" algn="tl">
                        <a:srgbClr val="C0C0C0"/>
                      </a:outerShdw>
                    </a:effectLst>
                    <a:latin typeface="Verdana" pitchFamily="34" charset="0"/>
                  </a:rPr>
                  <a:t> any well-defined computational procedure</a:t>
                </a:r>
              </a:p>
            </p:txBody>
          </p:sp>
          <p:sp>
            <p:nvSpPr>
              <p:cNvPr id="38923" name="AutoShape 17"/>
              <p:cNvSpPr>
                <a:spLocks noChangeArrowheads="1"/>
              </p:cNvSpPr>
              <p:nvPr/>
            </p:nvSpPr>
            <p:spPr bwMode="auto">
              <a:xfrm>
                <a:off x="4075" y="912"/>
                <a:ext cx="313" cy="291"/>
              </a:xfrm>
              <a:prstGeom prst="rightArrow">
                <a:avLst>
                  <a:gd name="adj1" fmla="val 50000"/>
                  <a:gd name="adj2" fmla="val 26890"/>
                </a:avLst>
              </a:prstGeom>
              <a:solidFill>
                <a:schemeClr val="bg1"/>
              </a:solidFill>
              <a:ln w="9525">
                <a:solidFill>
                  <a:srgbClr val="080808"/>
                </a:solidFill>
                <a:miter lim="800000"/>
                <a:headEnd/>
                <a:tailEnd/>
              </a:ln>
            </p:spPr>
            <p:txBody>
              <a:bodyPr wrap="none" anchor="ctr"/>
              <a:lstStyle/>
              <a:p>
                <a:pPr eaLnBrk="1" hangingPunct="1"/>
                <a:endParaRPr lang="en-US"/>
              </a:p>
            </p:txBody>
          </p:sp>
          <p:sp>
            <p:nvSpPr>
              <p:cNvPr id="38924" name="Oval 8"/>
              <p:cNvSpPr>
                <a:spLocks noChangeArrowheads="1"/>
              </p:cNvSpPr>
              <p:nvPr/>
            </p:nvSpPr>
            <p:spPr bwMode="auto">
              <a:xfrm>
                <a:off x="1776" y="644"/>
                <a:ext cx="2195" cy="845"/>
              </a:xfrm>
              <a:prstGeom prst="ellipse">
                <a:avLst/>
              </a:prstGeom>
              <a:noFill/>
              <a:ln w="19050">
                <a:solidFill>
                  <a:srgbClr val="080808"/>
                </a:solidFill>
                <a:miter lim="800000"/>
                <a:headEnd/>
                <a:tailEnd/>
              </a:ln>
            </p:spPr>
            <p:txBody>
              <a:bodyPr wrap="none" anchor="ctr"/>
              <a:lstStyle/>
              <a:p>
                <a:pPr eaLnBrk="1" hangingPunct="1"/>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42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425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425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425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42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build="p"/>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10550</TotalTime>
  <Words>1451</Words>
  <Application>Microsoft Office PowerPoint</Application>
  <PresentationFormat>Custom</PresentationFormat>
  <Paragraphs>231</Paragraphs>
  <Slides>30</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Book Antiqua</vt:lpstr>
      <vt:lpstr>Calibri</vt:lpstr>
      <vt:lpstr>Courier New</vt:lpstr>
      <vt:lpstr>Perpetua</vt:lpstr>
      <vt:lpstr>Tahoma</vt:lpstr>
      <vt:lpstr>Verdana</vt:lpstr>
      <vt:lpstr>Wingdings</vt:lpstr>
      <vt:lpstr>Default Design</vt:lpstr>
      <vt:lpstr>ALGORITHMS   Introduction</vt:lpstr>
      <vt:lpstr>PowerPoint Presentation</vt:lpstr>
      <vt:lpstr>Course Objectives</vt:lpstr>
      <vt:lpstr>The Goals of this Course</vt:lpstr>
      <vt:lpstr>Course Prerequisites</vt:lpstr>
      <vt:lpstr>Course Contents</vt:lpstr>
      <vt:lpstr>Resources &amp; References</vt:lpstr>
      <vt:lpstr>What is an Algorithm?</vt:lpstr>
      <vt:lpstr>Informally</vt:lpstr>
      <vt:lpstr>Kinds of Problem to be solved</vt:lpstr>
      <vt:lpstr>Kinds of Problem to be solved</vt:lpstr>
      <vt:lpstr>Algorithmic problem</vt:lpstr>
      <vt:lpstr>Algorithmic Solution</vt:lpstr>
      <vt:lpstr>Definition of an Algorithm </vt:lpstr>
      <vt:lpstr>Properties of Algorithms</vt:lpstr>
      <vt:lpstr>Problems vs Algorithms vs Programs</vt:lpstr>
      <vt:lpstr>Expressing Algorithms</vt:lpstr>
      <vt:lpstr>Common Elements of Algorithms</vt:lpstr>
      <vt:lpstr>PowerPoint Presentation</vt:lpstr>
      <vt:lpstr>Sorting</vt:lpstr>
      <vt:lpstr>Classification</vt:lpstr>
      <vt:lpstr>Classification (Cont.)</vt:lpstr>
      <vt:lpstr>Bubble Sort</vt:lpstr>
      <vt:lpstr>Bubble Sort-Algorithm</vt:lpstr>
      <vt:lpstr>Selection Sort</vt:lpstr>
      <vt:lpstr>Selection Sort-Algorithm</vt:lpstr>
      <vt:lpstr>Insertion Sort</vt:lpstr>
      <vt:lpstr>Insertion Sort-Algorithm</vt:lpstr>
      <vt:lpstr>Insertion Sort-Complexity</vt:lpstr>
      <vt:lpstr>At a Glance</vt:lpstr>
    </vt:vector>
  </TitlesOfParts>
  <Company>Self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Algorithms Introduction</dc:title>
  <dc:creator>agmzaman</dc:creator>
  <cp:lastModifiedBy>Administrator</cp:lastModifiedBy>
  <cp:revision>863</cp:revision>
  <dcterms:created xsi:type="dcterms:W3CDTF">2004-05-30T04:37:03Z</dcterms:created>
  <dcterms:modified xsi:type="dcterms:W3CDTF">2019-09-30T09:38:04Z</dcterms:modified>
</cp:coreProperties>
</file>