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45"/>
  </p:notesMasterIdLst>
  <p:handoutMasterIdLst>
    <p:handoutMasterId r:id="rId46"/>
  </p:handoutMasterIdLst>
  <p:sldIdLst>
    <p:sldId id="413" r:id="rId2"/>
    <p:sldId id="458" r:id="rId3"/>
    <p:sldId id="459" r:id="rId4"/>
    <p:sldId id="264" r:id="rId5"/>
    <p:sldId id="269" r:id="rId6"/>
    <p:sldId id="379" r:id="rId7"/>
    <p:sldId id="271" r:id="rId8"/>
    <p:sldId id="460" r:id="rId9"/>
    <p:sldId id="461" r:id="rId10"/>
    <p:sldId id="477" r:id="rId11"/>
    <p:sldId id="462" r:id="rId12"/>
    <p:sldId id="463" r:id="rId13"/>
    <p:sldId id="272" r:id="rId14"/>
    <p:sldId id="465" r:id="rId15"/>
    <p:sldId id="466" r:id="rId16"/>
    <p:sldId id="467" r:id="rId17"/>
    <p:sldId id="468" r:id="rId18"/>
    <p:sldId id="474" r:id="rId19"/>
    <p:sldId id="475" r:id="rId20"/>
    <p:sldId id="476" r:id="rId21"/>
    <p:sldId id="470" r:id="rId22"/>
    <p:sldId id="471" r:id="rId23"/>
    <p:sldId id="472" r:id="rId24"/>
    <p:sldId id="473" r:id="rId25"/>
    <p:sldId id="478" r:id="rId26"/>
    <p:sldId id="479" r:id="rId27"/>
    <p:sldId id="481" r:id="rId28"/>
    <p:sldId id="482" r:id="rId29"/>
    <p:sldId id="483" r:id="rId30"/>
    <p:sldId id="489" r:id="rId31"/>
    <p:sldId id="464" r:id="rId32"/>
    <p:sldId id="438" r:id="rId33"/>
    <p:sldId id="273" r:id="rId34"/>
    <p:sldId id="274" r:id="rId35"/>
    <p:sldId id="275" r:id="rId36"/>
    <p:sldId id="276" r:id="rId37"/>
    <p:sldId id="277" r:id="rId38"/>
    <p:sldId id="280" r:id="rId39"/>
    <p:sldId id="334" r:id="rId40"/>
    <p:sldId id="337" r:id="rId41"/>
    <p:sldId id="259" r:id="rId42"/>
    <p:sldId id="442" r:id="rId43"/>
    <p:sldId id="501" r:id="rId44"/>
  </p:sldIdLst>
  <p:sldSz cx="12188825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80808"/>
    <a:srgbClr val="FF3300"/>
    <a:srgbClr val="FFFF00"/>
    <a:srgbClr val="0000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82" autoAdjust="0"/>
    <p:restoredTop sz="94660"/>
  </p:normalViewPr>
  <p:slideViewPr>
    <p:cSldViewPr>
      <p:cViewPr varScale="1">
        <p:scale>
          <a:sx n="68" d="100"/>
          <a:sy n="68" d="100"/>
        </p:scale>
        <p:origin x="582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0.xml"/><Relationship Id="rId3" Type="http://schemas.openxmlformats.org/officeDocument/2006/relationships/slide" Target="slides/slide18.xml"/><Relationship Id="rId7" Type="http://schemas.openxmlformats.org/officeDocument/2006/relationships/slide" Target="slides/slide37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33.xml"/><Relationship Id="rId5" Type="http://schemas.openxmlformats.org/officeDocument/2006/relationships/slide" Target="slides/slide20.xml"/><Relationship Id="rId4" Type="http://schemas.openxmlformats.org/officeDocument/2006/relationships/slide" Target="slides/slide1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5.e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CSC2105</a:t>
            </a:r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165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926A9D4-DFCB-4ED7-BCD5-397D5E7722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CSC2105</a:t>
            </a:r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995C5AC-29B4-4996-AA87-0EDE413EA1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/>
              <a:t>CSC2105</a:t>
            </a:r>
          </a:p>
        </p:txBody>
      </p:sp>
      <p:sp>
        <p:nvSpPr>
          <p:cNvPr id="911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Sajib Hasan</a:t>
            </a:r>
          </a:p>
        </p:txBody>
      </p:sp>
      <p:sp>
        <p:nvSpPr>
          <p:cNvPr id="911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B2AF44-E271-4D39-AC87-321F9C1B299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11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69012" cy="3416300"/>
          </a:xfrm>
          <a:ln/>
        </p:spPr>
      </p:sp>
      <p:sp>
        <p:nvSpPr>
          <p:cNvPr id="911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/>
              <a:t>CSC2105</a:t>
            </a:r>
          </a:p>
        </p:txBody>
      </p:sp>
      <p:sp>
        <p:nvSpPr>
          <p:cNvPr id="921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Sajib Hasan</a:t>
            </a:r>
          </a:p>
        </p:txBody>
      </p:sp>
      <p:sp>
        <p:nvSpPr>
          <p:cNvPr id="921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29877F-C7B0-4636-858B-89915E9465B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21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69012" cy="3416300"/>
          </a:xfrm>
          <a:ln/>
        </p:spPr>
      </p:sp>
      <p:sp>
        <p:nvSpPr>
          <p:cNvPr id="921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294295DB-5BF8-4167-903A-604B6F4DC3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1619" y="19051"/>
            <a:ext cx="3047206" cy="6486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9051"/>
            <a:ext cx="8938472" cy="6486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46A81998-B459-448F-A4CD-30B785E52D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1" y="19050"/>
            <a:ext cx="12150735" cy="1047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71575"/>
            <a:ext cx="5992839" cy="533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5986" y="1171575"/>
            <a:ext cx="5992839" cy="5334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8F7A0206-B8EC-497D-93EA-9934DD204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1" y="19050"/>
            <a:ext cx="12150735" cy="1047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71575"/>
            <a:ext cx="5992839" cy="533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5986" y="1171575"/>
            <a:ext cx="5992839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5986" y="3914775"/>
            <a:ext cx="5992839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BA728FA2-3D24-4599-86A7-2952A0434B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F61BAE2B-59E8-40DE-A59A-A545D85847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38166D8E-3772-47C4-A53A-648E9AD66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71575"/>
            <a:ext cx="5992839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171575"/>
            <a:ext cx="5992839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C0E43D2D-3B35-43FF-9001-9AE439A94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774EC894-921C-448B-8CCA-EAD1AAAE7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C0E37929-F540-413E-B8E1-CF4F8AD582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8CD6CAE6-EE40-47EC-AC04-D81370D8E6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6B14231A-E30B-41CB-968A-2B671DA9B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FE58E0BC-67A8-47E1-BECA-FCE3E90ECC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" y="19050"/>
            <a:ext cx="121507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71575"/>
            <a:ext cx="1218882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" y="6567488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013" y="6567488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34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4025" y="6567488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8C900A04-A7A5-4029-8F57-DCF400950D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6553200"/>
            <a:ext cx="1218882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♦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▲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7.w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1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4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36575"/>
            <a:ext cx="10512425" cy="28527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dirty="0"/>
              <a:t>ALGORITHMS </a:t>
            </a:r>
            <a:br>
              <a:rPr lang="en-US" dirty="0">
                <a:latin typeface="Book Antiqua" panose="02040602050305030304" pitchFamily="18" charset="0"/>
              </a:rPr>
            </a:br>
            <a:br>
              <a:rPr lang="en-US" dirty="0">
                <a:latin typeface="Book Antiqua" panose="02040602050305030304" pitchFamily="18" charset="0"/>
              </a:rPr>
            </a:br>
            <a:r>
              <a:rPr lang="en-US" cap="small" dirty="0">
                <a:latin typeface="Book Antiqua" panose="02040602050305030304" pitchFamily="18" charset="0"/>
              </a:rPr>
              <a:t>Algorithm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62400"/>
            <a:ext cx="10512425" cy="1600200"/>
          </a:xfrm>
        </p:spPr>
        <p:txBody>
          <a:bodyPr>
            <a:normAutofit lnSpcReduction="10000"/>
          </a:bodyPr>
          <a:lstStyle/>
          <a:p>
            <a:pPr algn="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3000" dirty="0">
                <a:cs typeface="Times New Roman" panose="02020603050405020304" pitchFamily="18" charset="0"/>
              </a:rPr>
              <a:t>Asma </a:t>
            </a:r>
            <a:r>
              <a:rPr lang="en-US" sz="3000" dirty="0" err="1">
                <a:cs typeface="Times New Roman" panose="02020603050405020304" pitchFamily="18" charset="0"/>
              </a:rPr>
              <a:t>Fariha</a:t>
            </a:r>
            <a:endParaRPr lang="en-US" sz="3000" dirty="0">
              <a:cs typeface="Times New Roman" panose="02020603050405020304" pitchFamily="18" charset="0"/>
            </a:endParaRPr>
          </a:p>
          <a:p>
            <a:pPr algn="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dirty="0">
                <a:cs typeface="Times New Roman" panose="02020603050405020304" pitchFamily="18" charset="0"/>
              </a:rPr>
              <a:t>Lecturer, Department of Computer Science</a:t>
            </a:r>
          </a:p>
          <a:p>
            <a:pPr algn="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dirty="0">
                <a:cs typeface="Times New Roman" panose="02020603050405020304" pitchFamily="18" charset="0"/>
              </a:rPr>
              <a:t>American International University-Bangladesh (AIUB) </a:t>
            </a:r>
          </a:p>
          <a:p>
            <a:pPr algn="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dirty="0">
                <a:cs typeface="Times New Roman" panose="02020603050405020304" pitchFamily="18" charset="0"/>
              </a:rPr>
              <a:t>asma.fariha@aiub.edu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…Best/ Worst/ Average Case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71575"/>
            <a:ext cx="12188825" cy="1054100"/>
          </a:xfrm>
        </p:spPr>
        <p:txBody>
          <a:bodyPr/>
          <a:lstStyle/>
          <a:p>
            <a:pPr lvl="1" eaLnBrk="1" hangingPunct="1">
              <a:defRPr/>
            </a:pPr>
            <a:r>
              <a:rPr lang="en-US"/>
              <a:t>For inputs of all sizes: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2209800" y="4967288"/>
            <a:ext cx="3889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1n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209800" y="4533900"/>
            <a:ext cx="5159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2n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2209800" y="4100513"/>
            <a:ext cx="3889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3n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2209800" y="3668713"/>
            <a:ext cx="3889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4n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2209800" y="3235325"/>
            <a:ext cx="3889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5n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2209800" y="2803525"/>
            <a:ext cx="3889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6n</a:t>
            </a:r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2746375" y="2290763"/>
            <a:ext cx="0" cy="32051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2746375" y="5503863"/>
            <a:ext cx="629602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4564063" y="5822950"/>
            <a:ext cx="19034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Input instance size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 rot="-5400000">
            <a:off x="1226344" y="3650456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Running time</a:t>
            </a: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2827338" y="5492750"/>
            <a:ext cx="5965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/>
            <a:r>
              <a:rPr lang="en-US" sz="1600">
                <a:latin typeface="Times New Roman" pitchFamily="18" charset="0"/>
              </a:rPr>
              <a:t>1    2    3    4    5     6    7    8     9   10   11   12  …..</a:t>
            </a:r>
          </a:p>
        </p:txBody>
      </p:sp>
      <p:sp>
        <p:nvSpPr>
          <p:cNvPr id="56335" name="Freeform 15"/>
          <p:cNvSpPr>
            <a:spLocks/>
          </p:cNvSpPr>
          <p:nvPr/>
        </p:nvSpPr>
        <p:spPr bwMode="auto">
          <a:xfrm>
            <a:off x="2744788" y="3659188"/>
            <a:ext cx="6545262" cy="1560512"/>
          </a:xfrm>
          <a:custGeom>
            <a:avLst/>
            <a:gdLst>
              <a:gd name="T0" fmla="*/ 0 w 3093"/>
              <a:gd name="T1" fmla="*/ 2147483647 h 983"/>
              <a:gd name="T2" fmla="*/ 2147483647 w 3093"/>
              <a:gd name="T3" fmla="*/ 2147483647 h 983"/>
              <a:gd name="T4" fmla="*/ 2147483647 w 3093"/>
              <a:gd name="T5" fmla="*/ 2147483647 h 983"/>
              <a:gd name="T6" fmla="*/ 2147483647 w 3093"/>
              <a:gd name="T7" fmla="*/ 2147483647 h 983"/>
              <a:gd name="T8" fmla="*/ 2147483647 w 3093"/>
              <a:gd name="T9" fmla="*/ 2147483647 h 983"/>
              <a:gd name="T10" fmla="*/ 2147483647 w 3093"/>
              <a:gd name="T11" fmla="*/ 2147483647 h 983"/>
              <a:gd name="T12" fmla="*/ 2147483647 w 3093"/>
              <a:gd name="T13" fmla="*/ 2147483647 h 983"/>
              <a:gd name="T14" fmla="*/ 2147483647 w 3093"/>
              <a:gd name="T15" fmla="*/ 2147483647 h 983"/>
              <a:gd name="T16" fmla="*/ 2147483647 w 3093"/>
              <a:gd name="T17" fmla="*/ 2147483647 h 983"/>
              <a:gd name="T18" fmla="*/ 2147483647 w 3093"/>
              <a:gd name="T19" fmla="*/ 2147483647 h 983"/>
              <a:gd name="T20" fmla="*/ 2147483647 w 3093"/>
              <a:gd name="T21" fmla="*/ 2147483647 h 983"/>
              <a:gd name="T22" fmla="*/ 2147483647 w 3093"/>
              <a:gd name="T23" fmla="*/ 2147483647 h 983"/>
              <a:gd name="T24" fmla="*/ 2147483647 w 3093"/>
              <a:gd name="T25" fmla="*/ 2147483647 h 983"/>
              <a:gd name="T26" fmla="*/ 2147483647 w 3093"/>
              <a:gd name="T27" fmla="*/ 2147483647 h 983"/>
              <a:gd name="T28" fmla="*/ 2147483647 w 3093"/>
              <a:gd name="T29" fmla="*/ 2147483647 h 983"/>
              <a:gd name="T30" fmla="*/ 2147483647 w 3093"/>
              <a:gd name="T31" fmla="*/ 2147483647 h 98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093"/>
              <a:gd name="T49" fmla="*/ 0 h 983"/>
              <a:gd name="T50" fmla="*/ 3093 w 3093"/>
              <a:gd name="T51" fmla="*/ 983 h 98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093" h="983">
                <a:moveTo>
                  <a:pt x="0" y="983"/>
                </a:moveTo>
                <a:cubicBezTo>
                  <a:pt x="32" y="976"/>
                  <a:pt x="64" y="971"/>
                  <a:pt x="95" y="961"/>
                </a:cubicBezTo>
                <a:cubicBezTo>
                  <a:pt x="104" y="958"/>
                  <a:pt x="109" y="947"/>
                  <a:pt x="118" y="944"/>
                </a:cubicBezTo>
                <a:cubicBezTo>
                  <a:pt x="175" y="928"/>
                  <a:pt x="234" y="921"/>
                  <a:pt x="291" y="905"/>
                </a:cubicBezTo>
                <a:cubicBezTo>
                  <a:pt x="341" y="875"/>
                  <a:pt x="395" y="849"/>
                  <a:pt x="448" y="826"/>
                </a:cubicBezTo>
                <a:cubicBezTo>
                  <a:pt x="490" y="784"/>
                  <a:pt x="448" y="819"/>
                  <a:pt x="526" y="787"/>
                </a:cubicBezTo>
                <a:cubicBezTo>
                  <a:pt x="553" y="776"/>
                  <a:pt x="577" y="760"/>
                  <a:pt x="604" y="748"/>
                </a:cubicBezTo>
                <a:cubicBezTo>
                  <a:pt x="648" y="706"/>
                  <a:pt x="708" y="697"/>
                  <a:pt x="761" y="670"/>
                </a:cubicBezTo>
                <a:cubicBezTo>
                  <a:pt x="838" y="630"/>
                  <a:pt x="915" y="584"/>
                  <a:pt x="996" y="552"/>
                </a:cubicBezTo>
                <a:cubicBezTo>
                  <a:pt x="1060" y="527"/>
                  <a:pt x="1129" y="518"/>
                  <a:pt x="1192" y="491"/>
                </a:cubicBezTo>
                <a:cubicBezTo>
                  <a:pt x="1243" y="469"/>
                  <a:pt x="1295" y="451"/>
                  <a:pt x="1348" y="435"/>
                </a:cubicBezTo>
                <a:cubicBezTo>
                  <a:pt x="1441" y="342"/>
                  <a:pt x="1583" y="319"/>
                  <a:pt x="1700" y="278"/>
                </a:cubicBezTo>
                <a:cubicBezTo>
                  <a:pt x="1728" y="268"/>
                  <a:pt x="1751" y="249"/>
                  <a:pt x="1779" y="239"/>
                </a:cubicBezTo>
                <a:cubicBezTo>
                  <a:pt x="1850" y="214"/>
                  <a:pt x="1924" y="198"/>
                  <a:pt x="1997" y="178"/>
                </a:cubicBezTo>
                <a:cubicBezTo>
                  <a:pt x="2263" y="103"/>
                  <a:pt x="2540" y="15"/>
                  <a:pt x="2819" y="4"/>
                </a:cubicBezTo>
                <a:cubicBezTo>
                  <a:pt x="2910" y="0"/>
                  <a:pt x="3002" y="4"/>
                  <a:pt x="3093" y="4"/>
                </a:cubicBezTo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336" name="Freeform 16"/>
          <p:cNvSpPr>
            <a:spLocks/>
          </p:cNvSpPr>
          <p:nvPr/>
        </p:nvSpPr>
        <p:spPr bwMode="auto">
          <a:xfrm>
            <a:off x="2733675" y="2411413"/>
            <a:ext cx="6378575" cy="2363787"/>
          </a:xfrm>
          <a:custGeom>
            <a:avLst/>
            <a:gdLst>
              <a:gd name="T0" fmla="*/ 0 w 3014"/>
              <a:gd name="T1" fmla="*/ 2147483647 h 1489"/>
              <a:gd name="T2" fmla="*/ 2147483647 w 3014"/>
              <a:gd name="T3" fmla="*/ 2147483647 h 1489"/>
              <a:gd name="T4" fmla="*/ 2147483647 w 3014"/>
              <a:gd name="T5" fmla="*/ 2147483647 h 1489"/>
              <a:gd name="T6" fmla="*/ 2147483647 w 3014"/>
              <a:gd name="T7" fmla="*/ 2147483647 h 1489"/>
              <a:gd name="T8" fmla="*/ 2147483647 w 3014"/>
              <a:gd name="T9" fmla="*/ 2147483647 h 1489"/>
              <a:gd name="T10" fmla="*/ 2147483647 w 3014"/>
              <a:gd name="T11" fmla="*/ 2147483647 h 1489"/>
              <a:gd name="T12" fmla="*/ 2147483647 w 3014"/>
              <a:gd name="T13" fmla="*/ 2147483647 h 1489"/>
              <a:gd name="T14" fmla="*/ 2147483647 w 3014"/>
              <a:gd name="T15" fmla="*/ 2147483647 h 1489"/>
              <a:gd name="T16" fmla="*/ 2147483647 w 3014"/>
              <a:gd name="T17" fmla="*/ 2147483647 h 1489"/>
              <a:gd name="T18" fmla="*/ 2147483647 w 3014"/>
              <a:gd name="T19" fmla="*/ 2147483647 h 1489"/>
              <a:gd name="T20" fmla="*/ 2147483647 w 3014"/>
              <a:gd name="T21" fmla="*/ 2147483647 h 1489"/>
              <a:gd name="T22" fmla="*/ 2147483647 w 3014"/>
              <a:gd name="T23" fmla="*/ 2147483647 h 1489"/>
              <a:gd name="T24" fmla="*/ 2147483647 w 3014"/>
              <a:gd name="T25" fmla="*/ 2147483647 h 1489"/>
              <a:gd name="T26" fmla="*/ 2147483647 w 3014"/>
              <a:gd name="T27" fmla="*/ 2147483647 h 1489"/>
              <a:gd name="T28" fmla="*/ 2147483647 w 3014"/>
              <a:gd name="T29" fmla="*/ 2147483647 h 1489"/>
              <a:gd name="T30" fmla="*/ 2147483647 w 3014"/>
              <a:gd name="T31" fmla="*/ 2147483647 h 1489"/>
              <a:gd name="T32" fmla="*/ 2147483647 w 3014"/>
              <a:gd name="T33" fmla="*/ 2147483647 h 1489"/>
              <a:gd name="T34" fmla="*/ 2147483647 w 3014"/>
              <a:gd name="T35" fmla="*/ 2147483647 h 1489"/>
              <a:gd name="T36" fmla="*/ 2147483647 w 3014"/>
              <a:gd name="T37" fmla="*/ 2147483647 h 1489"/>
              <a:gd name="T38" fmla="*/ 2147483647 w 3014"/>
              <a:gd name="T39" fmla="*/ 2147483647 h 1489"/>
              <a:gd name="T40" fmla="*/ 2147483647 w 3014"/>
              <a:gd name="T41" fmla="*/ 2147483647 h 1489"/>
              <a:gd name="T42" fmla="*/ 2147483647 w 3014"/>
              <a:gd name="T43" fmla="*/ 2147483647 h 1489"/>
              <a:gd name="T44" fmla="*/ 2147483647 w 3014"/>
              <a:gd name="T45" fmla="*/ 2147483647 h 1489"/>
              <a:gd name="T46" fmla="*/ 2147483647 w 3014"/>
              <a:gd name="T47" fmla="*/ 2147483647 h 1489"/>
              <a:gd name="T48" fmla="*/ 2147483647 w 3014"/>
              <a:gd name="T49" fmla="*/ 2147483647 h 1489"/>
              <a:gd name="T50" fmla="*/ 2147483647 w 3014"/>
              <a:gd name="T51" fmla="*/ 2147483647 h 1489"/>
              <a:gd name="T52" fmla="*/ 2147483647 w 3014"/>
              <a:gd name="T53" fmla="*/ 2147483647 h 1489"/>
              <a:gd name="T54" fmla="*/ 2147483647 w 3014"/>
              <a:gd name="T55" fmla="*/ 2147483647 h 148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3014"/>
              <a:gd name="T85" fmla="*/ 0 h 1489"/>
              <a:gd name="T86" fmla="*/ 3014 w 3014"/>
              <a:gd name="T87" fmla="*/ 1489 h 1489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3014" h="1489">
                <a:moveTo>
                  <a:pt x="0" y="1489"/>
                </a:moveTo>
                <a:cubicBezTo>
                  <a:pt x="40" y="1473"/>
                  <a:pt x="83" y="1455"/>
                  <a:pt x="117" y="1428"/>
                </a:cubicBezTo>
                <a:cubicBezTo>
                  <a:pt x="159" y="1395"/>
                  <a:pt x="198" y="1348"/>
                  <a:pt x="235" y="1310"/>
                </a:cubicBezTo>
                <a:cubicBezTo>
                  <a:pt x="249" y="1296"/>
                  <a:pt x="272" y="1299"/>
                  <a:pt x="291" y="1294"/>
                </a:cubicBezTo>
                <a:cubicBezTo>
                  <a:pt x="350" y="1232"/>
                  <a:pt x="267" y="1313"/>
                  <a:pt x="352" y="1254"/>
                </a:cubicBezTo>
                <a:cubicBezTo>
                  <a:pt x="360" y="1249"/>
                  <a:pt x="361" y="1236"/>
                  <a:pt x="369" y="1232"/>
                </a:cubicBezTo>
                <a:cubicBezTo>
                  <a:pt x="406" y="1214"/>
                  <a:pt x="449" y="1211"/>
                  <a:pt x="486" y="1193"/>
                </a:cubicBezTo>
                <a:cubicBezTo>
                  <a:pt x="520" y="1176"/>
                  <a:pt x="551" y="1153"/>
                  <a:pt x="587" y="1137"/>
                </a:cubicBezTo>
                <a:cubicBezTo>
                  <a:pt x="622" y="1091"/>
                  <a:pt x="581" y="1138"/>
                  <a:pt x="643" y="1098"/>
                </a:cubicBezTo>
                <a:cubicBezTo>
                  <a:pt x="652" y="1092"/>
                  <a:pt x="656" y="1082"/>
                  <a:pt x="665" y="1076"/>
                </a:cubicBezTo>
                <a:cubicBezTo>
                  <a:pt x="677" y="1068"/>
                  <a:pt x="691" y="1065"/>
                  <a:pt x="704" y="1059"/>
                </a:cubicBezTo>
                <a:cubicBezTo>
                  <a:pt x="738" y="1013"/>
                  <a:pt x="785" y="996"/>
                  <a:pt x="839" y="980"/>
                </a:cubicBezTo>
                <a:cubicBezTo>
                  <a:pt x="893" y="926"/>
                  <a:pt x="915" y="920"/>
                  <a:pt x="995" y="902"/>
                </a:cubicBezTo>
                <a:lnTo>
                  <a:pt x="1113" y="841"/>
                </a:lnTo>
                <a:cubicBezTo>
                  <a:pt x="1113" y="841"/>
                  <a:pt x="1113" y="841"/>
                  <a:pt x="1113" y="841"/>
                </a:cubicBezTo>
                <a:cubicBezTo>
                  <a:pt x="1179" y="790"/>
                  <a:pt x="1207" y="742"/>
                  <a:pt x="1292" y="706"/>
                </a:cubicBezTo>
                <a:cubicBezTo>
                  <a:pt x="1341" y="638"/>
                  <a:pt x="1370" y="649"/>
                  <a:pt x="1426" y="606"/>
                </a:cubicBezTo>
                <a:cubicBezTo>
                  <a:pt x="1440" y="595"/>
                  <a:pt x="1451" y="578"/>
                  <a:pt x="1465" y="567"/>
                </a:cubicBezTo>
                <a:cubicBezTo>
                  <a:pt x="1519" y="525"/>
                  <a:pt x="1584" y="502"/>
                  <a:pt x="1644" y="472"/>
                </a:cubicBezTo>
                <a:cubicBezTo>
                  <a:pt x="1665" y="462"/>
                  <a:pt x="1679" y="442"/>
                  <a:pt x="1700" y="432"/>
                </a:cubicBezTo>
                <a:cubicBezTo>
                  <a:pt x="1732" y="416"/>
                  <a:pt x="1768" y="407"/>
                  <a:pt x="1801" y="393"/>
                </a:cubicBezTo>
                <a:cubicBezTo>
                  <a:pt x="1849" y="345"/>
                  <a:pt x="1873" y="340"/>
                  <a:pt x="1935" y="315"/>
                </a:cubicBezTo>
                <a:cubicBezTo>
                  <a:pt x="1972" y="300"/>
                  <a:pt x="1998" y="266"/>
                  <a:pt x="2035" y="253"/>
                </a:cubicBezTo>
                <a:cubicBezTo>
                  <a:pt x="2079" y="237"/>
                  <a:pt x="2170" y="214"/>
                  <a:pt x="2170" y="214"/>
                </a:cubicBezTo>
                <a:cubicBezTo>
                  <a:pt x="2244" y="161"/>
                  <a:pt x="2315" y="135"/>
                  <a:pt x="2404" y="119"/>
                </a:cubicBezTo>
                <a:cubicBezTo>
                  <a:pt x="2480" y="77"/>
                  <a:pt x="2408" y="112"/>
                  <a:pt x="2522" y="80"/>
                </a:cubicBezTo>
                <a:cubicBezTo>
                  <a:pt x="2594" y="60"/>
                  <a:pt x="2634" y="26"/>
                  <a:pt x="2718" y="19"/>
                </a:cubicBezTo>
                <a:cubicBezTo>
                  <a:pt x="2962" y="0"/>
                  <a:pt x="2863" y="2"/>
                  <a:pt x="3014" y="2"/>
                </a:cubicBezTo>
              </a:path>
            </a:pathLst>
          </a:cu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337" name="Freeform 17"/>
          <p:cNvSpPr>
            <a:spLocks/>
          </p:cNvSpPr>
          <p:nvPr/>
        </p:nvSpPr>
        <p:spPr bwMode="auto">
          <a:xfrm>
            <a:off x="2733675" y="2836863"/>
            <a:ext cx="6461125" cy="2000250"/>
          </a:xfrm>
          <a:custGeom>
            <a:avLst/>
            <a:gdLst>
              <a:gd name="T0" fmla="*/ 0 w 3053"/>
              <a:gd name="T1" fmla="*/ 2147483647 h 1260"/>
              <a:gd name="T2" fmla="*/ 2147483647 w 3053"/>
              <a:gd name="T3" fmla="*/ 2147483647 h 1260"/>
              <a:gd name="T4" fmla="*/ 2147483647 w 3053"/>
              <a:gd name="T5" fmla="*/ 2147483647 h 1260"/>
              <a:gd name="T6" fmla="*/ 2147483647 w 3053"/>
              <a:gd name="T7" fmla="*/ 2147483647 h 1260"/>
              <a:gd name="T8" fmla="*/ 2147483647 w 3053"/>
              <a:gd name="T9" fmla="*/ 2147483647 h 1260"/>
              <a:gd name="T10" fmla="*/ 2147483647 w 3053"/>
              <a:gd name="T11" fmla="*/ 2147483647 h 1260"/>
              <a:gd name="T12" fmla="*/ 2147483647 w 3053"/>
              <a:gd name="T13" fmla="*/ 2147483647 h 1260"/>
              <a:gd name="T14" fmla="*/ 2147483647 w 3053"/>
              <a:gd name="T15" fmla="*/ 2147483647 h 1260"/>
              <a:gd name="T16" fmla="*/ 2147483647 w 3053"/>
              <a:gd name="T17" fmla="*/ 2147483647 h 1260"/>
              <a:gd name="T18" fmla="*/ 2147483647 w 3053"/>
              <a:gd name="T19" fmla="*/ 2147483647 h 1260"/>
              <a:gd name="T20" fmla="*/ 2147483647 w 3053"/>
              <a:gd name="T21" fmla="*/ 2147483647 h 1260"/>
              <a:gd name="T22" fmla="*/ 2147483647 w 3053"/>
              <a:gd name="T23" fmla="*/ 2147483647 h 1260"/>
              <a:gd name="T24" fmla="*/ 2147483647 w 3053"/>
              <a:gd name="T25" fmla="*/ 2147483647 h 1260"/>
              <a:gd name="T26" fmla="*/ 2147483647 w 3053"/>
              <a:gd name="T27" fmla="*/ 2147483647 h 1260"/>
              <a:gd name="T28" fmla="*/ 2147483647 w 3053"/>
              <a:gd name="T29" fmla="*/ 2147483647 h 1260"/>
              <a:gd name="T30" fmla="*/ 2147483647 w 3053"/>
              <a:gd name="T31" fmla="*/ 2147483647 h 1260"/>
              <a:gd name="T32" fmla="*/ 2147483647 w 3053"/>
              <a:gd name="T33" fmla="*/ 2147483647 h 1260"/>
              <a:gd name="T34" fmla="*/ 2147483647 w 3053"/>
              <a:gd name="T35" fmla="*/ 2147483647 h 1260"/>
              <a:gd name="T36" fmla="*/ 2147483647 w 3053"/>
              <a:gd name="T37" fmla="*/ 2147483647 h 1260"/>
              <a:gd name="T38" fmla="*/ 2147483647 w 3053"/>
              <a:gd name="T39" fmla="*/ 2147483647 h 126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053"/>
              <a:gd name="T61" fmla="*/ 0 h 1260"/>
              <a:gd name="T62" fmla="*/ 3053 w 3053"/>
              <a:gd name="T63" fmla="*/ 1260 h 126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053" h="1260">
                <a:moveTo>
                  <a:pt x="0" y="1260"/>
                </a:moveTo>
                <a:cubicBezTo>
                  <a:pt x="43" y="1204"/>
                  <a:pt x="89" y="1202"/>
                  <a:pt x="156" y="1182"/>
                </a:cubicBezTo>
                <a:cubicBezTo>
                  <a:pt x="217" y="1164"/>
                  <a:pt x="272" y="1129"/>
                  <a:pt x="330" y="1104"/>
                </a:cubicBezTo>
                <a:cubicBezTo>
                  <a:pt x="381" y="1053"/>
                  <a:pt x="496" y="1007"/>
                  <a:pt x="565" y="986"/>
                </a:cubicBezTo>
                <a:cubicBezTo>
                  <a:pt x="615" y="936"/>
                  <a:pt x="551" y="993"/>
                  <a:pt x="643" y="947"/>
                </a:cubicBezTo>
                <a:cubicBezTo>
                  <a:pt x="652" y="942"/>
                  <a:pt x="656" y="930"/>
                  <a:pt x="665" y="925"/>
                </a:cubicBezTo>
                <a:cubicBezTo>
                  <a:pt x="682" y="916"/>
                  <a:pt x="703" y="915"/>
                  <a:pt x="721" y="908"/>
                </a:cubicBezTo>
                <a:cubicBezTo>
                  <a:pt x="798" y="876"/>
                  <a:pt x="863" y="824"/>
                  <a:pt x="939" y="791"/>
                </a:cubicBezTo>
                <a:cubicBezTo>
                  <a:pt x="965" y="755"/>
                  <a:pt x="1057" y="729"/>
                  <a:pt x="1057" y="729"/>
                </a:cubicBezTo>
                <a:cubicBezTo>
                  <a:pt x="1115" y="671"/>
                  <a:pt x="1078" y="694"/>
                  <a:pt x="1174" y="673"/>
                </a:cubicBezTo>
                <a:cubicBezTo>
                  <a:pt x="1216" y="618"/>
                  <a:pt x="1306" y="609"/>
                  <a:pt x="1370" y="595"/>
                </a:cubicBezTo>
                <a:cubicBezTo>
                  <a:pt x="1453" y="512"/>
                  <a:pt x="1557" y="481"/>
                  <a:pt x="1661" y="438"/>
                </a:cubicBezTo>
                <a:cubicBezTo>
                  <a:pt x="1683" y="429"/>
                  <a:pt x="1699" y="408"/>
                  <a:pt x="1722" y="399"/>
                </a:cubicBezTo>
                <a:cubicBezTo>
                  <a:pt x="1833" y="356"/>
                  <a:pt x="1767" y="397"/>
                  <a:pt x="1840" y="360"/>
                </a:cubicBezTo>
                <a:cubicBezTo>
                  <a:pt x="1893" y="333"/>
                  <a:pt x="1939" y="278"/>
                  <a:pt x="1996" y="259"/>
                </a:cubicBezTo>
                <a:cubicBezTo>
                  <a:pt x="2022" y="251"/>
                  <a:pt x="2049" y="248"/>
                  <a:pt x="2075" y="243"/>
                </a:cubicBezTo>
                <a:cubicBezTo>
                  <a:pt x="2106" y="225"/>
                  <a:pt x="2136" y="194"/>
                  <a:pt x="2170" y="181"/>
                </a:cubicBezTo>
                <a:cubicBezTo>
                  <a:pt x="2296" y="131"/>
                  <a:pt x="2168" y="198"/>
                  <a:pt x="2287" y="142"/>
                </a:cubicBezTo>
                <a:cubicBezTo>
                  <a:pt x="2384" y="97"/>
                  <a:pt x="2476" y="41"/>
                  <a:pt x="2583" y="25"/>
                </a:cubicBezTo>
                <a:cubicBezTo>
                  <a:pt x="2747" y="0"/>
                  <a:pt x="2885" y="8"/>
                  <a:pt x="3053" y="8"/>
                </a:cubicBezTo>
              </a:path>
            </a:pathLst>
          </a:custGeom>
          <a:noFill/>
          <a:ln w="19050">
            <a:solidFill>
              <a:srgbClr val="3333CC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9525000" y="3479800"/>
            <a:ext cx="10302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best-case</a:t>
            </a:r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9550400" y="2686050"/>
            <a:ext cx="13763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average-case</a:t>
            </a: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9537700" y="2209800"/>
            <a:ext cx="1171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worst-case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/>
              </a:rPr>
              <a:t>How do we compare algorithms?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1171575"/>
            <a:ext cx="11201401" cy="4772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ffectLst/>
                <a:cs typeface="Times New Roman" pitchFamily="18" charset="0"/>
              </a:rPr>
              <a:t>We need to define a number of </a:t>
            </a:r>
            <a:r>
              <a:rPr lang="en-US" u="sng" dirty="0">
                <a:effectLst/>
                <a:cs typeface="Times New Roman" pitchFamily="18" charset="0"/>
              </a:rPr>
              <a:t>objective measures</a:t>
            </a:r>
            <a:r>
              <a:rPr lang="en-US" dirty="0">
                <a:effectLst/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dirty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effectLst/>
                <a:cs typeface="Times New Roman" pitchFamily="18" charset="0"/>
              </a:rPr>
              <a:t>	(1) Compare execution times? </a:t>
            </a:r>
            <a:endParaRPr lang="en-US" sz="2800" dirty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effectLst/>
                <a:cs typeface="Times New Roman" pitchFamily="18" charset="0"/>
              </a:rPr>
              <a:t>		</a:t>
            </a:r>
            <a:r>
              <a:rPr lang="en-US" sz="2800" b="1" i="1" dirty="0">
                <a:effectLst/>
                <a:cs typeface="Times New Roman" pitchFamily="18" charset="0"/>
              </a:rPr>
              <a:t>Not good</a:t>
            </a:r>
            <a:r>
              <a:rPr lang="en-US" sz="2800" dirty="0">
                <a:effectLst/>
                <a:cs typeface="Times New Roman" pitchFamily="18" charset="0"/>
              </a:rPr>
              <a:t>: times are specific to a particular computer !!</a:t>
            </a:r>
            <a:endParaRPr lang="en-US" sz="2800" dirty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effectLst/>
                <a:cs typeface="Times New Roman" pitchFamily="18" charset="0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effectLst/>
                <a:cs typeface="Times New Roman" pitchFamily="18" charset="0"/>
              </a:rPr>
              <a:t>    (2) Count the number of statements executed?  </a:t>
            </a:r>
            <a:endParaRPr lang="en-US" sz="2800" dirty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effectLst/>
                <a:cs typeface="Times New Roman" pitchFamily="18" charset="0"/>
              </a:rPr>
              <a:t>		</a:t>
            </a:r>
            <a:r>
              <a:rPr lang="en-US" sz="2800" b="1" i="1" dirty="0">
                <a:effectLst/>
                <a:cs typeface="Times New Roman" pitchFamily="18" charset="0"/>
              </a:rPr>
              <a:t>Not good</a:t>
            </a:r>
            <a:r>
              <a:rPr lang="en-US" sz="2800" dirty="0">
                <a:effectLst/>
                <a:cs typeface="Times New Roman" pitchFamily="18" charset="0"/>
              </a:rPr>
              <a:t>: number of statements vary with the programming language </a:t>
            </a:r>
            <a:r>
              <a:rPr lang="en-US" sz="2800" dirty="0">
                <a:effectLst/>
                <a:ea typeface="MS Mincho" pitchFamily="49" charset="-128"/>
              </a:rPr>
              <a:t>as well as the style of the individual programmer.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Ideal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323975"/>
            <a:ext cx="11201400" cy="4924425"/>
          </a:xfrm>
        </p:spPr>
        <p:txBody>
          <a:bodyPr/>
          <a:lstStyle/>
          <a:p>
            <a:r>
              <a:rPr lang="en-US" sz="3600" dirty="0">
                <a:effectLst/>
                <a:cs typeface="Times New Roman" pitchFamily="18" charset="0"/>
              </a:rPr>
              <a:t>Express running time as a function of the </a:t>
            </a:r>
            <a:r>
              <a:rPr lang="en-US" sz="3600" dirty="0">
                <a:solidFill>
                  <a:srgbClr val="FF0000"/>
                </a:solidFill>
                <a:effectLst/>
                <a:cs typeface="Times New Roman" pitchFamily="18" charset="0"/>
              </a:rPr>
              <a:t>input </a:t>
            </a:r>
          </a:p>
          <a:p>
            <a:pPr>
              <a:buNone/>
            </a:pPr>
            <a:r>
              <a:rPr lang="en-US" sz="3600" dirty="0">
                <a:solidFill>
                  <a:srgbClr val="FF0000"/>
                </a:solidFill>
                <a:effectLst/>
                <a:cs typeface="Times New Roman" pitchFamily="18" charset="0"/>
              </a:rPr>
              <a:t>   size</a:t>
            </a:r>
            <a:r>
              <a:rPr lang="en-US" sz="3600" dirty="0">
                <a:effectLst/>
                <a:cs typeface="Times New Roman" pitchFamily="18" charset="0"/>
              </a:rPr>
              <a:t> </a:t>
            </a:r>
            <a:r>
              <a:rPr lang="en-US" sz="3600" i="1" dirty="0">
                <a:solidFill>
                  <a:srgbClr val="FF0000"/>
                </a:solidFill>
                <a:effectLst/>
                <a:cs typeface="Times New Roman" pitchFamily="18" charset="0"/>
              </a:rPr>
              <a:t>n</a:t>
            </a:r>
            <a:r>
              <a:rPr lang="en-US" sz="3600" dirty="0">
                <a:effectLst/>
                <a:cs typeface="Times New Roman" pitchFamily="18" charset="0"/>
              </a:rPr>
              <a:t> (i.e., </a:t>
            </a:r>
            <a:r>
              <a:rPr lang="en-US" sz="3600" i="1" dirty="0">
                <a:solidFill>
                  <a:srgbClr val="DD0111"/>
                </a:solidFill>
                <a:effectLst/>
                <a:cs typeface="Times New Roman" pitchFamily="18" charset="0"/>
              </a:rPr>
              <a:t>f(n)</a:t>
            </a:r>
            <a:r>
              <a:rPr lang="en-US" sz="3600" dirty="0">
                <a:effectLst/>
                <a:cs typeface="Times New Roman" pitchFamily="18" charset="0"/>
              </a:rPr>
              <a:t>)</a:t>
            </a:r>
            <a:r>
              <a:rPr lang="en-US" sz="3600" i="1" dirty="0">
                <a:effectLst/>
                <a:cs typeface="Times New Roman" pitchFamily="18" charset="0"/>
              </a:rPr>
              <a:t>.</a:t>
            </a:r>
            <a:endParaRPr lang="en-US" sz="3600" dirty="0">
              <a:effectLst/>
              <a:cs typeface="Times New Roman" pitchFamily="18" charset="0"/>
            </a:endParaRPr>
          </a:p>
          <a:p>
            <a:r>
              <a:rPr lang="en-US" sz="3600" dirty="0">
                <a:effectLst/>
                <a:cs typeface="Times New Roman" pitchFamily="18" charset="0"/>
              </a:rPr>
              <a:t>Compare different functions corresponding to running times.</a:t>
            </a:r>
          </a:p>
          <a:p>
            <a:r>
              <a:rPr lang="en-US" sz="3600" dirty="0">
                <a:effectLst/>
                <a:cs typeface="Times New Roman" pitchFamily="18" charset="0"/>
              </a:rPr>
              <a:t>Such an analysis is </a:t>
            </a:r>
            <a:r>
              <a:rPr lang="en-US" sz="3600" dirty="0">
                <a:solidFill>
                  <a:srgbClr val="FF0000"/>
                </a:solidFill>
                <a:effectLst/>
                <a:cs typeface="Times New Roman" pitchFamily="18" charset="0"/>
              </a:rPr>
              <a:t>independent of machine time</a:t>
            </a:r>
            <a:r>
              <a:rPr lang="en-US" sz="3600" dirty="0">
                <a:effectLst/>
                <a:cs typeface="Times New Roman" pitchFamily="18" charset="0"/>
              </a:rPr>
              <a:t>, programming style, etc.</a:t>
            </a:r>
          </a:p>
          <a:p>
            <a:endParaRPr lang="en-US" sz="3600" dirty="0">
              <a:effectLst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>
                <a:effectLst/>
              </a:rPr>
              <a:t>The RAM model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219200"/>
            <a:ext cx="11277600" cy="5105400"/>
          </a:xfrm>
        </p:spPr>
        <p:txBody>
          <a:bodyPr/>
          <a:lstStyle/>
          <a:p>
            <a:pPr eaLnBrk="1" hangingPunct="1"/>
            <a:r>
              <a:rPr lang="en-US" sz="2400" dirty="0">
                <a:effectLst/>
              </a:rPr>
              <a:t>Machine-independent algorithm design depends upon a </a:t>
            </a:r>
            <a:r>
              <a:rPr lang="en-US" sz="2400" dirty="0">
                <a:solidFill>
                  <a:srgbClr val="FF0000"/>
                </a:solidFill>
                <a:effectLst/>
              </a:rPr>
              <a:t>hypothetical</a:t>
            </a:r>
            <a:r>
              <a:rPr lang="en-US" sz="2400" dirty="0">
                <a:effectLst/>
              </a:rPr>
              <a:t> computer called the </a:t>
            </a:r>
            <a:r>
              <a:rPr lang="en-US" sz="2400" i="1" dirty="0">
                <a:solidFill>
                  <a:srgbClr val="FF0000"/>
                </a:solidFill>
                <a:effectLst/>
              </a:rPr>
              <a:t>Random Access Machine</a:t>
            </a:r>
            <a:r>
              <a:rPr lang="en-US" sz="2400" dirty="0">
                <a:effectLst/>
              </a:rPr>
              <a:t> or RAM.</a:t>
            </a:r>
          </a:p>
          <a:p>
            <a:pPr eaLnBrk="1" hangingPunct="1"/>
            <a:r>
              <a:rPr lang="en-US" sz="2400" dirty="0">
                <a:effectLst/>
              </a:rPr>
              <a:t>In computer science, random-access machine (RAM) is an abstract machine</a:t>
            </a:r>
          </a:p>
          <a:p>
            <a:pPr eaLnBrk="1" hangingPunct="1"/>
            <a:r>
              <a:rPr lang="en-US" sz="2400" dirty="0">
                <a:effectLst/>
              </a:rPr>
              <a:t>The RAM model:</a:t>
            </a:r>
          </a:p>
          <a:p>
            <a:pPr lvl="1" eaLnBrk="1" hangingPunct="1"/>
            <a:r>
              <a:rPr lang="en-US" sz="2000" dirty="0">
                <a:effectLst/>
              </a:rPr>
              <a:t>Each “simple” operation (+, *, -, =, if, call) takes exactly </a:t>
            </a:r>
            <a:r>
              <a:rPr lang="en-US" sz="2000" dirty="0">
                <a:solidFill>
                  <a:srgbClr val="FF0000"/>
                </a:solidFill>
                <a:effectLst/>
              </a:rPr>
              <a:t>1 time step</a:t>
            </a:r>
          </a:p>
          <a:p>
            <a:pPr lvl="1" eaLnBrk="1" hangingPunct="1"/>
            <a:r>
              <a:rPr lang="en-US" sz="2000" dirty="0">
                <a:solidFill>
                  <a:srgbClr val="FF0000"/>
                </a:solidFill>
                <a:effectLst/>
              </a:rPr>
              <a:t>Loops</a:t>
            </a:r>
            <a:r>
              <a:rPr lang="en-US" sz="2000" dirty="0">
                <a:effectLst/>
              </a:rPr>
              <a:t> and </a:t>
            </a:r>
            <a:r>
              <a:rPr lang="en-US" sz="2000" dirty="0">
                <a:solidFill>
                  <a:srgbClr val="FF0000"/>
                </a:solidFill>
                <a:effectLst/>
              </a:rPr>
              <a:t>subroutines</a:t>
            </a:r>
            <a:r>
              <a:rPr lang="en-US" sz="2000" dirty="0">
                <a:effectLst/>
              </a:rPr>
              <a:t> are </a:t>
            </a:r>
            <a:r>
              <a:rPr lang="en-US" sz="2000" dirty="0">
                <a:solidFill>
                  <a:srgbClr val="FF0000"/>
                </a:solidFill>
                <a:effectLst/>
              </a:rPr>
              <a:t>not</a:t>
            </a:r>
            <a:r>
              <a:rPr lang="en-US" sz="2000" dirty="0">
                <a:effectLst/>
              </a:rPr>
              <a:t> considered simple operations. Instead, they are the composition of many single-step operations. It makes no sense for “sort” to be a single-step operation, since sorting 1,000,000 items will take much longer than sorting 10 items. The time it takes to run through a loop or execute a subprogram depends upon the number of loop iterations or the specific nature of the subprogram.</a:t>
            </a:r>
          </a:p>
          <a:p>
            <a:pPr lvl="1"/>
            <a:r>
              <a:rPr lang="en-US" sz="2000" dirty="0">
                <a:effectLst/>
              </a:rPr>
              <a:t>Each memory access takes exactly one time step, and we have as much memory as we need. The RAM model takes </a:t>
            </a:r>
            <a:r>
              <a:rPr lang="en-US" sz="2000" dirty="0">
                <a:solidFill>
                  <a:srgbClr val="FF0000"/>
                </a:solidFill>
                <a:effectLst/>
              </a:rPr>
              <a:t>no notice </a:t>
            </a:r>
            <a:r>
              <a:rPr lang="en-US" sz="2000" dirty="0">
                <a:effectLst/>
              </a:rPr>
              <a:t>of whether an item is </a:t>
            </a:r>
            <a:r>
              <a:rPr lang="en-US" sz="2000" dirty="0">
                <a:solidFill>
                  <a:srgbClr val="FF0000"/>
                </a:solidFill>
                <a:effectLst/>
              </a:rPr>
              <a:t>in cache or on the disk</a:t>
            </a:r>
            <a:r>
              <a:rPr lang="en-US" sz="2000" dirty="0">
                <a:effectLst/>
              </a:rPr>
              <a:t>, which </a:t>
            </a:r>
            <a:r>
              <a:rPr lang="en-US" sz="2000" dirty="0">
                <a:solidFill>
                  <a:srgbClr val="FF0000"/>
                </a:solidFill>
                <a:effectLst/>
              </a:rPr>
              <a:t>simplifies the analysis</a:t>
            </a:r>
            <a:r>
              <a:rPr lang="en-US" sz="2000" dirty="0">
                <a:effectLst/>
              </a:rPr>
              <a:t>. </a:t>
            </a:r>
            <a:r>
              <a:rPr lang="en-US" sz="1800" dirty="0">
                <a:effectLst/>
              </a:rPr>
              <a:t>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162" y="228600"/>
            <a:ext cx="10360501" cy="762000"/>
          </a:xfrm>
        </p:spPr>
        <p:txBody>
          <a:bodyPr/>
          <a:lstStyle/>
          <a:p>
            <a:r>
              <a:rPr lang="en-US" dirty="0">
                <a:effectLst/>
                <a:ea typeface="MS Mincho" pitchFamily="49" charset="-128"/>
              </a:rPr>
              <a:t>Example</a:t>
            </a:r>
            <a:endParaRPr lang="en-US" dirty="0">
              <a:effectLst/>
            </a:endParaRP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017" y="1143000"/>
            <a:ext cx="10869796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Associate a "cost" with each statement.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Find the "total cost“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by finding the total number of times each statement is executed. 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	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sz="2000" b="1" i="1" dirty="0">
                <a:cs typeface="Times New Roman" pitchFamily="18" charset="0"/>
              </a:rPr>
              <a:t>	    Algorithm 1                               Algorithm 2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sz="2000" b="1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n-US" sz="2400" dirty="0">
                <a:cs typeface="Times New Roman" pitchFamily="18" charset="0"/>
              </a:rPr>
              <a:t>	                     </a:t>
            </a:r>
            <a:r>
              <a:rPr lang="en-US" sz="2000" b="1" dirty="0">
                <a:cs typeface="Times New Roman" pitchFamily="18" charset="0"/>
              </a:rPr>
              <a:t>Cost                                                     </a:t>
            </a:r>
            <a:r>
              <a:rPr lang="en-US" sz="2000" b="1" dirty="0" err="1">
                <a:cs typeface="Times New Roman" pitchFamily="18" charset="0"/>
              </a:rPr>
              <a:t>Cost</a:t>
            </a:r>
            <a:r>
              <a:rPr lang="en-US" sz="2000" b="1" dirty="0">
                <a:cs typeface="Times New Roman" pitchFamily="18" charset="0"/>
              </a:rPr>
              <a:t>	</a:t>
            </a:r>
            <a:endParaRPr lang="en-US" sz="2000" b="1" dirty="0">
              <a:cs typeface="Courier New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n-US" sz="2000" dirty="0">
                <a:cs typeface="Times New Roman" pitchFamily="18" charset="0"/>
              </a:rPr>
              <a:t>  	 </a:t>
            </a:r>
            <a:r>
              <a:rPr lang="en-US" sz="2000" dirty="0" err="1">
                <a:cs typeface="Times New Roman" pitchFamily="18" charset="0"/>
              </a:rPr>
              <a:t>arr</a:t>
            </a:r>
            <a:r>
              <a:rPr lang="en-US" sz="2000" dirty="0">
                <a:cs typeface="Times New Roman" pitchFamily="18" charset="0"/>
              </a:rPr>
              <a:t>[0] = 0;         </a:t>
            </a:r>
            <a:r>
              <a:rPr lang="en-US" sz="2000" dirty="0">
                <a:solidFill>
                  <a:srgbClr val="DD0111"/>
                </a:solidFill>
                <a:cs typeface="Times New Roman" pitchFamily="18" charset="0"/>
              </a:rPr>
              <a:t>c</a:t>
            </a:r>
            <a:r>
              <a:rPr lang="en-US" sz="2000" baseline="-25000" dirty="0">
                <a:solidFill>
                  <a:srgbClr val="DD0111"/>
                </a:solidFill>
                <a:cs typeface="Times New Roman" pitchFamily="18" charset="0"/>
              </a:rPr>
              <a:t>1</a:t>
            </a:r>
            <a:r>
              <a:rPr lang="en-US" sz="2000" dirty="0">
                <a:cs typeface="Times New Roman" pitchFamily="18" charset="0"/>
              </a:rPr>
              <a:t>                        for(</a:t>
            </a:r>
            <a:r>
              <a:rPr lang="en-US" sz="2000" dirty="0" err="1">
                <a:cs typeface="Times New Roman" pitchFamily="18" charset="0"/>
              </a:rPr>
              <a:t>i</a:t>
            </a:r>
            <a:r>
              <a:rPr lang="en-US" sz="2000" dirty="0">
                <a:cs typeface="Times New Roman" pitchFamily="18" charset="0"/>
              </a:rPr>
              <a:t>=0; </a:t>
            </a:r>
            <a:r>
              <a:rPr lang="en-US" sz="2000" dirty="0" err="1">
                <a:cs typeface="Times New Roman" pitchFamily="18" charset="0"/>
              </a:rPr>
              <a:t>i</a:t>
            </a:r>
            <a:r>
              <a:rPr lang="en-US" sz="2000" dirty="0">
                <a:cs typeface="Times New Roman" pitchFamily="18" charset="0"/>
              </a:rPr>
              <a:t>&lt;N; </a:t>
            </a:r>
            <a:r>
              <a:rPr lang="en-US" sz="2000" dirty="0" err="1">
                <a:cs typeface="Times New Roman" pitchFamily="18" charset="0"/>
              </a:rPr>
              <a:t>i</a:t>
            </a:r>
            <a:r>
              <a:rPr lang="en-US" sz="2000" dirty="0">
                <a:cs typeface="Times New Roman" pitchFamily="18" charset="0"/>
              </a:rPr>
              <a:t>++)          </a:t>
            </a:r>
            <a:r>
              <a:rPr lang="en-US" sz="2000" dirty="0">
                <a:solidFill>
                  <a:srgbClr val="DD0111"/>
                </a:solidFill>
                <a:cs typeface="Times New Roman" pitchFamily="18" charset="0"/>
              </a:rPr>
              <a:t>c</a:t>
            </a:r>
            <a:r>
              <a:rPr lang="en-US" sz="2000" baseline="-25000" dirty="0">
                <a:solidFill>
                  <a:srgbClr val="DD0111"/>
                </a:solidFill>
                <a:cs typeface="Times New Roman" pitchFamily="18" charset="0"/>
              </a:rPr>
              <a:t>2</a:t>
            </a:r>
            <a:endParaRPr lang="en-US" sz="2000" baseline="-25000" dirty="0">
              <a:solidFill>
                <a:srgbClr val="DD0111"/>
              </a:solidFill>
              <a:cs typeface="Courier New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n-US" sz="2000" dirty="0">
                <a:cs typeface="Times New Roman" pitchFamily="18" charset="0"/>
              </a:rPr>
              <a:t>  	 </a:t>
            </a:r>
            <a:r>
              <a:rPr lang="en-US" sz="2000" dirty="0" err="1">
                <a:cs typeface="Times New Roman" pitchFamily="18" charset="0"/>
              </a:rPr>
              <a:t>arr</a:t>
            </a:r>
            <a:r>
              <a:rPr lang="en-US" sz="2000" dirty="0">
                <a:cs typeface="Times New Roman" pitchFamily="18" charset="0"/>
              </a:rPr>
              <a:t>[1] = 0;        </a:t>
            </a:r>
            <a:r>
              <a:rPr lang="en-US" sz="2000" dirty="0">
                <a:solidFill>
                  <a:srgbClr val="DD0111"/>
                </a:solidFill>
                <a:cs typeface="Times New Roman" pitchFamily="18" charset="0"/>
              </a:rPr>
              <a:t> c</a:t>
            </a:r>
            <a:r>
              <a:rPr lang="en-US" sz="2000" baseline="-25000" dirty="0">
                <a:solidFill>
                  <a:srgbClr val="DD0111"/>
                </a:solidFill>
                <a:cs typeface="Times New Roman" pitchFamily="18" charset="0"/>
              </a:rPr>
              <a:t>1</a:t>
            </a:r>
            <a:r>
              <a:rPr lang="en-US" sz="2000" dirty="0">
                <a:cs typeface="Times New Roman" pitchFamily="18" charset="0"/>
              </a:rPr>
              <a:t>                            </a:t>
            </a:r>
            <a:r>
              <a:rPr lang="en-US" sz="2000" dirty="0" err="1">
                <a:cs typeface="Times New Roman" pitchFamily="18" charset="0"/>
              </a:rPr>
              <a:t>arr</a:t>
            </a:r>
            <a:r>
              <a:rPr lang="en-US" sz="2000" dirty="0">
                <a:cs typeface="Times New Roman" pitchFamily="18" charset="0"/>
              </a:rPr>
              <a:t>[</a:t>
            </a:r>
            <a:r>
              <a:rPr lang="en-US" sz="2000" dirty="0" err="1">
                <a:cs typeface="Times New Roman" pitchFamily="18" charset="0"/>
              </a:rPr>
              <a:t>i</a:t>
            </a:r>
            <a:r>
              <a:rPr lang="en-US" sz="2000" dirty="0">
                <a:cs typeface="Times New Roman" pitchFamily="18" charset="0"/>
              </a:rPr>
              <a:t>] = 0;                 </a:t>
            </a:r>
            <a:r>
              <a:rPr lang="en-US" sz="2000" dirty="0">
                <a:solidFill>
                  <a:srgbClr val="DD0111"/>
                </a:solidFill>
                <a:cs typeface="Times New Roman" pitchFamily="18" charset="0"/>
              </a:rPr>
              <a:t> c</a:t>
            </a:r>
            <a:r>
              <a:rPr lang="en-US" sz="2000" baseline="-25000" dirty="0">
                <a:solidFill>
                  <a:srgbClr val="DD0111"/>
                </a:solidFill>
                <a:cs typeface="Times New Roman" pitchFamily="18" charset="0"/>
              </a:rPr>
              <a:t>1</a:t>
            </a:r>
            <a:endParaRPr lang="en-US" sz="2000" baseline="-25000" dirty="0">
              <a:solidFill>
                <a:srgbClr val="DD0111"/>
              </a:solidFill>
              <a:cs typeface="Courier New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n-US" sz="2000" dirty="0">
                <a:cs typeface="Times New Roman" pitchFamily="18" charset="0"/>
              </a:rPr>
              <a:t>  	 </a:t>
            </a:r>
            <a:r>
              <a:rPr lang="en-US" sz="2000" dirty="0" err="1">
                <a:cs typeface="Times New Roman" pitchFamily="18" charset="0"/>
              </a:rPr>
              <a:t>arr</a:t>
            </a:r>
            <a:r>
              <a:rPr lang="en-US" sz="2000" dirty="0">
                <a:cs typeface="Times New Roman" pitchFamily="18" charset="0"/>
              </a:rPr>
              <a:t>[2] = 0;         </a:t>
            </a:r>
            <a:r>
              <a:rPr lang="en-US" sz="2000" dirty="0">
                <a:solidFill>
                  <a:srgbClr val="DD0111"/>
                </a:solidFill>
                <a:cs typeface="Times New Roman" pitchFamily="18" charset="0"/>
              </a:rPr>
              <a:t>c</a:t>
            </a:r>
            <a:r>
              <a:rPr lang="en-US" sz="2000" baseline="-25000" dirty="0">
                <a:solidFill>
                  <a:srgbClr val="DD0111"/>
                </a:solidFill>
                <a:cs typeface="Times New Roman" pitchFamily="18" charset="0"/>
              </a:rPr>
              <a:t>1</a:t>
            </a:r>
          </a:p>
          <a:p>
            <a:pPr>
              <a:lnSpc>
                <a:spcPct val="65000"/>
              </a:lnSpc>
              <a:buFontTx/>
              <a:buNone/>
            </a:pPr>
            <a:r>
              <a:rPr lang="en-US" sz="2000" dirty="0">
                <a:cs typeface="Times New Roman" pitchFamily="18" charset="0"/>
              </a:rPr>
              <a:t>	    ...                   ...</a:t>
            </a:r>
            <a:endParaRPr lang="en-US" sz="2000" dirty="0">
              <a:cs typeface="Courier New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n-US" sz="2000" dirty="0">
                <a:cs typeface="Times New Roman" pitchFamily="18" charset="0"/>
              </a:rPr>
              <a:t>   	 </a:t>
            </a:r>
            <a:r>
              <a:rPr lang="en-US" sz="2000" dirty="0" err="1">
                <a:cs typeface="Times New Roman" pitchFamily="18" charset="0"/>
              </a:rPr>
              <a:t>arr</a:t>
            </a:r>
            <a:r>
              <a:rPr lang="en-US" sz="2000" dirty="0">
                <a:cs typeface="Times New Roman" pitchFamily="18" charset="0"/>
              </a:rPr>
              <a:t>[N-1] = 0;     </a:t>
            </a:r>
            <a:r>
              <a:rPr lang="en-US" sz="2000" dirty="0">
                <a:solidFill>
                  <a:srgbClr val="DD0111"/>
                </a:solidFill>
                <a:cs typeface="Times New Roman" pitchFamily="18" charset="0"/>
              </a:rPr>
              <a:t>c</a:t>
            </a:r>
            <a:r>
              <a:rPr lang="en-US" sz="2000" baseline="-25000" dirty="0">
                <a:solidFill>
                  <a:srgbClr val="DD0111"/>
                </a:solidFill>
                <a:cs typeface="Times New Roman" pitchFamily="18" charset="0"/>
              </a:rPr>
              <a:t>1</a:t>
            </a:r>
            <a:r>
              <a:rPr lang="en-US" sz="2000" dirty="0">
                <a:cs typeface="Times New Roman" pitchFamily="18" charset="0"/>
              </a:rPr>
              <a:t> 		</a:t>
            </a:r>
            <a:endParaRPr lang="en-US" sz="2000" dirty="0">
              <a:cs typeface="Courier New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n-US" sz="2000" dirty="0">
                <a:cs typeface="Times New Roman" pitchFamily="18" charset="0"/>
              </a:rPr>
              <a:t>                          -----------                                                 -------------</a:t>
            </a:r>
            <a:endParaRPr lang="en-US" sz="2000" dirty="0">
              <a:cs typeface="Courier New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s-ES_tradnl" sz="2000" dirty="0">
                <a:cs typeface="Times New Roman" pitchFamily="18" charset="0"/>
              </a:rPr>
              <a:t>    	           </a:t>
            </a:r>
            <a:r>
              <a:rPr lang="es-ES_tradnl" sz="2000" dirty="0">
                <a:solidFill>
                  <a:schemeClr val="tx2"/>
                </a:solidFill>
                <a:cs typeface="Times New Roman" pitchFamily="18" charset="0"/>
              </a:rPr>
              <a:t>c</a:t>
            </a:r>
            <a:r>
              <a:rPr lang="es-ES_tradnl" sz="2000" baseline="-25000" dirty="0">
                <a:solidFill>
                  <a:schemeClr val="tx2"/>
                </a:solidFill>
                <a:cs typeface="Times New Roman" pitchFamily="18" charset="0"/>
              </a:rPr>
              <a:t>1</a:t>
            </a:r>
            <a:r>
              <a:rPr lang="es-ES_tradnl" sz="2000" dirty="0">
                <a:solidFill>
                  <a:schemeClr val="tx2"/>
                </a:solidFill>
                <a:cs typeface="Times New Roman" pitchFamily="18" charset="0"/>
              </a:rPr>
              <a:t>+c</a:t>
            </a:r>
            <a:r>
              <a:rPr lang="es-ES_tradnl" sz="2000" baseline="-25000" dirty="0">
                <a:solidFill>
                  <a:schemeClr val="tx2"/>
                </a:solidFill>
                <a:cs typeface="Times New Roman" pitchFamily="18" charset="0"/>
              </a:rPr>
              <a:t>1</a:t>
            </a:r>
            <a:r>
              <a:rPr lang="es-ES_tradnl" sz="2000" dirty="0">
                <a:solidFill>
                  <a:schemeClr val="tx2"/>
                </a:solidFill>
                <a:cs typeface="Times New Roman" pitchFamily="18" charset="0"/>
              </a:rPr>
              <a:t>+...+c</a:t>
            </a:r>
            <a:r>
              <a:rPr lang="es-ES_tradnl" sz="2000" baseline="-25000" dirty="0">
                <a:solidFill>
                  <a:schemeClr val="tx2"/>
                </a:solidFill>
                <a:cs typeface="Times New Roman" pitchFamily="18" charset="0"/>
              </a:rPr>
              <a:t>1</a:t>
            </a:r>
            <a:r>
              <a:rPr lang="es-ES_tradnl" sz="2000" dirty="0">
                <a:solidFill>
                  <a:schemeClr val="tx2"/>
                </a:solidFill>
                <a:cs typeface="Times New Roman" pitchFamily="18" charset="0"/>
              </a:rPr>
              <a:t> = </a:t>
            </a:r>
            <a:r>
              <a:rPr lang="es-ES_tradnl" sz="2000" dirty="0">
                <a:solidFill>
                  <a:srgbClr val="DD0111"/>
                </a:solidFill>
                <a:cs typeface="Times New Roman" pitchFamily="18" charset="0"/>
              </a:rPr>
              <a:t>c</a:t>
            </a:r>
            <a:r>
              <a:rPr lang="es-ES_tradnl" sz="2000" baseline="-25000" dirty="0">
                <a:solidFill>
                  <a:srgbClr val="DD0111"/>
                </a:solidFill>
                <a:cs typeface="Times New Roman" pitchFamily="18" charset="0"/>
              </a:rPr>
              <a:t>1</a:t>
            </a:r>
            <a:r>
              <a:rPr lang="es-ES_tradnl" sz="2000" dirty="0">
                <a:solidFill>
                  <a:srgbClr val="DD0111"/>
                </a:solidFill>
                <a:cs typeface="Times New Roman" pitchFamily="18" charset="0"/>
              </a:rPr>
              <a:t> x N</a:t>
            </a:r>
            <a:r>
              <a:rPr lang="es-ES_tradnl" sz="2000" dirty="0">
                <a:cs typeface="Times New Roman" pitchFamily="18" charset="0"/>
              </a:rPr>
              <a:t>                  </a:t>
            </a:r>
            <a:r>
              <a:rPr lang="es-ES_tradnl" sz="2000" dirty="0">
                <a:solidFill>
                  <a:schemeClr val="tx2"/>
                </a:solidFill>
                <a:cs typeface="Times New Roman" pitchFamily="18" charset="0"/>
              </a:rPr>
              <a:t>(N+1) x c</a:t>
            </a:r>
            <a:r>
              <a:rPr lang="es-ES_tradnl" sz="2000" baseline="-25000" dirty="0">
                <a:solidFill>
                  <a:schemeClr val="tx2"/>
                </a:solidFill>
                <a:cs typeface="Times New Roman" pitchFamily="18" charset="0"/>
              </a:rPr>
              <a:t>2</a:t>
            </a:r>
            <a:r>
              <a:rPr lang="es-ES_tradnl" sz="2000" dirty="0">
                <a:solidFill>
                  <a:schemeClr val="tx2"/>
                </a:solidFill>
                <a:cs typeface="Times New Roman" pitchFamily="18" charset="0"/>
              </a:rPr>
              <a:t> + N x c</a:t>
            </a:r>
            <a:r>
              <a:rPr lang="es-ES_tradnl" sz="2000" baseline="-25000" dirty="0">
                <a:solidFill>
                  <a:schemeClr val="tx2"/>
                </a:solidFill>
                <a:cs typeface="Times New Roman" pitchFamily="18" charset="0"/>
              </a:rPr>
              <a:t>1</a:t>
            </a:r>
            <a:r>
              <a:rPr lang="es-ES_tradnl" sz="2000" dirty="0">
                <a:solidFill>
                  <a:schemeClr val="tx2"/>
                </a:solidFill>
                <a:cs typeface="Times New Roman" pitchFamily="18" charset="0"/>
              </a:rPr>
              <a:t> =   </a:t>
            </a:r>
            <a:r>
              <a:rPr lang="en-US" sz="2000" dirty="0">
                <a:solidFill>
                  <a:srgbClr val="DD0111"/>
                </a:solidFill>
                <a:ea typeface="MS Mincho" pitchFamily="49" charset="-128"/>
              </a:rPr>
              <a:t>(c</a:t>
            </a:r>
            <a:r>
              <a:rPr lang="en-US" sz="2000" baseline="-25000" dirty="0">
                <a:solidFill>
                  <a:srgbClr val="DD0111"/>
                </a:solidFill>
                <a:ea typeface="MS Mincho" pitchFamily="49" charset="-128"/>
              </a:rPr>
              <a:t>2</a:t>
            </a:r>
            <a:r>
              <a:rPr lang="en-US" sz="2000" dirty="0">
                <a:solidFill>
                  <a:srgbClr val="DD0111"/>
                </a:solidFill>
                <a:ea typeface="MS Mincho" pitchFamily="49" charset="-128"/>
              </a:rPr>
              <a:t> + c</a:t>
            </a:r>
            <a:r>
              <a:rPr lang="en-US" sz="2000" baseline="-25000" dirty="0">
                <a:solidFill>
                  <a:srgbClr val="DD0111"/>
                </a:solidFill>
                <a:ea typeface="MS Mincho" pitchFamily="49" charset="-128"/>
              </a:rPr>
              <a:t>1</a:t>
            </a:r>
            <a:r>
              <a:rPr lang="en-US" sz="2000" dirty="0">
                <a:solidFill>
                  <a:srgbClr val="DD0111"/>
                </a:solidFill>
                <a:ea typeface="MS Mincho" pitchFamily="49" charset="-128"/>
              </a:rPr>
              <a:t>) x N + c</a:t>
            </a:r>
            <a:r>
              <a:rPr lang="en-US" sz="2000" baseline="-25000" dirty="0">
                <a:solidFill>
                  <a:srgbClr val="DD0111"/>
                </a:solidFill>
                <a:ea typeface="MS Mincho" pitchFamily="49" charset="-128"/>
              </a:rPr>
              <a:t>2</a:t>
            </a:r>
            <a:r>
              <a:rPr lang="en-US" sz="2400" dirty="0"/>
              <a:t> </a:t>
            </a:r>
          </a:p>
          <a:p>
            <a:pPr>
              <a:lnSpc>
                <a:spcPct val="80000"/>
              </a:lnSpc>
            </a:pPr>
            <a:endParaRPr lang="en-US" sz="2000" dirty="0">
              <a:cs typeface="Times New Roman" pitchFamily="18" charset="0"/>
            </a:endParaRPr>
          </a:p>
          <a:p>
            <a:pPr>
              <a:lnSpc>
                <a:spcPct val="65000"/>
              </a:lnSpc>
              <a:buFontTx/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Another Example</a:t>
            </a:r>
            <a:endParaRPr lang="en-US" sz="3600">
              <a:ea typeface="MS Mincho" pitchFamily="49" charset="-128"/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7776" y="1443038"/>
            <a:ext cx="10766795" cy="4419600"/>
          </a:xfrm>
        </p:spPr>
        <p:txBody>
          <a:bodyPr/>
          <a:lstStyle/>
          <a:p>
            <a:r>
              <a:rPr lang="en-US" b="1" i="1" dirty="0">
                <a:cs typeface="Times New Roman" pitchFamily="18" charset="0"/>
              </a:rPr>
              <a:t>Algorithm 3 </a:t>
            </a:r>
            <a:r>
              <a:rPr lang="en-US" dirty="0">
                <a:cs typeface="Times New Roman" pitchFamily="18" charset="0"/>
              </a:rPr>
              <a:t>	                 </a:t>
            </a:r>
            <a:r>
              <a:rPr lang="en-US" i="1" dirty="0">
                <a:cs typeface="Times New Roman" pitchFamily="18" charset="0"/>
              </a:rPr>
              <a:t>Cost 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dirty="0">
                <a:cs typeface="Times New Roman" pitchFamily="18" charset="0"/>
              </a:rPr>
              <a:t> 	sum = 0;                                 </a:t>
            </a:r>
            <a:r>
              <a:rPr lang="en-US" dirty="0">
                <a:solidFill>
                  <a:srgbClr val="DD0111"/>
                </a:solidFill>
                <a:cs typeface="Times New Roman" pitchFamily="18" charset="0"/>
              </a:rPr>
              <a:t>c</a:t>
            </a:r>
            <a:r>
              <a:rPr lang="en-US" baseline="-25000" dirty="0">
                <a:solidFill>
                  <a:srgbClr val="DD0111"/>
                </a:solidFill>
                <a:cs typeface="Times New Roman" pitchFamily="18" charset="0"/>
              </a:rPr>
              <a:t>1</a:t>
            </a:r>
            <a:r>
              <a:rPr lang="en-US" dirty="0">
                <a:cs typeface="Times New Roman" pitchFamily="18" charset="0"/>
              </a:rPr>
              <a:t> </a:t>
            </a:r>
            <a:endParaRPr lang="en-US" dirty="0"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dirty="0">
                <a:cs typeface="Times New Roman" pitchFamily="18" charset="0"/>
              </a:rPr>
              <a:t>	for(</a:t>
            </a:r>
            <a:r>
              <a:rPr lang="en-US" dirty="0" err="1">
                <a:cs typeface="Times New Roman" pitchFamily="18" charset="0"/>
              </a:rPr>
              <a:t>i</a:t>
            </a:r>
            <a:r>
              <a:rPr lang="en-US" dirty="0">
                <a:cs typeface="Times New Roman" pitchFamily="18" charset="0"/>
              </a:rPr>
              <a:t>=0; </a:t>
            </a:r>
            <a:r>
              <a:rPr lang="en-US" dirty="0" err="1">
                <a:cs typeface="Times New Roman" pitchFamily="18" charset="0"/>
              </a:rPr>
              <a:t>i</a:t>
            </a:r>
            <a:r>
              <a:rPr lang="en-US" dirty="0">
                <a:cs typeface="Times New Roman" pitchFamily="18" charset="0"/>
              </a:rPr>
              <a:t>&lt;N; </a:t>
            </a:r>
            <a:r>
              <a:rPr lang="en-US" dirty="0" err="1">
                <a:cs typeface="Times New Roman" pitchFamily="18" charset="0"/>
              </a:rPr>
              <a:t>i</a:t>
            </a:r>
            <a:r>
              <a:rPr lang="en-US" dirty="0">
                <a:cs typeface="Times New Roman" pitchFamily="18" charset="0"/>
              </a:rPr>
              <a:t>++)                     </a:t>
            </a:r>
            <a:r>
              <a:rPr lang="en-US" dirty="0">
                <a:solidFill>
                  <a:srgbClr val="DD0111"/>
                </a:solidFill>
                <a:cs typeface="Times New Roman" pitchFamily="18" charset="0"/>
              </a:rPr>
              <a:t>c</a:t>
            </a:r>
            <a:r>
              <a:rPr lang="en-US" baseline="-25000" dirty="0">
                <a:solidFill>
                  <a:srgbClr val="DD0111"/>
                </a:solidFill>
                <a:cs typeface="Times New Roman" pitchFamily="18" charset="0"/>
              </a:rPr>
              <a:t>2</a:t>
            </a:r>
            <a:endParaRPr lang="en-US" baseline="-25000" dirty="0">
              <a:solidFill>
                <a:srgbClr val="DD0111"/>
              </a:solidFill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dirty="0">
                <a:cs typeface="Times New Roman" pitchFamily="18" charset="0"/>
              </a:rPr>
              <a:t> 	   for(j=0; j&lt;N; j++)                  </a:t>
            </a:r>
            <a:r>
              <a:rPr lang="en-US" dirty="0">
                <a:solidFill>
                  <a:srgbClr val="DD0111"/>
                </a:solidFill>
                <a:cs typeface="Times New Roman" pitchFamily="18" charset="0"/>
              </a:rPr>
              <a:t>c</a:t>
            </a:r>
            <a:r>
              <a:rPr lang="en-US" baseline="-25000" dirty="0">
                <a:solidFill>
                  <a:srgbClr val="DD0111"/>
                </a:solidFill>
                <a:cs typeface="Times New Roman" pitchFamily="18" charset="0"/>
              </a:rPr>
              <a:t>2</a:t>
            </a:r>
            <a:r>
              <a:rPr lang="en-US" dirty="0">
                <a:cs typeface="Times New Roman" pitchFamily="18" charset="0"/>
              </a:rPr>
              <a:t> </a:t>
            </a:r>
            <a:endParaRPr lang="en-US" dirty="0"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dirty="0">
                <a:cs typeface="Times New Roman" pitchFamily="18" charset="0"/>
              </a:rPr>
              <a:t>    	   sum += </a:t>
            </a:r>
            <a:r>
              <a:rPr lang="en-US" dirty="0" err="1">
                <a:cs typeface="Times New Roman" pitchFamily="18" charset="0"/>
              </a:rPr>
              <a:t>arr</a:t>
            </a:r>
            <a:r>
              <a:rPr lang="en-US" dirty="0">
                <a:cs typeface="Times New Roman" pitchFamily="18" charset="0"/>
              </a:rPr>
              <a:t>[</a:t>
            </a:r>
            <a:r>
              <a:rPr lang="en-US" dirty="0" err="1">
                <a:cs typeface="Times New Roman" pitchFamily="18" charset="0"/>
              </a:rPr>
              <a:t>i</a:t>
            </a:r>
            <a:r>
              <a:rPr lang="en-US" dirty="0">
                <a:cs typeface="Times New Roman" pitchFamily="18" charset="0"/>
              </a:rPr>
              <a:t>][j];               </a:t>
            </a:r>
            <a:r>
              <a:rPr lang="en-US" dirty="0">
                <a:solidFill>
                  <a:srgbClr val="DD0111"/>
                </a:solidFill>
                <a:cs typeface="Times New Roman" pitchFamily="18" charset="0"/>
              </a:rPr>
              <a:t>c</a:t>
            </a:r>
            <a:r>
              <a:rPr lang="en-US" baseline="-25000" dirty="0">
                <a:solidFill>
                  <a:srgbClr val="DD0111"/>
                </a:solidFill>
                <a:cs typeface="Times New Roman" pitchFamily="18" charset="0"/>
              </a:rPr>
              <a:t>3</a:t>
            </a:r>
            <a:endParaRPr lang="en-US" baseline="-25000" dirty="0">
              <a:solidFill>
                <a:srgbClr val="DD0111"/>
              </a:solidFill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dirty="0">
                <a:cs typeface="Times New Roman" pitchFamily="18" charset="0"/>
              </a:rPr>
              <a:t>                                              ------------</a:t>
            </a:r>
          </a:p>
          <a:p>
            <a:pPr>
              <a:buFontTx/>
              <a:buNone/>
            </a:pPr>
            <a:r>
              <a:rPr lang="en-US" i="1" dirty="0">
                <a:solidFill>
                  <a:srgbClr val="DD0111"/>
                </a:solidFill>
                <a:cs typeface="Times New Roman" pitchFamily="18" charset="0"/>
              </a:rPr>
              <a:t>c</a:t>
            </a:r>
            <a:r>
              <a:rPr lang="en-US" baseline="-25000" dirty="0">
                <a:solidFill>
                  <a:srgbClr val="DD0111"/>
                </a:solidFill>
                <a:ea typeface="MS Mincho" pitchFamily="49" charset="-128"/>
              </a:rPr>
              <a:t>1</a:t>
            </a:r>
            <a:r>
              <a:rPr lang="en-US" dirty="0">
                <a:solidFill>
                  <a:srgbClr val="DD0111"/>
                </a:solidFill>
                <a:ea typeface="MS Mincho" pitchFamily="49" charset="-128"/>
              </a:rPr>
              <a:t> + </a:t>
            </a:r>
            <a:r>
              <a:rPr lang="en-US" i="1" dirty="0">
                <a:solidFill>
                  <a:srgbClr val="DD0111"/>
                </a:solidFill>
                <a:ea typeface="MS Mincho" pitchFamily="49" charset="-128"/>
              </a:rPr>
              <a:t>c</a:t>
            </a:r>
            <a:r>
              <a:rPr lang="en-US" baseline="-25000" dirty="0">
                <a:solidFill>
                  <a:srgbClr val="DD0111"/>
                </a:solidFill>
                <a:ea typeface="MS Mincho" pitchFamily="49" charset="-128"/>
              </a:rPr>
              <a:t>2</a:t>
            </a:r>
            <a:r>
              <a:rPr lang="en-US" dirty="0">
                <a:solidFill>
                  <a:srgbClr val="DD0111"/>
                </a:solidFill>
                <a:ea typeface="MS Mincho" pitchFamily="49" charset="-128"/>
              </a:rPr>
              <a:t> </a:t>
            </a:r>
            <a:r>
              <a:rPr lang="en-US" i="1" dirty="0">
                <a:solidFill>
                  <a:srgbClr val="DD0111"/>
                </a:solidFill>
                <a:ea typeface="MS Mincho" pitchFamily="49" charset="-128"/>
              </a:rPr>
              <a:t>x </a:t>
            </a:r>
            <a:r>
              <a:rPr lang="en-US" dirty="0">
                <a:solidFill>
                  <a:srgbClr val="DD0111"/>
                </a:solidFill>
                <a:ea typeface="MS Mincho" pitchFamily="49" charset="-128"/>
              </a:rPr>
              <a:t>(</a:t>
            </a:r>
            <a:r>
              <a:rPr lang="en-US" i="1" dirty="0">
                <a:solidFill>
                  <a:srgbClr val="DD0111"/>
                </a:solidFill>
                <a:ea typeface="MS Mincho" pitchFamily="49" charset="-128"/>
              </a:rPr>
              <a:t>N</a:t>
            </a:r>
            <a:r>
              <a:rPr lang="en-US" dirty="0">
                <a:solidFill>
                  <a:srgbClr val="DD0111"/>
                </a:solidFill>
                <a:ea typeface="MS Mincho" pitchFamily="49" charset="-128"/>
              </a:rPr>
              <a:t>+1) + </a:t>
            </a:r>
            <a:r>
              <a:rPr lang="en-US" i="1" dirty="0">
                <a:solidFill>
                  <a:srgbClr val="DD0111"/>
                </a:solidFill>
                <a:ea typeface="MS Mincho" pitchFamily="49" charset="-128"/>
              </a:rPr>
              <a:t>c</a:t>
            </a:r>
            <a:r>
              <a:rPr lang="en-US" baseline="-25000" dirty="0">
                <a:solidFill>
                  <a:srgbClr val="DD0111"/>
                </a:solidFill>
                <a:ea typeface="MS Mincho" pitchFamily="49" charset="-128"/>
              </a:rPr>
              <a:t>2</a:t>
            </a:r>
            <a:r>
              <a:rPr lang="en-US" dirty="0">
                <a:solidFill>
                  <a:srgbClr val="DD0111"/>
                </a:solidFill>
                <a:ea typeface="MS Mincho" pitchFamily="49" charset="-128"/>
              </a:rPr>
              <a:t> </a:t>
            </a:r>
            <a:r>
              <a:rPr lang="en-US" i="1" dirty="0">
                <a:solidFill>
                  <a:srgbClr val="DD0111"/>
                </a:solidFill>
                <a:ea typeface="MS Mincho" pitchFamily="49" charset="-128"/>
              </a:rPr>
              <a:t>x N x </a:t>
            </a:r>
            <a:r>
              <a:rPr lang="en-US" dirty="0">
                <a:solidFill>
                  <a:srgbClr val="DD0111"/>
                </a:solidFill>
                <a:ea typeface="MS Mincho" pitchFamily="49" charset="-128"/>
              </a:rPr>
              <a:t>(</a:t>
            </a:r>
            <a:r>
              <a:rPr lang="en-US" i="1" dirty="0">
                <a:solidFill>
                  <a:srgbClr val="DD0111"/>
                </a:solidFill>
                <a:ea typeface="MS Mincho" pitchFamily="49" charset="-128"/>
              </a:rPr>
              <a:t>N</a:t>
            </a:r>
            <a:r>
              <a:rPr lang="en-US" dirty="0">
                <a:solidFill>
                  <a:srgbClr val="DD0111"/>
                </a:solidFill>
                <a:ea typeface="MS Mincho" pitchFamily="49" charset="-128"/>
              </a:rPr>
              <a:t>+1) + </a:t>
            </a:r>
            <a:r>
              <a:rPr lang="en-US" i="1" dirty="0">
                <a:solidFill>
                  <a:srgbClr val="DD0111"/>
                </a:solidFill>
                <a:ea typeface="MS Mincho" pitchFamily="49" charset="-128"/>
              </a:rPr>
              <a:t>c</a:t>
            </a:r>
            <a:r>
              <a:rPr lang="en-US" baseline="-25000" dirty="0">
                <a:solidFill>
                  <a:srgbClr val="DD0111"/>
                </a:solidFill>
                <a:ea typeface="MS Mincho" pitchFamily="49" charset="-128"/>
              </a:rPr>
              <a:t>3</a:t>
            </a:r>
            <a:r>
              <a:rPr lang="en-US" dirty="0">
                <a:solidFill>
                  <a:srgbClr val="DD0111"/>
                </a:solidFill>
                <a:ea typeface="MS Mincho" pitchFamily="49" charset="-128"/>
              </a:rPr>
              <a:t> </a:t>
            </a:r>
            <a:r>
              <a:rPr lang="en-US" i="1" dirty="0">
                <a:solidFill>
                  <a:srgbClr val="DD0111"/>
                </a:solidFill>
                <a:ea typeface="MS Mincho" pitchFamily="49" charset="-128"/>
              </a:rPr>
              <a:t>x N</a:t>
            </a:r>
            <a:r>
              <a:rPr lang="en-US" i="1" baseline="30000" dirty="0">
                <a:solidFill>
                  <a:srgbClr val="DD0111"/>
                </a:solidFill>
                <a:ea typeface="MS Mincho" pitchFamily="49" charset="-128"/>
              </a:rPr>
              <a:t>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/>
              </a:rPr>
              <a:t>Asymptotic Analysis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171575"/>
            <a:ext cx="11201400" cy="4924425"/>
          </a:xfrm>
        </p:spPr>
        <p:txBody>
          <a:bodyPr/>
          <a:lstStyle/>
          <a:p>
            <a:r>
              <a:rPr lang="en-US" altLang="ko-KR" sz="3200" dirty="0">
                <a:effectLst/>
                <a:ea typeface="굴림" pitchFamily="50" charset="-127"/>
              </a:rPr>
              <a:t>To compare </a:t>
            </a:r>
            <a:r>
              <a:rPr lang="en-US" altLang="ko-KR" sz="3200" dirty="0">
                <a:solidFill>
                  <a:srgbClr val="FF0000"/>
                </a:solidFill>
                <a:effectLst/>
                <a:ea typeface="굴림" pitchFamily="50" charset="-127"/>
              </a:rPr>
              <a:t>two algorithms </a:t>
            </a:r>
            <a:r>
              <a:rPr lang="en-US" altLang="ko-KR" sz="3200" dirty="0">
                <a:effectLst/>
                <a:ea typeface="굴림" pitchFamily="50" charset="-127"/>
              </a:rPr>
              <a:t>with running times </a:t>
            </a:r>
            <a:r>
              <a:rPr lang="en-US" altLang="ko-KR" sz="3200" i="1" dirty="0">
                <a:solidFill>
                  <a:srgbClr val="FF0000"/>
                </a:solidFill>
                <a:effectLst/>
                <a:ea typeface="굴림" pitchFamily="50" charset="-127"/>
              </a:rPr>
              <a:t>f(n)</a:t>
            </a:r>
            <a:r>
              <a:rPr lang="en-US" altLang="ko-KR" sz="3200" dirty="0">
                <a:effectLst/>
                <a:ea typeface="굴림" pitchFamily="50" charset="-127"/>
              </a:rPr>
              <a:t> and </a:t>
            </a:r>
            <a:r>
              <a:rPr lang="en-US" altLang="ko-KR" sz="3200" i="1" dirty="0">
                <a:solidFill>
                  <a:srgbClr val="FF0000"/>
                </a:solidFill>
                <a:effectLst/>
                <a:ea typeface="굴림" pitchFamily="50" charset="-127"/>
              </a:rPr>
              <a:t>g(n)</a:t>
            </a:r>
            <a:r>
              <a:rPr lang="en-US" altLang="ko-KR" sz="3200" i="1" dirty="0">
                <a:effectLst/>
                <a:ea typeface="굴림" pitchFamily="50" charset="-127"/>
              </a:rPr>
              <a:t>,</a:t>
            </a:r>
            <a:r>
              <a:rPr lang="en-US" altLang="ko-KR" sz="3200" dirty="0">
                <a:effectLst/>
                <a:ea typeface="굴림" pitchFamily="50" charset="-127"/>
              </a:rPr>
              <a:t> we need a </a:t>
            </a:r>
            <a:r>
              <a:rPr lang="en-US" altLang="ko-KR" sz="3200" b="1" dirty="0">
                <a:effectLst/>
                <a:ea typeface="굴림" pitchFamily="50" charset="-127"/>
              </a:rPr>
              <a:t>rough measure</a:t>
            </a:r>
            <a:r>
              <a:rPr lang="en-US" altLang="ko-KR" sz="3200" dirty="0">
                <a:effectLst/>
                <a:ea typeface="굴림" pitchFamily="50" charset="-127"/>
              </a:rPr>
              <a:t> that characterizes </a:t>
            </a:r>
            <a:r>
              <a:rPr lang="en-US" altLang="ko-KR" sz="3200" b="1" dirty="0">
                <a:effectLst/>
                <a:ea typeface="굴림" pitchFamily="50" charset="-127"/>
              </a:rPr>
              <a:t>how fast each function </a:t>
            </a:r>
            <a:r>
              <a:rPr lang="en-US" altLang="ko-KR" sz="3200" b="1" dirty="0">
                <a:solidFill>
                  <a:srgbClr val="FF0000"/>
                </a:solidFill>
                <a:effectLst/>
                <a:ea typeface="굴림" pitchFamily="50" charset="-127"/>
              </a:rPr>
              <a:t>grows</a:t>
            </a:r>
            <a:r>
              <a:rPr lang="en-US" altLang="ko-KR" sz="3200" b="1" dirty="0">
                <a:effectLst/>
                <a:ea typeface="굴림" pitchFamily="50" charset="-127"/>
              </a:rPr>
              <a:t>.</a:t>
            </a:r>
            <a:endParaRPr lang="en-US" altLang="ko-KR" sz="3200" dirty="0">
              <a:effectLst/>
              <a:ea typeface="굴림" pitchFamily="50" charset="-127"/>
            </a:endParaRPr>
          </a:p>
          <a:p>
            <a:r>
              <a:rPr lang="en-US" altLang="ko-KR" sz="3200" i="1" u="sng" dirty="0">
                <a:effectLst/>
                <a:ea typeface="굴림" pitchFamily="50" charset="-127"/>
              </a:rPr>
              <a:t>Hint:</a:t>
            </a:r>
            <a:r>
              <a:rPr lang="en-US" altLang="ko-KR" sz="3200" dirty="0">
                <a:effectLst/>
                <a:ea typeface="굴림" pitchFamily="50" charset="-127"/>
              </a:rPr>
              <a:t> use </a:t>
            </a:r>
            <a:r>
              <a:rPr lang="en-US" altLang="ko-KR" sz="3200" i="1" dirty="0">
                <a:solidFill>
                  <a:srgbClr val="FF0000"/>
                </a:solidFill>
                <a:effectLst/>
                <a:ea typeface="굴림" pitchFamily="50" charset="-127"/>
              </a:rPr>
              <a:t>rate of growth</a:t>
            </a:r>
            <a:r>
              <a:rPr lang="en-US" altLang="ko-KR" sz="3200" dirty="0">
                <a:solidFill>
                  <a:srgbClr val="FF0000"/>
                </a:solidFill>
                <a:effectLst/>
                <a:ea typeface="굴림" pitchFamily="50" charset="-127"/>
              </a:rPr>
              <a:t> </a:t>
            </a:r>
          </a:p>
          <a:p>
            <a:r>
              <a:rPr lang="en-US" altLang="ko-KR" sz="3200" dirty="0">
                <a:effectLst/>
                <a:ea typeface="굴림" pitchFamily="50" charset="-127"/>
              </a:rPr>
              <a:t>Compare functions in the limit, that is, </a:t>
            </a:r>
            <a:r>
              <a:rPr lang="en-US" altLang="ko-KR" sz="3200" b="1" dirty="0">
                <a:effectLst/>
                <a:ea typeface="굴림" pitchFamily="50" charset="-127"/>
              </a:rPr>
              <a:t>asymptotically!</a:t>
            </a:r>
          </a:p>
          <a:p>
            <a:pPr lvl="1">
              <a:buFontTx/>
              <a:buNone/>
            </a:pPr>
            <a:r>
              <a:rPr lang="en-US" altLang="ko-KR" sz="2800" dirty="0">
                <a:effectLst/>
                <a:ea typeface="굴림" pitchFamily="50" charset="-127"/>
              </a:rPr>
              <a:t>(i.e., for large values of </a:t>
            </a:r>
            <a:r>
              <a:rPr lang="en-US" altLang="ko-KR" sz="2800" i="1" dirty="0">
                <a:effectLst/>
                <a:ea typeface="굴림" pitchFamily="50" charset="-127"/>
              </a:rPr>
              <a:t>n</a:t>
            </a:r>
            <a:r>
              <a:rPr lang="en-US" altLang="ko-KR" sz="2800" dirty="0">
                <a:effectLst/>
                <a:ea typeface="굴림" pitchFamily="50" charset="-127"/>
              </a:rPr>
              <a:t>)</a:t>
            </a:r>
          </a:p>
          <a:p>
            <a:endParaRPr lang="en-US" altLang="ko-KR" dirty="0">
              <a:effectLst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/>
              </a:rPr>
              <a:t>Rate of Growth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171575"/>
            <a:ext cx="11582400" cy="5334000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Consider the example of buying </a:t>
            </a:r>
            <a:r>
              <a:rPr lang="en-US" i="1" dirty="0">
                <a:cs typeface="Times New Roman" pitchFamily="18" charset="0"/>
              </a:rPr>
              <a:t>elephants</a:t>
            </a:r>
            <a:r>
              <a:rPr lang="en-US" dirty="0">
                <a:cs typeface="Times New Roman" pitchFamily="18" charset="0"/>
              </a:rPr>
              <a:t> and </a:t>
            </a:r>
            <a:r>
              <a:rPr lang="en-US" i="1" dirty="0">
                <a:cs typeface="Times New Roman" pitchFamily="18" charset="0"/>
              </a:rPr>
              <a:t>goldfish: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dirty="0">
                <a:cs typeface="Times New Roman" pitchFamily="18" charset="0"/>
              </a:rPr>
              <a:t>		</a:t>
            </a:r>
            <a:r>
              <a:rPr lang="en-US" b="1" dirty="0">
                <a:cs typeface="Times New Roman" pitchFamily="18" charset="0"/>
              </a:rPr>
              <a:t>Cost</a:t>
            </a:r>
            <a:r>
              <a:rPr lang="en-US" dirty="0">
                <a:cs typeface="Times New Roman" pitchFamily="18" charset="0"/>
              </a:rPr>
              <a:t>: </a:t>
            </a:r>
            <a:r>
              <a:rPr lang="en-US" dirty="0" err="1">
                <a:cs typeface="Times New Roman" pitchFamily="18" charset="0"/>
              </a:rPr>
              <a:t>cost_of_elephants</a:t>
            </a:r>
            <a:r>
              <a:rPr lang="en-US" dirty="0">
                <a:cs typeface="Times New Roman" pitchFamily="18" charset="0"/>
              </a:rPr>
              <a:t> + </a:t>
            </a:r>
            <a:r>
              <a:rPr lang="en-US" dirty="0" err="1">
                <a:cs typeface="Times New Roman" pitchFamily="18" charset="0"/>
              </a:rPr>
              <a:t>cost_of_goldfish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dirty="0">
                <a:cs typeface="Times New Roman" pitchFamily="18" charset="0"/>
              </a:rPr>
              <a:t>		</a:t>
            </a:r>
            <a:r>
              <a:rPr lang="en-US" b="1" dirty="0">
                <a:cs typeface="Times New Roman" pitchFamily="18" charset="0"/>
              </a:rPr>
              <a:t>Cost</a:t>
            </a:r>
            <a:r>
              <a:rPr lang="en-US" dirty="0">
                <a:cs typeface="Times New Roman" pitchFamily="18" charset="0"/>
              </a:rPr>
              <a:t> ~ </a:t>
            </a:r>
            <a:r>
              <a:rPr lang="en-US" dirty="0" err="1">
                <a:cs typeface="Times New Roman" pitchFamily="18" charset="0"/>
              </a:rPr>
              <a:t>cost_of_elephants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>
                <a:solidFill>
                  <a:srgbClr val="DD0111"/>
                </a:solidFill>
                <a:cs typeface="Times New Roman" pitchFamily="18" charset="0"/>
              </a:rPr>
              <a:t>(approximation)</a:t>
            </a:r>
          </a:p>
          <a:p>
            <a:r>
              <a:rPr lang="en-US" dirty="0">
                <a:cs typeface="Times New Roman" pitchFamily="18" charset="0"/>
              </a:rPr>
              <a:t>The 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low order </a:t>
            </a:r>
            <a:r>
              <a:rPr lang="en-US" dirty="0">
                <a:cs typeface="Times New Roman" pitchFamily="18" charset="0"/>
              </a:rPr>
              <a:t>terms in a function are relatively 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insignificant</a:t>
            </a:r>
            <a:r>
              <a:rPr lang="en-US" dirty="0">
                <a:cs typeface="Times New Roman" pitchFamily="18" charset="0"/>
              </a:rPr>
              <a:t> for </a:t>
            </a:r>
            <a:r>
              <a:rPr lang="en-US" b="1" dirty="0">
                <a:solidFill>
                  <a:srgbClr val="FF0000"/>
                </a:solidFill>
                <a:cs typeface="Times New Roman" pitchFamily="18" charset="0"/>
              </a:rPr>
              <a:t>large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i="1" dirty="0">
                <a:solidFill>
                  <a:srgbClr val="FF0000"/>
                </a:solidFill>
                <a:cs typeface="Times New Roman" pitchFamily="18" charset="0"/>
              </a:rPr>
              <a:t>n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dirty="0">
                <a:cs typeface="Times New Roman" pitchFamily="18" charset="0"/>
              </a:rPr>
              <a:t>		            </a:t>
            </a:r>
            <a:r>
              <a:rPr lang="en-US" i="1" dirty="0">
                <a:solidFill>
                  <a:srgbClr val="DD0111"/>
                </a:solidFill>
                <a:cs typeface="Times New Roman" pitchFamily="18" charset="0"/>
              </a:rPr>
              <a:t>n</a:t>
            </a:r>
            <a:r>
              <a:rPr lang="en-US" baseline="30000" dirty="0">
                <a:solidFill>
                  <a:srgbClr val="DD0111"/>
                </a:solidFill>
                <a:cs typeface="Times New Roman" pitchFamily="18" charset="0"/>
              </a:rPr>
              <a:t>4</a:t>
            </a:r>
            <a:r>
              <a:rPr lang="en-US" dirty="0">
                <a:solidFill>
                  <a:srgbClr val="DD0111"/>
                </a:solidFill>
                <a:cs typeface="Times New Roman" pitchFamily="18" charset="0"/>
              </a:rPr>
              <a:t> + 100</a:t>
            </a:r>
            <a:r>
              <a:rPr lang="en-US" i="1" dirty="0">
                <a:solidFill>
                  <a:srgbClr val="DD0111"/>
                </a:solidFill>
                <a:cs typeface="Times New Roman" pitchFamily="18" charset="0"/>
              </a:rPr>
              <a:t>n</a:t>
            </a:r>
            <a:r>
              <a:rPr lang="en-US" baseline="30000" dirty="0">
                <a:solidFill>
                  <a:srgbClr val="DD0111"/>
                </a:solidFill>
                <a:cs typeface="Times New Roman" pitchFamily="18" charset="0"/>
              </a:rPr>
              <a:t>2</a:t>
            </a:r>
            <a:r>
              <a:rPr lang="en-US" dirty="0">
                <a:solidFill>
                  <a:srgbClr val="DD0111"/>
                </a:solidFill>
                <a:cs typeface="Times New Roman" pitchFamily="18" charset="0"/>
              </a:rPr>
              <a:t> + 10</a:t>
            </a:r>
            <a:r>
              <a:rPr lang="en-US" i="1" dirty="0">
                <a:solidFill>
                  <a:srgbClr val="DD0111"/>
                </a:solidFill>
                <a:cs typeface="Times New Roman" pitchFamily="18" charset="0"/>
              </a:rPr>
              <a:t>n</a:t>
            </a:r>
            <a:r>
              <a:rPr lang="en-US" dirty="0">
                <a:solidFill>
                  <a:srgbClr val="DD0111"/>
                </a:solidFill>
                <a:cs typeface="Times New Roman" pitchFamily="18" charset="0"/>
              </a:rPr>
              <a:t> + 50</a:t>
            </a:r>
            <a:r>
              <a:rPr lang="en-US" dirty="0">
                <a:cs typeface="Times New Roman" pitchFamily="18" charset="0"/>
              </a:rPr>
              <a:t>    ~     </a:t>
            </a:r>
            <a:r>
              <a:rPr lang="en-US" i="1" dirty="0">
                <a:solidFill>
                  <a:srgbClr val="DD0111"/>
                </a:solidFill>
                <a:cs typeface="Times New Roman" pitchFamily="18" charset="0"/>
              </a:rPr>
              <a:t>n</a:t>
            </a:r>
            <a:r>
              <a:rPr lang="en-US" baseline="30000" dirty="0">
                <a:solidFill>
                  <a:srgbClr val="DD0111"/>
                </a:solidFill>
                <a:cs typeface="Times New Roman" pitchFamily="18" charset="0"/>
              </a:rPr>
              <a:t>4</a:t>
            </a:r>
          </a:p>
          <a:p>
            <a:pPr>
              <a:buFontTx/>
              <a:buNone/>
            </a:pPr>
            <a:endParaRPr lang="en-US" baseline="30000" dirty="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i="1" dirty="0">
                <a:cs typeface="Times New Roman" pitchFamily="18" charset="0"/>
              </a:rPr>
              <a:t> i.e., </a:t>
            </a:r>
            <a:r>
              <a:rPr lang="en-US" dirty="0">
                <a:cs typeface="Times New Roman" pitchFamily="18" charset="0"/>
              </a:rPr>
              <a:t>we say that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>
                <a:solidFill>
                  <a:srgbClr val="DD0111"/>
                </a:solidFill>
                <a:cs typeface="Times New Roman" pitchFamily="18" charset="0"/>
              </a:rPr>
              <a:t>n</a:t>
            </a:r>
            <a:r>
              <a:rPr lang="en-US" baseline="30000" dirty="0">
                <a:solidFill>
                  <a:srgbClr val="DD0111"/>
                </a:solidFill>
                <a:cs typeface="Times New Roman" pitchFamily="18" charset="0"/>
              </a:rPr>
              <a:t>4</a:t>
            </a:r>
            <a:r>
              <a:rPr lang="en-US" dirty="0">
                <a:solidFill>
                  <a:srgbClr val="DD0111"/>
                </a:solidFill>
                <a:cs typeface="Times New Roman" pitchFamily="18" charset="0"/>
              </a:rPr>
              <a:t> + 100</a:t>
            </a:r>
            <a:r>
              <a:rPr lang="en-US" i="1" dirty="0">
                <a:solidFill>
                  <a:srgbClr val="DD0111"/>
                </a:solidFill>
                <a:cs typeface="Times New Roman" pitchFamily="18" charset="0"/>
              </a:rPr>
              <a:t>n</a:t>
            </a:r>
            <a:r>
              <a:rPr lang="en-US" baseline="30000" dirty="0">
                <a:solidFill>
                  <a:srgbClr val="DD0111"/>
                </a:solidFill>
                <a:cs typeface="Times New Roman" pitchFamily="18" charset="0"/>
              </a:rPr>
              <a:t>2</a:t>
            </a:r>
            <a:r>
              <a:rPr lang="en-US" dirty="0">
                <a:solidFill>
                  <a:srgbClr val="DD0111"/>
                </a:solidFill>
                <a:cs typeface="Times New Roman" pitchFamily="18" charset="0"/>
              </a:rPr>
              <a:t> + 10</a:t>
            </a:r>
            <a:r>
              <a:rPr lang="en-US" i="1" dirty="0">
                <a:solidFill>
                  <a:srgbClr val="DD0111"/>
                </a:solidFill>
                <a:cs typeface="Times New Roman" pitchFamily="18" charset="0"/>
              </a:rPr>
              <a:t>n</a:t>
            </a:r>
            <a:r>
              <a:rPr lang="en-US" dirty="0">
                <a:solidFill>
                  <a:srgbClr val="DD0111"/>
                </a:solidFill>
                <a:cs typeface="Times New Roman" pitchFamily="18" charset="0"/>
              </a:rPr>
              <a:t> + 50</a:t>
            </a:r>
            <a:r>
              <a:rPr lang="en-US" dirty="0">
                <a:cs typeface="Times New Roman" pitchFamily="18" charset="0"/>
              </a:rPr>
              <a:t> and </a:t>
            </a:r>
            <a:r>
              <a:rPr lang="en-US" i="1" dirty="0">
                <a:solidFill>
                  <a:srgbClr val="DD0111"/>
                </a:solidFill>
                <a:cs typeface="Times New Roman" pitchFamily="18" charset="0"/>
              </a:rPr>
              <a:t>n</a:t>
            </a:r>
            <a:r>
              <a:rPr lang="en-US" baseline="30000" dirty="0">
                <a:solidFill>
                  <a:srgbClr val="DD0111"/>
                </a:solidFill>
                <a:cs typeface="Times New Roman" pitchFamily="18" charset="0"/>
              </a:rPr>
              <a:t>4</a:t>
            </a:r>
            <a:r>
              <a:rPr lang="en-US" dirty="0">
                <a:ea typeface="MS Mincho" pitchFamily="49" charset="-128"/>
              </a:rPr>
              <a:t> have the </a:t>
            </a:r>
            <a:r>
              <a:rPr lang="en-US" dirty="0">
                <a:solidFill>
                  <a:srgbClr val="FF0000"/>
                </a:solidFill>
                <a:ea typeface="MS Mincho" pitchFamily="49" charset="-128"/>
              </a:rPr>
              <a:t>same</a:t>
            </a:r>
            <a:r>
              <a:rPr lang="en-US" dirty="0">
                <a:ea typeface="MS Mincho" pitchFamily="49" charset="-128"/>
              </a:rPr>
              <a:t>  </a:t>
            </a:r>
            <a:r>
              <a:rPr lang="en-US" b="1" dirty="0">
                <a:solidFill>
                  <a:srgbClr val="FF0000"/>
                </a:solidFill>
                <a:ea typeface="MS Mincho" pitchFamily="49" charset="-128"/>
              </a:rPr>
              <a:t>rate of growth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/>
              <a:t>Asymptotic Notation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4" y="1219200"/>
            <a:ext cx="11761788" cy="491013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800" dirty="0">
                <a:effectLst/>
              </a:rPr>
              <a:t>The “</a:t>
            </a:r>
            <a:r>
              <a:rPr lang="en-US" sz="2800" dirty="0">
                <a:solidFill>
                  <a:srgbClr val="FF0000"/>
                </a:solidFill>
                <a:effectLst/>
              </a:rPr>
              <a:t>big-Oh</a:t>
            </a:r>
            <a:r>
              <a:rPr lang="en-US" sz="2800" dirty="0">
                <a:effectLst/>
              </a:rPr>
              <a:t>” </a:t>
            </a:r>
            <a:r>
              <a:rPr lang="da-DK" sz="2800" i="1" dirty="0">
                <a:effectLst/>
              </a:rPr>
              <a:t>O</a:t>
            </a:r>
            <a:r>
              <a:rPr lang="da-DK" sz="2800" dirty="0">
                <a:effectLst/>
              </a:rPr>
              <a:t>-</a:t>
            </a:r>
            <a:r>
              <a:rPr lang="en-US" sz="2800" dirty="0">
                <a:effectLst/>
              </a:rPr>
              <a:t>Notation</a:t>
            </a:r>
            <a:endParaRPr lang="da-DK" sz="2800" dirty="0">
              <a:effectLst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da-DK" sz="2400" dirty="0">
                <a:effectLst/>
              </a:rPr>
              <a:t>asymptotic upper bound</a:t>
            </a:r>
            <a:endParaRPr lang="en-US" sz="2400" dirty="0">
              <a:effectLst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 i="1" dirty="0">
                <a:effectLst/>
              </a:rPr>
              <a:t>f(n) = O(g(n)),</a:t>
            </a:r>
            <a:r>
              <a:rPr lang="en-US" sz="2400" dirty="0">
                <a:effectLst/>
              </a:rPr>
              <a:t> if there exists constants </a:t>
            </a:r>
            <a:r>
              <a:rPr lang="en-US" sz="2400" i="1" dirty="0">
                <a:effectLst/>
              </a:rPr>
              <a:t>c&gt;0</a:t>
            </a:r>
            <a:r>
              <a:rPr lang="en-US" sz="2400" dirty="0">
                <a:effectLst/>
              </a:rPr>
              <a:t> and </a:t>
            </a:r>
            <a:r>
              <a:rPr lang="en-US" sz="2400" i="1" dirty="0">
                <a:effectLst/>
              </a:rPr>
              <a:t>n</a:t>
            </a:r>
            <a:r>
              <a:rPr lang="en-US" sz="2400" i="1" baseline="-25000" dirty="0">
                <a:effectLst/>
              </a:rPr>
              <a:t>0</a:t>
            </a:r>
            <a:r>
              <a:rPr lang="en-US" sz="2400" i="1" dirty="0">
                <a:effectLst/>
              </a:rPr>
              <a:t>&gt;0, </a:t>
            </a:r>
            <a:r>
              <a:rPr lang="en-US" sz="2400" i="1" dirty="0" err="1">
                <a:effectLst/>
              </a:rPr>
              <a:t>s.t</a:t>
            </a:r>
            <a:r>
              <a:rPr lang="en-US" sz="2400" i="1" dirty="0">
                <a:effectLst/>
              </a:rPr>
              <a:t>. </a:t>
            </a:r>
            <a:r>
              <a:rPr lang="en-US" sz="2400" b="1" dirty="0">
                <a:solidFill>
                  <a:srgbClr val="080808"/>
                </a:solidFill>
                <a:effectLst/>
              </a:rPr>
              <a:t>f(n) </a:t>
            </a:r>
            <a:r>
              <a:rPr lang="en-US" sz="2400" b="1" dirty="0">
                <a:solidFill>
                  <a:srgbClr val="080808"/>
                </a:solidFill>
                <a:effectLst/>
                <a:latin typeface="Symbol" pitchFamily="18" charset="2"/>
              </a:rPr>
              <a:t>£</a:t>
            </a:r>
            <a:r>
              <a:rPr lang="en-US" sz="2400" b="1" dirty="0">
                <a:solidFill>
                  <a:srgbClr val="080808"/>
                </a:solidFill>
                <a:effectLst/>
              </a:rPr>
              <a:t> c g(n)</a:t>
            </a:r>
            <a:r>
              <a:rPr lang="en-US" sz="2400" b="1" dirty="0">
                <a:solidFill>
                  <a:srgbClr val="FFFF00"/>
                </a:solidFill>
                <a:effectLst/>
              </a:rPr>
              <a:t> </a:t>
            </a:r>
            <a:r>
              <a:rPr lang="en-US" sz="2400" dirty="0">
                <a:effectLst/>
              </a:rPr>
              <a:t>for </a:t>
            </a:r>
            <a:r>
              <a:rPr lang="en-US" sz="2400" i="1" dirty="0">
                <a:effectLst/>
              </a:rPr>
              <a:t>n </a:t>
            </a:r>
            <a:r>
              <a:rPr lang="en-US" sz="2400" dirty="0">
                <a:effectLst/>
                <a:latin typeface="Symbol" pitchFamily="18" charset="2"/>
              </a:rPr>
              <a:t>³</a:t>
            </a:r>
            <a:r>
              <a:rPr lang="da-DK" sz="2400" i="1" dirty="0">
                <a:effectLst/>
              </a:rPr>
              <a:t> </a:t>
            </a:r>
            <a:r>
              <a:rPr lang="en-US" sz="2400" i="1" dirty="0">
                <a:effectLst/>
              </a:rPr>
              <a:t>n</a:t>
            </a:r>
            <a:r>
              <a:rPr lang="en-US" sz="2400" baseline="-25000" dirty="0">
                <a:effectLst/>
              </a:rPr>
              <a:t>0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 i="1" dirty="0">
                <a:effectLst/>
              </a:rPr>
              <a:t>f(n)</a:t>
            </a:r>
            <a:r>
              <a:rPr lang="en-US" sz="2400" dirty="0">
                <a:effectLst/>
              </a:rPr>
              <a:t> and </a:t>
            </a:r>
            <a:r>
              <a:rPr lang="en-US" sz="2400" i="1" dirty="0">
                <a:effectLst/>
              </a:rPr>
              <a:t>g(n)</a:t>
            </a:r>
            <a:r>
              <a:rPr lang="en-US" sz="2400" dirty="0">
                <a:effectLst/>
              </a:rPr>
              <a:t> are functions</a:t>
            </a:r>
            <a:r>
              <a:rPr lang="da-DK" sz="2400" dirty="0">
                <a:effectLst/>
              </a:rPr>
              <a:t>          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da-DK" sz="2400" dirty="0">
                <a:effectLst/>
              </a:rPr>
              <a:t> </a:t>
            </a:r>
            <a:r>
              <a:rPr lang="en-US" sz="2400" dirty="0">
                <a:effectLst/>
              </a:rPr>
              <a:t>over non-  negative integers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800" dirty="0">
                <a:effectLst/>
              </a:rPr>
              <a:t>Used for </a:t>
            </a:r>
            <a:r>
              <a:rPr lang="en-US" sz="2800" b="1" i="1" dirty="0">
                <a:solidFill>
                  <a:srgbClr val="080808"/>
                </a:solidFill>
                <a:effectLst/>
              </a:rPr>
              <a:t>worst-case</a:t>
            </a:r>
            <a:r>
              <a:rPr lang="en-US" sz="2800" dirty="0">
                <a:effectLst/>
              </a:rPr>
              <a:t> analysis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800" dirty="0">
                <a:solidFill>
                  <a:srgbClr val="0070C0"/>
                </a:solidFill>
                <a:effectLst/>
              </a:rPr>
              <a:t>g(n)</a:t>
            </a:r>
            <a:r>
              <a:rPr lang="en-US" sz="2800" dirty="0">
                <a:effectLst/>
              </a:rPr>
              <a:t> is an </a:t>
            </a:r>
            <a:r>
              <a:rPr lang="en-US" sz="2800" u="sng" dirty="0">
                <a:solidFill>
                  <a:srgbClr val="0070C0"/>
                </a:solidFill>
                <a:effectLst/>
              </a:rPr>
              <a:t>asymptotic upper bound </a:t>
            </a:r>
            <a:r>
              <a:rPr lang="en-US" sz="2800" dirty="0">
                <a:effectLst/>
              </a:rPr>
              <a:t>for </a:t>
            </a:r>
            <a:r>
              <a:rPr lang="en-US" sz="2800" dirty="0">
                <a:solidFill>
                  <a:srgbClr val="0070C0"/>
                </a:solidFill>
                <a:effectLst/>
              </a:rPr>
              <a:t>f(n)</a:t>
            </a:r>
          </a:p>
        </p:txBody>
      </p:sp>
      <p:sp>
        <p:nvSpPr>
          <p:cNvPr id="65543" name="Rectangle 20"/>
          <p:cNvSpPr>
            <a:spLocks noChangeArrowheads="1"/>
          </p:cNvSpPr>
          <p:nvPr/>
        </p:nvSpPr>
        <p:spPr bwMode="auto">
          <a:xfrm>
            <a:off x="7834313" y="3352800"/>
            <a:ext cx="3516312" cy="24923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080" name="Line 27"/>
          <p:cNvSpPr>
            <a:spLocks noChangeShapeType="1"/>
          </p:cNvSpPr>
          <p:nvPr/>
        </p:nvSpPr>
        <p:spPr bwMode="auto">
          <a:xfrm>
            <a:off x="8739188" y="5040313"/>
            <a:ext cx="0" cy="444500"/>
          </a:xfrm>
          <a:prstGeom prst="line">
            <a:avLst/>
          </a:prstGeom>
          <a:noFill/>
          <a:ln w="9525">
            <a:solidFill>
              <a:srgbClr val="080808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7869238" y="3417888"/>
            <a:ext cx="3422650" cy="2422525"/>
            <a:chOff x="3959" y="2455"/>
            <a:chExt cx="1617" cy="1526"/>
          </a:xfrm>
        </p:grpSpPr>
        <p:sp>
          <p:nvSpPr>
            <p:cNvPr id="3082" name="Line 21"/>
            <p:cNvSpPr>
              <a:spLocks noChangeShapeType="1"/>
            </p:cNvSpPr>
            <p:nvPr/>
          </p:nvSpPr>
          <p:spPr bwMode="auto">
            <a:xfrm>
              <a:off x="4191" y="2455"/>
              <a:ext cx="0" cy="1256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Line 22"/>
            <p:cNvSpPr>
              <a:spLocks noChangeShapeType="1"/>
            </p:cNvSpPr>
            <p:nvPr/>
          </p:nvSpPr>
          <p:spPr bwMode="auto">
            <a:xfrm>
              <a:off x="4191" y="3711"/>
              <a:ext cx="1111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Freeform 23"/>
            <p:cNvSpPr>
              <a:spLocks/>
            </p:cNvSpPr>
            <p:nvPr/>
          </p:nvSpPr>
          <p:spPr bwMode="auto">
            <a:xfrm>
              <a:off x="4191" y="2699"/>
              <a:ext cx="968" cy="1012"/>
            </a:xfrm>
            <a:custGeom>
              <a:avLst/>
              <a:gdLst>
                <a:gd name="T0" fmla="*/ 0 w 1632"/>
                <a:gd name="T1" fmla="*/ 9 h 1392"/>
                <a:gd name="T2" fmla="*/ 1 w 1632"/>
                <a:gd name="T3" fmla="*/ 8 h 1392"/>
                <a:gd name="T4" fmla="*/ 1 w 1632"/>
                <a:gd name="T5" fmla="*/ 7 h 1392"/>
                <a:gd name="T6" fmla="*/ 1 w 1632"/>
                <a:gd name="T7" fmla="*/ 7 h 1392"/>
                <a:gd name="T8" fmla="*/ 1 w 1632"/>
                <a:gd name="T9" fmla="*/ 7 h 1392"/>
                <a:gd name="T10" fmla="*/ 1 w 1632"/>
                <a:gd name="T11" fmla="*/ 6 h 1392"/>
                <a:gd name="T12" fmla="*/ 1 w 1632"/>
                <a:gd name="T13" fmla="*/ 5 h 1392"/>
                <a:gd name="T14" fmla="*/ 1 w 1632"/>
                <a:gd name="T15" fmla="*/ 4 h 1392"/>
                <a:gd name="T16" fmla="*/ 1 w 1632"/>
                <a:gd name="T17" fmla="*/ 3 h 1392"/>
                <a:gd name="T18" fmla="*/ 1 w 1632"/>
                <a:gd name="T19" fmla="*/ 3 h 1392"/>
                <a:gd name="T20" fmla="*/ 1 w 1632"/>
                <a:gd name="T21" fmla="*/ 1 h 1392"/>
                <a:gd name="T22" fmla="*/ 1 w 1632"/>
                <a:gd name="T23" fmla="*/ 0 h 13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32"/>
                <a:gd name="T37" fmla="*/ 0 h 1392"/>
                <a:gd name="T38" fmla="*/ 1632 w 1632"/>
                <a:gd name="T39" fmla="*/ 1392 h 139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32" h="1392">
                  <a:moveTo>
                    <a:pt x="0" y="1392"/>
                  </a:moveTo>
                  <a:cubicBezTo>
                    <a:pt x="52" y="1360"/>
                    <a:pt x="104" y="1328"/>
                    <a:pt x="144" y="1296"/>
                  </a:cubicBezTo>
                  <a:cubicBezTo>
                    <a:pt x="184" y="1264"/>
                    <a:pt x="216" y="1240"/>
                    <a:pt x="240" y="1200"/>
                  </a:cubicBezTo>
                  <a:cubicBezTo>
                    <a:pt x="264" y="1160"/>
                    <a:pt x="272" y="1088"/>
                    <a:pt x="288" y="1056"/>
                  </a:cubicBezTo>
                  <a:cubicBezTo>
                    <a:pt x="304" y="1024"/>
                    <a:pt x="312" y="1032"/>
                    <a:pt x="336" y="1008"/>
                  </a:cubicBezTo>
                  <a:cubicBezTo>
                    <a:pt x="360" y="984"/>
                    <a:pt x="376" y="944"/>
                    <a:pt x="432" y="912"/>
                  </a:cubicBezTo>
                  <a:cubicBezTo>
                    <a:pt x="488" y="880"/>
                    <a:pt x="608" y="856"/>
                    <a:pt x="672" y="816"/>
                  </a:cubicBezTo>
                  <a:cubicBezTo>
                    <a:pt x="736" y="776"/>
                    <a:pt x="768" y="728"/>
                    <a:pt x="816" y="672"/>
                  </a:cubicBezTo>
                  <a:cubicBezTo>
                    <a:pt x="864" y="616"/>
                    <a:pt x="912" y="520"/>
                    <a:pt x="960" y="480"/>
                  </a:cubicBezTo>
                  <a:cubicBezTo>
                    <a:pt x="1008" y="440"/>
                    <a:pt x="1048" y="496"/>
                    <a:pt x="1104" y="432"/>
                  </a:cubicBezTo>
                  <a:cubicBezTo>
                    <a:pt x="1160" y="368"/>
                    <a:pt x="1208" y="168"/>
                    <a:pt x="1296" y="96"/>
                  </a:cubicBezTo>
                  <a:cubicBezTo>
                    <a:pt x="1384" y="24"/>
                    <a:pt x="1508" y="12"/>
                    <a:pt x="1632" y="0"/>
                  </a:cubicBezTo>
                </a:path>
              </a:pathLst>
            </a:cu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Freeform 24"/>
            <p:cNvSpPr>
              <a:spLocks/>
            </p:cNvSpPr>
            <p:nvPr/>
          </p:nvSpPr>
          <p:spPr bwMode="auto">
            <a:xfrm>
              <a:off x="4191" y="2839"/>
              <a:ext cx="1054" cy="796"/>
            </a:xfrm>
            <a:custGeom>
              <a:avLst/>
              <a:gdLst>
                <a:gd name="T0" fmla="*/ 0 w 1776"/>
                <a:gd name="T1" fmla="*/ 5 h 1096"/>
                <a:gd name="T2" fmla="*/ 1 w 1776"/>
                <a:gd name="T3" fmla="*/ 5 h 1096"/>
                <a:gd name="T4" fmla="*/ 1 w 1776"/>
                <a:gd name="T5" fmla="*/ 7 h 1096"/>
                <a:gd name="T6" fmla="*/ 1 w 1776"/>
                <a:gd name="T7" fmla="*/ 7 h 1096"/>
                <a:gd name="T8" fmla="*/ 1 w 1776"/>
                <a:gd name="T9" fmla="*/ 5 h 1096"/>
                <a:gd name="T10" fmla="*/ 1 w 1776"/>
                <a:gd name="T11" fmla="*/ 4 h 1096"/>
                <a:gd name="T12" fmla="*/ 1 w 1776"/>
                <a:gd name="T13" fmla="*/ 3 h 1096"/>
                <a:gd name="T14" fmla="*/ 1 w 1776"/>
                <a:gd name="T15" fmla="*/ 1 h 1096"/>
                <a:gd name="T16" fmla="*/ 1 w 1776"/>
                <a:gd name="T17" fmla="*/ 1 h 1096"/>
                <a:gd name="T18" fmla="*/ 1 w 1776"/>
                <a:gd name="T19" fmla="*/ 1 h 1096"/>
                <a:gd name="T20" fmla="*/ 1 w 1776"/>
                <a:gd name="T21" fmla="*/ 0 h 10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76"/>
                <a:gd name="T34" fmla="*/ 0 h 1096"/>
                <a:gd name="T35" fmla="*/ 1776 w 1776"/>
                <a:gd name="T36" fmla="*/ 1096 h 10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76" h="1096">
                  <a:moveTo>
                    <a:pt x="0" y="864"/>
                  </a:moveTo>
                  <a:cubicBezTo>
                    <a:pt x="104" y="852"/>
                    <a:pt x="208" y="840"/>
                    <a:pt x="288" y="864"/>
                  </a:cubicBezTo>
                  <a:cubicBezTo>
                    <a:pt x="368" y="888"/>
                    <a:pt x="424" y="976"/>
                    <a:pt x="480" y="1008"/>
                  </a:cubicBezTo>
                  <a:cubicBezTo>
                    <a:pt x="536" y="1040"/>
                    <a:pt x="576" y="1096"/>
                    <a:pt x="624" y="1056"/>
                  </a:cubicBezTo>
                  <a:cubicBezTo>
                    <a:pt x="672" y="1016"/>
                    <a:pt x="704" y="856"/>
                    <a:pt x="768" y="768"/>
                  </a:cubicBezTo>
                  <a:cubicBezTo>
                    <a:pt x="832" y="680"/>
                    <a:pt x="944" y="576"/>
                    <a:pt x="1008" y="528"/>
                  </a:cubicBezTo>
                  <a:cubicBezTo>
                    <a:pt x="1072" y="480"/>
                    <a:pt x="1096" y="528"/>
                    <a:pt x="1152" y="480"/>
                  </a:cubicBezTo>
                  <a:cubicBezTo>
                    <a:pt x="1208" y="432"/>
                    <a:pt x="1296" y="304"/>
                    <a:pt x="1344" y="240"/>
                  </a:cubicBezTo>
                  <a:cubicBezTo>
                    <a:pt x="1392" y="176"/>
                    <a:pt x="1376" y="128"/>
                    <a:pt x="1440" y="96"/>
                  </a:cubicBezTo>
                  <a:cubicBezTo>
                    <a:pt x="1504" y="64"/>
                    <a:pt x="1680" y="64"/>
                    <a:pt x="1728" y="48"/>
                  </a:cubicBezTo>
                  <a:cubicBezTo>
                    <a:pt x="1776" y="32"/>
                    <a:pt x="1720" y="8"/>
                    <a:pt x="172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aphicFrame>
          <p:nvGraphicFramePr>
            <p:cNvPr id="3074" name="Object 0"/>
            <p:cNvGraphicFramePr>
              <a:graphicFrameLocks noChangeAspect="1"/>
            </p:cNvGraphicFramePr>
            <p:nvPr/>
          </p:nvGraphicFramePr>
          <p:xfrm>
            <a:off x="5245" y="2769"/>
            <a:ext cx="265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67" name="Equation" r:id="rId3" imgW="598320" imgH="345600" progId="Equation.3">
                    <p:embed/>
                  </p:oleObj>
                </mc:Choice>
                <mc:Fallback>
                  <p:oleObj name="Equation" r:id="rId3" imgW="598320" imgH="345600" progId="Equation.3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5" y="2769"/>
                          <a:ext cx="265" cy="1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1"/>
            <p:cNvGraphicFramePr>
              <a:graphicFrameLocks noChangeAspect="1"/>
            </p:cNvGraphicFramePr>
            <p:nvPr/>
          </p:nvGraphicFramePr>
          <p:xfrm>
            <a:off x="5200" y="2591"/>
            <a:ext cx="376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68" name="Equation" r:id="rId5" imgW="435240" imgH="181800" progId="">
                    <p:embed/>
                  </p:oleObj>
                </mc:Choice>
                <mc:Fallback>
                  <p:oleObj name="Equation" r:id="rId5" imgW="435240" imgH="181800" progId="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0" y="2591"/>
                          <a:ext cx="376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2"/>
            <p:cNvGraphicFramePr>
              <a:graphicFrameLocks noChangeAspect="1"/>
            </p:cNvGraphicFramePr>
            <p:nvPr/>
          </p:nvGraphicFramePr>
          <p:xfrm>
            <a:off x="4291" y="3768"/>
            <a:ext cx="123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69" name="Equation" r:id="rId7" imgW="330057" imgH="380835" progId="Equation.3">
                    <p:embed/>
                  </p:oleObj>
                </mc:Choice>
                <mc:Fallback>
                  <p:oleObj name="Equation" r:id="rId7" imgW="330057" imgH="380835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1" y="3768"/>
                          <a:ext cx="123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6" name="Text Box 29"/>
            <p:cNvSpPr txBox="1">
              <a:spLocks noChangeArrowheads="1"/>
            </p:cNvSpPr>
            <p:nvPr/>
          </p:nvSpPr>
          <p:spPr bwMode="auto">
            <a:xfrm>
              <a:off x="4621" y="3789"/>
              <a:ext cx="896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a-DK" sz="1400">
                  <a:solidFill>
                    <a:srgbClr val="080808"/>
                  </a:solidFill>
                  <a:latin typeface="Times New Roman" pitchFamily="18" charset="0"/>
                </a:rPr>
                <a:t>Input Size</a:t>
              </a:r>
              <a:endParaRPr lang="en-US" sz="1400">
                <a:solidFill>
                  <a:srgbClr val="080808"/>
                </a:solidFill>
                <a:latin typeface="Times New Roman" pitchFamily="18" charset="0"/>
              </a:endParaRPr>
            </a:p>
          </p:txBody>
        </p:sp>
        <p:sp>
          <p:nvSpPr>
            <p:cNvPr id="3087" name="Text Box 30"/>
            <p:cNvSpPr txBox="1">
              <a:spLocks noChangeArrowheads="1"/>
            </p:cNvSpPr>
            <p:nvPr/>
          </p:nvSpPr>
          <p:spPr bwMode="auto">
            <a:xfrm rot="-5400000">
              <a:off x="3584" y="3020"/>
              <a:ext cx="896" cy="1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a-DK" sz="1400">
                  <a:solidFill>
                    <a:srgbClr val="080808"/>
                  </a:solidFill>
                  <a:latin typeface="Times New Roman" pitchFamily="18" charset="0"/>
                </a:rPr>
                <a:t>Running Time</a:t>
              </a:r>
              <a:endParaRPr lang="en-US" sz="1400">
                <a:solidFill>
                  <a:srgbClr val="080808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63" y="1171575"/>
            <a:ext cx="11969750" cy="4951413"/>
          </a:xfrm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z="2400" dirty="0"/>
              <a:t>The “big-Omega” </a:t>
            </a:r>
            <a:r>
              <a:rPr lang="en-US" sz="2400" dirty="0">
                <a:latin typeface="Symbol" pitchFamily="18" charset="2"/>
              </a:rPr>
              <a:t>W</a:t>
            </a:r>
            <a:r>
              <a:rPr lang="da-DK" sz="2400" dirty="0">
                <a:latin typeface="Symbol" pitchFamily="18" charset="2"/>
              </a:rPr>
              <a:t>-</a:t>
            </a:r>
            <a:r>
              <a:rPr lang="en-US" sz="2400" dirty="0"/>
              <a:t>Notation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da-DK" sz="2000" dirty="0"/>
              <a:t>asymptotic </a:t>
            </a:r>
            <a:r>
              <a:rPr lang="da-DK" sz="2000" dirty="0">
                <a:solidFill>
                  <a:srgbClr val="FF0000"/>
                </a:solidFill>
              </a:rPr>
              <a:t>lower bound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000" i="1" dirty="0"/>
              <a:t>f(n) = </a:t>
            </a:r>
            <a:r>
              <a:rPr lang="en-US" sz="2000" dirty="0">
                <a:latin typeface="Symbol" pitchFamily="18" charset="2"/>
              </a:rPr>
              <a:t>W</a:t>
            </a:r>
            <a:r>
              <a:rPr lang="en-US" sz="2000" i="1" dirty="0"/>
              <a:t>(g(n))</a:t>
            </a:r>
            <a:r>
              <a:rPr lang="en-US" sz="2000" dirty="0"/>
              <a:t> if there exists constants </a:t>
            </a:r>
            <a:r>
              <a:rPr lang="en-US" sz="2000" i="1" dirty="0"/>
              <a:t>c&gt;0</a:t>
            </a:r>
            <a:r>
              <a:rPr lang="en-US" sz="2000" dirty="0"/>
              <a:t> and </a:t>
            </a:r>
            <a:r>
              <a:rPr lang="en-US" sz="2000" i="1" dirty="0"/>
              <a:t>n</a:t>
            </a:r>
            <a:r>
              <a:rPr lang="en-US" sz="2000" i="1" baseline="-25000" dirty="0"/>
              <a:t>0</a:t>
            </a:r>
            <a:r>
              <a:rPr lang="en-US" sz="2000" i="1" dirty="0"/>
              <a:t>&gt;0, </a:t>
            </a:r>
            <a:r>
              <a:rPr lang="en-US" sz="2000" i="1" dirty="0" err="1"/>
              <a:t>s.t</a:t>
            </a:r>
            <a:r>
              <a:rPr lang="en-US" sz="2000" i="1" dirty="0"/>
              <a:t>. </a:t>
            </a:r>
            <a:r>
              <a:rPr lang="en-US" sz="2000" b="1" dirty="0">
                <a:solidFill>
                  <a:srgbClr val="080808"/>
                </a:solidFill>
              </a:rPr>
              <a:t>c g(n) </a:t>
            </a:r>
            <a:r>
              <a:rPr lang="en-US" sz="2000" b="1" dirty="0">
                <a:solidFill>
                  <a:srgbClr val="080808"/>
                </a:solidFill>
                <a:latin typeface="Symbol" pitchFamily="18" charset="2"/>
              </a:rPr>
              <a:t>£</a:t>
            </a:r>
            <a:r>
              <a:rPr lang="en-US" sz="2000" b="1" dirty="0">
                <a:solidFill>
                  <a:srgbClr val="080808"/>
                </a:solidFill>
              </a:rPr>
              <a:t> f(n)</a:t>
            </a:r>
            <a:r>
              <a:rPr lang="en-US" sz="2000" b="1" dirty="0"/>
              <a:t> </a:t>
            </a:r>
            <a:r>
              <a:rPr lang="en-US" sz="2000" dirty="0"/>
              <a:t>for </a:t>
            </a:r>
            <a:r>
              <a:rPr lang="en-US" sz="2000" i="1" dirty="0"/>
              <a:t>n </a:t>
            </a:r>
            <a:r>
              <a:rPr lang="en-US" sz="2000" dirty="0">
                <a:latin typeface="Symbol" pitchFamily="18" charset="2"/>
              </a:rPr>
              <a:t>³</a:t>
            </a:r>
            <a:r>
              <a:rPr lang="da-DK" sz="2000" i="1" dirty="0"/>
              <a:t> </a:t>
            </a:r>
            <a:r>
              <a:rPr lang="en-US" sz="2000" i="1" dirty="0"/>
              <a:t>n</a:t>
            </a:r>
            <a:r>
              <a:rPr lang="en-US" sz="2000" i="1" baseline="-25000" dirty="0"/>
              <a:t>0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2400" dirty="0"/>
              <a:t>Used to describe </a:t>
            </a:r>
            <a:r>
              <a:rPr lang="en-US" sz="2400" b="1" i="1" dirty="0">
                <a:solidFill>
                  <a:srgbClr val="080808"/>
                </a:solidFill>
              </a:rPr>
              <a:t>best-case</a:t>
            </a:r>
            <a:r>
              <a:rPr lang="en-US" sz="2400" i="1" dirty="0"/>
              <a:t> </a:t>
            </a:r>
            <a:r>
              <a:rPr lang="en-US" sz="2400" dirty="0"/>
              <a:t>running times or lower bounds  of algorithmic problems.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2400" dirty="0">
                <a:solidFill>
                  <a:srgbClr val="0070C0"/>
                </a:solidFill>
                <a:effectLst/>
              </a:rPr>
              <a:t>g(n)</a:t>
            </a:r>
            <a:r>
              <a:rPr lang="en-US" sz="2400" dirty="0">
                <a:effectLst/>
              </a:rPr>
              <a:t> is an </a:t>
            </a:r>
            <a:r>
              <a:rPr lang="en-US" sz="2400" u="sng" dirty="0">
                <a:solidFill>
                  <a:srgbClr val="0070C0"/>
                </a:solidFill>
                <a:effectLst/>
              </a:rPr>
              <a:t>asymptotic lower bound </a:t>
            </a:r>
            <a:r>
              <a:rPr lang="en-US" sz="2400" dirty="0">
                <a:effectLst/>
              </a:rPr>
              <a:t>for </a:t>
            </a:r>
            <a:r>
              <a:rPr lang="en-US" sz="2400" dirty="0">
                <a:solidFill>
                  <a:srgbClr val="0070C0"/>
                </a:solidFill>
                <a:effectLst/>
              </a:rPr>
              <a:t>f(n)</a:t>
            </a:r>
          </a:p>
          <a:p>
            <a:pPr eaLnBrk="1" hangingPunct="1">
              <a:lnSpc>
                <a:spcPct val="140000"/>
              </a:lnSpc>
              <a:defRPr/>
            </a:pPr>
            <a:endParaRPr lang="en-US" sz="2000" i="1" dirty="0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7389813" y="3810000"/>
            <a:ext cx="4051300" cy="2351088"/>
            <a:chOff x="7048500" y="3352800"/>
            <a:chExt cx="4051300" cy="2351088"/>
          </a:xfrm>
        </p:grpSpPr>
        <p:sp>
          <p:nvSpPr>
            <p:cNvPr id="66566" name="Rectangle 4"/>
            <p:cNvSpPr>
              <a:spLocks noChangeArrowheads="1"/>
            </p:cNvSpPr>
            <p:nvPr/>
          </p:nvSpPr>
          <p:spPr bwMode="auto">
            <a:xfrm>
              <a:off x="7048500" y="3352800"/>
              <a:ext cx="4027487" cy="2351088"/>
            </a:xfrm>
            <a:prstGeom prst="rect">
              <a:avLst/>
            </a:prstGeom>
            <a:solidFill>
              <a:srgbClr val="F7F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7058025" y="3402013"/>
              <a:ext cx="4041775" cy="2301875"/>
              <a:chOff x="3614" y="1912"/>
              <a:chExt cx="1910" cy="1450"/>
            </a:xfrm>
          </p:grpSpPr>
          <p:sp>
            <p:nvSpPr>
              <p:cNvPr id="4106" name="Text Box 5"/>
              <p:cNvSpPr txBox="1">
                <a:spLocks noChangeArrowheads="1"/>
              </p:cNvSpPr>
              <p:nvPr/>
            </p:nvSpPr>
            <p:spPr bwMode="auto">
              <a:xfrm>
                <a:off x="4474" y="3170"/>
                <a:ext cx="89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a-DK" sz="1400">
                    <a:solidFill>
                      <a:srgbClr val="080808"/>
                    </a:solidFill>
                    <a:latin typeface="Times New Roman" pitchFamily="18" charset="0"/>
                  </a:rPr>
                  <a:t>Input Size</a:t>
                </a:r>
                <a:endParaRPr lang="en-US" sz="1400">
                  <a:solidFill>
                    <a:srgbClr val="080808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07" name="Text Box 6"/>
              <p:cNvSpPr txBox="1">
                <a:spLocks noChangeArrowheads="1"/>
              </p:cNvSpPr>
              <p:nvPr/>
            </p:nvSpPr>
            <p:spPr bwMode="auto">
              <a:xfrm rot="-5400000">
                <a:off x="3239" y="2398"/>
                <a:ext cx="896" cy="1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a-DK" sz="1400">
                    <a:solidFill>
                      <a:srgbClr val="080808"/>
                    </a:solidFill>
                    <a:latin typeface="Times New Roman" pitchFamily="18" charset="0"/>
                  </a:rPr>
                  <a:t>Running Time</a:t>
                </a:r>
                <a:endParaRPr lang="en-US" sz="1400">
                  <a:solidFill>
                    <a:srgbClr val="080808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08" name="Line 7"/>
              <p:cNvSpPr>
                <a:spLocks noChangeShapeType="1"/>
              </p:cNvSpPr>
              <p:nvPr/>
            </p:nvSpPr>
            <p:spPr bwMode="auto">
              <a:xfrm>
                <a:off x="3789" y="1912"/>
                <a:ext cx="1" cy="120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9" name="Line 8"/>
              <p:cNvSpPr>
                <a:spLocks noChangeShapeType="1"/>
              </p:cNvSpPr>
              <p:nvPr/>
            </p:nvSpPr>
            <p:spPr bwMode="auto">
              <a:xfrm>
                <a:off x="3789" y="3112"/>
                <a:ext cx="1311" cy="1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0" name="Freeform 9"/>
              <p:cNvSpPr>
                <a:spLocks/>
              </p:cNvSpPr>
              <p:nvPr/>
            </p:nvSpPr>
            <p:spPr bwMode="auto">
              <a:xfrm>
                <a:off x="3789" y="2545"/>
                <a:ext cx="1244" cy="567"/>
              </a:xfrm>
              <a:custGeom>
                <a:avLst/>
                <a:gdLst>
                  <a:gd name="T0" fmla="*/ 0 w 1632"/>
                  <a:gd name="T1" fmla="*/ 0 h 1392"/>
                  <a:gd name="T2" fmla="*/ 2 w 1632"/>
                  <a:gd name="T3" fmla="*/ 0 h 1392"/>
                  <a:gd name="T4" fmla="*/ 3 w 1632"/>
                  <a:gd name="T5" fmla="*/ 0 h 1392"/>
                  <a:gd name="T6" fmla="*/ 4 w 1632"/>
                  <a:gd name="T7" fmla="*/ 0 h 1392"/>
                  <a:gd name="T8" fmla="*/ 5 w 1632"/>
                  <a:gd name="T9" fmla="*/ 0 h 1392"/>
                  <a:gd name="T10" fmla="*/ 6 w 1632"/>
                  <a:gd name="T11" fmla="*/ 0 h 1392"/>
                  <a:gd name="T12" fmla="*/ 8 w 1632"/>
                  <a:gd name="T13" fmla="*/ 0 h 1392"/>
                  <a:gd name="T14" fmla="*/ 11 w 1632"/>
                  <a:gd name="T15" fmla="*/ 0 h 1392"/>
                  <a:gd name="T16" fmla="*/ 12 w 1632"/>
                  <a:gd name="T17" fmla="*/ 0 h 1392"/>
                  <a:gd name="T18" fmla="*/ 14 w 1632"/>
                  <a:gd name="T19" fmla="*/ 0 h 1392"/>
                  <a:gd name="T20" fmla="*/ 17 w 1632"/>
                  <a:gd name="T21" fmla="*/ 0 h 1392"/>
                  <a:gd name="T22" fmla="*/ 21 w 1632"/>
                  <a:gd name="T23" fmla="*/ 0 h 139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632"/>
                  <a:gd name="T37" fmla="*/ 0 h 1392"/>
                  <a:gd name="T38" fmla="*/ 1632 w 1632"/>
                  <a:gd name="T39" fmla="*/ 1392 h 139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632" h="1392">
                    <a:moveTo>
                      <a:pt x="0" y="1392"/>
                    </a:moveTo>
                    <a:cubicBezTo>
                      <a:pt x="52" y="1360"/>
                      <a:pt x="104" y="1328"/>
                      <a:pt x="144" y="1296"/>
                    </a:cubicBezTo>
                    <a:cubicBezTo>
                      <a:pt x="184" y="1264"/>
                      <a:pt x="216" y="1240"/>
                      <a:pt x="240" y="1200"/>
                    </a:cubicBezTo>
                    <a:cubicBezTo>
                      <a:pt x="264" y="1160"/>
                      <a:pt x="272" y="1088"/>
                      <a:pt x="288" y="1056"/>
                    </a:cubicBezTo>
                    <a:cubicBezTo>
                      <a:pt x="304" y="1024"/>
                      <a:pt x="312" y="1032"/>
                      <a:pt x="336" y="1008"/>
                    </a:cubicBezTo>
                    <a:cubicBezTo>
                      <a:pt x="360" y="984"/>
                      <a:pt x="376" y="944"/>
                      <a:pt x="432" y="912"/>
                    </a:cubicBezTo>
                    <a:cubicBezTo>
                      <a:pt x="488" y="880"/>
                      <a:pt x="608" y="856"/>
                      <a:pt x="672" y="816"/>
                    </a:cubicBezTo>
                    <a:cubicBezTo>
                      <a:pt x="736" y="776"/>
                      <a:pt x="768" y="728"/>
                      <a:pt x="816" y="672"/>
                    </a:cubicBezTo>
                    <a:cubicBezTo>
                      <a:pt x="864" y="616"/>
                      <a:pt x="912" y="520"/>
                      <a:pt x="960" y="480"/>
                    </a:cubicBezTo>
                    <a:cubicBezTo>
                      <a:pt x="1008" y="440"/>
                      <a:pt x="1048" y="496"/>
                      <a:pt x="1104" y="432"/>
                    </a:cubicBezTo>
                    <a:cubicBezTo>
                      <a:pt x="1160" y="368"/>
                      <a:pt x="1208" y="168"/>
                      <a:pt x="1296" y="96"/>
                    </a:cubicBezTo>
                    <a:cubicBezTo>
                      <a:pt x="1384" y="24"/>
                      <a:pt x="1508" y="12"/>
                      <a:pt x="1632" y="0"/>
                    </a:cubicBez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1" name="Freeform 10"/>
              <p:cNvSpPr>
                <a:spLocks/>
              </p:cNvSpPr>
              <p:nvPr/>
            </p:nvSpPr>
            <p:spPr bwMode="auto">
              <a:xfrm>
                <a:off x="3789" y="2278"/>
                <a:ext cx="1244" cy="762"/>
              </a:xfrm>
              <a:custGeom>
                <a:avLst/>
                <a:gdLst>
                  <a:gd name="T0" fmla="*/ 0 w 1776"/>
                  <a:gd name="T1" fmla="*/ 3 h 1096"/>
                  <a:gd name="T2" fmla="*/ 1 w 1776"/>
                  <a:gd name="T3" fmla="*/ 3 h 1096"/>
                  <a:gd name="T4" fmla="*/ 2 w 1776"/>
                  <a:gd name="T5" fmla="*/ 3 h 1096"/>
                  <a:gd name="T6" fmla="*/ 2 w 1776"/>
                  <a:gd name="T7" fmla="*/ 3 h 1096"/>
                  <a:gd name="T8" fmla="*/ 3 w 1776"/>
                  <a:gd name="T9" fmla="*/ 2 h 1096"/>
                  <a:gd name="T10" fmla="*/ 4 w 1776"/>
                  <a:gd name="T11" fmla="*/ 1 h 1096"/>
                  <a:gd name="T12" fmla="*/ 4 w 1776"/>
                  <a:gd name="T13" fmla="*/ 1 h 1096"/>
                  <a:gd name="T14" fmla="*/ 4 w 1776"/>
                  <a:gd name="T15" fmla="*/ 1 h 1096"/>
                  <a:gd name="T16" fmla="*/ 5 w 1776"/>
                  <a:gd name="T17" fmla="*/ 1 h 1096"/>
                  <a:gd name="T18" fmla="*/ 6 w 1776"/>
                  <a:gd name="T19" fmla="*/ 1 h 1096"/>
                  <a:gd name="T20" fmla="*/ 6 w 1776"/>
                  <a:gd name="T21" fmla="*/ 0 h 109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776"/>
                  <a:gd name="T34" fmla="*/ 0 h 1096"/>
                  <a:gd name="T35" fmla="*/ 1776 w 1776"/>
                  <a:gd name="T36" fmla="*/ 1096 h 109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776" h="1096">
                    <a:moveTo>
                      <a:pt x="0" y="864"/>
                    </a:moveTo>
                    <a:cubicBezTo>
                      <a:pt x="104" y="852"/>
                      <a:pt x="208" y="840"/>
                      <a:pt x="288" y="864"/>
                    </a:cubicBezTo>
                    <a:cubicBezTo>
                      <a:pt x="368" y="888"/>
                      <a:pt x="424" y="976"/>
                      <a:pt x="480" y="1008"/>
                    </a:cubicBezTo>
                    <a:cubicBezTo>
                      <a:pt x="536" y="1040"/>
                      <a:pt x="576" y="1096"/>
                      <a:pt x="624" y="1056"/>
                    </a:cubicBezTo>
                    <a:cubicBezTo>
                      <a:pt x="672" y="1016"/>
                      <a:pt x="704" y="856"/>
                      <a:pt x="768" y="768"/>
                    </a:cubicBezTo>
                    <a:cubicBezTo>
                      <a:pt x="832" y="680"/>
                      <a:pt x="944" y="576"/>
                      <a:pt x="1008" y="528"/>
                    </a:cubicBezTo>
                    <a:cubicBezTo>
                      <a:pt x="1072" y="480"/>
                      <a:pt x="1096" y="528"/>
                      <a:pt x="1152" y="480"/>
                    </a:cubicBezTo>
                    <a:cubicBezTo>
                      <a:pt x="1208" y="432"/>
                      <a:pt x="1296" y="304"/>
                      <a:pt x="1344" y="240"/>
                    </a:cubicBezTo>
                    <a:cubicBezTo>
                      <a:pt x="1392" y="176"/>
                      <a:pt x="1376" y="128"/>
                      <a:pt x="1440" y="96"/>
                    </a:cubicBezTo>
                    <a:cubicBezTo>
                      <a:pt x="1504" y="64"/>
                      <a:pt x="1680" y="64"/>
                      <a:pt x="1728" y="48"/>
                    </a:cubicBezTo>
                    <a:cubicBezTo>
                      <a:pt x="1776" y="32"/>
                      <a:pt x="1720" y="8"/>
                      <a:pt x="1728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4098" name="Object 0"/>
              <p:cNvGraphicFramePr>
                <a:graphicFrameLocks noChangeAspect="1"/>
              </p:cNvGraphicFramePr>
              <p:nvPr/>
            </p:nvGraphicFramePr>
            <p:xfrm>
              <a:off x="5033" y="2212"/>
              <a:ext cx="313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588" name="Equation" r:id="rId3" imgW="598320" imgH="345600" progId="Equation.3">
                      <p:embed/>
                    </p:oleObj>
                  </mc:Choice>
                  <mc:Fallback>
                    <p:oleObj name="Equation" r:id="rId3" imgW="598320" imgH="345600" progId="Equation.3">
                      <p:embed/>
                      <p:pic>
                        <p:nvPicPr>
                          <p:cNvPr id="0" name="Object 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33" y="2212"/>
                            <a:ext cx="313" cy="1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99" name="Object 1"/>
              <p:cNvGraphicFramePr>
                <a:graphicFrameLocks noChangeAspect="1"/>
              </p:cNvGraphicFramePr>
              <p:nvPr/>
            </p:nvGraphicFramePr>
            <p:xfrm>
              <a:off x="5046" y="2423"/>
              <a:ext cx="478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589" name="Equation" r:id="rId5" imgW="435240" imgH="181800" progId="">
                      <p:embed/>
                    </p:oleObj>
                  </mc:Choice>
                  <mc:Fallback>
                    <p:oleObj name="Equation" r:id="rId5" imgW="435240" imgH="181800" progId="">
                      <p:embed/>
                      <p:pic>
                        <p:nvPicPr>
                          <p:cNvPr id="0" name="Object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6" y="2423"/>
                            <a:ext cx="478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12" name="Line 13"/>
              <p:cNvSpPr>
                <a:spLocks noChangeShapeType="1"/>
              </p:cNvSpPr>
              <p:nvPr/>
            </p:nvSpPr>
            <p:spPr bwMode="auto">
              <a:xfrm>
                <a:off x="4294" y="2879"/>
                <a:ext cx="1" cy="267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4100" name="Object 2"/>
              <p:cNvGraphicFramePr>
                <a:graphicFrameLocks noChangeAspect="1"/>
              </p:cNvGraphicFramePr>
              <p:nvPr/>
            </p:nvGraphicFramePr>
            <p:xfrm>
              <a:off x="4226" y="3146"/>
              <a:ext cx="146" cy="1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590" name="Equation" r:id="rId7" imgW="330057" imgH="380835" progId="Equation.3">
                      <p:embed/>
                    </p:oleObj>
                  </mc:Choice>
                  <mc:Fallback>
                    <p:oleObj name="Equation" r:id="rId7" imgW="330057" imgH="380835" progId="Equation.3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6" y="3146"/>
                            <a:ext cx="146" cy="1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76143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/>
              <a:t>...Asymptotic Notation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/>
              </a:rPr>
              <a:t>Testing Correctness</a:t>
            </a:r>
          </a:p>
        </p:txBody>
      </p:sp>
      <p:pic>
        <p:nvPicPr>
          <p:cNvPr id="962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943" y="1231433"/>
            <a:ext cx="11302269" cy="501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813" y="1212850"/>
            <a:ext cx="11842750" cy="49164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400" dirty="0"/>
              <a:t>The “big-Theta” </a:t>
            </a:r>
            <a:r>
              <a:rPr lang="en-US" sz="2400" dirty="0">
                <a:latin typeface="Symbol" pitchFamily="18" charset="2"/>
              </a:rPr>
              <a:t>Q-</a:t>
            </a:r>
            <a:r>
              <a:rPr lang="en-US" sz="2400" dirty="0"/>
              <a:t>Notation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da-DK" sz="2000" dirty="0"/>
              <a:t>asymptoticly tight bound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000" i="1" dirty="0"/>
              <a:t>f(n) =</a:t>
            </a:r>
            <a:r>
              <a:rPr lang="en-US" sz="2000" dirty="0"/>
              <a:t> </a:t>
            </a:r>
            <a:r>
              <a:rPr lang="en-US" sz="2000" dirty="0">
                <a:latin typeface="Symbol" pitchFamily="18" charset="2"/>
              </a:rPr>
              <a:t>Q</a:t>
            </a:r>
            <a:r>
              <a:rPr lang="en-US" sz="2000" i="1" dirty="0"/>
              <a:t>(g(n))</a:t>
            </a:r>
            <a:r>
              <a:rPr lang="en-US" sz="2000" dirty="0"/>
              <a:t> if there exists constants </a:t>
            </a:r>
            <a:r>
              <a:rPr lang="en-US" sz="2000" i="1" dirty="0"/>
              <a:t>c</a:t>
            </a:r>
            <a:r>
              <a:rPr lang="en-US" sz="2000" i="1" baseline="-25000" dirty="0"/>
              <a:t>1</a:t>
            </a:r>
            <a:r>
              <a:rPr lang="en-US" sz="2000" i="1" dirty="0"/>
              <a:t>&gt;0, c</a:t>
            </a:r>
            <a:r>
              <a:rPr lang="en-US" sz="2000" i="1" baseline="-25000" dirty="0"/>
              <a:t>2</a:t>
            </a:r>
            <a:r>
              <a:rPr lang="en-US" sz="2000" i="1" dirty="0"/>
              <a:t>&gt;0,</a:t>
            </a:r>
            <a:r>
              <a:rPr lang="en-US" sz="2000" dirty="0"/>
              <a:t> and </a:t>
            </a:r>
            <a:r>
              <a:rPr lang="en-US" sz="2000" i="1" dirty="0"/>
              <a:t>n</a:t>
            </a:r>
            <a:r>
              <a:rPr lang="en-US" sz="2000" i="1" baseline="-25000" dirty="0"/>
              <a:t>0</a:t>
            </a:r>
            <a:r>
              <a:rPr lang="en-US" sz="2000" i="1" dirty="0"/>
              <a:t>&gt;0, </a:t>
            </a:r>
            <a:r>
              <a:rPr lang="en-US" sz="2000" i="1" dirty="0" err="1"/>
              <a:t>s.t</a:t>
            </a:r>
            <a:r>
              <a:rPr lang="en-US" sz="2000" i="1" dirty="0"/>
              <a:t>. </a:t>
            </a:r>
            <a:r>
              <a:rPr lang="en-US" sz="2000" dirty="0"/>
              <a:t>for      </a:t>
            </a:r>
            <a:r>
              <a:rPr lang="en-US" sz="2000" i="1" dirty="0"/>
              <a:t>n </a:t>
            </a:r>
            <a:r>
              <a:rPr lang="en-US" sz="2000" dirty="0">
                <a:latin typeface="Symbol" pitchFamily="18" charset="2"/>
              </a:rPr>
              <a:t>³</a:t>
            </a:r>
            <a:r>
              <a:rPr lang="da-DK" sz="2000" i="1" dirty="0"/>
              <a:t> </a:t>
            </a:r>
            <a:r>
              <a:rPr lang="en-US" sz="2000" i="1" dirty="0"/>
              <a:t>n</a:t>
            </a:r>
            <a:r>
              <a:rPr lang="en-US" sz="2000" baseline="-25000" dirty="0"/>
              <a:t>0</a:t>
            </a:r>
            <a:r>
              <a:rPr lang="en-US" sz="2000" i="1" dirty="0"/>
              <a:t> </a:t>
            </a:r>
          </a:p>
          <a:p>
            <a:pPr marL="457200" lvl="1" indent="0" eaLnBrk="1" hangingPunct="1">
              <a:lnSpc>
                <a:spcPct val="150000"/>
              </a:lnSpc>
              <a:buNone/>
              <a:defRPr/>
            </a:pPr>
            <a:r>
              <a:rPr lang="en-US" sz="2000" b="1" i="1" dirty="0">
                <a:solidFill>
                  <a:srgbClr val="080808"/>
                </a:solidFill>
              </a:rPr>
              <a:t>            </a:t>
            </a:r>
            <a:r>
              <a:rPr lang="en-US" sz="2000" b="1" dirty="0">
                <a:solidFill>
                  <a:srgbClr val="080808"/>
                </a:solidFill>
              </a:rPr>
              <a:t>c</a:t>
            </a:r>
            <a:r>
              <a:rPr lang="da-DK" sz="2000" b="1" baseline="-25000" dirty="0">
                <a:solidFill>
                  <a:srgbClr val="080808"/>
                </a:solidFill>
              </a:rPr>
              <a:t>1</a:t>
            </a:r>
            <a:r>
              <a:rPr lang="en-US" sz="2000" b="1" dirty="0">
                <a:solidFill>
                  <a:srgbClr val="080808"/>
                </a:solidFill>
              </a:rPr>
              <a:t> g(n) </a:t>
            </a:r>
            <a:r>
              <a:rPr lang="en-US" sz="2000" b="1" dirty="0">
                <a:solidFill>
                  <a:srgbClr val="080808"/>
                </a:solidFill>
                <a:latin typeface="Symbol" pitchFamily="18" charset="2"/>
              </a:rPr>
              <a:t>£</a:t>
            </a:r>
            <a:r>
              <a:rPr lang="en-US" sz="2000" b="1" dirty="0">
                <a:solidFill>
                  <a:srgbClr val="080808"/>
                </a:solidFill>
              </a:rPr>
              <a:t> f(n) </a:t>
            </a:r>
            <a:r>
              <a:rPr lang="en-US" sz="2000" b="1" dirty="0">
                <a:solidFill>
                  <a:srgbClr val="080808"/>
                </a:solidFill>
                <a:latin typeface="Symbol" pitchFamily="18" charset="2"/>
              </a:rPr>
              <a:t>£</a:t>
            </a:r>
            <a:r>
              <a:rPr lang="en-US" sz="2000" b="1" dirty="0">
                <a:solidFill>
                  <a:srgbClr val="080808"/>
                </a:solidFill>
              </a:rPr>
              <a:t> c</a:t>
            </a:r>
            <a:r>
              <a:rPr lang="da-DK" sz="2000" b="1" baseline="-25000" dirty="0">
                <a:solidFill>
                  <a:srgbClr val="080808"/>
                </a:solidFill>
              </a:rPr>
              <a:t>2</a:t>
            </a:r>
            <a:r>
              <a:rPr lang="en-US" sz="2000" b="1" dirty="0">
                <a:solidFill>
                  <a:srgbClr val="080808"/>
                </a:solidFill>
              </a:rPr>
              <a:t> g(n)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400" dirty="0">
                <a:solidFill>
                  <a:srgbClr val="0070C0"/>
                </a:solidFill>
                <a:effectLst/>
              </a:rPr>
              <a:t>g(n)</a:t>
            </a:r>
            <a:r>
              <a:rPr lang="en-US" sz="2400" dirty="0">
                <a:effectLst/>
              </a:rPr>
              <a:t> is an </a:t>
            </a:r>
            <a:r>
              <a:rPr lang="en-US" sz="2400" u="sng" dirty="0">
                <a:solidFill>
                  <a:srgbClr val="0070C0"/>
                </a:solidFill>
                <a:effectLst/>
              </a:rPr>
              <a:t>asymptotic tight bound </a:t>
            </a:r>
            <a:r>
              <a:rPr lang="en-US" sz="2400" dirty="0">
                <a:effectLst/>
              </a:rPr>
              <a:t>for </a:t>
            </a:r>
            <a:r>
              <a:rPr lang="en-US" sz="2400" dirty="0">
                <a:solidFill>
                  <a:srgbClr val="0070C0"/>
                </a:solidFill>
                <a:effectLst/>
              </a:rPr>
              <a:t>f(n)</a:t>
            </a:r>
          </a:p>
          <a:p>
            <a:pPr lvl="1" eaLnBrk="1" hangingPunct="1">
              <a:lnSpc>
                <a:spcPct val="150000"/>
              </a:lnSpc>
              <a:defRPr/>
            </a:pPr>
            <a:endParaRPr lang="en-US" sz="2000" b="1" baseline="-25000" dirty="0">
              <a:solidFill>
                <a:srgbClr val="080808"/>
              </a:solidFill>
            </a:endParaRPr>
          </a:p>
        </p:txBody>
      </p:sp>
      <p:sp>
        <p:nvSpPr>
          <p:cNvPr id="178189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/>
              <a:t>...Asymptotic Notation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7158038" y="3505200"/>
            <a:ext cx="4033837" cy="2365375"/>
            <a:chOff x="3614" y="1872"/>
            <a:chExt cx="1906" cy="1490"/>
          </a:xfrm>
        </p:grpSpPr>
        <p:sp>
          <p:nvSpPr>
            <p:cNvPr id="67592" name="Rectangle 3"/>
            <p:cNvSpPr>
              <a:spLocks noChangeArrowheads="1"/>
            </p:cNvSpPr>
            <p:nvPr/>
          </p:nvSpPr>
          <p:spPr bwMode="auto">
            <a:xfrm>
              <a:off x="3622" y="1872"/>
              <a:ext cx="1898" cy="1451"/>
            </a:xfrm>
            <a:prstGeom prst="rect">
              <a:avLst/>
            </a:prstGeom>
            <a:solidFill>
              <a:srgbClr val="F7F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5130" name="Text Box 4"/>
            <p:cNvSpPr txBox="1">
              <a:spLocks noChangeArrowheads="1"/>
            </p:cNvSpPr>
            <p:nvPr/>
          </p:nvSpPr>
          <p:spPr bwMode="auto">
            <a:xfrm>
              <a:off x="4474" y="3170"/>
              <a:ext cx="896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a-DK" sz="1400">
                  <a:solidFill>
                    <a:srgbClr val="080808"/>
                  </a:solidFill>
                  <a:latin typeface="Times New Roman" pitchFamily="18" charset="0"/>
                </a:rPr>
                <a:t>Input Size</a:t>
              </a:r>
              <a:endParaRPr lang="en-US" sz="1400">
                <a:solidFill>
                  <a:srgbClr val="080808"/>
                </a:solidFill>
                <a:latin typeface="Times New Roman" pitchFamily="18" charset="0"/>
              </a:endParaRPr>
            </a:p>
          </p:txBody>
        </p:sp>
        <p:sp>
          <p:nvSpPr>
            <p:cNvPr id="5131" name="Text Box 5"/>
            <p:cNvSpPr txBox="1">
              <a:spLocks noChangeArrowheads="1"/>
            </p:cNvSpPr>
            <p:nvPr/>
          </p:nvSpPr>
          <p:spPr bwMode="auto">
            <a:xfrm rot="-5400000">
              <a:off x="3239" y="2398"/>
              <a:ext cx="896" cy="1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a-DK" sz="1400">
                  <a:solidFill>
                    <a:srgbClr val="080808"/>
                  </a:solidFill>
                  <a:latin typeface="Times New Roman" pitchFamily="18" charset="0"/>
                </a:rPr>
                <a:t>Running Time</a:t>
              </a:r>
              <a:endParaRPr lang="en-US" sz="1400">
                <a:solidFill>
                  <a:srgbClr val="080808"/>
                </a:solidFill>
                <a:latin typeface="Times New Roman" pitchFamily="18" charset="0"/>
              </a:endParaRPr>
            </a:p>
          </p:txBody>
        </p:sp>
        <p:sp>
          <p:nvSpPr>
            <p:cNvPr id="5132" name="Line 6"/>
            <p:cNvSpPr>
              <a:spLocks noChangeShapeType="1"/>
            </p:cNvSpPr>
            <p:nvPr/>
          </p:nvSpPr>
          <p:spPr bwMode="auto">
            <a:xfrm>
              <a:off x="3789" y="1912"/>
              <a:ext cx="1" cy="120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Line 7"/>
            <p:cNvSpPr>
              <a:spLocks noChangeShapeType="1"/>
            </p:cNvSpPr>
            <p:nvPr/>
          </p:nvSpPr>
          <p:spPr bwMode="auto">
            <a:xfrm>
              <a:off x="3789" y="3112"/>
              <a:ext cx="1311" cy="1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Freeform 8"/>
            <p:cNvSpPr>
              <a:spLocks/>
            </p:cNvSpPr>
            <p:nvPr/>
          </p:nvSpPr>
          <p:spPr bwMode="auto">
            <a:xfrm>
              <a:off x="3789" y="2545"/>
              <a:ext cx="1244" cy="567"/>
            </a:xfrm>
            <a:custGeom>
              <a:avLst/>
              <a:gdLst>
                <a:gd name="T0" fmla="*/ 0 w 1632"/>
                <a:gd name="T1" fmla="*/ 0 h 1392"/>
                <a:gd name="T2" fmla="*/ 2 w 1632"/>
                <a:gd name="T3" fmla="*/ 0 h 1392"/>
                <a:gd name="T4" fmla="*/ 3 w 1632"/>
                <a:gd name="T5" fmla="*/ 0 h 1392"/>
                <a:gd name="T6" fmla="*/ 4 w 1632"/>
                <a:gd name="T7" fmla="*/ 0 h 1392"/>
                <a:gd name="T8" fmla="*/ 5 w 1632"/>
                <a:gd name="T9" fmla="*/ 0 h 1392"/>
                <a:gd name="T10" fmla="*/ 6 w 1632"/>
                <a:gd name="T11" fmla="*/ 0 h 1392"/>
                <a:gd name="T12" fmla="*/ 8 w 1632"/>
                <a:gd name="T13" fmla="*/ 0 h 1392"/>
                <a:gd name="T14" fmla="*/ 11 w 1632"/>
                <a:gd name="T15" fmla="*/ 0 h 1392"/>
                <a:gd name="T16" fmla="*/ 12 w 1632"/>
                <a:gd name="T17" fmla="*/ 0 h 1392"/>
                <a:gd name="T18" fmla="*/ 14 w 1632"/>
                <a:gd name="T19" fmla="*/ 0 h 1392"/>
                <a:gd name="T20" fmla="*/ 17 w 1632"/>
                <a:gd name="T21" fmla="*/ 0 h 1392"/>
                <a:gd name="T22" fmla="*/ 21 w 1632"/>
                <a:gd name="T23" fmla="*/ 0 h 13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32"/>
                <a:gd name="T37" fmla="*/ 0 h 1392"/>
                <a:gd name="T38" fmla="*/ 1632 w 1632"/>
                <a:gd name="T39" fmla="*/ 1392 h 139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32" h="1392">
                  <a:moveTo>
                    <a:pt x="0" y="1392"/>
                  </a:moveTo>
                  <a:cubicBezTo>
                    <a:pt x="52" y="1360"/>
                    <a:pt x="104" y="1328"/>
                    <a:pt x="144" y="1296"/>
                  </a:cubicBezTo>
                  <a:cubicBezTo>
                    <a:pt x="184" y="1264"/>
                    <a:pt x="216" y="1240"/>
                    <a:pt x="240" y="1200"/>
                  </a:cubicBezTo>
                  <a:cubicBezTo>
                    <a:pt x="264" y="1160"/>
                    <a:pt x="272" y="1088"/>
                    <a:pt x="288" y="1056"/>
                  </a:cubicBezTo>
                  <a:cubicBezTo>
                    <a:pt x="304" y="1024"/>
                    <a:pt x="312" y="1032"/>
                    <a:pt x="336" y="1008"/>
                  </a:cubicBezTo>
                  <a:cubicBezTo>
                    <a:pt x="360" y="984"/>
                    <a:pt x="376" y="944"/>
                    <a:pt x="432" y="912"/>
                  </a:cubicBezTo>
                  <a:cubicBezTo>
                    <a:pt x="488" y="880"/>
                    <a:pt x="608" y="856"/>
                    <a:pt x="672" y="816"/>
                  </a:cubicBezTo>
                  <a:cubicBezTo>
                    <a:pt x="736" y="776"/>
                    <a:pt x="768" y="728"/>
                    <a:pt x="816" y="672"/>
                  </a:cubicBezTo>
                  <a:cubicBezTo>
                    <a:pt x="864" y="616"/>
                    <a:pt x="912" y="520"/>
                    <a:pt x="960" y="480"/>
                  </a:cubicBezTo>
                  <a:cubicBezTo>
                    <a:pt x="1008" y="440"/>
                    <a:pt x="1048" y="496"/>
                    <a:pt x="1104" y="432"/>
                  </a:cubicBezTo>
                  <a:cubicBezTo>
                    <a:pt x="1160" y="368"/>
                    <a:pt x="1208" y="168"/>
                    <a:pt x="1296" y="96"/>
                  </a:cubicBezTo>
                  <a:cubicBezTo>
                    <a:pt x="1384" y="24"/>
                    <a:pt x="1508" y="12"/>
                    <a:pt x="1632" y="0"/>
                  </a:cubicBezTo>
                </a:path>
              </a:pathLst>
            </a:cu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Freeform 9"/>
            <p:cNvSpPr>
              <a:spLocks/>
            </p:cNvSpPr>
            <p:nvPr/>
          </p:nvSpPr>
          <p:spPr bwMode="auto">
            <a:xfrm>
              <a:off x="3789" y="2278"/>
              <a:ext cx="1244" cy="762"/>
            </a:xfrm>
            <a:custGeom>
              <a:avLst/>
              <a:gdLst>
                <a:gd name="T0" fmla="*/ 0 w 1776"/>
                <a:gd name="T1" fmla="*/ 3 h 1096"/>
                <a:gd name="T2" fmla="*/ 1 w 1776"/>
                <a:gd name="T3" fmla="*/ 3 h 1096"/>
                <a:gd name="T4" fmla="*/ 2 w 1776"/>
                <a:gd name="T5" fmla="*/ 3 h 1096"/>
                <a:gd name="T6" fmla="*/ 2 w 1776"/>
                <a:gd name="T7" fmla="*/ 3 h 1096"/>
                <a:gd name="T8" fmla="*/ 3 w 1776"/>
                <a:gd name="T9" fmla="*/ 2 h 1096"/>
                <a:gd name="T10" fmla="*/ 4 w 1776"/>
                <a:gd name="T11" fmla="*/ 1 h 1096"/>
                <a:gd name="T12" fmla="*/ 4 w 1776"/>
                <a:gd name="T13" fmla="*/ 1 h 1096"/>
                <a:gd name="T14" fmla="*/ 4 w 1776"/>
                <a:gd name="T15" fmla="*/ 1 h 1096"/>
                <a:gd name="T16" fmla="*/ 5 w 1776"/>
                <a:gd name="T17" fmla="*/ 1 h 1096"/>
                <a:gd name="T18" fmla="*/ 6 w 1776"/>
                <a:gd name="T19" fmla="*/ 1 h 1096"/>
                <a:gd name="T20" fmla="*/ 6 w 1776"/>
                <a:gd name="T21" fmla="*/ 0 h 10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76"/>
                <a:gd name="T34" fmla="*/ 0 h 1096"/>
                <a:gd name="T35" fmla="*/ 1776 w 1776"/>
                <a:gd name="T36" fmla="*/ 1096 h 10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76" h="1096">
                  <a:moveTo>
                    <a:pt x="0" y="864"/>
                  </a:moveTo>
                  <a:cubicBezTo>
                    <a:pt x="104" y="852"/>
                    <a:pt x="208" y="840"/>
                    <a:pt x="288" y="864"/>
                  </a:cubicBezTo>
                  <a:cubicBezTo>
                    <a:pt x="368" y="888"/>
                    <a:pt x="424" y="976"/>
                    <a:pt x="480" y="1008"/>
                  </a:cubicBezTo>
                  <a:cubicBezTo>
                    <a:pt x="536" y="1040"/>
                    <a:pt x="576" y="1096"/>
                    <a:pt x="624" y="1056"/>
                  </a:cubicBezTo>
                  <a:cubicBezTo>
                    <a:pt x="672" y="1016"/>
                    <a:pt x="704" y="856"/>
                    <a:pt x="768" y="768"/>
                  </a:cubicBezTo>
                  <a:cubicBezTo>
                    <a:pt x="832" y="680"/>
                    <a:pt x="944" y="576"/>
                    <a:pt x="1008" y="528"/>
                  </a:cubicBezTo>
                  <a:cubicBezTo>
                    <a:pt x="1072" y="480"/>
                    <a:pt x="1096" y="528"/>
                    <a:pt x="1152" y="480"/>
                  </a:cubicBezTo>
                  <a:cubicBezTo>
                    <a:pt x="1208" y="432"/>
                    <a:pt x="1296" y="304"/>
                    <a:pt x="1344" y="240"/>
                  </a:cubicBezTo>
                  <a:cubicBezTo>
                    <a:pt x="1392" y="176"/>
                    <a:pt x="1376" y="128"/>
                    <a:pt x="1440" y="96"/>
                  </a:cubicBezTo>
                  <a:cubicBezTo>
                    <a:pt x="1504" y="64"/>
                    <a:pt x="1680" y="64"/>
                    <a:pt x="1728" y="48"/>
                  </a:cubicBezTo>
                  <a:cubicBezTo>
                    <a:pt x="1776" y="32"/>
                    <a:pt x="1720" y="8"/>
                    <a:pt x="172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122" name="Object 0"/>
            <p:cNvGraphicFramePr>
              <a:graphicFrameLocks noChangeAspect="1"/>
            </p:cNvGraphicFramePr>
            <p:nvPr/>
          </p:nvGraphicFramePr>
          <p:xfrm>
            <a:off x="5033" y="2212"/>
            <a:ext cx="313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694" name="Equation" r:id="rId3" imgW="598320" imgH="345600" progId="Equation.3">
                    <p:embed/>
                  </p:oleObj>
                </mc:Choice>
                <mc:Fallback>
                  <p:oleObj name="Equation" r:id="rId3" imgW="598320" imgH="345600" progId="Equation.3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3" y="2212"/>
                          <a:ext cx="313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6" name="Line 11"/>
            <p:cNvSpPr>
              <a:spLocks noChangeShapeType="1"/>
            </p:cNvSpPr>
            <p:nvPr/>
          </p:nvSpPr>
          <p:spPr bwMode="auto">
            <a:xfrm flipH="1">
              <a:off x="4295" y="2688"/>
              <a:ext cx="5" cy="458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123" name="Object 1"/>
            <p:cNvGraphicFramePr>
              <a:graphicFrameLocks noChangeAspect="1"/>
            </p:cNvGraphicFramePr>
            <p:nvPr/>
          </p:nvGraphicFramePr>
          <p:xfrm>
            <a:off x="4226" y="3146"/>
            <a:ext cx="146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695" name="Equation" r:id="rId5" imgW="330057" imgH="380835" progId="Equation.3">
                    <p:embed/>
                  </p:oleObj>
                </mc:Choice>
                <mc:Fallback>
                  <p:oleObj name="Equation" r:id="rId5" imgW="330057" imgH="380835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6" y="3146"/>
                          <a:ext cx="146" cy="1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4" name="Object 2"/>
            <p:cNvGraphicFramePr>
              <a:graphicFrameLocks noChangeAspect="1"/>
            </p:cNvGraphicFramePr>
            <p:nvPr/>
          </p:nvGraphicFramePr>
          <p:xfrm>
            <a:off x="5016" y="2002"/>
            <a:ext cx="468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696" name="Equation" r:id="rId7" imgW="1117600" imgH="368300" progId="Equation.3">
                    <p:embed/>
                  </p:oleObj>
                </mc:Choice>
                <mc:Fallback>
                  <p:oleObj name="Equation" r:id="rId7" imgW="1117600" imgH="3683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" y="2002"/>
                          <a:ext cx="468" cy="15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" name="Object 3"/>
            <p:cNvGraphicFramePr>
              <a:graphicFrameLocks noChangeAspect="1"/>
            </p:cNvGraphicFramePr>
            <p:nvPr/>
          </p:nvGraphicFramePr>
          <p:xfrm>
            <a:off x="5060" y="2491"/>
            <a:ext cx="439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697" name="Equation" r:id="rId9" imgW="1091726" imgH="368140" progId="Equation.3">
                    <p:embed/>
                  </p:oleObj>
                </mc:Choice>
                <mc:Fallback>
                  <p:oleObj name="Equation" r:id="rId9" imgW="1091726" imgH="36814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0" y="2491"/>
                          <a:ext cx="439" cy="15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7" name="Freeform 17"/>
            <p:cNvSpPr>
              <a:spLocks/>
            </p:cNvSpPr>
            <p:nvPr/>
          </p:nvSpPr>
          <p:spPr bwMode="auto">
            <a:xfrm rot="441463">
              <a:off x="3858" y="2036"/>
              <a:ext cx="1104" cy="1152"/>
            </a:xfrm>
            <a:custGeom>
              <a:avLst/>
              <a:gdLst>
                <a:gd name="T0" fmla="*/ 0 w 1632"/>
                <a:gd name="T1" fmla="*/ 67 h 1392"/>
                <a:gd name="T2" fmla="*/ 1 w 1632"/>
                <a:gd name="T3" fmla="*/ 62 h 1392"/>
                <a:gd name="T4" fmla="*/ 1 w 1632"/>
                <a:gd name="T5" fmla="*/ 58 h 1392"/>
                <a:gd name="T6" fmla="*/ 1 w 1632"/>
                <a:gd name="T7" fmla="*/ 50 h 1392"/>
                <a:gd name="T8" fmla="*/ 1 w 1632"/>
                <a:gd name="T9" fmla="*/ 49 h 1392"/>
                <a:gd name="T10" fmla="*/ 1 w 1632"/>
                <a:gd name="T11" fmla="*/ 45 h 1392"/>
                <a:gd name="T12" fmla="*/ 1 w 1632"/>
                <a:gd name="T13" fmla="*/ 40 h 1392"/>
                <a:gd name="T14" fmla="*/ 1 w 1632"/>
                <a:gd name="T15" fmla="*/ 33 h 1392"/>
                <a:gd name="T16" fmla="*/ 2 w 1632"/>
                <a:gd name="T17" fmla="*/ 23 h 1392"/>
                <a:gd name="T18" fmla="*/ 2 w 1632"/>
                <a:gd name="T19" fmla="*/ 22 h 1392"/>
                <a:gd name="T20" fmla="*/ 2 w 1632"/>
                <a:gd name="T21" fmla="*/ 5 h 1392"/>
                <a:gd name="T22" fmla="*/ 3 w 1632"/>
                <a:gd name="T23" fmla="*/ 0 h 13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32"/>
                <a:gd name="T37" fmla="*/ 0 h 1392"/>
                <a:gd name="T38" fmla="*/ 1632 w 1632"/>
                <a:gd name="T39" fmla="*/ 1392 h 139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32" h="1392">
                  <a:moveTo>
                    <a:pt x="0" y="1392"/>
                  </a:moveTo>
                  <a:cubicBezTo>
                    <a:pt x="52" y="1360"/>
                    <a:pt x="104" y="1328"/>
                    <a:pt x="144" y="1296"/>
                  </a:cubicBezTo>
                  <a:cubicBezTo>
                    <a:pt x="184" y="1264"/>
                    <a:pt x="216" y="1240"/>
                    <a:pt x="240" y="1200"/>
                  </a:cubicBezTo>
                  <a:cubicBezTo>
                    <a:pt x="264" y="1160"/>
                    <a:pt x="272" y="1088"/>
                    <a:pt x="288" y="1056"/>
                  </a:cubicBezTo>
                  <a:cubicBezTo>
                    <a:pt x="304" y="1024"/>
                    <a:pt x="312" y="1032"/>
                    <a:pt x="336" y="1008"/>
                  </a:cubicBezTo>
                  <a:cubicBezTo>
                    <a:pt x="360" y="984"/>
                    <a:pt x="376" y="944"/>
                    <a:pt x="432" y="912"/>
                  </a:cubicBezTo>
                  <a:cubicBezTo>
                    <a:pt x="488" y="880"/>
                    <a:pt x="608" y="856"/>
                    <a:pt x="672" y="816"/>
                  </a:cubicBezTo>
                  <a:cubicBezTo>
                    <a:pt x="736" y="776"/>
                    <a:pt x="768" y="728"/>
                    <a:pt x="816" y="672"/>
                  </a:cubicBezTo>
                  <a:cubicBezTo>
                    <a:pt x="864" y="616"/>
                    <a:pt x="912" y="520"/>
                    <a:pt x="960" y="480"/>
                  </a:cubicBezTo>
                  <a:cubicBezTo>
                    <a:pt x="1008" y="440"/>
                    <a:pt x="1048" y="496"/>
                    <a:pt x="1104" y="432"/>
                  </a:cubicBezTo>
                  <a:cubicBezTo>
                    <a:pt x="1160" y="368"/>
                    <a:pt x="1208" y="168"/>
                    <a:pt x="1296" y="96"/>
                  </a:cubicBezTo>
                  <a:cubicBezTo>
                    <a:pt x="1384" y="24"/>
                    <a:pt x="1508" y="12"/>
                    <a:pt x="1632" y="0"/>
                  </a:cubicBezTo>
                </a:path>
              </a:pathLst>
            </a:cu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effectLst/>
                <a:ea typeface="굴림" pitchFamily="50" charset="-127"/>
              </a:rPr>
              <a:t>Big-O Notation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2" y="1447800"/>
            <a:ext cx="10972800" cy="4572000"/>
          </a:xfrm>
        </p:spPr>
        <p:txBody>
          <a:bodyPr/>
          <a:lstStyle/>
          <a:p>
            <a:r>
              <a:rPr lang="en-US" altLang="ko-KR" dirty="0">
                <a:effectLst/>
                <a:ea typeface="굴림" pitchFamily="50" charset="-127"/>
              </a:rPr>
              <a:t>We say </a:t>
            </a:r>
            <a:r>
              <a:rPr lang="en-US" altLang="ko-KR" i="1" dirty="0" err="1">
                <a:solidFill>
                  <a:srgbClr val="0070C0"/>
                </a:solidFill>
                <a:effectLst/>
                <a:ea typeface="굴림" pitchFamily="50" charset="-127"/>
              </a:rPr>
              <a:t>f</a:t>
            </a:r>
            <a:r>
              <a:rPr lang="en-US" altLang="ko-KR" baseline="-25000" dirty="0" err="1">
                <a:solidFill>
                  <a:srgbClr val="0070C0"/>
                </a:solidFill>
                <a:effectLst/>
                <a:ea typeface="굴림" pitchFamily="50" charset="-127"/>
              </a:rPr>
              <a:t>A</a:t>
            </a:r>
            <a:r>
              <a:rPr lang="en-US" altLang="ko-KR" dirty="0">
                <a:solidFill>
                  <a:srgbClr val="0070C0"/>
                </a:solidFill>
                <a:effectLst/>
                <a:ea typeface="굴림" pitchFamily="50" charset="-127"/>
              </a:rPr>
              <a:t>(</a:t>
            </a:r>
            <a:r>
              <a:rPr lang="en-US" altLang="ko-KR" i="1" dirty="0">
                <a:solidFill>
                  <a:srgbClr val="0070C0"/>
                </a:solidFill>
                <a:effectLst/>
                <a:ea typeface="굴림" pitchFamily="50" charset="-127"/>
              </a:rPr>
              <a:t>n</a:t>
            </a:r>
            <a:r>
              <a:rPr lang="en-US" altLang="ko-KR" dirty="0">
                <a:solidFill>
                  <a:srgbClr val="0070C0"/>
                </a:solidFill>
                <a:effectLst/>
                <a:ea typeface="굴림" pitchFamily="50" charset="-127"/>
              </a:rPr>
              <a:t>)=30</a:t>
            </a:r>
            <a:r>
              <a:rPr lang="en-US" altLang="ko-KR" i="1" dirty="0">
                <a:solidFill>
                  <a:srgbClr val="0070C0"/>
                </a:solidFill>
                <a:effectLst/>
                <a:ea typeface="굴림" pitchFamily="50" charset="-127"/>
              </a:rPr>
              <a:t>n+</a:t>
            </a:r>
            <a:r>
              <a:rPr lang="en-US" altLang="ko-KR" dirty="0">
                <a:solidFill>
                  <a:srgbClr val="0070C0"/>
                </a:solidFill>
                <a:effectLst/>
                <a:ea typeface="굴림" pitchFamily="50" charset="-127"/>
              </a:rPr>
              <a:t>8</a:t>
            </a:r>
            <a:r>
              <a:rPr lang="en-US" altLang="ko-KR" i="1" dirty="0">
                <a:solidFill>
                  <a:srgbClr val="0070C0"/>
                </a:solidFill>
                <a:effectLst/>
                <a:ea typeface="굴림" pitchFamily="50" charset="-127"/>
              </a:rPr>
              <a:t> </a:t>
            </a:r>
            <a:r>
              <a:rPr lang="en-US" altLang="ko-KR" dirty="0">
                <a:effectLst/>
                <a:ea typeface="굴림" pitchFamily="50" charset="-127"/>
              </a:rPr>
              <a:t>is </a:t>
            </a:r>
            <a:r>
              <a:rPr lang="en-US" altLang="ko-KR" i="1" dirty="0">
                <a:effectLst/>
                <a:ea typeface="굴림" pitchFamily="50" charset="-127"/>
              </a:rPr>
              <a:t>order n</a:t>
            </a:r>
            <a:r>
              <a:rPr lang="en-US" altLang="ko-KR" dirty="0">
                <a:effectLst/>
                <a:ea typeface="굴림" pitchFamily="50" charset="-127"/>
              </a:rPr>
              <a:t>, or </a:t>
            </a:r>
            <a:r>
              <a:rPr lang="en-US" altLang="ko-KR" dirty="0">
                <a:solidFill>
                  <a:srgbClr val="0070C0"/>
                </a:solidFill>
                <a:effectLst/>
                <a:ea typeface="굴림" pitchFamily="50" charset="-127"/>
              </a:rPr>
              <a:t>O (n)</a:t>
            </a:r>
            <a:r>
              <a:rPr lang="en-US" altLang="ko-KR" dirty="0">
                <a:effectLst/>
                <a:ea typeface="굴림" pitchFamily="50" charset="-127"/>
              </a:rPr>
              <a:t>  </a:t>
            </a:r>
            <a:br>
              <a:rPr lang="en-US" altLang="ko-KR" dirty="0">
                <a:effectLst/>
                <a:ea typeface="굴림" pitchFamily="50" charset="-127"/>
              </a:rPr>
            </a:br>
            <a:r>
              <a:rPr lang="en-US" altLang="ko-KR" dirty="0">
                <a:effectLst/>
                <a:ea typeface="굴림" pitchFamily="50" charset="-127"/>
              </a:rPr>
              <a:t>It is, at most, roughly </a:t>
            </a:r>
            <a:r>
              <a:rPr lang="en-US" altLang="ko-KR" i="1" dirty="0">
                <a:effectLst/>
                <a:ea typeface="굴림" pitchFamily="50" charset="-127"/>
              </a:rPr>
              <a:t>proportional</a:t>
            </a:r>
            <a:r>
              <a:rPr lang="en-US" altLang="ko-KR" dirty="0">
                <a:effectLst/>
                <a:ea typeface="굴림" pitchFamily="50" charset="-127"/>
              </a:rPr>
              <a:t> to </a:t>
            </a:r>
            <a:r>
              <a:rPr lang="en-US" altLang="ko-KR" i="1" dirty="0">
                <a:effectLst/>
                <a:ea typeface="굴림" pitchFamily="50" charset="-127"/>
              </a:rPr>
              <a:t>n</a:t>
            </a:r>
            <a:r>
              <a:rPr lang="en-US" altLang="ko-KR" dirty="0">
                <a:effectLst/>
                <a:ea typeface="굴림" pitchFamily="50" charset="-127"/>
              </a:rPr>
              <a:t>.</a:t>
            </a:r>
          </a:p>
          <a:p>
            <a:r>
              <a:rPr lang="en-US" altLang="ko-KR" i="1" dirty="0" err="1">
                <a:solidFill>
                  <a:srgbClr val="0070C0"/>
                </a:solidFill>
                <a:effectLst/>
                <a:ea typeface="굴림" pitchFamily="50" charset="-127"/>
              </a:rPr>
              <a:t>f</a:t>
            </a:r>
            <a:r>
              <a:rPr lang="en-US" altLang="ko-KR" baseline="-25000" dirty="0" err="1">
                <a:solidFill>
                  <a:srgbClr val="0070C0"/>
                </a:solidFill>
                <a:effectLst/>
                <a:ea typeface="굴림" pitchFamily="50" charset="-127"/>
              </a:rPr>
              <a:t>B</a:t>
            </a:r>
            <a:r>
              <a:rPr lang="en-US" altLang="ko-KR" dirty="0">
                <a:solidFill>
                  <a:srgbClr val="0070C0"/>
                </a:solidFill>
                <a:effectLst/>
                <a:ea typeface="굴림" pitchFamily="50" charset="-127"/>
              </a:rPr>
              <a:t>(</a:t>
            </a:r>
            <a:r>
              <a:rPr lang="en-US" altLang="ko-KR" i="1" dirty="0">
                <a:solidFill>
                  <a:srgbClr val="0070C0"/>
                </a:solidFill>
                <a:effectLst/>
                <a:ea typeface="굴림" pitchFamily="50" charset="-127"/>
              </a:rPr>
              <a:t>n</a:t>
            </a:r>
            <a:r>
              <a:rPr lang="en-US" altLang="ko-KR" dirty="0">
                <a:solidFill>
                  <a:srgbClr val="0070C0"/>
                </a:solidFill>
                <a:effectLst/>
                <a:ea typeface="굴림" pitchFamily="50" charset="-127"/>
              </a:rPr>
              <a:t>)=</a:t>
            </a:r>
            <a:r>
              <a:rPr lang="en-US" altLang="ko-KR" i="1" dirty="0">
                <a:solidFill>
                  <a:srgbClr val="0070C0"/>
                </a:solidFill>
                <a:effectLst/>
                <a:ea typeface="굴림" pitchFamily="50" charset="-127"/>
              </a:rPr>
              <a:t>n</a:t>
            </a:r>
            <a:r>
              <a:rPr lang="en-US" altLang="ko-KR" baseline="30000" dirty="0">
                <a:solidFill>
                  <a:srgbClr val="0070C0"/>
                </a:solidFill>
                <a:effectLst/>
                <a:ea typeface="굴림" pitchFamily="50" charset="-127"/>
              </a:rPr>
              <a:t>2</a:t>
            </a:r>
            <a:r>
              <a:rPr lang="en-US" altLang="ko-KR" dirty="0">
                <a:solidFill>
                  <a:srgbClr val="0070C0"/>
                </a:solidFill>
                <a:effectLst/>
                <a:ea typeface="굴림" pitchFamily="50" charset="-127"/>
              </a:rPr>
              <a:t>+1 </a:t>
            </a:r>
            <a:r>
              <a:rPr lang="en-US" altLang="ko-KR" dirty="0">
                <a:effectLst/>
                <a:ea typeface="굴림" pitchFamily="50" charset="-127"/>
              </a:rPr>
              <a:t>is </a:t>
            </a:r>
            <a:r>
              <a:rPr lang="en-US" altLang="ko-KR" i="1" dirty="0">
                <a:effectLst/>
                <a:ea typeface="굴림" pitchFamily="50" charset="-127"/>
              </a:rPr>
              <a:t>order n</a:t>
            </a:r>
            <a:r>
              <a:rPr lang="en-US" altLang="ko-KR" baseline="30000" dirty="0">
                <a:effectLst/>
                <a:ea typeface="굴림" pitchFamily="50" charset="-127"/>
              </a:rPr>
              <a:t>2</a:t>
            </a:r>
            <a:r>
              <a:rPr lang="en-US" altLang="ko-KR" dirty="0">
                <a:effectLst/>
                <a:ea typeface="굴림" pitchFamily="50" charset="-127"/>
              </a:rPr>
              <a:t>, or </a:t>
            </a:r>
            <a:r>
              <a:rPr lang="en-US" altLang="ko-KR" dirty="0">
                <a:solidFill>
                  <a:srgbClr val="0070C0"/>
                </a:solidFill>
                <a:effectLst/>
                <a:ea typeface="굴림" pitchFamily="50" charset="-127"/>
              </a:rPr>
              <a:t>O(</a:t>
            </a:r>
            <a:r>
              <a:rPr lang="en-US" altLang="ko-KR" i="1" dirty="0">
                <a:solidFill>
                  <a:srgbClr val="0070C0"/>
                </a:solidFill>
                <a:effectLst/>
                <a:ea typeface="굴림" pitchFamily="50" charset="-127"/>
              </a:rPr>
              <a:t>n</a:t>
            </a:r>
            <a:r>
              <a:rPr lang="en-US" altLang="ko-KR" baseline="30000" dirty="0">
                <a:solidFill>
                  <a:srgbClr val="0070C0"/>
                </a:solidFill>
                <a:effectLst/>
                <a:ea typeface="굴림" pitchFamily="50" charset="-127"/>
              </a:rPr>
              <a:t>2</a:t>
            </a:r>
            <a:r>
              <a:rPr lang="en-US" altLang="ko-KR" dirty="0">
                <a:solidFill>
                  <a:srgbClr val="0070C0"/>
                </a:solidFill>
                <a:effectLst/>
                <a:ea typeface="굴림" pitchFamily="50" charset="-127"/>
              </a:rPr>
              <a:t>)</a:t>
            </a:r>
            <a:r>
              <a:rPr lang="en-US" altLang="ko-KR" dirty="0">
                <a:effectLst/>
                <a:ea typeface="굴림" pitchFamily="50" charset="-127"/>
              </a:rPr>
              <a:t>. It is, at most, roughly proportional to </a:t>
            </a:r>
            <a:r>
              <a:rPr lang="en-US" altLang="ko-KR" i="1" dirty="0">
                <a:effectLst/>
                <a:ea typeface="굴림" pitchFamily="50" charset="-127"/>
              </a:rPr>
              <a:t>n</a:t>
            </a:r>
            <a:r>
              <a:rPr lang="en-US" altLang="ko-KR" baseline="30000" dirty="0">
                <a:effectLst/>
                <a:ea typeface="굴림" pitchFamily="50" charset="-127"/>
              </a:rPr>
              <a:t>2</a:t>
            </a:r>
            <a:r>
              <a:rPr lang="en-US" altLang="ko-KR" dirty="0">
                <a:effectLst/>
                <a:ea typeface="굴림" pitchFamily="50" charset="-127"/>
              </a:rPr>
              <a:t>.</a:t>
            </a:r>
          </a:p>
          <a:p>
            <a:r>
              <a:rPr lang="en-US" altLang="ko-KR" dirty="0">
                <a:effectLst/>
                <a:ea typeface="굴림" pitchFamily="50" charset="-127"/>
              </a:rPr>
              <a:t>In general, any </a:t>
            </a:r>
            <a:r>
              <a:rPr lang="en-US" altLang="ko-KR" dirty="0">
                <a:solidFill>
                  <a:srgbClr val="0070C0"/>
                </a:solidFill>
                <a:effectLst/>
                <a:ea typeface="굴림" pitchFamily="50" charset="-127"/>
              </a:rPr>
              <a:t>O(</a:t>
            </a:r>
            <a:r>
              <a:rPr lang="en-US" altLang="ko-KR" i="1" dirty="0">
                <a:solidFill>
                  <a:srgbClr val="0070C0"/>
                </a:solidFill>
                <a:effectLst/>
                <a:ea typeface="굴림" pitchFamily="50" charset="-127"/>
              </a:rPr>
              <a:t>n</a:t>
            </a:r>
            <a:r>
              <a:rPr lang="en-US" altLang="ko-KR" baseline="30000" dirty="0">
                <a:solidFill>
                  <a:srgbClr val="0070C0"/>
                </a:solidFill>
                <a:effectLst/>
                <a:ea typeface="굴림" pitchFamily="50" charset="-127"/>
              </a:rPr>
              <a:t>2</a:t>
            </a:r>
            <a:r>
              <a:rPr lang="en-US" altLang="ko-KR" dirty="0">
                <a:solidFill>
                  <a:srgbClr val="0070C0"/>
                </a:solidFill>
                <a:effectLst/>
                <a:ea typeface="굴림" pitchFamily="50" charset="-127"/>
              </a:rPr>
              <a:t>) function is faster- growing than any O(</a:t>
            </a:r>
            <a:r>
              <a:rPr lang="en-US" altLang="ko-KR" i="1" dirty="0">
                <a:solidFill>
                  <a:srgbClr val="0070C0"/>
                </a:solidFill>
                <a:effectLst/>
                <a:ea typeface="굴림" pitchFamily="50" charset="-127"/>
              </a:rPr>
              <a:t>n</a:t>
            </a:r>
            <a:r>
              <a:rPr lang="en-US" altLang="ko-KR" dirty="0">
                <a:solidFill>
                  <a:srgbClr val="0070C0"/>
                </a:solidFill>
                <a:effectLst/>
                <a:ea typeface="굴림" pitchFamily="50" charset="-127"/>
              </a:rPr>
              <a:t>) function</a:t>
            </a:r>
            <a:r>
              <a:rPr lang="en-US" altLang="ko-KR" dirty="0">
                <a:effectLst/>
                <a:ea typeface="굴림" pitchFamily="50" charset="-127"/>
              </a:rPr>
              <a:t>.</a:t>
            </a:r>
          </a:p>
          <a:p>
            <a:pPr>
              <a:buFontTx/>
              <a:buNone/>
            </a:pPr>
            <a:endParaRPr lang="en-US" altLang="ko-KR" dirty="0">
              <a:effectLst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effectLst/>
                <a:ea typeface="굴림" pitchFamily="50" charset="-127"/>
              </a:rPr>
              <a:t>Visualizing Orders of Growth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171575"/>
            <a:ext cx="11506200" cy="53340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On a graph, as</a:t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>you go to the</a:t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>right, a faster</a:t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>growing</a:t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>function</a:t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>eventually</a:t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>becomes</a:t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>larger... </a:t>
            </a:r>
          </a:p>
        </p:txBody>
      </p:sp>
      <p:sp>
        <p:nvSpPr>
          <p:cNvPr id="250884" name="Line 4"/>
          <p:cNvSpPr>
            <a:spLocks noChangeShapeType="1"/>
          </p:cNvSpPr>
          <p:nvPr/>
        </p:nvSpPr>
        <p:spPr bwMode="auto">
          <a:xfrm flipV="1">
            <a:off x="5688118" y="2438400"/>
            <a:ext cx="0" cy="304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885" name="Line 5"/>
          <p:cNvSpPr>
            <a:spLocks noChangeShapeType="1"/>
          </p:cNvSpPr>
          <p:nvPr/>
        </p:nvSpPr>
        <p:spPr bwMode="auto">
          <a:xfrm>
            <a:off x="5688118" y="5486400"/>
            <a:ext cx="396136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886" name="Line 6"/>
          <p:cNvSpPr>
            <a:spLocks noChangeShapeType="1"/>
          </p:cNvSpPr>
          <p:nvPr/>
        </p:nvSpPr>
        <p:spPr bwMode="auto">
          <a:xfrm flipV="1">
            <a:off x="5688118" y="2590800"/>
            <a:ext cx="3859795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887" name="Freeform 7"/>
          <p:cNvSpPr>
            <a:spLocks/>
          </p:cNvSpPr>
          <p:nvPr/>
        </p:nvSpPr>
        <p:spPr bwMode="auto">
          <a:xfrm>
            <a:off x="5688119" y="2362200"/>
            <a:ext cx="2336191" cy="3048000"/>
          </a:xfrm>
          <a:custGeom>
            <a:avLst/>
            <a:gdLst/>
            <a:ahLst/>
            <a:cxnLst>
              <a:cxn ang="0">
                <a:pos x="0" y="1920"/>
              </a:cxn>
              <a:cxn ang="0">
                <a:pos x="672" y="1440"/>
              </a:cxn>
              <a:cxn ang="0">
                <a:pos x="1104" y="0"/>
              </a:cxn>
            </a:cxnLst>
            <a:rect l="0" t="0" r="r" b="b"/>
            <a:pathLst>
              <a:path w="1104" h="1920">
                <a:moveTo>
                  <a:pt x="0" y="1920"/>
                </a:moveTo>
                <a:cubicBezTo>
                  <a:pt x="244" y="1840"/>
                  <a:pt x="488" y="1760"/>
                  <a:pt x="672" y="1440"/>
                </a:cubicBezTo>
                <a:cubicBezTo>
                  <a:pt x="856" y="1120"/>
                  <a:pt x="980" y="560"/>
                  <a:pt x="1104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888" name="Text Box 8"/>
          <p:cNvSpPr txBox="1">
            <a:spLocks noChangeArrowheads="1"/>
          </p:cNvSpPr>
          <p:nvPr/>
        </p:nvSpPr>
        <p:spPr bwMode="auto">
          <a:xfrm>
            <a:off x="9014330" y="2893368"/>
            <a:ext cx="1737975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ko-KR" sz="2400" i="1">
                <a:latin typeface="Times New Roman" pitchFamily="18" charset="0"/>
                <a:ea typeface="굴림" pitchFamily="50" charset="-127"/>
              </a:rPr>
              <a:t>f</a:t>
            </a:r>
            <a:r>
              <a:rPr lang="en-US" altLang="ko-KR" sz="2400" baseline="-25000">
                <a:latin typeface="Times New Roman" pitchFamily="18" charset="0"/>
                <a:ea typeface="굴림" pitchFamily="50" charset="-127"/>
              </a:rPr>
              <a:t>A</a:t>
            </a:r>
            <a:r>
              <a:rPr lang="en-US" altLang="ko-KR" sz="2400">
                <a:latin typeface="Times New Roman" pitchFamily="18" charset="0"/>
                <a:ea typeface="굴림" pitchFamily="50" charset="-127"/>
              </a:rPr>
              <a:t>(</a:t>
            </a:r>
            <a:r>
              <a:rPr lang="en-US" altLang="ko-KR" sz="2400" i="1">
                <a:latin typeface="Times New Roman" pitchFamily="18" charset="0"/>
                <a:ea typeface="굴림" pitchFamily="50" charset="-127"/>
              </a:rPr>
              <a:t>n</a:t>
            </a:r>
            <a:r>
              <a:rPr lang="en-US" altLang="ko-KR" sz="2400">
                <a:latin typeface="Times New Roman" pitchFamily="18" charset="0"/>
                <a:ea typeface="굴림" pitchFamily="50" charset="-127"/>
              </a:rPr>
              <a:t>)=30</a:t>
            </a:r>
            <a:r>
              <a:rPr lang="en-US" altLang="ko-KR" sz="2400" i="1">
                <a:latin typeface="Times New Roman" pitchFamily="18" charset="0"/>
                <a:ea typeface="굴림" pitchFamily="50" charset="-127"/>
              </a:rPr>
              <a:t>n</a:t>
            </a:r>
            <a:r>
              <a:rPr lang="en-US" altLang="ko-KR" sz="2400">
                <a:latin typeface="Times New Roman" pitchFamily="18" charset="0"/>
                <a:ea typeface="굴림" pitchFamily="50" charset="-127"/>
              </a:rPr>
              <a:t>+8</a:t>
            </a:r>
            <a:endParaRPr lang="en-US" altLang="ko-KR" sz="2400" i="1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0889" name="Text Box 9"/>
          <p:cNvSpPr txBox="1">
            <a:spLocks noChangeArrowheads="1"/>
          </p:cNvSpPr>
          <p:nvPr/>
        </p:nvSpPr>
        <p:spPr bwMode="auto">
          <a:xfrm>
            <a:off x="6833844" y="5484168"/>
            <a:ext cx="2076209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ko-KR" sz="2400">
                <a:latin typeface="Times New Roman" pitchFamily="18" charset="0"/>
                <a:ea typeface="굴림" pitchFamily="50" charset="-127"/>
              </a:rPr>
              <a:t>Increasing </a:t>
            </a:r>
            <a:r>
              <a:rPr lang="en-US" altLang="ko-KR" sz="2400" i="1">
                <a:latin typeface="Times New Roman" pitchFamily="18" charset="0"/>
                <a:ea typeface="굴림" pitchFamily="50" charset="-127"/>
              </a:rPr>
              <a:t>n </a:t>
            </a:r>
            <a:r>
              <a:rPr lang="en-US" altLang="ko-KR" sz="2400">
                <a:latin typeface="Times New Roman" pitchFamily="18" charset="0"/>
                <a:ea typeface="굴림" pitchFamily="50" charset="-127"/>
                <a:sym typeface="Symbol" pitchFamily="18" charset="2"/>
              </a:rPr>
              <a:t></a:t>
            </a:r>
            <a:endParaRPr lang="en-US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0890" name="Text Box 10"/>
          <p:cNvSpPr txBox="1">
            <a:spLocks noChangeArrowheads="1"/>
          </p:cNvSpPr>
          <p:nvPr/>
        </p:nvSpPr>
        <p:spPr bwMode="auto">
          <a:xfrm>
            <a:off x="7456092" y="4341168"/>
            <a:ext cx="1521570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ko-KR" sz="2400" i="1">
                <a:solidFill>
                  <a:srgbClr val="FF0000"/>
                </a:solidFill>
                <a:latin typeface="Times New Roman" pitchFamily="18" charset="0"/>
                <a:ea typeface="굴림" pitchFamily="50" charset="-127"/>
              </a:rPr>
              <a:t>f</a:t>
            </a:r>
            <a:r>
              <a:rPr lang="en-US" altLang="ko-KR" sz="2400" baseline="-2500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</a:rPr>
              <a:t>B</a:t>
            </a:r>
            <a:r>
              <a:rPr lang="en-US" altLang="ko-KR" sz="240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</a:rPr>
              <a:t>(</a:t>
            </a:r>
            <a:r>
              <a:rPr lang="en-US" altLang="ko-KR" sz="2400" i="1">
                <a:solidFill>
                  <a:srgbClr val="FF0000"/>
                </a:solidFill>
                <a:latin typeface="Times New Roman" pitchFamily="18" charset="0"/>
                <a:ea typeface="굴림" pitchFamily="50" charset="-127"/>
              </a:rPr>
              <a:t>n</a:t>
            </a:r>
            <a:r>
              <a:rPr lang="en-US" altLang="ko-KR" sz="240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</a:rPr>
              <a:t>)=</a:t>
            </a:r>
            <a:r>
              <a:rPr lang="en-US" altLang="ko-KR" sz="2400" i="1">
                <a:solidFill>
                  <a:srgbClr val="FF0000"/>
                </a:solidFill>
                <a:latin typeface="Times New Roman" pitchFamily="18" charset="0"/>
                <a:ea typeface="굴림" pitchFamily="50" charset="-127"/>
              </a:rPr>
              <a:t>n</a:t>
            </a:r>
            <a:r>
              <a:rPr lang="en-US" altLang="ko-KR" sz="2400" baseline="3000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</a:rPr>
              <a:t>2</a:t>
            </a:r>
            <a:r>
              <a:rPr lang="en-US" altLang="ko-KR" sz="240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</a:rPr>
              <a:t>+1</a:t>
            </a:r>
            <a:endParaRPr lang="en-US" altLang="ko-KR" sz="2400" i="1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0891" name="Text Box 11"/>
          <p:cNvSpPr txBox="1">
            <a:spLocks noChangeArrowheads="1"/>
          </p:cNvSpPr>
          <p:nvPr/>
        </p:nvSpPr>
        <p:spPr bwMode="auto">
          <a:xfrm rot="-5400000">
            <a:off x="4033733" y="3790306"/>
            <a:ext cx="2699329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ko-KR" sz="2400">
                <a:latin typeface="Times New Roman" pitchFamily="18" charset="0"/>
                <a:ea typeface="굴림" pitchFamily="50" charset="-127"/>
              </a:rPr>
              <a:t>Value of function </a:t>
            </a:r>
            <a:r>
              <a:rPr lang="en-US" altLang="ko-KR" sz="2400">
                <a:latin typeface="Times New Roman" pitchFamily="18" charset="0"/>
                <a:ea typeface="굴림" pitchFamily="50" charset="-127"/>
                <a:sym typeface="Symbol" pitchFamily="18" charset="2"/>
              </a:rPr>
              <a:t></a:t>
            </a:r>
            <a:endParaRPr lang="en-US" altLang="ko-KR" sz="2400"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8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08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7" grpId="0" animBg="1"/>
      <p:bldP spid="25089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926859" y="0"/>
            <a:ext cx="10360501" cy="1143000"/>
          </a:xfrm>
        </p:spPr>
        <p:txBody>
          <a:bodyPr/>
          <a:lstStyle/>
          <a:p>
            <a:r>
              <a:rPr lang="en-US" sz="4000" dirty="0">
                <a:effectLst/>
                <a:ea typeface="MS Mincho" pitchFamily="49" charset="-128"/>
              </a:rPr>
              <a:t>More Examples …</a:t>
            </a:r>
            <a:endParaRPr lang="en-US" sz="4000" dirty="0">
              <a:effectLst/>
            </a:endParaRP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162" y="1447800"/>
            <a:ext cx="10360501" cy="4648200"/>
          </a:xfrm>
        </p:spPr>
        <p:txBody>
          <a:bodyPr/>
          <a:lstStyle/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>
                <a:cs typeface="Times New Roman" pitchFamily="18" charset="0"/>
              </a:rPr>
              <a:t>n</a:t>
            </a:r>
            <a:r>
              <a:rPr lang="en-US" baseline="30000" dirty="0">
                <a:cs typeface="Times New Roman" pitchFamily="18" charset="0"/>
              </a:rPr>
              <a:t>4</a:t>
            </a:r>
            <a:r>
              <a:rPr lang="en-US" dirty="0">
                <a:cs typeface="Times New Roman" pitchFamily="18" charset="0"/>
              </a:rPr>
              <a:t> + 100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baseline="30000" dirty="0">
                <a:cs typeface="Times New Roman" pitchFamily="18" charset="0"/>
              </a:rPr>
              <a:t>2</a:t>
            </a:r>
            <a:r>
              <a:rPr lang="en-US" dirty="0">
                <a:cs typeface="Times New Roman" pitchFamily="18" charset="0"/>
              </a:rPr>
              <a:t> + 10</a:t>
            </a:r>
            <a:r>
              <a:rPr lang="en-US" i="1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 + 50 </a:t>
            </a:r>
            <a:r>
              <a:rPr lang="en-US" dirty="0">
                <a:ea typeface="MS Mincho" pitchFamily="49" charset="-128"/>
              </a:rPr>
              <a:t>is </a:t>
            </a:r>
            <a:r>
              <a:rPr lang="en-US" i="1" dirty="0">
                <a:solidFill>
                  <a:srgbClr val="0070C0"/>
                </a:solidFill>
                <a:ea typeface="MS Mincho" pitchFamily="49" charset="-128"/>
              </a:rPr>
              <a:t>O</a:t>
            </a:r>
            <a:r>
              <a:rPr lang="en-US" dirty="0">
                <a:solidFill>
                  <a:srgbClr val="0070C0"/>
                </a:solidFill>
                <a:ea typeface="MS Mincho" pitchFamily="49" charset="-128"/>
              </a:rPr>
              <a:t>(</a:t>
            </a:r>
            <a:r>
              <a:rPr lang="en-US" i="1" dirty="0">
                <a:solidFill>
                  <a:srgbClr val="0070C0"/>
                </a:solidFill>
                <a:cs typeface="Times New Roman" pitchFamily="18" charset="0"/>
              </a:rPr>
              <a:t>n</a:t>
            </a:r>
            <a:r>
              <a:rPr lang="en-US" baseline="30000" dirty="0">
                <a:solidFill>
                  <a:srgbClr val="0070C0"/>
                </a:solidFill>
                <a:cs typeface="Times New Roman" pitchFamily="18" charset="0"/>
              </a:rPr>
              <a:t>4</a:t>
            </a:r>
            <a:r>
              <a:rPr lang="en-US" dirty="0">
                <a:solidFill>
                  <a:srgbClr val="0070C0"/>
                </a:solidFill>
                <a:ea typeface="MS Mincho" pitchFamily="49" charset="-128"/>
              </a:rPr>
              <a:t>)</a:t>
            </a:r>
            <a:r>
              <a:rPr lang="en-US" dirty="0"/>
              <a:t> </a:t>
            </a:r>
          </a:p>
          <a:p>
            <a:r>
              <a:rPr lang="en-US" dirty="0">
                <a:ea typeface="MS Mincho" pitchFamily="49" charset="-128"/>
              </a:rPr>
              <a:t>10</a:t>
            </a:r>
            <a:r>
              <a:rPr lang="en-US" i="1" dirty="0">
                <a:ea typeface="MS Mincho" pitchFamily="49" charset="-128"/>
              </a:rPr>
              <a:t>n</a:t>
            </a:r>
            <a:r>
              <a:rPr lang="en-US" baseline="30000" dirty="0">
                <a:ea typeface="MS Mincho" pitchFamily="49" charset="-128"/>
              </a:rPr>
              <a:t>3</a:t>
            </a:r>
            <a:r>
              <a:rPr lang="en-US" dirty="0">
                <a:ea typeface="MS Mincho" pitchFamily="49" charset="-128"/>
              </a:rPr>
              <a:t> + 2</a:t>
            </a:r>
            <a:r>
              <a:rPr lang="en-US" i="1" dirty="0">
                <a:ea typeface="MS Mincho" pitchFamily="49" charset="-128"/>
              </a:rPr>
              <a:t>n</a:t>
            </a:r>
            <a:r>
              <a:rPr lang="en-US" baseline="30000" dirty="0">
                <a:ea typeface="MS Mincho" pitchFamily="49" charset="-128"/>
              </a:rPr>
              <a:t>2</a:t>
            </a:r>
            <a:r>
              <a:rPr lang="en-US" dirty="0">
                <a:ea typeface="MS Mincho" pitchFamily="49" charset="-128"/>
              </a:rPr>
              <a:t> is </a:t>
            </a:r>
            <a:r>
              <a:rPr lang="en-US" i="1" dirty="0">
                <a:solidFill>
                  <a:srgbClr val="0070C0"/>
                </a:solidFill>
                <a:ea typeface="MS Mincho" pitchFamily="49" charset="-128"/>
              </a:rPr>
              <a:t>O</a:t>
            </a:r>
            <a:r>
              <a:rPr lang="en-US" dirty="0">
                <a:solidFill>
                  <a:srgbClr val="0070C0"/>
                </a:solidFill>
                <a:ea typeface="MS Mincho" pitchFamily="49" charset="-128"/>
              </a:rPr>
              <a:t>(</a:t>
            </a:r>
            <a:r>
              <a:rPr lang="en-US" i="1" dirty="0">
                <a:solidFill>
                  <a:srgbClr val="0070C0"/>
                </a:solidFill>
                <a:ea typeface="MS Mincho" pitchFamily="49" charset="-128"/>
              </a:rPr>
              <a:t>n</a:t>
            </a:r>
            <a:r>
              <a:rPr lang="en-US" baseline="30000" dirty="0">
                <a:solidFill>
                  <a:srgbClr val="0070C0"/>
                </a:solidFill>
                <a:ea typeface="MS Mincho" pitchFamily="49" charset="-128"/>
              </a:rPr>
              <a:t>3</a:t>
            </a:r>
            <a:r>
              <a:rPr lang="en-US" dirty="0">
                <a:solidFill>
                  <a:srgbClr val="0070C0"/>
                </a:solidFill>
                <a:ea typeface="MS Mincho" pitchFamily="49" charset="-128"/>
              </a:rPr>
              <a:t>)</a:t>
            </a:r>
            <a:r>
              <a:rPr lang="en-US" dirty="0">
                <a:ea typeface="MS Mincho" pitchFamily="49" charset="-128"/>
              </a:rPr>
              <a:t>    </a:t>
            </a:r>
          </a:p>
          <a:p>
            <a:r>
              <a:rPr lang="en-US" i="1" dirty="0">
                <a:ea typeface="MS Mincho" pitchFamily="49" charset="-128"/>
              </a:rPr>
              <a:t>n</a:t>
            </a:r>
            <a:r>
              <a:rPr lang="en-US" baseline="30000" dirty="0">
                <a:ea typeface="MS Mincho" pitchFamily="49" charset="-128"/>
              </a:rPr>
              <a:t>3</a:t>
            </a:r>
            <a:r>
              <a:rPr lang="en-US" dirty="0">
                <a:ea typeface="MS Mincho" pitchFamily="49" charset="-128"/>
              </a:rPr>
              <a:t> - </a:t>
            </a:r>
            <a:r>
              <a:rPr lang="en-US" i="1" dirty="0">
                <a:ea typeface="MS Mincho" pitchFamily="49" charset="-128"/>
              </a:rPr>
              <a:t>n</a:t>
            </a:r>
            <a:r>
              <a:rPr lang="en-US" baseline="30000" dirty="0">
                <a:ea typeface="MS Mincho" pitchFamily="49" charset="-128"/>
              </a:rPr>
              <a:t>2</a:t>
            </a:r>
            <a:r>
              <a:rPr lang="en-US" dirty="0">
                <a:ea typeface="MS Mincho" pitchFamily="49" charset="-128"/>
              </a:rPr>
              <a:t> is </a:t>
            </a:r>
            <a:r>
              <a:rPr lang="en-US" i="1" dirty="0">
                <a:solidFill>
                  <a:srgbClr val="0070C0"/>
                </a:solidFill>
                <a:ea typeface="MS Mincho" pitchFamily="49" charset="-128"/>
              </a:rPr>
              <a:t>O</a:t>
            </a:r>
            <a:r>
              <a:rPr lang="en-US" dirty="0">
                <a:solidFill>
                  <a:srgbClr val="0070C0"/>
                </a:solidFill>
                <a:ea typeface="MS Mincho" pitchFamily="49" charset="-128"/>
              </a:rPr>
              <a:t>(</a:t>
            </a:r>
            <a:r>
              <a:rPr lang="en-US" i="1" dirty="0">
                <a:solidFill>
                  <a:srgbClr val="0070C0"/>
                </a:solidFill>
                <a:ea typeface="MS Mincho" pitchFamily="49" charset="-128"/>
              </a:rPr>
              <a:t>n</a:t>
            </a:r>
            <a:r>
              <a:rPr lang="en-US" baseline="30000" dirty="0">
                <a:solidFill>
                  <a:srgbClr val="0070C0"/>
                </a:solidFill>
                <a:ea typeface="MS Mincho" pitchFamily="49" charset="-128"/>
              </a:rPr>
              <a:t>3</a:t>
            </a:r>
            <a:r>
              <a:rPr lang="en-US" dirty="0">
                <a:solidFill>
                  <a:srgbClr val="0070C0"/>
                </a:solidFill>
                <a:ea typeface="MS Mincho" pitchFamily="49" charset="-128"/>
              </a:rPr>
              <a:t>)</a:t>
            </a:r>
          </a:p>
          <a:p>
            <a:r>
              <a:rPr lang="en-US" dirty="0">
                <a:ea typeface="MS Mincho" pitchFamily="49" charset="-128"/>
              </a:rPr>
              <a:t>constants</a:t>
            </a:r>
          </a:p>
          <a:p>
            <a:pPr lvl="1"/>
            <a:r>
              <a:rPr lang="en-US" dirty="0">
                <a:ea typeface="MS Mincho" pitchFamily="49" charset="-128"/>
              </a:rPr>
              <a:t>10 is </a:t>
            </a:r>
            <a:r>
              <a:rPr lang="en-US" i="1" dirty="0">
                <a:solidFill>
                  <a:srgbClr val="0070C0"/>
                </a:solidFill>
                <a:ea typeface="MS Mincho" pitchFamily="49" charset="-128"/>
              </a:rPr>
              <a:t>O</a:t>
            </a:r>
            <a:r>
              <a:rPr lang="en-US" dirty="0">
                <a:solidFill>
                  <a:srgbClr val="0070C0"/>
                </a:solidFill>
                <a:ea typeface="MS Mincho" pitchFamily="49" charset="-128"/>
              </a:rPr>
              <a:t>(1)</a:t>
            </a:r>
          </a:p>
          <a:p>
            <a:pPr lvl="1"/>
            <a:r>
              <a:rPr lang="en-US" dirty="0">
                <a:ea typeface="MS Mincho" pitchFamily="49" charset="-128"/>
              </a:rPr>
              <a:t>1273 is </a:t>
            </a:r>
            <a:r>
              <a:rPr lang="en-US" i="1" dirty="0">
                <a:solidFill>
                  <a:srgbClr val="0070C0"/>
                </a:solidFill>
                <a:ea typeface="MS Mincho" pitchFamily="49" charset="-128"/>
              </a:rPr>
              <a:t>O</a:t>
            </a:r>
            <a:r>
              <a:rPr lang="en-US" dirty="0">
                <a:solidFill>
                  <a:srgbClr val="0070C0"/>
                </a:solidFill>
                <a:ea typeface="MS Mincho" pitchFamily="49" charset="-128"/>
              </a:rPr>
              <a:t>(1)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162" y="228600"/>
            <a:ext cx="10360501" cy="762000"/>
          </a:xfrm>
        </p:spPr>
        <p:txBody>
          <a:bodyPr/>
          <a:lstStyle/>
          <a:p>
            <a:r>
              <a:rPr lang="en-US" sz="4000" dirty="0">
                <a:effectLst/>
                <a:ea typeface="MS Mincho" pitchFamily="49" charset="-128"/>
              </a:rPr>
              <a:t>Back to Our Example</a:t>
            </a:r>
            <a:endParaRPr lang="en-US" sz="4000" dirty="0">
              <a:effectLst/>
            </a:endParaRP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016" y="1143000"/>
            <a:ext cx="11137116" cy="5105400"/>
          </a:xfrm>
        </p:spPr>
        <p:txBody>
          <a:bodyPr/>
          <a:lstStyle/>
          <a:p>
            <a:pPr>
              <a:lnSpc>
                <a:spcPct val="60000"/>
              </a:lnSpc>
              <a:buFontTx/>
              <a:buNone/>
            </a:pPr>
            <a:r>
              <a:rPr lang="en-US" sz="2400" dirty="0">
                <a:effectLst/>
                <a:cs typeface="Times New Roman" pitchFamily="18" charset="0"/>
              </a:rPr>
              <a:t>	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sz="2000" b="1" i="1" dirty="0">
                <a:effectLst/>
                <a:cs typeface="Times New Roman" pitchFamily="18" charset="0"/>
              </a:rPr>
              <a:t>Algorithm 1                               Algorithm 2</a:t>
            </a:r>
            <a:endParaRPr lang="en-US" sz="2000" b="1" i="1" dirty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n-US" sz="2400" dirty="0">
                <a:effectLst/>
                <a:cs typeface="Times New Roman" pitchFamily="18" charset="0"/>
              </a:rPr>
              <a:t>                     </a:t>
            </a:r>
            <a:r>
              <a:rPr lang="en-US" sz="2000" b="1" dirty="0">
                <a:effectLst/>
                <a:cs typeface="Times New Roman" pitchFamily="18" charset="0"/>
              </a:rPr>
              <a:t>Cost                                                 </a:t>
            </a:r>
            <a:r>
              <a:rPr lang="en-US" sz="2000" b="1" dirty="0" err="1">
                <a:effectLst/>
                <a:cs typeface="Times New Roman" pitchFamily="18" charset="0"/>
              </a:rPr>
              <a:t>Cost</a:t>
            </a:r>
            <a:endParaRPr lang="en-US" sz="2000" b="1" dirty="0">
              <a:effectLst/>
              <a:cs typeface="Courier New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n-US" sz="2000" dirty="0">
                <a:effectLst/>
                <a:cs typeface="Times New Roman" pitchFamily="18" charset="0"/>
              </a:rPr>
              <a:t>   </a:t>
            </a:r>
            <a:r>
              <a:rPr lang="en-US" sz="2000" dirty="0" err="1">
                <a:effectLst/>
                <a:cs typeface="Times New Roman" pitchFamily="18" charset="0"/>
              </a:rPr>
              <a:t>arr</a:t>
            </a:r>
            <a:r>
              <a:rPr lang="en-US" sz="2000" dirty="0">
                <a:effectLst/>
                <a:cs typeface="Times New Roman" pitchFamily="18" charset="0"/>
              </a:rPr>
              <a:t>[0] = 0;         c</a:t>
            </a:r>
            <a:r>
              <a:rPr lang="en-US" sz="2000" baseline="-25000" dirty="0">
                <a:effectLst/>
                <a:cs typeface="Times New Roman" pitchFamily="18" charset="0"/>
              </a:rPr>
              <a:t>1</a:t>
            </a:r>
            <a:r>
              <a:rPr lang="en-US" sz="2000" dirty="0">
                <a:effectLst/>
                <a:cs typeface="Times New Roman" pitchFamily="18" charset="0"/>
              </a:rPr>
              <a:t>                  for(</a:t>
            </a:r>
            <a:r>
              <a:rPr lang="en-US" sz="2000" dirty="0" err="1">
                <a:effectLst/>
                <a:cs typeface="Times New Roman" pitchFamily="18" charset="0"/>
              </a:rPr>
              <a:t>i</a:t>
            </a:r>
            <a:r>
              <a:rPr lang="en-US" sz="2000" dirty="0">
                <a:effectLst/>
                <a:cs typeface="Times New Roman" pitchFamily="18" charset="0"/>
              </a:rPr>
              <a:t>=0; </a:t>
            </a:r>
            <a:r>
              <a:rPr lang="en-US" sz="2000" dirty="0" err="1">
                <a:effectLst/>
                <a:cs typeface="Times New Roman" pitchFamily="18" charset="0"/>
              </a:rPr>
              <a:t>i</a:t>
            </a:r>
            <a:r>
              <a:rPr lang="en-US" sz="2000" dirty="0">
                <a:effectLst/>
                <a:cs typeface="Times New Roman" pitchFamily="18" charset="0"/>
              </a:rPr>
              <a:t>&lt;N; </a:t>
            </a:r>
            <a:r>
              <a:rPr lang="en-US" sz="2000" dirty="0" err="1">
                <a:effectLst/>
                <a:cs typeface="Times New Roman" pitchFamily="18" charset="0"/>
              </a:rPr>
              <a:t>i</a:t>
            </a:r>
            <a:r>
              <a:rPr lang="en-US" sz="2000" dirty="0">
                <a:effectLst/>
                <a:cs typeface="Times New Roman" pitchFamily="18" charset="0"/>
              </a:rPr>
              <a:t>++)          c</a:t>
            </a:r>
            <a:r>
              <a:rPr lang="en-US" sz="2000" baseline="-25000" dirty="0">
                <a:effectLst/>
                <a:cs typeface="Times New Roman" pitchFamily="18" charset="0"/>
              </a:rPr>
              <a:t>2</a:t>
            </a:r>
            <a:endParaRPr lang="en-US" sz="2000" baseline="-25000" dirty="0">
              <a:effectLst/>
              <a:cs typeface="Courier New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n-US" sz="2000" dirty="0">
                <a:effectLst/>
                <a:cs typeface="Times New Roman" pitchFamily="18" charset="0"/>
              </a:rPr>
              <a:t>   </a:t>
            </a:r>
            <a:r>
              <a:rPr lang="en-US" sz="2000" dirty="0" err="1">
                <a:effectLst/>
                <a:cs typeface="Times New Roman" pitchFamily="18" charset="0"/>
              </a:rPr>
              <a:t>arr</a:t>
            </a:r>
            <a:r>
              <a:rPr lang="en-US" sz="2000" dirty="0">
                <a:effectLst/>
                <a:cs typeface="Times New Roman" pitchFamily="18" charset="0"/>
              </a:rPr>
              <a:t>[1] = 0;         c</a:t>
            </a:r>
            <a:r>
              <a:rPr lang="en-US" sz="2000" baseline="-25000" dirty="0">
                <a:effectLst/>
                <a:cs typeface="Times New Roman" pitchFamily="18" charset="0"/>
              </a:rPr>
              <a:t>1</a:t>
            </a:r>
            <a:r>
              <a:rPr lang="en-US" sz="2000" dirty="0">
                <a:effectLst/>
                <a:cs typeface="Times New Roman" pitchFamily="18" charset="0"/>
              </a:rPr>
              <a:t>                     </a:t>
            </a:r>
            <a:r>
              <a:rPr lang="en-US" sz="2000" dirty="0" err="1">
                <a:effectLst/>
                <a:cs typeface="Times New Roman" pitchFamily="18" charset="0"/>
              </a:rPr>
              <a:t>arr</a:t>
            </a:r>
            <a:r>
              <a:rPr lang="en-US" sz="2000" dirty="0">
                <a:effectLst/>
                <a:cs typeface="Times New Roman" pitchFamily="18" charset="0"/>
              </a:rPr>
              <a:t>[</a:t>
            </a:r>
            <a:r>
              <a:rPr lang="en-US" sz="2000" dirty="0" err="1">
                <a:effectLst/>
                <a:cs typeface="Times New Roman" pitchFamily="18" charset="0"/>
              </a:rPr>
              <a:t>i</a:t>
            </a:r>
            <a:r>
              <a:rPr lang="en-US" sz="2000" dirty="0">
                <a:effectLst/>
                <a:cs typeface="Times New Roman" pitchFamily="18" charset="0"/>
              </a:rPr>
              <a:t>] = 0;                   c</a:t>
            </a:r>
            <a:r>
              <a:rPr lang="en-US" sz="2000" baseline="-25000" dirty="0">
                <a:effectLst/>
                <a:cs typeface="Times New Roman" pitchFamily="18" charset="0"/>
              </a:rPr>
              <a:t>1</a:t>
            </a:r>
            <a:endParaRPr lang="en-US" sz="2000" baseline="-25000" dirty="0">
              <a:effectLst/>
              <a:cs typeface="Courier New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n-US" sz="2000" dirty="0">
                <a:effectLst/>
                <a:cs typeface="Times New Roman" pitchFamily="18" charset="0"/>
              </a:rPr>
              <a:t>   </a:t>
            </a:r>
            <a:r>
              <a:rPr lang="en-US" sz="2000" dirty="0" err="1">
                <a:effectLst/>
                <a:cs typeface="Times New Roman" pitchFamily="18" charset="0"/>
              </a:rPr>
              <a:t>arr</a:t>
            </a:r>
            <a:r>
              <a:rPr lang="en-US" sz="2000" dirty="0">
                <a:effectLst/>
                <a:cs typeface="Times New Roman" pitchFamily="18" charset="0"/>
              </a:rPr>
              <a:t>[2] = 0;         c</a:t>
            </a:r>
            <a:r>
              <a:rPr lang="en-US" sz="2000" baseline="-25000" dirty="0">
                <a:effectLst/>
                <a:cs typeface="Times New Roman" pitchFamily="18" charset="0"/>
              </a:rPr>
              <a:t>1</a:t>
            </a:r>
          </a:p>
          <a:p>
            <a:pPr>
              <a:lnSpc>
                <a:spcPct val="65000"/>
              </a:lnSpc>
              <a:buFontTx/>
              <a:buNone/>
            </a:pPr>
            <a:r>
              <a:rPr lang="en-US" sz="2000" dirty="0">
                <a:effectLst/>
                <a:cs typeface="Times New Roman" pitchFamily="18" charset="0"/>
              </a:rPr>
              <a:t>    ...</a:t>
            </a:r>
            <a:endParaRPr lang="en-US" sz="2000" dirty="0">
              <a:effectLst/>
              <a:cs typeface="Courier New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n-US" sz="2000" dirty="0">
                <a:effectLst/>
                <a:cs typeface="Times New Roman" pitchFamily="18" charset="0"/>
              </a:rPr>
              <a:t>   </a:t>
            </a:r>
            <a:r>
              <a:rPr lang="en-US" sz="2000" dirty="0" err="1">
                <a:effectLst/>
                <a:cs typeface="Times New Roman" pitchFamily="18" charset="0"/>
              </a:rPr>
              <a:t>arr</a:t>
            </a:r>
            <a:r>
              <a:rPr lang="en-US" sz="2000" dirty="0">
                <a:effectLst/>
                <a:cs typeface="Times New Roman" pitchFamily="18" charset="0"/>
              </a:rPr>
              <a:t>[N-1] = 0;     c</a:t>
            </a:r>
            <a:r>
              <a:rPr lang="en-US" sz="2000" baseline="-25000" dirty="0">
                <a:effectLst/>
                <a:cs typeface="Times New Roman" pitchFamily="18" charset="0"/>
              </a:rPr>
              <a:t>1</a:t>
            </a:r>
            <a:r>
              <a:rPr lang="en-US" sz="2000" dirty="0">
                <a:effectLst/>
                <a:cs typeface="Times New Roman" pitchFamily="18" charset="0"/>
              </a:rPr>
              <a:t> </a:t>
            </a:r>
            <a:endParaRPr lang="en-US" sz="2000" dirty="0">
              <a:effectLst/>
              <a:cs typeface="Courier New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n-US" sz="2000" dirty="0">
                <a:effectLst/>
                <a:cs typeface="Times New Roman" pitchFamily="18" charset="0"/>
              </a:rPr>
              <a:t>                       -----------                                          -------------</a:t>
            </a:r>
            <a:endParaRPr lang="en-US" sz="2000" dirty="0">
              <a:effectLst/>
              <a:cs typeface="Courier New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s-ES_tradnl" sz="2000" dirty="0">
                <a:effectLst/>
                <a:cs typeface="Times New Roman" pitchFamily="18" charset="0"/>
              </a:rPr>
              <a:t>     c</a:t>
            </a:r>
            <a:r>
              <a:rPr lang="es-ES_tradnl" sz="2000" baseline="-25000" dirty="0">
                <a:effectLst/>
                <a:cs typeface="Times New Roman" pitchFamily="18" charset="0"/>
              </a:rPr>
              <a:t>1</a:t>
            </a:r>
            <a:r>
              <a:rPr lang="es-ES_tradnl" sz="2000" dirty="0">
                <a:effectLst/>
                <a:cs typeface="Times New Roman" pitchFamily="18" charset="0"/>
              </a:rPr>
              <a:t>+c</a:t>
            </a:r>
            <a:r>
              <a:rPr lang="es-ES_tradnl" sz="2000" baseline="-25000" dirty="0">
                <a:effectLst/>
                <a:cs typeface="Times New Roman" pitchFamily="18" charset="0"/>
              </a:rPr>
              <a:t>1</a:t>
            </a:r>
            <a:r>
              <a:rPr lang="es-ES_tradnl" sz="2000" dirty="0">
                <a:effectLst/>
                <a:cs typeface="Times New Roman" pitchFamily="18" charset="0"/>
              </a:rPr>
              <a:t>+...+c</a:t>
            </a:r>
            <a:r>
              <a:rPr lang="es-ES_tradnl" sz="2000" baseline="-25000" dirty="0">
                <a:effectLst/>
                <a:cs typeface="Times New Roman" pitchFamily="18" charset="0"/>
              </a:rPr>
              <a:t>1</a:t>
            </a:r>
            <a:r>
              <a:rPr lang="es-ES_tradnl" sz="2000" dirty="0">
                <a:effectLst/>
                <a:cs typeface="Times New Roman" pitchFamily="18" charset="0"/>
              </a:rPr>
              <a:t> = </a:t>
            </a:r>
            <a:r>
              <a:rPr lang="es-ES_tradnl" sz="2000" dirty="0">
                <a:solidFill>
                  <a:srgbClr val="DD0111"/>
                </a:solidFill>
                <a:effectLst/>
                <a:cs typeface="Times New Roman" pitchFamily="18" charset="0"/>
              </a:rPr>
              <a:t>c</a:t>
            </a:r>
            <a:r>
              <a:rPr lang="es-ES_tradnl" sz="2000" baseline="-25000" dirty="0">
                <a:solidFill>
                  <a:srgbClr val="DD0111"/>
                </a:solidFill>
                <a:effectLst/>
                <a:cs typeface="Times New Roman" pitchFamily="18" charset="0"/>
              </a:rPr>
              <a:t>1</a:t>
            </a:r>
            <a:r>
              <a:rPr lang="es-ES_tradnl" sz="2000" dirty="0">
                <a:solidFill>
                  <a:srgbClr val="DD0111"/>
                </a:solidFill>
                <a:effectLst/>
                <a:cs typeface="Times New Roman" pitchFamily="18" charset="0"/>
              </a:rPr>
              <a:t> x N</a:t>
            </a:r>
            <a:r>
              <a:rPr lang="es-ES_tradnl" sz="2000" dirty="0">
                <a:effectLst/>
                <a:cs typeface="Times New Roman" pitchFamily="18" charset="0"/>
              </a:rPr>
              <a:t>                         (N+1) x c</a:t>
            </a:r>
            <a:r>
              <a:rPr lang="es-ES_tradnl" sz="2000" baseline="-25000" dirty="0">
                <a:effectLst/>
                <a:cs typeface="Times New Roman" pitchFamily="18" charset="0"/>
              </a:rPr>
              <a:t>2</a:t>
            </a:r>
            <a:r>
              <a:rPr lang="es-ES_tradnl" sz="2000" dirty="0">
                <a:effectLst/>
                <a:cs typeface="Times New Roman" pitchFamily="18" charset="0"/>
              </a:rPr>
              <a:t> + N x c</a:t>
            </a:r>
            <a:r>
              <a:rPr lang="es-ES_tradnl" sz="2000" baseline="-25000" dirty="0">
                <a:effectLst/>
                <a:cs typeface="Times New Roman" pitchFamily="18" charset="0"/>
              </a:rPr>
              <a:t>1</a:t>
            </a:r>
            <a:r>
              <a:rPr lang="es-ES_tradnl" sz="2000" dirty="0">
                <a:effectLst/>
                <a:cs typeface="Times New Roman" pitchFamily="18" charset="0"/>
              </a:rPr>
              <a:t> = </a:t>
            </a:r>
            <a:endParaRPr lang="en-US" sz="2000" dirty="0">
              <a:effectLst/>
              <a:cs typeface="Courier New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s-ES_tradnl" sz="2000" dirty="0">
                <a:effectLst/>
                <a:ea typeface="MS Mincho" pitchFamily="49" charset="-128"/>
              </a:rPr>
              <a:t>                                                                   </a:t>
            </a:r>
            <a:r>
              <a:rPr lang="en-US" sz="2000" dirty="0">
                <a:solidFill>
                  <a:srgbClr val="DD0111"/>
                </a:solidFill>
                <a:effectLst/>
                <a:ea typeface="MS Mincho" pitchFamily="49" charset="-128"/>
              </a:rPr>
              <a:t>(c</a:t>
            </a:r>
            <a:r>
              <a:rPr lang="en-US" sz="2000" baseline="-25000" dirty="0">
                <a:solidFill>
                  <a:srgbClr val="DD0111"/>
                </a:solidFill>
                <a:effectLst/>
                <a:ea typeface="MS Mincho" pitchFamily="49" charset="-128"/>
              </a:rPr>
              <a:t>2</a:t>
            </a:r>
            <a:r>
              <a:rPr lang="en-US" sz="2000" dirty="0">
                <a:solidFill>
                  <a:srgbClr val="DD0111"/>
                </a:solidFill>
                <a:effectLst/>
                <a:ea typeface="MS Mincho" pitchFamily="49" charset="-128"/>
              </a:rPr>
              <a:t> + c</a:t>
            </a:r>
            <a:r>
              <a:rPr lang="en-US" sz="2000" baseline="-25000" dirty="0">
                <a:solidFill>
                  <a:srgbClr val="DD0111"/>
                </a:solidFill>
                <a:effectLst/>
                <a:ea typeface="MS Mincho" pitchFamily="49" charset="-128"/>
              </a:rPr>
              <a:t>1</a:t>
            </a:r>
            <a:r>
              <a:rPr lang="en-US" sz="2000" dirty="0">
                <a:solidFill>
                  <a:srgbClr val="DD0111"/>
                </a:solidFill>
                <a:effectLst/>
                <a:ea typeface="MS Mincho" pitchFamily="49" charset="-128"/>
              </a:rPr>
              <a:t>) x N + c</a:t>
            </a:r>
            <a:r>
              <a:rPr lang="en-US" sz="2000" baseline="-25000" dirty="0">
                <a:solidFill>
                  <a:srgbClr val="DD0111"/>
                </a:solidFill>
                <a:effectLst/>
                <a:ea typeface="MS Mincho" pitchFamily="49" charset="-128"/>
              </a:rPr>
              <a:t>2</a:t>
            </a:r>
            <a:r>
              <a:rPr lang="en-US" sz="2400" dirty="0">
                <a:solidFill>
                  <a:srgbClr val="DD0111"/>
                </a:solidFill>
                <a:effectLst/>
              </a:rPr>
              <a:t> </a:t>
            </a:r>
          </a:p>
          <a:p>
            <a:pPr>
              <a:lnSpc>
                <a:spcPct val="65000"/>
              </a:lnSpc>
              <a:buFontTx/>
              <a:buNone/>
            </a:pPr>
            <a:endParaRPr lang="en-US" sz="2400" dirty="0">
              <a:solidFill>
                <a:srgbClr val="DD0111"/>
              </a:solidFill>
              <a:effectLst/>
            </a:endParaRPr>
          </a:p>
          <a:p>
            <a:pPr>
              <a:lnSpc>
                <a:spcPct val="65000"/>
              </a:lnSpc>
            </a:pPr>
            <a:r>
              <a:rPr lang="en-US" sz="2400" dirty="0">
                <a:effectLst/>
                <a:cs typeface="Times New Roman" pitchFamily="18" charset="0"/>
              </a:rPr>
              <a:t>Both algorithms are of the </a:t>
            </a:r>
            <a:r>
              <a:rPr lang="en-US" sz="2400" dirty="0">
                <a:solidFill>
                  <a:srgbClr val="0070C0"/>
                </a:solidFill>
                <a:effectLst/>
                <a:cs typeface="Times New Roman" pitchFamily="18" charset="0"/>
              </a:rPr>
              <a:t>same order: </a:t>
            </a:r>
            <a:r>
              <a:rPr lang="en-US" sz="2400" i="1" dirty="0">
                <a:solidFill>
                  <a:srgbClr val="0070C0"/>
                </a:solidFill>
                <a:effectLst/>
                <a:cs typeface="Times New Roman" pitchFamily="18" charset="0"/>
              </a:rPr>
              <a:t>O(N)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/>
                <a:ea typeface="MS Mincho" pitchFamily="49" charset="-128"/>
              </a:rPr>
              <a:t>Example (cont’d)</a:t>
            </a:r>
            <a:endParaRPr lang="en-US" sz="3200" dirty="0">
              <a:effectLst/>
              <a:ea typeface="MS Mincho" pitchFamily="49" charset="-128"/>
            </a:endParaRP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2" y="1600200"/>
            <a:ext cx="11072945" cy="4572000"/>
          </a:xfrm>
        </p:spPr>
        <p:txBody>
          <a:bodyPr/>
          <a:lstStyle/>
          <a:p>
            <a:endParaRPr lang="en-US" sz="2400" i="1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b="1" i="1" dirty="0">
                <a:cs typeface="Times New Roman" pitchFamily="18" charset="0"/>
              </a:rPr>
              <a:t>Algorithm 3                          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b="1" i="1" dirty="0">
                <a:cs typeface="Times New Roman" pitchFamily="18" charset="0"/>
              </a:rPr>
              <a:t>Cost </a:t>
            </a:r>
            <a:endParaRPr lang="en-US" sz="2400" b="1" i="1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>
                <a:cs typeface="Times New Roman" pitchFamily="18" charset="0"/>
              </a:rPr>
              <a:t> 	sum = 0;                                 c</a:t>
            </a:r>
            <a:r>
              <a:rPr lang="en-US" sz="2400" baseline="-25000" dirty="0">
                <a:cs typeface="Times New Roman" pitchFamily="18" charset="0"/>
              </a:rPr>
              <a:t>1</a:t>
            </a:r>
            <a:r>
              <a:rPr lang="en-US" sz="2400" dirty="0">
                <a:cs typeface="Times New Roman" pitchFamily="18" charset="0"/>
              </a:rPr>
              <a:t> </a:t>
            </a:r>
            <a:endParaRPr lang="en-US" sz="2400" dirty="0"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>
                <a:cs typeface="Times New Roman" pitchFamily="18" charset="0"/>
              </a:rPr>
              <a:t>	for(</a:t>
            </a:r>
            <a:r>
              <a:rPr lang="en-US" sz="2400" dirty="0" err="1">
                <a:cs typeface="Times New Roman" pitchFamily="18" charset="0"/>
              </a:rPr>
              <a:t>i</a:t>
            </a:r>
            <a:r>
              <a:rPr lang="en-US" sz="2400" dirty="0">
                <a:cs typeface="Times New Roman" pitchFamily="18" charset="0"/>
              </a:rPr>
              <a:t>=0; </a:t>
            </a:r>
            <a:r>
              <a:rPr lang="en-US" sz="2400" dirty="0" err="1">
                <a:cs typeface="Times New Roman" pitchFamily="18" charset="0"/>
              </a:rPr>
              <a:t>i</a:t>
            </a:r>
            <a:r>
              <a:rPr lang="en-US" sz="2400" dirty="0">
                <a:cs typeface="Times New Roman" pitchFamily="18" charset="0"/>
              </a:rPr>
              <a:t>&lt;N; </a:t>
            </a:r>
            <a:r>
              <a:rPr lang="en-US" sz="2400" dirty="0" err="1">
                <a:cs typeface="Times New Roman" pitchFamily="18" charset="0"/>
              </a:rPr>
              <a:t>i</a:t>
            </a:r>
            <a:r>
              <a:rPr lang="en-US" sz="2400" dirty="0">
                <a:cs typeface="Times New Roman" pitchFamily="18" charset="0"/>
              </a:rPr>
              <a:t>++)                     c</a:t>
            </a:r>
            <a:r>
              <a:rPr lang="en-US" sz="2400" baseline="-25000" dirty="0">
                <a:cs typeface="Times New Roman" pitchFamily="18" charset="0"/>
              </a:rPr>
              <a:t>2</a:t>
            </a:r>
            <a:endParaRPr lang="en-US" sz="2400" baseline="-25000" dirty="0"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>
                <a:cs typeface="Times New Roman" pitchFamily="18" charset="0"/>
              </a:rPr>
              <a:t> 	   for(j=0; j&lt;N; j++)                  c</a:t>
            </a:r>
            <a:r>
              <a:rPr lang="en-US" sz="2400" baseline="-25000" dirty="0">
                <a:cs typeface="Times New Roman" pitchFamily="18" charset="0"/>
              </a:rPr>
              <a:t>2</a:t>
            </a:r>
            <a:r>
              <a:rPr lang="en-US" sz="2400" dirty="0">
                <a:cs typeface="Times New Roman" pitchFamily="18" charset="0"/>
              </a:rPr>
              <a:t> </a:t>
            </a:r>
            <a:endParaRPr lang="en-US" sz="2400" dirty="0"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>
                <a:cs typeface="Times New Roman" pitchFamily="18" charset="0"/>
              </a:rPr>
              <a:t>    	   sum += </a:t>
            </a:r>
            <a:r>
              <a:rPr lang="en-US" sz="2400" dirty="0" err="1">
                <a:cs typeface="Times New Roman" pitchFamily="18" charset="0"/>
              </a:rPr>
              <a:t>arr</a:t>
            </a:r>
            <a:r>
              <a:rPr lang="en-US" sz="2400" dirty="0">
                <a:cs typeface="Times New Roman" pitchFamily="18" charset="0"/>
              </a:rPr>
              <a:t>[</a:t>
            </a:r>
            <a:r>
              <a:rPr lang="en-US" sz="2400" dirty="0" err="1">
                <a:cs typeface="Times New Roman" pitchFamily="18" charset="0"/>
              </a:rPr>
              <a:t>i</a:t>
            </a:r>
            <a:r>
              <a:rPr lang="en-US" sz="2400" dirty="0">
                <a:cs typeface="Times New Roman" pitchFamily="18" charset="0"/>
              </a:rPr>
              <a:t>][j];                    c</a:t>
            </a:r>
            <a:r>
              <a:rPr lang="en-US" sz="2400" baseline="-25000" dirty="0">
                <a:cs typeface="Times New Roman" pitchFamily="18" charset="0"/>
              </a:rPr>
              <a:t>3</a:t>
            </a:r>
            <a:endParaRPr lang="en-US" sz="2400" baseline="-25000" dirty="0"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>
                <a:cs typeface="Times New Roman" pitchFamily="18" charset="0"/>
              </a:rPr>
              <a:t>                                         	       ------------</a:t>
            </a:r>
          </a:p>
          <a:p>
            <a:pPr>
              <a:buFontTx/>
              <a:buNone/>
            </a:pPr>
            <a:r>
              <a:rPr lang="en-US" sz="2400" i="1" dirty="0">
                <a:solidFill>
                  <a:srgbClr val="DD0111"/>
                </a:solidFill>
                <a:cs typeface="Times New Roman" pitchFamily="18" charset="0"/>
              </a:rPr>
              <a:t>c</a:t>
            </a:r>
            <a:r>
              <a:rPr lang="en-US" sz="2400" baseline="-25000" dirty="0">
                <a:solidFill>
                  <a:srgbClr val="DD0111"/>
                </a:solidFill>
                <a:ea typeface="MS Mincho" pitchFamily="49" charset="-128"/>
              </a:rPr>
              <a:t>1</a:t>
            </a:r>
            <a:r>
              <a:rPr lang="en-US" sz="2400" dirty="0">
                <a:solidFill>
                  <a:srgbClr val="DD0111"/>
                </a:solidFill>
                <a:ea typeface="MS Mincho" pitchFamily="49" charset="-128"/>
              </a:rPr>
              <a:t> + </a:t>
            </a:r>
            <a:r>
              <a:rPr lang="en-US" sz="2400" i="1" dirty="0">
                <a:solidFill>
                  <a:srgbClr val="DD0111"/>
                </a:solidFill>
                <a:ea typeface="MS Mincho" pitchFamily="49" charset="-128"/>
              </a:rPr>
              <a:t>c</a:t>
            </a:r>
            <a:r>
              <a:rPr lang="en-US" sz="2400" baseline="-25000" dirty="0">
                <a:solidFill>
                  <a:srgbClr val="DD0111"/>
                </a:solidFill>
                <a:ea typeface="MS Mincho" pitchFamily="49" charset="-128"/>
              </a:rPr>
              <a:t>2</a:t>
            </a:r>
            <a:r>
              <a:rPr lang="en-US" sz="2400" dirty="0">
                <a:solidFill>
                  <a:srgbClr val="DD0111"/>
                </a:solidFill>
                <a:ea typeface="MS Mincho" pitchFamily="49" charset="-128"/>
              </a:rPr>
              <a:t> </a:t>
            </a:r>
            <a:r>
              <a:rPr lang="en-US" sz="2400" i="1" dirty="0">
                <a:solidFill>
                  <a:srgbClr val="DD0111"/>
                </a:solidFill>
                <a:ea typeface="MS Mincho" pitchFamily="49" charset="-128"/>
              </a:rPr>
              <a:t>x </a:t>
            </a:r>
            <a:r>
              <a:rPr lang="en-US" sz="2400" dirty="0">
                <a:solidFill>
                  <a:srgbClr val="DD0111"/>
                </a:solidFill>
                <a:ea typeface="MS Mincho" pitchFamily="49" charset="-128"/>
              </a:rPr>
              <a:t>(</a:t>
            </a:r>
            <a:r>
              <a:rPr lang="en-US" sz="2400" i="1" dirty="0">
                <a:solidFill>
                  <a:srgbClr val="DD0111"/>
                </a:solidFill>
                <a:ea typeface="MS Mincho" pitchFamily="49" charset="-128"/>
              </a:rPr>
              <a:t>N</a:t>
            </a:r>
            <a:r>
              <a:rPr lang="en-US" sz="2400" dirty="0">
                <a:solidFill>
                  <a:srgbClr val="DD0111"/>
                </a:solidFill>
                <a:ea typeface="MS Mincho" pitchFamily="49" charset="-128"/>
              </a:rPr>
              <a:t>+1) + </a:t>
            </a:r>
            <a:r>
              <a:rPr lang="en-US" sz="2400" i="1" dirty="0">
                <a:solidFill>
                  <a:srgbClr val="DD0111"/>
                </a:solidFill>
                <a:ea typeface="MS Mincho" pitchFamily="49" charset="-128"/>
              </a:rPr>
              <a:t>c</a:t>
            </a:r>
            <a:r>
              <a:rPr lang="en-US" sz="2400" baseline="-25000" dirty="0">
                <a:solidFill>
                  <a:srgbClr val="DD0111"/>
                </a:solidFill>
                <a:ea typeface="MS Mincho" pitchFamily="49" charset="-128"/>
              </a:rPr>
              <a:t>2</a:t>
            </a:r>
            <a:r>
              <a:rPr lang="en-US" sz="2400" dirty="0">
                <a:solidFill>
                  <a:srgbClr val="DD0111"/>
                </a:solidFill>
                <a:ea typeface="MS Mincho" pitchFamily="49" charset="-128"/>
              </a:rPr>
              <a:t> </a:t>
            </a:r>
            <a:r>
              <a:rPr lang="en-US" sz="2400" i="1" dirty="0">
                <a:solidFill>
                  <a:srgbClr val="DD0111"/>
                </a:solidFill>
                <a:ea typeface="MS Mincho" pitchFamily="49" charset="-128"/>
              </a:rPr>
              <a:t>x N x </a:t>
            </a:r>
            <a:r>
              <a:rPr lang="en-US" sz="2400" dirty="0">
                <a:solidFill>
                  <a:srgbClr val="DD0111"/>
                </a:solidFill>
                <a:ea typeface="MS Mincho" pitchFamily="49" charset="-128"/>
              </a:rPr>
              <a:t>(</a:t>
            </a:r>
            <a:r>
              <a:rPr lang="en-US" sz="2400" i="1" dirty="0">
                <a:solidFill>
                  <a:srgbClr val="DD0111"/>
                </a:solidFill>
                <a:ea typeface="MS Mincho" pitchFamily="49" charset="-128"/>
              </a:rPr>
              <a:t>N</a:t>
            </a:r>
            <a:r>
              <a:rPr lang="en-US" sz="2400" dirty="0">
                <a:solidFill>
                  <a:srgbClr val="DD0111"/>
                </a:solidFill>
                <a:ea typeface="MS Mincho" pitchFamily="49" charset="-128"/>
              </a:rPr>
              <a:t>+1) + </a:t>
            </a:r>
            <a:r>
              <a:rPr lang="en-US" sz="2400" i="1" dirty="0">
                <a:solidFill>
                  <a:srgbClr val="DD0111"/>
                </a:solidFill>
                <a:ea typeface="MS Mincho" pitchFamily="49" charset="-128"/>
              </a:rPr>
              <a:t>c</a:t>
            </a:r>
            <a:r>
              <a:rPr lang="en-US" sz="2400" baseline="-25000" dirty="0">
                <a:solidFill>
                  <a:srgbClr val="DD0111"/>
                </a:solidFill>
                <a:ea typeface="MS Mincho" pitchFamily="49" charset="-128"/>
              </a:rPr>
              <a:t>3</a:t>
            </a:r>
            <a:r>
              <a:rPr lang="en-US" sz="2400" dirty="0">
                <a:solidFill>
                  <a:srgbClr val="DD0111"/>
                </a:solidFill>
                <a:ea typeface="MS Mincho" pitchFamily="49" charset="-128"/>
              </a:rPr>
              <a:t> </a:t>
            </a:r>
            <a:r>
              <a:rPr lang="en-US" sz="2400" i="1" dirty="0">
                <a:solidFill>
                  <a:srgbClr val="DD0111"/>
                </a:solidFill>
                <a:ea typeface="MS Mincho" pitchFamily="49" charset="-128"/>
              </a:rPr>
              <a:t>x N</a:t>
            </a:r>
            <a:r>
              <a:rPr lang="en-US" sz="2400" i="1" baseline="30000" dirty="0">
                <a:solidFill>
                  <a:srgbClr val="DD0111"/>
                </a:solidFill>
                <a:ea typeface="MS Mincho" pitchFamily="49" charset="-128"/>
              </a:rPr>
              <a:t>2</a:t>
            </a:r>
            <a:r>
              <a:rPr lang="en-US" sz="2400" i="1" dirty="0">
                <a:ea typeface="MS Mincho" pitchFamily="49" charset="-128"/>
              </a:rPr>
              <a:t> </a:t>
            </a:r>
            <a:r>
              <a:rPr lang="en-US" sz="2400" dirty="0">
                <a:ea typeface="MS Mincho" pitchFamily="49" charset="-128"/>
              </a:rPr>
              <a:t>= </a:t>
            </a:r>
            <a:r>
              <a:rPr lang="en-US" sz="2400" i="1" dirty="0">
                <a:ea typeface="MS Mincho" pitchFamily="49" charset="-128"/>
              </a:rPr>
              <a:t>O</a:t>
            </a:r>
            <a:r>
              <a:rPr lang="en-US" sz="2400" dirty="0">
                <a:ea typeface="MS Mincho" pitchFamily="49" charset="-128"/>
              </a:rPr>
              <a:t>(</a:t>
            </a:r>
            <a:r>
              <a:rPr lang="en-US" sz="2400" i="1" dirty="0">
                <a:ea typeface="MS Mincho" pitchFamily="49" charset="-128"/>
              </a:rPr>
              <a:t>N</a:t>
            </a:r>
            <a:r>
              <a:rPr lang="en-US" sz="2400" baseline="30000" dirty="0">
                <a:ea typeface="MS Mincho" pitchFamily="49" charset="-128"/>
              </a:rPr>
              <a:t>2</a:t>
            </a:r>
            <a:r>
              <a:rPr lang="en-US" sz="2400" dirty="0">
                <a:ea typeface="MS Mincho" pitchFamily="49" charset="-128"/>
              </a:rPr>
              <a:t>)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/>
              </a:rPr>
              <a:t>Big-O Visualization</a:t>
            </a:r>
          </a:p>
        </p:txBody>
      </p:sp>
      <p:pic>
        <p:nvPicPr>
          <p:cNvPr id="237571" name="Picture 3" descr="bigO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57461" y="1471614"/>
            <a:ext cx="8790344" cy="4560887"/>
          </a:xfrm>
          <a:noFill/>
          <a:ln/>
        </p:spPr>
      </p:pic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7831745" y="1414463"/>
            <a:ext cx="3997341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Comic Sans MS" pitchFamily="66" charset="0"/>
              </a:rPr>
              <a:t>    </a:t>
            </a:r>
            <a:r>
              <a:rPr lang="en-US" sz="2000" dirty="0">
                <a:solidFill>
                  <a:srgbClr val="DD0111"/>
                </a:solidFill>
                <a:latin typeface="Comic Sans MS" pitchFamily="66" charset="0"/>
              </a:rPr>
              <a:t>O(g(n))</a:t>
            </a:r>
            <a:r>
              <a:rPr lang="en-US" sz="2000" dirty="0">
                <a:solidFill>
                  <a:srgbClr val="DD0111"/>
                </a:solidFill>
              </a:rPr>
              <a:t> is the </a:t>
            </a:r>
            <a:r>
              <a:rPr lang="en-US" sz="2000" b="1" u="sng" dirty="0">
                <a:solidFill>
                  <a:srgbClr val="DD0111"/>
                </a:solidFill>
              </a:rPr>
              <a:t>set of functions </a:t>
            </a:r>
            <a:r>
              <a:rPr lang="en-US" sz="2000" dirty="0">
                <a:solidFill>
                  <a:srgbClr val="DD0111"/>
                </a:solidFill>
              </a:rPr>
              <a:t>with smaller or same order of growth as </a:t>
            </a:r>
            <a:r>
              <a:rPr lang="en-US" sz="2000" dirty="0">
                <a:solidFill>
                  <a:srgbClr val="DD0111"/>
                </a:solidFill>
                <a:latin typeface="Comic Sans MS" pitchFamily="66" charset="0"/>
              </a:rPr>
              <a:t>g(n)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effectLst/>
                <a:ea typeface="굴림" pitchFamily="50" charset="-127"/>
              </a:rPr>
              <a:t>More Examples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2" y="1400175"/>
            <a:ext cx="10820400" cy="4619625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Show that </a:t>
            </a:r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30</a:t>
            </a:r>
            <a:r>
              <a:rPr lang="en-US" altLang="ko-KR" i="1" dirty="0">
                <a:solidFill>
                  <a:srgbClr val="FF0000"/>
                </a:solidFill>
                <a:ea typeface="굴림" pitchFamily="50" charset="-127"/>
              </a:rPr>
              <a:t>n</a:t>
            </a:r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+8</a:t>
            </a:r>
            <a:r>
              <a:rPr lang="en-US" altLang="ko-KR" dirty="0">
                <a:ea typeface="굴림" pitchFamily="50" charset="-127"/>
              </a:rPr>
              <a:t> is O(</a:t>
            </a:r>
            <a:r>
              <a:rPr lang="en-US" altLang="ko-KR" i="1" dirty="0">
                <a:ea typeface="굴림" pitchFamily="50" charset="-127"/>
              </a:rPr>
              <a:t>n</a:t>
            </a:r>
            <a:r>
              <a:rPr lang="en-US" altLang="ko-KR" dirty="0">
                <a:ea typeface="굴림" pitchFamily="50" charset="-127"/>
              </a:rPr>
              <a:t>).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Show </a:t>
            </a:r>
            <a:r>
              <a:rPr lang="en-US" altLang="ko-KR" b="1" dirty="0">
                <a:ea typeface="굴림" pitchFamily="50" charset="-127"/>
                <a:sym typeface="Symbol" pitchFamily="18" charset="2"/>
              </a:rPr>
              <a:t></a:t>
            </a:r>
            <a:r>
              <a:rPr lang="en-US" altLang="ko-KR" i="1" dirty="0">
                <a:ea typeface="굴림" pitchFamily="50" charset="-127"/>
                <a:sym typeface="Symbol" pitchFamily="18" charset="2"/>
              </a:rPr>
              <a:t>c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,</a:t>
            </a:r>
            <a:r>
              <a:rPr lang="en-US" altLang="ko-KR" i="1" dirty="0">
                <a:ea typeface="굴림" pitchFamily="50" charset="-127"/>
                <a:sym typeface="Symbol" pitchFamily="18" charset="2"/>
              </a:rPr>
              <a:t>n</a:t>
            </a:r>
            <a:r>
              <a:rPr lang="en-US" altLang="ko-KR" i="1" baseline="-25000" dirty="0">
                <a:ea typeface="굴림" pitchFamily="50" charset="-127"/>
                <a:sym typeface="Symbol" pitchFamily="18" charset="2"/>
              </a:rPr>
              <a:t>0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: 30</a:t>
            </a:r>
            <a:r>
              <a:rPr lang="en-US" altLang="ko-KR" i="1" dirty="0">
                <a:ea typeface="굴림" pitchFamily="50" charset="-127"/>
                <a:sym typeface="Symbol" pitchFamily="18" charset="2"/>
              </a:rPr>
              <a:t>n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+8  </a:t>
            </a:r>
            <a:r>
              <a:rPr lang="en-US" altLang="ko-KR" i="1" dirty="0" err="1">
                <a:ea typeface="굴림" pitchFamily="50" charset="-127"/>
                <a:sym typeface="Symbol" pitchFamily="18" charset="2"/>
              </a:rPr>
              <a:t>cn</a:t>
            </a:r>
            <a:r>
              <a:rPr lang="en-US" altLang="ko-KR" i="1" dirty="0">
                <a:ea typeface="굴림" pitchFamily="50" charset="-127"/>
                <a:sym typeface="Symbol" pitchFamily="18" charset="2"/>
              </a:rPr>
              <a:t>, 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</a:t>
            </a:r>
            <a:r>
              <a:rPr lang="en-US" altLang="ko-KR" i="1" dirty="0">
                <a:ea typeface="굴림" pitchFamily="50" charset="-127"/>
                <a:sym typeface="Symbol" pitchFamily="18" charset="2"/>
              </a:rPr>
              <a:t>n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&gt;n</a:t>
            </a:r>
            <a:r>
              <a:rPr lang="en-US" altLang="ko-KR" baseline="-25000" dirty="0">
                <a:ea typeface="굴림" pitchFamily="50" charset="-127"/>
                <a:sym typeface="Symbol" pitchFamily="18" charset="2"/>
              </a:rPr>
              <a:t>0</a:t>
            </a:r>
            <a:r>
              <a:rPr lang="en-US" altLang="ko-KR" i="1" dirty="0">
                <a:ea typeface="굴림" pitchFamily="50" charset="-127"/>
                <a:sym typeface="Symbol" pitchFamily="18" charset="2"/>
              </a:rPr>
              <a:t> 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.</a:t>
            </a:r>
          </a:p>
          <a:p>
            <a:pPr lvl="2"/>
            <a:r>
              <a:rPr lang="en-US" altLang="ko-KR" dirty="0">
                <a:ea typeface="굴림" pitchFamily="50" charset="-127"/>
                <a:sym typeface="Symbol" pitchFamily="18" charset="2"/>
              </a:rPr>
              <a:t>Let </a:t>
            </a:r>
            <a:r>
              <a:rPr lang="en-US" altLang="ko-KR" i="1" dirty="0">
                <a:ea typeface="굴림" pitchFamily="50" charset="-127"/>
                <a:sym typeface="Symbol" pitchFamily="18" charset="2"/>
              </a:rPr>
              <a:t>c=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31, </a:t>
            </a:r>
            <a:r>
              <a:rPr lang="en-US" altLang="ko-KR" i="1" dirty="0">
                <a:ea typeface="굴림" pitchFamily="50" charset="-127"/>
                <a:sym typeface="Symbol" pitchFamily="18" charset="2"/>
              </a:rPr>
              <a:t>n</a:t>
            </a:r>
            <a:r>
              <a:rPr lang="en-US" altLang="ko-KR" i="1" baseline="-25000" dirty="0">
                <a:ea typeface="굴림" pitchFamily="50" charset="-127"/>
                <a:sym typeface="Symbol" pitchFamily="18" charset="2"/>
              </a:rPr>
              <a:t>0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=8.  Assume </a:t>
            </a:r>
            <a:r>
              <a:rPr lang="en-US" altLang="ko-KR" i="1" dirty="0">
                <a:ea typeface="굴림" pitchFamily="50" charset="-127"/>
                <a:sym typeface="Symbol" pitchFamily="18" charset="2"/>
              </a:rPr>
              <a:t>n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&gt;</a:t>
            </a:r>
            <a:r>
              <a:rPr lang="en-US" altLang="ko-KR" i="1" dirty="0">
                <a:ea typeface="굴림" pitchFamily="50" charset="-127"/>
                <a:sym typeface="Symbol" pitchFamily="18" charset="2"/>
              </a:rPr>
              <a:t>n</a:t>
            </a:r>
            <a:r>
              <a:rPr lang="en-US" altLang="ko-KR" i="1" baseline="-25000" dirty="0">
                <a:ea typeface="굴림" pitchFamily="50" charset="-127"/>
                <a:sym typeface="Symbol" pitchFamily="18" charset="2"/>
              </a:rPr>
              <a:t>0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=8.  Then</a:t>
            </a:r>
            <a:br>
              <a:rPr lang="en-US" altLang="ko-KR" dirty="0">
                <a:ea typeface="굴림" pitchFamily="50" charset="-127"/>
                <a:sym typeface="Symbol" pitchFamily="18" charset="2"/>
              </a:rPr>
            </a:br>
            <a:r>
              <a:rPr lang="en-US" altLang="ko-KR" i="1" dirty="0" err="1">
                <a:ea typeface="굴림" pitchFamily="50" charset="-127"/>
                <a:sym typeface="Symbol" pitchFamily="18" charset="2"/>
              </a:rPr>
              <a:t>cn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 = 31</a:t>
            </a:r>
            <a:r>
              <a:rPr lang="en-US" altLang="ko-KR" i="1" dirty="0">
                <a:ea typeface="굴림" pitchFamily="50" charset="-127"/>
                <a:sym typeface="Symbol" pitchFamily="18" charset="2"/>
              </a:rPr>
              <a:t>n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 = 30</a:t>
            </a:r>
            <a:r>
              <a:rPr lang="en-US" altLang="ko-KR" i="1" dirty="0">
                <a:ea typeface="굴림" pitchFamily="50" charset="-127"/>
                <a:sym typeface="Symbol" pitchFamily="18" charset="2"/>
              </a:rPr>
              <a:t>n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 + </a:t>
            </a:r>
            <a:r>
              <a:rPr lang="en-US" altLang="ko-KR" i="1" dirty="0">
                <a:ea typeface="굴림" pitchFamily="50" charset="-127"/>
                <a:sym typeface="Symbol" pitchFamily="18" charset="2"/>
              </a:rPr>
              <a:t>n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 &gt; 30</a:t>
            </a:r>
            <a:r>
              <a:rPr lang="en-US" altLang="ko-KR" i="1" dirty="0">
                <a:ea typeface="굴림" pitchFamily="50" charset="-127"/>
                <a:sym typeface="Symbol" pitchFamily="18" charset="2"/>
              </a:rPr>
              <a:t>n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+8, so 30</a:t>
            </a:r>
            <a:r>
              <a:rPr lang="en-US" altLang="ko-KR" i="1" dirty="0">
                <a:ea typeface="굴림" pitchFamily="50" charset="-127"/>
                <a:sym typeface="Symbol" pitchFamily="18" charset="2"/>
              </a:rPr>
              <a:t>n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+8 &lt; </a:t>
            </a:r>
            <a:r>
              <a:rPr lang="en-US" altLang="ko-KR" i="1" dirty="0" err="1">
                <a:ea typeface="굴림" pitchFamily="50" charset="-127"/>
                <a:sym typeface="Symbol" pitchFamily="18" charset="2"/>
              </a:rPr>
              <a:t>cn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.</a:t>
            </a:r>
          </a:p>
          <a:p>
            <a:pPr lvl="2"/>
            <a:endParaRPr lang="en-US" altLang="ko-KR" dirty="0">
              <a:ea typeface="굴림" pitchFamily="50" charset="-127"/>
              <a:sym typeface="Symbol" pitchFamily="18" charset="2"/>
            </a:endParaRPr>
          </a:p>
          <a:p>
            <a:endParaRPr lang="en-US" altLang="ko-KR" dirty="0">
              <a:ea typeface="굴림" pitchFamily="50" charset="-127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>
                <a:ea typeface="굴림" pitchFamily="50" charset="-127"/>
              </a:rPr>
              <a:t>Note 30</a:t>
            </a:r>
            <a:r>
              <a:rPr lang="en-US" altLang="ko-KR" sz="2400" i="1">
                <a:ea typeface="굴림" pitchFamily="50" charset="-127"/>
              </a:rPr>
              <a:t>n</a:t>
            </a:r>
            <a:r>
              <a:rPr lang="en-US" altLang="ko-KR" sz="2400">
                <a:ea typeface="굴림" pitchFamily="50" charset="-127"/>
              </a:rPr>
              <a:t>+8 isn</a:t>
            </a:r>
            <a:r>
              <a:rPr lang="en-US" altLang="ko-KR" sz="2400">
                <a:latin typeface="Times New Roman"/>
                <a:ea typeface="굴림" pitchFamily="50" charset="-127"/>
              </a:rPr>
              <a:t>’</a:t>
            </a:r>
            <a:r>
              <a:rPr lang="en-US" altLang="ko-KR" sz="2400">
                <a:ea typeface="굴림" pitchFamily="50" charset="-127"/>
              </a:rPr>
              <a:t>t</a:t>
            </a:r>
            <a:br>
              <a:rPr lang="en-US" altLang="ko-KR" sz="2400">
                <a:ea typeface="굴림" pitchFamily="50" charset="-127"/>
              </a:rPr>
            </a:br>
            <a:r>
              <a:rPr lang="en-US" altLang="ko-KR" sz="2400">
                <a:ea typeface="굴림" pitchFamily="50" charset="-127"/>
              </a:rPr>
              <a:t>less than </a:t>
            </a:r>
            <a:r>
              <a:rPr lang="en-US" altLang="ko-KR" sz="2400" i="1">
                <a:ea typeface="굴림" pitchFamily="50" charset="-127"/>
              </a:rPr>
              <a:t>n</a:t>
            </a:r>
            <a:br>
              <a:rPr lang="en-US" altLang="ko-KR" sz="2400">
                <a:ea typeface="굴림" pitchFamily="50" charset="-127"/>
              </a:rPr>
            </a:br>
            <a:r>
              <a:rPr lang="en-US" altLang="ko-KR" sz="2400" i="1">
                <a:ea typeface="굴림" pitchFamily="50" charset="-127"/>
              </a:rPr>
              <a:t>anywhere </a:t>
            </a:r>
            <a:r>
              <a:rPr lang="en-US" altLang="ko-KR" sz="2400">
                <a:ea typeface="굴림" pitchFamily="50" charset="-127"/>
              </a:rPr>
              <a:t>(</a:t>
            </a:r>
            <a:r>
              <a:rPr lang="en-US" altLang="ko-KR" sz="2400" i="1">
                <a:ea typeface="굴림" pitchFamily="50" charset="-127"/>
              </a:rPr>
              <a:t>n</a:t>
            </a:r>
            <a:r>
              <a:rPr lang="en-US" altLang="ko-KR" sz="2400">
                <a:ea typeface="굴림" pitchFamily="50" charset="-127"/>
              </a:rPr>
              <a:t>&gt;0).</a:t>
            </a:r>
          </a:p>
          <a:p>
            <a:r>
              <a:rPr lang="en-US" altLang="ko-KR" sz="2400">
                <a:ea typeface="굴림" pitchFamily="50" charset="-127"/>
              </a:rPr>
              <a:t>It isn</a:t>
            </a:r>
            <a:r>
              <a:rPr lang="en-US" altLang="ko-KR" sz="2400">
                <a:latin typeface="Times New Roman"/>
                <a:ea typeface="굴림" pitchFamily="50" charset="-127"/>
              </a:rPr>
              <a:t>’</a:t>
            </a:r>
            <a:r>
              <a:rPr lang="en-US" altLang="ko-KR" sz="2400">
                <a:ea typeface="굴림" pitchFamily="50" charset="-127"/>
              </a:rPr>
              <a:t>t even</a:t>
            </a:r>
            <a:br>
              <a:rPr lang="en-US" altLang="ko-KR" sz="2400">
                <a:ea typeface="굴림" pitchFamily="50" charset="-127"/>
              </a:rPr>
            </a:br>
            <a:r>
              <a:rPr lang="en-US" altLang="ko-KR" sz="2400">
                <a:ea typeface="굴림" pitchFamily="50" charset="-127"/>
              </a:rPr>
              <a:t>less than 31</a:t>
            </a:r>
            <a:r>
              <a:rPr lang="en-US" altLang="ko-KR" sz="2400" i="1">
                <a:ea typeface="굴림" pitchFamily="50" charset="-127"/>
              </a:rPr>
              <a:t>n</a:t>
            </a:r>
            <a:br>
              <a:rPr lang="en-US" altLang="ko-KR" sz="2400">
                <a:ea typeface="굴림" pitchFamily="50" charset="-127"/>
              </a:rPr>
            </a:br>
            <a:r>
              <a:rPr lang="en-US" altLang="ko-KR" sz="2400" i="1">
                <a:ea typeface="굴림" pitchFamily="50" charset="-127"/>
              </a:rPr>
              <a:t>everywhere</a:t>
            </a:r>
            <a:r>
              <a:rPr lang="en-US" altLang="ko-KR" sz="2400">
                <a:ea typeface="굴림" pitchFamily="50" charset="-127"/>
              </a:rPr>
              <a:t>.</a:t>
            </a:r>
          </a:p>
          <a:p>
            <a:r>
              <a:rPr lang="en-US" altLang="ko-KR" sz="2400">
                <a:ea typeface="굴림" pitchFamily="50" charset="-127"/>
              </a:rPr>
              <a:t>But it </a:t>
            </a:r>
            <a:r>
              <a:rPr lang="en-US" altLang="ko-KR" sz="2400" i="1">
                <a:ea typeface="굴림" pitchFamily="50" charset="-127"/>
              </a:rPr>
              <a:t>is</a:t>
            </a:r>
            <a:r>
              <a:rPr lang="en-US" altLang="ko-KR" sz="2400">
                <a:ea typeface="굴림" pitchFamily="50" charset="-127"/>
              </a:rPr>
              <a:t> less than</a:t>
            </a:r>
            <a:br>
              <a:rPr lang="en-US" altLang="ko-KR" sz="2400">
                <a:ea typeface="굴림" pitchFamily="50" charset="-127"/>
              </a:rPr>
            </a:br>
            <a:r>
              <a:rPr lang="en-US" altLang="ko-KR" sz="2400">
                <a:ea typeface="굴림" pitchFamily="50" charset="-127"/>
              </a:rPr>
              <a:t>31</a:t>
            </a:r>
            <a:r>
              <a:rPr lang="en-US" altLang="ko-KR" sz="2400" i="1">
                <a:ea typeface="굴림" pitchFamily="50" charset="-127"/>
              </a:rPr>
              <a:t>n</a:t>
            </a:r>
            <a:r>
              <a:rPr lang="en-US" altLang="ko-KR" sz="2400">
                <a:ea typeface="굴림" pitchFamily="50" charset="-127"/>
              </a:rPr>
              <a:t> </a:t>
            </a:r>
            <a:r>
              <a:rPr lang="en-US" altLang="ko-KR" sz="2400" u="sng">
                <a:ea typeface="굴림" pitchFamily="50" charset="-127"/>
              </a:rPr>
              <a:t>everywhere to</a:t>
            </a:r>
            <a:br>
              <a:rPr lang="en-US" altLang="ko-KR" sz="2400" u="sng">
                <a:ea typeface="굴림" pitchFamily="50" charset="-127"/>
              </a:rPr>
            </a:br>
            <a:r>
              <a:rPr lang="en-US" altLang="ko-KR" sz="2400" u="sng">
                <a:ea typeface="굴림" pitchFamily="50" charset="-127"/>
              </a:rPr>
              <a:t>the right of </a:t>
            </a:r>
            <a:r>
              <a:rPr lang="en-US" altLang="ko-KR" sz="2400" i="1" u="sng">
                <a:ea typeface="굴림" pitchFamily="50" charset="-127"/>
              </a:rPr>
              <a:t>n</a:t>
            </a:r>
            <a:r>
              <a:rPr lang="en-US" altLang="ko-KR" sz="2400" u="sng">
                <a:ea typeface="굴림" pitchFamily="50" charset="-127"/>
              </a:rPr>
              <a:t>=8</a:t>
            </a:r>
            <a:r>
              <a:rPr lang="en-US" altLang="ko-KR" sz="2400">
                <a:ea typeface="굴림" pitchFamily="50" charset="-127"/>
              </a:rPr>
              <a:t>.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05429" y="2286000"/>
            <a:ext cx="2742486" cy="3200400"/>
            <a:chOff x="3216" y="1440"/>
            <a:chExt cx="1296" cy="2016"/>
          </a:xfrm>
        </p:grpSpPr>
        <p:sp>
          <p:nvSpPr>
            <p:cNvPr id="247812" name="Rectangle 4"/>
            <p:cNvSpPr>
              <a:spLocks noChangeArrowheads="1"/>
            </p:cNvSpPr>
            <p:nvPr/>
          </p:nvSpPr>
          <p:spPr bwMode="auto">
            <a:xfrm>
              <a:off x="3216" y="1440"/>
              <a:ext cx="1296" cy="2016"/>
            </a:xfrm>
            <a:prstGeom prst="rect">
              <a:avLst/>
            </a:prstGeom>
            <a:solidFill>
              <a:srgbClr val="FFCC99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13" name="Line 5"/>
            <p:cNvSpPr>
              <a:spLocks noChangeShapeType="1"/>
            </p:cNvSpPr>
            <p:nvPr/>
          </p:nvSpPr>
          <p:spPr bwMode="auto">
            <a:xfrm flipV="1">
              <a:off x="3216" y="1440"/>
              <a:ext cx="0" cy="20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14" name="Text Box 6"/>
            <p:cNvSpPr txBox="1">
              <a:spLocks noChangeArrowheads="1"/>
            </p:cNvSpPr>
            <p:nvPr/>
          </p:nvSpPr>
          <p:spPr bwMode="auto">
            <a:xfrm>
              <a:off x="3293" y="3119"/>
              <a:ext cx="71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ko-KR" sz="2400" i="1">
                  <a:solidFill>
                    <a:srgbClr val="FF0000"/>
                  </a:solidFill>
                  <a:latin typeface="Times New Roman" pitchFamily="18" charset="0"/>
                  <a:ea typeface="굴림" pitchFamily="50" charset="-127"/>
                </a:rPr>
                <a:t>n&gt;n</a:t>
              </a:r>
              <a:r>
                <a:rPr lang="en-US" altLang="ko-KR" sz="2400" i="1" baseline="-25000">
                  <a:solidFill>
                    <a:srgbClr val="FF0000"/>
                  </a:solidFill>
                  <a:latin typeface="Times New Roman" pitchFamily="18" charset="0"/>
                  <a:ea typeface="굴림" pitchFamily="50" charset="-127"/>
                </a:rPr>
                <a:t>0</a:t>
              </a:r>
              <a:r>
                <a:rPr lang="en-US" altLang="ko-KR" sz="2400">
                  <a:solidFill>
                    <a:srgbClr val="FF0000"/>
                  </a:solidFill>
                  <a:latin typeface="Times New Roman" pitchFamily="18" charset="0"/>
                  <a:ea typeface="굴림" pitchFamily="50" charset="-127"/>
                </a:rPr>
                <a:t>=8 </a:t>
              </a:r>
              <a:r>
                <a:rPr lang="en-US" altLang="ko-KR" sz="2400">
                  <a:solidFill>
                    <a:srgbClr val="FF0000"/>
                  </a:solidFill>
                  <a:latin typeface="Times New Roman" pitchFamily="18" charset="0"/>
                  <a:ea typeface="굴림" pitchFamily="50" charset="-127"/>
                  <a:sym typeface="Symbol" pitchFamily="18" charset="2"/>
                </a:rPr>
                <a:t></a:t>
              </a:r>
              <a:endParaRPr lang="en-US" altLang="ko-KR" sz="2400">
                <a:latin typeface="Times New Roman" pitchFamily="18" charset="0"/>
                <a:ea typeface="굴림" pitchFamily="50" charset="-127"/>
              </a:endParaRPr>
            </a:p>
          </p:txBody>
        </p:sp>
      </p:grpSp>
      <p:sp>
        <p:nvSpPr>
          <p:cNvPr id="24781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effectLst/>
                <a:ea typeface="굴림" pitchFamily="50" charset="-127"/>
              </a:rPr>
              <a:t>Big-O example, graphically</a:t>
            </a:r>
          </a:p>
        </p:txBody>
      </p:sp>
      <p:sp>
        <p:nvSpPr>
          <p:cNvPr id="247816" name="Line 8"/>
          <p:cNvSpPr>
            <a:spLocks noChangeShapeType="1"/>
          </p:cNvSpPr>
          <p:nvPr/>
        </p:nvSpPr>
        <p:spPr bwMode="auto">
          <a:xfrm flipV="1">
            <a:off x="5688118" y="22860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17" name="Line 9"/>
          <p:cNvSpPr>
            <a:spLocks noChangeShapeType="1"/>
          </p:cNvSpPr>
          <p:nvPr/>
        </p:nvSpPr>
        <p:spPr bwMode="auto">
          <a:xfrm>
            <a:off x="5688118" y="5486400"/>
            <a:ext cx="396136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18" name="Line 10"/>
          <p:cNvSpPr>
            <a:spLocks noChangeShapeType="1"/>
          </p:cNvSpPr>
          <p:nvPr/>
        </p:nvSpPr>
        <p:spPr bwMode="auto">
          <a:xfrm flipV="1">
            <a:off x="5688118" y="2286000"/>
            <a:ext cx="2945633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19" name="Text Box 11"/>
          <p:cNvSpPr txBox="1">
            <a:spLocks noChangeArrowheads="1"/>
          </p:cNvSpPr>
          <p:nvPr/>
        </p:nvSpPr>
        <p:spPr bwMode="auto">
          <a:xfrm>
            <a:off x="6833844" y="5484168"/>
            <a:ext cx="2076209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ko-KR" sz="2400">
                <a:latin typeface="Times New Roman" pitchFamily="18" charset="0"/>
                <a:ea typeface="굴림" pitchFamily="50" charset="-127"/>
              </a:rPr>
              <a:t>Increasing </a:t>
            </a:r>
            <a:r>
              <a:rPr lang="en-US" altLang="ko-KR" sz="2400" i="1">
                <a:latin typeface="Times New Roman" pitchFamily="18" charset="0"/>
                <a:ea typeface="굴림" pitchFamily="50" charset="-127"/>
              </a:rPr>
              <a:t>n </a:t>
            </a:r>
            <a:r>
              <a:rPr lang="en-US" altLang="ko-KR" sz="2400">
                <a:latin typeface="Times New Roman" pitchFamily="18" charset="0"/>
                <a:ea typeface="굴림" pitchFamily="50" charset="-127"/>
                <a:sym typeface="Symbol" pitchFamily="18" charset="2"/>
              </a:rPr>
              <a:t></a:t>
            </a:r>
            <a:endParaRPr lang="en-US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7820" name="Text Box 12"/>
          <p:cNvSpPr txBox="1">
            <a:spLocks noChangeArrowheads="1"/>
          </p:cNvSpPr>
          <p:nvPr/>
        </p:nvSpPr>
        <p:spPr bwMode="auto">
          <a:xfrm rot="-5400000">
            <a:off x="4033733" y="3790306"/>
            <a:ext cx="2699329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ko-KR" sz="2400">
                <a:latin typeface="Times New Roman" pitchFamily="18" charset="0"/>
                <a:ea typeface="굴림" pitchFamily="50" charset="-127"/>
              </a:rPr>
              <a:t>Value of function </a:t>
            </a:r>
            <a:r>
              <a:rPr lang="en-US" altLang="ko-KR" sz="2400">
                <a:latin typeface="Times New Roman" pitchFamily="18" charset="0"/>
                <a:ea typeface="굴림" pitchFamily="50" charset="-127"/>
                <a:sym typeface="Symbol" pitchFamily="18" charset="2"/>
              </a:rPr>
              <a:t></a:t>
            </a:r>
            <a:endParaRPr lang="en-US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7821" name="Line 13"/>
          <p:cNvSpPr>
            <a:spLocks noChangeShapeType="1"/>
          </p:cNvSpPr>
          <p:nvPr/>
        </p:nvSpPr>
        <p:spPr bwMode="auto">
          <a:xfrm flipV="1">
            <a:off x="5688118" y="3962400"/>
            <a:ext cx="3758221" cy="15240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22" name="Text Box 14"/>
          <p:cNvSpPr txBox="1">
            <a:spLocks noChangeArrowheads="1"/>
          </p:cNvSpPr>
          <p:nvPr/>
        </p:nvSpPr>
        <p:spPr bwMode="auto">
          <a:xfrm>
            <a:off x="8891929" y="4036368"/>
            <a:ext cx="338554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ko-KR" sz="2400" i="1">
                <a:solidFill>
                  <a:srgbClr val="006600"/>
                </a:solidFill>
                <a:latin typeface="Times New Roman" pitchFamily="18" charset="0"/>
                <a:ea typeface="굴림" pitchFamily="50" charset="-127"/>
              </a:rPr>
              <a:t>n</a:t>
            </a:r>
            <a:endParaRPr lang="en-US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7823" name="Text Box 15"/>
          <p:cNvSpPr txBox="1">
            <a:spLocks noChangeArrowheads="1"/>
          </p:cNvSpPr>
          <p:nvPr/>
        </p:nvSpPr>
        <p:spPr bwMode="auto">
          <a:xfrm>
            <a:off x="8024310" y="2590800"/>
            <a:ext cx="1625177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ko-KR" sz="2400">
                <a:latin typeface="Times New Roman" pitchFamily="18" charset="0"/>
                <a:ea typeface="굴림" pitchFamily="50" charset="-127"/>
              </a:rPr>
              <a:t>30</a:t>
            </a:r>
            <a:r>
              <a:rPr lang="en-US" altLang="ko-KR" sz="2400" i="1">
                <a:latin typeface="Times New Roman" pitchFamily="18" charset="0"/>
                <a:ea typeface="굴림" pitchFamily="50" charset="-127"/>
              </a:rPr>
              <a:t>n</a:t>
            </a:r>
            <a:r>
              <a:rPr lang="en-US" altLang="ko-KR" sz="2400">
                <a:latin typeface="Times New Roman" pitchFamily="18" charset="0"/>
                <a:ea typeface="굴림" pitchFamily="50" charset="-127"/>
              </a:rPr>
              <a:t>+8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688118" y="2205038"/>
            <a:ext cx="2539339" cy="3281363"/>
            <a:chOff x="2688" y="1389"/>
            <a:chExt cx="1200" cy="2067"/>
          </a:xfrm>
        </p:grpSpPr>
        <p:sp>
          <p:nvSpPr>
            <p:cNvPr id="247825" name="Line 17"/>
            <p:cNvSpPr>
              <a:spLocks noChangeShapeType="1"/>
            </p:cNvSpPr>
            <p:nvPr/>
          </p:nvSpPr>
          <p:spPr bwMode="auto">
            <a:xfrm flipV="1">
              <a:off x="2688" y="1440"/>
              <a:ext cx="1200" cy="201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26" name="Text Box 18"/>
            <p:cNvSpPr txBox="1">
              <a:spLocks noChangeArrowheads="1"/>
            </p:cNvSpPr>
            <p:nvPr/>
          </p:nvSpPr>
          <p:spPr bwMode="auto">
            <a:xfrm>
              <a:off x="3168" y="1389"/>
              <a:ext cx="624" cy="52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ko-KR" sz="2400" i="1">
                  <a:solidFill>
                    <a:schemeClr val="accent2"/>
                  </a:solidFill>
                  <a:latin typeface="Times New Roman" pitchFamily="18" charset="0"/>
                  <a:ea typeface="굴림" pitchFamily="50" charset="-127"/>
                </a:rPr>
                <a:t>cn </a:t>
              </a:r>
              <a:r>
                <a:rPr lang="en-US" altLang="ko-KR" sz="2400">
                  <a:solidFill>
                    <a:schemeClr val="accent2"/>
                  </a:solidFill>
                  <a:latin typeface="Times New Roman" pitchFamily="18" charset="0"/>
                  <a:ea typeface="굴림" pitchFamily="50" charset="-127"/>
                </a:rPr>
                <a:t>=</a:t>
              </a:r>
              <a:br>
                <a:rPr lang="en-US" altLang="ko-KR" sz="2400">
                  <a:solidFill>
                    <a:schemeClr val="accent2"/>
                  </a:solidFill>
                  <a:latin typeface="Times New Roman" pitchFamily="18" charset="0"/>
                  <a:ea typeface="굴림" pitchFamily="50" charset="-127"/>
                </a:rPr>
              </a:br>
              <a:r>
                <a:rPr lang="en-US" altLang="ko-KR" sz="2400">
                  <a:solidFill>
                    <a:schemeClr val="accent2"/>
                  </a:solidFill>
                  <a:latin typeface="Times New Roman" pitchFamily="18" charset="0"/>
                  <a:ea typeface="굴림" pitchFamily="50" charset="-127"/>
                </a:rPr>
                <a:t>31</a:t>
              </a:r>
              <a:r>
                <a:rPr lang="en-US" altLang="ko-KR" sz="2400" i="1">
                  <a:solidFill>
                    <a:schemeClr val="accent2"/>
                  </a:solidFill>
                  <a:latin typeface="Times New Roman" pitchFamily="18" charset="0"/>
                  <a:ea typeface="굴림" pitchFamily="50" charset="-127"/>
                </a:rPr>
                <a:t>n</a:t>
              </a:r>
              <a:endParaRPr lang="en-US" altLang="ko-KR" sz="2400">
                <a:latin typeface="Times New Roman" pitchFamily="18" charset="0"/>
                <a:ea typeface="굴림" pitchFamily="50" charset="-127"/>
              </a:endParaRPr>
            </a:p>
          </p:txBody>
        </p:sp>
      </p:grpSp>
      <p:sp>
        <p:nvSpPr>
          <p:cNvPr id="247827" name="Text Box 19"/>
          <p:cNvSpPr txBox="1">
            <a:spLocks noChangeArrowheads="1"/>
          </p:cNvSpPr>
          <p:nvPr/>
        </p:nvSpPr>
        <p:spPr bwMode="auto">
          <a:xfrm>
            <a:off x="9649487" y="3532188"/>
            <a:ext cx="1929897" cy="124142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ko-KR" sz="3600">
                <a:latin typeface="Times New Roman" pitchFamily="18" charset="0"/>
                <a:ea typeface="굴림" pitchFamily="50" charset="-127"/>
              </a:rPr>
              <a:t>30</a:t>
            </a:r>
            <a:r>
              <a:rPr lang="en-US" altLang="ko-KR" sz="3600" i="1">
                <a:latin typeface="Times New Roman" pitchFamily="18" charset="0"/>
                <a:ea typeface="굴림" pitchFamily="50" charset="-127"/>
              </a:rPr>
              <a:t>n</a:t>
            </a:r>
            <a:r>
              <a:rPr lang="en-US" altLang="ko-KR" sz="3600">
                <a:latin typeface="Times New Roman" pitchFamily="18" charset="0"/>
                <a:ea typeface="굴림" pitchFamily="50" charset="-127"/>
              </a:rPr>
              <a:t>+8</a:t>
            </a:r>
            <a:br>
              <a:rPr lang="en-US" altLang="ko-KR" sz="3600">
                <a:latin typeface="Times New Roman" pitchFamily="18" charset="0"/>
                <a:ea typeface="굴림" pitchFamily="50" charset="-127"/>
              </a:rPr>
            </a:br>
            <a:r>
              <a:rPr lang="en-US" altLang="ko-KR" sz="3600">
                <a:latin typeface="Times New Roman" pitchFamily="18" charset="0"/>
                <a:ea typeface="굴림" pitchFamily="50" charset="-127"/>
                <a:sym typeface="Symbol" pitchFamily="18" charset="2"/>
              </a:rPr>
              <a:t>O(</a:t>
            </a:r>
            <a:r>
              <a:rPr lang="en-US" altLang="ko-KR" sz="3600" i="1">
                <a:solidFill>
                  <a:srgbClr val="006600"/>
                </a:solidFill>
                <a:latin typeface="Times New Roman" pitchFamily="18" charset="0"/>
                <a:ea typeface="굴림" pitchFamily="50" charset="-127"/>
                <a:sym typeface="Symbol" pitchFamily="18" charset="2"/>
              </a:rPr>
              <a:t>n</a:t>
            </a:r>
            <a:r>
              <a:rPr lang="en-US" altLang="ko-KR" sz="3600">
                <a:latin typeface="Times New Roman" pitchFamily="18" charset="0"/>
                <a:ea typeface="굴림" pitchFamily="50" charset="-127"/>
                <a:sym typeface="Symbol" pitchFamily="18" charset="2"/>
              </a:rPr>
              <a:t>)</a:t>
            </a:r>
            <a:endParaRPr lang="en-US" altLang="ko-KR" sz="2400"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27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Uniqueness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662" y="1111251"/>
            <a:ext cx="11509551" cy="53768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cs typeface="Arial" charset="0"/>
              </a:rPr>
              <a:t>There is no unique set of values for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  <a:cs typeface="Arial" charset="0"/>
              </a:rPr>
              <a:t>n</a:t>
            </a:r>
            <a:r>
              <a:rPr lang="en-US" sz="2400" baseline="-25000" dirty="0">
                <a:solidFill>
                  <a:srgbClr val="FF0000"/>
                </a:solidFill>
                <a:latin typeface="Comic Sans MS" pitchFamily="66" charset="0"/>
                <a:cs typeface="Arial" charset="0"/>
              </a:rPr>
              <a:t>0</a:t>
            </a:r>
            <a:r>
              <a:rPr lang="en-US" sz="2400" dirty="0">
                <a:solidFill>
                  <a:srgbClr val="FF0000"/>
                </a:solidFill>
                <a:cs typeface="Arial" charset="0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  <a:cs typeface="Arial" charset="0"/>
              </a:rPr>
              <a:t>c </a:t>
            </a:r>
            <a:r>
              <a:rPr lang="en-US" sz="2400" dirty="0">
                <a:solidFill>
                  <a:srgbClr val="FF0000"/>
                </a:solidFill>
                <a:cs typeface="Arial" charset="0"/>
              </a:rPr>
              <a:t>in proving the asymptotic bounds</a:t>
            </a:r>
            <a:endParaRPr lang="en-US" sz="2400" dirty="0">
              <a:solidFill>
                <a:srgbClr val="FF0000"/>
              </a:solidFill>
              <a:latin typeface="Comic Sans MS" pitchFamily="66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sz="2400" dirty="0"/>
              <a:t>Prove that  </a:t>
            </a:r>
            <a:r>
              <a:rPr lang="en-US" sz="2400" dirty="0">
                <a:latin typeface="Comic Sans MS" pitchFamily="66" charset="0"/>
              </a:rPr>
              <a:t>100n + 5 = O(n</a:t>
            </a:r>
            <a:r>
              <a:rPr lang="en-US" sz="2400" baseline="30000" dirty="0">
                <a:latin typeface="Comic Sans MS" pitchFamily="66" charset="0"/>
              </a:rPr>
              <a:t>2</a:t>
            </a:r>
            <a:r>
              <a:rPr lang="en-US" sz="2400" dirty="0">
                <a:latin typeface="Comic Sans MS" pitchFamily="66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omic Sans MS" pitchFamily="66" charset="0"/>
              </a:rPr>
              <a:t>100n + 5 </a:t>
            </a:r>
            <a:r>
              <a:rPr lang="en-US" sz="2000" dirty="0">
                <a:latin typeface="Comic Sans MS" pitchFamily="66" charset="0"/>
                <a:cs typeface="Arial" charset="0"/>
              </a:rPr>
              <a:t>≤ 100n + n = 101n ≤ 101n</a:t>
            </a:r>
            <a:r>
              <a:rPr lang="en-US" sz="2000" baseline="30000" dirty="0">
                <a:latin typeface="Comic Sans MS" pitchFamily="66" charset="0"/>
                <a:cs typeface="Arial" charset="0"/>
              </a:rPr>
              <a:t>2</a:t>
            </a:r>
            <a:endParaRPr lang="en-US" sz="2000" dirty="0">
              <a:latin typeface="Comic Sans MS" pitchFamily="66" charset="0"/>
              <a:cs typeface="Arial" charset="0"/>
            </a:endParaRP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000" dirty="0">
                <a:cs typeface="Arial" charset="0"/>
              </a:rPr>
              <a:t>				for all </a:t>
            </a:r>
            <a:r>
              <a:rPr lang="en-US" sz="2000" dirty="0">
                <a:latin typeface="Comic Sans MS" pitchFamily="66" charset="0"/>
                <a:cs typeface="Arial" charset="0"/>
              </a:rPr>
              <a:t>n ≥ 5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000" dirty="0">
                <a:cs typeface="Arial" charset="0"/>
              </a:rPr>
              <a:t>		</a:t>
            </a:r>
            <a:r>
              <a:rPr lang="en-US" sz="2000" dirty="0">
                <a:solidFill>
                  <a:srgbClr val="DD0111"/>
                </a:solidFill>
                <a:latin typeface="Comic Sans MS" pitchFamily="66" charset="0"/>
                <a:cs typeface="Arial" charset="0"/>
              </a:rPr>
              <a:t>n</a:t>
            </a:r>
            <a:r>
              <a:rPr lang="en-US" sz="2000" baseline="-25000" dirty="0">
                <a:solidFill>
                  <a:srgbClr val="DD0111"/>
                </a:solidFill>
                <a:latin typeface="Comic Sans MS" pitchFamily="66" charset="0"/>
                <a:cs typeface="Arial" charset="0"/>
              </a:rPr>
              <a:t>0</a:t>
            </a:r>
            <a:r>
              <a:rPr lang="en-US" sz="2000" dirty="0">
                <a:solidFill>
                  <a:srgbClr val="DD0111"/>
                </a:solidFill>
                <a:latin typeface="Comic Sans MS" pitchFamily="66" charset="0"/>
                <a:cs typeface="Arial" charset="0"/>
              </a:rPr>
              <a:t> = 5 and c = 101</a:t>
            </a:r>
            <a:r>
              <a:rPr lang="en-US" sz="2000" dirty="0">
                <a:solidFill>
                  <a:srgbClr val="DD0111"/>
                </a:solidFill>
                <a:cs typeface="Arial" charset="0"/>
              </a:rPr>
              <a:t> </a:t>
            </a:r>
            <a:r>
              <a:rPr lang="en-US" sz="2000" dirty="0">
                <a:cs typeface="Arial" charset="0"/>
              </a:rPr>
              <a:t>is a solution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omic Sans MS" pitchFamily="66" charset="0"/>
                <a:cs typeface="Arial" charset="0"/>
              </a:rPr>
              <a:t>100n + 5 ≤ 100n + 5n = 105n ≤ 105n</a:t>
            </a:r>
            <a:r>
              <a:rPr lang="en-US" sz="2000" baseline="30000" dirty="0">
                <a:latin typeface="Comic Sans MS" pitchFamily="66" charset="0"/>
                <a:cs typeface="Arial" charset="0"/>
              </a:rPr>
              <a:t>2</a:t>
            </a:r>
            <a:br>
              <a:rPr lang="en-US" sz="2000" baseline="30000" dirty="0">
                <a:cs typeface="Arial" charset="0"/>
              </a:rPr>
            </a:br>
            <a:r>
              <a:rPr lang="en-US" sz="2000" baseline="30000" dirty="0">
                <a:cs typeface="Arial" charset="0"/>
              </a:rPr>
              <a:t>			</a:t>
            </a:r>
            <a:r>
              <a:rPr lang="en-US" sz="2000" dirty="0">
                <a:cs typeface="Arial" charset="0"/>
              </a:rPr>
              <a:t>for all </a:t>
            </a:r>
            <a:r>
              <a:rPr lang="en-US" sz="2000" dirty="0">
                <a:latin typeface="Comic Sans MS" pitchFamily="66" charset="0"/>
                <a:cs typeface="Arial" charset="0"/>
              </a:rPr>
              <a:t>n ≥ 1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000" dirty="0">
                <a:cs typeface="Arial" charset="0"/>
              </a:rPr>
              <a:t>		 </a:t>
            </a:r>
            <a:r>
              <a:rPr lang="en-US" sz="2000" dirty="0">
                <a:solidFill>
                  <a:srgbClr val="DD0111"/>
                </a:solidFill>
                <a:latin typeface="Comic Sans MS" pitchFamily="66" charset="0"/>
                <a:cs typeface="Arial" charset="0"/>
              </a:rPr>
              <a:t>n</a:t>
            </a:r>
            <a:r>
              <a:rPr lang="en-US" sz="2000" baseline="-25000" dirty="0">
                <a:solidFill>
                  <a:srgbClr val="DD0111"/>
                </a:solidFill>
                <a:latin typeface="Comic Sans MS" pitchFamily="66" charset="0"/>
                <a:cs typeface="Arial" charset="0"/>
              </a:rPr>
              <a:t>0</a:t>
            </a:r>
            <a:r>
              <a:rPr lang="en-US" sz="2000" dirty="0">
                <a:solidFill>
                  <a:srgbClr val="DD0111"/>
                </a:solidFill>
                <a:latin typeface="Comic Sans MS" pitchFamily="66" charset="0"/>
                <a:cs typeface="Arial" charset="0"/>
              </a:rPr>
              <a:t> = 1 and c = 105</a:t>
            </a:r>
            <a:r>
              <a:rPr lang="en-US" sz="2000" dirty="0">
                <a:solidFill>
                  <a:srgbClr val="DD0111"/>
                </a:solidFill>
                <a:cs typeface="Arial" charset="0"/>
              </a:rPr>
              <a:t> </a:t>
            </a:r>
            <a:r>
              <a:rPr lang="en-US" sz="2000" dirty="0">
                <a:cs typeface="Arial" charset="0"/>
              </a:rPr>
              <a:t>is also a solution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1800" dirty="0">
                <a:cs typeface="Arial" charset="0"/>
              </a:rPr>
              <a:t>Must find</a:t>
            </a:r>
            <a:r>
              <a:rPr lang="en-US" sz="1800" dirty="0">
                <a:solidFill>
                  <a:srgbClr val="DD0111"/>
                </a:solidFill>
                <a:cs typeface="Arial" charset="0"/>
              </a:rPr>
              <a:t> </a:t>
            </a:r>
            <a:r>
              <a:rPr lang="en-US" sz="1800" b="1" dirty="0">
                <a:solidFill>
                  <a:srgbClr val="DD0111"/>
                </a:solidFill>
                <a:cs typeface="Arial" charset="0"/>
              </a:rPr>
              <a:t>SOME</a:t>
            </a:r>
            <a:r>
              <a:rPr lang="en-US" sz="1800" dirty="0">
                <a:solidFill>
                  <a:srgbClr val="DD0111"/>
                </a:solidFill>
                <a:cs typeface="Arial" charset="0"/>
              </a:rPr>
              <a:t> </a:t>
            </a:r>
            <a:r>
              <a:rPr lang="en-US" sz="1800" dirty="0">
                <a:cs typeface="Arial" charset="0"/>
              </a:rPr>
              <a:t>constants c and n</a:t>
            </a:r>
            <a:r>
              <a:rPr lang="en-US" sz="1800" baseline="-25000" dirty="0">
                <a:cs typeface="Arial" charset="0"/>
              </a:rPr>
              <a:t>0</a:t>
            </a:r>
            <a:r>
              <a:rPr lang="en-US" sz="1800" dirty="0">
                <a:cs typeface="Arial" charset="0"/>
              </a:rPr>
              <a:t> that satisfy the asymptotic notation relation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/>
              </a:rPr>
              <a:t>Proving Correctness</a:t>
            </a:r>
          </a:p>
        </p:txBody>
      </p:sp>
      <p:pic>
        <p:nvPicPr>
          <p:cNvPr id="972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2" y="1676400"/>
            <a:ext cx="11650574" cy="399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Subset relations between order-of-growth sets.</a:t>
            </a:r>
          </a:p>
        </p:txBody>
      </p:sp>
      <p:sp>
        <p:nvSpPr>
          <p:cNvPr id="251907" name="Rectangle 3"/>
          <p:cNvSpPr>
            <a:spLocks noChangeArrowheads="1"/>
          </p:cNvSpPr>
          <p:nvPr/>
        </p:nvSpPr>
        <p:spPr bwMode="auto">
          <a:xfrm>
            <a:off x="1828324" y="3200400"/>
            <a:ext cx="8633751" cy="2743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ko-KR" altLang="en-US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19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Relations Between Different Sets</a:t>
            </a:r>
          </a:p>
        </p:txBody>
      </p:sp>
      <p:sp>
        <p:nvSpPr>
          <p:cNvPr id="251909" name="Oval 5"/>
          <p:cNvSpPr>
            <a:spLocks noChangeArrowheads="1"/>
          </p:cNvSpPr>
          <p:nvPr/>
        </p:nvSpPr>
        <p:spPr bwMode="auto">
          <a:xfrm>
            <a:off x="2336191" y="3657600"/>
            <a:ext cx="4672383" cy="1905000"/>
          </a:xfrm>
          <a:prstGeom prst="ellipse">
            <a:avLst/>
          </a:prstGeom>
          <a:solidFill>
            <a:srgbClr val="FF99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910" name="Oval 6"/>
          <p:cNvSpPr>
            <a:spLocks noChangeArrowheads="1"/>
          </p:cNvSpPr>
          <p:nvPr/>
        </p:nvSpPr>
        <p:spPr bwMode="auto">
          <a:xfrm>
            <a:off x="4977104" y="3657600"/>
            <a:ext cx="4672383" cy="1905000"/>
          </a:xfrm>
          <a:prstGeom prst="ellipse">
            <a:avLst/>
          </a:prstGeom>
          <a:solidFill>
            <a:srgbClr val="00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911" name="Text Box 7"/>
          <p:cNvSpPr txBox="1">
            <a:spLocks noChangeArrowheads="1"/>
          </p:cNvSpPr>
          <p:nvPr/>
        </p:nvSpPr>
        <p:spPr bwMode="auto">
          <a:xfrm>
            <a:off x="5370488" y="2707195"/>
            <a:ext cx="1183336" cy="5847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ko-KR" sz="3200" b="1">
                <a:latin typeface="Times New Roman" pitchFamily="18" charset="0"/>
                <a:ea typeface="굴림" pitchFamily="50" charset="-127"/>
              </a:rPr>
              <a:t>R</a:t>
            </a:r>
            <a:r>
              <a:rPr lang="en-US" altLang="ko-KR" sz="3200">
                <a:latin typeface="Times New Roman" pitchFamily="18" charset="0"/>
                <a:ea typeface="굴림" pitchFamily="50" charset="-127"/>
                <a:sym typeface="Symbol" pitchFamily="18" charset="2"/>
              </a:rPr>
              <a:t></a:t>
            </a:r>
            <a:r>
              <a:rPr lang="en-US" altLang="ko-KR" sz="3200" b="1">
                <a:latin typeface="Times New Roman" pitchFamily="18" charset="0"/>
                <a:ea typeface="굴림" pitchFamily="50" charset="-127"/>
                <a:sym typeface="Symbol" pitchFamily="18" charset="2"/>
              </a:rPr>
              <a:t>R</a:t>
            </a:r>
            <a:endParaRPr lang="en-US" altLang="ko-KR" sz="3200" b="1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1912" name="Oval 8"/>
          <p:cNvSpPr>
            <a:spLocks noChangeArrowheads="1"/>
          </p:cNvSpPr>
          <p:nvPr/>
        </p:nvSpPr>
        <p:spPr bwMode="auto">
          <a:xfrm>
            <a:off x="2336191" y="3657600"/>
            <a:ext cx="4672383" cy="1905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913" name="Text Box 9"/>
          <p:cNvSpPr txBox="1">
            <a:spLocks noChangeArrowheads="1"/>
          </p:cNvSpPr>
          <p:nvPr/>
        </p:nvSpPr>
        <p:spPr bwMode="auto">
          <a:xfrm>
            <a:off x="6780010" y="3094545"/>
            <a:ext cx="1091966" cy="5847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ko-KR" altLang="en-US" sz="3200">
                <a:latin typeface="Times New Roman" pitchFamily="18" charset="0"/>
                <a:ea typeface="굴림" pitchFamily="50" charset="-127"/>
                <a:sym typeface="Symbol" pitchFamily="18" charset="2"/>
              </a:rPr>
              <a:t></a:t>
            </a:r>
            <a:r>
              <a:rPr lang="en-US" altLang="ko-KR" sz="3200">
                <a:latin typeface="Times New Roman" pitchFamily="18" charset="0"/>
                <a:ea typeface="굴림" pitchFamily="50" charset="-127"/>
                <a:sym typeface="Symbol" pitchFamily="18" charset="2"/>
              </a:rPr>
              <a:t>( </a:t>
            </a:r>
            <a:r>
              <a:rPr lang="en-US" altLang="ko-KR" sz="3200" i="1">
                <a:latin typeface="Times New Roman" pitchFamily="18" charset="0"/>
                <a:ea typeface="굴림" pitchFamily="50" charset="-127"/>
                <a:sym typeface="Symbol" pitchFamily="18" charset="2"/>
              </a:rPr>
              <a:t>f </a:t>
            </a:r>
            <a:r>
              <a:rPr lang="en-US" altLang="ko-KR" sz="3200">
                <a:latin typeface="Times New Roman" pitchFamily="18" charset="0"/>
                <a:ea typeface="굴림" pitchFamily="50" charset="-127"/>
                <a:sym typeface="Symbol" pitchFamily="18" charset="2"/>
              </a:rPr>
              <a:t>)</a:t>
            </a:r>
            <a:endParaRPr lang="en-US" altLang="ko-KR" sz="3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1914" name="Text Box 10"/>
          <p:cNvSpPr txBox="1">
            <a:spLocks noChangeArrowheads="1"/>
          </p:cNvSpPr>
          <p:nvPr/>
        </p:nvSpPr>
        <p:spPr bwMode="auto">
          <a:xfrm>
            <a:off x="4047142" y="3108832"/>
            <a:ext cx="1072730" cy="5847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ko-KR" sz="3200">
                <a:latin typeface="Times New Roman" pitchFamily="18" charset="0"/>
                <a:ea typeface="굴림" pitchFamily="50" charset="-127"/>
                <a:sym typeface="Symbol" pitchFamily="18" charset="2"/>
              </a:rPr>
              <a:t>O( </a:t>
            </a:r>
            <a:r>
              <a:rPr lang="en-US" altLang="ko-KR" sz="3200" i="1">
                <a:latin typeface="Times New Roman" pitchFamily="18" charset="0"/>
                <a:ea typeface="굴림" pitchFamily="50" charset="-127"/>
                <a:sym typeface="Symbol" pitchFamily="18" charset="2"/>
              </a:rPr>
              <a:t>f </a:t>
            </a:r>
            <a:r>
              <a:rPr lang="en-US" altLang="ko-KR" sz="3200">
                <a:latin typeface="Times New Roman" pitchFamily="18" charset="0"/>
                <a:ea typeface="굴림" pitchFamily="50" charset="-127"/>
                <a:sym typeface="Symbol" pitchFamily="18" charset="2"/>
              </a:rPr>
              <a:t>)</a:t>
            </a:r>
            <a:endParaRPr lang="en-US" altLang="ko-KR" sz="3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1915" name="Text Box 11"/>
          <p:cNvSpPr txBox="1">
            <a:spLocks noChangeArrowheads="1"/>
          </p:cNvSpPr>
          <p:nvPr/>
        </p:nvSpPr>
        <p:spPr bwMode="auto">
          <a:xfrm>
            <a:off x="5461989" y="4280407"/>
            <a:ext cx="1080745" cy="5847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ko-KR" altLang="en-US" sz="3200">
                <a:latin typeface="Times New Roman" pitchFamily="18" charset="0"/>
                <a:ea typeface="굴림" pitchFamily="50" charset="-127"/>
                <a:sym typeface="Symbol" pitchFamily="18" charset="2"/>
              </a:rPr>
              <a:t></a:t>
            </a:r>
            <a:r>
              <a:rPr lang="en-US" altLang="ko-KR" sz="3200">
                <a:latin typeface="Times New Roman" pitchFamily="18" charset="0"/>
                <a:ea typeface="굴림" pitchFamily="50" charset="-127"/>
                <a:sym typeface="Symbol" pitchFamily="18" charset="2"/>
              </a:rPr>
              <a:t>( </a:t>
            </a:r>
            <a:r>
              <a:rPr lang="en-US" altLang="ko-KR" sz="3200" i="1">
                <a:latin typeface="Times New Roman" pitchFamily="18" charset="0"/>
                <a:ea typeface="굴림" pitchFamily="50" charset="-127"/>
                <a:sym typeface="Symbol" pitchFamily="18" charset="2"/>
              </a:rPr>
              <a:t>f </a:t>
            </a:r>
            <a:r>
              <a:rPr lang="en-US" altLang="ko-KR" sz="3200">
                <a:latin typeface="Times New Roman" pitchFamily="18" charset="0"/>
                <a:ea typeface="굴림" pitchFamily="50" charset="-127"/>
                <a:sym typeface="Symbol" pitchFamily="18" charset="2"/>
              </a:rPr>
              <a:t>)</a:t>
            </a:r>
            <a:endParaRPr lang="en-US" altLang="ko-KR" sz="3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1916" name="Text Box 12"/>
          <p:cNvSpPr txBox="1">
            <a:spLocks noChangeArrowheads="1"/>
          </p:cNvSpPr>
          <p:nvPr/>
        </p:nvSpPr>
        <p:spPr bwMode="auto">
          <a:xfrm>
            <a:off x="5863195" y="3883968"/>
            <a:ext cx="453970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ko-KR" sz="2400">
                <a:latin typeface="Times New Roman" pitchFamily="18" charset="0"/>
                <a:ea typeface="굴림" pitchFamily="50" charset="-127"/>
              </a:rPr>
              <a:t>• </a:t>
            </a:r>
            <a:r>
              <a:rPr lang="en-US" altLang="ko-KR" sz="2400" i="1">
                <a:latin typeface="Times New Roman" pitchFamily="18" charset="0"/>
                <a:ea typeface="굴림" pitchFamily="50" charset="-127"/>
              </a:rPr>
              <a:t>f</a:t>
            </a:r>
            <a:endParaRPr lang="en-US" altLang="ko-KR" sz="2400"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Practice exercise from CLRS book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Insertion Sort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56451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3013" y="1219200"/>
            <a:ext cx="5562600" cy="488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Analysis of Insertion Sort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831850" y="2781300"/>
            <a:ext cx="6978650" cy="3390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f</a:t>
            </a:r>
            <a:r>
              <a:rPr lang="en-GB" sz="2400" b="1">
                <a:latin typeface="Courier New" pitchFamily="49" charset="0"/>
              </a:rPr>
              <a:t>or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GB" sz="2400">
                <a:latin typeface="Courier New" pitchFamily="49" charset="0"/>
              </a:rPr>
              <a:t>j </a:t>
            </a:r>
            <a:r>
              <a:rPr lang="en-GB" sz="2400">
                <a:latin typeface="Symbol" pitchFamily="18" charset="2"/>
              </a:rPr>
              <a:t>:= </a:t>
            </a:r>
            <a:r>
              <a:rPr lang="en-GB" sz="2400">
                <a:latin typeface="Courier New" pitchFamily="49" charset="0"/>
              </a:rPr>
              <a:t>2 </a:t>
            </a:r>
            <a:r>
              <a:rPr lang="en-GB" sz="2400" b="1">
                <a:latin typeface="Courier New" pitchFamily="49" charset="0"/>
              </a:rPr>
              <a:t>to </a:t>
            </a:r>
            <a:r>
              <a:rPr lang="en-GB" sz="2400" i="1">
                <a:latin typeface="Courier New" pitchFamily="49" charset="0"/>
              </a:rPr>
              <a:t>n</a:t>
            </a:r>
            <a:r>
              <a:rPr lang="en-GB" sz="2400">
                <a:latin typeface="Courier New" pitchFamily="49" charset="0"/>
              </a:rPr>
              <a:t> </a:t>
            </a:r>
            <a:r>
              <a:rPr lang="en-GB" sz="2400" b="1"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GB" sz="2400" b="1">
                <a:latin typeface="Courier New" pitchFamily="49" charset="0"/>
              </a:rPr>
              <a:t> 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GB" sz="2400">
                <a:latin typeface="Courier New" pitchFamily="49" charset="0"/>
              </a:rPr>
              <a:t>key</a:t>
            </a:r>
            <a:r>
              <a:rPr lang="en-GB" sz="2400">
                <a:latin typeface="Symbol" pitchFamily="18" charset="2"/>
              </a:rPr>
              <a:t> := </a:t>
            </a:r>
            <a:r>
              <a:rPr lang="en-GB" sz="2400">
                <a:latin typeface="Courier New" pitchFamily="49" charset="0"/>
              </a:rPr>
              <a:t>A[j]</a:t>
            </a:r>
          </a:p>
          <a:p>
            <a:pPr>
              <a:defRPr/>
            </a:pPr>
            <a:r>
              <a:rPr lang="en-GB" sz="2400">
                <a:latin typeface="Courier New" pitchFamily="49" charset="0"/>
              </a:rPr>
              <a:t>  </a:t>
            </a:r>
            <a:r>
              <a:rPr lang="en-US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 Insert </a:t>
            </a:r>
            <a:r>
              <a:rPr lang="en-GB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A[j]</a:t>
            </a:r>
            <a:r>
              <a:rPr lang="en-US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into </a:t>
            </a:r>
            <a:r>
              <a:rPr lang="en-GB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A[</a:t>
            </a:r>
            <a:r>
              <a:rPr lang="en-US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1..</a:t>
            </a:r>
            <a:r>
              <a:rPr lang="en-GB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-1</a:t>
            </a:r>
            <a:r>
              <a:rPr lang="en-GB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</a:t>
            </a:r>
          </a:p>
          <a:p>
            <a:pPr>
              <a:defRPr/>
            </a:pPr>
            <a:r>
              <a:rPr lang="en-GB" sz="2400">
                <a:latin typeface="Courier New" pitchFamily="49" charset="0"/>
              </a:rPr>
              <a:t>  i</a:t>
            </a:r>
            <a:r>
              <a:rPr lang="en-GB" sz="2400">
                <a:latin typeface="Symbol" pitchFamily="18" charset="2"/>
              </a:rPr>
              <a:t> := </a:t>
            </a:r>
            <a:r>
              <a:rPr lang="en-US" sz="2400">
                <a:latin typeface="Courier New" pitchFamily="49" charset="0"/>
              </a:rPr>
              <a:t>j-1</a:t>
            </a:r>
            <a:endParaRPr lang="en-GB" sz="2400">
              <a:latin typeface="Courier New" pitchFamily="49" charset="0"/>
            </a:endParaRPr>
          </a:p>
          <a:p>
            <a:pPr>
              <a:defRPr/>
            </a:pPr>
            <a:r>
              <a:rPr lang="en-GB" sz="2400">
                <a:latin typeface="Courier New" pitchFamily="49" charset="0"/>
              </a:rPr>
              <a:t>  </a:t>
            </a:r>
            <a:r>
              <a:rPr lang="en-GB" sz="2400" b="1">
                <a:latin typeface="Courier New" pitchFamily="49" charset="0"/>
              </a:rPr>
              <a:t>while </a:t>
            </a:r>
            <a:r>
              <a:rPr lang="en-GB" sz="2400">
                <a:latin typeface="Courier New" pitchFamily="49" charset="0"/>
              </a:rPr>
              <a:t>i&gt;0 </a:t>
            </a:r>
            <a:r>
              <a:rPr lang="en-GB" sz="2400" b="1">
                <a:latin typeface="Courier New" pitchFamily="49" charset="0"/>
              </a:rPr>
              <a:t>and </a:t>
            </a:r>
            <a:r>
              <a:rPr lang="en-GB" sz="2400">
                <a:latin typeface="Courier New" pitchFamily="49" charset="0"/>
              </a:rPr>
              <a:t>A[i]&gt;key </a:t>
            </a:r>
            <a:r>
              <a:rPr lang="en-GB" sz="2400" b="1"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GB" sz="2400" b="1">
                <a:latin typeface="Courier New" pitchFamily="49" charset="0"/>
              </a:rPr>
              <a:t>    </a:t>
            </a:r>
            <a:r>
              <a:rPr lang="en-GB" sz="2400">
                <a:latin typeface="Courier New" pitchFamily="49" charset="0"/>
              </a:rPr>
              <a:t>A[i+1]</a:t>
            </a:r>
            <a:r>
              <a:rPr lang="en-GB" sz="2400">
                <a:latin typeface="Symbol" pitchFamily="18" charset="2"/>
              </a:rPr>
              <a:t>:=</a:t>
            </a:r>
            <a:r>
              <a:rPr lang="en-GB" sz="2400">
                <a:latin typeface="Courier New" pitchFamily="49" charset="0"/>
              </a:rPr>
              <a:t>A[i]</a:t>
            </a:r>
          </a:p>
          <a:p>
            <a:pPr>
              <a:defRPr/>
            </a:pPr>
            <a:r>
              <a:rPr lang="en-GB" sz="2400">
                <a:latin typeface="Courier New" pitchFamily="49" charset="0"/>
              </a:rPr>
              <a:t>   </a:t>
            </a:r>
            <a:r>
              <a:rPr lang="en-US" sz="2400">
                <a:latin typeface="Courier New" pitchFamily="49" charset="0"/>
              </a:rPr>
              <a:t> </a:t>
            </a:r>
            <a:r>
              <a:rPr lang="en-GB" sz="2400">
                <a:latin typeface="Courier New" pitchFamily="49" charset="0"/>
              </a:rPr>
              <a:t>i--</a:t>
            </a:r>
          </a:p>
          <a:p>
            <a:pPr>
              <a:defRPr/>
            </a:pPr>
            <a:r>
              <a:rPr lang="en-GB" sz="2400">
                <a:latin typeface="Courier New" pitchFamily="49" charset="0"/>
              </a:rPr>
              <a:t>  A[i+1]:=key</a:t>
            </a:r>
          </a:p>
        </p:txBody>
      </p:sp>
      <p:sp>
        <p:nvSpPr>
          <p:cNvPr id="1031" name="Rectangle 4"/>
          <p:cNvSpPr>
            <a:spLocks noChangeArrowheads="1"/>
          </p:cNvSpPr>
          <p:nvPr/>
        </p:nvSpPr>
        <p:spPr bwMode="auto">
          <a:xfrm>
            <a:off x="7812088" y="2781300"/>
            <a:ext cx="1930400" cy="3390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latin typeface="Courier New" pitchFamily="49" charset="0"/>
              </a:rPr>
              <a:t>cost</a:t>
            </a:r>
            <a:br>
              <a:rPr lang="en-US" sz="2400" b="1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c</a:t>
            </a:r>
            <a:r>
              <a:rPr lang="en-US" sz="2400" baseline="-25000">
                <a:latin typeface="Courier New" pitchFamily="49" charset="0"/>
              </a:rPr>
              <a:t>1</a:t>
            </a:r>
          </a:p>
          <a:p>
            <a:pPr algn="ctr"/>
            <a:r>
              <a:rPr lang="en-US" sz="2400">
                <a:latin typeface="Courier New" pitchFamily="49" charset="0"/>
              </a:rPr>
              <a:t>c</a:t>
            </a:r>
            <a:r>
              <a:rPr lang="en-US" sz="2400" baseline="-25000">
                <a:latin typeface="Courier New" pitchFamily="49" charset="0"/>
              </a:rPr>
              <a:t>2</a:t>
            </a:r>
          </a:p>
          <a:p>
            <a:pPr algn="ctr"/>
            <a:r>
              <a:rPr lang="en-US" sz="2400">
                <a:latin typeface="Courier New" pitchFamily="49" charset="0"/>
              </a:rPr>
              <a:t>0 </a:t>
            </a:r>
            <a:endParaRPr lang="en-US" sz="2400" baseline="-25000">
              <a:latin typeface="Courier New" pitchFamily="49" charset="0"/>
            </a:endParaRPr>
          </a:p>
          <a:p>
            <a:pPr algn="ctr"/>
            <a:r>
              <a:rPr lang="en-US" sz="2400">
                <a:latin typeface="Courier New" pitchFamily="49" charset="0"/>
              </a:rPr>
              <a:t>c</a:t>
            </a:r>
            <a:r>
              <a:rPr lang="en-US" sz="2400" baseline="-25000">
                <a:latin typeface="Courier New" pitchFamily="49" charset="0"/>
              </a:rPr>
              <a:t>3</a:t>
            </a:r>
          </a:p>
          <a:p>
            <a:pPr algn="ctr"/>
            <a:r>
              <a:rPr lang="en-US" sz="2400">
                <a:latin typeface="Courier New" pitchFamily="49" charset="0"/>
              </a:rPr>
              <a:t>c</a:t>
            </a:r>
            <a:r>
              <a:rPr lang="en-US" sz="2400" baseline="-25000">
                <a:latin typeface="Courier New" pitchFamily="49" charset="0"/>
              </a:rPr>
              <a:t>4</a:t>
            </a:r>
          </a:p>
          <a:p>
            <a:pPr algn="ctr"/>
            <a:r>
              <a:rPr lang="en-US" sz="2400">
                <a:latin typeface="Courier New" pitchFamily="49" charset="0"/>
              </a:rPr>
              <a:t>c</a:t>
            </a:r>
            <a:r>
              <a:rPr lang="en-US" sz="2400" baseline="-25000">
                <a:latin typeface="Courier New" pitchFamily="49" charset="0"/>
              </a:rPr>
              <a:t>5</a:t>
            </a:r>
          </a:p>
          <a:p>
            <a:pPr algn="ctr"/>
            <a:r>
              <a:rPr lang="en-US" sz="2400">
                <a:latin typeface="Courier New" pitchFamily="49" charset="0"/>
              </a:rPr>
              <a:t>c</a:t>
            </a:r>
            <a:r>
              <a:rPr lang="en-US" sz="2400" baseline="-25000">
                <a:latin typeface="Courier New" pitchFamily="49" charset="0"/>
              </a:rPr>
              <a:t>6</a:t>
            </a:r>
          </a:p>
          <a:p>
            <a:pPr algn="ctr"/>
            <a:r>
              <a:rPr lang="en-US" sz="2400">
                <a:latin typeface="Courier New" pitchFamily="49" charset="0"/>
              </a:rPr>
              <a:t>c</a:t>
            </a:r>
            <a:r>
              <a:rPr lang="en-US" sz="2400" baseline="-25000">
                <a:latin typeface="Courier New" pitchFamily="49" charset="0"/>
              </a:rPr>
              <a:t>7</a:t>
            </a:r>
            <a:endParaRPr lang="en-GB" sz="2400" b="1">
              <a:latin typeface="Courier New" pitchFamily="49" charset="0"/>
            </a:endParaRPr>
          </a:p>
        </p:txBody>
      </p:sp>
      <p:sp>
        <p:nvSpPr>
          <p:cNvPr id="1032" name="Rectangle 5"/>
          <p:cNvSpPr>
            <a:spLocks noChangeArrowheads="1"/>
          </p:cNvSpPr>
          <p:nvPr/>
        </p:nvSpPr>
        <p:spPr bwMode="auto">
          <a:xfrm>
            <a:off x="9748838" y="2781300"/>
            <a:ext cx="1930400" cy="3390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times</a:t>
            </a:r>
            <a:br>
              <a:rPr lang="en-US" sz="2400" b="1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n</a:t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n-1</a:t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n-1</a:t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n-1</a:t>
            </a:r>
            <a:br>
              <a:rPr lang="en-US" sz="2400">
                <a:latin typeface="Courier New" pitchFamily="49" charset="0"/>
              </a:rPr>
            </a:br>
            <a:br>
              <a:rPr lang="en-US" sz="2400">
                <a:latin typeface="Courier New" pitchFamily="49" charset="0"/>
              </a:rPr>
            </a:br>
            <a:br>
              <a:rPr lang="en-US" sz="2400">
                <a:latin typeface="Courier New" pitchFamily="49" charset="0"/>
              </a:rPr>
            </a:b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n-1</a:t>
            </a:r>
            <a:endParaRPr lang="en-GB" sz="2400" b="1">
              <a:latin typeface="Courier New" pitchFamily="49" charset="0"/>
            </a:endParaRPr>
          </a:p>
        </p:txBody>
      </p:sp>
      <p:sp>
        <p:nvSpPr>
          <p:cNvPr id="6145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09600" y="1476375"/>
            <a:ext cx="11172825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Time to compute the </a:t>
            </a:r>
            <a:r>
              <a:rPr lang="en-US" sz="2800" b="1" dirty="0">
                <a:solidFill>
                  <a:srgbClr val="080808"/>
                </a:solidFill>
              </a:rPr>
              <a:t>running time</a:t>
            </a:r>
            <a:r>
              <a:rPr lang="en-US" sz="2800" dirty="0"/>
              <a:t> as a function of the </a:t>
            </a:r>
            <a:r>
              <a:rPr lang="en-US" sz="2800" b="1" dirty="0">
                <a:solidFill>
                  <a:srgbClr val="080808"/>
                </a:solidFill>
              </a:rPr>
              <a:t>input size</a:t>
            </a:r>
            <a:r>
              <a:rPr lang="en-US" sz="2800" b="1" dirty="0"/>
              <a:t> </a:t>
            </a:r>
            <a:r>
              <a:rPr lang="en-US" sz="2800" dirty="0"/>
              <a:t>(exact analysis).</a:t>
            </a: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9750425" y="4495800"/>
          <a:ext cx="10969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" name="Equation" r:id="rId3" imgW="426240" imgH="254520" progId="">
                  <p:embed/>
                </p:oleObj>
              </mc:Choice>
              <mc:Fallback>
                <p:oleObj name="Equation" r:id="rId3" imgW="426240" imgH="25452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0425" y="4495800"/>
                        <a:ext cx="1096963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8"/>
          <p:cNvGraphicFramePr>
            <a:graphicFrameLocks noChangeAspect="1"/>
          </p:cNvGraphicFramePr>
          <p:nvPr/>
        </p:nvGraphicFramePr>
        <p:xfrm>
          <a:off x="9750425" y="4916488"/>
          <a:ext cx="1731963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" name="Equation" r:id="rId5" imgW="680040" imgH="254520" progId="">
                  <p:embed/>
                </p:oleObj>
              </mc:Choice>
              <mc:Fallback>
                <p:oleObj name="Equation" r:id="rId5" imgW="680040" imgH="25452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0425" y="4916488"/>
                        <a:ext cx="1731963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9"/>
          <p:cNvGraphicFramePr>
            <a:graphicFrameLocks noChangeAspect="1"/>
          </p:cNvGraphicFramePr>
          <p:nvPr/>
        </p:nvGraphicFramePr>
        <p:xfrm>
          <a:off x="9750425" y="5337175"/>
          <a:ext cx="17319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" name="Equation" r:id="rId7" imgW="680040" imgH="254520" progId="">
                  <p:embed/>
                </p:oleObj>
              </mc:Choice>
              <mc:Fallback>
                <p:oleObj name="Equation" r:id="rId7" imgW="680040" imgH="25452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0425" y="5337175"/>
                        <a:ext cx="1731963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…Analysis of Insertion Sort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12188825" cy="518160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defRPr/>
            </a:pPr>
            <a:r>
              <a:rPr lang="en-US" dirty="0">
                <a:solidFill>
                  <a:srgbClr val="080808"/>
                </a:solidFill>
              </a:rPr>
              <a:t>The running time of an algorithm is the sum of the running times of each statement.</a:t>
            </a:r>
          </a:p>
          <a:p>
            <a:pPr algn="just" eaLnBrk="1" hangingPunct="1">
              <a:lnSpc>
                <a:spcPct val="140000"/>
              </a:lnSpc>
              <a:defRPr/>
            </a:pPr>
            <a:r>
              <a:rPr lang="en-US" dirty="0">
                <a:solidFill>
                  <a:srgbClr val="080808"/>
                </a:solidFill>
              </a:rPr>
              <a:t>A statement with cost </a:t>
            </a:r>
            <a:r>
              <a:rPr lang="en-US" b="1" i="1" dirty="0">
                <a:solidFill>
                  <a:srgbClr val="080808"/>
                </a:solidFill>
              </a:rPr>
              <a:t>c</a:t>
            </a:r>
            <a:r>
              <a:rPr lang="en-US" dirty="0">
                <a:solidFill>
                  <a:srgbClr val="080808"/>
                </a:solidFill>
              </a:rPr>
              <a:t> that is executed </a:t>
            </a:r>
            <a:r>
              <a:rPr lang="en-US" b="1" i="1" dirty="0">
                <a:solidFill>
                  <a:srgbClr val="080808"/>
                </a:solidFill>
              </a:rPr>
              <a:t>n</a:t>
            </a:r>
            <a:r>
              <a:rPr lang="en-US" dirty="0">
                <a:solidFill>
                  <a:srgbClr val="080808"/>
                </a:solidFill>
              </a:rPr>
              <a:t> times contributes </a:t>
            </a:r>
            <a:r>
              <a:rPr lang="en-US" b="1" i="1" dirty="0">
                <a:solidFill>
                  <a:srgbClr val="080808"/>
                </a:solidFill>
              </a:rPr>
              <a:t>c*n</a:t>
            </a:r>
            <a:r>
              <a:rPr lang="en-US" dirty="0">
                <a:solidFill>
                  <a:srgbClr val="080808"/>
                </a:solidFill>
              </a:rPr>
              <a:t> to the running time.</a:t>
            </a:r>
          </a:p>
          <a:p>
            <a:pPr algn="just" eaLnBrk="1" hangingPunct="1">
              <a:lnSpc>
                <a:spcPct val="140000"/>
              </a:lnSpc>
              <a:defRPr/>
            </a:pPr>
            <a:r>
              <a:rPr lang="en-US" dirty="0">
                <a:solidFill>
                  <a:srgbClr val="080808"/>
                </a:solidFill>
              </a:rPr>
              <a:t>The total running time </a:t>
            </a:r>
            <a:r>
              <a:rPr lang="en-US" b="1" i="1" dirty="0">
                <a:solidFill>
                  <a:srgbClr val="FF0000"/>
                </a:solidFill>
              </a:rPr>
              <a:t>T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n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080808"/>
                </a:solidFill>
              </a:rPr>
              <a:t> of insertion sort is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i="1" dirty="0">
                <a:solidFill>
                  <a:srgbClr val="080808"/>
                </a:solidFill>
              </a:rPr>
              <a:t>T</a:t>
            </a:r>
            <a:r>
              <a:rPr lang="en-US" dirty="0">
                <a:solidFill>
                  <a:srgbClr val="080808"/>
                </a:solidFill>
              </a:rPr>
              <a:t>(</a:t>
            </a:r>
            <a:r>
              <a:rPr lang="en-US" i="1" dirty="0">
                <a:solidFill>
                  <a:srgbClr val="080808"/>
                </a:solidFill>
              </a:rPr>
              <a:t>n</a:t>
            </a:r>
            <a:r>
              <a:rPr lang="en-US" dirty="0">
                <a:solidFill>
                  <a:srgbClr val="080808"/>
                </a:solidFill>
              </a:rPr>
              <a:t>)= </a:t>
            </a:r>
            <a:r>
              <a:rPr lang="en-US" i="1" dirty="0">
                <a:solidFill>
                  <a:srgbClr val="080808"/>
                </a:solidFill>
              </a:rPr>
              <a:t>c</a:t>
            </a:r>
            <a:r>
              <a:rPr lang="en-US" i="1" baseline="-25000" dirty="0">
                <a:solidFill>
                  <a:srgbClr val="080808"/>
                </a:solidFill>
              </a:rPr>
              <a:t>1</a:t>
            </a:r>
            <a:r>
              <a:rPr lang="en-US" i="1" dirty="0">
                <a:solidFill>
                  <a:srgbClr val="080808"/>
                </a:solidFill>
              </a:rPr>
              <a:t>*n</a:t>
            </a:r>
            <a:r>
              <a:rPr lang="en-US" dirty="0">
                <a:solidFill>
                  <a:srgbClr val="080808"/>
                </a:solidFill>
              </a:rPr>
              <a:t> + </a:t>
            </a:r>
            <a:r>
              <a:rPr lang="en-US" i="1" dirty="0">
                <a:solidFill>
                  <a:srgbClr val="080808"/>
                </a:solidFill>
              </a:rPr>
              <a:t>c</a:t>
            </a:r>
            <a:r>
              <a:rPr lang="en-US" i="1" baseline="-25000" dirty="0">
                <a:solidFill>
                  <a:srgbClr val="080808"/>
                </a:solidFill>
              </a:rPr>
              <a:t>2</a:t>
            </a:r>
            <a:r>
              <a:rPr lang="en-US" dirty="0">
                <a:solidFill>
                  <a:srgbClr val="080808"/>
                </a:solidFill>
              </a:rPr>
              <a:t>(</a:t>
            </a:r>
            <a:r>
              <a:rPr lang="en-US" i="1" dirty="0">
                <a:solidFill>
                  <a:srgbClr val="080808"/>
                </a:solidFill>
              </a:rPr>
              <a:t>n-1</a:t>
            </a:r>
            <a:r>
              <a:rPr lang="en-US" dirty="0">
                <a:solidFill>
                  <a:srgbClr val="080808"/>
                </a:solidFill>
              </a:rPr>
              <a:t>) + </a:t>
            </a:r>
            <a:r>
              <a:rPr lang="en-US" i="1" dirty="0">
                <a:solidFill>
                  <a:srgbClr val="080808"/>
                </a:solidFill>
              </a:rPr>
              <a:t>c</a:t>
            </a:r>
            <a:r>
              <a:rPr lang="en-US" i="1" baseline="-25000" dirty="0">
                <a:solidFill>
                  <a:srgbClr val="080808"/>
                </a:solidFill>
              </a:rPr>
              <a:t>3</a:t>
            </a:r>
            <a:r>
              <a:rPr lang="en-US" dirty="0">
                <a:solidFill>
                  <a:srgbClr val="080808"/>
                </a:solidFill>
              </a:rPr>
              <a:t>(</a:t>
            </a:r>
            <a:r>
              <a:rPr lang="en-US" i="1" dirty="0">
                <a:solidFill>
                  <a:srgbClr val="080808"/>
                </a:solidFill>
              </a:rPr>
              <a:t>n-1</a:t>
            </a:r>
            <a:r>
              <a:rPr lang="en-US" dirty="0">
                <a:solidFill>
                  <a:srgbClr val="080808"/>
                </a:solidFill>
              </a:rPr>
              <a:t>) + </a:t>
            </a:r>
            <a:r>
              <a:rPr lang="en-US" i="1" dirty="0">
                <a:solidFill>
                  <a:srgbClr val="080808"/>
                </a:solidFill>
              </a:rPr>
              <a:t>c</a:t>
            </a:r>
            <a:r>
              <a:rPr lang="en-US" i="1" baseline="-25000" dirty="0">
                <a:solidFill>
                  <a:srgbClr val="080808"/>
                </a:solidFill>
              </a:rPr>
              <a:t>4</a:t>
            </a:r>
            <a:r>
              <a:rPr lang="en-US" dirty="0">
                <a:solidFill>
                  <a:srgbClr val="080808"/>
                </a:solidFill>
              </a:rPr>
              <a:t>               + </a:t>
            </a:r>
            <a:r>
              <a:rPr lang="en-US" i="1" dirty="0">
                <a:solidFill>
                  <a:srgbClr val="080808"/>
                </a:solidFill>
              </a:rPr>
              <a:t>c</a:t>
            </a:r>
            <a:r>
              <a:rPr lang="en-US" i="1" baseline="-25000" dirty="0">
                <a:solidFill>
                  <a:srgbClr val="080808"/>
                </a:solidFill>
              </a:rPr>
              <a:t>5</a:t>
            </a:r>
            <a:r>
              <a:rPr lang="en-US" dirty="0">
                <a:solidFill>
                  <a:srgbClr val="080808"/>
                </a:solidFill>
              </a:rPr>
              <a:t>                     + </a:t>
            </a:r>
            <a:r>
              <a:rPr lang="en-US" i="1" dirty="0">
                <a:solidFill>
                  <a:srgbClr val="080808"/>
                </a:solidFill>
              </a:rPr>
              <a:t>c</a:t>
            </a:r>
            <a:r>
              <a:rPr lang="en-US" i="1" baseline="-25000" dirty="0">
                <a:solidFill>
                  <a:srgbClr val="080808"/>
                </a:solidFill>
              </a:rPr>
              <a:t>6                     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dirty="0">
                <a:solidFill>
                  <a:srgbClr val="080808"/>
                </a:solidFill>
              </a:rPr>
              <a:t>         + </a:t>
            </a:r>
            <a:r>
              <a:rPr lang="en-US" i="1" dirty="0">
                <a:solidFill>
                  <a:srgbClr val="080808"/>
                </a:solidFill>
              </a:rPr>
              <a:t>c</a:t>
            </a:r>
            <a:r>
              <a:rPr lang="en-US" i="1" baseline="-25000" dirty="0">
                <a:solidFill>
                  <a:srgbClr val="080808"/>
                </a:solidFill>
              </a:rPr>
              <a:t>7</a:t>
            </a:r>
            <a:r>
              <a:rPr lang="en-US" i="1" dirty="0">
                <a:solidFill>
                  <a:srgbClr val="080808"/>
                </a:solidFill>
              </a:rPr>
              <a:t> </a:t>
            </a:r>
            <a:r>
              <a:rPr lang="en-US" dirty="0">
                <a:solidFill>
                  <a:srgbClr val="080808"/>
                </a:solidFill>
              </a:rPr>
              <a:t>(</a:t>
            </a:r>
            <a:r>
              <a:rPr lang="en-US" i="1" dirty="0">
                <a:solidFill>
                  <a:srgbClr val="080808"/>
                </a:solidFill>
              </a:rPr>
              <a:t>n-1</a:t>
            </a:r>
            <a:r>
              <a:rPr lang="en-US" dirty="0">
                <a:solidFill>
                  <a:srgbClr val="080808"/>
                </a:solidFill>
              </a:rPr>
              <a:t>)</a:t>
            </a:r>
          </a:p>
        </p:txBody>
      </p:sp>
      <p:graphicFrame>
        <p:nvGraphicFramePr>
          <p:cNvPr id="2050" name="Object 1024"/>
          <p:cNvGraphicFramePr>
            <a:graphicFrameLocks noChangeAspect="1"/>
          </p:cNvGraphicFramePr>
          <p:nvPr/>
        </p:nvGraphicFramePr>
        <p:xfrm>
          <a:off x="5865813" y="4953000"/>
          <a:ext cx="14017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" name="Equation" r:id="rId3" imgW="426240" imgH="254520" progId="">
                  <p:embed/>
                </p:oleObj>
              </mc:Choice>
              <mc:Fallback>
                <p:oleObj name="Equation" r:id="rId3" imgW="426240" imgH="254520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5813" y="4953000"/>
                        <a:ext cx="1401762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025"/>
          <p:cNvGraphicFramePr>
            <a:graphicFrameLocks noChangeAspect="1"/>
          </p:cNvGraphicFramePr>
          <p:nvPr/>
        </p:nvGraphicFramePr>
        <p:xfrm>
          <a:off x="10590213" y="4927600"/>
          <a:ext cx="12954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" name="Equation" r:id="rId5" imgW="680040" imgH="254520" progId="">
                  <p:embed/>
                </p:oleObj>
              </mc:Choice>
              <mc:Fallback>
                <p:oleObj name="Equation" r:id="rId5" imgW="680040" imgH="254520" progId="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0213" y="4927600"/>
                        <a:ext cx="1295400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1026"/>
          <p:cNvGraphicFramePr>
            <a:graphicFrameLocks noChangeAspect="1"/>
          </p:cNvGraphicFramePr>
          <p:nvPr/>
        </p:nvGraphicFramePr>
        <p:xfrm>
          <a:off x="7999413" y="4953000"/>
          <a:ext cx="19653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" name="Equation" r:id="rId7" imgW="680040" imgH="254520" progId="">
                  <p:embed/>
                </p:oleObj>
              </mc:Choice>
              <mc:Fallback>
                <p:oleObj name="Equation" r:id="rId7" imgW="680040" imgH="254520" progId="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9413" y="4953000"/>
                        <a:ext cx="196532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…Analysis of Insertion Sort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3" y="1371600"/>
            <a:ext cx="10744200" cy="45720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dirty="0"/>
              <a:t>Often the performance depends on the details of the input (not only the length </a:t>
            </a:r>
            <a:r>
              <a:rPr lang="en-US" b="1" i="1" dirty="0">
                <a:solidFill>
                  <a:srgbClr val="080808"/>
                </a:solidFill>
              </a:rPr>
              <a:t>n</a:t>
            </a:r>
            <a:r>
              <a:rPr lang="en-US" dirty="0"/>
              <a:t>).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dirty="0"/>
              <a:t>This is modeled by </a:t>
            </a:r>
            <a:r>
              <a:rPr lang="en-US" b="1" i="1" dirty="0" err="1">
                <a:solidFill>
                  <a:srgbClr val="080808"/>
                </a:solidFill>
              </a:rPr>
              <a:t>t</a:t>
            </a:r>
            <a:r>
              <a:rPr lang="en-US" b="1" i="1" baseline="-25000" dirty="0" err="1">
                <a:solidFill>
                  <a:srgbClr val="080808"/>
                </a:solidFill>
              </a:rPr>
              <a:t>j</a:t>
            </a:r>
            <a:r>
              <a:rPr lang="en-US" baseline="-25000" dirty="0"/>
              <a:t>.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dirty="0"/>
              <a:t>In the case of insertion sort the time </a:t>
            </a:r>
            <a:r>
              <a:rPr lang="en-US" b="1" i="1" dirty="0" err="1">
                <a:solidFill>
                  <a:srgbClr val="080808"/>
                </a:solidFill>
              </a:rPr>
              <a:t>t</a:t>
            </a:r>
            <a:r>
              <a:rPr lang="en-US" b="1" i="1" baseline="-25000" dirty="0" err="1">
                <a:solidFill>
                  <a:srgbClr val="080808"/>
                </a:solidFill>
              </a:rPr>
              <a:t>j</a:t>
            </a:r>
            <a:r>
              <a:rPr lang="en-US" b="1" i="1" dirty="0">
                <a:solidFill>
                  <a:srgbClr val="080808"/>
                </a:solidFill>
              </a:rPr>
              <a:t> </a:t>
            </a:r>
            <a:r>
              <a:rPr lang="en-US" dirty="0"/>
              <a:t>depends on the </a:t>
            </a:r>
            <a:r>
              <a:rPr lang="en-US" dirty="0">
                <a:solidFill>
                  <a:srgbClr val="FF0000"/>
                </a:solidFill>
              </a:rPr>
              <a:t>original</a:t>
            </a:r>
            <a:r>
              <a:rPr lang="en-US" dirty="0"/>
              <a:t> sorting of the input array.</a:t>
            </a:r>
          </a:p>
          <a:p>
            <a:pPr eaLnBrk="1" hangingPunct="1">
              <a:lnSpc>
                <a:spcPct val="140000"/>
              </a:lnSpc>
              <a:buFontTx/>
              <a:buNone/>
              <a:defRPr/>
            </a:pPr>
            <a:endParaRPr lang="en-US" baseline="-25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Performance Analysis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12188825" cy="53340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sz="2400" dirty="0"/>
              <a:t>Performance often draws the line between what is feasible and what is impossible.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sz="2400" dirty="0"/>
              <a:t>Often it is sufficient to count the number of iterations of the core (innermost) part.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000" dirty="0"/>
              <a:t>No distinction between comparisons, assignments, etc (that means roughly the same cost for all of them).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000" dirty="0"/>
              <a:t>Gives precise enough results.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sz="2400" dirty="0"/>
              <a:t>In some cases the cost of selected operations dominates all other costs.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000" dirty="0"/>
              <a:t>Disk I/O versus RAM operations.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000" dirty="0"/>
              <a:t>Database systems.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" y="19050"/>
            <a:ext cx="12150725" cy="104775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Best/ Worst/ Average Case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71575"/>
            <a:ext cx="12188825" cy="5334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400" b="1" dirty="0">
                <a:solidFill>
                  <a:srgbClr val="080808"/>
                </a:solidFill>
              </a:rPr>
              <a:t>Best case: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works fast on </a:t>
            </a:r>
            <a:r>
              <a:rPr lang="en-US" sz="2400" i="1" dirty="0"/>
              <a:t>some </a:t>
            </a:r>
            <a:r>
              <a:rPr lang="en-US" sz="2400" dirty="0"/>
              <a:t>input.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b="1" dirty="0">
                <a:solidFill>
                  <a:srgbClr val="FF0000"/>
                </a:solidFill>
              </a:rPr>
              <a:t>Worst case</a:t>
            </a:r>
            <a:r>
              <a:rPr lang="en-US" sz="2400" b="1" dirty="0">
                <a:solidFill>
                  <a:srgbClr val="080808"/>
                </a:solidFill>
              </a:rPr>
              <a:t>: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80808"/>
                </a:solidFill>
              </a:rPr>
              <a:t>(usually)</a:t>
            </a:r>
            <a:r>
              <a:rPr lang="en-US" sz="2400" dirty="0"/>
              <a:t> maximum time of algorithm on any input of size. 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b="1" dirty="0">
                <a:solidFill>
                  <a:srgbClr val="080808"/>
                </a:solidFill>
              </a:rPr>
              <a:t>Average case: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rgbClr val="080808"/>
                </a:solidFill>
              </a:rPr>
              <a:t>(sometimes)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/>
              <a:t>expected time of algorithm over all inputs of size. Need assumption of statistical distribution of inputs.</a:t>
            </a:r>
          </a:p>
          <a:p>
            <a:pPr eaLnBrk="1" hangingPunct="1">
              <a:lnSpc>
                <a:spcPct val="110000"/>
              </a:lnSpc>
              <a:defRPr/>
            </a:pPr>
            <a:endParaRPr lang="en-US" sz="2400" dirty="0"/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/>
              <a:t>Analyzing insertion sort’s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000" b="1" dirty="0">
                <a:solidFill>
                  <a:srgbClr val="080808"/>
                </a:solidFill>
              </a:rPr>
              <a:t>Best case:</a:t>
            </a:r>
            <a:r>
              <a:rPr lang="en-US" sz="2000" dirty="0"/>
              <a:t> elements already sorted, </a:t>
            </a:r>
            <a:r>
              <a:rPr lang="en-US" sz="2000" b="1" i="1" dirty="0" err="1">
                <a:solidFill>
                  <a:srgbClr val="080808"/>
                </a:solidFill>
              </a:rPr>
              <a:t>t</a:t>
            </a:r>
            <a:r>
              <a:rPr lang="en-US" sz="2000" b="1" i="1" baseline="-25000" dirty="0" err="1">
                <a:solidFill>
                  <a:srgbClr val="080808"/>
                </a:solidFill>
              </a:rPr>
              <a:t>j</a:t>
            </a:r>
            <a:r>
              <a:rPr lang="en-US" sz="2000" b="1" i="1" dirty="0">
                <a:solidFill>
                  <a:srgbClr val="080808"/>
                </a:solidFill>
              </a:rPr>
              <a:t>=1</a:t>
            </a:r>
            <a:r>
              <a:rPr lang="en-US" sz="2000" i="1" dirty="0"/>
              <a:t>, </a:t>
            </a:r>
            <a:r>
              <a:rPr lang="en-US" sz="2000" dirty="0"/>
              <a:t>running time </a:t>
            </a:r>
            <a:r>
              <a:rPr lang="en-US" sz="2000" dirty="0">
                <a:latin typeface="Symbol" pitchFamily="18" charset="2"/>
              </a:rPr>
              <a:t>»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rgbClr val="080808"/>
                </a:solidFill>
              </a:rPr>
              <a:t>(n-1)</a:t>
            </a:r>
            <a:r>
              <a:rPr lang="en-US" sz="2000" b="1" dirty="0">
                <a:solidFill>
                  <a:srgbClr val="080808"/>
                </a:solidFill>
              </a:rPr>
              <a:t>,</a:t>
            </a:r>
            <a:r>
              <a:rPr lang="en-US" sz="2000" dirty="0"/>
              <a:t> i.e., </a:t>
            </a:r>
            <a:r>
              <a:rPr lang="en-US" sz="2000" b="1" i="1" dirty="0">
                <a:solidFill>
                  <a:srgbClr val="080808"/>
                </a:solidFill>
              </a:rPr>
              <a:t>linear</a:t>
            </a:r>
            <a:r>
              <a:rPr lang="en-US" sz="2000" dirty="0"/>
              <a:t> time. </a:t>
            </a:r>
            <a:endParaRPr lang="en-US" sz="2000" i="1" dirty="0"/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000" b="1" dirty="0">
                <a:solidFill>
                  <a:srgbClr val="080808"/>
                </a:solidFill>
              </a:rPr>
              <a:t>Worst case:</a:t>
            </a:r>
            <a:r>
              <a:rPr lang="en-US" sz="2000" dirty="0"/>
              <a:t> elements are sorted in inverse order,       </a:t>
            </a:r>
            <a:r>
              <a:rPr lang="en-US" sz="2000" b="1" i="1" dirty="0" err="1">
                <a:solidFill>
                  <a:srgbClr val="080808"/>
                </a:solidFill>
              </a:rPr>
              <a:t>t</a:t>
            </a:r>
            <a:r>
              <a:rPr lang="en-US" sz="2000" b="1" i="1" baseline="-25000" dirty="0" err="1">
                <a:solidFill>
                  <a:srgbClr val="080808"/>
                </a:solidFill>
              </a:rPr>
              <a:t>j</a:t>
            </a:r>
            <a:r>
              <a:rPr lang="en-US" sz="2000" b="1" i="1" baseline="-25000" dirty="0">
                <a:solidFill>
                  <a:srgbClr val="080808"/>
                </a:solidFill>
              </a:rPr>
              <a:t> </a:t>
            </a:r>
            <a:r>
              <a:rPr lang="en-US" sz="2000" b="1" i="1" dirty="0">
                <a:solidFill>
                  <a:srgbClr val="080808"/>
                </a:solidFill>
              </a:rPr>
              <a:t>= j-1</a:t>
            </a:r>
            <a:r>
              <a:rPr lang="en-US" sz="2000" dirty="0"/>
              <a:t>, running time </a:t>
            </a:r>
            <a:r>
              <a:rPr lang="en-US" sz="2000" dirty="0">
                <a:latin typeface="Symbol" pitchFamily="18" charset="2"/>
              </a:rPr>
              <a:t>»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rgbClr val="080808"/>
                </a:solidFill>
              </a:rPr>
              <a:t>(n</a:t>
            </a:r>
            <a:r>
              <a:rPr lang="en-US" sz="2000" b="1" i="1" baseline="30000" dirty="0">
                <a:solidFill>
                  <a:srgbClr val="080808"/>
                </a:solidFill>
              </a:rPr>
              <a:t>2</a:t>
            </a:r>
            <a:r>
              <a:rPr lang="en-US" sz="2000" b="1" i="1" dirty="0">
                <a:solidFill>
                  <a:srgbClr val="080808"/>
                </a:solidFill>
              </a:rPr>
              <a:t>-n)/2</a:t>
            </a:r>
            <a:r>
              <a:rPr lang="en-US" sz="2000" i="1" dirty="0">
                <a:solidFill>
                  <a:srgbClr val="FF3300"/>
                </a:solidFill>
              </a:rPr>
              <a:t> </a:t>
            </a:r>
            <a:r>
              <a:rPr lang="en-US" sz="2000" i="1" dirty="0"/>
              <a:t>, </a:t>
            </a:r>
            <a:r>
              <a:rPr lang="en-US" sz="2000" dirty="0"/>
              <a:t>i.e.,</a:t>
            </a:r>
            <a:r>
              <a:rPr lang="en-US" sz="2000" i="1" dirty="0"/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quadratic</a:t>
            </a:r>
            <a:r>
              <a:rPr lang="en-US" sz="2000" dirty="0"/>
              <a:t> time.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000" b="1" dirty="0">
                <a:solidFill>
                  <a:srgbClr val="080808"/>
                </a:solidFill>
              </a:rPr>
              <a:t>Average case: </a:t>
            </a:r>
            <a:r>
              <a:rPr lang="en-US" sz="2000" b="1" i="1" dirty="0" err="1">
                <a:solidFill>
                  <a:srgbClr val="080808"/>
                </a:solidFill>
              </a:rPr>
              <a:t>t</a:t>
            </a:r>
            <a:r>
              <a:rPr lang="en-US" sz="2000" b="1" i="1" baseline="-25000" dirty="0" err="1">
                <a:solidFill>
                  <a:srgbClr val="080808"/>
                </a:solidFill>
              </a:rPr>
              <a:t>j</a:t>
            </a:r>
            <a:r>
              <a:rPr lang="en-US" sz="2000" b="1" i="1" baseline="-25000" dirty="0">
                <a:solidFill>
                  <a:srgbClr val="080808"/>
                </a:solidFill>
              </a:rPr>
              <a:t> </a:t>
            </a:r>
            <a:r>
              <a:rPr lang="en-US" sz="2000" b="1" i="1" dirty="0">
                <a:solidFill>
                  <a:srgbClr val="080808"/>
                </a:solidFill>
              </a:rPr>
              <a:t>= j / 2,</a:t>
            </a:r>
            <a:r>
              <a:rPr lang="en-US" sz="2000" i="1" dirty="0"/>
              <a:t> </a:t>
            </a:r>
            <a:r>
              <a:rPr lang="en-US" sz="2000" dirty="0"/>
              <a:t>running time </a:t>
            </a:r>
            <a:r>
              <a:rPr lang="en-US" sz="2000" dirty="0">
                <a:latin typeface="Symbol" pitchFamily="18" charset="2"/>
              </a:rPr>
              <a:t>» </a:t>
            </a:r>
            <a:r>
              <a:rPr lang="en-US" sz="2000" b="1" i="1" dirty="0">
                <a:solidFill>
                  <a:srgbClr val="080808"/>
                </a:solidFill>
              </a:rPr>
              <a:t>(n</a:t>
            </a:r>
            <a:r>
              <a:rPr lang="en-US" sz="2000" b="1" i="1" baseline="30000" dirty="0">
                <a:solidFill>
                  <a:srgbClr val="080808"/>
                </a:solidFill>
              </a:rPr>
              <a:t>2</a:t>
            </a:r>
            <a:r>
              <a:rPr lang="en-US" sz="2000" b="1" i="1" dirty="0">
                <a:solidFill>
                  <a:srgbClr val="080808"/>
                </a:solidFill>
              </a:rPr>
              <a:t>+n-2)/4</a:t>
            </a:r>
            <a:r>
              <a:rPr lang="en-US" sz="2000" i="1" dirty="0">
                <a:solidFill>
                  <a:srgbClr val="FF3300"/>
                </a:solidFill>
              </a:rPr>
              <a:t> </a:t>
            </a:r>
            <a:r>
              <a:rPr lang="en-US" sz="2000" i="1" dirty="0"/>
              <a:t>, </a:t>
            </a:r>
            <a:r>
              <a:rPr lang="en-US" sz="2000" dirty="0"/>
              <a:t>i.e.,</a:t>
            </a:r>
            <a:r>
              <a:rPr lang="en-US" sz="2000" i="1" dirty="0"/>
              <a:t> </a:t>
            </a:r>
            <a:r>
              <a:rPr lang="en-US" sz="2000" b="1" i="1" dirty="0">
                <a:solidFill>
                  <a:srgbClr val="080808"/>
                </a:solidFill>
              </a:rPr>
              <a:t>quadratic</a:t>
            </a:r>
            <a:r>
              <a:rPr lang="en-US" sz="2000" dirty="0"/>
              <a:t>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…Best/ Worst/ Average Case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613" y="1212850"/>
            <a:ext cx="11849100" cy="4916488"/>
          </a:xfrm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z="2800" b="1" dirty="0">
                <a:solidFill>
                  <a:srgbClr val="080808"/>
                </a:solidFill>
              </a:rPr>
              <a:t>Worst case</a:t>
            </a:r>
            <a:r>
              <a:rPr lang="en-US" sz="2800" b="1" dirty="0"/>
              <a:t> </a:t>
            </a:r>
            <a:r>
              <a:rPr lang="en-US" sz="2800" dirty="0"/>
              <a:t>is usually used: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400" dirty="0"/>
              <a:t>It is an </a:t>
            </a:r>
            <a:r>
              <a:rPr lang="en-US" sz="2400" dirty="0">
                <a:solidFill>
                  <a:srgbClr val="FF0000"/>
                </a:solidFill>
              </a:rPr>
              <a:t>upper-bound</a:t>
            </a:r>
            <a:r>
              <a:rPr lang="en-US" sz="2400" dirty="0"/>
              <a:t>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400" dirty="0"/>
              <a:t>In certain application domains (e.g., air traffic control, surgery) knowing the </a:t>
            </a:r>
            <a:r>
              <a:rPr lang="en-US" sz="2400" b="1" dirty="0">
                <a:solidFill>
                  <a:srgbClr val="080808"/>
                </a:solidFill>
              </a:rPr>
              <a:t>worst-case</a:t>
            </a:r>
            <a:r>
              <a:rPr lang="en-US" sz="2400" dirty="0"/>
              <a:t> time complexity is of </a:t>
            </a:r>
            <a:r>
              <a:rPr lang="en-US" sz="2400" dirty="0">
                <a:solidFill>
                  <a:srgbClr val="FF0000"/>
                </a:solidFill>
              </a:rPr>
              <a:t>crucial importance</a:t>
            </a:r>
            <a:r>
              <a:rPr lang="en-US" sz="2400" dirty="0"/>
              <a:t>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400" dirty="0"/>
              <a:t>For some algorithms </a:t>
            </a:r>
            <a:r>
              <a:rPr lang="en-US" sz="2400" b="1" dirty="0">
                <a:solidFill>
                  <a:srgbClr val="080808"/>
                </a:solidFill>
              </a:rPr>
              <a:t>worst case</a:t>
            </a:r>
            <a:r>
              <a:rPr lang="en-US" sz="2400" dirty="0"/>
              <a:t> occurs fairly often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400" dirty="0"/>
              <a:t>The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b="1" dirty="0">
                <a:solidFill>
                  <a:srgbClr val="080808"/>
                </a:solidFill>
              </a:rPr>
              <a:t>average case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is often as bad as the </a:t>
            </a:r>
            <a:r>
              <a:rPr lang="en-US" sz="2400" b="1" dirty="0">
                <a:solidFill>
                  <a:srgbClr val="080808"/>
                </a:solidFill>
              </a:rPr>
              <a:t>worst case</a:t>
            </a:r>
            <a:r>
              <a:rPr lang="en-US" sz="2400" dirty="0"/>
              <a:t>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400" dirty="0"/>
              <a:t>Finding the </a:t>
            </a:r>
            <a:r>
              <a:rPr lang="en-US" sz="2400" b="1" dirty="0">
                <a:solidFill>
                  <a:srgbClr val="080808"/>
                </a:solidFill>
              </a:rPr>
              <a:t>average case</a:t>
            </a:r>
            <a:r>
              <a:rPr lang="en-US" sz="2400" b="1" dirty="0"/>
              <a:t> </a:t>
            </a:r>
            <a:r>
              <a:rPr lang="en-US" sz="2400" dirty="0"/>
              <a:t>can be very difficult.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Asymptotic Analysis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  <a:defRPr/>
            </a:pPr>
            <a:r>
              <a:rPr lang="en-US" sz="2800" b="1" dirty="0">
                <a:solidFill>
                  <a:srgbClr val="FF0000"/>
                </a:solidFill>
              </a:rPr>
              <a:t>Goal:</a:t>
            </a:r>
            <a:r>
              <a:rPr lang="en-US" sz="2800" dirty="0"/>
              <a:t> </a:t>
            </a:r>
            <a:r>
              <a:rPr lang="da-DK" sz="2800" dirty="0"/>
              <a:t>t</a:t>
            </a:r>
            <a:r>
              <a:rPr lang="en-US" sz="2800" dirty="0"/>
              <a:t>o simplify the analysis of the running time by getting rid of</a:t>
            </a:r>
            <a:r>
              <a:rPr lang="da-DK" sz="2800" dirty="0"/>
              <a:t> details, which are affected by specific implementation and hardware </a:t>
            </a:r>
          </a:p>
          <a:p>
            <a:pPr lvl="1" algn="just" eaLnBrk="1" hangingPunct="1">
              <a:lnSpc>
                <a:spcPct val="120000"/>
              </a:lnSpc>
              <a:defRPr/>
            </a:pPr>
            <a:r>
              <a:rPr lang="en-US" sz="2400" b="1" dirty="0">
                <a:solidFill>
                  <a:srgbClr val="080808"/>
                </a:solidFill>
              </a:rPr>
              <a:t>rounding</a:t>
            </a:r>
            <a:r>
              <a:rPr lang="en-US" sz="2400" dirty="0"/>
              <a:t> of numbers: </a:t>
            </a:r>
            <a:r>
              <a:rPr lang="da-DK" sz="2400" dirty="0"/>
              <a:t> </a:t>
            </a:r>
            <a:r>
              <a:rPr lang="en-US" sz="2400" dirty="0"/>
              <a:t>1,000,001</a:t>
            </a:r>
            <a:r>
              <a:rPr lang="da-DK" sz="2400" dirty="0"/>
              <a:t> </a:t>
            </a:r>
            <a:r>
              <a:rPr lang="en-US" sz="2400" dirty="0">
                <a:latin typeface="Symbol" pitchFamily="18" charset="2"/>
              </a:rPr>
              <a:t>»</a:t>
            </a:r>
            <a:r>
              <a:rPr lang="da-DK" sz="2400" dirty="0"/>
              <a:t> </a:t>
            </a:r>
            <a:r>
              <a:rPr lang="en-US" sz="2400" dirty="0"/>
              <a:t>1,000,000</a:t>
            </a:r>
          </a:p>
          <a:p>
            <a:pPr lvl="1" algn="just" eaLnBrk="1" hangingPunct="1">
              <a:lnSpc>
                <a:spcPct val="120000"/>
              </a:lnSpc>
              <a:defRPr/>
            </a:pPr>
            <a:r>
              <a:rPr lang="en-US" sz="2400" b="1" dirty="0">
                <a:solidFill>
                  <a:srgbClr val="080808"/>
                </a:solidFill>
              </a:rPr>
              <a:t>rounding</a:t>
            </a:r>
            <a:r>
              <a:rPr lang="en-US" sz="2400" dirty="0"/>
              <a:t> of functions</a:t>
            </a:r>
            <a:r>
              <a:rPr lang="da-DK" sz="2400" dirty="0"/>
              <a:t>: 3</a:t>
            </a:r>
            <a:r>
              <a:rPr lang="en-US" sz="2400" i="1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»</a:t>
            </a:r>
            <a:r>
              <a:rPr lang="da-DK" sz="2400" dirty="0"/>
              <a:t> </a:t>
            </a:r>
            <a:r>
              <a:rPr lang="en-US" sz="2400" i="1" dirty="0"/>
              <a:t>n</a:t>
            </a:r>
            <a:r>
              <a:rPr lang="en-US" sz="2400" baseline="30000" dirty="0"/>
              <a:t>2</a:t>
            </a:r>
            <a:endParaRPr lang="da-DK" sz="2400" baseline="30000" dirty="0"/>
          </a:p>
          <a:p>
            <a:pPr algn="just" eaLnBrk="1" hangingPunct="1">
              <a:lnSpc>
                <a:spcPct val="120000"/>
              </a:lnSpc>
              <a:defRPr/>
            </a:pPr>
            <a:r>
              <a:rPr lang="en-US" sz="2800" b="1" dirty="0">
                <a:solidFill>
                  <a:srgbClr val="080808"/>
                </a:solidFill>
              </a:rPr>
              <a:t>Capturing the essence: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how the running time of an algorithm increases with the size of the input </a:t>
            </a:r>
            <a:r>
              <a:rPr lang="en-US" sz="2800" b="1" i="1" dirty="0">
                <a:solidFill>
                  <a:srgbClr val="FF0000"/>
                </a:solidFill>
              </a:rPr>
              <a:t>in the limit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</a:p>
          <a:p>
            <a:pPr lvl="1" algn="just" eaLnBrk="1" hangingPunct="1">
              <a:lnSpc>
                <a:spcPct val="120000"/>
              </a:lnSpc>
              <a:defRPr/>
            </a:pPr>
            <a:r>
              <a:rPr lang="en-US" sz="2400" dirty="0"/>
              <a:t>Asymptotically more efficient algorithms are best for all but small inputs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11" y="228600"/>
            <a:ext cx="11582401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>
                <a:effectLst/>
              </a:rPr>
              <a:t>Overall Picture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1813" y="1066800"/>
            <a:ext cx="6019800" cy="49530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GB" sz="2100" dirty="0">
                <a:effectLst/>
              </a:rPr>
              <a:t>Using a computer to help solve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GB" sz="2100" dirty="0">
                <a:effectLst/>
              </a:rPr>
              <a:t>problems.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2100" dirty="0">
                <a:effectLst/>
              </a:rPr>
              <a:t>Precisely </a:t>
            </a:r>
            <a:r>
              <a:rPr lang="en-GB" sz="2100" dirty="0">
                <a:solidFill>
                  <a:srgbClr val="FF0000"/>
                </a:solidFill>
                <a:effectLst/>
              </a:rPr>
              <a:t>specify</a:t>
            </a:r>
            <a:r>
              <a:rPr lang="en-GB" sz="2100" dirty="0">
                <a:effectLst/>
              </a:rPr>
              <a:t> the problem.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2100" dirty="0">
                <a:solidFill>
                  <a:srgbClr val="FF0000"/>
                </a:solidFill>
                <a:effectLst/>
              </a:rPr>
              <a:t>Designing</a:t>
            </a:r>
            <a:r>
              <a:rPr lang="en-GB" sz="2100" dirty="0">
                <a:effectLst/>
              </a:rPr>
              <a:t> programs</a:t>
            </a:r>
          </a:p>
          <a:p>
            <a:pPr lvl="1" eaLnBrk="1" hangingPunct="1">
              <a:lnSpc>
                <a:spcPct val="130000"/>
              </a:lnSpc>
              <a:buClr>
                <a:schemeClr val="hlink"/>
              </a:buClr>
              <a:buSzPct val="55000"/>
              <a:defRPr/>
            </a:pPr>
            <a:r>
              <a:rPr lang="en-GB" sz="2100" dirty="0">
                <a:effectLst/>
              </a:rPr>
              <a:t>Architecture </a:t>
            </a:r>
            <a:r>
              <a:rPr lang="en-GB" sz="2100" dirty="0">
                <a:effectLst/>
                <a:sym typeface="Wingdings" pitchFamily="2" charset="2"/>
              </a:rPr>
              <a:t> </a:t>
            </a:r>
            <a:r>
              <a:rPr lang="en-GB" sz="2100" b="1" dirty="0">
                <a:effectLst/>
                <a:latin typeface="Courier New" pitchFamily="49" charset="0"/>
                <a:cs typeface="Courier New" pitchFamily="49" charset="0"/>
                <a:sym typeface="Wingdings" pitchFamily="2" charset="2"/>
              </a:rPr>
              <a:t>data structure</a:t>
            </a:r>
            <a:endParaRPr lang="en-GB" sz="2100" b="1" dirty="0">
              <a:effectLst/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130000"/>
              </a:lnSpc>
              <a:buClr>
                <a:schemeClr val="hlink"/>
              </a:buClr>
              <a:buSzPct val="55000"/>
              <a:defRPr/>
            </a:pPr>
            <a:r>
              <a:rPr lang="en-GB" sz="2100" u="sng" dirty="0">
                <a:solidFill>
                  <a:srgbClr val="FF0000"/>
                </a:solidFill>
                <a:effectLst/>
              </a:rPr>
              <a:t>Technique </a:t>
            </a:r>
            <a:r>
              <a:rPr lang="en-GB" sz="2100" u="sng" dirty="0">
                <a:solidFill>
                  <a:srgbClr val="FF0000"/>
                </a:solidFill>
                <a:effectLst/>
                <a:sym typeface="Wingdings" pitchFamily="2" charset="2"/>
              </a:rPr>
              <a:t> </a:t>
            </a:r>
            <a:r>
              <a:rPr lang="en-GB" sz="2100" b="1" u="sng" dirty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algorithms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2100" dirty="0">
                <a:effectLst/>
              </a:rPr>
              <a:t>Writing programs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2100" dirty="0">
                <a:effectLst/>
              </a:rPr>
              <a:t>Verifying (testing) programs</a:t>
            </a:r>
            <a:endParaRPr lang="en-US" sz="2100" dirty="0">
              <a:effectLst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686550" y="1265238"/>
            <a:ext cx="5400675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 Structure and Algorithm Design Goals</a:t>
            </a:r>
            <a:endParaRPr lang="en-GB" sz="2000" b="1">
              <a:solidFill>
                <a:srgbClr val="080808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170738" y="3429000"/>
            <a:ext cx="46116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Implementation Goals</a:t>
            </a:r>
            <a:endParaRPr lang="en-GB" sz="2000" b="1" dirty="0">
              <a:solidFill>
                <a:srgbClr val="080808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45062" name="Group 6"/>
          <p:cNvGrpSpPr>
            <a:grpSpLocks/>
          </p:cNvGrpSpPr>
          <p:nvPr/>
        </p:nvGrpSpPr>
        <p:grpSpPr bwMode="auto">
          <a:xfrm>
            <a:off x="6988175" y="1858963"/>
            <a:ext cx="2717800" cy="1389062"/>
            <a:chOff x="720" y="1631"/>
            <a:chExt cx="1344" cy="1436"/>
          </a:xfrm>
        </p:grpSpPr>
        <p:pic>
          <p:nvPicPr>
            <p:cNvPr id="7" name="Picture 7" descr="j018823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8" y="1920"/>
              <a:ext cx="718" cy="1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720" y="1631"/>
              <a:ext cx="1344" cy="4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b="1">
                  <a:solidFill>
                    <a:srgbClr val="08080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Correctness</a:t>
              </a:r>
              <a:endParaRPr lang="en-GB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45063" name="Group 9"/>
          <p:cNvGrpSpPr>
            <a:grpSpLocks/>
          </p:cNvGrpSpPr>
          <p:nvPr/>
        </p:nvGrpSpPr>
        <p:grpSpPr bwMode="auto">
          <a:xfrm>
            <a:off x="9810750" y="1905000"/>
            <a:ext cx="2263775" cy="1393825"/>
            <a:chOff x="2064" y="1920"/>
            <a:chExt cx="1056" cy="1440"/>
          </a:xfrm>
        </p:grpSpPr>
        <p:pic>
          <p:nvPicPr>
            <p:cNvPr id="45074" name="Picture 10" descr="j023033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64" y="2304"/>
              <a:ext cx="879" cy="1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2064" y="1920"/>
              <a:ext cx="1056" cy="4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b="1">
                  <a:solidFill>
                    <a:srgbClr val="08080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Efficiency</a:t>
              </a:r>
              <a:endParaRPr lang="en-GB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45064" name="Group 12"/>
          <p:cNvGrpSpPr>
            <a:grpSpLocks/>
          </p:cNvGrpSpPr>
          <p:nvPr/>
        </p:nvGrpSpPr>
        <p:grpSpPr bwMode="auto">
          <a:xfrm>
            <a:off x="8532813" y="5208588"/>
            <a:ext cx="2601912" cy="1268412"/>
            <a:chOff x="3312" y="1536"/>
            <a:chExt cx="1151" cy="1152"/>
          </a:xfrm>
        </p:grpSpPr>
        <p:pic>
          <p:nvPicPr>
            <p:cNvPr id="45072" name="Picture 13" descr="na00810_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56" y="1824"/>
              <a:ext cx="809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3312" y="1536"/>
              <a:ext cx="1151" cy="4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b="1">
                  <a:solidFill>
                    <a:srgbClr val="08080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Robustness</a:t>
              </a:r>
              <a:endParaRPr lang="en-GB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45065" name="Group 15"/>
          <p:cNvGrpSpPr>
            <a:grpSpLocks/>
          </p:cNvGrpSpPr>
          <p:nvPr/>
        </p:nvGrpSpPr>
        <p:grpSpPr bwMode="auto">
          <a:xfrm>
            <a:off x="7110413" y="3733800"/>
            <a:ext cx="2662237" cy="1477963"/>
            <a:chOff x="4368" y="1583"/>
            <a:chExt cx="1152" cy="1201"/>
          </a:xfrm>
        </p:grpSpPr>
        <p:pic>
          <p:nvPicPr>
            <p:cNvPr id="45070" name="Picture 16" descr="hh00513_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656" y="1920"/>
              <a:ext cx="675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17"/>
            <p:cNvSpPr txBox="1">
              <a:spLocks noChangeArrowheads="1"/>
            </p:cNvSpPr>
            <p:nvPr/>
          </p:nvSpPr>
          <p:spPr bwMode="auto">
            <a:xfrm>
              <a:off x="4368" y="1583"/>
              <a:ext cx="1152" cy="37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b="1">
                  <a:solidFill>
                    <a:srgbClr val="08080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Adaptability</a:t>
              </a:r>
              <a:endParaRPr lang="en-GB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45066" name="Group 18"/>
          <p:cNvGrpSpPr>
            <a:grpSpLocks/>
          </p:cNvGrpSpPr>
          <p:nvPr/>
        </p:nvGrpSpPr>
        <p:grpSpPr bwMode="auto">
          <a:xfrm>
            <a:off x="9709150" y="3749675"/>
            <a:ext cx="2486025" cy="1352550"/>
            <a:chOff x="3840" y="2830"/>
            <a:chExt cx="1151" cy="1145"/>
          </a:xfrm>
        </p:grpSpPr>
        <p:pic>
          <p:nvPicPr>
            <p:cNvPr id="45068" name="Picture 19" descr="j025089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984" y="3120"/>
              <a:ext cx="864" cy="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076" name="Text Box 20"/>
            <p:cNvSpPr txBox="1">
              <a:spLocks noChangeArrowheads="1"/>
            </p:cNvSpPr>
            <p:nvPr/>
          </p:nvSpPr>
          <p:spPr bwMode="auto">
            <a:xfrm>
              <a:off x="3840" y="2830"/>
              <a:ext cx="1151" cy="3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b="1">
                  <a:solidFill>
                    <a:srgbClr val="08080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Reusability</a:t>
              </a:r>
              <a:endParaRPr lang="en-GB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50190" name="Rectangle 21"/>
          <p:cNvSpPr>
            <a:spLocks noChangeArrowheads="1"/>
          </p:cNvSpPr>
          <p:nvPr/>
        </p:nvSpPr>
        <p:spPr bwMode="auto">
          <a:xfrm>
            <a:off x="6805613" y="1143000"/>
            <a:ext cx="5003799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/>
              <a:t>...Asymptotic </a:t>
            </a:r>
            <a:r>
              <a:rPr lang="en-US"/>
              <a:t>Analysis</a:t>
            </a:r>
            <a:endParaRPr lang="da-DK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da-DK" b="1" dirty="0">
                <a:solidFill>
                  <a:srgbClr val="080808"/>
                </a:solidFill>
              </a:rPr>
              <a:t>Simple Rule:</a:t>
            </a:r>
            <a:r>
              <a:rPr lang="da-DK" dirty="0"/>
              <a:t> Drop lower order terms and constant factors.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da-DK" dirty="0">
                <a:solidFill>
                  <a:srgbClr val="080808"/>
                </a:solidFill>
              </a:rPr>
              <a:t>50 </a:t>
            </a:r>
            <a:r>
              <a:rPr lang="da-DK" i="1" dirty="0">
                <a:solidFill>
                  <a:srgbClr val="080808"/>
                </a:solidFill>
              </a:rPr>
              <a:t>n </a:t>
            </a:r>
            <a:r>
              <a:rPr lang="da-DK" dirty="0">
                <a:solidFill>
                  <a:srgbClr val="080808"/>
                </a:solidFill>
              </a:rPr>
              <a:t>log </a:t>
            </a:r>
            <a:r>
              <a:rPr lang="da-DK" i="1" dirty="0">
                <a:solidFill>
                  <a:srgbClr val="080808"/>
                </a:solidFill>
              </a:rPr>
              <a:t>n </a:t>
            </a:r>
            <a:r>
              <a:rPr lang="da-DK" dirty="0">
                <a:solidFill>
                  <a:srgbClr val="080808"/>
                </a:solidFill>
              </a:rPr>
              <a:t>is O(</a:t>
            </a:r>
            <a:r>
              <a:rPr lang="da-DK" i="1" dirty="0">
                <a:solidFill>
                  <a:srgbClr val="080808"/>
                </a:solidFill>
              </a:rPr>
              <a:t>n </a:t>
            </a:r>
            <a:r>
              <a:rPr lang="da-DK" dirty="0">
                <a:solidFill>
                  <a:srgbClr val="080808"/>
                </a:solidFill>
              </a:rPr>
              <a:t>log </a:t>
            </a:r>
            <a:r>
              <a:rPr lang="da-DK" i="1" dirty="0">
                <a:solidFill>
                  <a:srgbClr val="080808"/>
                </a:solidFill>
              </a:rPr>
              <a:t>n)</a:t>
            </a:r>
            <a:endParaRPr lang="da-DK" dirty="0">
              <a:solidFill>
                <a:srgbClr val="080808"/>
              </a:solidFill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da-DK" dirty="0">
                <a:solidFill>
                  <a:srgbClr val="000000"/>
                </a:solidFill>
              </a:rPr>
              <a:t>7</a:t>
            </a:r>
            <a:r>
              <a:rPr lang="da-DK" i="1" dirty="0">
                <a:solidFill>
                  <a:srgbClr val="000000"/>
                </a:solidFill>
              </a:rPr>
              <a:t>n </a:t>
            </a:r>
            <a:r>
              <a:rPr lang="da-DK" dirty="0">
                <a:solidFill>
                  <a:srgbClr val="000000"/>
                </a:solidFill>
              </a:rPr>
              <a:t>- 3 is O(</a:t>
            </a:r>
            <a:r>
              <a:rPr lang="da-DK" i="1" dirty="0">
                <a:solidFill>
                  <a:srgbClr val="000000"/>
                </a:solidFill>
              </a:rPr>
              <a:t>n</a:t>
            </a:r>
            <a:r>
              <a:rPr lang="da-DK" dirty="0">
                <a:solidFill>
                  <a:srgbClr val="000000"/>
                </a:solidFill>
              </a:rPr>
              <a:t>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da-DK" dirty="0">
                <a:solidFill>
                  <a:srgbClr val="000000"/>
                </a:solidFill>
              </a:rPr>
              <a:t>8</a:t>
            </a:r>
            <a:r>
              <a:rPr lang="da-DK" i="1" dirty="0">
                <a:solidFill>
                  <a:srgbClr val="000000"/>
                </a:solidFill>
              </a:rPr>
              <a:t>n</a:t>
            </a:r>
            <a:r>
              <a:rPr lang="da-DK" baseline="30000" dirty="0">
                <a:solidFill>
                  <a:srgbClr val="000000"/>
                </a:solidFill>
              </a:rPr>
              <a:t>2</a:t>
            </a:r>
            <a:r>
              <a:rPr lang="da-DK" dirty="0">
                <a:solidFill>
                  <a:srgbClr val="000000"/>
                </a:solidFill>
              </a:rPr>
              <a:t> log </a:t>
            </a:r>
            <a:r>
              <a:rPr lang="da-DK" i="1" dirty="0">
                <a:solidFill>
                  <a:srgbClr val="000000"/>
                </a:solidFill>
              </a:rPr>
              <a:t>n </a:t>
            </a:r>
            <a:r>
              <a:rPr lang="da-DK" dirty="0">
                <a:solidFill>
                  <a:srgbClr val="000000"/>
                </a:solidFill>
              </a:rPr>
              <a:t>+ 5</a:t>
            </a:r>
            <a:r>
              <a:rPr lang="da-DK" i="1" dirty="0">
                <a:solidFill>
                  <a:srgbClr val="000000"/>
                </a:solidFill>
              </a:rPr>
              <a:t>n</a:t>
            </a:r>
            <a:r>
              <a:rPr lang="da-DK" baseline="30000" dirty="0">
                <a:solidFill>
                  <a:srgbClr val="000000"/>
                </a:solidFill>
              </a:rPr>
              <a:t>2</a:t>
            </a:r>
            <a:r>
              <a:rPr lang="da-DK" dirty="0">
                <a:solidFill>
                  <a:srgbClr val="000000"/>
                </a:solidFill>
              </a:rPr>
              <a:t> + </a:t>
            </a:r>
            <a:r>
              <a:rPr lang="da-DK" i="1" dirty="0">
                <a:solidFill>
                  <a:srgbClr val="000000"/>
                </a:solidFill>
              </a:rPr>
              <a:t>n </a:t>
            </a:r>
            <a:r>
              <a:rPr lang="da-DK" dirty="0">
                <a:solidFill>
                  <a:srgbClr val="000000"/>
                </a:solidFill>
              </a:rPr>
              <a:t>is O(</a:t>
            </a:r>
            <a:r>
              <a:rPr lang="da-DK" i="1" dirty="0">
                <a:solidFill>
                  <a:srgbClr val="000000"/>
                </a:solidFill>
              </a:rPr>
              <a:t>n</a:t>
            </a:r>
            <a:r>
              <a:rPr lang="da-DK" baseline="30000" dirty="0">
                <a:solidFill>
                  <a:srgbClr val="000000"/>
                </a:solidFill>
              </a:rPr>
              <a:t>2</a:t>
            </a:r>
            <a:r>
              <a:rPr lang="da-DK" dirty="0">
                <a:solidFill>
                  <a:srgbClr val="000000"/>
                </a:solidFill>
              </a:rPr>
              <a:t> log </a:t>
            </a:r>
            <a:r>
              <a:rPr lang="da-DK" i="1" dirty="0">
                <a:solidFill>
                  <a:srgbClr val="000000"/>
                </a:solidFill>
              </a:rPr>
              <a:t>n</a:t>
            </a:r>
            <a:r>
              <a:rPr lang="da-DK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da-DK" dirty="0"/>
              <a:t>Note: Although (50 </a:t>
            </a:r>
            <a:r>
              <a:rPr lang="da-DK" i="1" dirty="0"/>
              <a:t>n </a:t>
            </a:r>
            <a:r>
              <a:rPr lang="da-DK" dirty="0"/>
              <a:t>log </a:t>
            </a:r>
            <a:r>
              <a:rPr lang="da-DK" i="1" dirty="0"/>
              <a:t>n</a:t>
            </a:r>
            <a:r>
              <a:rPr lang="da-DK" dirty="0"/>
              <a:t>) is</a:t>
            </a:r>
            <a:r>
              <a:rPr lang="da-DK" b="1" dirty="0"/>
              <a:t> </a:t>
            </a:r>
            <a:r>
              <a:rPr lang="da-DK" dirty="0"/>
              <a:t>O(</a:t>
            </a:r>
            <a:r>
              <a:rPr lang="da-DK" i="1" dirty="0"/>
              <a:t>n</a:t>
            </a:r>
            <a:r>
              <a:rPr lang="da-DK" baseline="30000" dirty="0"/>
              <a:t>5</a:t>
            </a:r>
            <a:r>
              <a:rPr lang="da-DK" dirty="0"/>
              <a:t>), it is expected that an approximation is of the smallest possible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241331"/>
              </p:ext>
            </p:extLst>
          </p:nvPr>
        </p:nvGraphicFramePr>
        <p:xfrm>
          <a:off x="837981" y="1826042"/>
          <a:ext cx="10512864" cy="4078173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314108">
                  <a:extLst>
                    <a:ext uri="{9D8B030D-6E8A-4147-A177-3AD203B41FA5}">
                      <a16:colId xmlns:a16="http://schemas.microsoft.com/office/drawing/2014/main" val="395342138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855681725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206904831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511357618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274021411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1411874975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1471578395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423117154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k=2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 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log n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30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30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800" b="1" baseline="30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98883211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1821295049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4271088052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1.58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4.75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243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125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1950145340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1024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625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1326736316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2.32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11.61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3125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3125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3814969178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2.58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15.51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7776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15625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2431009649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2.80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19.65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16807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78125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1752650950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24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64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32768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390625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3621739685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3.17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28.53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81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59049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1953125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2016777441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3.32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33.22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9765625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625967412"/>
                  </a:ext>
                </a:extLst>
              </a:tr>
            </a:tbl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7981" y="365923"/>
            <a:ext cx="10512862" cy="1325218"/>
          </a:xfrm>
        </p:spPr>
        <p:txBody>
          <a:bodyPr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Growth Rates of Functions</a:t>
            </a:r>
          </a:p>
        </p:txBody>
      </p:sp>
    </p:spTree>
    <p:extLst>
      <p:ext uri="{BB962C8B-B14F-4D97-AF65-F5344CB8AC3E}">
        <p14:creationId xmlns:p14="http://schemas.microsoft.com/office/powerpoint/2010/main" val="9854846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9413" y="0"/>
            <a:ext cx="10912475" cy="769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b="1" dirty="0">
                <a:latin typeface="+mj-lt"/>
              </a:rPr>
              <a:t>Growth Rates and Dominance Relations</a:t>
            </a:r>
            <a:endParaRPr lang="en-US" sz="4400" dirty="0">
              <a:latin typeface="+mj-lt"/>
            </a:endParaRPr>
          </a:p>
        </p:txBody>
      </p:sp>
      <p:pic>
        <p:nvPicPr>
          <p:cNvPr id="604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213" y="838200"/>
            <a:ext cx="118808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413" y="5486400"/>
            <a:ext cx="10102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162" y="152400"/>
            <a:ext cx="10360501" cy="685800"/>
          </a:xfrm>
        </p:spPr>
        <p:txBody>
          <a:bodyPr/>
          <a:lstStyle/>
          <a:p>
            <a:r>
              <a:rPr lang="en-US" sz="4000" dirty="0">
                <a:effectLst/>
                <a:cs typeface="Times New Roman" pitchFamily="18" charset="0"/>
              </a:rPr>
              <a:t>Common orders of magnitude</a:t>
            </a:r>
            <a:endParaRPr lang="en-US" sz="4000" dirty="0">
              <a:effectLst/>
            </a:endParaRPr>
          </a:p>
        </p:txBody>
      </p:sp>
      <p:pic>
        <p:nvPicPr>
          <p:cNvPr id="238595" name="Picture 3" descr="asymptotic_fig1"/>
          <p:cNvPicPr>
            <a:picLocks noChangeAspect="1" noChangeArrowheads="1"/>
          </p:cNvPicPr>
          <p:nvPr/>
        </p:nvPicPr>
        <p:blipFill>
          <a:blip r:embed="rId2" cstate="print">
            <a:lum bright="-12000"/>
          </a:blip>
          <a:srcRect/>
          <a:stretch>
            <a:fillRect/>
          </a:stretch>
        </p:blipFill>
        <p:spPr bwMode="auto">
          <a:xfrm>
            <a:off x="3388713" y="1066800"/>
            <a:ext cx="5829899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>
                <a:effectLst/>
              </a:rPr>
              <a:t>How to Develop an Algorithm?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95401"/>
            <a:ext cx="110490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800" b="1" i="1" dirty="0">
                <a:solidFill>
                  <a:srgbClr val="080808"/>
                </a:solidFill>
                <a:effectLst/>
              </a:rPr>
              <a:t>Precisely define</a:t>
            </a:r>
            <a:r>
              <a:rPr lang="en-US" sz="2800" dirty="0">
                <a:effectLst/>
              </a:rPr>
              <a:t> the problem.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 dirty="0">
                <a:effectLst/>
              </a:rPr>
              <a:t>Precisely </a:t>
            </a:r>
            <a:r>
              <a:rPr lang="en-US" sz="2400" dirty="0">
                <a:solidFill>
                  <a:srgbClr val="FF0000"/>
                </a:solidFill>
                <a:effectLst/>
              </a:rPr>
              <a:t>specify</a:t>
            </a:r>
            <a:r>
              <a:rPr lang="en-US" sz="2400" dirty="0">
                <a:effectLst/>
              </a:rPr>
              <a:t> the input and output.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 dirty="0">
                <a:solidFill>
                  <a:srgbClr val="FF0000"/>
                </a:solidFill>
                <a:effectLst/>
              </a:rPr>
              <a:t>Consider all cases</a:t>
            </a:r>
            <a:r>
              <a:rPr lang="en-US" sz="2400" dirty="0">
                <a:effectLst/>
              </a:rPr>
              <a:t>.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800" dirty="0">
                <a:effectLst/>
              </a:rPr>
              <a:t>Come up with a </a:t>
            </a:r>
            <a:r>
              <a:rPr lang="en-US" sz="2800" b="1" i="1" dirty="0">
                <a:solidFill>
                  <a:srgbClr val="FF0000"/>
                </a:solidFill>
                <a:effectLst/>
              </a:rPr>
              <a:t>simple plan</a:t>
            </a:r>
            <a:r>
              <a:rPr lang="en-US" sz="2800" dirty="0">
                <a:effectLst/>
              </a:rPr>
              <a:t> to solve the problem at hand.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 dirty="0">
                <a:effectLst/>
              </a:rPr>
              <a:t>The plan is </a:t>
            </a:r>
            <a:r>
              <a:rPr lang="en-US" sz="2400" dirty="0">
                <a:solidFill>
                  <a:srgbClr val="FF0000"/>
                </a:solidFill>
                <a:effectLst/>
              </a:rPr>
              <a:t>language independent</a:t>
            </a:r>
            <a:r>
              <a:rPr lang="en-US" sz="2400" dirty="0">
                <a:effectLst/>
              </a:rPr>
              <a:t>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 dirty="0">
                <a:effectLst/>
              </a:rPr>
              <a:t>The precise problem specification influences the plan.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800" dirty="0">
                <a:effectLst/>
              </a:rPr>
              <a:t>Turn the plan into an implementation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 dirty="0">
                <a:effectLst/>
              </a:rPr>
              <a:t>The problem </a:t>
            </a:r>
            <a:r>
              <a:rPr lang="en-US" sz="2400" dirty="0">
                <a:solidFill>
                  <a:srgbClr val="FF0000"/>
                </a:solidFill>
                <a:effectLst/>
              </a:rPr>
              <a:t>representation</a:t>
            </a:r>
            <a:r>
              <a:rPr lang="en-US" sz="2400" dirty="0">
                <a:effectLst/>
              </a:rPr>
              <a:t> (data structure) influences the implementation.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2412" y="2438400"/>
            <a:ext cx="9371012" cy="1600200"/>
          </a:xfrm>
        </p:spPr>
        <p:txBody>
          <a:bodyPr anchor="ctr" anchorCtr="1"/>
          <a:lstStyle/>
          <a:p>
            <a:pPr algn="ctr" eaLnBrk="1" hangingPunct="1">
              <a:buFontTx/>
              <a:buNone/>
              <a:defRPr/>
            </a:pPr>
            <a:r>
              <a:rPr lang="en-US" sz="6000" dirty="0"/>
              <a:t>Algorithm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>
                <a:effectLst/>
              </a:rPr>
              <a:t>Analysis of Algorithms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371600"/>
            <a:ext cx="11125200" cy="4953000"/>
          </a:xfrm>
        </p:spPr>
        <p:txBody>
          <a:bodyPr/>
          <a:lstStyle/>
          <a:p>
            <a:r>
              <a:rPr lang="en-US" altLang="ko-KR" dirty="0">
                <a:effectLst/>
                <a:ea typeface="굴림" pitchFamily="50" charset="-127"/>
              </a:rPr>
              <a:t>An </a:t>
            </a:r>
            <a:r>
              <a:rPr lang="en-US" altLang="ko-KR" i="1" dirty="0">
                <a:effectLst/>
                <a:ea typeface="굴림" pitchFamily="50" charset="-127"/>
              </a:rPr>
              <a:t>algorithm</a:t>
            </a:r>
            <a:r>
              <a:rPr lang="en-US" altLang="ko-KR" dirty="0">
                <a:effectLst/>
                <a:ea typeface="굴림" pitchFamily="50" charset="-127"/>
              </a:rPr>
              <a:t> is a finite set of precise instructions for performing a computation or for solving a problem.</a:t>
            </a:r>
            <a:endParaRPr lang="en-US" b="1" dirty="0">
              <a:effectLst/>
              <a:cs typeface="Times New Roman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effectLst/>
                <a:cs typeface="Courier New" pitchFamily="49" charset="0"/>
              </a:rPr>
              <a:t>What is the goal of analysis of algorithms?</a:t>
            </a:r>
          </a:p>
          <a:p>
            <a:pPr lvl="1"/>
            <a:r>
              <a:rPr lang="en-US" dirty="0">
                <a:effectLst/>
                <a:cs typeface="Times New Roman" pitchFamily="18" charset="0"/>
              </a:rPr>
              <a:t>To compare algorithms mainly in terms of </a:t>
            </a:r>
            <a:r>
              <a:rPr lang="en-US" dirty="0">
                <a:solidFill>
                  <a:srgbClr val="FF0000"/>
                </a:solidFill>
                <a:effectLst/>
                <a:cs typeface="Times New Roman" pitchFamily="18" charset="0"/>
              </a:rPr>
              <a:t>running time</a:t>
            </a:r>
            <a:r>
              <a:rPr lang="en-US" dirty="0">
                <a:effectLst/>
                <a:cs typeface="Times New Roman" pitchFamily="18" charset="0"/>
              </a:rPr>
              <a:t> but also in terms of other factors (e.g., memory requirements,</a:t>
            </a:r>
            <a:r>
              <a:rPr lang="en-US" dirty="0"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effectLst/>
                <a:ea typeface="MS Mincho" pitchFamily="49" charset="-128"/>
              </a:rPr>
              <a:t>programmer's effort etc.)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solidFill>
                  <a:srgbClr val="0070C0"/>
                </a:solidFill>
                <a:effectLst/>
                <a:cs typeface="Courier New" pitchFamily="49" charset="0"/>
              </a:rPr>
              <a:t>What do we mean by running time analysis?</a:t>
            </a:r>
          </a:p>
          <a:p>
            <a:pPr lvl="1"/>
            <a:r>
              <a:rPr lang="en-US" b="1" dirty="0">
                <a:effectLst/>
                <a:cs typeface="Times New Roman" pitchFamily="18" charset="0"/>
              </a:rPr>
              <a:t>Determine how running time increases as the </a:t>
            </a:r>
            <a:r>
              <a:rPr lang="en-US" b="1" dirty="0">
                <a:solidFill>
                  <a:srgbClr val="DD0111"/>
                </a:solidFill>
                <a:effectLst/>
                <a:cs typeface="Times New Roman" pitchFamily="18" charset="0"/>
              </a:rPr>
              <a:t>size</a:t>
            </a:r>
            <a:r>
              <a:rPr lang="en-US" b="1" dirty="0">
                <a:effectLst/>
                <a:cs typeface="Times New Roman" pitchFamily="18" charset="0"/>
              </a:rPr>
              <a:t> of the problem increases</a:t>
            </a:r>
            <a:r>
              <a:rPr lang="en-US" dirty="0">
                <a:effectLst/>
                <a:cs typeface="Times New Roman" pitchFamily="18" charset="0"/>
              </a:rPr>
              <a:t>.</a:t>
            </a:r>
            <a:endParaRPr lang="en-US" dirty="0"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3" y="228600"/>
            <a:ext cx="11430000" cy="838200"/>
          </a:xfrm>
        </p:spPr>
        <p:txBody>
          <a:bodyPr/>
          <a:lstStyle/>
          <a:p>
            <a:r>
              <a:rPr lang="en-US" sz="4000" dirty="0">
                <a:effectLst/>
              </a:rPr>
              <a:t>Input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1171575"/>
            <a:ext cx="10744200" cy="533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Input size (number of elements in the input)</a:t>
            </a:r>
            <a:endParaRPr lang="en-US" dirty="0">
              <a:latin typeface="Monotype Corsiva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dirty="0"/>
              <a:t>size of an array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polynomial degree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# of elements in a matrix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# of bits in the binary representation of the input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vertices and edges in a graph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/>
              </a:rPr>
              <a:t>Types of Analysis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50838" y="1214439"/>
            <a:ext cx="11534774" cy="518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uLnTx/>
                <a:uFillTx/>
                <a:latin typeface="+mn-lt"/>
                <a:ea typeface="+mn-ea"/>
                <a:cs typeface="+mn-cs"/>
              </a:rPr>
              <a:t>Worst case</a:t>
            </a: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cs typeface="+mn-cs"/>
              </a:rPr>
              <a:t>Provides an upper bound on running time</a:t>
            </a: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cs typeface="+mn-cs"/>
              </a:rPr>
              <a:t>An absolute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uLnTx/>
                <a:uFillTx/>
                <a:latin typeface="+mn-lt"/>
                <a:cs typeface="+mn-cs"/>
              </a:rPr>
              <a:t>guarantee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cs typeface="+mn-cs"/>
              </a:rPr>
              <a:t> that the algorithm would not run longer, no matter what the inputs are</a:t>
            </a: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uLnTx/>
                <a:uFillTx/>
                <a:latin typeface="+mn-lt"/>
                <a:ea typeface="+mn-ea"/>
                <a:cs typeface="+mn-cs"/>
              </a:rPr>
              <a:t>Best case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cs typeface="+mn-cs"/>
              </a:rPr>
              <a:t>Provides a lower bound on running time</a:t>
            </a: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cs typeface="+mn-cs"/>
              </a:rPr>
              <a:t>Input is the one for which the algorithm runs the fastest</a:t>
            </a: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uLnTx/>
                <a:uFillTx/>
                <a:latin typeface="+mn-lt"/>
                <a:ea typeface="+mn-ea"/>
                <a:cs typeface="+mn-cs"/>
              </a:rPr>
              <a:t>Average case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cs typeface="+mn-cs"/>
              </a:rPr>
              <a:t>Provides a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uLnTx/>
                <a:uFillTx/>
                <a:latin typeface="+mn-lt"/>
                <a:cs typeface="+mn-cs"/>
              </a:rPr>
              <a:t>prediction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cs typeface="+mn-cs"/>
              </a:rPr>
              <a:t> about the running time</a:t>
            </a: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cs typeface="+mn-cs"/>
              </a:rPr>
              <a:t>Assumes that the input is random</a:t>
            </a: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cs typeface="+mn-cs"/>
            </a:endParaRPr>
          </a:p>
        </p:txBody>
      </p:sp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889000" y="4114800"/>
          <a:ext cx="69723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85" name="Equation" r:id="rId3" imgW="2806560" imgH="203040" progId="">
                  <p:embed/>
                </p:oleObj>
              </mc:Choice>
              <mc:Fallback>
                <p:oleObj name="Equation" r:id="rId3" imgW="2806560" imgH="2030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4114800"/>
                        <a:ext cx="69723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827088" y="4038600"/>
            <a:ext cx="7202487" cy="6445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10526</TotalTime>
  <Words>1770</Words>
  <Application>Microsoft Office PowerPoint</Application>
  <PresentationFormat>Custom</PresentationFormat>
  <Paragraphs>394</Paragraphs>
  <Slides>43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Book Antiqua</vt:lpstr>
      <vt:lpstr>Comic Sans MS</vt:lpstr>
      <vt:lpstr>Courier New</vt:lpstr>
      <vt:lpstr>Monotype Corsiva</vt:lpstr>
      <vt:lpstr>Symbol</vt:lpstr>
      <vt:lpstr>Times New Roman</vt:lpstr>
      <vt:lpstr>Wingdings</vt:lpstr>
      <vt:lpstr>Default Design</vt:lpstr>
      <vt:lpstr>Equation</vt:lpstr>
      <vt:lpstr>ALGORITHMS   Algorithm Analysis</vt:lpstr>
      <vt:lpstr>Testing Correctness</vt:lpstr>
      <vt:lpstr>Proving Correctness</vt:lpstr>
      <vt:lpstr>Overall Picture</vt:lpstr>
      <vt:lpstr>How to Develop an Algorithm?</vt:lpstr>
      <vt:lpstr>PowerPoint Presentation</vt:lpstr>
      <vt:lpstr>Analysis of Algorithms</vt:lpstr>
      <vt:lpstr>Input Size</vt:lpstr>
      <vt:lpstr>Types of Analysis</vt:lpstr>
      <vt:lpstr>…Best/ Worst/ Average Case</vt:lpstr>
      <vt:lpstr>How do we compare algorithms?</vt:lpstr>
      <vt:lpstr>Ideal Solution</vt:lpstr>
      <vt:lpstr>The RAM model</vt:lpstr>
      <vt:lpstr>Example</vt:lpstr>
      <vt:lpstr>Another Example</vt:lpstr>
      <vt:lpstr>Asymptotic Analysis</vt:lpstr>
      <vt:lpstr>Rate of Growth</vt:lpstr>
      <vt:lpstr>Asymptotic Notation</vt:lpstr>
      <vt:lpstr>...Asymptotic Notation</vt:lpstr>
      <vt:lpstr>...Asymptotic Notation</vt:lpstr>
      <vt:lpstr>Big-O Notation</vt:lpstr>
      <vt:lpstr>Visualizing Orders of Growth</vt:lpstr>
      <vt:lpstr>More Examples …</vt:lpstr>
      <vt:lpstr>Back to Our Example</vt:lpstr>
      <vt:lpstr>Example (cont’d)</vt:lpstr>
      <vt:lpstr>Big-O Visualization</vt:lpstr>
      <vt:lpstr>More Examples</vt:lpstr>
      <vt:lpstr>Big-O example, graphically</vt:lpstr>
      <vt:lpstr>No Uniqueness</vt:lpstr>
      <vt:lpstr>Relations Between Different Sets</vt:lpstr>
      <vt:lpstr>PowerPoint Presentation</vt:lpstr>
      <vt:lpstr>Insertion Sort</vt:lpstr>
      <vt:lpstr>Analysis of Insertion Sort</vt:lpstr>
      <vt:lpstr>…Analysis of Insertion Sort</vt:lpstr>
      <vt:lpstr>…Analysis of Insertion Sort</vt:lpstr>
      <vt:lpstr>Performance Analysis</vt:lpstr>
      <vt:lpstr>Best/ Worst/ Average Case</vt:lpstr>
      <vt:lpstr>…Best/ Worst/ Average Case</vt:lpstr>
      <vt:lpstr>Asymptotic Analysis</vt:lpstr>
      <vt:lpstr>...Asymptotic Analysis</vt:lpstr>
      <vt:lpstr>Growth Rates of Functions</vt:lpstr>
      <vt:lpstr>PowerPoint Presentation</vt:lpstr>
      <vt:lpstr>Common orders of magnitude</vt:lpstr>
    </vt:vector>
  </TitlesOfParts>
  <Company>Self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Introduction</dc:title>
  <dc:creator>agmzaman</dc:creator>
  <cp:lastModifiedBy>Administrator</cp:lastModifiedBy>
  <cp:revision>821</cp:revision>
  <dcterms:created xsi:type="dcterms:W3CDTF">2004-05-30T04:37:03Z</dcterms:created>
  <dcterms:modified xsi:type="dcterms:W3CDTF">2019-09-29T02:17:39Z</dcterms:modified>
</cp:coreProperties>
</file>