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22"/>
  </p:notesMasterIdLst>
  <p:handoutMasterIdLst>
    <p:handoutMasterId r:id="rId23"/>
  </p:handoutMasterIdLst>
  <p:sldIdLst>
    <p:sldId id="413" r:id="rId2"/>
    <p:sldId id="477" r:id="rId3"/>
    <p:sldId id="478" r:id="rId4"/>
    <p:sldId id="480" r:id="rId5"/>
    <p:sldId id="491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3" r:id="rId17"/>
    <p:sldId id="494" r:id="rId18"/>
    <p:sldId id="497" r:id="rId19"/>
    <p:sldId id="479" r:id="rId20"/>
    <p:sldId id="498" r:id="rId21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FF3300"/>
    <a:srgbClr val="FFFF00"/>
    <a:srgbClr val="00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4660"/>
  </p:normalViewPr>
  <p:slideViewPr>
    <p:cSldViewPr>
      <p:cViewPr varScale="1">
        <p:scale>
          <a:sx n="64" d="100"/>
          <a:sy n="64" d="100"/>
        </p:scale>
        <p:origin x="738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CSC2105</a:t>
            </a:r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26A9D4-DFCB-4ED7-BCD5-397D5E772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CSC2105</a:t>
            </a:r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995C5AC-29B4-4996-AA87-0EDE413EA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294295DB-5BF8-4167-903A-604B6F4DC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619" y="19051"/>
            <a:ext cx="3047206" cy="6486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9051"/>
            <a:ext cx="8938472" cy="6486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46A81998-B459-448F-A4CD-30B785E52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1" y="19050"/>
            <a:ext cx="12150735" cy="1047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71575"/>
            <a:ext cx="5992839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5986" y="1171575"/>
            <a:ext cx="5992839" cy="5334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8F7A0206-B8EC-497D-93EA-9934DD204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1" y="19050"/>
            <a:ext cx="12150735" cy="1047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71575"/>
            <a:ext cx="5992839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986" y="1171575"/>
            <a:ext cx="5992839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986" y="3914775"/>
            <a:ext cx="5992839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BA728FA2-3D24-4599-86A7-2952A0434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F61BAE2B-59E8-40DE-A59A-A545D8584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38166D8E-3772-47C4-A53A-648E9AD66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1575"/>
            <a:ext cx="5992839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171575"/>
            <a:ext cx="5992839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C0E43D2D-3B35-43FF-9001-9AE439A94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774EC894-921C-448B-8CCA-EAD1AAAE7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C0E37929-F540-413E-B8E1-CF4F8AD58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8CD6CAE6-EE40-47EC-AC04-D81370D8E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6B14231A-E30B-41CB-968A-2B671DA9B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FE58E0BC-67A8-47E1-BECA-FCE3E90EC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" y="19050"/>
            <a:ext cx="12150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71575"/>
            <a:ext cx="121888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6748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013" y="6567488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3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4025" y="656748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8C900A04-A7A5-4029-8F57-DCF400950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6553200"/>
            <a:ext cx="1218882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♦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▲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33.wmf"/><Relationship Id="rId26" Type="http://schemas.openxmlformats.org/officeDocument/2006/relationships/image" Target="../media/image37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3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45.wmf"/><Relationship Id="rId26" Type="http://schemas.openxmlformats.org/officeDocument/2006/relationships/image" Target="../media/image49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48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36575"/>
            <a:ext cx="10512425" cy="28527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dirty="0"/>
              <a:t>ALGORITHMS </a:t>
            </a:r>
            <a:br>
              <a:rPr lang="en-US" dirty="0">
                <a:latin typeface="Book Antiqua" panose="02040602050305030304" pitchFamily="18" charset="0"/>
              </a:rPr>
            </a:br>
            <a:br>
              <a:rPr lang="en-US" dirty="0">
                <a:latin typeface="Book Antiqua" panose="02040602050305030304" pitchFamily="18" charset="0"/>
              </a:rPr>
            </a:br>
            <a:r>
              <a:rPr lang="en-US" cap="small" dirty="0">
                <a:latin typeface="Book Antiqua" panose="02040602050305030304" pitchFamily="18" charset="0"/>
              </a:rPr>
              <a:t>Algorithm Analysis - </a:t>
            </a:r>
            <a:r>
              <a:rPr lang="en-US" sz="3600" cap="small" dirty="0">
                <a:latin typeface="Book Antiqua" panose="02040602050305030304" pitchFamily="18" charset="0"/>
              </a:rPr>
              <a:t>Part2</a:t>
            </a:r>
            <a:endParaRPr lang="en-US" cap="small" dirty="0">
              <a:latin typeface="Book Antiqua" panose="0204060205030503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62400"/>
            <a:ext cx="10512425" cy="1600200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3000" dirty="0">
                <a:cs typeface="Times New Roman" panose="02020603050405020304" pitchFamily="18" charset="0"/>
              </a:rPr>
              <a:t>Asma </a:t>
            </a:r>
            <a:r>
              <a:rPr lang="en-US" sz="3000" dirty="0" err="1">
                <a:cs typeface="Times New Roman" panose="02020603050405020304" pitchFamily="18" charset="0"/>
              </a:rPr>
              <a:t>Fariha</a:t>
            </a:r>
            <a:endParaRPr lang="en-US" sz="3000" dirty="0"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>
                <a:cs typeface="Times New Roman" panose="02020603050405020304" pitchFamily="18" charset="0"/>
              </a:rPr>
              <a:t>Lecturer, Department of Computer Science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>
                <a:cs typeface="Times New Roman" panose="02020603050405020304" pitchFamily="18" charset="0"/>
              </a:rPr>
              <a:t>American International University-Bangladesh (AIUB) 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>
                <a:cs typeface="Times New Roman" panose="02020603050405020304" pitchFamily="18" charset="0"/>
              </a:rPr>
              <a:t>asma.fariha@aiub.edu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791D-B135-4357-8062-7CDF23E6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</a:t>
            </a:r>
            <a:r>
              <a:rPr lang="el-GR" dirty="0"/>
              <a:t>Θ </a:t>
            </a:r>
            <a:r>
              <a:rPr lang="en-US" dirty="0"/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0FA78-7371-4078-8E50-5833D1292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412045"/>
            <a:ext cx="8382000" cy="4760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758B4C-8CB6-48E6-8577-D2345B825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992945"/>
            <a:ext cx="41719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2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E0F2-0132-4DF0-A538-5CA8C597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Ω and Θ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648CB9-3F9A-40FD-8340-8063293EA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" y="1371600"/>
            <a:ext cx="6132512" cy="434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DB155-0B04-4E9D-ACC5-6F443A0BC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524000"/>
            <a:ext cx="59436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5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D4B5E5-2C2E-41BD-A40A-E9BF73724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612" y="1050607"/>
            <a:ext cx="8382000" cy="541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C5512D-F455-4CFE-8289-6FFCACAD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2" y="304800"/>
            <a:ext cx="4953000" cy="54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31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313E2E-FECB-44FC-BC39-B937C6C3D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305972"/>
            <a:ext cx="7647709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DC2F7E-C9E2-4B53-A9DA-9300ECFBE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88" y="1295400"/>
            <a:ext cx="5860024" cy="480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AEA8F-31BD-499A-A703-0ADC8010A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592" y="1905000"/>
            <a:ext cx="569384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57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4C0DFD-E128-403B-8642-AEEE15C55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12" y="381000"/>
            <a:ext cx="4813610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A5117D-E833-42F5-B479-C37E8C31E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15" y="1416147"/>
            <a:ext cx="5738794" cy="407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85C86E-B291-44A8-805D-B5514D276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1580857"/>
            <a:ext cx="5738794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21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2FF2-B74D-4F6E-86BD-173E81A0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of Big-O, Ω, and Θ notations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A225-2CB2-4DB3-85C0-F76DA03FB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012" y="1032802"/>
            <a:ext cx="6705600" cy="52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52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Logarithms and properties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663" y="1214439"/>
            <a:ext cx="11090560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/>
              <a:t>In algorithm analysis we often use the notation </a:t>
            </a:r>
            <a:r>
              <a:rPr lang="en-US" sz="2400">
                <a:solidFill>
                  <a:srgbClr val="CC0000"/>
                </a:solidFill>
              </a:rPr>
              <a:t>“</a:t>
            </a:r>
            <a:r>
              <a:rPr lang="en-US" sz="2400">
                <a:solidFill>
                  <a:srgbClr val="CC0000"/>
                </a:solidFill>
                <a:latin typeface="Comic Sans MS" pitchFamily="66" charset="0"/>
              </a:rPr>
              <a:t>log n</a:t>
            </a:r>
            <a:r>
              <a:rPr lang="en-US" sz="2400">
                <a:solidFill>
                  <a:srgbClr val="CC0000"/>
                </a:solidFill>
              </a:rPr>
              <a:t>”</a:t>
            </a:r>
            <a:r>
              <a:rPr lang="en-US" sz="2400"/>
              <a:t> without specifying the base</a:t>
            </a:r>
          </a:p>
        </p:txBody>
      </p:sp>
      <p:graphicFrame>
        <p:nvGraphicFramePr>
          <p:cNvPr id="24576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29681" y="2616200"/>
          <a:ext cx="243776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6" name="Equation" r:id="rId3" imgW="774360" imgH="457200" progId="Equation.3">
                  <p:embed/>
                </p:oleObj>
              </mc:Choice>
              <mc:Fallback>
                <p:oleObj name="Equation" r:id="rId3" imgW="774360" imgH="457200" progId="Equation.3">
                  <p:embed/>
                  <p:pic>
                    <p:nvPicPr>
                      <p:cNvPr id="2457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681" y="2616200"/>
                        <a:ext cx="2437765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224419" y="2603500"/>
          <a:ext cx="148763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7" name="Equation" r:id="rId5" imgW="533160" imgH="228600" progId="Equation.3">
                  <p:embed/>
                </p:oleObj>
              </mc:Choice>
              <mc:Fallback>
                <p:oleObj name="Equation" r:id="rId5" imgW="533160" imgH="228600" progId="Equation.3">
                  <p:embed/>
                  <p:pic>
                    <p:nvPicPr>
                      <p:cNvPr id="245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4419" y="2603500"/>
                        <a:ext cx="148763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787195" y="2701926"/>
            <a:ext cx="18517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Binary logarithm</a:t>
            </a:r>
          </a:p>
        </p:txBody>
      </p:sp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787195" y="3236913"/>
            <a:ext cx="19415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Natural logarithm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3607977" y="3789364"/>
          <a:ext cx="270862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8" name="Equation" r:id="rId7" imgW="990360" imgH="457200" progId="Equation.3">
                  <p:embed/>
                </p:oleObj>
              </mc:Choice>
              <mc:Fallback>
                <p:oleObj name="Equation" r:id="rId7" imgW="990360" imgH="457200" progId="Equation.3">
                  <p:embed/>
                  <p:pic>
                    <p:nvPicPr>
                      <p:cNvPr id="2457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7977" y="3789364"/>
                        <a:ext cx="270862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9" name="Object 9"/>
          <p:cNvGraphicFramePr>
            <a:graphicFrameLocks noChangeAspect="1"/>
          </p:cNvGraphicFramePr>
          <p:nvPr/>
        </p:nvGraphicFramePr>
        <p:xfrm>
          <a:off x="8811505" y="2627314"/>
          <a:ext cx="126543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9" name="Equation" r:id="rId9" imgW="444240" imgH="203040" progId="Equation.3">
                  <p:embed/>
                </p:oleObj>
              </mc:Choice>
              <mc:Fallback>
                <p:oleObj name="Equation" r:id="rId9" imgW="444240" imgH="203040" progId="Equation.3">
                  <p:embed/>
                  <p:pic>
                    <p:nvPicPr>
                      <p:cNvPr id="2457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1505" y="2627314"/>
                        <a:ext cx="126543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0" name="Object 10"/>
          <p:cNvGraphicFramePr>
            <a:graphicFrameLocks noChangeAspect="1"/>
          </p:cNvGraphicFramePr>
          <p:nvPr/>
        </p:nvGraphicFramePr>
        <p:xfrm>
          <a:off x="7262508" y="3192463"/>
          <a:ext cx="1481281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0" name="Equation" r:id="rId11" imgW="533160" imgH="203040" progId="Equation.3">
                  <p:embed/>
                </p:oleObj>
              </mc:Choice>
              <mc:Fallback>
                <p:oleObj name="Equation" r:id="rId11" imgW="533160" imgH="203040" progId="Equation.3">
                  <p:embed/>
                  <p:pic>
                    <p:nvPicPr>
                      <p:cNvPr id="2457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2508" y="3192463"/>
                        <a:ext cx="1481281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1" name="Object 11"/>
          <p:cNvGraphicFramePr>
            <a:graphicFrameLocks noChangeAspect="1"/>
          </p:cNvGraphicFramePr>
          <p:nvPr/>
        </p:nvGraphicFramePr>
        <p:xfrm>
          <a:off x="8811506" y="3192463"/>
          <a:ext cx="21880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1" name="Equation" r:id="rId13" imgW="787320" imgH="203040" progId="Equation.3">
                  <p:embed/>
                </p:oleObj>
              </mc:Choice>
              <mc:Fallback>
                <p:oleObj name="Equation" r:id="rId13" imgW="787320" imgH="203040" progId="Equation.3">
                  <p:embed/>
                  <p:pic>
                    <p:nvPicPr>
                      <p:cNvPr id="2457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1506" y="3192463"/>
                        <a:ext cx="2188063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2" name="Object 12"/>
          <p:cNvGraphicFramePr>
            <a:graphicFrameLocks noChangeAspect="1"/>
          </p:cNvGraphicFramePr>
          <p:nvPr/>
        </p:nvGraphicFramePr>
        <p:xfrm>
          <a:off x="7262508" y="3676650"/>
          <a:ext cx="130352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2" name="Equation" r:id="rId15" imgW="495000" imgH="419040" progId="Equation.3">
                  <p:embed/>
                </p:oleObj>
              </mc:Choice>
              <mc:Fallback>
                <p:oleObj name="Equation" r:id="rId15" imgW="495000" imgH="419040" progId="Equation.3">
                  <p:embed/>
                  <p:pic>
                    <p:nvPicPr>
                      <p:cNvPr id="2457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2508" y="3676650"/>
                        <a:ext cx="1303527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3" name="Object 13"/>
          <p:cNvGraphicFramePr>
            <a:graphicFrameLocks noChangeAspect="1"/>
          </p:cNvGraphicFramePr>
          <p:nvPr/>
        </p:nvGraphicFramePr>
        <p:xfrm>
          <a:off x="8811505" y="3889375"/>
          <a:ext cx="207167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3" name="Equation" r:id="rId17" imgW="787320" imgH="203040" progId="Equation.3">
                  <p:embed/>
                </p:oleObj>
              </mc:Choice>
              <mc:Fallback>
                <p:oleObj name="Equation" r:id="rId17" imgW="787320" imgH="203040" progId="Equation.3">
                  <p:embed/>
                  <p:pic>
                    <p:nvPicPr>
                      <p:cNvPr id="2457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1505" y="3889375"/>
                        <a:ext cx="207167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5" name="Object 15"/>
          <p:cNvGraphicFramePr>
            <a:graphicFrameLocks noChangeAspect="1"/>
          </p:cNvGraphicFramePr>
          <p:nvPr/>
        </p:nvGraphicFramePr>
        <p:xfrm>
          <a:off x="7416985" y="5227639"/>
          <a:ext cx="137124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4" name="Equation" r:id="rId19" imgW="520560" imgH="228600" progId="">
                  <p:embed/>
                </p:oleObj>
              </mc:Choice>
              <mc:Fallback>
                <p:oleObj name="Equation" r:id="rId19" imgW="520560" imgH="228600" progId="">
                  <p:embed/>
                  <p:pic>
                    <p:nvPicPr>
                      <p:cNvPr id="2457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985" y="5227639"/>
                        <a:ext cx="137124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6" name="Object 16"/>
          <p:cNvGraphicFramePr>
            <a:graphicFrameLocks noChangeAspect="1"/>
          </p:cNvGraphicFramePr>
          <p:nvPr/>
        </p:nvGraphicFramePr>
        <p:xfrm>
          <a:off x="8982912" y="4559300"/>
          <a:ext cx="90146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5" name="Equation" r:id="rId21" imgW="342720" imgH="203040" progId="Equation.3">
                  <p:embed/>
                </p:oleObj>
              </mc:Choice>
              <mc:Fallback>
                <p:oleObj name="Equation" r:id="rId21" imgW="342720" imgH="203040" progId="Equation.3">
                  <p:embed/>
                  <p:pic>
                    <p:nvPicPr>
                      <p:cNvPr id="24577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2912" y="4559300"/>
                        <a:ext cx="90146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7" name="Object 17"/>
          <p:cNvGraphicFramePr>
            <a:graphicFrameLocks noChangeAspect="1"/>
          </p:cNvGraphicFramePr>
          <p:nvPr/>
        </p:nvGraphicFramePr>
        <p:xfrm>
          <a:off x="7558764" y="4584700"/>
          <a:ext cx="1271786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6" name="Equation" r:id="rId23" imgW="482400" imgH="203040" progId="Equation.3">
                  <p:embed/>
                </p:oleObj>
              </mc:Choice>
              <mc:Fallback>
                <p:oleObj name="Equation" r:id="rId23" imgW="482400" imgH="203040" progId="Equation.3">
                  <p:embed/>
                  <p:pic>
                    <p:nvPicPr>
                      <p:cNvPr id="24577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764" y="4584700"/>
                        <a:ext cx="1271786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8" name="Object 18"/>
          <p:cNvGraphicFramePr>
            <a:graphicFrameLocks noChangeAspect="1"/>
          </p:cNvGraphicFramePr>
          <p:nvPr/>
        </p:nvGraphicFramePr>
        <p:xfrm>
          <a:off x="8940589" y="5129214"/>
          <a:ext cx="113635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7" name="Equation" r:id="rId25" imgW="431640" imgH="431640" progId="">
                  <p:embed/>
                </p:oleObj>
              </mc:Choice>
              <mc:Fallback>
                <p:oleObj name="Equation" r:id="rId25" imgW="431640" imgH="431640" progId="">
                  <p:embed/>
                  <p:pic>
                    <p:nvPicPr>
                      <p:cNvPr id="2457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0589" y="5129214"/>
                        <a:ext cx="113635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227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662" y="1106489"/>
            <a:ext cx="10969943" cy="544671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For each of the following pairs of functions, either f(n) is O(g(n)), f(n) is Ω(g(n)), or f(n) = Θ(g(n)). Determine which relationship is correct.</a:t>
            </a:r>
          </a:p>
          <a:p>
            <a:pPr lvl="1">
              <a:lnSpc>
                <a:spcPct val="110000"/>
              </a:lnSpc>
            </a:pPr>
            <a:r>
              <a:rPr lang="en-US">
                <a:latin typeface="Comic Sans MS" pitchFamily="66" charset="0"/>
              </a:rPr>
              <a:t>f(n) = log n</a:t>
            </a:r>
            <a:r>
              <a:rPr lang="en-US" baseline="30000">
                <a:latin typeface="Comic Sans MS" pitchFamily="66" charset="0"/>
              </a:rPr>
              <a:t>2</a:t>
            </a:r>
            <a:r>
              <a:rPr lang="en-US">
                <a:latin typeface="Comic Sans MS" pitchFamily="66" charset="0"/>
              </a:rPr>
              <a:t>; g(n) = log n + 5</a:t>
            </a:r>
          </a:p>
          <a:p>
            <a:pPr lvl="1">
              <a:lnSpc>
                <a:spcPct val="110000"/>
              </a:lnSpc>
            </a:pPr>
            <a:r>
              <a:rPr lang="en-US">
                <a:latin typeface="Comic Sans MS" pitchFamily="66" charset="0"/>
              </a:rPr>
              <a:t>f(n) = n; g(n) = log n</a:t>
            </a:r>
            <a:r>
              <a:rPr lang="en-US" baseline="30000">
                <a:latin typeface="Comic Sans MS" pitchFamily="66" charset="0"/>
              </a:rPr>
              <a:t>2</a:t>
            </a:r>
          </a:p>
          <a:p>
            <a:pPr lvl="1">
              <a:lnSpc>
                <a:spcPct val="110000"/>
              </a:lnSpc>
            </a:pPr>
            <a:r>
              <a:rPr lang="en-US">
                <a:latin typeface="Comic Sans MS" pitchFamily="66" charset="0"/>
              </a:rPr>
              <a:t>f(n) = log log n; g(n) = log n</a:t>
            </a:r>
          </a:p>
          <a:p>
            <a:pPr lvl="1">
              <a:lnSpc>
                <a:spcPct val="110000"/>
              </a:lnSpc>
            </a:pPr>
            <a:r>
              <a:rPr lang="en-US">
                <a:latin typeface="Comic Sans MS" pitchFamily="66" charset="0"/>
              </a:rPr>
              <a:t>f(n) = n; g(n) = log</a:t>
            </a:r>
            <a:r>
              <a:rPr lang="en-US" baseline="30000">
                <a:latin typeface="Comic Sans MS" pitchFamily="66" charset="0"/>
              </a:rPr>
              <a:t>2</a:t>
            </a:r>
            <a:r>
              <a:rPr lang="en-US">
                <a:latin typeface="Comic Sans MS" pitchFamily="66" charset="0"/>
              </a:rPr>
              <a:t> n</a:t>
            </a:r>
          </a:p>
          <a:p>
            <a:pPr lvl="1">
              <a:lnSpc>
                <a:spcPct val="110000"/>
              </a:lnSpc>
            </a:pPr>
            <a:r>
              <a:rPr lang="en-US">
                <a:latin typeface="Comic Sans MS" pitchFamily="66" charset="0"/>
              </a:rPr>
              <a:t>f(n) = n log n + n; g(n) = log n</a:t>
            </a:r>
          </a:p>
          <a:p>
            <a:pPr lvl="1">
              <a:lnSpc>
                <a:spcPct val="110000"/>
              </a:lnSpc>
            </a:pPr>
            <a:r>
              <a:rPr lang="en-US">
                <a:latin typeface="Comic Sans MS" pitchFamily="66" charset="0"/>
              </a:rPr>
              <a:t>f(n) = 10; g(n) = log 10</a:t>
            </a:r>
          </a:p>
          <a:p>
            <a:pPr lvl="1">
              <a:lnSpc>
                <a:spcPct val="110000"/>
              </a:lnSpc>
            </a:pPr>
            <a:r>
              <a:rPr lang="en-US">
                <a:latin typeface="Comic Sans MS" pitchFamily="66" charset="0"/>
              </a:rPr>
              <a:t>f(n) = 2</a:t>
            </a:r>
            <a:r>
              <a:rPr lang="en-US" baseline="30000">
                <a:latin typeface="Comic Sans MS" pitchFamily="66" charset="0"/>
              </a:rPr>
              <a:t>n</a:t>
            </a:r>
            <a:r>
              <a:rPr lang="en-US">
                <a:latin typeface="Comic Sans MS" pitchFamily="66" charset="0"/>
              </a:rPr>
              <a:t>; g(n) = 10n</a:t>
            </a:r>
            <a:r>
              <a:rPr lang="en-US" baseline="30000">
                <a:latin typeface="Comic Sans MS" pitchFamily="66" charset="0"/>
              </a:rPr>
              <a:t>2</a:t>
            </a:r>
          </a:p>
          <a:p>
            <a:pPr lvl="1">
              <a:lnSpc>
                <a:spcPct val="110000"/>
              </a:lnSpc>
            </a:pPr>
            <a:r>
              <a:rPr lang="en-US">
                <a:latin typeface="Comic Sans MS" pitchFamily="66" charset="0"/>
              </a:rPr>
              <a:t>f(n) = 2</a:t>
            </a:r>
            <a:r>
              <a:rPr lang="en-US" baseline="30000">
                <a:latin typeface="Comic Sans MS" pitchFamily="66" charset="0"/>
              </a:rPr>
              <a:t>n</a:t>
            </a:r>
            <a:r>
              <a:rPr lang="en-US">
                <a:latin typeface="Comic Sans MS" pitchFamily="66" charset="0"/>
              </a:rPr>
              <a:t>; g(n) = 3</a:t>
            </a:r>
            <a:r>
              <a:rPr lang="en-US" baseline="30000">
                <a:latin typeface="Comic Sans MS" pitchFamily="66" charset="0"/>
              </a:rPr>
              <a:t>n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7744983" y="2387600"/>
            <a:ext cx="21611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 (g(n))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7744983" y="2860675"/>
            <a:ext cx="2077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(g(n))</a:t>
            </a: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7744983" y="3335338"/>
            <a:ext cx="20874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O(g(n))</a:t>
            </a:r>
          </a:p>
        </p:txBody>
      </p: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7744983" y="3810000"/>
            <a:ext cx="2077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(g(n))</a:t>
            </a: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7744983" y="4284663"/>
            <a:ext cx="2077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(g(n))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7744983" y="4759325"/>
            <a:ext cx="20697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(g(n))</a:t>
            </a: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7744983" y="5233988"/>
            <a:ext cx="2077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(g(n))</a:t>
            </a:r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7744983" y="5708650"/>
            <a:ext cx="20874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O(g(n))</a:t>
            </a:r>
          </a:p>
        </p:txBody>
      </p:sp>
    </p:spTree>
    <p:extLst>
      <p:ext uri="{BB962C8B-B14F-4D97-AF65-F5344CB8AC3E}">
        <p14:creationId xmlns:p14="http://schemas.microsoft.com/office/powerpoint/2010/main" val="50005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/>
      <p:bldP spid="224261" grpId="0"/>
      <p:bldP spid="224262" grpId="0"/>
      <p:bldP spid="224263" grpId="0"/>
      <p:bldP spid="224264" grpId="0"/>
      <p:bldP spid="224265" grpId="0"/>
      <p:bldP spid="224266" grpId="0"/>
      <p:bldP spid="2242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Summations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400"/>
              <a:t>Arithmetic series: </a:t>
            </a:r>
          </a:p>
          <a:p>
            <a:pPr>
              <a:lnSpc>
                <a:spcPct val="200000"/>
              </a:lnSpc>
            </a:pPr>
            <a:r>
              <a:rPr lang="en-US" sz="2400"/>
              <a:t>Geometric series:</a:t>
            </a:r>
          </a:p>
          <a:p>
            <a:pPr lvl="1">
              <a:lnSpc>
                <a:spcPct val="200000"/>
              </a:lnSpc>
            </a:pPr>
            <a:r>
              <a:rPr lang="en-US" sz="2000"/>
              <a:t>Special case: |</a:t>
            </a:r>
            <a:r>
              <a:rPr lang="en-US" sz="2000">
                <a:latin typeface="Monotype Corsiva" pitchFamily="66" charset="0"/>
              </a:rPr>
              <a:t>x| &lt; 1:</a:t>
            </a:r>
          </a:p>
          <a:p>
            <a:pPr>
              <a:lnSpc>
                <a:spcPct val="200000"/>
              </a:lnSpc>
            </a:pPr>
            <a:r>
              <a:rPr lang="en-US" sz="2400"/>
              <a:t>Harmonic series:</a:t>
            </a:r>
          </a:p>
          <a:p>
            <a:pPr>
              <a:lnSpc>
                <a:spcPct val="200000"/>
              </a:lnSpc>
            </a:pPr>
            <a:r>
              <a:rPr lang="en-US" sz="2400"/>
              <a:t>Other important formulas:</a:t>
            </a:r>
          </a:p>
        </p:txBody>
      </p:sp>
      <p:graphicFrame>
        <p:nvGraphicFramePr>
          <p:cNvPr id="167940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724745" y="1349375"/>
          <a:ext cx="106652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0" name="Equation" r:id="rId3" imgW="533160" imgH="393480" progId="Equation.3">
                  <p:embed/>
                </p:oleObj>
              </mc:Choice>
              <mc:Fallback>
                <p:oleObj name="Equation" r:id="rId3" imgW="533160" imgH="393480" progId="Equation.3">
                  <p:embed/>
                  <p:pic>
                    <p:nvPicPr>
                      <p:cNvPr id="167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4745" y="1349375"/>
                        <a:ext cx="106652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6058439" y="1333500"/>
          <a:ext cx="263879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1" name="Equation" r:id="rId5" imgW="1320480" imgH="431640" progId="Equation.3">
                  <p:embed/>
                </p:oleObj>
              </mc:Choice>
              <mc:Fallback>
                <p:oleObj name="Equation" r:id="rId5" imgW="1320480" imgH="431640" progId="Equation.3">
                  <p:embed/>
                  <p:pic>
                    <p:nvPicPr>
                      <p:cNvPr id="167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8439" y="1333500"/>
                        <a:ext cx="263879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9617745" y="2117725"/>
          <a:ext cx="1800814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2" name="Equation" r:id="rId7" imgW="901440" imgH="419040" progId="Equation.3">
                  <p:embed/>
                </p:oleObj>
              </mc:Choice>
              <mc:Fallback>
                <p:oleObj name="Equation" r:id="rId7" imgW="901440" imgH="419040" progId="Equation.3">
                  <p:embed/>
                  <p:pic>
                    <p:nvPicPr>
                      <p:cNvPr id="1679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7745" y="2117725"/>
                        <a:ext cx="1800814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6058439" y="2125663"/>
          <a:ext cx="347677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3" name="Equation" r:id="rId9" imgW="1739880" imgH="431640" progId="Equation.3">
                  <p:embed/>
                </p:oleObj>
              </mc:Choice>
              <mc:Fallback>
                <p:oleObj name="Equation" r:id="rId9" imgW="1739880" imgH="431640" progId="Equation.3">
                  <p:embed/>
                  <p:pic>
                    <p:nvPicPr>
                      <p:cNvPr id="167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8439" y="2125663"/>
                        <a:ext cx="347677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7182096" y="2940050"/>
          <a:ext cx="685621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4" name="Equation" r:id="rId11" imgW="342720" imgH="393480" progId="Equation.3">
                  <p:embed/>
                </p:oleObj>
              </mc:Choice>
              <mc:Fallback>
                <p:oleObj name="Equation" r:id="rId11" imgW="342720" imgH="393480" progId="Equation.3">
                  <p:embed/>
                  <p:pic>
                    <p:nvPicPr>
                      <p:cNvPr id="1679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2096" y="2940050"/>
                        <a:ext cx="685621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6058439" y="2919413"/>
          <a:ext cx="99034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5" name="Equation" r:id="rId13" imgW="495000" imgH="431640" progId="Equation.3">
                  <p:embed/>
                </p:oleObj>
              </mc:Choice>
              <mc:Fallback>
                <p:oleObj name="Equation" r:id="rId13" imgW="495000" imgH="431640" progId="Equation.3">
                  <p:embed/>
                  <p:pic>
                    <p:nvPicPr>
                      <p:cNvPr id="1679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8439" y="2919413"/>
                        <a:ext cx="99034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6" name="Object 10"/>
          <p:cNvGraphicFramePr>
            <a:graphicFrameLocks noChangeAspect="1"/>
          </p:cNvGraphicFramePr>
          <p:nvPr/>
        </p:nvGraphicFramePr>
        <p:xfrm>
          <a:off x="8650680" y="3862388"/>
          <a:ext cx="761802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6" name="Equation" r:id="rId15" imgW="380880" imgH="177480" progId="Equation.3">
                  <p:embed/>
                </p:oleObj>
              </mc:Choice>
              <mc:Fallback>
                <p:oleObj name="Equation" r:id="rId15" imgW="380880" imgH="177480" progId="Equation.3">
                  <p:embed/>
                  <p:pic>
                    <p:nvPicPr>
                      <p:cNvPr id="1679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0680" y="3862388"/>
                        <a:ext cx="761802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7" name="Object 11"/>
          <p:cNvGraphicFramePr>
            <a:graphicFrameLocks noChangeAspect="1"/>
          </p:cNvGraphicFramePr>
          <p:nvPr/>
        </p:nvGraphicFramePr>
        <p:xfrm>
          <a:off x="6058439" y="3711575"/>
          <a:ext cx="253722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7" name="Equation" r:id="rId17" imgW="1269720" imgH="431640" progId="Equation.3">
                  <p:embed/>
                </p:oleObj>
              </mc:Choice>
              <mc:Fallback>
                <p:oleObj name="Equation" r:id="rId17" imgW="1269720" imgH="431640" progId="Equation.3">
                  <p:embed/>
                  <p:pic>
                    <p:nvPicPr>
                      <p:cNvPr id="1679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8439" y="3711575"/>
                        <a:ext cx="253722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8" name="Object 12"/>
          <p:cNvGraphicFramePr>
            <a:graphicFrameLocks noChangeAspect="1"/>
          </p:cNvGraphicFramePr>
          <p:nvPr/>
        </p:nvGraphicFramePr>
        <p:xfrm>
          <a:off x="6058439" y="4505325"/>
          <a:ext cx="88876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8" name="Equation" r:id="rId19" imgW="444240" imgH="431640" progId="Equation.3">
                  <p:embed/>
                </p:oleObj>
              </mc:Choice>
              <mc:Fallback>
                <p:oleObj name="Equation" r:id="rId19" imgW="444240" imgH="431640" progId="Equation.3">
                  <p:embed/>
                  <p:pic>
                    <p:nvPicPr>
                      <p:cNvPr id="1679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8439" y="4505325"/>
                        <a:ext cx="88876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9" name="Object 13"/>
          <p:cNvGraphicFramePr>
            <a:graphicFrameLocks noChangeAspect="1"/>
          </p:cNvGraphicFramePr>
          <p:nvPr/>
        </p:nvGraphicFramePr>
        <p:xfrm>
          <a:off x="6934511" y="4678363"/>
          <a:ext cx="964949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9" name="Equation" r:id="rId21" imgW="482400" imgH="203040" progId="Equation.3">
                  <p:embed/>
                </p:oleObj>
              </mc:Choice>
              <mc:Fallback>
                <p:oleObj name="Equation" r:id="rId21" imgW="482400" imgH="203040" progId="Equation.3">
                  <p:embed/>
                  <p:pic>
                    <p:nvPicPr>
                      <p:cNvPr id="1679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511" y="4678363"/>
                        <a:ext cx="964949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0" name="Object 14"/>
          <p:cNvGraphicFramePr>
            <a:graphicFrameLocks noChangeAspect="1"/>
          </p:cNvGraphicFramePr>
          <p:nvPr/>
        </p:nvGraphicFramePr>
        <p:xfrm>
          <a:off x="9355347" y="5302250"/>
          <a:ext cx="121888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0" name="Equation" r:id="rId23" imgW="609480" imgH="419040" progId="Equation.3">
                  <p:embed/>
                </p:oleObj>
              </mc:Choice>
              <mc:Fallback>
                <p:oleObj name="Equation" r:id="rId23" imgW="609480" imgH="419040" progId="Equation.3">
                  <p:embed/>
                  <p:pic>
                    <p:nvPicPr>
                      <p:cNvPr id="1679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347" y="5302250"/>
                        <a:ext cx="121888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1" name="Object 15"/>
          <p:cNvGraphicFramePr>
            <a:graphicFrameLocks noChangeAspect="1"/>
          </p:cNvGraphicFramePr>
          <p:nvPr/>
        </p:nvGraphicFramePr>
        <p:xfrm>
          <a:off x="6058439" y="5299075"/>
          <a:ext cx="32482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1" name="Equation" r:id="rId25" imgW="1625400" imgH="431640" progId="Equation.3">
                  <p:embed/>
                </p:oleObj>
              </mc:Choice>
              <mc:Fallback>
                <p:oleObj name="Equation" r:id="rId25" imgW="1625400" imgH="431640" progId="Equation.3">
                  <p:embed/>
                  <p:pic>
                    <p:nvPicPr>
                      <p:cNvPr id="1679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8439" y="5299075"/>
                        <a:ext cx="32482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4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2FE4-0E50-4C57-9B20-8B25E4E2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05DC3-B873-49A5-A41E-5E2069A02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have seen that when we analyze functions asymptotically: </a:t>
            </a:r>
          </a:p>
          <a:p>
            <a:pPr marL="0" indent="0">
              <a:buNone/>
            </a:pPr>
            <a:r>
              <a:rPr lang="en-US" sz="2800" dirty="0"/>
              <a:t>•  Only the leading term is important. </a:t>
            </a:r>
          </a:p>
          <a:p>
            <a:pPr marL="0" indent="0">
              <a:buNone/>
            </a:pPr>
            <a:r>
              <a:rPr lang="en-US" sz="2800" dirty="0"/>
              <a:t>•  Constants don’t make a significant difference. </a:t>
            </a:r>
          </a:p>
          <a:p>
            <a:pPr marL="0" indent="0">
              <a:buNone/>
            </a:pPr>
            <a:r>
              <a:rPr lang="en-US" sz="2800" dirty="0"/>
              <a:t>•  The following inequalities hold asymptotically: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•  In other words, an algorithm that is Θ(n log(n)) is more efficient than an  algorithm that is Θ(n 3 ).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5D8AB-9AD3-4310-8A96-D747C7EFE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3276600"/>
            <a:ext cx="6629400" cy="134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8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E11B-33F2-4161-BF7C-CCD3D448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988" y="228600"/>
            <a:ext cx="12150725" cy="1047750"/>
          </a:xfrm>
        </p:spPr>
        <p:txBody>
          <a:bodyPr/>
          <a:lstStyle/>
          <a:p>
            <a:r>
              <a:rPr lang="en-US" dirty="0"/>
              <a:t>Growth of Functions and Asymptotic Notation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CE85D-938B-4383-B537-D55364675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418199"/>
            <a:ext cx="11693525" cy="5334000"/>
          </a:xfrm>
        </p:spPr>
        <p:txBody>
          <a:bodyPr/>
          <a:lstStyle/>
          <a:p>
            <a:r>
              <a:rPr lang="en-US" sz="2800" dirty="0"/>
              <a:t>When we study algorithms, we are interested in characterizing them according to their efficiency. </a:t>
            </a:r>
          </a:p>
          <a:p>
            <a:pPr marL="0" indent="0">
              <a:buNone/>
            </a:pPr>
            <a:r>
              <a:rPr lang="en-US" sz="2800" dirty="0"/>
              <a:t>•  We are </a:t>
            </a:r>
            <a:r>
              <a:rPr lang="en-US" sz="2800"/>
              <a:t>usually interested </a:t>
            </a:r>
            <a:r>
              <a:rPr lang="en-US" sz="2800" dirty="0"/>
              <a:t>in the order of growth of the running     time of an algorithm, not in the exact running time. This is also referred to as the asymptotic running time. </a:t>
            </a:r>
          </a:p>
          <a:p>
            <a:pPr marL="0" indent="0">
              <a:buNone/>
            </a:pPr>
            <a:r>
              <a:rPr lang="en-US" sz="2800" dirty="0"/>
              <a:t>•  We need to develop a way to talk about rate of growth of functions so that we can compare algorithms. </a:t>
            </a:r>
          </a:p>
          <a:p>
            <a:pPr marL="0" indent="0">
              <a:buNone/>
            </a:pPr>
            <a:r>
              <a:rPr lang="en-US" sz="2800" dirty="0"/>
              <a:t>•  Asymptotic notation gives us a method for classifying functions according to their rate of growth.</a:t>
            </a:r>
          </a:p>
        </p:txBody>
      </p:sp>
    </p:spTree>
    <p:extLst>
      <p:ext uri="{BB962C8B-B14F-4D97-AF65-F5344CB8AC3E}">
        <p14:creationId xmlns:p14="http://schemas.microsoft.com/office/powerpoint/2010/main" val="2838862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1158-49BD-4F24-901A-5BDDC96C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CE5D-567C-451E-AAD1-058FE1032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CLRS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Chapters: 1, 2 (2.1, 2.2), 3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Exercises: 1.2-2, 1.2-3, 2.1-3, 2.1-4, 2.2-1, 2.2-3, 3.1-1, 3.1-4, 3.1-6, 3.1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Problems: 1-1, 3-3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HSR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Chapters: 1 (1.1-1.3)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Examples: 1.4-1.6, 1.11-1.13, 1.17-1.18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Exercises: 1.3 (1-4, 8, 9)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6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844C-5ABE-467B-BB96-FC8D7108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D76B90-5B51-42F1-8A2B-88E6C661E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12" y="1447798"/>
            <a:ext cx="7500936" cy="4572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308476-A32D-43C2-A747-902C6BE00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725213"/>
            <a:ext cx="3725179" cy="345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7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1F3B-9E4E-407A-84F4-3F4DA4B5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Example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42CFF4-E10B-4617-85DA-325BBC9E1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07" y="1676400"/>
            <a:ext cx="5565529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F09D19-974B-4773-9848-213B4980C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12" y="1295400"/>
            <a:ext cx="61743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9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34CE-67AD-4207-9D70-AF9C4EAE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360A-7BD3-4328-9E30-AB9C3A234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pt-BR" dirty="0">
                <a:effectLst/>
              </a:rPr>
              <a:t>3</a:t>
            </a:r>
            <a:r>
              <a:rPr lang="pt-BR" i="1" dirty="0">
                <a:effectLst/>
              </a:rPr>
              <a:t>n</a:t>
            </a:r>
            <a:r>
              <a:rPr lang="pt-BR" baseline="30000" dirty="0">
                <a:effectLst/>
              </a:rPr>
              <a:t>2</a:t>
            </a:r>
            <a:r>
              <a:rPr lang="pt-BR" dirty="0">
                <a:effectLst/>
              </a:rPr>
              <a:t> + 4</a:t>
            </a:r>
            <a:r>
              <a:rPr lang="pt-BR" i="1" dirty="0">
                <a:effectLst/>
              </a:rPr>
              <a:t>n</a:t>
            </a:r>
            <a:r>
              <a:rPr lang="pt-BR" dirty="0">
                <a:effectLst/>
              </a:rPr>
              <a:t> - 2 = </a:t>
            </a:r>
            <a:r>
              <a:rPr lang="pt-BR" i="1" dirty="0">
                <a:effectLst/>
              </a:rPr>
              <a:t>O</a:t>
            </a:r>
            <a:r>
              <a:rPr lang="pt-BR" dirty="0">
                <a:effectLst/>
              </a:rPr>
              <a:t>(</a:t>
            </a:r>
            <a:r>
              <a:rPr lang="pt-BR" i="1" dirty="0">
                <a:effectLst/>
              </a:rPr>
              <a:t>n</a:t>
            </a:r>
            <a:r>
              <a:rPr lang="pt-BR" baseline="30000" dirty="0">
                <a:effectLst/>
              </a:rPr>
              <a:t>2</a:t>
            </a:r>
            <a:r>
              <a:rPr lang="pt-BR" dirty="0">
                <a:effectLst/>
              </a:rPr>
              <a:t>) (Another approach)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800" dirty="0">
                <a:effectLst/>
              </a:rPr>
              <a:t>   We need to find </a:t>
            </a:r>
            <a:r>
              <a:rPr lang="en-US" sz="2800" i="1" dirty="0">
                <a:effectLst/>
              </a:rPr>
              <a:t>c</a:t>
            </a:r>
            <a:r>
              <a:rPr lang="en-US" sz="2800" dirty="0">
                <a:effectLst/>
              </a:rPr>
              <a:t> and </a:t>
            </a:r>
            <a:r>
              <a:rPr lang="en-US" sz="2800" i="1" dirty="0">
                <a:effectLst/>
              </a:rPr>
              <a:t>n</a:t>
            </a:r>
            <a:r>
              <a:rPr lang="en-US" sz="2800" baseline="-25000" dirty="0">
                <a:effectLst/>
              </a:rPr>
              <a:t>0</a:t>
            </a:r>
            <a:r>
              <a:rPr lang="en-US" sz="2800" dirty="0">
                <a:effectLst/>
              </a:rPr>
              <a:t> such that:</a:t>
            </a:r>
          </a:p>
          <a:p>
            <a:pPr marL="0" indent="0" algn="just">
              <a:buNone/>
            </a:pPr>
            <a:r>
              <a:rPr lang="pt-BR" sz="2800" dirty="0">
                <a:effectLst/>
              </a:rPr>
              <a:t>       3</a:t>
            </a:r>
            <a:r>
              <a:rPr lang="pt-BR" sz="2800" i="1" dirty="0">
                <a:effectLst/>
              </a:rPr>
              <a:t>n</a:t>
            </a:r>
            <a:r>
              <a:rPr lang="pt-BR" sz="2800" baseline="30000" dirty="0">
                <a:effectLst/>
              </a:rPr>
              <a:t>2</a:t>
            </a:r>
            <a:r>
              <a:rPr lang="pt-BR" sz="2800" dirty="0">
                <a:effectLst/>
              </a:rPr>
              <a:t> + 4</a:t>
            </a:r>
            <a:r>
              <a:rPr lang="pt-BR" sz="2800" i="1" dirty="0">
                <a:effectLst/>
              </a:rPr>
              <a:t>n</a:t>
            </a:r>
            <a:r>
              <a:rPr lang="pt-BR" sz="2800" dirty="0">
                <a:effectLst/>
              </a:rPr>
              <a:t> - 2 &lt;= </a:t>
            </a:r>
            <a:r>
              <a:rPr lang="pt-BR" sz="2800" i="1" dirty="0">
                <a:effectLst/>
              </a:rPr>
              <a:t>cn</a:t>
            </a:r>
            <a:r>
              <a:rPr lang="pt-BR" sz="2800" baseline="30000" dirty="0">
                <a:effectLst/>
              </a:rPr>
              <a:t>2</a:t>
            </a:r>
            <a:r>
              <a:rPr lang="pt-BR" sz="2800" dirty="0">
                <a:effectLst/>
              </a:rPr>
              <a:t> for all </a:t>
            </a:r>
            <a:r>
              <a:rPr lang="pt-BR" sz="2800" i="1" dirty="0">
                <a:effectLst/>
              </a:rPr>
              <a:t>n</a:t>
            </a:r>
            <a:r>
              <a:rPr lang="pt-BR" sz="2800" dirty="0">
                <a:effectLst/>
              </a:rPr>
              <a:t> &gt;= </a:t>
            </a:r>
            <a:r>
              <a:rPr lang="pt-BR" sz="2800" i="1" dirty="0">
                <a:effectLst/>
              </a:rPr>
              <a:t>n</a:t>
            </a:r>
            <a:r>
              <a:rPr lang="pt-BR" sz="2800" baseline="-25000" dirty="0">
                <a:effectLst/>
              </a:rPr>
              <a:t>0</a:t>
            </a:r>
            <a:r>
              <a:rPr lang="pt-BR" sz="2800" dirty="0">
                <a:effectLst/>
              </a:rPr>
              <a:t> .</a:t>
            </a:r>
          </a:p>
          <a:p>
            <a:pPr marL="0" indent="0" algn="just">
              <a:buNone/>
            </a:pPr>
            <a:r>
              <a:rPr lang="en-US" sz="2800" dirty="0">
                <a:effectLst/>
              </a:rPr>
              <a:t>   Divide both sides by </a:t>
            </a:r>
            <a:r>
              <a:rPr lang="en-US" sz="2800" i="1" dirty="0">
                <a:effectLst/>
              </a:rPr>
              <a:t>n</a:t>
            </a:r>
            <a:r>
              <a:rPr lang="en-US" sz="2800" baseline="30000" dirty="0">
                <a:effectLst/>
              </a:rPr>
              <a:t>2</a:t>
            </a:r>
            <a:r>
              <a:rPr lang="en-US" sz="2800" dirty="0">
                <a:effectLst/>
              </a:rPr>
              <a:t>, getting:</a:t>
            </a:r>
          </a:p>
          <a:p>
            <a:pPr marL="0" indent="0" algn="just">
              <a:buNone/>
            </a:pPr>
            <a:r>
              <a:rPr lang="pt-BR" sz="2800" dirty="0">
                <a:effectLst/>
              </a:rPr>
              <a:t>       3 + 4/</a:t>
            </a:r>
            <a:r>
              <a:rPr lang="pt-BR" sz="2800" i="1" dirty="0">
                <a:effectLst/>
              </a:rPr>
              <a:t>n</a:t>
            </a:r>
            <a:r>
              <a:rPr lang="pt-BR" sz="2800" dirty="0">
                <a:effectLst/>
              </a:rPr>
              <a:t> - 2/</a:t>
            </a:r>
            <a:r>
              <a:rPr lang="pt-BR" sz="2800" i="1" dirty="0">
                <a:effectLst/>
              </a:rPr>
              <a:t>n</a:t>
            </a:r>
            <a:r>
              <a:rPr lang="pt-BR" sz="2800" baseline="30000" dirty="0">
                <a:effectLst/>
              </a:rPr>
              <a:t>2</a:t>
            </a:r>
            <a:r>
              <a:rPr lang="pt-BR" sz="2800" dirty="0">
                <a:effectLst/>
              </a:rPr>
              <a:t> &lt;= </a:t>
            </a:r>
            <a:r>
              <a:rPr lang="pt-BR" sz="2800" i="1" dirty="0">
                <a:effectLst/>
              </a:rPr>
              <a:t>c</a:t>
            </a:r>
            <a:r>
              <a:rPr lang="pt-BR" sz="2800" dirty="0">
                <a:effectLst/>
              </a:rPr>
              <a:t> for all </a:t>
            </a:r>
            <a:r>
              <a:rPr lang="pt-BR" sz="2800" i="1" dirty="0">
                <a:effectLst/>
              </a:rPr>
              <a:t>n</a:t>
            </a:r>
            <a:r>
              <a:rPr lang="pt-BR" sz="2800" dirty="0">
                <a:effectLst/>
              </a:rPr>
              <a:t> &gt;= </a:t>
            </a:r>
            <a:r>
              <a:rPr lang="pt-BR" sz="2800" i="1" dirty="0">
                <a:effectLst/>
              </a:rPr>
              <a:t>n</a:t>
            </a:r>
            <a:r>
              <a:rPr lang="pt-BR" sz="2800" baseline="-25000" dirty="0">
                <a:effectLst/>
              </a:rPr>
              <a:t>0</a:t>
            </a:r>
            <a:r>
              <a:rPr lang="pt-BR" sz="2800" dirty="0">
                <a:effectLst/>
              </a:rPr>
              <a:t> .</a:t>
            </a:r>
          </a:p>
          <a:p>
            <a:pPr marL="0" indent="0" algn="just">
              <a:buNone/>
            </a:pPr>
            <a:r>
              <a:rPr lang="en-US" sz="2800" dirty="0">
                <a:effectLst/>
              </a:rPr>
              <a:t>   If we choose </a:t>
            </a:r>
            <a:r>
              <a:rPr lang="en-US" sz="2800" i="1" dirty="0">
                <a:effectLst/>
              </a:rPr>
              <a:t>n</a:t>
            </a:r>
            <a:r>
              <a:rPr lang="en-US" sz="2800" baseline="-25000" dirty="0">
                <a:effectLst/>
              </a:rPr>
              <a:t>0</a:t>
            </a:r>
            <a:r>
              <a:rPr lang="en-US" sz="2800" dirty="0">
                <a:effectLst/>
              </a:rPr>
              <a:t> equal to 1, then we need a value of </a:t>
            </a:r>
            <a:r>
              <a:rPr lang="en-US" sz="2800" i="1" dirty="0">
                <a:effectLst/>
              </a:rPr>
              <a:t>c</a:t>
            </a:r>
            <a:r>
              <a:rPr lang="en-US" sz="2800" dirty="0">
                <a:effectLst/>
              </a:rPr>
              <a:t> such that:</a:t>
            </a:r>
          </a:p>
          <a:p>
            <a:pPr marL="0" indent="0" algn="just">
              <a:buNone/>
            </a:pPr>
            <a:r>
              <a:rPr lang="en-US" sz="2800" dirty="0">
                <a:effectLst/>
              </a:rPr>
              <a:t>       3 + 4 - 2 &lt;= </a:t>
            </a:r>
            <a:r>
              <a:rPr lang="en-US" sz="2800" i="1" dirty="0">
                <a:effectLst/>
              </a:rPr>
              <a:t>c</a:t>
            </a:r>
          </a:p>
          <a:p>
            <a:pPr marL="0" indent="0" algn="just">
              <a:buNone/>
            </a:pPr>
            <a:r>
              <a:rPr lang="en-US" sz="2800" dirty="0">
                <a:effectLst/>
              </a:rPr>
              <a:t>   We can set </a:t>
            </a:r>
            <a:r>
              <a:rPr lang="en-US" sz="2800" i="1" dirty="0">
                <a:effectLst/>
              </a:rPr>
              <a:t>c</a:t>
            </a:r>
            <a:r>
              <a:rPr lang="en-US" sz="2800" dirty="0">
                <a:effectLst/>
              </a:rPr>
              <a:t> equal to 6. Now we have:</a:t>
            </a:r>
          </a:p>
          <a:p>
            <a:pPr marL="0" indent="0" algn="just">
              <a:buNone/>
            </a:pPr>
            <a:r>
              <a:rPr lang="pt-BR" sz="2800" dirty="0">
                <a:effectLst/>
              </a:rPr>
              <a:t>       3</a:t>
            </a:r>
            <a:r>
              <a:rPr lang="pt-BR" sz="2800" i="1" dirty="0">
                <a:effectLst/>
              </a:rPr>
              <a:t>n</a:t>
            </a:r>
            <a:r>
              <a:rPr lang="pt-BR" sz="2800" baseline="30000" dirty="0">
                <a:effectLst/>
              </a:rPr>
              <a:t>2</a:t>
            </a:r>
            <a:r>
              <a:rPr lang="pt-BR" sz="2800" dirty="0">
                <a:effectLst/>
              </a:rPr>
              <a:t> + 4</a:t>
            </a:r>
            <a:r>
              <a:rPr lang="pt-BR" sz="2800" i="1" dirty="0">
                <a:effectLst/>
              </a:rPr>
              <a:t>n</a:t>
            </a:r>
            <a:r>
              <a:rPr lang="pt-BR" sz="2800" dirty="0">
                <a:effectLst/>
              </a:rPr>
              <a:t> - 2 &lt;= 6</a:t>
            </a:r>
            <a:r>
              <a:rPr lang="pt-BR" sz="2800" i="1" dirty="0">
                <a:effectLst/>
              </a:rPr>
              <a:t>n</a:t>
            </a:r>
            <a:r>
              <a:rPr lang="pt-BR" sz="2800" baseline="30000" dirty="0">
                <a:effectLst/>
              </a:rPr>
              <a:t>2</a:t>
            </a:r>
            <a:r>
              <a:rPr lang="pt-BR" sz="2800" dirty="0">
                <a:effectLst/>
              </a:rPr>
              <a:t> for all </a:t>
            </a:r>
            <a:r>
              <a:rPr lang="pt-BR" sz="2800" i="1" dirty="0">
                <a:effectLst/>
              </a:rPr>
              <a:t>n</a:t>
            </a:r>
            <a:r>
              <a:rPr lang="pt-BR" sz="2800" dirty="0">
                <a:effectLst/>
              </a:rPr>
              <a:t> &gt;= 1</a:t>
            </a:r>
            <a:r>
              <a:rPr lang="pt-BR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06DB-E5EE-44BC-BA0F-60FE5FF2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Big-O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3F5A5F-0069-4098-A0B3-94E987971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59" y="1447800"/>
            <a:ext cx="6266667" cy="441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2AA5F5-04C6-4E3F-B4B1-5A07B5D63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925" y="1363980"/>
            <a:ext cx="5729899" cy="41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0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2896-1F41-47FE-9537-325B13F7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</a:t>
            </a:r>
            <a:r>
              <a:rPr lang="el-GR" dirty="0"/>
              <a:t>Ω </a:t>
            </a:r>
            <a:r>
              <a:rPr lang="en-US" dirty="0"/>
              <a:t>notation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C510E5-B8B7-43DA-A26D-4877E0F67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82" y="1219200"/>
            <a:ext cx="7429330" cy="464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51085-5192-4A67-A8DD-0D1B46827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612" y="1624012"/>
            <a:ext cx="4000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2896-1F41-47FE-9537-325B13F7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</a:t>
            </a:r>
            <a:r>
              <a:rPr lang="el-GR" dirty="0"/>
              <a:t>Ω </a:t>
            </a:r>
            <a:r>
              <a:rPr lang="en-US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B29BC1-1ABD-4769-9846-FD34159C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5800725" cy="304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AD65FC-9B6B-43DE-8591-72309F45B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448" y="1295400"/>
            <a:ext cx="6394377" cy="475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1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791D-B135-4357-8062-7CDF23E6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</a:t>
            </a:r>
            <a:r>
              <a:rPr lang="el-GR" dirty="0"/>
              <a:t>Θ </a:t>
            </a:r>
            <a:r>
              <a:rPr lang="en-US" dirty="0"/>
              <a:t>notation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D73592-E964-4BDD-9138-A5E8A0237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2" y="1614487"/>
            <a:ext cx="7086600" cy="4176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A22A73-18EC-493E-9676-59571B4F9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1905000"/>
            <a:ext cx="39052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908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10525</TotalTime>
  <Words>591</Words>
  <Application>Microsoft Office PowerPoint</Application>
  <PresentationFormat>Custom</PresentationFormat>
  <Paragraphs>75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Book Antiqua</vt:lpstr>
      <vt:lpstr>Comic Sans MS</vt:lpstr>
      <vt:lpstr>Courier New</vt:lpstr>
      <vt:lpstr>Monotype Corsiva</vt:lpstr>
      <vt:lpstr>Symbol</vt:lpstr>
      <vt:lpstr>Times New Roman</vt:lpstr>
      <vt:lpstr>Wingdings</vt:lpstr>
      <vt:lpstr>Default Design</vt:lpstr>
      <vt:lpstr>Equation</vt:lpstr>
      <vt:lpstr>ALGORITHMS   Algorithm Analysis - Part2</vt:lpstr>
      <vt:lpstr>Growth of Functions and Asymptotic Notation </vt:lpstr>
      <vt:lpstr>Big-O Notation</vt:lpstr>
      <vt:lpstr>Big-O Example 1</vt:lpstr>
      <vt:lpstr>Big-O Example 2</vt:lpstr>
      <vt:lpstr>Strategies for Big-O</vt:lpstr>
      <vt:lpstr>Big-Ω notation</vt:lpstr>
      <vt:lpstr>Big-Ω Example</vt:lpstr>
      <vt:lpstr>Big-Θ notation</vt:lpstr>
      <vt:lpstr>Big-Θ Example</vt:lpstr>
      <vt:lpstr>Strategies for Ω and Θ</vt:lpstr>
      <vt:lpstr>PowerPoint Presentation</vt:lpstr>
      <vt:lpstr>PowerPoint Presentation</vt:lpstr>
      <vt:lpstr>PowerPoint Presentation</vt:lpstr>
      <vt:lpstr>Arithmetic of Big-O, Ω, and Θ notations</vt:lpstr>
      <vt:lpstr>Logarithms and properties</vt:lpstr>
      <vt:lpstr>More Examples</vt:lpstr>
      <vt:lpstr>Common Summations</vt:lpstr>
      <vt:lpstr>Classification Summary</vt:lpstr>
      <vt:lpstr>Reference</vt:lpstr>
    </vt:vector>
  </TitlesOfParts>
  <Company>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Introduction</dc:title>
  <dc:creator>agmzaman</dc:creator>
  <cp:lastModifiedBy>Administrator</cp:lastModifiedBy>
  <cp:revision>872</cp:revision>
  <dcterms:created xsi:type="dcterms:W3CDTF">2004-05-30T04:37:03Z</dcterms:created>
  <dcterms:modified xsi:type="dcterms:W3CDTF">2018-09-26T04:41:52Z</dcterms:modified>
</cp:coreProperties>
</file>