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413" r:id="rId2"/>
    <p:sldId id="433" r:id="rId3"/>
    <p:sldId id="323" r:id="rId4"/>
    <p:sldId id="32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7" r:id="rId48"/>
    <p:sldId id="415" r:id="rId49"/>
    <p:sldId id="416" r:id="rId50"/>
    <p:sldId id="417" r:id="rId51"/>
    <p:sldId id="420" r:id="rId52"/>
    <p:sldId id="421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64" r:id="rId64"/>
    <p:sldId id="465" r:id="rId6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72" d="100"/>
          <a:sy n="72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88141-52D5-48B7-B178-0134F622CA3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372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64AE-60C6-4260-A95E-2D5C2E2D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51" y="1259116"/>
            <a:ext cx="7886372" cy="21401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dirty="0"/>
              <a:t>ALGORITHMS </a:t>
            </a:r>
            <a:br>
              <a:rPr lang="en-US" dirty="0">
                <a:latin typeface="Book Antiqua" panose="02040602050305030304" pitchFamily="18" charset="0"/>
              </a:rPr>
            </a:br>
            <a:br>
              <a:rPr lang="en-US" dirty="0">
                <a:latin typeface="Book Antiqua" panose="02040602050305030304" pitchFamily="18" charset="0"/>
              </a:rPr>
            </a:br>
            <a:r>
              <a:rPr lang="en-US" cap="small" dirty="0">
                <a:latin typeface="Book Antiqua" panose="02040602050305030304" pitchFamily="18" charset="0"/>
              </a:rPr>
              <a:t>Sorting: Merge, Quick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51" y="4648200"/>
            <a:ext cx="7886372" cy="1200463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251" dirty="0">
                <a:cs typeface="Times New Roman" panose="02020603050405020304" pitchFamily="18" charset="0"/>
              </a:rPr>
              <a:t>Asma </a:t>
            </a:r>
            <a:r>
              <a:rPr lang="en-US" sz="2251" dirty="0" err="1">
                <a:cs typeface="Times New Roman" panose="02020603050405020304" pitchFamily="18" charset="0"/>
              </a:rPr>
              <a:t>Fariha</a:t>
            </a:r>
            <a:endParaRPr lang="en-US" sz="2251" dirty="0"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Lecturer, Department of Computer Science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American International University-Bangladesh (AIUB) 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asma.fariha@aiub.edu</a:t>
            </a:r>
          </a:p>
        </p:txBody>
      </p:sp>
    </p:spTree>
    <p:extLst>
      <p:ext uri="{BB962C8B-B14F-4D97-AF65-F5344CB8AC3E}">
        <p14:creationId xmlns:p14="http://schemas.microsoft.com/office/powerpoint/2010/main" val="349266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80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00530-A53E-4E3B-9F4C-69B61546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6C9CA-11AE-4247-BA31-B37B4212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A6248-EDFE-4BAE-8D35-51239FDC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8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9" name="Text Box 2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88902-BDFF-42C2-8FE4-4171ACC2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F611B-EF88-41EF-9280-11EF95FE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18C24-C8F5-4DA9-92C6-B84B4D1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9F64C-F3AF-4714-A7B5-1C030169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C6D84-EA23-4DE7-9865-9B900685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7BAED-9C8E-4840-B3CB-E1172812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0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0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0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0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0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0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0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6" name="Text Box 1050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282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8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D23292-98DC-41ED-812D-5BC2D1D1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035D3-E697-48BB-B39A-DA19A2BC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663D7-47B7-48C9-874B-9BB76435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37FDE5-45BF-45B2-ACF0-B60654CF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1202C-00FA-4651-8E0B-B6632B2D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2416-F019-461E-8B19-7AE9751B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899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0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1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02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03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04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05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06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907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8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9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0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11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12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3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14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15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6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7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8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9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0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1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22" name="Text Box 105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3" name="Text Box 1051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6924" name="Text Box 105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25" name="Text Box 105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6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9735B-2A36-4D57-AB50-8B3583D0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23BBE-A85B-40DD-ACD6-A879C2C6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65591-81E1-4D3C-9A95-BF633EBD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47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48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49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0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1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52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53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54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55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56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57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8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9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60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1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62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3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4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65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6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7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8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9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0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8971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72" name="Text Box 105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73" name="Text Box 105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4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57D06-0E9F-4DDE-990F-09C46B5A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E306B-C202-414D-A2DB-9AE7B4E6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E03B1-754E-4ACC-92E6-F5F9014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0995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0996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0998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0999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0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1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02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1003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04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05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06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1007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8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9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10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1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2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3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4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5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6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7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8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1019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20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1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2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23" name="Text Box 105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F1658-B4E6-44E9-A506-C80EB1A2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F91FF-F2F9-49A1-B69E-6E7A6F65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211F0-D93D-4A1E-8F95-C318AD65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4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4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4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4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4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4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4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5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5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5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5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5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5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6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6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306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8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9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70" name="Text Box 105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71" name="Text Box 105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72" name="Text Box 105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539292-35AF-48AD-A2EF-F611F209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0DE2B-654C-44F8-9C40-8EF1CF7F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BCCA0-7CC5-412D-998D-12C76014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1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092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093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094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095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096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097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098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9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0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1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2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103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104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05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106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7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8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9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0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1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2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3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4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5115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6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7" name="Text Box 1053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8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9" name="Text Box 105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20" name="Text Box 105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21" name="Text Box 105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02C44-D5E3-4B07-8140-9B026B99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76484-0471-4EF5-B3AA-DF92D61A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3DACD-0783-41CC-910A-BA5DA518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79B7-7CE9-445B-A817-E94A2C73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B12FB4-C65C-4620-8306-52EE5F805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495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A0037-7BB3-4FE9-AD19-A40A1343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FDF8-2FE7-49A1-9B9A-F8C8264E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74CC-E3E2-4296-86E5-5C52455A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7828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9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731B7B-54BA-4842-AE53-E18AD3BE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87AFF-C7FE-4276-92E2-DFE33CA4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4F177-88D6-4BF1-9691-613CFF10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0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0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21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21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14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9" name="Text Box 3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20" name="Text Box 3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965F3-9F01-403C-80C2-933731C9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7AE9B-0CE8-4EAA-842A-683C7C94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45046-E8D0-4C98-9E6E-CC75CDD9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6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6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6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4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65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66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67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8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9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71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B88A2E-CA56-4DD7-B5B1-2D1C192A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CC7FF-80B9-411A-B04D-93695CCB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E1FB4-00D0-40D9-983A-7A11DF98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12" name="Text Box 32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3313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4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15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16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D334A-1E33-4A05-8A77-E9493BCA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32551-4C2A-42E1-93B8-274167CF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67A85-343E-4711-86DC-BCD0A0BD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5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536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6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6" name="Text Box 3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7A150-7A96-4129-97C3-EE4CF77B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41E7F-DE52-4AEA-A258-6A02378A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3F69-07C6-4CE7-AF47-9C1758BC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9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9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0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0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0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9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741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7" name="Text Box 4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8" name="Text Box 42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6AFB5C-56CD-432E-817D-D4C00422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83023-40D5-4D81-B219-F18DB042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B427-ECB6-431E-B1D8-B499EDAC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5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6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64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5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66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7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180778-F7FC-4F4D-B98E-8406ADE1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BDDC6-FCF8-4BDB-A882-2B6AE431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93B35-1875-49CE-AE6D-602AA392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8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8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9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1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1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D3FBE-01D2-4646-8988-E81FCD3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91943-A025-4C30-8E59-6051674E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7A615-B9DB-4047-84A5-D0213B99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57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58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59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0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61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6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6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6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F1170-5426-4725-A1DA-23775BF0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EDE9C-D19C-4727-ACDF-B91CEAA0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8D806-6122-49DA-B853-AA98E56A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9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9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0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5603" name="Text Box 3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4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606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08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609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1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1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1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DADB4-A1AF-4C7E-A0F3-99196E47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AA1F5-0A80-46B9-8B46-DCAF41A6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CFD7D-5060-4FA9-9211-A611C75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Mergesort</a:t>
            </a:r>
            <a:r>
              <a:rPr lang="en-US" sz="2000" b="1" dirty="0">
                <a:latin typeface="Courier New" pitchFamily="49" charset="0"/>
              </a:rPr>
              <a:t>(Passed an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if array size &gt;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  Divide array in half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  Call </a:t>
            </a:r>
            <a:r>
              <a:rPr lang="en-US" sz="2000" b="1" dirty="0" err="1">
                <a:latin typeface="Courier New" pitchFamily="49" charset="0"/>
              </a:rPr>
              <a:t>Mergesort</a:t>
            </a:r>
            <a:r>
              <a:rPr lang="en-US" sz="2000" b="1" dirty="0">
                <a:latin typeface="Courier New" pitchFamily="49" charset="0"/>
              </a:rPr>
              <a:t> on first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  Call </a:t>
            </a:r>
            <a:r>
              <a:rPr lang="en-US" sz="2000" b="1" dirty="0" err="1">
                <a:latin typeface="Courier New" pitchFamily="49" charset="0"/>
              </a:rPr>
              <a:t>Mergesort</a:t>
            </a:r>
            <a:r>
              <a:rPr lang="en-US" sz="2000" b="1" dirty="0">
                <a:latin typeface="Courier New" pitchFamily="49" charset="0"/>
              </a:rPr>
              <a:t> on second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  Merge two halves.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Merge(Passed two arrays)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Compare leading element in each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Select lower and place in new array.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(If one input array is empty then place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remainder of other array in output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15474-7DE4-4507-BAC5-B70DB658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1CD54-4E68-4A57-9CC7-059D6263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6AAD-85F7-447D-91F6-4AAF3D1F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4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765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5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5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5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5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5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5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6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61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62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E2E5E4-2C37-45D2-A5B8-367A7D3B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161A7-CACE-407A-B73E-8194DD0A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79FB4-B349-4F02-BBE8-237BC4DE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8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8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9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969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11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B4755-955E-4A0F-A414-B6B0F6F3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1279E-57EB-411A-AC2F-9D845C14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885D6-E370-4E97-BE9F-DF0304B4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174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4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1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2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5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57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60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5E97E-3A27-44B6-BC2F-A0B77722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2830D-79D1-416C-82F3-BDC14E36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3D65B-B4AD-4CA9-B086-66414B8C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8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8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8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8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9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9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9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4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379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9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9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9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0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1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80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80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80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80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794E3-B9F5-46D4-BC5A-842EE2E9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706C0-470A-41A7-BD5B-57DC153B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C786F-8137-4E8A-BE39-FC7FFC1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3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42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584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4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4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5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5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5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5CA02-B3CA-479B-840C-B971F6D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E360E-98DE-49E6-B668-91AF9F22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D6B2-67AE-4F1C-BD5F-03922D34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789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9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9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9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9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90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905" name="Text Box 4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906" name="Text Box 5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243C-7361-4632-AE95-8DC5D663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E6156-FAFF-40F0-B95F-A5BF516D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5FE0A-060B-4F8E-BFCA-FD9F0AC6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993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4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4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4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4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4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4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5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52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5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4" name="Text Box 5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55" name="Text Box 5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25906-56A0-4A9E-9DF6-CD7B4FCD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EFB41-E4E9-4AC4-953C-D5586FD3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D0D95-38DE-4504-9B64-952E04A7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7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198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8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8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9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9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9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98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9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2000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2001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2002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2003" name="Text Box 5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2004" name="Text Box 5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B91F9-5574-45F6-BCF6-8BEEEABA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7063D-6610-4FEE-8979-AB5553F0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5EB14-EAED-42A1-A0F5-4C2C4E27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3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403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3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4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4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4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4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7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8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9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50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51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52" name="Text Box 5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53" name="Text Box 53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8E3FC-C300-4582-BF67-8265A46F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055FD-0B31-4425-9B0B-18EDCBD0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A049D-9B07-47F0-8ABB-016F97BE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7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7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608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8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8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8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8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9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9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6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97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9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100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101" name="Text Box 5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102" name="Text Box 54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80652-0E28-40F7-8B56-FF877D97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27DA-69BA-409D-AE9A-11190A21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F9539-89CB-4034-81B5-E5AA18B1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/>
              <a:t>Merge Sort Pseudo-code</a:t>
            </a:r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066800"/>
            <a:ext cx="8761413" cy="1981200"/>
          </a:xfrm>
          <a:noFill/>
          <a:ln>
            <a:solidFill>
              <a:schemeClr val="tx1"/>
            </a:solidFill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1450" y="3505200"/>
            <a:ext cx="8743950" cy="2819400"/>
            <a:chOff x="247650" y="3657600"/>
            <a:chExt cx="8286750" cy="2667000"/>
          </a:xfrm>
        </p:grpSpPr>
        <p:pic>
          <p:nvPicPr>
            <p:cNvPr id="225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3657600"/>
              <a:ext cx="79629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650" y="4019550"/>
              <a:ext cx="8286750" cy="230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" name="Straight Connector 8"/>
          <p:cNvCxnSpPr/>
          <p:nvPr/>
        </p:nvCxnSpPr>
        <p:spPr>
          <a:xfrm>
            <a:off x="152400" y="3276600"/>
            <a:ext cx="8915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155F-CF19-445E-BAAA-E7DCE25D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A0B5-CE8C-4546-8B8B-2FF5AF9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E0AB-D362-44D6-9A02-BB7A1425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2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2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3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3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3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3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3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4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3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4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7BA7B-B4CF-42EF-B449-2B668DD7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223F-DD62-4D22-8E23-36D013AD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9DCBF-5ABA-4824-8CC9-2C24FCF9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6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87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8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9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1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2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95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96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7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8" name="Text Box 5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200" name="Text Box 56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F6776-57A7-4809-87A5-12B8952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C83F3-7BC6-4FE6-AD36-D9505330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7227-B410-47EC-BC43-D63096DB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0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37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8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0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1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2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43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49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21A18-1A6B-4F64-9958-5E5E35F5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951B8-B40D-484C-B54E-49BC00C8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8491B-9A8A-449B-A748-D1D4962E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6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7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8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8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85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86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87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8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9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0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1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92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93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95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6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97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8" name="Text Box 58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23D244-4DBA-465A-9973-617E823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409EA-0935-40F7-9B21-D80419B3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F22CA-0D67-4C9F-A56D-A8AA44F8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1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1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1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2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31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3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3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3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37" name="Text Box 4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38" name="Text Box 5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40" name="Text Box 5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41" name="Text Box 5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42" name="Text Box 5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43" name="Text Box 5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44" name="Text Box 5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45" name="Text Box 5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E57F7-673C-4DFC-86E7-9798B343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9C5FD-80FF-467B-B173-54907702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1FAD9-A02F-474E-A9EC-65283FAA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>
            <a:off x="4584700" y="1573213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362D8-80F4-4082-9ECD-54FC7179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D53A-3F24-4506-AF0C-0B3BF33B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ADF01-8E76-4DBF-91D7-12EFEDD9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</a:rPr>
              <a:t>Divide</a:t>
            </a:r>
            <a:r>
              <a:rPr lang="en-US" sz="2800" b="1" dirty="0"/>
              <a:t> the unsorted collection </a:t>
            </a:r>
            <a:r>
              <a:rPr lang="en-US" sz="2800" b="1" dirty="0">
                <a:solidFill>
                  <a:srgbClr val="3333FF"/>
                </a:solidFill>
              </a:rPr>
              <a:t>into two</a:t>
            </a:r>
          </a:p>
          <a:p>
            <a:r>
              <a:rPr lang="en-US" sz="2800" b="1" dirty="0"/>
              <a:t>Until the sub-arrays only </a:t>
            </a:r>
            <a:r>
              <a:rPr lang="en-US" sz="2800" b="1" dirty="0">
                <a:solidFill>
                  <a:srgbClr val="3333FF"/>
                </a:solidFill>
              </a:rPr>
              <a:t>contain one element</a:t>
            </a:r>
          </a:p>
          <a:p>
            <a:r>
              <a:rPr lang="en-US" sz="2800" b="1" dirty="0"/>
              <a:t>Then </a:t>
            </a:r>
            <a:r>
              <a:rPr lang="en-US" sz="2800" b="1" dirty="0">
                <a:solidFill>
                  <a:srgbClr val="3333FF"/>
                </a:solidFill>
              </a:rPr>
              <a:t>merge the sub-problem solutions</a:t>
            </a:r>
            <a:r>
              <a:rPr lang="en-US" sz="2800" b="1" dirty="0"/>
              <a:t> together</a:t>
            </a:r>
          </a:p>
          <a:p>
            <a:r>
              <a:rPr lang="en-US" sz="2800" b="1" dirty="0"/>
              <a:t>Runtime Complexity : O(</a:t>
            </a:r>
            <a:r>
              <a:rPr lang="en-US" sz="2800" b="1" dirty="0" err="1"/>
              <a:t>nlgn</a:t>
            </a:r>
            <a:r>
              <a:rPr lang="en-US" sz="2800" b="1" dirty="0"/>
              <a:t>)</a:t>
            </a:r>
          </a:p>
          <a:p>
            <a:r>
              <a:rPr lang="en-US" sz="2800" b="1" dirty="0"/>
              <a:t>Storage Requirement: Double of that needed to hold the array to be sorted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24A4D-E6DA-461C-9621-36DEDD55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80E76-27E5-4785-836F-B12B56F2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C38E5-7D74-4BE1-88D2-565079A8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Given an array of </a:t>
            </a:r>
            <a:r>
              <a:rPr lang="en-US" sz="2800" i="1" dirty="0"/>
              <a:t>n</a:t>
            </a:r>
            <a:r>
              <a:rPr lang="en-US" sz="2800" dirty="0"/>
              <a:t> elements (e.g., integers):</a:t>
            </a:r>
          </a:p>
          <a:p>
            <a:r>
              <a:rPr lang="en-US" sz="2800" dirty="0"/>
              <a:t>If array only contains one element, return</a:t>
            </a:r>
          </a:p>
          <a:p>
            <a:r>
              <a:rPr lang="en-US" sz="2800" dirty="0"/>
              <a:t>Else</a:t>
            </a:r>
          </a:p>
          <a:p>
            <a:pPr lvl="1"/>
            <a:r>
              <a:rPr lang="en-US" sz="2400" dirty="0"/>
              <a:t>pick one element to use as </a:t>
            </a:r>
            <a:r>
              <a:rPr lang="en-US" sz="2400" i="1" dirty="0"/>
              <a:t>pivot.</a:t>
            </a:r>
          </a:p>
          <a:p>
            <a:pPr lvl="1"/>
            <a:r>
              <a:rPr lang="en-US" sz="2400" dirty="0"/>
              <a:t>Partition elements into two sub-arrays:</a:t>
            </a:r>
          </a:p>
          <a:p>
            <a:pPr lvl="2"/>
            <a:r>
              <a:rPr lang="en-US" sz="2000" dirty="0"/>
              <a:t>Elements less than or equal to pivot</a:t>
            </a:r>
          </a:p>
          <a:p>
            <a:pPr lvl="2"/>
            <a:r>
              <a:rPr lang="en-US" sz="2000" dirty="0"/>
              <a:t>Elements greater than pivot</a:t>
            </a:r>
          </a:p>
          <a:p>
            <a:pPr lvl="1"/>
            <a:r>
              <a:rPr lang="en-US" sz="2400" dirty="0" err="1"/>
              <a:t>Quicksort</a:t>
            </a:r>
            <a:r>
              <a:rPr lang="en-US" sz="2400" dirty="0"/>
              <a:t> two sub-arrays</a:t>
            </a:r>
          </a:p>
          <a:p>
            <a:pPr lvl="1"/>
            <a:r>
              <a:rPr lang="en-US" sz="2400" dirty="0"/>
              <a:t>Return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BAC35-DBA8-4974-A788-3B56BB05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285D4-98E0-42F5-A45F-6C24FB40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214B-BC5C-453A-946D-7E4932F3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2">
            <a:extLst>
              <a:ext uri="{FF2B5EF4-FFF2-40B4-BE49-F238E27FC236}">
                <a16:creationId xmlns:a16="http://schemas.microsoft.com/office/drawing/2014/main" id="{222B8019-C0B9-4791-9754-78BB7FFF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9" y="968528"/>
            <a:ext cx="8288909" cy="463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17885-3456-441A-91D6-047D197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3CC32-83D4-479D-891C-EF615F3C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B2F15-08AF-4580-9F35-357394ED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647893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>
            <a:extLst>
              <a:ext uri="{FF2B5EF4-FFF2-40B4-BE49-F238E27FC236}">
                <a16:creationId xmlns:a16="http://schemas.microsoft.com/office/drawing/2014/main" id="{DF254DE6-3EE0-4C96-8AE2-ED8A6B17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5394"/>
            <a:ext cx="3541841" cy="171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>
            <a:extLst>
              <a:ext uri="{FF2B5EF4-FFF2-40B4-BE49-F238E27FC236}">
                <a16:creationId xmlns:a16="http://schemas.microsoft.com/office/drawing/2014/main" id="{25262857-05B2-4A4D-904F-181D4F73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7" y="1428229"/>
            <a:ext cx="5315143" cy="388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311B5-B71D-4ECA-90D0-1AA65014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80D04-F2AC-4B52-A3D7-41DA93A35736}"/>
              </a:ext>
            </a:extLst>
          </p:cNvPr>
          <p:cNvSpPr txBox="1"/>
          <p:nvPr/>
        </p:nvSpPr>
        <p:spPr>
          <a:xfrm>
            <a:off x="5805269" y="1973535"/>
            <a:ext cx="290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\\Array Last element as pivot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13A3-E701-4AA0-99EE-A89233A8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441C-9BD3-4032-A665-6F8F5CDB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173750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27A1A-B97B-4DB0-8220-4CB2924D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56515-E106-47C7-A370-9EAED433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83CE-051A-405D-8687-C2DDC81C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>
            <a:extLst>
              <a:ext uri="{FF2B5EF4-FFF2-40B4-BE49-F238E27FC236}">
                <a16:creationId xmlns:a16="http://schemas.microsoft.com/office/drawing/2014/main" id="{52E312EA-6DE3-4C75-AFEF-2E2BE3B6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545765" cy="477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B7E167-F321-4542-9A00-AC5936F3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68BD1-03DE-427E-8C14-10AE5709DBF6}"/>
              </a:ext>
            </a:extLst>
          </p:cNvPr>
          <p:cNvSpPr txBox="1"/>
          <p:nvPr/>
        </p:nvSpPr>
        <p:spPr>
          <a:xfrm>
            <a:off x="7162800" y="762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Last element as pivot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1FE1-7A91-4A83-9D9C-655EC2F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8B4-59B3-4657-B499-EFBDD3EC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839674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>
            <a:extLst>
              <a:ext uri="{FF2B5EF4-FFF2-40B4-BE49-F238E27FC236}">
                <a16:creationId xmlns:a16="http://schemas.microsoft.com/office/drawing/2014/main" id="{0BD59D08-16D8-4487-B5C8-87C9EEBCA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8454"/>
            <a:ext cx="7145611" cy="356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C52D7-9968-4E18-8167-FBCF21C2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74891-26A8-401D-A203-77DA01D95560}"/>
              </a:ext>
            </a:extLst>
          </p:cNvPr>
          <p:cNvSpPr txBox="1"/>
          <p:nvPr/>
        </p:nvSpPr>
        <p:spPr>
          <a:xfrm>
            <a:off x="1371600" y="3810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&gt;Here Array first element is considered to calculate the pivot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B177-6941-4ED9-B021-E517A2EA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F25E-243A-496D-BDBF-24A4548D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062876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>
            <a:extLst>
              <a:ext uri="{FF2B5EF4-FFF2-40B4-BE49-F238E27FC236}">
                <a16:creationId xmlns:a16="http://schemas.microsoft.com/office/drawing/2014/main" id="{C77B7B6F-9C76-40ED-A4FE-A7A48FA4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69" y="856580"/>
            <a:ext cx="7147993" cy="325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103290-CAC9-45A7-8C3A-86C91B35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29C2-C6BA-4D86-BE06-D75DF66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A220E-A749-48C4-980D-95449D61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544808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>
            <a:extLst>
              <a:ext uri="{FF2B5EF4-FFF2-40B4-BE49-F238E27FC236}">
                <a16:creationId xmlns:a16="http://schemas.microsoft.com/office/drawing/2014/main" id="{4850DF52-1EA1-40FB-B851-A178364A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13" y="1028075"/>
            <a:ext cx="7660095" cy="352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3A72F-D447-4094-9A2F-E6B3FFB3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49F28-3F1D-476C-BCB7-15D4FAAA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219A6-E38D-4931-B1CE-B4DBCA9E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4290680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>
            <a:extLst>
              <a:ext uri="{FF2B5EF4-FFF2-40B4-BE49-F238E27FC236}">
                <a16:creationId xmlns:a16="http://schemas.microsoft.com/office/drawing/2014/main" id="{CFE939C3-EA4B-43C5-91AF-F17279CF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13" y="856581"/>
            <a:ext cx="6802622" cy="322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D6F6C-0E22-49C0-80C4-0BB2BDFC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A8F72-A84B-42D3-B7FD-8FEFC3CC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66095-73D9-4964-884C-24BFD213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84697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>
            <a:extLst>
              <a:ext uri="{FF2B5EF4-FFF2-40B4-BE49-F238E27FC236}">
                <a16:creationId xmlns:a16="http://schemas.microsoft.com/office/drawing/2014/main" id="{9B968FB8-7E9F-4D10-A28A-58589951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9" y="878017"/>
            <a:ext cx="7342115" cy="41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B2666-3AC2-434A-BA7B-43056AAA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DA51E-81B5-4EA7-83DA-D2F932D2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F2B2B-2E42-431B-8027-C4E94D92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405733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>
            <a:extLst>
              <a:ext uri="{FF2B5EF4-FFF2-40B4-BE49-F238E27FC236}">
                <a16:creationId xmlns:a16="http://schemas.microsoft.com/office/drawing/2014/main" id="{33AA6913-4681-4BCD-86FB-2F0A21EE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8" y="856580"/>
            <a:ext cx="6859786" cy="344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DB186-DE17-4FDD-996E-6C347E4A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3A141-4E94-48E4-A840-D94E94C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7CC96-49D8-4536-B6F0-B77079B9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13921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>
            <a:extLst>
              <a:ext uri="{FF2B5EF4-FFF2-40B4-BE49-F238E27FC236}">
                <a16:creationId xmlns:a16="http://schemas.microsoft.com/office/drawing/2014/main" id="{FEB4AE6E-B742-48A4-9058-C534EB63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8" y="856580"/>
            <a:ext cx="6345302" cy="398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C3EA8-8C14-470F-B4AA-4D7652F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16F31-9DDC-423A-8541-B3F2F734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72128-666A-4C01-A366-179611C4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554037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>
            <a:extLst>
              <a:ext uri="{FF2B5EF4-FFF2-40B4-BE49-F238E27FC236}">
                <a16:creationId xmlns:a16="http://schemas.microsoft.com/office/drawing/2014/main" id="{FDB6BC27-A5CE-4739-96A0-672929C52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8" y="856581"/>
            <a:ext cx="7088446" cy="440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15D6C-3894-4B0B-9D08-1CCF6370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01149-AE40-485C-8965-73523451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19D6D-8363-4A15-B893-9A5748C2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119945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>
            <a:extLst>
              <a:ext uri="{FF2B5EF4-FFF2-40B4-BE49-F238E27FC236}">
                <a16:creationId xmlns:a16="http://schemas.microsoft.com/office/drawing/2014/main" id="{E785613F-DD84-4014-966A-82F859CE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8" y="856580"/>
            <a:ext cx="6059478" cy="445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E522-1E73-410A-9842-8FD89359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1E255-5406-4DEA-8961-4EB00FE5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95D9C-5153-43F7-9681-108DB1C7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38325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A800B-C9D3-444B-873F-F32238A1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C7E59-E0FD-4A2A-81DC-E7BF0FE9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D7B05-2C16-4204-97D7-834B0C07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>
            <a:extLst>
              <a:ext uri="{FF2B5EF4-FFF2-40B4-BE49-F238E27FC236}">
                <a16:creationId xmlns:a16="http://schemas.microsoft.com/office/drawing/2014/main" id="{CABB4024-9FAC-4E8F-B860-DB586A39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8" y="856581"/>
            <a:ext cx="6288138" cy="473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2BE4B-436A-46E0-89C1-CD51F18D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F8DE3-CFE0-43CC-894A-FAB25BB5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311F-EC28-4E94-B4B8-EC9C284E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0326294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>
            <a:extLst>
              <a:ext uri="{FF2B5EF4-FFF2-40B4-BE49-F238E27FC236}">
                <a16:creationId xmlns:a16="http://schemas.microsoft.com/office/drawing/2014/main" id="{1F8B6F2F-1113-439E-B3E8-BABD7CF2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8" y="856580"/>
            <a:ext cx="6631127" cy="47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F6336-E7ED-49CF-96C1-A1A78BEF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008F-D440-4006-8264-CBDC9183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5BD2-166C-482D-810D-092F26A3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113149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>
            <a:extLst>
              <a:ext uri="{FF2B5EF4-FFF2-40B4-BE49-F238E27FC236}">
                <a16:creationId xmlns:a16="http://schemas.microsoft.com/office/drawing/2014/main" id="{482111DB-06B7-45C6-A63C-A3C93F9A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97" y="856580"/>
            <a:ext cx="5487829" cy="48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A3BCCE-63F4-40F6-9050-581A9105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4A3E5-3F28-4B11-BCA1-5AB8AA51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A123D-19BB-4E8C-A08B-FC1E82C6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795420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3E7AD5-B11D-4C79-A7D1-C0F5CFA4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7119E-04B9-4073-897C-53B642F3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en-US" sz="2800" dirty="0">
                <a:latin typeface="Helvetica" panose="020B0604020202020204" pitchFamily="34" charset="0"/>
              </a:rPr>
              <a:t>Characteristics</a:t>
            </a:r>
          </a:p>
          <a:p>
            <a:pPr lvl="1"/>
            <a:r>
              <a:rPr lang="da-DK" altLang="en-US" sz="2400" dirty="0">
                <a:latin typeface="Helvetica" panose="020B0604020202020204" pitchFamily="34" charset="0"/>
              </a:rPr>
              <a:t>sorts </a:t>
            </a:r>
            <a:r>
              <a:rPr lang="da-DK" altLang="en-US" sz="2400" dirty="0"/>
              <a:t>”</a:t>
            </a:r>
            <a:r>
              <a:rPr lang="da-DK" altLang="en-US" sz="2400" dirty="0">
                <a:latin typeface="Helvetica" panose="020B0604020202020204" pitchFamily="34" charset="0"/>
              </a:rPr>
              <a:t>almost</a:t>
            </a:r>
            <a:r>
              <a:rPr lang="da-DK" altLang="en-US" sz="2400" dirty="0"/>
              <a:t>”</a:t>
            </a:r>
            <a:r>
              <a:rPr lang="da-DK" altLang="en-US" sz="2400" dirty="0">
                <a:latin typeface="Helvetica" panose="020B0604020202020204" pitchFamily="34" charset="0"/>
              </a:rPr>
              <a:t> in place, i.e., does not require an additional array, like insertion sort</a:t>
            </a:r>
          </a:p>
          <a:p>
            <a:pPr lvl="1"/>
            <a:r>
              <a:rPr lang="da-DK" altLang="en-US" sz="2400" dirty="0">
                <a:latin typeface="Helvetica" panose="020B0604020202020204" pitchFamily="34" charset="0"/>
              </a:rPr>
              <a:t>Divide-and-conquer, like merge sort</a:t>
            </a:r>
          </a:p>
          <a:p>
            <a:pPr lvl="1"/>
            <a:r>
              <a:rPr lang="da-DK" altLang="en-US" sz="2400" dirty="0">
                <a:latin typeface="Helvetica" panose="020B0604020202020204" pitchFamily="34" charset="0"/>
              </a:rPr>
              <a:t>very practical, average sort performance O(n log n) (with small constant factors), but worst case O(n</a:t>
            </a:r>
            <a:r>
              <a:rPr lang="da-DK" altLang="en-US" sz="2400" baseline="30000" dirty="0">
                <a:latin typeface="Helvetica" panose="020B0604020202020204" pitchFamily="34" charset="0"/>
              </a:rPr>
              <a:t>2</a:t>
            </a:r>
            <a:r>
              <a:rPr lang="da-DK" altLang="en-US" sz="2400" dirty="0">
                <a:latin typeface="Helvetica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2642-F287-43AA-A912-D427D2B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BBA7F-7DD0-4DD8-9E51-366C962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62E1F-389F-4355-BB70-A1A4282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5123205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C6A9-27EF-4B26-93A7-00ECB69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0F5-ACC2-4CE0-BA0A-44146836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Quick-Sort, Merge Sort on below data set</a:t>
            </a:r>
          </a:p>
          <a:p>
            <a:pPr marL="514350" indent="-514350">
              <a:buAutoNum type="arabicPeriod"/>
            </a:pPr>
            <a:r>
              <a:rPr lang="en-US" dirty="0"/>
              <a:t>n= 8, Data = 8, 7, 6, 5, 4, 3, 2, 1</a:t>
            </a:r>
          </a:p>
          <a:p>
            <a:pPr marL="514350" indent="-514350">
              <a:buAutoNum type="arabicPeriod"/>
            </a:pPr>
            <a:r>
              <a:rPr lang="en-US" dirty="0"/>
              <a:t>n=9, Data =  3, 41, 52, 26, 38, 57, 9, 49, 40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B724-335D-43F6-8E85-7E29554C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820D-2E54-492C-A603-725A0B0D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72542-89DB-40BB-BD81-E50AE9C9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0D508-3D77-4ECA-8E73-D30C597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D1266-43C2-45F7-ACFA-D2536FCA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9842D-522D-4660-9D4F-D7D34B55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49C0B-38FE-486F-9B1A-169FF06F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B3820-100A-4EA5-B67E-5A81E3B5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7AF2-F481-4E86-A437-F12025EA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2" name="Text Box 24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E80882-4157-44F9-86CE-3CCF9437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D02E2-6DC9-49BB-ACF5-F4F71AE0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CB685-6E4D-44EF-A926-6802FDF1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2073</Words>
  <Application>Microsoft Office PowerPoint</Application>
  <PresentationFormat>On-screen Show (4:3)</PresentationFormat>
  <Paragraphs>1793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Book Antiqua</vt:lpstr>
      <vt:lpstr>Calibri</vt:lpstr>
      <vt:lpstr>Courier New</vt:lpstr>
      <vt:lpstr>Helvetica</vt:lpstr>
      <vt:lpstr>Office Theme</vt:lpstr>
      <vt:lpstr>ALGORITHMS   Sorting: Merge, Quick Sort</vt:lpstr>
      <vt:lpstr>Merge Sort</vt:lpstr>
      <vt:lpstr>Merge Sort</vt:lpstr>
      <vt:lpstr>Merge Sort Pseudo-code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Sort summary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agmzaman</dc:creator>
  <cp:lastModifiedBy>Administrator</cp:lastModifiedBy>
  <cp:revision>196</cp:revision>
  <dcterms:created xsi:type="dcterms:W3CDTF">2006-08-16T00:00:00Z</dcterms:created>
  <dcterms:modified xsi:type="dcterms:W3CDTF">2019-10-13T05:03:21Z</dcterms:modified>
</cp:coreProperties>
</file>