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5" r:id="rId13"/>
    <p:sldId id="416" r:id="rId14"/>
    <p:sldId id="409" r:id="rId15"/>
    <p:sldId id="410" r:id="rId16"/>
    <p:sldId id="411" r:id="rId17"/>
    <p:sldId id="417" r:id="rId18"/>
    <p:sldId id="414" r:id="rId19"/>
    <p:sldId id="418" r:id="rId20"/>
    <p:sldId id="419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(</a:t>
            </a:r>
            <a:r>
              <a:rPr lang="en-US" dirty="0"/>
              <a:t>NER</a:t>
            </a:r>
            <a:r>
              <a:rPr lang="ru-RU" dirty="0"/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Краткий обзор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random field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Входная посл.  </a:t>
            </a:r>
            <a:r>
              <a:rPr lang="en-US" dirty="0"/>
              <a:t>:                         , </a:t>
            </a:r>
            <a:r>
              <a:rPr lang="ru-RU" dirty="0"/>
              <a:t>выходная посл. для </a:t>
            </a:r>
            <a:r>
              <a:rPr lang="en-US" dirty="0"/>
              <a:t>z: </a:t>
            </a:r>
          </a:p>
          <a:p>
            <a:r>
              <a:rPr lang="en-US" dirty="0"/>
              <a:t>CRF </a:t>
            </a:r>
            <a:r>
              <a:rPr lang="ru-RU" dirty="0"/>
              <a:t>оптимизирует условную вероятность всей выходной посл. При данной входной посл., где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ru-RU" dirty="0"/>
              <a:t>множество всех</a:t>
            </a:r>
            <a:br>
              <a:rPr lang="ru-RU" dirty="0"/>
            </a:br>
            <a:r>
              <a:rPr lang="ru-RU" dirty="0" err="1"/>
              <a:t>возм</a:t>
            </a:r>
            <a:r>
              <a:rPr lang="ru-RU" dirty="0"/>
              <a:t>. меток, а </a:t>
            </a:r>
            <a:endParaRPr lang="en-US" dirty="0"/>
          </a:p>
          <a:p>
            <a:r>
              <a:rPr lang="ru-RU" dirty="0"/>
              <a:t>При обучение на множестве</a:t>
            </a:r>
            <a:r>
              <a:rPr lang="en-US" dirty="0"/>
              <a:t>              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оптимизируем</a:t>
            </a:r>
            <a:r>
              <a:rPr lang="en-US" dirty="0"/>
              <a:t>                </a:t>
            </a:r>
            <a:r>
              <a:rPr lang="ru-RU" dirty="0"/>
              <a:t>по ММП</a:t>
            </a:r>
            <a:r>
              <a:rPr lang="en-US" dirty="0"/>
              <a:t>                       </a:t>
            </a:r>
            <a:endParaRPr lang="ru-RU" dirty="0"/>
          </a:p>
          <a:p>
            <a:r>
              <a:rPr lang="ru-RU" dirty="0"/>
              <a:t>Декодирование на тестовом множестве – нахождение посл.</a:t>
            </a:r>
            <a:r>
              <a:rPr lang="en-US" dirty="0"/>
              <a:t> : </a:t>
            </a:r>
            <a:r>
              <a:rPr lang="ru-RU" dirty="0"/>
              <a:t>   с максимальной условной вероятностью</a:t>
            </a:r>
            <a:endParaRPr lang="en-US" dirty="0"/>
          </a:p>
          <a:p>
            <a:r>
              <a:rPr lang="ru-RU" dirty="0"/>
              <a:t>Для</a:t>
            </a:r>
            <a:r>
              <a:rPr lang="en-US" dirty="0"/>
              <a:t> linear chain CRF </a:t>
            </a:r>
            <a:r>
              <a:rPr lang="ru-RU" dirty="0"/>
              <a:t>обучение и декодирование эффективно разрешается с помощью алгоритма </a:t>
            </a:r>
            <a:r>
              <a:rPr lang="ru-RU" dirty="0" err="1"/>
              <a:t>Витерби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динамика по путям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311610"/>
            <a:ext cx="1343025" cy="247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63" y="1272200"/>
            <a:ext cx="13906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155" y="1951734"/>
            <a:ext cx="302895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13" y="1976754"/>
            <a:ext cx="342900" cy="276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38" y="2296355"/>
            <a:ext cx="272415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170" y="2692517"/>
            <a:ext cx="752475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9570" y="2980986"/>
            <a:ext cx="237172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7850" y="3035638"/>
            <a:ext cx="714375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2092" y="3471850"/>
            <a:ext cx="219075" cy="209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888" y="3649735"/>
            <a:ext cx="2019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788400" cy="994172"/>
          </a:xfrm>
        </p:spPr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преданья старины глубокой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4653858" cy="326350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Первая удачная попытка решить задачу </a:t>
            </a:r>
            <a:r>
              <a:rPr lang="en-US" dirty="0"/>
              <a:t>NER c </a:t>
            </a:r>
            <a:r>
              <a:rPr lang="ru-RU" dirty="0"/>
              <a:t>помощью </a:t>
            </a:r>
            <a:r>
              <a:rPr lang="ru-RU" dirty="0" err="1"/>
              <a:t>нейросетей</a:t>
            </a:r>
            <a:r>
              <a:rPr lang="ru-RU" dirty="0"/>
              <a:t> в </a:t>
            </a:r>
            <a:r>
              <a:rPr lang="en-US" i="1" dirty="0" err="1"/>
              <a:t>Collobert</a:t>
            </a:r>
            <a:r>
              <a:rPr lang="en-US" i="1" dirty="0"/>
              <a:t> el al (2011), Natural Language Processing (Almost) from Scratch</a:t>
            </a:r>
            <a:endParaRPr lang="ru-RU" i="1" dirty="0"/>
          </a:p>
          <a:p>
            <a:r>
              <a:rPr lang="ru-RU" dirty="0"/>
              <a:t>В статье рассмотрены 2 метода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window based </a:t>
            </a:r>
            <a:r>
              <a:rPr lang="ru-RU" dirty="0"/>
              <a:t>и </a:t>
            </a:r>
            <a:r>
              <a:rPr lang="en-US" dirty="0"/>
              <a:t>sentence based. </a:t>
            </a:r>
            <a:r>
              <a:rPr lang="ru-RU" dirty="0"/>
              <a:t>Второй лучше, но несколько сложнее</a:t>
            </a:r>
          </a:p>
          <a:p>
            <a:r>
              <a:rPr lang="ru-RU" dirty="0"/>
              <a:t>Признаки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 + ручные признаки (капитализация,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 д)</a:t>
            </a:r>
          </a:p>
          <a:p>
            <a:r>
              <a:rPr lang="ru-RU" dirty="0"/>
              <a:t>Модель с </a:t>
            </a:r>
            <a:r>
              <a:rPr lang="ru-RU" dirty="0" err="1"/>
              <a:t>газетирами</a:t>
            </a:r>
            <a:r>
              <a:rPr lang="ru-RU" dirty="0"/>
              <a:t> показала </a:t>
            </a:r>
            <a:r>
              <a:rPr lang="en-US" dirty="0"/>
              <a:t>SOTA-</a:t>
            </a:r>
            <a:r>
              <a:rPr lang="ru-RU" dirty="0"/>
              <a:t>результат на </a:t>
            </a:r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508" y="340357"/>
            <a:ext cx="3304941" cy="43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 в современность </a:t>
            </a:r>
            <a:r>
              <a:rPr lang="mr-IN" dirty="0"/>
              <a:t>–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Char CNN + BLSTM + CRF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3829050" cy="3263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данный момент  самая популярная архитектура такая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Признаки всех </a:t>
            </a:r>
            <a:r>
              <a:rPr lang="ru-RU" dirty="0" err="1"/>
              <a:t>токенов</a:t>
            </a:r>
            <a:r>
              <a:rPr lang="ru-RU" dirty="0"/>
              <a:t> предложения (быть может окруженные </a:t>
            </a:r>
            <a:r>
              <a:rPr lang="ru-RU" dirty="0" err="1"/>
              <a:t>паддингами</a:t>
            </a:r>
            <a:r>
              <a:rPr lang="ru-RU" dirty="0"/>
              <a:t> и/или контекстом из соседних предложений) подаются в </a:t>
            </a:r>
            <a:r>
              <a:rPr lang="en-US" dirty="0"/>
              <a:t>Bidirectional RNN</a:t>
            </a:r>
          </a:p>
          <a:p>
            <a:r>
              <a:rPr lang="ru-RU" dirty="0"/>
              <a:t>В качестве последнего слоя хорошо использовать </a:t>
            </a:r>
            <a:r>
              <a:rPr lang="en-US" dirty="0"/>
              <a:t>CRF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он выстраивает метки </a:t>
            </a:r>
            <a:r>
              <a:rPr lang="ru-RU" dirty="0" err="1"/>
              <a:t>токенов</a:t>
            </a:r>
            <a:r>
              <a:rPr lang="ru-RU" dirty="0"/>
              <a:t> в согласованные цепочки (и дает прирост </a:t>
            </a:r>
            <a:r>
              <a:rPr lang="en-US" dirty="0"/>
              <a:t>f-</a:t>
            </a:r>
            <a:r>
              <a:rPr lang="ru-RU" dirty="0"/>
              <a:t>меры на </a:t>
            </a:r>
            <a:r>
              <a:rPr lang="en-US" dirty="0"/>
              <a:t>CoNLL03 ~ 1%</a:t>
            </a:r>
            <a:r>
              <a:rPr lang="ru-RU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757" y="628049"/>
            <a:ext cx="3606593" cy="42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CNN + BLSTM + CRF: </a:t>
            </a: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38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, как правило, состоят из 3 частей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ru-RU" dirty="0" err="1"/>
              <a:t>Словоформенные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. В литературе обычно </a:t>
            </a:r>
            <a:r>
              <a:rPr lang="ru-RU" dirty="0" err="1"/>
              <a:t>дообучаются</a:t>
            </a:r>
            <a:r>
              <a:rPr lang="ru-RU" dirty="0"/>
              <a:t> </a:t>
            </a:r>
            <a:r>
              <a:rPr lang="ru-RU" dirty="0" err="1"/>
              <a:t>предобученные</a:t>
            </a:r>
            <a:r>
              <a:rPr lang="ru-RU" dirty="0"/>
              <a:t> на большом корпусе </a:t>
            </a:r>
            <a:r>
              <a:rPr lang="ru-RU" dirty="0" err="1"/>
              <a:t>эмбеддинги</a:t>
            </a:r>
            <a:r>
              <a:rPr lang="ru-RU" dirty="0"/>
              <a:t>. На практике </a:t>
            </a:r>
            <a:r>
              <a:rPr lang="ru-RU" dirty="0" err="1"/>
              <a:t>дообучение</a:t>
            </a:r>
            <a:r>
              <a:rPr lang="ru-RU" dirty="0"/>
              <a:t> большого профита не дает</a:t>
            </a:r>
          </a:p>
          <a:p>
            <a:pPr lvl="1"/>
            <a:r>
              <a:rPr lang="ru-RU" dirty="0"/>
              <a:t>Символьные признаки: </a:t>
            </a:r>
            <a:r>
              <a:rPr lang="ru-RU" dirty="0" err="1"/>
              <a:t>эмбеддинги</a:t>
            </a:r>
            <a:r>
              <a:rPr lang="ru-RU" dirty="0"/>
              <a:t> символов </a:t>
            </a:r>
            <a:br>
              <a:rPr lang="ru-RU" dirty="0"/>
            </a:br>
            <a:r>
              <a:rPr lang="ru-RU" dirty="0"/>
              <a:t>каждого </a:t>
            </a:r>
            <a:r>
              <a:rPr lang="ru-RU" dirty="0" err="1"/>
              <a:t>токена</a:t>
            </a:r>
            <a:r>
              <a:rPr lang="ru-RU" dirty="0"/>
              <a:t> подаются в </a:t>
            </a:r>
            <a:r>
              <a:rPr lang="en-US" dirty="0"/>
              <a:t>CNN </a:t>
            </a:r>
            <a:r>
              <a:rPr lang="ru-RU" dirty="0"/>
              <a:t>(или </a:t>
            </a:r>
            <a:r>
              <a:rPr lang="en-US" dirty="0"/>
              <a:t>RNN</a:t>
            </a:r>
            <a:r>
              <a:rPr lang="ru-RU" dirty="0"/>
              <a:t>) </a:t>
            </a:r>
            <a:br>
              <a:rPr lang="ru-RU" dirty="0"/>
            </a:br>
            <a:r>
              <a:rPr lang="ru-RU" dirty="0"/>
              <a:t>небольшого размера. Результат применения</a:t>
            </a:r>
            <a:br>
              <a:rPr lang="ru-RU" dirty="0"/>
            </a:b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RNN </a:t>
            </a:r>
            <a:r>
              <a:rPr lang="ru-RU" dirty="0"/>
              <a:t>конкатенируется с остальными </a:t>
            </a:r>
            <a:br>
              <a:rPr lang="ru-RU" dirty="0"/>
            </a:br>
            <a:r>
              <a:rPr lang="ru-RU" dirty="0"/>
              <a:t>признаками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Могут использоваться дополнительные </a:t>
            </a:r>
            <a:br>
              <a:rPr lang="ru-RU" dirty="0"/>
            </a:b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т. п.</a:t>
            </a:r>
            <a:br>
              <a:rPr lang="en-US" dirty="0"/>
            </a:br>
            <a:endParaRPr lang="ru-RU" dirty="0"/>
          </a:p>
          <a:p>
            <a:r>
              <a:rPr lang="ru-RU" dirty="0"/>
              <a:t>Применение всей архитектуры в законченном виде появилось в статьях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/>
              <a:t>Ma and </a:t>
            </a:r>
            <a:r>
              <a:rPr lang="en-US" i="1" dirty="0" err="1"/>
              <a:t>Hovy</a:t>
            </a:r>
            <a:r>
              <a:rPr lang="en-US" i="1" dirty="0"/>
              <a:t> (2016) End-to-end Sequence Labeling via Bi-</a:t>
            </a:r>
            <a:r>
              <a:rPr lang="en-US" i="1" dirty="0" err="1"/>
              <a:t>direcitonal</a:t>
            </a:r>
            <a:r>
              <a:rPr lang="en-US" i="1" dirty="0"/>
              <a:t> LSTM-CNNs-CRF </a:t>
            </a:r>
            <a:r>
              <a:rPr lang="ru-RU" dirty="0"/>
              <a:t>и </a:t>
            </a:r>
            <a:br>
              <a:rPr lang="en-US" dirty="0"/>
            </a:br>
            <a:r>
              <a:rPr lang="en-US" i="1" dirty="0" err="1"/>
              <a:t>Lample</a:t>
            </a:r>
            <a:r>
              <a:rPr lang="en-US" i="1" dirty="0"/>
              <a:t> el al (2016) Neural Architectures for Named Entity Recognition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162855"/>
            <a:ext cx="2757638" cy="1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Текущее </a:t>
            </a:r>
            <a:r>
              <a:rPr lang="en-US" dirty="0"/>
              <a:t>SOTA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Простая идея по улучшению качества модели – добавить </a:t>
            </a:r>
            <a:r>
              <a:rPr lang="en-US" dirty="0" err="1"/>
              <a:t>ELMo</a:t>
            </a:r>
            <a:r>
              <a:rPr lang="ru-RU" dirty="0"/>
              <a:t> к </a:t>
            </a:r>
            <a:r>
              <a:rPr lang="ru-RU" dirty="0" err="1"/>
              <a:t>словоформенным</a:t>
            </a:r>
            <a:r>
              <a:rPr lang="ru-RU" dirty="0"/>
              <a:t> </a:t>
            </a:r>
            <a:r>
              <a:rPr lang="ru-RU" dirty="0" err="1"/>
              <a:t>эмбеддингам</a:t>
            </a:r>
            <a:r>
              <a:rPr lang="ru-RU" dirty="0"/>
              <a:t> в </a:t>
            </a:r>
            <a:r>
              <a:rPr lang="en-US" dirty="0" err="1"/>
              <a:t>CharCNN</a:t>
            </a:r>
            <a:r>
              <a:rPr lang="en-US" dirty="0"/>
              <a:t>-BLSTM-CRF</a:t>
            </a:r>
            <a:r>
              <a:rPr lang="ru-RU" dirty="0"/>
              <a:t>. Появилось в </a:t>
            </a:r>
            <a:r>
              <a:rPr lang="en-US" dirty="0"/>
              <a:t> </a:t>
            </a:r>
            <a:r>
              <a:rPr lang="en-US" i="1" dirty="0"/>
              <a:t>Deep contextualized word representations</a:t>
            </a:r>
            <a:r>
              <a:rPr lang="ru-RU" i="1" dirty="0"/>
              <a:t> </a:t>
            </a:r>
            <a:r>
              <a:rPr lang="en-US" i="1" dirty="0"/>
              <a:t>Peters et al., 2018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.922</a:t>
            </a:r>
          </a:p>
          <a:p>
            <a:r>
              <a:rPr lang="en-US" dirty="0"/>
              <a:t>Google </a:t>
            </a:r>
            <a:r>
              <a:rPr lang="ru-RU" dirty="0"/>
              <a:t>сделал языковую модель похожую на </a:t>
            </a:r>
            <a:r>
              <a:rPr lang="en-US" dirty="0" err="1"/>
              <a:t>ELMo</a:t>
            </a:r>
            <a:r>
              <a:rPr lang="en-US" dirty="0"/>
              <a:t>, </a:t>
            </a:r>
            <a:r>
              <a:rPr lang="ru-RU" dirty="0"/>
              <a:t>но на основе </a:t>
            </a:r>
            <a:r>
              <a:rPr lang="ru-RU" dirty="0" err="1"/>
              <a:t>трансформера</a:t>
            </a:r>
            <a:r>
              <a:rPr lang="ru-RU" dirty="0"/>
              <a:t>. Появилось в </a:t>
            </a:r>
            <a:r>
              <a:rPr lang="fr-FR" i="1" dirty="0" err="1"/>
              <a:t>Devlin</a:t>
            </a:r>
            <a:r>
              <a:rPr lang="fr-FR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BERT: Pre-training of Deep Bidirectional Transformers for Language Understanding</a:t>
            </a:r>
            <a:r>
              <a:rPr lang="ru-RU" i="1" dirty="0"/>
              <a:t>.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.928</a:t>
            </a:r>
          </a:p>
          <a:p>
            <a:r>
              <a:rPr lang="ru-RU" dirty="0"/>
              <a:t>Текущее </a:t>
            </a:r>
            <a:r>
              <a:rPr lang="en-US" dirty="0"/>
              <a:t>SOTA Flair </a:t>
            </a:r>
            <a:r>
              <a:rPr lang="en-US" dirty="0" err="1"/>
              <a:t>embeddings</a:t>
            </a:r>
            <a:r>
              <a:rPr lang="en-US" dirty="0"/>
              <a:t>  </a:t>
            </a:r>
            <a:r>
              <a:rPr lang="ru-RU" dirty="0"/>
              <a:t>– упрощение языковой модели из </a:t>
            </a:r>
            <a:r>
              <a:rPr lang="en-US" dirty="0" err="1"/>
              <a:t>ELMo</a:t>
            </a:r>
            <a:br>
              <a:rPr lang="en-US" dirty="0"/>
            </a:br>
            <a:r>
              <a:rPr lang="ru-RU" dirty="0"/>
              <a:t>Появилось в </a:t>
            </a:r>
            <a:r>
              <a:rPr lang="en-US" i="1" dirty="0" err="1"/>
              <a:t>Akbik</a:t>
            </a:r>
            <a:r>
              <a:rPr lang="en-US" i="1" dirty="0"/>
              <a:t> et al., 2018</a:t>
            </a:r>
            <a:r>
              <a:rPr lang="ru-RU" i="1" dirty="0"/>
              <a:t> </a:t>
            </a:r>
            <a:r>
              <a:rPr lang="en-US" i="1" dirty="0"/>
              <a:t>Contextual </a:t>
            </a:r>
            <a:br>
              <a:rPr lang="ru-RU" i="1" dirty="0"/>
            </a:br>
            <a:r>
              <a:rPr lang="en-US" i="1" dirty="0"/>
              <a:t>String </a:t>
            </a:r>
            <a:r>
              <a:rPr lang="en-US" i="1" dirty="0" err="1"/>
              <a:t>Embeddings</a:t>
            </a:r>
            <a:r>
              <a:rPr lang="en-US" i="1" dirty="0"/>
              <a:t> for Sequence Labeling</a:t>
            </a:r>
            <a:r>
              <a:rPr lang="ru-RU" i="1" dirty="0"/>
              <a:t>. </a:t>
            </a:r>
            <a:br>
              <a:rPr lang="ru-RU" i="1" dirty="0"/>
            </a:br>
            <a:r>
              <a:rPr lang="ru-RU" dirty="0"/>
              <a:t>Качество на </a:t>
            </a:r>
            <a:r>
              <a:rPr lang="en-US" dirty="0" err="1"/>
              <a:t>CoNLL</a:t>
            </a:r>
            <a:r>
              <a:rPr lang="en-US" dirty="0"/>
              <a:t> 2003 – 0</a:t>
            </a:r>
            <a:r>
              <a:rPr lang="ru-RU" dirty="0"/>
              <a:t>.931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80" y="3937508"/>
            <a:ext cx="2465176" cy="9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4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Трансформер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Vaswani</a:t>
            </a:r>
            <a:r>
              <a:rPr lang="en-US" i="1" dirty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FAB00-B318-48A5-9B29-007558CD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</a:t>
            </a:r>
            <a:r>
              <a:rPr lang="ru-RU" dirty="0"/>
              <a:t>для </a:t>
            </a:r>
            <a:r>
              <a:rPr lang="en-US" dirty="0"/>
              <a:t>NER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22DAB0-4445-4EC2-A8B1-11FBC8EC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771550"/>
            <a:ext cx="6488953" cy="437195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944CAA-8513-4623-A8A9-078364F6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1FD5-E970-4E85-BA7F-3B1A17F1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F49C8-053E-4335-A99F-BD8B607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1848A-EFEE-47F2-B194-B3173F68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Ссылка на семинар:</a:t>
            </a:r>
            <a:br>
              <a:rPr lang="ru-RU" dirty="0"/>
            </a:br>
            <a:r>
              <a:rPr lang="en-US"/>
              <a:t>https://colab.research.google.com/drive/1jVDatpwvC6cZr2P984Taa3kwk0ytZsUH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1FC10C-B1BF-4695-9F93-A1967819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001F43-4746-453C-AB06-179F3C2A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6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Формулировка задачи </a:t>
            </a:r>
            <a:r>
              <a:rPr lang="en-US" sz="3600" dirty="0"/>
              <a:t>NER</a:t>
            </a:r>
            <a:endParaRPr lang="ru-RU" sz="3600" dirty="0"/>
          </a:p>
          <a:p>
            <a:r>
              <a:rPr lang="ru-RU" sz="3600" dirty="0"/>
              <a:t>Классические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 err="1"/>
              <a:t>Нейросетевые</a:t>
            </a:r>
            <a:r>
              <a:rPr lang="ru-RU" sz="3600" dirty="0"/>
              <a:t> решения задачи </a:t>
            </a:r>
            <a:r>
              <a:rPr lang="en-US" sz="3600" dirty="0"/>
              <a:t>NER</a:t>
            </a:r>
          </a:p>
          <a:p>
            <a:r>
              <a:rPr lang="ru-RU" sz="3600" dirty="0"/>
              <a:t>Извлечение именованных сущностей:</a:t>
            </a:r>
            <a:br>
              <a:rPr lang="ru-RU" sz="3600" dirty="0"/>
            </a:br>
            <a:r>
              <a:rPr lang="ru-RU" sz="3600" dirty="0"/>
              <a:t>от теории к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3373028" cy="32635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</a:t>
            </a:r>
            <a:r>
              <a:rPr lang="en-US" dirty="0"/>
              <a:t>NER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выделение </a:t>
            </a:r>
            <a:r>
              <a:rPr lang="ru-RU" dirty="0" err="1"/>
              <a:t>спанов</a:t>
            </a:r>
            <a:r>
              <a:rPr lang="ru-RU" dirty="0"/>
              <a:t> сущностей в тексте</a:t>
            </a:r>
          </a:p>
          <a:p>
            <a:r>
              <a:rPr lang="ru-RU" dirty="0"/>
              <a:t>В классической постановке (</a:t>
            </a:r>
            <a:r>
              <a:rPr lang="en-US" dirty="0"/>
              <a:t>MUC-6</a:t>
            </a:r>
            <a:r>
              <a:rPr lang="ru-RU" dirty="0"/>
              <a:t>, 1996 год) сущности </a:t>
            </a:r>
            <a:r>
              <a:rPr lang="mr-IN" dirty="0"/>
              <a:t>–</a:t>
            </a:r>
            <a:r>
              <a:rPr lang="ru-RU" dirty="0"/>
              <a:t> персоны, локации и организации</a:t>
            </a:r>
          </a:p>
          <a:p>
            <a:r>
              <a:rPr lang="ru-RU" dirty="0"/>
              <a:t>В разных стандартных корпусах добавляются свои дополнительные типы сущностей -  </a:t>
            </a:r>
            <a:r>
              <a:rPr lang="en-US" dirty="0" err="1"/>
              <a:t>Misc</a:t>
            </a:r>
            <a:r>
              <a:rPr lang="en-US" dirty="0"/>
              <a:t>, </a:t>
            </a:r>
            <a:r>
              <a:rPr lang="ru-RU" dirty="0"/>
              <a:t>даты, денежные суммы и т. п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77" y="1268016"/>
            <a:ext cx="4300538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84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зачем все это нужно?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 по себе </a:t>
            </a:r>
            <a:r>
              <a:rPr lang="en-US" dirty="0"/>
              <a:t>NER </a:t>
            </a:r>
            <a:r>
              <a:rPr lang="ru-RU" dirty="0"/>
              <a:t>нужен не слишком часто (хотя встречаются и прямые практические применения </a:t>
            </a:r>
            <a:r>
              <a:rPr lang="en-US" dirty="0"/>
              <a:t>NER</a:t>
            </a:r>
            <a:r>
              <a:rPr lang="ru-RU" dirty="0"/>
              <a:t>: обычно приведение неструктурированных данных в более структурированный вид - текстов в таблицы и т. д.)</a:t>
            </a:r>
          </a:p>
          <a:p>
            <a:r>
              <a:rPr lang="ru-RU" dirty="0"/>
              <a:t>Тем не менее, это шаг в сторону «понимания» текста – позволяет выделить в тексте важные зоны, собрать (или даже просто выделить в тексте) куски для дальнейшего анализа и т. п.</a:t>
            </a:r>
          </a:p>
          <a:p>
            <a:r>
              <a:rPr lang="ru-RU" dirty="0"/>
              <a:t>Также, благодаря </a:t>
            </a:r>
            <a:r>
              <a:rPr lang="en-US" dirty="0"/>
              <a:t>NER</a:t>
            </a:r>
            <a:r>
              <a:rPr lang="ru-RU" dirty="0"/>
              <a:t> может улучшиться качество других задач </a:t>
            </a:r>
            <a:r>
              <a:rPr lang="en-US" dirty="0"/>
              <a:t>NLP</a:t>
            </a:r>
            <a:r>
              <a:rPr lang="ru-RU" dirty="0"/>
              <a:t> (сами сущности – надежные </a:t>
            </a:r>
            <a:r>
              <a:rPr lang="ru-RU" dirty="0" err="1"/>
              <a:t>коллокации</a:t>
            </a:r>
            <a:r>
              <a:rPr lang="ru-RU" dirty="0"/>
              <a:t>, выделение может помочь в разрешении местоименной анафоры и т. п.), можно улучшить качество понимания поисковых запросов и т. д.</a:t>
            </a:r>
          </a:p>
          <a:p>
            <a:r>
              <a:rPr lang="ru-RU" dirty="0"/>
              <a:t>Постановка достаточно гибкая – можно подобрать нужный для конкретной задачи набор сущностей и научиться их выделять.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в чем подвох?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не такая простая – есть сложности с омонимией (Вашингтон -  персона или локация),  необходимость учитывать глобальный контекст и знания о мире и т. п.</a:t>
            </a:r>
          </a:p>
          <a:p>
            <a:r>
              <a:rPr lang="ru-RU" dirty="0"/>
              <a:t>Практически для любого набора сущностей возникают тонкие и пограничные случаи выделения – что является сущностью, как проводить границы </a:t>
            </a:r>
            <a:r>
              <a:rPr lang="ru-RU" dirty="0" err="1"/>
              <a:t>спанов</a:t>
            </a:r>
            <a:r>
              <a:rPr lang="ru-RU" dirty="0"/>
              <a:t> (</a:t>
            </a:r>
            <a:r>
              <a:rPr lang="ru-RU" dirty="0">
                <a:solidFill>
                  <a:srgbClr val="FF0000"/>
                </a:solidFill>
              </a:rPr>
              <a:t>Магазин Профессиональных Металлоискателей</a:t>
            </a:r>
            <a:r>
              <a:rPr lang="ru-RU" dirty="0"/>
              <a:t> </a:t>
            </a:r>
            <a:r>
              <a:rPr lang="en-US" dirty="0"/>
              <a:t>v. s. </a:t>
            </a:r>
            <a:r>
              <a:rPr lang="ru-RU" dirty="0">
                <a:solidFill>
                  <a:srgbClr val="F892A5"/>
                </a:solidFill>
              </a:rPr>
              <a:t>магазин </a:t>
            </a:r>
            <a:r>
              <a:rPr lang="ru-RU" dirty="0" err="1">
                <a:solidFill>
                  <a:srgbClr val="F892A5"/>
                </a:solidFill>
              </a:rPr>
              <a:t>зоотоваров</a:t>
            </a:r>
            <a:r>
              <a:rPr lang="ru-RU" dirty="0">
                <a:solidFill>
                  <a:srgbClr val="F892A5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Немо</a:t>
            </a:r>
            <a:r>
              <a:rPr lang="ru-RU" dirty="0"/>
              <a:t> </a:t>
            </a:r>
            <a:r>
              <a:rPr lang="en-US" dirty="0"/>
              <a:t>v.  s. </a:t>
            </a:r>
            <a:r>
              <a:rPr lang="ru-RU" dirty="0">
                <a:solidFill>
                  <a:srgbClr val="FF0000"/>
                </a:solidFill>
              </a:rPr>
              <a:t>«Цветочек» </a:t>
            </a:r>
            <a:r>
              <a:rPr lang="ru-RU" dirty="0"/>
              <a:t>- магазин лучших и самых любимых брендов по доступным ценам).</a:t>
            </a:r>
          </a:p>
          <a:p>
            <a:r>
              <a:rPr lang="ru-RU" dirty="0"/>
              <a:t>Как результат, инструкция усложняется, требуется все более квалифицированная (а значит дорогая) разметка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1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NER: </a:t>
            </a:r>
            <a:r>
              <a:rPr lang="ru-RU" dirty="0"/>
              <a:t>метрики и корпуса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сравнения, как правило, используется строгая </a:t>
            </a:r>
            <a:r>
              <a:rPr lang="en-US" dirty="0"/>
              <a:t>f-</a:t>
            </a:r>
            <a:r>
              <a:rPr lang="ru-RU" dirty="0"/>
              <a:t>мера ( сущность </a:t>
            </a:r>
            <a:r>
              <a:rPr lang="en-US" dirty="0"/>
              <a:t>– true positive </a:t>
            </a:r>
            <a:r>
              <a:rPr lang="ru-RU" dirty="0"/>
              <a:t>т. и т. т., к. границы </a:t>
            </a:r>
            <a:r>
              <a:rPr lang="ru-RU" dirty="0" err="1"/>
              <a:t>спанов</a:t>
            </a:r>
            <a:r>
              <a:rPr lang="ru-RU" dirty="0"/>
              <a:t> эталона и теста в точности совпадают)</a:t>
            </a:r>
          </a:p>
          <a:p>
            <a:r>
              <a:rPr lang="ru-RU" dirty="0"/>
              <a:t>В силу дороговизны разметки общедоступных корпусов немного</a:t>
            </a:r>
          </a:p>
          <a:p>
            <a:r>
              <a:rPr lang="ru-RU" dirty="0"/>
              <a:t>Для английского языка есть корпуса различных соревнований по </a:t>
            </a:r>
            <a:r>
              <a:rPr lang="en-US" dirty="0"/>
              <a:t>NER – MUC, TAC, </a:t>
            </a:r>
            <a:r>
              <a:rPr lang="en-US" dirty="0" err="1"/>
              <a:t>CoNLL</a:t>
            </a:r>
            <a:r>
              <a:rPr lang="ru-RU" dirty="0"/>
              <a:t>. Везде, как правило, используются новостные тексты</a:t>
            </a:r>
          </a:p>
          <a:p>
            <a:r>
              <a:rPr lang="ru-RU" dirty="0"/>
              <a:t>Золотой стандарт – </a:t>
            </a:r>
            <a:r>
              <a:rPr lang="en-US" dirty="0" err="1"/>
              <a:t>CoNLL</a:t>
            </a:r>
            <a:r>
              <a:rPr lang="en-US" dirty="0"/>
              <a:t> 2003 (~300k </a:t>
            </a:r>
            <a:r>
              <a:rPr lang="ru-RU" dirty="0" err="1"/>
              <a:t>токенов</a:t>
            </a:r>
            <a:r>
              <a:rPr lang="ru-RU" dirty="0"/>
              <a:t>, сущности </a:t>
            </a:r>
            <a:r>
              <a:rPr lang="en-US" dirty="0"/>
              <a:t>– LOC, PER, ORG </a:t>
            </a:r>
            <a:r>
              <a:rPr lang="ru-RU" dirty="0"/>
              <a:t>и </a:t>
            </a:r>
            <a:r>
              <a:rPr lang="en-US" dirty="0" err="1"/>
              <a:t>Misc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SOTA  f-</a:t>
            </a:r>
            <a:r>
              <a:rPr lang="ru-RU" dirty="0"/>
              <a:t>мера</a:t>
            </a:r>
            <a:r>
              <a:rPr lang="en-US" dirty="0"/>
              <a:t> ~ 0.9</a:t>
            </a:r>
            <a:r>
              <a:rPr lang="ru-RU" dirty="0"/>
              <a:t>3</a:t>
            </a:r>
            <a:endParaRPr lang="en-US" dirty="0"/>
          </a:p>
          <a:p>
            <a:r>
              <a:rPr lang="ru-RU" dirty="0"/>
              <a:t>Для русского языка ситуация еще хуже: единственный доступный корпус Диалог 2016 очень маленький (</a:t>
            </a:r>
            <a:r>
              <a:rPr lang="en-US" dirty="0"/>
              <a:t>~50</a:t>
            </a:r>
            <a:r>
              <a:rPr lang="ru-RU" dirty="0"/>
              <a:t>к </a:t>
            </a:r>
            <a:r>
              <a:rPr lang="ru-RU" dirty="0" err="1"/>
              <a:t>токенов</a:t>
            </a:r>
            <a:r>
              <a:rPr lang="ru-RU" dirty="0"/>
              <a:t>) и со специфической разметкой</a:t>
            </a:r>
          </a:p>
        </p:txBody>
      </p:sp>
    </p:spTree>
    <p:extLst>
      <p:ext uri="{BB962C8B-B14F-4D97-AF65-F5344CB8AC3E}">
        <p14:creationId xmlns:p14="http://schemas.microsoft.com/office/powerpoint/2010/main" val="16465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</a:t>
            </a:r>
            <a:r>
              <a:rPr lang="ru-RU" dirty="0"/>
              <a:t>: сведение к задаче классификации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BIOES</a:t>
            </a:r>
            <a:r>
              <a:rPr lang="ru-RU" dirty="0"/>
              <a:t>-схема 	Иван Петрович Сидоров купил </a:t>
            </a:r>
            <a:r>
              <a:rPr lang="en-US" dirty="0"/>
              <a:t>Google</a:t>
            </a:r>
            <a:r>
              <a:rPr lang="ru-RU" dirty="0"/>
              <a:t> -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/>
              <a:t>B-PER </a:t>
            </a:r>
            <a:r>
              <a:rPr lang="ru-RU" dirty="0"/>
              <a:t> </a:t>
            </a:r>
            <a:r>
              <a:rPr lang="en-US" dirty="0"/>
              <a:t>I-PER </a:t>
            </a:r>
            <a:r>
              <a:rPr lang="ru-RU" dirty="0"/>
              <a:t>       </a:t>
            </a:r>
            <a:r>
              <a:rPr lang="en-US" dirty="0"/>
              <a:t>E</a:t>
            </a:r>
            <a:r>
              <a:rPr lang="ru-RU" dirty="0"/>
              <a:t>-</a:t>
            </a:r>
            <a:r>
              <a:rPr lang="en-US" dirty="0"/>
              <a:t>PER</a:t>
            </a:r>
            <a:r>
              <a:rPr lang="ru-RU" dirty="0"/>
              <a:t> 	</a:t>
            </a:r>
            <a:r>
              <a:rPr lang="en-US" dirty="0"/>
              <a:t>OUT </a:t>
            </a:r>
            <a:r>
              <a:rPr lang="ru-RU" dirty="0"/>
              <a:t> 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ORG</a:t>
            </a:r>
            <a:endParaRPr lang="ru-RU" dirty="0"/>
          </a:p>
          <a:p>
            <a:r>
              <a:rPr lang="ru-RU" dirty="0"/>
              <a:t>Проблемы с пересечением сущностей – МГУ им. Ломоносова</a:t>
            </a:r>
          </a:p>
          <a:p>
            <a:r>
              <a:rPr lang="ru-RU" dirty="0"/>
              <a:t>Стандартный способ хранить данные – формат </a:t>
            </a:r>
            <a:r>
              <a:rPr lang="en-US" dirty="0" err="1"/>
              <a:t>conll</a:t>
            </a:r>
            <a:r>
              <a:rPr lang="ru-RU" dirty="0"/>
              <a:t>. Текст  разбивается на предложения, предложения на  </a:t>
            </a:r>
            <a:r>
              <a:rPr lang="ru-RU" dirty="0" err="1"/>
              <a:t>токены</a:t>
            </a:r>
            <a:r>
              <a:rPr lang="ru-RU" dirty="0"/>
              <a:t>. Строка соответствует одному </a:t>
            </a:r>
            <a:r>
              <a:rPr lang="ru-RU" dirty="0" err="1"/>
              <a:t>токену</a:t>
            </a:r>
            <a:r>
              <a:rPr lang="ru-RU" dirty="0"/>
              <a:t>. В колонках необходимая для анализа информация про </a:t>
            </a:r>
            <a:r>
              <a:rPr lang="ru-RU" dirty="0" err="1"/>
              <a:t>токен</a:t>
            </a:r>
            <a:r>
              <a:rPr lang="ru-RU" dirty="0"/>
              <a:t> (словоформа, </a:t>
            </a:r>
            <a:r>
              <a:rPr lang="en-US" dirty="0"/>
              <a:t>POS-</a:t>
            </a:r>
            <a:r>
              <a:rPr lang="ru-RU" dirty="0" err="1"/>
              <a:t>таг</a:t>
            </a:r>
            <a:r>
              <a:rPr lang="ru-RU" dirty="0"/>
              <a:t>, метка и т д)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0" y="3747386"/>
            <a:ext cx="631597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NER</a:t>
            </a:r>
            <a:r>
              <a:rPr lang="ru-RU" dirty="0"/>
              <a:t>: дела давно минувших дней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Строго говоря, задачу </a:t>
            </a:r>
            <a:r>
              <a:rPr lang="en-US" dirty="0"/>
              <a:t>NER</a:t>
            </a:r>
            <a:r>
              <a:rPr lang="ru-RU" dirty="0"/>
              <a:t>  можно решать и без машинного обучения. </a:t>
            </a:r>
            <a:r>
              <a:rPr lang="en-US" dirty="0"/>
              <a:t>Rule-based </a:t>
            </a:r>
            <a:r>
              <a:rPr lang="ru-RU" dirty="0"/>
              <a:t>системы для отдельных сущностей (особенно числовые – даты, денежные суммы и т п) или корпусов могут дать неплохой результат</a:t>
            </a:r>
          </a:p>
          <a:p>
            <a:r>
              <a:rPr lang="ru-RU" dirty="0"/>
              <a:t>Тем не менее, до конца 2000-х, </a:t>
            </a:r>
            <a:r>
              <a:rPr lang="en-US" dirty="0"/>
              <a:t>SOTA</a:t>
            </a:r>
            <a:r>
              <a:rPr lang="ru-RU" dirty="0"/>
              <a:t>-результаты показывали системы на основе классических методов машинного обучения(</a:t>
            </a:r>
            <a:r>
              <a:rPr lang="en-US" dirty="0"/>
              <a:t>HMM, MEMM, SVM, CRF, random forest</a:t>
            </a:r>
            <a:r>
              <a:rPr lang="ru-RU" dirty="0"/>
              <a:t>, их комбинации)</a:t>
            </a:r>
          </a:p>
          <a:p>
            <a:r>
              <a:rPr lang="ru-RU" dirty="0"/>
              <a:t>В качестве признаков обычно использовалась словоформа,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, морфология (префиксы, суффиксы) а также признаки о наличии в </a:t>
            </a:r>
            <a:r>
              <a:rPr lang="ru-RU" dirty="0" err="1"/>
              <a:t>токене</a:t>
            </a:r>
            <a:r>
              <a:rPr lang="ru-RU" dirty="0"/>
              <a:t> спецсимволов и внешнем виде </a:t>
            </a:r>
            <a:r>
              <a:rPr lang="ru-RU" dirty="0" err="1"/>
              <a:t>токена</a:t>
            </a:r>
            <a:r>
              <a:rPr lang="ru-RU" dirty="0"/>
              <a:t> (капитализация, наличие </a:t>
            </a:r>
            <a:r>
              <a:rPr lang="ru-RU" dirty="0" err="1"/>
              <a:t>пунктуаторов</a:t>
            </a:r>
            <a:r>
              <a:rPr lang="ru-RU" dirty="0"/>
              <a:t>). Самый общий из последней категории – шаблон капитализации (</a:t>
            </a:r>
            <a:r>
              <a:rPr lang="en-US" dirty="0"/>
              <a:t>iPhone6 -&gt; aAaa1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Для улучшения качества активно используются </a:t>
            </a:r>
            <a:r>
              <a:rPr lang="ru-RU" dirty="0" err="1"/>
              <a:t>газетиры</a:t>
            </a:r>
            <a:r>
              <a:rPr lang="ru-RU" dirty="0"/>
              <a:t>(словари сущностей)</a:t>
            </a:r>
            <a:endParaRPr lang="en-US" dirty="0"/>
          </a:p>
          <a:p>
            <a:r>
              <a:rPr lang="ru-RU" dirty="0"/>
              <a:t> Неплохой обзор классических методов для решения </a:t>
            </a:r>
            <a:r>
              <a:rPr lang="en-US" dirty="0"/>
              <a:t>NER </a:t>
            </a:r>
            <a:r>
              <a:rPr lang="ru-RU" dirty="0"/>
              <a:t>в </a:t>
            </a:r>
            <a:r>
              <a:rPr lang="en-US" i="1" dirty="0"/>
              <a:t>Nadeau and </a:t>
            </a:r>
            <a:r>
              <a:rPr lang="en-US" i="1" dirty="0" err="1"/>
              <a:t>Sekine</a:t>
            </a:r>
            <a:r>
              <a:rPr lang="en-US" i="1" dirty="0"/>
              <a:t> (2007), A survey of Named Entity Recognition and Classification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4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bias problem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Метки</a:t>
            </a:r>
            <a:r>
              <a:rPr lang="en-US" dirty="0"/>
              <a:t> </a:t>
            </a:r>
            <a:r>
              <a:rPr lang="ru-RU" dirty="0"/>
              <a:t>в схеме</a:t>
            </a:r>
            <a:r>
              <a:rPr lang="en-US" dirty="0"/>
              <a:t> IOBES </a:t>
            </a:r>
            <a:r>
              <a:rPr lang="ru-RU" dirty="0" err="1"/>
              <a:t>завсият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друг от друга</a:t>
            </a:r>
            <a:r>
              <a:rPr lang="en-US" dirty="0"/>
              <a:t>. </a:t>
            </a:r>
            <a:r>
              <a:rPr lang="ru-RU" dirty="0"/>
              <a:t>Напр. метка </a:t>
            </a:r>
            <a:r>
              <a:rPr lang="en-US" dirty="0"/>
              <a:t>I-Per</a:t>
            </a:r>
            <a:br>
              <a:rPr lang="en-US" dirty="0"/>
            </a:br>
            <a:r>
              <a:rPr lang="ru-RU" dirty="0"/>
              <a:t>может быть только после</a:t>
            </a:r>
            <a:br>
              <a:rPr lang="ru-RU" dirty="0"/>
            </a:br>
            <a:r>
              <a:rPr lang="ru-RU" dirty="0"/>
              <a:t>метки </a:t>
            </a:r>
            <a:r>
              <a:rPr lang="en-US" dirty="0"/>
              <a:t>B-Per </a:t>
            </a:r>
            <a:r>
              <a:rPr lang="ru-RU" dirty="0"/>
              <a:t>или</a:t>
            </a:r>
            <a:r>
              <a:rPr lang="en-US" dirty="0"/>
              <a:t> I-Per .</a:t>
            </a:r>
          </a:p>
          <a:p>
            <a:r>
              <a:rPr lang="ru-RU" dirty="0"/>
              <a:t>Для</a:t>
            </a:r>
            <a:r>
              <a:rPr lang="en-US" dirty="0"/>
              <a:t> HMM </a:t>
            </a:r>
            <a:r>
              <a:rPr lang="ru-RU" dirty="0"/>
              <a:t>и</a:t>
            </a:r>
            <a:r>
              <a:rPr lang="en-US" dirty="0"/>
              <a:t> MEMM </a:t>
            </a:r>
            <a:r>
              <a:rPr lang="ru-RU" dirty="0"/>
              <a:t>вероятности исходящих дуг нормируются для каждого состояния по-отдельности</a:t>
            </a:r>
            <a:r>
              <a:rPr lang="en-US" dirty="0"/>
              <a:t>: label bias problem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9" y="2706765"/>
            <a:ext cx="4161960" cy="2017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00" y="2718978"/>
            <a:ext cx="4366047" cy="2153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58" y="1100327"/>
            <a:ext cx="3313944" cy="1073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636" y="4342711"/>
            <a:ext cx="2623392" cy="71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05579"/>
      </p:ext>
    </p:extLst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37522</TotalTime>
  <Words>1214</Words>
  <Application>Microsoft Office PowerPoint</Application>
  <PresentationFormat>Экран (16:9)</PresentationFormat>
  <Paragraphs>86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ABBYY Corporate</vt:lpstr>
      <vt:lpstr>Извлечение именованных сущностей (NER)</vt:lpstr>
      <vt:lpstr>Содержание</vt:lpstr>
      <vt:lpstr>NER: постановка задачи</vt:lpstr>
      <vt:lpstr>NER: зачем все это нужно?</vt:lpstr>
      <vt:lpstr>NER: в чем подвох?</vt:lpstr>
      <vt:lpstr>NER: метрики и корпуса</vt:lpstr>
      <vt:lpstr>NER: сведение к задаче классификации</vt:lpstr>
      <vt:lpstr>NER: дела давно минувших дней </vt:lpstr>
      <vt:lpstr>Label bias problem</vt:lpstr>
      <vt:lpstr>Conditional random field</vt:lpstr>
      <vt:lpstr>NER: преданья старины глубокой</vt:lpstr>
      <vt:lpstr>Шаг в современность –  Char CNN + BLSTM + CRF</vt:lpstr>
      <vt:lpstr>Char CNN + BLSTM + CRF: признаки токена </vt:lpstr>
      <vt:lpstr>Текущее SOTA</vt:lpstr>
      <vt:lpstr>Трансформер</vt:lpstr>
      <vt:lpstr>BERT для NER</vt:lpstr>
      <vt:lpstr>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706</cp:revision>
  <dcterms:created xsi:type="dcterms:W3CDTF">2012-10-11T07:31:41Z</dcterms:created>
  <dcterms:modified xsi:type="dcterms:W3CDTF">2020-03-24T21:51:04Z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