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401" r:id="rId5"/>
    <p:sldId id="402" r:id="rId6"/>
    <p:sldId id="406" r:id="rId7"/>
    <p:sldId id="407" r:id="rId8"/>
    <p:sldId id="403" r:id="rId9"/>
    <p:sldId id="404" r:id="rId10"/>
    <p:sldId id="408" r:id="rId11"/>
    <p:sldId id="405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20" r:id="rId23"/>
    <p:sldId id="422" r:id="rId24"/>
    <p:sldId id="421" r:id="rId25"/>
    <p:sldId id="419" r:id="rId26"/>
    <p:sldId id="423" r:id="rId27"/>
    <p:sldId id="486" r:id="rId28"/>
    <p:sldId id="424" r:id="rId2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9">
          <p15:clr>
            <a:srgbClr val="A4A3A4"/>
          </p15:clr>
        </p15:guide>
        <p15:guide id="2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Smurov" initials="IS" lastIdx="1" clrIdx="0">
    <p:extLst>
      <p:ext uri="{19B8F6BF-5375-455C-9EA6-DF929625EA0E}">
        <p15:presenceInfo xmlns:p15="http://schemas.microsoft.com/office/powerpoint/2012/main" userId="S-1-5-21-110828301-91891383-1586563796-156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2A5"/>
    <a:srgbClr val="C60C30"/>
    <a:srgbClr val="A6A6A6"/>
    <a:srgbClr val="969696"/>
    <a:srgbClr val="404040"/>
    <a:srgbClr val="FFFFFF"/>
    <a:srgbClr val="8D0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29" autoAdjust="0"/>
    <p:restoredTop sz="94569" autoAdjust="0"/>
  </p:normalViewPr>
  <p:slideViewPr>
    <p:cSldViewPr snapToObjects="1">
      <p:cViewPr varScale="1">
        <p:scale>
          <a:sx n="114" d="100"/>
          <a:sy n="114" d="100"/>
        </p:scale>
        <p:origin x="600" y="86"/>
      </p:cViewPr>
      <p:guideLst>
        <p:guide orient="horz" pos="3049"/>
        <p:guide pos="3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A3FA9-7A1B-4367-86C2-FF0E70E8A278}" type="datetimeFigureOut">
              <a:rPr lang="ru-RU" smtClean="0"/>
              <a:pPr/>
              <a:t>22.02.2022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9B124-EB5F-4579-9517-2F12D044BA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68965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90E55-9FE2-4CB5-96B2-1FF20DBB9D43}" type="datetimeFigureOut">
              <a:rPr lang="ru-RU" smtClean="0"/>
              <a:pPr/>
              <a:t>22.02.2022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80FDC-4AA4-4303-BA10-9DD3E0DA4EC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7022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627159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Product version</a:t>
            </a:r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673224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8312" y="3867894"/>
            <a:ext cx="6263928" cy="25652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The Author Name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6264696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Product Name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4158177"/>
            <a:ext cx="6263928" cy="236276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ABBYY Office 2013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2264" y="4840002"/>
            <a:ext cx="2895600" cy="219838"/>
          </a:xfrm>
        </p:spPr>
        <p:txBody>
          <a:bodyPr lIns="0" rIns="0"/>
          <a:lstStyle/>
          <a:p>
            <a:r>
              <a:rPr lang="en-US" dirty="0"/>
              <a:t>Confidential 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© Copyright 2013 ABBYY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840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5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1491632"/>
            <a:ext cx="7200801" cy="2835101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7" y="951570"/>
            <a:ext cx="7200801" cy="540060"/>
          </a:xfrm>
        </p:spPr>
        <p:txBody>
          <a:bodyPr anchor="b"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567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00150"/>
            <a:ext cx="4038600" cy="3585846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1545584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6458" y="276180"/>
            <a:ext cx="7427913" cy="89141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7"/>
            <a:ext cx="3844770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1st column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31158"/>
            <a:ext cx="3844770" cy="3154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42030" y="1151337"/>
            <a:ext cx="3844770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2nd column title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42030" y="1631158"/>
            <a:ext cx="3844770" cy="3154840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4190983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18488" cy="363985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text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85889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121950" y="1200151"/>
            <a:ext cx="4554506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310668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2733802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467544" y="1200151"/>
            <a:ext cx="4554506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62110" y="1200151"/>
            <a:ext cx="3093373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631960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00151"/>
            <a:ext cx="3124690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121950" y="1200151"/>
            <a:ext cx="455373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596892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1200151"/>
            <a:ext cx="3113578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4564850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1911063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237185" y="1200150"/>
            <a:ext cx="2438507" cy="21816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526692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237185" y="3528510"/>
            <a:ext cx="2438507" cy="339386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20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Picture title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37185" y="3867895"/>
            <a:ext cx="2438507" cy="971997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600" i="1" baseline="0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Picture title details</a:t>
            </a:r>
          </a:p>
        </p:txBody>
      </p:sp>
    </p:spTree>
    <p:extLst>
      <p:ext uri="{BB962C8B-B14F-4D97-AF65-F5344CB8AC3E}">
        <p14:creationId xmlns:p14="http://schemas.microsoft.com/office/powerpoint/2010/main" val="242584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4"/>
          </p:nvPr>
        </p:nvSpPr>
        <p:spPr>
          <a:xfrm>
            <a:off x="468314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8314" y="3618724"/>
            <a:ext cx="1440477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/>
          </p:nvPr>
        </p:nvSpPr>
        <p:spPr>
          <a:xfrm>
            <a:off x="468313" y="2616755"/>
            <a:ext cx="1439121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/>
          </p:nvPr>
        </p:nvSpPr>
        <p:spPr>
          <a:xfrm>
            <a:off x="468314" y="2834796"/>
            <a:ext cx="1448391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468314" y="3583425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>
            <a:spLocks noGrp="1"/>
          </p:cNvSpPr>
          <p:nvPr>
            <p:ph idx="23"/>
          </p:nvPr>
        </p:nvSpPr>
        <p:spPr>
          <a:xfrm>
            <a:off x="2158059" y="3618724"/>
            <a:ext cx="1460809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24"/>
          </p:nvPr>
        </p:nvSpPr>
        <p:spPr>
          <a:xfrm>
            <a:off x="2158058" y="2616755"/>
            <a:ext cx="1459435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25"/>
          </p:nvPr>
        </p:nvSpPr>
        <p:spPr>
          <a:xfrm>
            <a:off x="2158059" y="2834796"/>
            <a:ext cx="1468835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2158059" y="3586831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>
            <a:spLocks noGrp="1"/>
          </p:cNvSpPr>
          <p:nvPr>
            <p:ph idx="27"/>
          </p:nvPr>
        </p:nvSpPr>
        <p:spPr>
          <a:xfrm>
            <a:off x="3847804" y="3618724"/>
            <a:ext cx="1436384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8"/>
          </p:nvPr>
        </p:nvSpPr>
        <p:spPr>
          <a:xfrm>
            <a:off x="3847803" y="2616755"/>
            <a:ext cx="1435033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29"/>
          </p:nvPr>
        </p:nvSpPr>
        <p:spPr>
          <a:xfrm>
            <a:off x="3847804" y="2834796"/>
            <a:ext cx="1444276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3847804" y="358815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/>
          <p:cNvSpPr>
            <a:spLocks noGrp="1"/>
          </p:cNvSpPr>
          <p:nvPr>
            <p:ph idx="31"/>
          </p:nvPr>
        </p:nvSpPr>
        <p:spPr>
          <a:xfrm>
            <a:off x="5537549" y="3618724"/>
            <a:ext cx="1456718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32"/>
          </p:nvPr>
        </p:nvSpPr>
        <p:spPr>
          <a:xfrm>
            <a:off x="5537548" y="2616755"/>
            <a:ext cx="1455347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33"/>
          </p:nvPr>
        </p:nvSpPr>
        <p:spPr>
          <a:xfrm>
            <a:off x="5537549" y="2834796"/>
            <a:ext cx="1464721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39" name="Straight Connector 38"/>
          <p:cNvCxnSpPr/>
          <p:nvPr userDrawn="1"/>
        </p:nvCxnSpPr>
        <p:spPr>
          <a:xfrm>
            <a:off x="5537549" y="358815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/>
          <p:cNvSpPr>
            <a:spLocks noGrp="1"/>
          </p:cNvSpPr>
          <p:nvPr>
            <p:ph idx="35"/>
          </p:nvPr>
        </p:nvSpPr>
        <p:spPr>
          <a:xfrm>
            <a:off x="7227295" y="3618724"/>
            <a:ext cx="1477050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36"/>
          </p:nvPr>
        </p:nvSpPr>
        <p:spPr>
          <a:xfrm>
            <a:off x="7227295" y="2616755"/>
            <a:ext cx="1475660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37"/>
          </p:nvPr>
        </p:nvSpPr>
        <p:spPr>
          <a:xfrm>
            <a:off x="7227295" y="2834796"/>
            <a:ext cx="1485165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7227295" y="359629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/>
          <p:cNvSpPr>
            <a:spLocks noGrp="1"/>
          </p:cNvSpPr>
          <p:nvPr>
            <p:ph type="pic" idx="38"/>
          </p:nvPr>
        </p:nvSpPr>
        <p:spPr>
          <a:xfrm>
            <a:off x="2158059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6" name="Picture Placeholder 2"/>
          <p:cNvSpPr>
            <a:spLocks noGrp="1"/>
          </p:cNvSpPr>
          <p:nvPr>
            <p:ph type="pic" idx="39"/>
          </p:nvPr>
        </p:nvSpPr>
        <p:spPr>
          <a:xfrm>
            <a:off x="3847804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7" name="Picture Placeholder 2"/>
          <p:cNvSpPr>
            <a:spLocks noGrp="1"/>
          </p:cNvSpPr>
          <p:nvPr>
            <p:ph type="pic" idx="40"/>
          </p:nvPr>
        </p:nvSpPr>
        <p:spPr>
          <a:xfrm>
            <a:off x="5537549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8" name="Picture Placeholder 2"/>
          <p:cNvSpPr>
            <a:spLocks noGrp="1"/>
          </p:cNvSpPr>
          <p:nvPr>
            <p:ph type="pic" idx="41"/>
          </p:nvPr>
        </p:nvSpPr>
        <p:spPr>
          <a:xfrm>
            <a:off x="7227295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88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8172400" cy="124213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771175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Product version</a:t>
            </a:r>
            <a:endParaRPr lang="ru-RU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2264" y="4840002"/>
            <a:ext cx="2895600" cy="219838"/>
          </a:xfrm>
        </p:spPr>
        <p:txBody>
          <a:bodyPr lIns="0" rIns="0"/>
          <a:lstStyle/>
          <a:p>
            <a:r>
              <a:rPr lang="en-US" dirty="0"/>
              <a:t>Confidential 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© Copyright 2013 ABBYY</a:t>
            </a:r>
          </a:p>
          <a:p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817240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8312" y="3867894"/>
            <a:ext cx="6263928" cy="25652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The Author Name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7696150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Product Name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4158177"/>
            <a:ext cx="6263928" cy="236276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ABBYY Office 2013</a:t>
            </a:r>
          </a:p>
        </p:txBody>
      </p:sp>
    </p:spTree>
    <p:extLst>
      <p:ext uri="{BB962C8B-B14F-4D97-AF65-F5344CB8AC3E}">
        <p14:creationId xmlns:p14="http://schemas.microsoft.com/office/powerpoint/2010/main" val="3537904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00151"/>
            <a:ext cx="3124689" cy="19053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121950" y="1200151"/>
            <a:ext cx="4554506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1974316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55354"/>
            <a:ext cx="2989675" cy="5738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8155" y="1896674"/>
            <a:ext cx="8414325" cy="1923964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8156" y="3888146"/>
            <a:ext cx="8414325" cy="5400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2023" y="4461961"/>
            <a:ext cx="8414325" cy="371291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</p:txBody>
      </p:sp>
    </p:spTree>
    <p:extLst>
      <p:ext uri="{BB962C8B-B14F-4D97-AF65-F5344CB8AC3E}">
        <p14:creationId xmlns:p14="http://schemas.microsoft.com/office/powerpoint/2010/main" val="33841800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0" y="1707655"/>
            <a:ext cx="9144000" cy="31322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5" y="276180"/>
            <a:ext cx="7427913" cy="891414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9427" y="1275606"/>
            <a:ext cx="5486400" cy="378042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5750810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1206479"/>
            <a:ext cx="3113578" cy="19053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4564850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41096798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2571862"/>
            <a:ext cx="3113578" cy="22681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2571862"/>
            <a:ext cx="4564850" cy="22681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57200" y="1200150"/>
            <a:ext cx="8218488" cy="1317594"/>
          </a:xfrm>
        </p:spPr>
        <p:txBody>
          <a:bodyPr/>
          <a:lstStyle>
            <a:lvl1pPr marL="0" indent="0">
              <a:buFontTx/>
              <a:buNone/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Slide text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5446811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566739" y="1762127"/>
            <a:ext cx="4860925" cy="219313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5394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3811304"/>
            <a:ext cx="5486400" cy="425054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/>
              <a:t>Picture Title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4"/>
            <a:ext cx="5486400" cy="33003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23635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25261179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30E7-2C78-0048-95B6-3EC69AEBAAA9}" type="datetimeFigureOut">
              <a:rPr lang="ru-RU" smtClean="0"/>
              <a:pPr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4491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30E7-2C78-0048-95B6-3EC69AEBAAA9}" type="datetimeFigureOut">
              <a:rPr lang="ru-RU" smtClean="0"/>
              <a:pPr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03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 userDrawn="1"/>
        </p:nvSpPr>
        <p:spPr>
          <a:xfrm>
            <a:off x="0" y="3077520"/>
            <a:ext cx="6732240" cy="3429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2409732"/>
            <a:ext cx="6264696" cy="702078"/>
          </a:xfrm>
        </p:spPr>
        <p:txBody>
          <a:bodyPr tIns="0" bIns="0" anchor="t">
            <a:normAutofit/>
          </a:bodyPr>
          <a:lstStyle>
            <a:lvl1pPr algn="l">
              <a:defRPr sz="40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Chapter title</a:t>
            </a:r>
            <a:endParaRPr lang="ru-RU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869671"/>
            <a:ext cx="6264695" cy="540060"/>
          </a:xfrm>
        </p:spPr>
        <p:txBody>
          <a:bodyPr tIns="0" bIns="0"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The Name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07155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322862"/>
            <a:ext cx="6732240" cy="1788948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 userDrawn="1"/>
        </p:nvSpPr>
        <p:spPr>
          <a:xfrm>
            <a:off x="0" y="3077520"/>
            <a:ext cx="6732240" cy="3429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1862922"/>
            <a:ext cx="6264696" cy="1242138"/>
          </a:xfrm>
        </p:spPr>
        <p:txBody>
          <a:bodyPr tIns="0" bIns="0" anchor="t">
            <a:normAutofit/>
          </a:bodyPr>
          <a:lstStyle>
            <a:lvl1pPr algn="l">
              <a:defRPr sz="40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Chapter title </a:t>
            </a:r>
            <a:br>
              <a:rPr lang="en-US" dirty="0"/>
            </a:br>
            <a:r>
              <a:rPr lang="en-US" dirty="0"/>
              <a:t>large</a:t>
            </a:r>
            <a:endParaRPr lang="ru-RU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322861"/>
            <a:ext cx="6264695" cy="540060"/>
          </a:xfrm>
        </p:spPr>
        <p:txBody>
          <a:bodyPr tIns="0" bIns="0"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The Name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42868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5" y="276180"/>
            <a:ext cx="7427913" cy="891414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18488" cy="3639852"/>
          </a:xfrm>
        </p:spPr>
        <p:txBody>
          <a:bodyPr/>
          <a:lstStyle>
            <a:lvl1pPr>
              <a:spcAft>
                <a:spcPts val="200"/>
              </a:spcAft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4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78947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627159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Abbyy</a:t>
            </a:r>
            <a:r>
              <a:rPr lang="en-US" dirty="0"/>
              <a:t> Office</a:t>
            </a:r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673224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6264696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Contacts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3651870"/>
            <a:ext cx="6263928" cy="128264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Adress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8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411510"/>
            <a:ext cx="3665489" cy="3240360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133035" y="951570"/>
            <a:ext cx="4542655" cy="4050246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98588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3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1491632"/>
            <a:ext cx="7200801" cy="2835101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7" y="951570"/>
            <a:ext cx="7200801" cy="540060"/>
          </a:xfrm>
        </p:spPr>
        <p:txBody>
          <a:bodyPr anchor="b"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76517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6" y="249492"/>
            <a:ext cx="4320481" cy="2322258"/>
          </a:xfrm>
        </p:spPr>
        <p:txBody>
          <a:bodyPr anchor="b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2571750"/>
            <a:ext cx="4320481" cy="162018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Slide text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037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276180"/>
            <a:ext cx="7416800" cy="89141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18488" cy="36398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164288" y="4840002"/>
            <a:ext cx="1728192" cy="21602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231490"/>
            <a:ext cx="767899" cy="22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3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2" r:id="rId2"/>
    <p:sldLayoutId id="2147483702" r:id="rId3"/>
    <p:sldLayoutId id="2147483707" r:id="rId4"/>
    <p:sldLayoutId id="2147483650" r:id="rId5"/>
    <p:sldLayoutId id="2147483713" r:id="rId6"/>
    <p:sldLayoutId id="2147483681" r:id="rId7"/>
    <p:sldLayoutId id="2147483683" r:id="rId8"/>
    <p:sldLayoutId id="2147483682" r:id="rId9"/>
    <p:sldLayoutId id="2147483666" r:id="rId10"/>
    <p:sldLayoutId id="2147483680" r:id="rId11"/>
    <p:sldLayoutId id="2147483672" r:id="rId12"/>
    <p:sldLayoutId id="2147483654" r:id="rId13"/>
    <p:sldLayoutId id="2147483667" r:id="rId14"/>
    <p:sldLayoutId id="2147483668" r:id="rId15"/>
    <p:sldLayoutId id="2147483675" r:id="rId16"/>
    <p:sldLayoutId id="2147483676" r:id="rId17"/>
    <p:sldLayoutId id="2147483698" r:id="rId18"/>
    <p:sldLayoutId id="2147483716" r:id="rId19"/>
    <p:sldLayoutId id="2147483669" r:id="rId20"/>
    <p:sldLayoutId id="2147483715" r:id="rId21"/>
    <p:sldLayoutId id="2147483670" r:id="rId22"/>
    <p:sldLayoutId id="2147483674" r:id="rId23"/>
    <p:sldLayoutId id="2147483697" r:id="rId24"/>
    <p:sldLayoutId id="2147483700" r:id="rId25"/>
    <p:sldLayoutId id="2147483657" r:id="rId26"/>
    <p:sldLayoutId id="2147483717" r:id="rId27"/>
    <p:sldLayoutId id="2147483718" r:id="rId28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3200" b="0" kern="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576"/>
        </a:spcBef>
        <a:spcAft>
          <a:spcPts val="200"/>
        </a:spcAft>
        <a:buClr>
          <a:srgbClr val="C60C30"/>
        </a:buClr>
        <a:buFont typeface="Calibri" pitchFamily="34" charset="0"/>
        <a:buChar char="●"/>
        <a:defRPr lang="en-US" sz="2000" kern="1200" smtClean="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spcBef>
          <a:spcPts val="400"/>
        </a:spcBef>
        <a:spcAft>
          <a:spcPts val="0"/>
        </a:spcAft>
        <a:buClr>
          <a:schemeClr val="bg1">
            <a:lumMod val="50000"/>
          </a:schemeClr>
        </a:buClr>
        <a:buFont typeface="Calibri" pitchFamily="34" charset="0"/>
        <a:buChar char="●"/>
        <a:defRPr sz="18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5350" indent="-266700" algn="l" defTabSz="914400" rtl="0" eaLnBrk="1" latinLnBrk="0" hangingPunct="1">
        <a:spcBef>
          <a:spcPts val="384"/>
        </a:spcBef>
        <a:spcAft>
          <a:spcPts val="0"/>
        </a:spcAft>
        <a:buFont typeface="Calibri" pitchFamily="34" charset="0"/>
        <a:buChar char="–"/>
        <a:defRPr sz="14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54125" indent="-176213" algn="l" defTabSz="914400" rtl="0" eaLnBrk="1" latinLnBrk="0" hangingPunct="1">
        <a:spcBef>
          <a:spcPct val="20000"/>
        </a:spcBef>
        <a:buFont typeface="Calibri" pitchFamily="34" charset="0"/>
        <a:buChar char="‐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alogue-evaluation/RuREBus" TargetMode="Externa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alogue-evaluation/factRuEval-2016" TargetMode="Externa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Извлечение фактов и отношений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Relation Extraction</a:t>
            </a:r>
            <a:endParaRPr lang="ru-RU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4779150"/>
            <a:ext cx="4889500" cy="6056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576"/>
              </a:spcBef>
              <a:spcAft>
                <a:spcPts val="200"/>
              </a:spcAft>
              <a:buClr>
                <a:srgbClr val="C60C30"/>
              </a:buClr>
              <a:buFont typeface="Calibri" pitchFamily="34" charset="0"/>
              <a:buChar char="●"/>
              <a:defRPr lang="en-US" sz="2000" kern="12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28650" indent="-271463" algn="l" defTabSz="9144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Calibri" pitchFamily="34" charset="0"/>
              <a:buChar char="●"/>
              <a:defRPr sz="1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95350" indent="-266700" algn="l" defTabSz="914400" rtl="0" eaLnBrk="1" latinLnBrk="0" hangingPunct="1">
              <a:spcBef>
                <a:spcPts val="384"/>
              </a:spcBef>
              <a:spcAft>
                <a:spcPts val="0"/>
              </a:spcAft>
              <a:buFont typeface="Calibri" pitchFamily="34" charset="0"/>
              <a:buChar char="–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1793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176213" algn="l" defTabSz="914400" rtl="0" eaLnBrk="1" latinLnBrk="0" hangingPunct="1">
              <a:spcBef>
                <a:spcPct val="20000"/>
              </a:spcBef>
              <a:buFont typeface="Calibri" pitchFamily="34" charset="0"/>
              <a:buChar char="‐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ct val="20000"/>
              </a:spcBef>
              <a:buClr>
                <a:srgbClr val="CC0000"/>
              </a:buClr>
              <a:buSzPct val="85000"/>
              <a:buFont typeface="Wingdings" pitchFamily="2" charset="2"/>
              <a:buNone/>
            </a:pPr>
            <a:r>
              <a:rPr lang="ru-RU" dirty="0"/>
              <a:t>Иван Смуров, </a:t>
            </a:r>
            <a:r>
              <a:rPr lang="en-US" dirty="0"/>
              <a:t>Ivan_S@abbyy.com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195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/>
            <a:r>
              <a:rPr lang="en-US" sz="3200" dirty="0">
                <a:latin typeface="+mj-lt"/>
              </a:rPr>
              <a:t>Bootstrapping methods</a:t>
            </a:r>
            <a:r>
              <a:rPr lang="ru-RU" sz="3200" dirty="0">
                <a:latin typeface="+mj-lt"/>
              </a:rPr>
              <a:t> 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505" y="996575"/>
            <a:ext cx="518160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8106" y="816554"/>
            <a:ext cx="3845894" cy="4025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  <a:r>
              <a:rPr lang="ru-RU" dirty="0"/>
              <a:t>: системы и проблемы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 классических систем</a:t>
            </a:r>
            <a:r>
              <a:rPr lang="en-US" dirty="0"/>
              <a:t> RE</a:t>
            </a:r>
            <a:r>
              <a:rPr lang="ru-RU" dirty="0"/>
              <a:t> на </a:t>
            </a:r>
            <a:r>
              <a:rPr lang="ru-RU" dirty="0" err="1"/>
              <a:t>бутстрэппинге</a:t>
            </a:r>
            <a:r>
              <a:rPr lang="ru-RU" dirty="0"/>
              <a:t>:</a:t>
            </a:r>
          </a:p>
          <a:p>
            <a:pPr lvl="1"/>
            <a:r>
              <a:rPr lang="en-US" i="1" dirty="0"/>
              <a:t>DIPRE (</a:t>
            </a:r>
            <a:r>
              <a:rPr lang="en-US" i="1" dirty="0" err="1"/>
              <a:t>Brin</a:t>
            </a:r>
            <a:r>
              <a:rPr lang="en-US" i="1" dirty="0"/>
              <a:t> 1998)</a:t>
            </a:r>
            <a:r>
              <a:rPr lang="ru-RU" dirty="0"/>
              <a:t>. Учит паттерн автор-книга начиная с 5 примеров</a:t>
            </a:r>
          </a:p>
          <a:p>
            <a:pPr lvl="1"/>
            <a:r>
              <a:rPr lang="en-US" i="1" dirty="0"/>
              <a:t>Snowball (</a:t>
            </a:r>
            <a:r>
              <a:rPr lang="en-US" i="1" dirty="0" err="1"/>
              <a:t>Agichtein</a:t>
            </a:r>
            <a:r>
              <a:rPr lang="en-US" i="1" dirty="0"/>
              <a:t> &amp; </a:t>
            </a:r>
            <a:r>
              <a:rPr lang="en-US" i="1" dirty="0" err="1"/>
              <a:t>Gravano</a:t>
            </a:r>
            <a:r>
              <a:rPr lang="en-US" i="1" dirty="0"/>
              <a:t> 2000)</a:t>
            </a:r>
            <a:r>
              <a:rPr lang="ru-RU" i="1" dirty="0"/>
              <a:t>. </a:t>
            </a:r>
            <a:r>
              <a:rPr lang="ru-RU" dirty="0"/>
              <a:t>Работает с предварительно извлеченными именованными сущностями</a:t>
            </a:r>
            <a:r>
              <a:rPr lang="ru-RU" i="1" dirty="0"/>
              <a:t>. </a:t>
            </a:r>
            <a:r>
              <a:rPr lang="ru-RU" dirty="0"/>
              <a:t>Отношение </a:t>
            </a:r>
            <a:r>
              <a:rPr lang="en-US" dirty="0"/>
              <a:t>based in</a:t>
            </a:r>
          </a:p>
          <a:p>
            <a:r>
              <a:rPr lang="en-US" dirty="0" err="1"/>
              <a:t>Bootsrapping</a:t>
            </a:r>
            <a:r>
              <a:rPr lang="ru-RU" dirty="0"/>
              <a:t> для </a:t>
            </a:r>
            <a:r>
              <a:rPr lang="en-US" dirty="0"/>
              <a:t>RE </a:t>
            </a:r>
            <a:r>
              <a:rPr lang="ru-RU" dirty="0"/>
              <a:t>имеет следующие проблемы:</a:t>
            </a:r>
          </a:p>
          <a:p>
            <a:pPr lvl="1"/>
            <a:r>
              <a:rPr lang="ru-RU" dirty="0"/>
              <a:t>Метод очень чувствителен к исходному набору примеров</a:t>
            </a:r>
          </a:p>
          <a:p>
            <a:pPr lvl="1"/>
            <a:r>
              <a:rPr lang="ru-RU" dirty="0"/>
              <a:t>Семантический сдвиг на каждой итерации</a:t>
            </a:r>
          </a:p>
          <a:p>
            <a:pPr lvl="1"/>
            <a:r>
              <a:rPr lang="ru-RU" dirty="0"/>
              <a:t>Точность обычно не слишком высока</a:t>
            </a:r>
          </a:p>
          <a:p>
            <a:pPr lvl="1"/>
            <a:r>
              <a:rPr lang="ru-RU" dirty="0"/>
              <a:t>Нет вероятностной интерпретации. Соответственно, у нас нет никакой информации об уверенности в решении</a:t>
            </a:r>
            <a:endParaRPr lang="en-US" dirty="0"/>
          </a:p>
          <a:p>
            <a:endParaRPr lang="ru-RU" i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</a:t>
            </a:r>
            <a:r>
              <a:rPr lang="en-US" dirty="0"/>
              <a:t>supervised </a:t>
            </a:r>
            <a:r>
              <a:rPr lang="ru-RU" dirty="0"/>
              <a:t>методы </a:t>
            </a:r>
            <a:r>
              <a:rPr lang="en-US" dirty="0"/>
              <a:t>RE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Сначала требуется определить множество выделяемых отношений, то, на каких сущностях они должны выделяться и выделить эти сущности</a:t>
            </a:r>
          </a:p>
          <a:p>
            <a:r>
              <a:rPr lang="ru-RU" dirty="0"/>
              <a:t>Стандартные этапы выделения отношений:</a:t>
            </a:r>
          </a:p>
          <a:p>
            <a:pPr lvl="1"/>
            <a:r>
              <a:rPr lang="ru-RU" dirty="0"/>
              <a:t>Определить все пары сущностей правильных типов. Обычно смотрим только на пары в рамках одного предложения</a:t>
            </a:r>
          </a:p>
          <a:p>
            <a:pPr lvl="1"/>
            <a:r>
              <a:rPr lang="ru-RU" dirty="0"/>
              <a:t>Для каждой пары определяем связаны ли между собой сущности</a:t>
            </a:r>
          </a:p>
          <a:p>
            <a:pPr lvl="1"/>
            <a:r>
              <a:rPr lang="ru-RU" dirty="0"/>
              <a:t>Если связаны определяем тип отношения</a:t>
            </a:r>
          </a:p>
          <a:p>
            <a:r>
              <a:rPr lang="ru-RU" dirty="0"/>
              <a:t>Для классификации использовались стандартные методы классификации -</a:t>
            </a:r>
            <a:r>
              <a:rPr lang="en-US" dirty="0"/>
              <a:t> Naïve </a:t>
            </a:r>
            <a:r>
              <a:rPr lang="en-US" dirty="0" err="1"/>
              <a:t>Bayes</a:t>
            </a:r>
            <a:r>
              <a:rPr lang="en-US" dirty="0"/>
              <a:t>, </a:t>
            </a:r>
            <a:r>
              <a:rPr lang="en-US" dirty="0" err="1"/>
              <a:t>MaxEnt</a:t>
            </a:r>
            <a:r>
              <a:rPr lang="en-US" dirty="0"/>
              <a:t>, SVM, Random Forest, CRF </a:t>
            </a:r>
            <a:r>
              <a:rPr lang="ru-RU" dirty="0"/>
              <a:t>и т. п.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Признаки классических методов </a:t>
            </a:r>
            <a:r>
              <a:rPr lang="en-US" dirty="0"/>
              <a:t>RE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1118778"/>
            <a:ext cx="8235916" cy="372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Distant Supervision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Метод опирается на следующую гипотезу: если 2 сущности связаны определенным отношением то любое предложение, содержащие их, скорее всего выражает это отношение</a:t>
            </a:r>
          </a:p>
          <a:p>
            <a:r>
              <a:rPr lang="ru-RU" dirty="0"/>
              <a:t>Основная идея: для получения большого количества данных используем базу знаний с отношениями (напр., </a:t>
            </a:r>
            <a:r>
              <a:rPr lang="en-US" dirty="0"/>
              <a:t>Freebase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Вместо ручного отбора исходного набора сущностей (как в </a:t>
            </a:r>
            <a:r>
              <a:rPr lang="en-US" dirty="0"/>
              <a:t>bootstrapping 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Вместо разметки вхождений отношений в тексты (как в </a:t>
            </a:r>
            <a:r>
              <a:rPr lang="en-US" dirty="0"/>
              <a:t>supervised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Подход активно развивается в современной литературе. Впервые введен в работах:</a:t>
            </a:r>
          </a:p>
          <a:p>
            <a:pPr lvl="1"/>
            <a:r>
              <a:rPr lang="en-US" i="1" dirty="0"/>
              <a:t>Snow</a:t>
            </a:r>
            <a:r>
              <a:rPr lang="ru-RU" i="1" dirty="0"/>
              <a:t> </a:t>
            </a:r>
            <a:r>
              <a:rPr lang="en-US" i="1" dirty="0"/>
              <a:t>et al 2005. Learning syntactic patterns for automatic </a:t>
            </a:r>
            <a:r>
              <a:rPr lang="en-US" i="1" dirty="0" err="1"/>
              <a:t>hypernym</a:t>
            </a:r>
            <a:r>
              <a:rPr lang="en-US" i="1" dirty="0"/>
              <a:t> discovery.</a:t>
            </a:r>
            <a:endParaRPr lang="ru-RU" i="1" dirty="0"/>
          </a:p>
          <a:p>
            <a:pPr lvl="1"/>
            <a:r>
              <a:rPr lang="en-US" i="1" dirty="0" err="1"/>
              <a:t>Mintz</a:t>
            </a:r>
            <a:r>
              <a:rPr lang="en-US" i="1" dirty="0"/>
              <a:t> et al 2009.  Distant supervision for relation extraction without labeled data.</a:t>
            </a:r>
            <a:endParaRPr lang="ru-RU" i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Mintz</a:t>
            </a:r>
            <a:r>
              <a:rPr lang="en-US" dirty="0"/>
              <a:t>, Bills, Snow, </a:t>
            </a:r>
            <a:r>
              <a:rPr lang="en-US" dirty="0" err="1"/>
              <a:t>Jurafsky</a:t>
            </a:r>
            <a:r>
              <a:rPr lang="en-US" dirty="0"/>
              <a:t> (2009).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67594"/>
            <a:ext cx="4707015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7015" y="1167594"/>
            <a:ext cx="454550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/>
            <a:r>
              <a:rPr lang="en-US" sz="3600" dirty="0">
                <a:latin typeface="+mj-lt"/>
              </a:rPr>
              <a:t>Unsupervised RE</a:t>
            </a:r>
            <a:br>
              <a:rPr lang="en-US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 систем:</a:t>
            </a:r>
            <a:br>
              <a:rPr lang="ru-RU" dirty="0"/>
            </a:br>
            <a:r>
              <a:rPr lang="en-US" dirty="0" err="1"/>
              <a:t>TextRunner</a:t>
            </a:r>
            <a:r>
              <a:rPr lang="en-US" dirty="0"/>
              <a:t> (</a:t>
            </a:r>
            <a:r>
              <a:rPr lang="en-US" dirty="0" err="1"/>
              <a:t>Banko</a:t>
            </a:r>
            <a:r>
              <a:rPr lang="en-US" dirty="0"/>
              <a:t> et al. 2007)                                         </a:t>
            </a:r>
            <a:r>
              <a:rPr lang="en-US" dirty="0" err="1"/>
              <a:t>ReVerb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510" y="1851670"/>
            <a:ext cx="4699865" cy="2399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525" y="4251075"/>
            <a:ext cx="4564850" cy="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1375" y="1851670"/>
            <a:ext cx="4282626" cy="2990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Современные методы </a:t>
            </a:r>
            <a:r>
              <a:rPr lang="en-US" dirty="0"/>
              <a:t>RE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Современные модели грубо делятся по 2 признакам:</a:t>
            </a:r>
          </a:p>
          <a:p>
            <a:pPr lvl="1"/>
            <a:r>
              <a:rPr lang="ru-RU" dirty="0"/>
              <a:t>Используется ли внешний синтаксический </a:t>
            </a:r>
            <a:r>
              <a:rPr lang="ru-RU" dirty="0" err="1"/>
              <a:t>парсер</a:t>
            </a:r>
            <a:endParaRPr lang="ru-RU" dirty="0"/>
          </a:p>
          <a:p>
            <a:pPr lvl="1"/>
            <a:r>
              <a:rPr lang="ru-RU" dirty="0"/>
              <a:t>Используется </a:t>
            </a:r>
            <a:r>
              <a:rPr lang="en-US" dirty="0"/>
              <a:t>Supervised </a:t>
            </a:r>
            <a:r>
              <a:rPr lang="ru-RU" dirty="0"/>
              <a:t>или </a:t>
            </a:r>
            <a:r>
              <a:rPr lang="en-US" dirty="0"/>
              <a:t>Distant Supervised </a:t>
            </a:r>
            <a:r>
              <a:rPr lang="ru-RU" dirty="0"/>
              <a:t>модель</a:t>
            </a:r>
          </a:p>
          <a:p>
            <a:pPr lvl="2"/>
            <a:r>
              <a:rPr lang="en-US" dirty="0"/>
              <a:t>Supervised </a:t>
            </a:r>
            <a:r>
              <a:rPr lang="ru-RU" dirty="0"/>
              <a:t>модели оцениваются на </a:t>
            </a:r>
            <a:r>
              <a:rPr lang="en-US" sz="1100" dirty="0"/>
              <a:t>SemEval-2010 Task 8</a:t>
            </a:r>
            <a:endParaRPr lang="ru-RU" sz="1100" dirty="0"/>
          </a:p>
          <a:p>
            <a:pPr lvl="2"/>
            <a:r>
              <a:rPr lang="en-US" dirty="0"/>
              <a:t>Distant Supervised</a:t>
            </a:r>
            <a:r>
              <a:rPr lang="ru-RU" dirty="0"/>
              <a:t> модели оцениваются на </a:t>
            </a:r>
            <a:r>
              <a:rPr lang="en-US" dirty="0"/>
              <a:t>New York Times Corpus</a:t>
            </a:r>
            <a:r>
              <a:rPr lang="ru-RU" dirty="0"/>
              <a:t> </a:t>
            </a:r>
          </a:p>
          <a:p>
            <a:r>
              <a:rPr lang="ru-RU" dirty="0"/>
              <a:t>Вне зависимости от класса для решения задачи используются </a:t>
            </a:r>
            <a:r>
              <a:rPr lang="en-US" dirty="0"/>
              <a:t>CNN </a:t>
            </a:r>
            <a:r>
              <a:rPr lang="ru-RU" dirty="0"/>
              <a:t>или </a:t>
            </a:r>
            <a:r>
              <a:rPr lang="en-US" dirty="0"/>
              <a:t>Bidirectional RNN </a:t>
            </a:r>
            <a:r>
              <a:rPr lang="ru-RU" dirty="0"/>
              <a:t>модели с механизмом внимания</a:t>
            </a:r>
          </a:p>
          <a:p>
            <a:pPr lvl="1"/>
            <a:r>
              <a:rPr lang="ru-RU" dirty="0"/>
              <a:t>Качество </a:t>
            </a:r>
            <a:r>
              <a:rPr lang="en-US" dirty="0"/>
              <a:t>CNN </a:t>
            </a:r>
            <a:r>
              <a:rPr lang="ru-RU" dirty="0"/>
              <a:t>и </a:t>
            </a:r>
            <a:r>
              <a:rPr lang="en-US" dirty="0"/>
              <a:t>RNN </a:t>
            </a:r>
            <a:r>
              <a:rPr lang="ru-RU" dirty="0"/>
              <a:t>моделей для задач сопоставимо</a:t>
            </a:r>
          </a:p>
          <a:p>
            <a:r>
              <a:rPr lang="ru-RU" dirty="0"/>
              <a:t>Также часто используются дополнительные идеи – например, </a:t>
            </a:r>
            <a:r>
              <a:rPr lang="en-US" dirty="0"/>
              <a:t>end-to-end </a:t>
            </a:r>
            <a:r>
              <a:rPr lang="ru-RU" dirty="0"/>
              <a:t>извлечение вместе с именованными сущностями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Miwa and </a:t>
            </a:r>
            <a:r>
              <a:rPr lang="en-US" dirty="0" err="1"/>
              <a:t>Bansal</a:t>
            </a:r>
            <a:r>
              <a:rPr lang="en-US" dirty="0"/>
              <a:t> (2016)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End-to-End </a:t>
            </a:r>
            <a:r>
              <a:rPr lang="en-US" dirty="0" err="1"/>
              <a:t>Supervied</a:t>
            </a:r>
            <a:r>
              <a:rPr lang="en-US" dirty="0"/>
              <a:t> </a:t>
            </a:r>
            <a:r>
              <a:rPr lang="ru-RU" dirty="0"/>
              <a:t>модель с использованием синтаксиса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44445"/>
            <a:ext cx="8218488" cy="3511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Xiao and C Liu (2016 )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</a:t>
            </a:r>
            <a:r>
              <a:rPr lang="ru-RU" dirty="0"/>
              <a:t>модель на основе </a:t>
            </a:r>
            <a:r>
              <a:rPr lang="en-US" dirty="0"/>
              <a:t>RNN </a:t>
            </a:r>
            <a:r>
              <a:rPr lang="ru-RU" dirty="0"/>
              <a:t>без использования синтаксиса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19</a:t>
            </a:fld>
            <a:endParaRPr lang="ru-RU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6645"/>
            <a:ext cx="8550950" cy="3429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950" dirty="0"/>
              <a:t>Содержание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Формулировка задачи </a:t>
            </a:r>
            <a:r>
              <a:rPr lang="en-US" sz="3600" dirty="0"/>
              <a:t>RE</a:t>
            </a:r>
            <a:endParaRPr lang="ru-RU" sz="3600" dirty="0"/>
          </a:p>
          <a:p>
            <a:r>
              <a:rPr lang="ru-RU" sz="3600" dirty="0"/>
              <a:t>Классические решения задачи </a:t>
            </a:r>
            <a:r>
              <a:rPr lang="en-US" sz="3600" dirty="0"/>
              <a:t>RE </a:t>
            </a:r>
            <a:r>
              <a:rPr lang="ru-RU" sz="3600" dirty="0"/>
              <a:t>для разных вариантов формулировок</a:t>
            </a:r>
            <a:endParaRPr lang="en-US" sz="3600" dirty="0"/>
          </a:p>
          <a:p>
            <a:r>
              <a:rPr lang="ru-RU" sz="3600" dirty="0" err="1"/>
              <a:t>Нейросетевые</a:t>
            </a:r>
            <a:r>
              <a:rPr lang="ru-RU" sz="3600" dirty="0"/>
              <a:t> решения задачи </a:t>
            </a:r>
            <a:r>
              <a:rPr lang="en-US" sz="3600" dirty="0"/>
              <a:t>RE</a:t>
            </a:r>
            <a:r>
              <a:rPr lang="ru-RU" sz="3600" dirty="0"/>
              <a:t> и текущее </a:t>
            </a:r>
            <a:r>
              <a:rPr lang="en-US" sz="3600" dirty="0"/>
              <a:t>SOTA</a:t>
            </a:r>
          </a:p>
          <a:p>
            <a:pPr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963313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Cai</a:t>
            </a:r>
            <a:r>
              <a:rPr lang="en-US" dirty="0"/>
              <a:t> et al (2016)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</a:t>
            </a:r>
            <a:r>
              <a:rPr lang="ru-RU" dirty="0"/>
              <a:t>модель на основе </a:t>
            </a:r>
            <a:r>
              <a:rPr lang="en-US" dirty="0"/>
              <a:t>RNN </a:t>
            </a:r>
            <a:r>
              <a:rPr lang="ru-RU" dirty="0"/>
              <a:t>и </a:t>
            </a:r>
            <a:r>
              <a:rPr lang="en-US" dirty="0"/>
              <a:t>CNN </a:t>
            </a:r>
            <a:r>
              <a:rPr lang="ru-RU" dirty="0"/>
              <a:t>без использования синтаксиса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20</a:t>
            </a:fld>
            <a:endParaRPr lang="ru-RU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36635"/>
            <a:ext cx="8280920" cy="3535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Shen</a:t>
            </a:r>
            <a:r>
              <a:rPr lang="en-US" dirty="0"/>
              <a:t> and Huang (2016)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</a:t>
            </a:r>
            <a:r>
              <a:rPr lang="ru-RU" dirty="0"/>
              <a:t>модель на основе </a:t>
            </a:r>
            <a:r>
              <a:rPr lang="en-US" dirty="0"/>
              <a:t>CNN </a:t>
            </a:r>
            <a:r>
              <a:rPr lang="ru-RU" dirty="0"/>
              <a:t>без использования синтаксиса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21</a:t>
            </a:fld>
            <a:endParaRPr lang="ru-RU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94834"/>
            <a:ext cx="2708532" cy="3182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1770" y="1941680"/>
            <a:ext cx="2368869" cy="283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2020" y="1536635"/>
            <a:ext cx="4391979" cy="315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Liu</a:t>
            </a:r>
            <a:r>
              <a:rPr lang="ru-RU" dirty="0"/>
              <a:t> </a:t>
            </a:r>
            <a:r>
              <a:rPr lang="en-US" dirty="0"/>
              <a:t>et al (2018)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Distant Supervised </a:t>
            </a:r>
            <a:r>
              <a:rPr lang="ru-RU" dirty="0"/>
              <a:t>модель на основе </a:t>
            </a:r>
            <a:r>
              <a:rPr lang="en-US" dirty="0"/>
              <a:t>RNN c </a:t>
            </a:r>
            <a:r>
              <a:rPr lang="ru-RU" dirty="0"/>
              <a:t>использованием синтаксиса</a:t>
            </a:r>
          </a:p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22</a:t>
            </a:fld>
            <a:endParaRPr lang="ru-RU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680" y="1581640"/>
            <a:ext cx="8686800" cy="3534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Vashishth</a:t>
            </a:r>
            <a:r>
              <a:rPr lang="en-US" dirty="0"/>
              <a:t> et al (2018)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Distant Supervised </a:t>
            </a:r>
            <a:r>
              <a:rPr lang="ru-RU" dirty="0"/>
              <a:t>модель на основе </a:t>
            </a:r>
            <a:r>
              <a:rPr lang="en-US" dirty="0"/>
              <a:t>RNN c </a:t>
            </a:r>
            <a:r>
              <a:rPr lang="ru-RU" dirty="0"/>
              <a:t>использованием синтаксиса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23</a:t>
            </a:fld>
            <a:endParaRPr lang="ru-RU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489896"/>
            <a:ext cx="8424167" cy="356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7A24E3-8C52-4AB0-A396-C4067431D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R-BERT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6A64148-D1D6-4767-8D3C-2AE96B4B0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8" y="951240"/>
            <a:ext cx="8799912" cy="4192260"/>
          </a:xfr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E345C90-3A23-4D36-970D-AD88DE25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1710D2-7104-4A30-A669-D36A6D4C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79D5-8FA6-415A-B781-9E3BFC6042E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469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B3044-4C7F-4CDA-B37C-EC7109CA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Семинар + </a:t>
            </a:r>
            <a:r>
              <a:rPr lang="ru-RU" dirty="0" err="1"/>
              <a:t>дз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946B1A-B03A-4C72-B664-174134B61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Обучите свои модели на корпусе </a:t>
            </a:r>
            <a:r>
              <a:rPr lang="en-US" dirty="0" err="1"/>
              <a:t>RuREBus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https://github.com/dialogue-evaluation/RuREBus</a:t>
            </a:r>
            <a:endParaRPr lang="en-US" dirty="0"/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9C51C1-EF78-4322-B062-ABD832AC3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006A200-1AA5-4CAC-BBC5-AA3DB3B7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68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Extraction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relation extraction </a:t>
            </a:r>
            <a:r>
              <a:rPr lang="ru-RU" dirty="0"/>
              <a:t>заключается в извлечении фактов и отношений между сущностями в тексте</a:t>
            </a:r>
          </a:p>
          <a:p>
            <a:pPr lvl="1"/>
            <a:r>
              <a:rPr lang="ru-RU" dirty="0"/>
              <a:t>Сущности могут быть как именованные (персоны локации или организации), так и произвольные объекты, которые можно выделить в тексте</a:t>
            </a:r>
          </a:p>
          <a:p>
            <a:pPr lvl="1"/>
            <a:r>
              <a:rPr lang="ru-RU" dirty="0"/>
              <a:t>Если рассматриваем отношения между именованными сущностями, они могут быть предварительно выделенными в тексте или выделяться одновременно с отношениями</a:t>
            </a:r>
          </a:p>
          <a:p>
            <a:pPr lvl="1"/>
            <a:r>
              <a:rPr lang="ru-RU" dirty="0"/>
              <a:t>Факты могут быть из заранее описанной онтологии или выделяться автоматически</a:t>
            </a:r>
          </a:p>
          <a:p>
            <a:r>
              <a:rPr lang="ru-RU" dirty="0"/>
              <a:t>Нужно для полноценного «понимания» машиной текста, для логического вывода, многих задач – </a:t>
            </a:r>
            <a:r>
              <a:rPr lang="en-US" dirty="0"/>
              <a:t>QA, argumentation mining, </a:t>
            </a:r>
            <a:r>
              <a:rPr lang="ru-RU" dirty="0" err="1"/>
              <a:t>чатботов</a:t>
            </a:r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онтологии отношений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ACE 08</a:t>
            </a:r>
            <a:r>
              <a:rPr lang="ru-RU" dirty="0"/>
              <a:t>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6" name="Picture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72" y="1264790"/>
            <a:ext cx="8009143" cy="35108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реализации факта в тексте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6004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Пример: факт занятости (в упрощенном варианте -- отношение Работодатель-Работник):</a:t>
            </a:r>
          </a:p>
          <a:p>
            <a:r>
              <a:rPr lang="ru-RU" dirty="0">
                <a:solidFill>
                  <a:srgbClr val="00B0F0"/>
                </a:solidFill>
              </a:rPr>
              <a:t>Роман </a:t>
            </a:r>
            <a:r>
              <a:rPr lang="ru-RU" dirty="0" err="1">
                <a:solidFill>
                  <a:srgbClr val="00B0F0"/>
                </a:solidFill>
              </a:rPr>
              <a:t>Ротенберг</a:t>
            </a:r>
            <a:r>
              <a:rPr lang="ru-RU" dirty="0">
                <a:solidFill>
                  <a:srgbClr val="00B0F0"/>
                </a:solidFill>
              </a:rPr>
              <a:t> </a:t>
            </a:r>
            <a:r>
              <a:rPr lang="ru-RU" dirty="0"/>
              <a:t>назначен </a:t>
            </a:r>
            <a:r>
              <a:rPr lang="ru-RU" dirty="0">
                <a:solidFill>
                  <a:srgbClr val="7030A0"/>
                </a:solidFill>
              </a:rPr>
              <a:t>заместителем председателя правления</a:t>
            </a:r>
            <a:r>
              <a:rPr lang="ru-RU" dirty="0"/>
              <a:t> </a:t>
            </a:r>
            <a:r>
              <a:rPr lang="ru-RU" dirty="0">
                <a:solidFill>
                  <a:srgbClr val="C00000"/>
                </a:solidFill>
              </a:rPr>
              <a:t>КХЛ</a:t>
            </a:r>
            <a:r>
              <a:rPr lang="ru-RU" dirty="0"/>
              <a:t>.</a:t>
            </a:r>
          </a:p>
          <a:p>
            <a:r>
              <a:rPr lang="ru-RU" dirty="0">
                <a:solidFill>
                  <a:srgbClr val="00B0F0"/>
                </a:solidFill>
              </a:rPr>
              <a:t>Сергеев</a:t>
            </a:r>
            <a:r>
              <a:rPr lang="ru-RU" dirty="0"/>
              <a:t> – </a:t>
            </a:r>
            <a:r>
              <a:rPr lang="ru-RU" dirty="0">
                <a:solidFill>
                  <a:srgbClr val="7030A0"/>
                </a:solidFill>
              </a:rPr>
              <a:t>главный специалист</a:t>
            </a:r>
            <a:r>
              <a:rPr lang="ru-RU" dirty="0"/>
              <a:t> компании </a:t>
            </a:r>
            <a:r>
              <a:rPr lang="ru-RU" dirty="0">
                <a:solidFill>
                  <a:srgbClr val="C00000"/>
                </a:solidFill>
              </a:rPr>
              <a:t>“</a:t>
            </a:r>
            <a:r>
              <a:rPr lang="ru-RU" dirty="0" err="1">
                <a:solidFill>
                  <a:srgbClr val="C00000"/>
                </a:solidFill>
              </a:rPr>
              <a:t>СтройСнабЭкспорт</a:t>
            </a:r>
            <a:r>
              <a:rPr lang="ru-RU" dirty="0">
                <a:solidFill>
                  <a:srgbClr val="C00000"/>
                </a:solidFill>
              </a:rPr>
              <a:t>”</a:t>
            </a:r>
            <a:r>
              <a:rPr lang="ru-RU" dirty="0"/>
              <a:t>.</a:t>
            </a:r>
          </a:p>
          <a:p>
            <a:r>
              <a:rPr lang="ru-RU" dirty="0">
                <a:solidFill>
                  <a:srgbClr val="92D050"/>
                </a:solidFill>
              </a:rPr>
              <a:t>Экс</a:t>
            </a:r>
            <a:r>
              <a:rPr lang="ru-RU" dirty="0"/>
              <a:t>-</a:t>
            </a:r>
            <a:r>
              <a:rPr lang="ru-RU" dirty="0">
                <a:solidFill>
                  <a:srgbClr val="7030A0"/>
                </a:solidFill>
              </a:rPr>
              <a:t>сотрудник</a:t>
            </a:r>
            <a:r>
              <a:rPr lang="ru-RU" dirty="0"/>
              <a:t> </a:t>
            </a:r>
            <a:r>
              <a:rPr lang="ru-RU" dirty="0" err="1">
                <a:solidFill>
                  <a:srgbClr val="C00000"/>
                </a:solidFill>
              </a:rPr>
              <a:t>Microsoft</a:t>
            </a:r>
            <a:r>
              <a:rPr lang="ru-RU" dirty="0"/>
              <a:t> </a:t>
            </a:r>
            <a:r>
              <a:rPr lang="ru-RU" dirty="0">
                <a:solidFill>
                  <a:srgbClr val="00B0F0"/>
                </a:solidFill>
              </a:rPr>
              <a:t>Джо </a:t>
            </a:r>
            <a:r>
              <a:rPr lang="ru-RU" dirty="0" err="1">
                <a:solidFill>
                  <a:srgbClr val="00B0F0"/>
                </a:solidFill>
              </a:rPr>
              <a:t>Марини</a:t>
            </a:r>
            <a:r>
              <a:rPr lang="ru-RU" dirty="0">
                <a:solidFill>
                  <a:srgbClr val="00B0F0"/>
                </a:solidFill>
              </a:rPr>
              <a:t> </a:t>
            </a:r>
            <a:r>
              <a:rPr lang="ru-RU" dirty="0"/>
              <a:t>устроился в </a:t>
            </a:r>
            <a:r>
              <a:rPr lang="ru-RU" dirty="0" err="1">
                <a:solidFill>
                  <a:srgbClr val="C00000"/>
                </a:solidFill>
              </a:rPr>
              <a:t>Google</a:t>
            </a:r>
            <a:r>
              <a:rPr lang="ru-RU" dirty="0"/>
              <a:t>.</a:t>
            </a:r>
          </a:p>
          <a:p>
            <a:r>
              <a:rPr lang="ru-RU" dirty="0"/>
              <a:t>Среди выступавших был </a:t>
            </a:r>
            <a:r>
              <a:rPr lang="ru-RU" dirty="0">
                <a:solidFill>
                  <a:srgbClr val="92D050"/>
                </a:solidFill>
              </a:rPr>
              <a:t>экс</a:t>
            </a:r>
            <a:r>
              <a:rPr lang="ru-RU" dirty="0"/>
              <a:t>-</a:t>
            </a:r>
            <a:r>
              <a:rPr lang="ru-RU" dirty="0">
                <a:solidFill>
                  <a:srgbClr val="7030A0"/>
                </a:solidFill>
              </a:rPr>
              <a:t>губернатор</a:t>
            </a:r>
            <a:r>
              <a:rPr lang="ru-RU" dirty="0"/>
              <a:t> </a:t>
            </a:r>
            <a:r>
              <a:rPr lang="ru-RU" dirty="0">
                <a:solidFill>
                  <a:srgbClr val="00B0F0"/>
                </a:solidFill>
              </a:rPr>
              <a:t>Василий Дьяконов</a:t>
            </a:r>
            <a:r>
              <a:rPr lang="ru-RU" dirty="0"/>
              <a:t>.</a:t>
            </a:r>
          </a:p>
          <a:p>
            <a:r>
              <a:rPr lang="ru-RU" dirty="0">
                <a:solidFill>
                  <a:srgbClr val="00B0F0"/>
                </a:solidFill>
              </a:rPr>
              <a:t>Владимир Губа</a:t>
            </a:r>
            <a:r>
              <a:rPr lang="ru-RU" dirty="0"/>
              <a:t>, </a:t>
            </a:r>
            <a:r>
              <a:rPr lang="ru-RU" dirty="0">
                <a:solidFill>
                  <a:srgbClr val="7030A0"/>
                </a:solidFill>
              </a:rPr>
              <a:t>главный конструктор</a:t>
            </a:r>
            <a:r>
              <a:rPr lang="ru-RU" dirty="0"/>
              <a:t> </a:t>
            </a:r>
            <a:r>
              <a:rPr lang="ru-RU" dirty="0">
                <a:solidFill>
                  <a:srgbClr val="C00000"/>
                </a:solidFill>
              </a:rPr>
              <a:t>АвтоВАЗа</a:t>
            </a:r>
            <a:r>
              <a:rPr lang="ru-RU" dirty="0"/>
              <a:t>.  </a:t>
            </a:r>
          </a:p>
          <a:p>
            <a:r>
              <a:rPr lang="ru-RU" dirty="0">
                <a:solidFill>
                  <a:srgbClr val="00B0F0"/>
                </a:solidFill>
              </a:rPr>
              <a:t>Андрей </a:t>
            </a:r>
            <a:r>
              <a:rPr lang="ru-RU" dirty="0" err="1">
                <a:solidFill>
                  <a:srgbClr val="00B0F0"/>
                </a:solidFill>
              </a:rPr>
              <a:t>Стыскин</a:t>
            </a:r>
            <a:r>
              <a:rPr lang="ru-RU" dirty="0"/>
              <a:t>, 26 лет, работает в </a:t>
            </a:r>
            <a:r>
              <a:rPr lang="ru-RU" dirty="0">
                <a:solidFill>
                  <a:srgbClr val="C00000"/>
                </a:solidFill>
              </a:rPr>
              <a:t>Яндексе</a:t>
            </a:r>
            <a:r>
              <a:rPr lang="ru-RU" dirty="0"/>
              <a:t> </a:t>
            </a:r>
            <a:r>
              <a:rPr lang="ru-RU" dirty="0">
                <a:solidFill>
                  <a:srgbClr val="FFC000"/>
                </a:solidFill>
              </a:rPr>
              <a:t>с 2007 года</a:t>
            </a:r>
            <a:r>
              <a:rPr lang="ru-RU" dirty="0"/>
              <a:t>, в настоящее время возглавляет </a:t>
            </a:r>
            <a:r>
              <a:rPr lang="ru-RU" dirty="0">
                <a:solidFill>
                  <a:schemeClr val="accent2"/>
                </a:solidFill>
              </a:rPr>
              <a:t>отдел ранжирования</a:t>
            </a:r>
            <a:r>
              <a:rPr lang="ru-RU" dirty="0"/>
              <a:t>. </a:t>
            </a:r>
          </a:p>
          <a:p>
            <a:r>
              <a:rPr lang="ru-RU" dirty="0" err="1">
                <a:solidFill>
                  <a:srgbClr val="C00000"/>
                </a:solidFill>
              </a:rPr>
              <a:t>Apple</a:t>
            </a:r>
            <a:r>
              <a:rPr lang="ru-RU" dirty="0"/>
              <a:t> взяла на работу </a:t>
            </a:r>
            <a:r>
              <a:rPr lang="ru-RU" dirty="0">
                <a:solidFill>
                  <a:srgbClr val="7030A0"/>
                </a:solidFill>
              </a:rPr>
              <a:t>школьника</a:t>
            </a:r>
            <a:r>
              <a:rPr lang="ru-RU" dirty="0"/>
              <a:t>, взломавшего </a:t>
            </a:r>
            <a:r>
              <a:rPr lang="ru-RU" dirty="0" err="1"/>
              <a:t>iOS</a:t>
            </a:r>
            <a:r>
              <a:rPr lang="ru-RU" dirty="0"/>
              <a:t>.   </a:t>
            </a:r>
          </a:p>
          <a:p>
            <a:r>
              <a:rPr lang="ru-RU" dirty="0"/>
              <a:t>Скончался </a:t>
            </a:r>
            <a:r>
              <a:rPr lang="ru-RU" dirty="0">
                <a:solidFill>
                  <a:srgbClr val="7030A0"/>
                </a:solidFill>
              </a:rPr>
              <a:t>главный конструктор</a:t>
            </a:r>
            <a:r>
              <a:rPr lang="ru-RU" dirty="0"/>
              <a:t> </a:t>
            </a:r>
            <a:r>
              <a:rPr lang="ru-RU" dirty="0">
                <a:solidFill>
                  <a:srgbClr val="C00000"/>
                </a:solidFill>
              </a:rPr>
              <a:t>"</a:t>
            </a:r>
            <a:r>
              <a:rPr lang="ru-RU" dirty="0" err="1">
                <a:solidFill>
                  <a:srgbClr val="C00000"/>
                </a:solidFill>
              </a:rPr>
              <a:t>Росатома</a:t>
            </a:r>
            <a:r>
              <a:rPr lang="ru-RU" dirty="0">
                <a:solidFill>
                  <a:srgbClr val="C00000"/>
                </a:solidFill>
              </a:rPr>
              <a:t>" </a:t>
            </a:r>
            <a:r>
              <a:rPr lang="ru-RU" dirty="0">
                <a:solidFill>
                  <a:srgbClr val="00B0F0"/>
                </a:solidFill>
              </a:rPr>
              <a:t>Герман Смирнов</a:t>
            </a:r>
            <a:r>
              <a:rPr lang="ru-RU" dirty="0"/>
              <a:t>.  </a:t>
            </a:r>
          </a:p>
          <a:p>
            <a:r>
              <a:rPr lang="ru-RU" dirty="0"/>
              <a:t>Саакашвили стал губернатором Одесской области.</a:t>
            </a:r>
            <a:endParaRPr lang="en-US" dirty="0"/>
          </a:p>
          <a:p>
            <a:r>
              <a:rPr lang="ru-RU" dirty="0">
                <a:solidFill>
                  <a:srgbClr val="00B0F0"/>
                </a:solidFill>
              </a:rPr>
              <a:t>Вадим </a:t>
            </a:r>
            <a:r>
              <a:rPr lang="ru-RU" dirty="0" err="1">
                <a:solidFill>
                  <a:srgbClr val="00B0F0"/>
                </a:solidFill>
              </a:rPr>
              <a:t>Макишвили</a:t>
            </a:r>
            <a:r>
              <a:rPr lang="ru-RU" dirty="0"/>
              <a:t>. </a:t>
            </a:r>
            <a:br>
              <a:rPr lang="ru-RU" dirty="0"/>
            </a:br>
            <a:r>
              <a:rPr lang="ru-RU" dirty="0"/>
              <a:t>Учился на врача, а стал </a:t>
            </a:r>
            <a:r>
              <a:rPr lang="ru-RU" dirty="0">
                <a:solidFill>
                  <a:srgbClr val="7030A0"/>
                </a:solidFill>
              </a:rPr>
              <a:t>веб-разработчиком</a:t>
            </a:r>
            <a:r>
              <a:rPr lang="ru-RU" dirty="0"/>
              <a:t>. Больше семи лет работает в </a:t>
            </a:r>
            <a:r>
              <a:rPr lang="ru-RU" dirty="0">
                <a:solidFill>
                  <a:srgbClr val="C00000"/>
                </a:solidFill>
              </a:rPr>
              <a:t>Яндексе</a:t>
            </a:r>
            <a:r>
              <a:rPr lang="ru-RU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40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реализации факта в тексте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Пример: факт купли-продажи</a:t>
            </a:r>
          </a:p>
          <a:p>
            <a:pPr marL="0" indent="0">
              <a:buNone/>
            </a:pPr>
            <a:r>
              <a:rPr lang="ru-RU" dirty="0" err="1">
                <a:solidFill>
                  <a:srgbClr val="C00000"/>
                </a:solidFill>
              </a:rPr>
              <a:t>Yahoo</a:t>
            </a:r>
            <a:r>
              <a:rPr lang="en-US" dirty="0"/>
              <a:t> </a:t>
            </a:r>
            <a:r>
              <a:rPr lang="en-US" b="1" dirty="0"/>
              <a:t>buys</a:t>
            </a:r>
            <a:r>
              <a:rPr lang="en-US" dirty="0"/>
              <a:t> </a:t>
            </a:r>
            <a:r>
              <a:rPr lang="ru-RU" dirty="0" err="1">
                <a:solidFill>
                  <a:srgbClr val="00B0F0"/>
                </a:solidFill>
              </a:rPr>
              <a:t>Tumblr</a:t>
            </a:r>
            <a:endParaRPr lang="ru-RU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Google</a:t>
            </a:r>
            <a:r>
              <a:rPr lang="en-US" dirty="0"/>
              <a:t> is </a:t>
            </a:r>
            <a:r>
              <a:rPr lang="en-US" b="1" dirty="0"/>
              <a:t>selling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Motorola</a:t>
            </a:r>
            <a:r>
              <a:rPr lang="en-US" dirty="0"/>
              <a:t> to </a:t>
            </a:r>
            <a:r>
              <a:rPr lang="en-US" dirty="0">
                <a:solidFill>
                  <a:srgbClr val="C00000"/>
                </a:solidFill>
              </a:rPr>
              <a:t>Lenovo</a:t>
            </a:r>
            <a:r>
              <a:rPr lang="ru-RU" dirty="0"/>
              <a:t> </a:t>
            </a:r>
            <a:r>
              <a:rPr lang="en-US" dirty="0"/>
              <a:t>for </a:t>
            </a:r>
            <a:r>
              <a:rPr lang="en-US" dirty="0">
                <a:solidFill>
                  <a:srgbClr val="7030A0"/>
                </a:solidFill>
              </a:rPr>
              <a:t>$2.91 billion </a:t>
            </a:r>
            <a:endParaRPr lang="ru-RU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Microsoft</a:t>
            </a:r>
            <a:r>
              <a:rPr lang="ru-RU" dirty="0"/>
              <a:t> </a:t>
            </a:r>
            <a:r>
              <a:rPr lang="ru-RU" dirty="0" err="1"/>
              <a:t>has</a:t>
            </a:r>
            <a:r>
              <a:rPr lang="ru-RU" dirty="0"/>
              <a:t> </a:t>
            </a:r>
            <a:r>
              <a:rPr lang="ru-RU" dirty="0" err="1"/>
              <a:t>just</a:t>
            </a:r>
            <a:r>
              <a:rPr lang="ru-RU" dirty="0"/>
              <a:t> </a:t>
            </a:r>
            <a:r>
              <a:rPr lang="ru-RU" b="1" dirty="0" err="1"/>
              <a:t>acquired</a:t>
            </a:r>
            <a:r>
              <a:rPr lang="ru-RU" dirty="0"/>
              <a:t> </a:t>
            </a:r>
            <a:r>
              <a:rPr lang="en-US" dirty="0">
                <a:solidFill>
                  <a:srgbClr val="00B0F0"/>
                </a:solidFill>
              </a:rPr>
              <a:t>Nokia</a:t>
            </a:r>
            <a:endParaRPr lang="ru-RU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Nest</a:t>
            </a:r>
            <a:r>
              <a:rPr lang="en-US" dirty="0"/>
              <a:t> has been </a:t>
            </a:r>
            <a:r>
              <a:rPr lang="en-US" b="1" dirty="0"/>
              <a:t>acquired</a:t>
            </a:r>
            <a:r>
              <a:rPr lang="en-US" dirty="0"/>
              <a:t> by </a:t>
            </a:r>
            <a:r>
              <a:rPr lang="en-US" dirty="0">
                <a:solidFill>
                  <a:srgbClr val="00B0F0"/>
                </a:solidFill>
              </a:rPr>
              <a:t>Google</a:t>
            </a:r>
            <a:r>
              <a:rPr lang="ru-RU" dirty="0"/>
              <a:t> </a:t>
            </a:r>
            <a:r>
              <a:rPr lang="en-US" dirty="0"/>
              <a:t>for </a:t>
            </a:r>
            <a:r>
              <a:rPr lang="en-US" dirty="0">
                <a:solidFill>
                  <a:srgbClr val="7030A0"/>
                </a:solidFill>
              </a:rPr>
              <a:t>$3.2 </a:t>
            </a:r>
            <a:r>
              <a:rPr lang="en-US" dirty="0" err="1">
                <a:solidFill>
                  <a:srgbClr val="7030A0"/>
                </a:solidFill>
              </a:rPr>
              <a:t>bln</a:t>
            </a:r>
            <a:r>
              <a:rPr lang="en-US" dirty="0">
                <a:solidFill>
                  <a:srgbClr val="7030A0"/>
                </a:solidFill>
              </a:rPr>
              <a:t> </a:t>
            </a: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Facebook</a:t>
            </a:r>
            <a:r>
              <a:rPr lang="ru-RU" dirty="0"/>
              <a:t>’s </a:t>
            </a:r>
            <a:r>
              <a:rPr lang="ru-RU" b="1" dirty="0" err="1"/>
              <a:t>purchase</a:t>
            </a:r>
            <a:r>
              <a:rPr lang="ru-RU" dirty="0"/>
              <a:t> of </a:t>
            </a:r>
            <a:r>
              <a:rPr lang="en-US" dirty="0">
                <a:solidFill>
                  <a:srgbClr val="00B0F0"/>
                </a:solidFill>
              </a:rPr>
              <a:t>Instagram</a:t>
            </a:r>
            <a:endParaRPr lang="ru-RU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McAfee</a:t>
            </a:r>
            <a:r>
              <a:rPr lang="en-US" dirty="0"/>
              <a:t>’s </a:t>
            </a:r>
            <a:r>
              <a:rPr lang="en-US" b="1" dirty="0"/>
              <a:t>acquisition</a:t>
            </a:r>
            <a:r>
              <a:rPr lang="en-US" dirty="0"/>
              <a:t> by </a:t>
            </a:r>
            <a:r>
              <a:rPr lang="en-US" dirty="0">
                <a:solidFill>
                  <a:srgbClr val="C00000"/>
                </a:solidFill>
              </a:rPr>
              <a:t>Intel</a:t>
            </a:r>
          </a:p>
          <a:p>
            <a:pPr marL="0" indent="0">
              <a:buNone/>
            </a:pPr>
            <a:r>
              <a:rPr lang="ru-RU" b="1" dirty="0"/>
              <a:t>Покупка</a:t>
            </a:r>
            <a:r>
              <a:rPr lang="ru-RU" dirty="0"/>
              <a:t> </a:t>
            </a:r>
            <a:r>
              <a:rPr lang="ru-RU" dirty="0">
                <a:solidFill>
                  <a:srgbClr val="00B0F0"/>
                </a:solidFill>
              </a:rPr>
              <a:t>ТНК-BP</a:t>
            </a:r>
            <a:r>
              <a:rPr lang="ru-RU" dirty="0"/>
              <a:t> обошлась </a:t>
            </a:r>
            <a:r>
              <a:rPr lang="ru-RU" dirty="0">
                <a:solidFill>
                  <a:srgbClr val="C00000"/>
                </a:solidFill>
              </a:rPr>
              <a:t>Роснефти</a:t>
            </a:r>
            <a:r>
              <a:rPr lang="ru-RU" dirty="0"/>
              <a:t> в </a:t>
            </a:r>
            <a:r>
              <a:rPr lang="ru-RU" dirty="0">
                <a:solidFill>
                  <a:srgbClr val="7030A0"/>
                </a:solidFill>
              </a:rPr>
              <a:t>55 млрд долларов</a:t>
            </a:r>
          </a:p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</a:rPr>
              <a:t>Корпорация IBM</a:t>
            </a:r>
            <a:r>
              <a:rPr lang="ru-RU" dirty="0"/>
              <a:t> сообщила о </a:t>
            </a:r>
            <a:r>
              <a:rPr lang="ru-RU" b="1" dirty="0"/>
              <a:t>приобретении </a:t>
            </a:r>
            <a:r>
              <a:rPr lang="ru-RU" dirty="0"/>
              <a:t>израильского </a:t>
            </a:r>
            <a:r>
              <a:rPr lang="ru-RU" dirty="0" err="1"/>
              <a:t>стартапа</a:t>
            </a:r>
            <a:r>
              <a:rPr lang="ru-RU" dirty="0"/>
              <a:t> — </a:t>
            </a:r>
            <a:r>
              <a:rPr lang="ru-RU" dirty="0">
                <a:solidFill>
                  <a:srgbClr val="00B0F0"/>
                </a:solidFill>
              </a:rPr>
              <a:t>компании CLS  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</a:rPr>
              <a:t>Мистер </a:t>
            </a:r>
            <a:r>
              <a:rPr lang="ru-RU" dirty="0" err="1">
                <a:solidFill>
                  <a:srgbClr val="C00000"/>
                </a:solidFill>
              </a:rPr>
              <a:t>Стоктон</a:t>
            </a:r>
            <a:r>
              <a:rPr lang="ru-RU" dirty="0"/>
              <a:t>, уставший питаться одной овсянкой, дошел вечером до мясной лавки и </a:t>
            </a:r>
            <a:r>
              <a:rPr lang="ru-RU" b="1" dirty="0"/>
              <a:t>купил</a:t>
            </a:r>
            <a:r>
              <a:rPr lang="ru-RU" dirty="0"/>
              <a:t> у </a:t>
            </a:r>
            <a:r>
              <a:rPr lang="ru-RU" dirty="0">
                <a:solidFill>
                  <a:srgbClr val="00B050"/>
                </a:solidFill>
              </a:rPr>
              <a:t>леди </a:t>
            </a:r>
            <a:r>
              <a:rPr lang="ru-RU" dirty="0" err="1">
                <a:solidFill>
                  <a:srgbClr val="00B050"/>
                </a:solidFill>
              </a:rPr>
              <a:t>Меригольд</a:t>
            </a:r>
            <a:r>
              <a:rPr lang="ru-RU" dirty="0"/>
              <a:t> </a:t>
            </a:r>
            <a:r>
              <a:rPr lang="ru-RU" dirty="0">
                <a:solidFill>
                  <a:srgbClr val="00B0F0"/>
                </a:solidFill>
              </a:rPr>
              <a:t>жирного гуся </a:t>
            </a:r>
            <a:r>
              <a:rPr lang="ru-RU" dirty="0"/>
              <a:t>за </a:t>
            </a:r>
            <a:r>
              <a:rPr lang="ru-RU" dirty="0">
                <a:solidFill>
                  <a:srgbClr val="7030A0"/>
                </a:solidFill>
              </a:rPr>
              <a:t>5 фунтов</a:t>
            </a:r>
            <a:r>
              <a:rPr lang="ru-RU" dirty="0"/>
              <a:t>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97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практической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18859"/>
            <a:ext cx="8064128" cy="3937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Извлечение фактов и отношений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+mj-lt"/>
              </a:rPr>
              <a:t>Открытые ресурсы</a:t>
            </a:r>
            <a:r>
              <a:rPr lang="en-US" dirty="0">
                <a:latin typeface="+mj-lt"/>
              </a:rPr>
              <a:t> (</a:t>
            </a:r>
            <a:r>
              <a:rPr lang="ru-RU" dirty="0">
                <a:latin typeface="+mj-lt"/>
              </a:rPr>
              <a:t>базы отношений</a:t>
            </a:r>
            <a:r>
              <a:rPr lang="en-US" dirty="0">
                <a:latin typeface="+mj-lt"/>
              </a:rPr>
              <a:t>)</a:t>
            </a:r>
            <a:r>
              <a:rPr lang="ru-RU" dirty="0">
                <a:latin typeface="+mj-lt"/>
              </a:rPr>
              <a:t>:</a:t>
            </a:r>
          </a:p>
          <a:p>
            <a:pPr lvl="1"/>
            <a:r>
              <a:rPr lang="en-US" dirty="0">
                <a:latin typeface="+mj-lt"/>
              </a:rPr>
              <a:t>Freebase</a:t>
            </a:r>
          </a:p>
          <a:p>
            <a:pPr lvl="1"/>
            <a:r>
              <a:rPr lang="en-US" dirty="0" err="1">
                <a:latin typeface="+mj-lt"/>
              </a:rPr>
              <a:t>DBPedia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Соревнования:</a:t>
            </a:r>
            <a:endParaRPr lang="en-US" dirty="0">
              <a:latin typeface="+mj-lt"/>
            </a:endParaRPr>
          </a:p>
          <a:p>
            <a:pPr lvl="1"/>
            <a:r>
              <a:rPr lang="en-US" dirty="0"/>
              <a:t>New York Times Corpus</a:t>
            </a:r>
            <a:r>
              <a:rPr lang="ru-RU" dirty="0"/>
              <a:t> (на основе </a:t>
            </a:r>
            <a:r>
              <a:rPr lang="en-US" dirty="0"/>
              <a:t>Freebase</a:t>
            </a:r>
            <a:r>
              <a:rPr lang="ru-RU" dirty="0"/>
              <a:t>)</a:t>
            </a:r>
          </a:p>
          <a:p>
            <a:pPr lvl="1"/>
            <a:r>
              <a:rPr lang="en-US" dirty="0">
                <a:latin typeface="+mj-lt"/>
              </a:rPr>
              <a:t>Automated Content Extraction (ACE 04, 05, 08)</a:t>
            </a:r>
          </a:p>
          <a:p>
            <a:pPr lvl="1"/>
            <a:r>
              <a:rPr lang="en-US" dirty="0">
                <a:latin typeface="+mj-lt"/>
              </a:rPr>
              <a:t>SemEval-2010 Task 8</a:t>
            </a:r>
            <a:endParaRPr lang="ru-RU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Text Analysis Conference (TAC) (</a:t>
            </a:r>
            <a:r>
              <a:rPr lang="en-US" dirty="0" err="1">
                <a:latin typeface="+mj-lt"/>
              </a:rPr>
              <a:t>Surdeanu</a:t>
            </a:r>
            <a:r>
              <a:rPr lang="en-US" dirty="0">
                <a:latin typeface="+mj-lt"/>
              </a:rPr>
              <a:t> 2013)</a:t>
            </a:r>
            <a:endParaRPr lang="ru-RU" dirty="0">
              <a:latin typeface="+mj-lt"/>
            </a:endParaRPr>
          </a:p>
          <a:p>
            <a:pPr lvl="1"/>
            <a:r>
              <a:rPr lang="ru-RU" dirty="0">
                <a:latin typeface="+mj-lt"/>
              </a:rPr>
              <a:t>РОМИП (</a:t>
            </a:r>
            <a:r>
              <a:rPr lang="en-US" dirty="0" err="1">
                <a:latin typeface="+mj-lt"/>
              </a:rPr>
              <a:t>Nekrestjanov</a:t>
            </a:r>
            <a:r>
              <a:rPr lang="en-US" dirty="0">
                <a:latin typeface="+mj-lt"/>
              </a:rPr>
              <a:t> and </a:t>
            </a:r>
            <a:r>
              <a:rPr lang="en-US" dirty="0" err="1">
                <a:latin typeface="+mj-lt"/>
              </a:rPr>
              <a:t>Nekrestjanova</a:t>
            </a:r>
            <a:r>
              <a:rPr lang="en-US" dirty="0">
                <a:latin typeface="+mj-lt"/>
              </a:rPr>
              <a:t>, 2006</a:t>
            </a:r>
            <a:r>
              <a:rPr lang="ru-RU" dirty="0">
                <a:latin typeface="+mj-lt"/>
              </a:rPr>
              <a:t>)</a:t>
            </a:r>
          </a:p>
          <a:p>
            <a:pPr lvl="1"/>
            <a:r>
              <a:rPr lang="en-US" dirty="0" err="1">
                <a:latin typeface="+mj-lt"/>
              </a:rPr>
              <a:t>FactRuEval</a:t>
            </a:r>
            <a:r>
              <a:rPr lang="en-US" dirty="0">
                <a:latin typeface="+mj-lt"/>
              </a:rPr>
              <a:t> (</a:t>
            </a:r>
            <a:r>
              <a:rPr lang="en-US" dirty="0">
                <a:latin typeface="+mj-lt"/>
                <a:hlinkClick r:id="rId2"/>
              </a:rPr>
              <a:t>https://github.com/dialogue-evaluation/factRuEval-2016</a:t>
            </a:r>
            <a:r>
              <a:rPr lang="en-US" dirty="0">
                <a:latin typeface="+mj-lt"/>
              </a:rPr>
              <a:t>)</a:t>
            </a:r>
            <a:endParaRPr lang="ru-RU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615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подходы к решению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Традиционно различают следующие подходы к решению задачи </a:t>
            </a:r>
            <a:r>
              <a:rPr lang="en-US" dirty="0"/>
              <a:t>RE:</a:t>
            </a:r>
          </a:p>
          <a:p>
            <a:pPr lvl="1"/>
            <a:r>
              <a:rPr lang="en-US" dirty="0"/>
              <a:t>Hand-built patterns</a:t>
            </a:r>
            <a:r>
              <a:rPr lang="ru-RU" dirty="0"/>
              <a:t> </a:t>
            </a:r>
          </a:p>
          <a:p>
            <a:pPr lvl="1"/>
            <a:r>
              <a:rPr lang="en-US" dirty="0"/>
              <a:t>Bootstrapping methods</a:t>
            </a:r>
            <a:r>
              <a:rPr lang="ru-RU" dirty="0"/>
              <a:t> </a:t>
            </a:r>
          </a:p>
          <a:p>
            <a:pPr lvl="1"/>
            <a:r>
              <a:rPr lang="en-US" dirty="0"/>
              <a:t>Supervised methods</a:t>
            </a:r>
            <a:r>
              <a:rPr lang="ru-RU" dirty="0"/>
              <a:t> </a:t>
            </a:r>
          </a:p>
          <a:p>
            <a:pPr lvl="1"/>
            <a:r>
              <a:rPr lang="en-US" dirty="0"/>
              <a:t>Distant supervision </a:t>
            </a:r>
          </a:p>
          <a:p>
            <a:pPr lvl="1"/>
            <a:r>
              <a:rPr lang="en-US" dirty="0"/>
              <a:t>Unsupervised methods</a:t>
            </a:r>
          </a:p>
          <a:p>
            <a:r>
              <a:rPr lang="ru-RU" dirty="0" err="1"/>
              <a:t>Правиловые</a:t>
            </a:r>
            <a:r>
              <a:rPr lang="ru-RU" dirty="0"/>
              <a:t> методы трудоемко создавать и тяжело поддерживать, однако для многих корпусов они показывают близкие к </a:t>
            </a:r>
            <a:r>
              <a:rPr lang="en-US" dirty="0"/>
              <a:t>SOTA </a:t>
            </a:r>
            <a:r>
              <a:rPr lang="ru-RU" dirty="0"/>
              <a:t>результаты (особенно если опираются на синтаксические разборы)</a:t>
            </a:r>
          </a:p>
          <a:p>
            <a:pPr lvl="1"/>
            <a:r>
              <a:rPr lang="ru-RU" dirty="0"/>
              <a:t>Классическая работа по </a:t>
            </a:r>
            <a:r>
              <a:rPr lang="ru-RU" dirty="0" err="1"/>
              <a:t>правиловым</a:t>
            </a:r>
            <a:r>
              <a:rPr lang="ru-RU" dirty="0"/>
              <a:t> методам </a:t>
            </a:r>
            <a:r>
              <a:rPr lang="en-US" i="1" dirty="0"/>
              <a:t>Hearst (199</a:t>
            </a:r>
            <a:r>
              <a:rPr lang="ru-RU" i="1" dirty="0"/>
              <a:t>2)</a:t>
            </a:r>
            <a:endParaRPr lang="en-US" i="1" dirty="0"/>
          </a:p>
          <a:p>
            <a:pPr lvl="1"/>
            <a:r>
              <a:rPr lang="ru-RU" dirty="0"/>
              <a:t>На </a:t>
            </a:r>
            <a:r>
              <a:rPr lang="en-US" dirty="0" err="1"/>
              <a:t>FactRuEval</a:t>
            </a:r>
            <a:r>
              <a:rPr lang="en-US" dirty="0"/>
              <a:t> 2016 </a:t>
            </a:r>
            <a:r>
              <a:rPr lang="ru-RU" dirty="0"/>
              <a:t>все призеры </a:t>
            </a:r>
            <a:r>
              <a:rPr lang="ru-RU" dirty="0" err="1"/>
              <a:t>правиловые</a:t>
            </a:r>
            <a:endParaRPr lang="ru-RU" dirty="0"/>
          </a:p>
          <a:p>
            <a:pPr lvl="1"/>
            <a:r>
              <a:rPr lang="ru-RU" dirty="0" err="1"/>
              <a:t>Правиловые</a:t>
            </a:r>
            <a:r>
              <a:rPr lang="ru-RU" dirty="0"/>
              <a:t> методы можно сделать точными, что подходит для приложений</a:t>
            </a:r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BBYY Corpor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 anchor="b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e__x0442__x0432__x0435__x0442__x0441__x0442__x0432__x0435__x043d__x043d__x044b__x0439__x0020__x0437__x0430__x0020__x0448__x0430__x0431__x043b__x043e__x043d__x044b_ xmlns="1b68d7a2-7ffc-4e81-91b0-1900f50a0655">
      <UserInfo>
        <DisplayName/>
        <AccountId xsi:nil="true"/>
        <AccountType/>
      </UserInfo>
    </_x041e__x0442__x0432__x0435__x0442__x0441__x0442__x0432__x0435__x043d__x043d__x044b__x0439__x0020__x0437__x0430__x0020__x0448__x0430__x0431__x043b__x043e__x043d__x044b_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BB5050E19F454EB0E9B113FC084074" ma:contentTypeVersion="1" ma:contentTypeDescription="Create a new document." ma:contentTypeScope="" ma:versionID="bdabca07c525c9b86b444886fd4b5023">
  <xsd:schema xmlns:xsd="http://www.w3.org/2001/XMLSchema" xmlns:xs="http://www.w3.org/2001/XMLSchema" xmlns:p="http://schemas.microsoft.com/office/2006/metadata/properties" xmlns:ns2="1b68d7a2-7ffc-4e81-91b0-1900f50a0655" targetNamespace="http://schemas.microsoft.com/office/2006/metadata/properties" ma:root="true" ma:fieldsID="8cfe67294f8c0a7501cdaf04c56c9f0f" ns2:_="">
    <xsd:import namespace="1b68d7a2-7ffc-4e81-91b0-1900f50a0655"/>
    <xsd:element name="properties">
      <xsd:complexType>
        <xsd:sequence>
          <xsd:element name="documentManagement">
            <xsd:complexType>
              <xsd:all>
                <xsd:element ref="ns2:_x041e__x0442__x0432__x0435__x0442__x0441__x0442__x0432__x0435__x043d__x043d__x044b__x0439__x0020__x0437__x0430__x0020__x0448__x0430__x0431__x043b__x043e__x043d__x044b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8d7a2-7ffc-4e81-91b0-1900f50a0655" elementFormDefault="qualified">
    <xsd:import namespace="http://schemas.microsoft.com/office/2006/documentManagement/types"/>
    <xsd:import namespace="http://schemas.microsoft.com/office/infopath/2007/PartnerControls"/>
    <xsd:element name="_x041e__x0442__x0432__x0435__x0442__x0441__x0442__x0432__x0435__x043d__x043d__x044b__x0439__x0020__x0437__x0430__x0020__x0448__x0430__x0431__x043b__x043e__x043d__x044b_" ma:index="8" nillable="true" ma:displayName="Ответственный за шаблоны" ma:list="UserInfo" ma:SharePointGroup="0" ma:internalName="_x041e__x0442__x0432__x0435__x0442__x0441__x0442__x0432__x0435__x043d__x043d__x044b__x0439__x0020__x0437__x0430__x0020__x0448__x0430__x0431__x043b__x043e__x043d__x044b_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4F9C54-F177-4493-BF94-3780F7997C6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1b68d7a2-7ffc-4e81-91b0-1900f50a065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BBFE74D-00D6-4588-B06D-E0F570A347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68d7a2-7ffc-4e81-91b0-1900f50a06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5EAFB1-D447-42B1-BBD2-F6D2B024BD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37753</TotalTime>
  <Words>988</Words>
  <Application>Microsoft Office PowerPoint</Application>
  <PresentationFormat>Экран (16:9)</PresentationFormat>
  <Paragraphs>134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ABBYY Corporate</vt:lpstr>
      <vt:lpstr>Извлечение фактов и отношений</vt:lpstr>
      <vt:lpstr>Содержание</vt:lpstr>
      <vt:lpstr>Relation Extraction</vt:lpstr>
      <vt:lpstr>Пример онтологии отношений (ACE 08)</vt:lpstr>
      <vt:lpstr>Пример реализации факта в тексте</vt:lpstr>
      <vt:lpstr>Пример реализации факта в тексте</vt:lpstr>
      <vt:lpstr>Пример практической задачи</vt:lpstr>
      <vt:lpstr>Извлечение фактов и отношений</vt:lpstr>
      <vt:lpstr>Классические подходы к решению задачи</vt:lpstr>
      <vt:lpstr>Bootstrapping methods  </vt:lpstr>
      <vt:lpstr>Bootstrapping: системы и проблемы</vt:lpstr>
      <vt:lpstr>Классические supervised методы RE</vt:lpstr>
      <vt:lpstr>Признаки классических методов RE</vt:lpstr>
      <vt:lpstr>Distant Supervision</vt:lpstr>
      <vt:lpstr>Mintz, Bills, Snow, Jurafsky (2009).</vt:lpstr>
      <vt:lpstr>Unsupervised RE </vt:lpstr>
      <vt:lpstr>Современные методы RE</vt:lpstr>
      <vt:lpstr>Miwa and Bansal (2016)</vt:lpstr>
      <vt:lpstr>Xiao and C Liu (2016 )</vt:lpstr>
      <vt:lpstr>Cai et al (2016)</vt:lpstr>
      <vt:lpstr>Shen and Huang (2016)</vt:lpstr>
      <vt:lpstr>Liu et al (2018)</vt:lpstr>
      <vt:lpstr>Vashishth et al (2018)</vt:lpstr>
      <vt:lpstr>R-BERT</vt:lpstr>
      <vt:lpstr>Семинар + дз</vt:lpstr>
    </vt:vector>
  </TitlesOfParts>
  <Company>ABBYY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ASvetlichnaya</dc:creator>
  <cp:lastModifiedBy>Смуров Иван Михайлович</cp:lastModifiedBy>
  <cp:revision>719</cp:revision>
  <dcterms:created xsi:type="dcterms:W3CDTF">2012-10-11T07:31:41Z</dcterms:created>
  <dcterms:modified xsi:type="dcterms:W3CDTF">2022-02-22T12:51:25Z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0x0101001DBB5050E19F454EB0E9B113FC084074</vt:lpwstr>
  </property>
</Properties>
</file>