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401" r:id="rId5"/>
    <p:sldId id="402" r:id="rId6"/>
    <p:sldId id="446" r:id="rId7"/>
    <p:sldId id="415" r:id="rId8"/>
    <p:sldId id="421" r:id="rId9"/>
    <p:sldId id="420" r:id="rId10"/>
    <p:sldId id="422" r:id="rId11"/>
    <p:sldId id="445" r:id="rId12"/>
    <p:sldId id="416" r:id="rId13"/>
    <p:sldId id="439" r:id="rId14"/>
    <p:sldId id="447" r:id="rId15"/>
    <p:sldId id="423" r:id="rId16"/>
    <p:sldId id="417" r:id="rId17"/>
    <p:sldId id="418" r:id="rId18"/>
    <p:sldId id="448" r:id="rId19"/>
    <p:sldId id="426" r:id="rId20"/>
    <p:sldId id="427" r:id="rId21"/>
    <p:sldId id="424" r:id="rId22"/>
    <p:sldId id="425" r:id="rId23"/>
    <p:sldId id="428" r:id="rId24"/>
    <p:sldId id="429" r:id="rId25"/>
    <p:sldId id="44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14.07.2020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14.07.2020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yandex.ru/mystem/" TargetMode="External"/><Relationship Id="rId2" Type="http://schemas.openxmlformats.org/officeDocument/2006/relationships/hyperlink" Target="https://github.com/GraphGrail/SentenceClassifier_ipavlov/blob/master/model/pipeline/TextNormalizer.py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maobedkova/TokenizerSplitter/tree/master/ABBYY%20To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nowball.tartarus.org/algorithms/russian/stemmer.html" TargetMode="Externa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yandex.ru/mystem/" TargetMode="Externa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PRWj0gPa6gyfFAkwU6pjBGrdxkdso2D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NLP: </a:t>
            </a:r>
            <a:r>
              <a:rPr lang="ru-RU" dirty="0"/>
              <a:t>введение, базовые элементы </a:t>
            </a:r>
            <a:r>
              <a:rPr lang="ru-RU" dirty="0" err="1"/>
              <a:t>пайплайна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Сегментация, </a:t>
            </a:r>
            <a:r>
              <a:rPr lang="ru-RU" dirty="0" err="1"/>
              <a:t>токнинезация</a:t>
            </a:r>
            <a:r>
              <a:rPr lang="ru-RU" dirty="0"/>
              <a:t>, морфологический анализ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Ivan_S@abbyy.com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8FF38-6240-4252-A52A-7BFA523A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понять, что задача решена хорошо?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9C3A5-7ECE-4B60-A24C-59B18804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наше решение показало устраивающие нас цифры на </a:t>
            </a:r>
            <a:r>
              <a:rPr lang="ru-RU" dirty="0" err="1"/>
              <a:t>валидационной</a:t>
            </a:r>
            <a:r>
              <a:rPr lang="ru-RU" dirty="0"/>
              <a:t> выборке. Наши дальнейшие шаги:</a:t>
            </a:r>
            <a:endParaRPr lang="en-US" dirty="0"/>
          </a:p>
          <a:p>
            <a:pPr lvl="1"/>
            <a:r>
              <a:rPr lang="en-US" dirty="0"/>
              <a:t>AB-</a:t>
            </a:r>
            <a:r>
              <a:rPr lang="ru-RU" dirty="0"/>
              <a:t>тестирование и оценка статистической значимости полученного результата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FDB7D2-8D25-40B8-B8C0-096E3F5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14F34B-921C-4F04-8242-1C111B6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F783BB-1BF7-4FEE-814C-4BBBAE86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2" y="2454323"/>
            <a:ext cx="6553276" cy="27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b="1" dirty="0" err="1"/>
              <a:t>Пайплайн</a:t>
            </a:r>
            <a:r>
              <a:rPr lang="ru-RU" sz="3600" b="1" dirty="0"/>
              <a:t> решения задач </a:t>
            </a:r>
            <a:r>
              <a:rPr lang="en-US" sz="3600" b="1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4021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к </a:t>
            </a:r>
            <a:r>
              <a:rPr lang="ru-RU" dirty="0" err="1"/>
              <a:t>пайплайну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недавнего времени (1-3 года назад в зависимости от задачи) классические методы машинного обучения были не хуже </a:t>
            </a:r>
            <a:r>
              <a:rPr lang="ru-RU" dirty="0" err="1"/>
              <a:t>нейросетей</a:t>
            </a:r>
            <a:r>
              <a:rPr lang="ru-RU" dirty="0"/>
              <a:t>. Однако сейчас </a:t>
            </a:r>
            <a:r>
              <a:rPr lang="ru-RU" dirty="0" err="1"/>
              <a:t>нейросети</a:t>
            </a:r>
            <a:r>
              <a:rPr lang="ru-RU" dirty="0"/>
              <a:t> практически для всех задач дают более высокие результаты</a:t>
            </a:r>
          </a:p>
          <a:p>
            <a:r>
              <a:rPr lang="ru-RU" dirty="0"/>
              <a:t>Классические методы для каждой задачи использовали разные архитектуры и наборы признаков</a:t>
            </a:r>
          </a:p>
          <a:p>
            <a:r>
              <a:rPr lang="ru-RU" dirty="0"/>
              <a:t>Архитектуры </a:t>
            </a:r>
            <a:r>
              <a:rPr lang="ru-RU" dirty="0" err="1"/>
              <a:t>нейросетей</a:t>
            </a:r>
            <a:r>
              <a:rPr lang="ru-RU" dirty="0"/>
              <a:t> для разных задач различаются меньше, а признаки часто вообще не отличаются:</a:t>
            </a:r>
            <a:r>
              <a:rPr lang="en-US" dirty="0"/>
              <a:t> </a:t>
            </a:r>
            <a:r>
              <a:rPr lang="ru-RU" dirty="0"/>
              <a:t>сформировался </a:t>
            </a:r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2" y="186485"/>
            <a:ext cx="7416800" cy="89141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: сегментация и </a:t>
            </a:r>
            <a:r>
              <a:rPr lang="ru-RU" dirty="0" err="1"/>
              <a:t>токинезация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большинства задач объектом, по которому вычисляются признаки, является </a:t>
            </a:r>
            <a:r>
              <a:rPr lang="ru-RU" dirty="0" err="1"/>
              <a:t>токен</a:t>
            </a:r>
            <a:r>
              <a:rPr lang="ru-RU" dirty="0"/>
              <a:t> (отдельное слово)</a:t>
            </a:r>
          </a:p>
          <a:p>
            <a:r>
              <a:rPr lang="ru-RU" dirty="0"/>
              <a:t>Представление </a:t>
            </a:r>
            <a:r>
              <a:rPr lang="ru-RU" dirty="0" err="1"/>
              <a:t>токена</a:t>
            </a:r>
            <a:r>
              <a:rPr lang="ru-RU" dirty="0"/>
              <a:t> должно включать представление о контексте </a:t>
            </a:r>
            <a:r>
              <a:rPr lang="ru-RU" dirty="0" err="1"/>
              <a:t>токена</a:t>
            </a:r>
            <a:r>
              <a:rPr lang="ru-RU" dirty="0"/>
              <a:t>. Обычно таким контекстом выступает предложение</a:t>
            </a:r>
          </a:p>
          <a:p>
            <a:r>
              <a:rPr lang="ru-RU" dirty="0"/>
              <a:t>Для многих задач задача полностью решается на уровне предложения. Для других задач (например, </a:t>
            </a:r>
            <a:r>
              <a:rPr lang="ru-RU" dirty="0" err="1"/>
              <a:t>чатботов</a:t>
            </a:r>
            <a:r>
              <a:rPr lang="ru-RU" dirty="0"/>
              <a:t>) нужен контекст между предложениями</a:t>
            </a:r>
          </a:p>
          <a:p>
            <a:r>
              <a:rPr lang="ru-RU" dirty="0"/>
              <a:t>Соответственно, первые 2 шага </a:t>
            </a:r>
            <a:r>
              <a:rPr lang="ru-RU" dirty="0" err="1"/>
              <a:t>пайплайна</a:t>
            </a:r>
            <a:r>
              <a:rPr lang="ru-RU" dirty="0"/>
              <a:t> – сегментация (разбиение текста на предложения) и </a:t>
            </a:r>
            <a:r>
              <a:rPr lang="ru-RU" dirty="0" err="1"/>
              <a:t>токенезация</a:t>
            </a:r>
            <a:r>
              <a:rPr lang="ru-RU" dirty="0"/>
              <a:t> (разбиение предложений на </a:t>
            </a:r>
            <a:r>
              <a:rPr lang="ru-RU" dirty="0" err="1"/>
              <a:t>токены</a:t>
            </a:r>
            <a:r>
              <a:rPr lang="ru-RU" dirty="0"/>
              <a:t> – отдельные слова)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1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: дальнейшие шаги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</a:t>
            </a:r>
            <a:r>
              <a:rPr lang="ru-RU" dirty="0" err="1"/>
              <a:t>токена</a:t>
            </a:r>
            <a:r>
              <a:rPr lang="ru-RU" dirty="0"/>
              <a:t> сначала вычисляются контекстно-независимые признаки. Обычно это </a:t>
            </a:r>
            <a:r>
              <a:rPr lang="ru-RU" dirty="0" err="1"/>
              <a:t>эмбеддинги</a:t>
            </a:r>
            <a:r>
              <a:rPr lang="ru-RU" dirty="0"/>
              <a:t> + символьные признаки + дополнительные признаки. </a:t>
            </a:r>
          </a:p>
          <a:p>
            <a:r>
              <a:rPr lang="ru-RU" dirty="0"/>
              <a:t>Дополнительные признаки в зависимости от задачи или языка могут включать:</a:t>
            </a:r>
          </a:p>
          <a:p>
            <a:pPr lvl="1"/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часть речи </a:t>
            </a:r>
            <a:r>
              <a:rPr lang="en-US" dirty="0">
                <a:solidFill>
                  <a:schemeClr val="tx1"/>
                </a:solidFill>
              </a:rPr>
              <a:t>(POS-</a:t>
            </a:r>
            <a:r>
              <a:rPr lang="ru-RU" dirty="0" err="1">
                <a:solidFill>
                  <a:schemeClr val="tx1"/>
                </a:solidFill>
              </a:rPr>
              <a:t>таги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морфологические признаки</a:t>
            </a:r>
          </a:p>
          <a:p>
            <a:pPr lvl="1"/>
            <a:r>
              <a:rPr lang="ru-RU" dirty="0"/>
              <a:t>синтаксический разбор</a:t>
            </a:r>
          </a:p>
          <a:p>
            <a:pPr lvl="1"/>
            <a:r>
              <a:rPr lang="ru-RU" dirty="0"/>
              <a:t>позицию </a:t>
            </a:r>
            <a:r>
              <a:rPr lang="ru-RU" dirty="0" err="1"/>
              <a:t>токена</a:t>
            </a:r>
            <a:r>
              <a:rPr lang="en-US" dirty="0"/>
              <a:t>/</a:t>
            </a:r>
            <a:r>
              <a:rPr lang="ru-RU" dirty="0"/>
              <a:t>предложения в тексте</a:t>
            </a:r>
          </a:p>
          <a:p>
            <a:r>
              <a:rPr lang="ru-RU" dirty="0"/>
              <a:t>Потом все контекстно независимые признаки </a:t>
            </a:r>
            <a:r>
              <a:rPr lang="ru-RU" dirty="0" err="1"/>
              <a:t>токена</a:t>
            </a:r>
            <a:r>
              <a:rPr lang="ru-RU" dirty="0"/>
              <a:t> подаются в двусторонние </a:t>
            </a:r>
            <a:r>
              <a:rPr lang="en-US" dirty="0"/>
              <a:t>RNN </a:t>
            </a:r>
            <a:r>
              <a:rPr lang="ru-RU" dirty="0"/>
              <a:t>для получения контекстно-зависимых признаков каждого </a:t>
            </a:r>
            <a:r>
              <a:rPr lang="ru-RU" dirty="0" err="1"/>
              <a:t>токена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2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b="1" dirty="0"/>
              <a:t>Первые шаги: сегментация, </a:t>
            </a:r>
            <a:r>
              <a:rPr lang="ru-RU" sz="3600" b="1" dirty="0" err="1"/>
              <a:t>токинезация</a:t>
            </a:r>
            <a:endParaRPr lang="en-US" sz="3600" b="1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761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Формулировка: получаем на вход текст (не обязательно одно предложение), требуется разбить его на отдельные элементы – </a:t>
            </a:r>
            <a:r>
              <a:rPr lang="ru-RU" dirty="0" err="1"/>
              <a:t>токены</a:t>
            </a:r>
            <a:endParaRPr lang="ru-RU" dirty="0"/>
          </a:p>
          <a:p>
            <a:r>
              <a:rPr lang="ru-RU" dirty="0"/>
              <a:t>Замечания и тонкие моменты:</a:t>
            </a:r>
          </a:p>
          <a:p>
            <a:pPr lvl="1"/>
            <a:r>
              <a:rPr lang="ru-RU" dirty="0"/>
              <a:t>Что считать </a:t>
            </a:r>
            <a:r>
              <a:rPr lang="ru-RU" dirty="0" err="1"/>
              <a:t>токеном</a:t>
            </a:r>
            <a:r>
              <a:rPr lang="ru-RU" dirty="0"/>
              <a:t> не всегда очевидно:</a:t>
            </a:r>
            <a:br>
              <a:rPr lang="ru-RU" dirty="0"/>
            </a:br>
            <a:r>
              <a:rPr lang="ru-RU" dirty="0"/>
              <a:t>Пример: «В Нью-Йорке хороший </a:t>
            </a:r>
            <a:r>
              <a:rPr lang="ru-RU" dirty="0" err="1"/>
              <a:t>маффин</a:t>
            </a:r>
            <a:r>
              <a:rPr lang="ru-RU" dirty="0"/>
              <a:t> стоит 3.88$»</a:t>
            </a:r>
          </a:p>
          <a:p>
            <a:pPr lvl="1"/>
            <a:r>
              <a:rPr lang="ru-RU" dirty="0"/>
              <a:t>В реальных данных разметка грязная </a:t>
            </a:r>
            <a:r>
              <a:rPr lang="en-US" dirty="0"/>
              <a:t>– </a:t>
            </a:r>
            <a:r>
              <a:rPr lang="ru-RU" dirty="0"/>
              <a:t>ссылки, опечатки, разметка и т. п.</a:t>
            </a:r>
            <a:endParaRPr lang="en-US" dirty="0"/>
          </a:p>
          <a:p>
            <a:r>
              <a:rPr lang="ru-RU" dirty="0"/>
              <a:t>Что считать отдельным </a:t>
            </a:r>
            <a:r>
              <a:rPr lang="ru-RU" dirty="0" err="1"/>
              <a:t>токеном</a:t>
            </a:r>
            <a:r>
              <a:rPr lang="ru-RU" dirty="0"/>
              <a:t> зависит от того, что мы хотим получить, а значит от данных (и в какой-то степени от практической задачи).</a:t>
            </a:r>
          </a:p>
          <a:p>
            <a:r>
              <a:rPr lang="ru-RU" dirty="0"/>
              <a:t>Есть несколько общепринятых договоренностей, но на специфичных данных может иметь смысл сделать свой </a:t>
            </a:r>
            <a:r>
              <a:rPr lang="ru-RU" dirty="0" err="1"/>
              <a:t>токинезатор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r>
              <a:rPr lang="ru-RU" dirty="0"/>
              <a:t> с помощью </a:t>
            </a:r>
            <a:r>
              <a:rPr lang="ru-RU" dirty="0" err="1"/>
              <a:t>регэксов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Простой, но действенный способ решения: регулярные выражения, усиленные использованием разнообразных словарей – аббревиатур, дефисных слов и аббревиатур, префиксов, частей топонимов и т. п.</a:t>
            </a:r>
          </a:p>
          <a:p>
            <a:r>
              <a:rPr lang="ru-RU" dirty="0"/>
              <a:t>Если есть четкое понимание о специфике имеющихся данных, можно написать свою реализацию </a:t>
            </a:r>
            <a:r>
              <a:rPr lang="ru-RU" dirty="0" err="1"/>
              <a:t>токинезатора</a:t>
            </a:r>
            <a:r>
              <a:rPr lang="ru-RU" dirty="0"/>
              <a:t> (отталкиваясь от готовых решений). Альтернатива – сразу использовать готовые решения.</a:t>
            </a:r>
          </a:p>
          <a:p>
            <a:r>
              <a:rPr lang="ru-RU" dirty="0"/>
              <a:t>Готовые решения для русского языка:</a:t>
            </a:r>
          </a:p>
          <a:p>
            <a:pPr lvl="1"/>
            <a:r>
              <a:rPr lang="en-US" dirty="0" err="1"/>
              <a:t>TreebankWordTokenizer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r>
              <a:rPr lang="ru-RU" dirty="0"/>
              <a:t>. Используется в </a:t>
            </a:r>
            <a:r>
              <a:rPr lang="en-US" dirty="0">
                <a:hlinkClick r:id="rId2"/>
              </a:rPr>
              <a:t>DeepPavlov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Mystem</a:t>
            </a:r>
            <a:r>
              <a:rPr lang="en-US" dirty="0"/>
              <a:t> </a:t>
            </a:r>
            <a:r>
              <a:rPr lang="ru-RU" dirty="0"/>
              <a:t>имеет свою </a:t>
            </a:r>
            <a:r>
              <a:rPr lang="ru-RU" dirty="0" err="1"/>
              <a:t>токинезацию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ABBYY </a:t>
            </a:r>
            <a:r>
              <a:rPr lang="en-US" dirty="0" err="1">
                <a:hlinkClick r:id="rId4"/>
              </a:rPr>
              <a:t>Tok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 предложений: идеи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Первая идея: побить по знакам препинания, например, с помощью регулярных выражений</a:t>
            </a:r>
          </a:p>
          <a:p>
            <a:pPr lvl="1"/>
            <a:r>
              <a:rPr lang="ru-RU" dirty="0"/>
              <a:t>С «</a:t>
            </a:r>
            <a:r>
              <a:rPr lang="en-US" dirty="0"/>
              <a:t>?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«!» почти всегда сработает, но с «.» – сложности</a:t>
            </a:r>
          </a:p>
          <a:p>
            <a:pPr lvl="1"/>
            <a:r>
              <a:rPr lang="ru-RU" dirty="0"/>
              <a:t>«.» не обязательно разбивает на предложения: </a:t>
            </a:r>
            <a:br>
              <a:rPr lang="ru-RU" dirty="0"/>
            </a:br>
            <a:r>
              <a:rPr lang="ru-RU" dirty="0"/>
              <a:t>«И. П. Сидоров вошел в комнату» - одно предложение</a:t>
            </a:r>
          </a:p>
          <a:p>
            <a:pPr lvl="1"/>
            <a:r>
              <a:rPr lang="ru-RU" dirty="0"/>
              <a:t>Другие сложности: прямая речь и другие особенности корпуса:</a:t>
            </a:r>
            <a:br>
              <a:rPr lang="ru-RU" dirty="0"/>
            </a:br>
            <a:r>
              <a:rPr lang="ru-RU" dirty="0"/>
              <a:t>– Вы готовы, дети? – спросил Капитан детей. – Да, Капитан! – закричали они</a:t>
            </a:r>
          </a:p>
          <a:p>
            <a:r>
              <a:rPr lang="ru-RU" dirty="0"/>
              <a:t>Вторая идея: сделать бинарный классификатор, который для каждого знака препинания выдает 1, если предложение заканчивается после этого знака и 0 - иначе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 предложений: устройство классификатора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Первый шаг – </a:t>
            </a:r>
            <a:r>
              <a:rPr lang="ru-RU" dirty="0" err="1"/>
              <a:t>токенизация</a:t>
            </a:r>
            <a:r>
              <a:rPr lang="ru-RU" dirty="0"/>
              <a:t>. Знаки препинания (</a:t>
            </a:r>
            <a:r>
              <a:rPr lang="ru-RU" dirty="0" err="1"/>
              <a:t>пунктуаторы</a:t>
            </a:r>
            <a:r>
              <a:rPr lang="ru-RU" dirty="0"/>
              <a:t>) – тоже </a:t>
            </a:r>
            <a:r>
              <a:rPr lang="ru-RU" dirty="0" err="1"/>
              <a:t>токены</a:t>
            </a:r>
            <a:r>
              <a:rPr lang="ru-RU" dirty="0"/>
              <a:t>. Соответственно, нам требуется решить задачу тегирования последовательности (т. е. по последовательности получить правильную последовательность меток). После этого </a:t>
            </a:r>
            <a:r>
              <a:rPr lang="ru-RU" dirty="0" err="1"/>
              <a:t>токинезацию</a:t>
            </a:r>
            <a:r>
              <a:rPr lang="ru-RU" dirty="0"/>
              <a:t> можно улучшить</a:t>
            </a:r>
          </a:p>
          <a:p>
            <a:r>
              <a:rPr lang="ru-RU" dirty="0"/>
              <a:t>Какие признаки можно использовать:</a:t>
            </a:r>
          </a:p>
          <a:p>
            <a:pPr lvl="1"/>
            <a:r>
              <a:rPr lang="ru-RU" dirty="0"/>
              <a:t>Капитализация следующего после </a:t>
            </a:r>
            <a:r>
              <a:rPr lang="ru-RU" dirty="0" err="1"/>
              <a:t>пунктуатора</a:t>
            </a:r>
            <a:r>
              <a:rPr lang="ru-RU" dirty="0"/>
              <a:t> </a:t>
            </a:r>
            <a:r>
              <a:rPr lang="ru-RU" dirty="0" err="1"/>
              <a:t>токена</a:t>
            </a:r>
            <a:r>
              <a:rPr lang="ru-RU" dirty="0"/>
              <a:t> (если буква большая также важно насколько часто встречается этот </a:t>
            </a:r>
            <a:r>
              <a:rPr lang="ru-RU" dirty="0" err="1"/>
              <a:t>токен</a:t>
            </a:r>
            <a:r>
              <a:rPr lang="ru-RU" dirty="0"/>
              <a:t> в корпусе с маленькой буквы)</a:t>
            </a:r>
          </a:p>
          <a:p>
            <a:pPr lvl="1"/>
            <a:r>
              <a:rPr lang="ru-RU" dirty="0"/>
              <a:t>Наличие пробелов перед и после </a:t>
            </a:r>
            <a:r>
              <a:rPr lang="ru-RU" dirty="0" err="1"/>
              <a:t>пунктуатора</a:t>
            </a:r>
            <a:endParaRPr lang="ru-RU" dirty="0"/>
          </a:p>
          <a:p>
            <a:pPr lvl="1"/>
            <a:r>
              <a:rPr lang="ru-RU" dirty="0"/>
              <a:t>Принадлежит ли </a:t>
            </a:r>
            <a:r>
              <a:rPr lang="ru-RU" dirty="0" err="1"/>
              <a:t>пунктуатор</a:t>
            </a:r>
            <a:r>
              <a:rPr lang="ru-RU" dirty="0"/>
              <a:t> аббревиатуре или другой </a:t>
            </a:r>
            <a:r>
              <a:rPr lang="ru-RU" dirty="0" err="1"/>
              <a:t>коллокации</a:t>
            </a:r>
            <a:r>
              <a:rPr lang="ru-RU" dirty="0"/>
              <a:t>. Важный </a:t>
            </a:r>
            <a:r>
              <a:rPr lang="ru-RU" dirty="0" err="1"/>
              <a:t>подслучай</a:t>
            </a:r>
            <a:r>
              <a:rPr lang="ru-RU" dirty="0"/>
              <a:t> – инициалы и порядковые номера (эти </a:t>
            </a:r>
            <a:r>
              <a:rPr lang="ru-RU" dirty="0" err="1"/>
              <a:t>подслучаи</a:t>
            </a:r>
            <a:r>
              <a:rPr lang="ru-RU" dirty="0"/>
              <a:t> легко определить)</a:t>
            </a:r>
          </a:p>
          <a:p>
            <a:pPr lvl="1"/>
            <a:r>
              <a:rPr lang="ru-RU" dirty="0"/>
              <a:t>Насколько часто следующий </a:t>
            </a:r>
            <a:r>
              <a:rPr lang="ru-RU" dirty="0" err="1"/>
              <a:t>токен</a:t>
            </a:r>
            <a:r>
              <a:rPr lang="ru-RU" dirty="0"/>
              <a:t> бывает в начале предложения</a:t>
            </a:r>
          </a:p>
          <a:p>
            <a:pPr lvl="1"/>
            <a:r>
              <a:rPr lang="ru-RU" dirty="0"/>
              <a:t>И т. п.</a:t>
            </a:r>
          </a:p>
          <a:p>
            <a:r>
              <a:rPr lang="ru-RU" dirty="0"/>
              <a:t>Готовая реализация - </a:t>
            </a:r>
            <a:r>
              <a:rPr lang="en-US" dirty="0" err="1"/>
              <a:t>PunktSentenceTokenizer</a:t>
            </a:r>
            <a:r>
              <a:rPr lang="ru-RU" dirty="0"/>
              <a:t> из </a:t>
            </a:r>
            <a:r>
              <a:rPr lang="en-US" dirty="0" err="1"/>
              <a:t>nltk.tokenize</a:t>
            </a:r>
            <a:r>
              <a:rPr lang="ru-RU" dirty="0"/>
              <a:t> (можно использовать с помощью функции </a:t>
            </a:r>
            <a:r>
              <a:rPr lang="en-US" dirty="0" err="1"/>
              <a:t>sent_tokenize</a:t>
            </a:r>
            <a:r>
              <a:rPr lang="ru-RU" dirty="0"/>
              <a:t>())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аббревиатур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тексте могут использоваться свои аббревиатуры и сокращения. Тем не менее, распространенные можно исчислить и добавить в словарь.</a:t>
            </a:r>
            <a:br>
              <a:rPr lang="ru-RU" dirty="0"/>
            </a:br>
            <a:r>
              <a:rPr lang="ru-RU" dirty="0"/>
              <a:t>Обычно такие словари используются в </a:t>
            </a:r>
            <a:r>
              <a:rPr lang="ru-RU" dirty="0" err="1"/>
              <a:t>токинезаторах</a:t>
            </a:r>
            <a:endParaRPr lang="ru-RU" dirty="0"/>
          </a:p>
          <a:p>
            <a:r>
              <a:rPr lang="ru-RU" dirty="0"/>
              <a:t>Можно решить задачу нахождения аббревиатур и без словарей (или  искать аббревиатуры, которые есть в корпусе, но не в словаре)</a:t>
            </a:r>
          </a:p>
          <a:p>
            <a:r>
              <a:rPr lang="ru-RU" dirty="0"/>
              <a:t>Это тоже задача </a:t>
            </a:r>
            <a:r>
              <a:rPr lang="ru-RU" dirty="0" err="1"/>
              <a:t>теггирования</a:t>
            </a:r>
            <a:r>
              <a:rPr lang="ru-RU" dirty="0"/>
              <a:t> последовательности (метки </a:t>
            </a:r>
            <a:r>
              <a:rPr lang="en-US" dirty="0"/>
              <a:t>&lt;A&gt;</a:t>
            </a:r>
            <a:r>
              <a:rPr lang="ru-RU" dirty="0"/>
              <a:t> у частей аббревиатуры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&lt;A&gt;&lt;S&gt; </a:t>
            </a:r>
            <a:r>
              <a:rPr lang="ru-RU" dirty="0"/>
              <a:t> у части аббревиатуры, после которой заканчивается предложение)</a:t>
            </a:r>
          </a:p>
          <a:p>
            <a:r>
              <a:rPr lang="ru-RU" dirty="0"/>
              <a:t>Аббревиатуры – надежные </a:t>
            </a:r>
            <a:r>
              <a:rPr lang="ru-RU" dirty="0" err="1"/>
              <a:t>коллокации</a:t>
            </a:r>
            <a:r>
              <a:rPr lang="ru-RU" dirty="0"/>
              <a:t>. Т. е. </a:t>
            </a:r>
            <a:r>
              <a:rPr lang="ru-RU" dirty="0" err="1"/>
              <a:t>неначальные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аббревиатуры должны встречаться чаще в аббревиатуре, чем в среднем по корпусу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Аббревиатуры в </a:t>
            </a:r>
            <a:r>
              <a:rPr lang="en-US" dirty="0" err="1"/>
              <a:t>PunktSentenceTokenizer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 на частоту  встречаемости: две крайности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 Другие признаки аббревиатур</a:t>
            </a:r>
          </a:p>
          <a:p>
            <a:pPr lvl="1"/>
            <a:r>
              <a:rPr lang="ru-RU" dirty="0"/>
              <a:t>Аббревиатуры должны заканчиваться на «.» (точнее, только такие аббревиатуры могут повлиять</a:t>
            </a:r>
            <a:r>
              <a:rPr lang="en-US" dirty="0"/>
              <a:t> </a:t>
            </a:r>
            <a:r>
              <a:rPr lang="ru-RU" dirty="0"/>
              <a:t>границы предложений)</a:t>
            </a:r>
          </a:p>
          <a:p>
            <a:pPr lvl="1"/>
            <a:r>
              <a:rPr lang="ru-RU" dirty="0"/>
              <a:t>Аббревиатуры обычно короткие</a:t>
            </a:r>
          </a:p>
          <a:p>
            <a:pPr lvl="1"/>
            <a:r>
              <a:rPr lang="ru-RU" dirty="0"/>
              <a:t>Внутренние «.». Многие аббревиатуры имеют «.» не только в конце</a:t>
            </a:r>
          </a:p>
          <a:p>
            <a:r>
              <a:rPr lang="ru-RU" dirty="0"/>
              <a:t>Используя эти 3 признака создадим решающее правило:</a:t>
            </a:r>
          </a:p>
          <a:p>
            <a:pPr>
              <a:buNone/>
            </a:pPr>
            <a:r>
              <a:rPr lang="ru-RU" dirty="0"/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1" y="1581640"/>
            <a:ext cx="432048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011" y="1686415"/>
            <a:ext cx="4320479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15" y="1896675"/>
            <a:ext cx="2070229" cy="40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6785" y="1981690"/>
            <a:ext cx="5734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555" y="4281940"/>
            <a:ext cx="13583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357895"/>
            <a:ext cx="2808312" cy="2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40" y="4357895"/>
            <a:ext cx="1800200" cy="28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0638" y="4641981"/>
            <a:ext cx="6343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b="1" dirty="0"/>
              <a:t>Работа с русским: морфологический анализ, </a:t>
            </a:r>
            <a:r>
              <a:rPr lang="ru-RU" sz="3600" b="1" dirty="0" err="1"/>
              <a:t>стемминг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Стемминг</a:t>
            </a:r>
            <a:r>
              <a:rPr lang="ru-RU" dirty="0"/>
              <a:t> и морфологический 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морфологически-богатых языков (таких, как русский) у одного слова может иметься много форм, причем отдельные формы могут встречаться  редко. Для решения практических задач хочется учитывать близость форм одного слова друг к другу.</a:t>
            </a:r>
          </a:p>
          <a:p>
            <a:r>
              <a:rPr lang="ru-RU" dirty="0"/>
              <a:t>Есть 2 стандартных способа сделать это:</a:t>
            </a:r>
          </a:p>
          <a:p>
            <a:pPr lvl="1"/>
            <a:r>
              <a:rPr lang="ru-RU" dirty="0" err="1"/>
              <a:t>Стемминг</a:t>
            </a:r>
            <a:r>
              <a:rPr lang="ru-RU" dirty="0"/>
              <a:t> – определение </a:t>
            </a:r>
            <a:r>
              <a:rPr lang="ru-RU" dirty="0" err="1"/>
              <a:t>псевдоосновы</a:t>
            </a:r>
            <a:r>
              <a:rPr lang="ru-RU" dirty="0"/>
              <a:t> слова (</a:t>
            </a:r>
            <a:r>
              <a:rPr lang="ru-RU" dirty="0" err="1"/>
              <a:t>стема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Лемматизация</a:t>
            </a:r>
            <a:r>
              <a:rPr lang="ru-RU" dirty="0"/>
              <a:t> – приведение слова к начальной форме</a:t>
            </a:r>
          </a:p>
          <a:p>
            <a:r>
              <a:rPr lang="ru-RU" dirty="0"/>
              <a:t>По </a:t>
            </a:r>
            <a:r>
              <a:rPr lang="ru-RU" dirty="0" err="1"/>
              <a:t>токену</a:t>
            </a:r>
            <a:r>
              <a:rPr lang="ru-RU" dirty="0"/>
              <a:t> также можно вычислять его грамматические характеристики</a:t>
            </a:r>
          </a:p>
          <a:p>
            <a:pPr lvl="1"/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(части речи)</a:t>
            </a:r>
          </a:p>
          <a:p>
            <a:pPr lvl="1"/>
            <a:r>
              <a:rPr lang="ru-RU" dirty="0"/>
              <a:t>Прочие грамматические категории (число, род, одушевленность и т. п.)</a:t>
            </a:r>
          </a:p>
          <a:p>
            <a:r>
              <a:rPr lang="ru-RU" dirty="0"/>
              <a:t>Чаще всего </a:t>
            </a:r>
            <a:r>
              <a:rPr lang="ru-RU" dirty="0" err="1"/>
              <a:t>лемматизация</a:t>
            </a:r>
            <a:r>
              <a:rPr lang="ru-RU" dirty="0"/>
              <a:t> и вычисление грамматических характеристик происходят одновременно. Это и есть задача построения морфологического анализа слова.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Стемминг</a:t>
            </a:r>
            <a:r>
              <a:rPr lang="en-US" dirty="0"/>
              <a:t>/</a:t>
            </a:r>
            <a:r>
              <a:rPr lang="ru-RU" dirty="0" err="1"/>
              <a:t>лемматизация</a:t>
            </a:r>
            <a:r>
              <a:rPr lang="ru-RU" dirty="0"/>
              <a:t> позволяют сократить количество признаков для таких задач, как классификация текстов</a:t>
            </a:r>
          </a:p>
          <a:p>
            <a:r>
              <a:rPr lang="ru-RU" dirty="0"/>
              <a:t>Позволяет собрать по корпусу статистику использования именно слова, а не его формы. Это может быть полезно для вычисления признаков для многих задач </a:t>
            </a:r>
            <a:r>
              <a:rPr lang="en-US" dirty="0"/>
              <a:t>NLP</a:t>
            </a:r>
            <a:endParaRPr lang="ru-RU" dirty="0"/>
          </a:p>
          <a:p>
            <a:pPr lvl="1"/>
            <a:r>
              <a:rPr lang="ru-RU" dirty="0"/>
              <a:t>Например, </a:t>
            </a:r>
            <a:r>
              <a:rPr lang="ru-RU" dirty="0" err="1"/>
              <a:t>эмбеддинги</a:t>
            </a:r>
            <a:r>
              <a:rPr lang="ru-RU" dirty="0"/>
              <a:t> (усредненные контексты) может иметь смысл учить для лемм слов, а не для словоформ</a:t>
            </a:r>
          </a:p>
          <a:p>
            <a:r>
              <a:rPr lang="ru-RU" dirty="0"/>
              <a:t>Использование грамматических признаков и </a:t>
            </a:r>
            <a:r>
              <a:rPr lang="en-US" dirty="0"/>
              <a:t>POS</a:t>
            </a:r>
            <a:r>
              <a:rPr lang="ru-RU" dirty="0"/>
              <a:t>-</a:t>
            </a:r>
            <a:r>
              <a:rPr lang="ru-RU" dirty="0" err="1"/>
              <a:t>тагов</a:t>
            </a:r>
            <a:r>
              <a:rPr lang="ru-RU" dirty="0"/>
              <a:t> полезно для многих задач </a:t>
            </a:r>
            <a:r>
              <a:rPr lang="en-US" dirty="0"/>
              <a:t>NLP</a:t>
            </a:r>
            <a:r>
              <a:rPr lang="ru-RU" dirty="0"/>
              <a:t> (</a:t>
            </a:r>
            <a:r>
              <a:rPr lang="ru-RU" dirty="0" err="1"/>
              <a:t>чанкинг</a:t>
            </a:r>
            <a:r>
              <a:rPr lang="ru-RU" dirty="0"/>
              <a:t>, </a:t>
            </a:r>
            <a:r>
              <a:rPr lang="ru-RU" dirty="0" err="1"/>
              <a:t>парсинг</a:t>
            </a:r>
            <a:r>
              <a:rPr lang="ru-RU" dirty="0"/>
              <a:t>, </a:t>
            </a:r>
            <a:r>
              <a:rPr lang="en-US" dirty="0"/>
              <a:t>RE, QA</a:t>
            </a:r>
            <a:r>
              <a:rPr lang="ru-RU" dirty="0"/>
              <a:t>, </a:t>
            </a:r>
            <a:r>
              <a:rPr lang="ru-RU" dirty="0" err="1"/>
              <a:t>чатботы</a:t>
            </a:r>
            <a:r>
              <a:rPr lang="ru-RU" dirty="0"/>
              <a:t> и т. п.)</a:t>
            </a:r>
          </a:p>
          <a:p>
            <a:r>
              <a:rPr lang="ru-RU" dirty="0"/>
              <a:t>По лемме и вектору грамматических значений можно </a:t>
            </a:r>
            <a:r>
              <a:rPr lang="ru-RU" dirty="0" err="1"/>
              <a:t>синтезировтать</a:t>
            </a:r>
            <a:r>
              <a:rPr lang="ru-RU" dirty="0"/>
              <a:t> словоформу.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Стемминг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 состоят из морфем: </a:t>
            </a:r>
            <a:r>
              <a:rPr lang="ru-RU" dirty="0" err="1"/>
              <a:t>word</a:t>
            </a:r>
            <a:r>
              <a:rPr lang="ru-RU" dirty="0"/>
              <a:t> = </a:t>
            </a:r>
            <a:r>
              <a:rPr lang="ru-RU" dirty="0" err="1"/>
              <a:t>stem</a:t>
            </a:r>
            <a:r>
              <a:rPr lang="ru-RU" dirty="0"/>
              <a:t> + </a:t>
            </a:r>
            <a:r>
              <a:rPr lang="ru-RU" dirty="0" err="1"/>
              <a:t>affixes</a:t>
            </a:r>
            <a:r>
              <a:rPr lang="ru-RU" dirty="0"/>
              <a:t>. </a:t>
            </a:r>
            <a:r>
              <a:rPr lang="ru-RU" dirty="0" err="1"/>
              <a:t>Стемминг</a:t>
            </a:r>
            <a:r>
              <a:rPr lang="ru-RU" dirty="0"/>
              <a:t> позволяет отбросить аффиксы (чаще всего – только суффиксы).</a:t>
            </a:r>
          </a:p>
          <a:p>
            <a:r>
              <a:rPr lang="ru-RU" dirty="0"/>
              <a:t>Для русского языка можно использовать </a:t>
            </a:r>
            <a:r>
              <a:rPr lang="ru-RU" dirty="0" err="1"/>
              <a:t>стеммер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Snowball</a:t>
            </a:r>
            <a:r>
              <a:rPr lang="en-US" dirty="0"/>
              <a:t>,</a:t>
            </a:r>
            <a:r>
              <a:rPr lang="ru-RU" dirty="0"/>
              <a:t> реализующий алгоритм Портера</a:t>
            </a:r>
          </a:p>
          <a:p>
            <a:r>
              <a:rPr lang="ru-RU" dirty="0"/>
              <a:t>Идея алгоритма следующая: </a:t>
            </a:r>
          </a:p>
          <a:p>
            <a:pPr lvl="1"/>
            <a:r>
              <a:rPr lang="ru-RU" dirty="0"/>
              <a:t>Исчислим возможные суффиксы и окончания, объединив их в группы (например, окончания деепричастий, «</a:t>
            </a:r>
            <a:r>
              <a:rPr lang="ru-RU" dirty="0" err="1"/>
              <a:t>ейш</a:t>
            </a:r>
            <a:r>
              <a:rPr lang="ru-RU" dirty="0"/>
              <a:t>»</a:t>
            </a:r>
            <a:r>
              <a:rPr lang="en-US" dirty="0"/>
              <a:t>/</a:t>
            </a:r>
            <a:r>
              <a:rPr lang="ru-RU" dirty="0"/>
              <a:t>«</a:t>
            </a:r>
            <a:r>
              <a:rPr lang="ru-RU" dirty="0" err="1"/>
              <a:t>ейше</a:t>
            </a:r>
            <a:r>
              <a:rPr lang="ru-RU" dirty="0"/>
              <a:t>» «ост»</a:t>
            </a:r>
            <a:r>
              <a:rPr lang="en-US" dirty="0"/>
              <a:t>/</a:t>
            </a:r>
            <a:r>
              <a:rPr lang="ru-RU" dirty="0"/>
              <a:t>»ость»</a:t>
            </a:r>
            <a:r>
              <a:rPr lang="en-US" dirty="0"/>
              <a:t> </a:t>
            </a:r>
            <a:r>
              <a:rPr lang="ru-RU" dirty="0"/>
              <a:t>и т. п.)</a:t>
            </a:r>
          </a:p>
          <a:p>
            <a:pPr lvl="1"/>
            <a:r>
              <a:rPr lang="ru-RU" dirty="0"/>
              <a:t>Будем удалять последовательно  удалять группы окончаний в «правильном порядке»  (см. описание алгоритма)</a:t>
            </a:r>
          </a:p>
          <a:p>
            <a:r>
              <a:rPr lang="ru-RU" dirty="0"/>
              <a:t>Пример:  быстрый, быстрее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err="1"/>
              <a:t>быст</a:t>
            </a:r>
            <a:r>
              <a:rPr lang="en-US" dirty="0"/>
              <a:t>;</a:t>
            </a:r>
            <a:r>
              <a:rPr lang="ru-RU" dirty="0"/>
              <a:t> побыстрее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err="1"/>
              <a:t>побыст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Грамматические характеристики по частям речи (пример из </a:t>
            </a:r>
            <a:r>
              <a:rPr lang="en-US" dirty="0"/>
              <a:t>Mystem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55570"/>
            <a:ext cx="8218488" cy="352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Словоизменительная парадигма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 каждого слова есть словоизменительная парадигма – список словоформ данной лексемы со всевозможными грамматическими характеристиками</a:t>
            </a:r>
          </a:p>
          <a:p>
            <a:r>
              <a:rPr lang="ru-RU" dirty="0"/>
              <a:t>Решение задачи морфологического</a:t>
            </a:r>
            <a:br>
              <a:rPr lang="ru-RU" dirty="0"/>
            </a:br>
            <a:r>
              <a:rPr lang="ru-RU" dirty="0"/>
              <a:t>анализа для данной словоформы</a:t>
            </a:r>
            <a:br>
              <a:rPr lang="ru-RU" dirty="0"/>
            </a:br>
            <a:r>
              <a:rPr lang="ru-RU" dirty="0"/>
              <a:t>представляет собой нахождение</a:t>
            </a:r>
            <a:br>
              <a:rPr lang="ru-RU" dirty="0"/>
            </a:br>
            <a:r>
              <a:rPr lang="ru-RU" dirty="0"/>
              <a:t>лексемы такой, что в данном </a:t>
            </a:r>
            <a:br>
              <a:rPr lang="ru-RU" dirty="0"/>
            </a:br>
            <a:r>
              <a:rPr lang="ru-RU" dirty="0"/>
              <a:t>контексте </a:t>
            </a:r>
            <a:r>
              <a:rPr lang="ru-RU" dirty="0" err="1"/>
              <a:t>словоформма</a:t>
            </a:r>
            <a:r>
              <a:rPr lang="ru-RU" dirty="0"/>
              <a:t> относится</a:t>
            </a:r>
            <a:br>
              <a:rPr lang="ru-RU" dirty="0"/>
            </a:br>
            <a:r>
              <a:rPr lang="ru-RU" dirty="0"/>
              <a:t>к парадигме найденной лексемы.</a:t>
            </a:r>
            <a:br>
              <a:rPr lang="ru-RU" dirty="0"/>
            </a:br>
            <a:r>
              <a:rPr lang="ru-RU" dirty="0"/>
              <a:t>Действительно, поняв каким элементом</a:t>
            </a:r>
            <a:br>
              <a:rPr lang="ru-RU" dirty="0"/>
            </a:br>
            <a:r>
              <a:rPr lang="ru-RU" dirty="0"/>
              <a:t>парадигму является словоформа можно</a:t>
            </a:r>
            <a:br>
              <a:rPr lang="ru-RU" dirty="0"/>
            </a:br>
            <a:r>
              <a:rPr lang="ru-RU" dirty="0"/>
              <a:t> определить ее грамматические характеристики</a:t>
            </a:r>
          </a:p>
          <a:p>
            <a:r>
              <a:rPr lang="ru-RU" dirty="0" err="1"/>
              <a:t>Наример</a:t>
            </a:r>
            <a:r>
              <a:rPr lang="ru-RU" dirty="0"/>
              <a:t> в предложении «Я плачу и плачу» первое плачу – 1. л., ед. ч., н. в. лексемы «платить» а второе «плачу» –  1. л., ед. ч., н. в. лексемы «плакать»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060" y="1806665"/>
            <a:ext cx="333037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Mystem</a:t>
            </a:r>
            <a:r>
              <a:rPr lang="ru-RU" dirty="0"/>
              <a:t>: идея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Mystem</a:t>
            </a:r>
            <a:r>
              <a:rPr lang="ru-RU" dirty="0"/>
              <a:t> реализуем алгоритм Сегаловича и</a:t>
            </a:r>
            <a:r>
              <a:rPr lang="en-US" dirty="0"/>
              <a:t> </a:t>
            </a:r>
            <a:r>
              <a:rPr lang="ru-RU" dirty="0"/>
              <a:t>позволяет эффективно находить для словоформы все возможные позиции в  словоизменительных парадигмах лексем</a:t>
            </a:r>
          </a:p>
          <a:p>
            <a:r>
              <a:rPr lang="ru-RU" dirty="0"/>
              <a:t>Идея алгоритма – поиск словоформы в двух префиксных деревьях</a:t>
            </a:r>
            <a:r>
              <a:rPr lang="en-US" dirty="0"/>
              <a:t> (</a:t>
            </a:r>
            <a:r>
              <a:rPr lang="en-US" dirty="0" err="1"/>
              <a:t>trie</a:t>
            </a:r>
            <a:r>
              <a:rPr lang="en-US" dirty="0"/>
              <a:t>)</a:t>
            </a:r>
            <a:r>
              <a:rPr lang="ru-RU" dirty="0"/>
              <a:t> – префиксном дереве инвертированных основ и префиксном дереве окончаний.</a:t>
            </a:r>
          </a:p>
          <a:p>
            <a:r>
              <a:rPr lang="ru-RU" dirty="0"/>
              <a:t>Каждая лексема записана в виде </a:t>
            </a:r>
            <a:r>
              <a:rPr lang="en-US" dirty="0" err="1"/>
              <a:t>inv$A</a:t>
            </a:r>
            <a:r>
              <a:rPr lang="ru-RU" dirty="0"/>
              <a:t>, где </a:t>
            </a:r>
            <a:r>
              <a:rPr lang="en-US" dirty="0"/>
              <a:t>inv </a:t>
            </a:r>
            <a:r>
              <a:rPr lang="ru-RU" dirty="0"/>
              <a:t>– инвертированная основа, а «А» – парадигма.</a:t>
            </a:r>
          </a:p>
          <a:p>
            <a:pPr lvl="1"/>
            <a:r>
              <a:rPr lang="ru-RU" dirty="0"/>
              <a:t>Например, для слова «топор» будем иметь следующую форму записи – «ропот</a:t>
            </a:r>
            <a:r>
              <a:rPr lang="en-US" dirty="0"/>
              <a:t>$</a:t>
            </a:r>
            <a:r>
              <a:rPr lang="ru-RU" dirty="0"/>
              <a:t>А», где А – всевозможные окончания («</a:t>
            </a:r>
            <a:r>
              <a:rPr lang="ru-RU" dirty="0" err="1"/>
              <a:t>ы</a:t>
            </a:r>
            <a:r>
              <a:rPr lang="ru-RU" dirty="0"/>
              <a:t>», «</a:t>
            </a:r>
            <a:r>
              <a:rPr lang="ru-RU" dirty="0" err="1"/>
              <a:t>ом</a:t>
            </a:r>
            <a:r>
              <a:rPr lang="ru-RU" dirty="0"/>
              <a:t>» «</a:t>
            </a:r>
            <a:r>
              <a:rPr lang="ru-RU" dirty="0" err="1"/>
              <a:t>ами</a:t>
            </a:r>
            <a:r>
              <a:rPr lang="ru-RU" dirty="0"/>
              <a:t>» и т. п.)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Сегаловича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42" y="1167594"/>
            <a:ext cx="782574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b="1" dirty="0"/>
              <a:t>Основные задачи </a:t>
            </a:r>
            <a:r>
              <a:rPr lang="en-US" sz="3600" b="1" dirty="0"/>
              <a:t>NLP</a:t>
            </a:r>
            <a:endParaRPr lang="ru-RU" sz="3600" b="1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3473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эталонного морфологического разбора из построенных гипотез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Unigram tagging – </a:t>
            </a:r>
            <a:r>
              <a:rPr lang="ru-RU" dirty="0"/>
              <a:t>выбор наилучшей гипотезы разбора без информации о контексте. Выбираем самую частую</a:t>
            </a:r>
            <a:r>
              <a:rPr lang="en-US" dirty="0"/>
              <a:t>/</a:t>
            </a:r>
            <a:r>
              <a:rPr lang="ru-RU" dirty="0"/>
              <a:t>самую вероятную</a:t>
            </a:r>
          </a:p>
          <a:p>
            <a:r>
              <a:rPr lang="en-US" dirty="0" err="1"/>
              <a:t>Ngram</a:t>
            </a:r>
            <a:r>
              <a:rPr lang="en-US" dirty="0"/>
              <a:t> tagging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выбор наилучшей гипотезы разбора используя информацию о </a:t>
            </a:r>
            <a:r>
              <a:rPr lang="en-US" dirty="0"/>
              <a:t>n </a:t>
            </a:r>
            <a:r>
              <a:rPr lang="ru-RU" dirty="0"/>
              <a:t>предыдущих </a:t>
            </a:r>
            <a:r>
              <a:rPr lang="ru-RU" dirty="0" err="1"/>
              <a:t>токенах</a:t>
            </a:r>
            <a:endParaRPr lang="ru-RU" dirty="0"/>
          </a:p>
          <a:p>
            <a:pPr lvl="1"/>
            <a:r>
              <a:rPr lang="ru-RU" dirty="0"/>
              <a:t>Используем окно фиксированной длины: </a:t>
            </a:r>
            <a:endParaRPr lang="en-US" dirty="0"/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 err="1"/>
              <a:t>MaxEnt</a:t>
            </a:r>
            <a:endParaRPr lang="en-US" dirty="0"/>
          </a:p>
          <a:p>
            <a:pPr lvl="2"/>
            <a:r>
              <a:rPr lang="en-US" dirty="0"/>
              <a:t>SENNA</a:t>
            </a:r>
          </a:p>
          <a:p>
            <a:pPr lvl="1"/>
            <a:r>
              <a:rPr lang="ru-RU" dirty="0"/>
              <a:t>Моделируем последовательность </a:t>
            </a:r>
            <a:r>
              <a:rPr lang="ru-RU" dirty="0" err="1"/>
              <a:t>токенов</a:t>
            </a:r>
            <a:endParaRPr lang="en-US" dirty="0"/>
          </a:p>
          <a:p>
            <a:pPr lvl="2"/>
            <a:r>
              <a:rPr lang="en-US" dirty="0"/>
              <a:t>HMM</a:t>
            </a:r>
          </a:p>
          <a:p>
            <a:pPr lvl="2"/>
            <a:r>
              <a:rPr lang="en-US" dirty="0"/>
              <a:t>CRF</a:t>
            </a:r>
          </a:p>
          <a:p>
            <a:pPr lvl="2"/>
            <a:r>
              <a:rPr lang="en-US" dirty="0"/>
              <a:t>RNN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DE1A-045B-4B85-B1C0-C08317E5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ACEB2-8A6F-49F8-9DB6-C2B88DC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https://colab.research.google.com/drive/1IPRWj0gPa6gyfFAkwU6pjBGrdxkdso2D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AD4310-97D0-4E17-926F-FB648F38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904AD1-D1D4-4ADE-BF66-D3E9BC4F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12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Машинный перевод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Классификация текстов</a:t>
            </a:r>
          </a:p>
          <a:p>
            <a:pPr lvl="1"/>
            <a:r>
              <a:rPr lang="ru-RU" dirty="0"/>
              <a:t>Спам</a:t>
            </a:r>
            <a:r>
              <a:rPr lang="en-US" dirty="0"/>
              <a:t>/</a:t>
            </a:r>
            <a:r>
              <a:rPr lang="ru-RU" dirty="0"/>
              <a:t>хам</a:t>
            </a:r>
          </a:p>
          <a:p>
            <a:pPr lvl="1"/>
            <a:r>
              <a:rPr lang="ru-RU" dirty="0"/>
              <a:t>Тональность в отзывах</a:t>
            </a:r>
          </a:p>
          <a:p>
            <a:pPr lvl="1"/>
            <a:r>
              <a:rPr lang="ru-RU" dirty="0"/>
              <a:t>Тематическая классификация</a:t>
            </a:r>
          </a:p>
          <a:p>
            <a:r>
              <a:rPr lang="ru-RU" dirty="0"/>
              <a:t>Кластеризация текстов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1581639"/>
            <a:ext cx="7839102" cy="103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110" y="2706764"/>
            <a:ext cx="4560578" cy="23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0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</a:t>
            </a:r>
            <a:r>
              <a:rPr lang="en-US" dirty="0"/>
              <a:t>(NER)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Синтаксический </a:t>
            </a:r>
            <a:r>
              <a:rPr lang="ru-RU" dirty="0" err="1"/>
              <a:t>парсинг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20" y="1671159"/>
            <a:ext cx="5625625" cy="11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615" y="3336836"/>
            <a:ext cx="5670630" cy="116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  <a:r>
              <a:rPr lang="en-US" dirty="0"/>
              <a:t>/</a:t>
            </a:r>
            <a:r>
              <a:rPr lang="ru-RU" dirty="0"/>
              <a:t>отношений </a:t>
            </a:r>
            <a:r>
              <a:rPr lang="en-US" dirty="0"/>
              <a:t>(relation extraction)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  <a:p>
            <a:r>
              <a:rPr lang="ru-RU" dirty="0" err="1"/>
              <a:t>Саммаризация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293" y="1536635"/>
            <a:ext cx="7263062" cy="10351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023" y="2571750"/>
            <a:ext cx="5985665" cy="240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Вопросно-ответные системы (</a:t>
            </a:r>
            <a:r>
              <a:rPr lang="en-US" dirty="0"/>
              <a:t>QA</a:t>
            </a:r>
            <a:r>
              <a:rPr lang="ru-RU" dirty="0"/>
              <a:t>)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Диалоговые системы, </a:t>
            </a:r>
            <a:r>
              <a:rPr lang="ru-RU" dirty="0" err="1"/>
              <a:t>чатботы</a:t>
            </a:r>
            <a:endParaRPr lang="ru-RU" dirty="0"/>
          </a:p>
          <a:p>
            <a:pPr lvl="1"/>
            <a:r>
              <a:rPr lang="en-US" dirty="0"/>
              <a:t>Amazon </a:t>
            </a:r>
            <a:r>
              <a:rPr lang="en-US" dirty="0" err="1"/>
              <a:t>Alexa</a:t>
            </a:r>
            <a:endParaRPr lang="en-US" dirty="0"/>
          </a:p>
          <a:p>
            <a:pPr lvl="1"/>
            <a:r>
              <a:rPr lang="en-US" dirty="0" err="1"/>
              <a:t>Siri</a:t>
            </a:r>
            <a:endParaRPr lang="en-US" dirty="0"/>
          </a:p>
          <a:p>
            <a:pPr lvl="1"/>
            <a:r>
              <a:rPr lang="ru-RU" dirty="0"/>
              <a:t>Алиса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313" y="1716655"/>
            <a:ext cx="7650850" cy="1428995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9425" y="3096927"/>
            <a:ext cx="1609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990" y="3145650"/>
            <a:ext cx="1260140" cy="185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сложности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4" y="816555"/>
            <a:ext cx="8595955" cy="423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09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сложности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Формулировки задач достаточно простые, однако сами задачи - нет: язык очень неоднозначный, есть омонимы и многозначные слова. </a:t>
            </a:r>
          </a:p>
          <a:p>
            <a:pPr lvl="1"/>
            <a:r>
              <a:rPr lang="ru-RU" dirty="0"/>
              <a:t>Полисемия: остановка</a:t>
            </a:r>
            <a:r>
              <a:rPr lang="en-US" dirty="0"/>
              <a:t>,</a:t>
            </a:r>
            <a:r>
              <a:rPr lang="ru-RU" dirty="0"/>
              <a:t> стол,</a:t>
            </a:r>
            <a:r>
              <a:rPr lang="en-US" dirty="0"/>
              <a:t> board, run</a:t>
            </a:r>
          </a:p>
          <a:p>
            <a:pPr lvl="1"/>
            <a:r>
              <a:rPr lang="ru-RU" dirty="0"/>
              <a:t>Омонимия: ключ, лук, замок, печь</a:t>
            </a:r>
          </a:p>
          <a:p>
            <a:pPr lvl="1"/>
            <a:r>
              <a:rPr lang="en-US" dirty="0"/>
              <a:t>Press space</a:t>
            </a:r>
            <a:r>
              <a:rPr lang="ru-RU" dirty="0"/>
              <a:t> </a:t>
            </a:r>
            <a:r>
              <a:rPr lang="en-US" dirty="0"/>
              <a:t>bar to continue -&gt; </a:t>
            </a:r>
            <a:r>
              <a:rPr lang="ru-RU" dirty="0"/>
              <a:t>бар космический пресс продолжает работу</a:t>
            </a:r>
          </a:p>
          <a:p>
            <a:r>
              <a:rPr lang="ru-RU" dirty="0"/>
              <a:t>Еще есть дополнительные тонкости такие: анафора, эллипсис и т. п.</a:t>
            </a:r>
          </a:p>
          <a:p>
            <a:pPr lvl="1"/>
            <a:r>
              <a:rPr lang="ru-RU" dirty="0"/>
              <a:t>Анафора: Дворник мел двор. Он устал</a:t>
            </a:r>
          </a:p>
          <a:p>
            <a:pPr lvl="1"/>
            <a:r>
              <a:rPr lang="ru-RU" dirty="0"/>
              <a:t>Эллипсис: Петя съел зеленое яблоко, а Маша - красное</a:t>
            </a:r>
          </a:p>
          <a:p>
            <a:r>
              <a:rPr lang="ru-RU" dirty="0"/>
              <a:t>Человек легко разрешает эту неоднозначность по контексту, компьютеру намного сложнее.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05829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38507</TotalTime>
  <Words>1762</Words>
  <Application>Microsoft Office PowerPoint</Application>
  <PresentationFormat>Экран (16:9)</PresentationFormat>
  <Paragraphs>197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ABBYY Corporate</vt:lpstr>
      <vt:lpstr>NLP: введение, базовые элементы пайплайна</vt:lpstr>
      <vt:lpstr>Содержание</vt:lpstr>
      <vt:lpstr>Содержание</vt:lpstr>
      <vt:lpstr>NLP: основные задачи</vt:lpstr>
      <vt:lpstr>NLP: основные задачи</vt:lpstr>
      <vt:lpstr>NLP: основные задачи</vt:lpstr>
      <vt:lpstr>NLP: основные задачи</vt:lpstr>
      <vt:lpstr>NLP: сложности</vt:lpstr>
      <vt:lpstr>NLP: сложности</vt:lpstr>
      <vt:lpstr>Как понять, что задача решена хорошо?</vt:lpstr>
      <vt:lpstr>Содержание</vt:lpstr>
      <vt:lpstr>NLP: к пайплайну NLP</vt:lpstr>
      <vt:lpstr>Пайплайн NLP: сегментация и токинезация</vt:lpstr>
      <vt:lpstr>Пайплайн NLP: дальнейшие шаги</vt:lpstr>
      <vt:lpstr>Содержание</vt:lpstr>
      <vt:lpstr>Токенизация</vt:lpstr>
      <vt:lpstr>Токенизация с помощью регэксов</vt:lpstr>
      <vt:lpstr>Сегментация предложений: идеи решений</vt:lpstr>
      <vt:lpstr>Сегментация предложений: устройство классификатора</vt:lpstr>
      <vt:lpstr>Нахождение аббревиатур</vt:lpstr>
      <vt:lpstr>Аббревиатуры в PunktSentenceTokenizer </vt:lpstr>
      <vt:lpstr>Содержание</vt:lpstr>
      <vt:lpstr>Стемминг и морфологический анализ</vt:lpstr>
      <vt:lpstr>Причины использования</vt:lpstr>
      <vt:lpstr>Стемминг</vt:lpstr>
      <vt:lpstr>Грамматические характеристики по частям речи (пример из Mystem)</vt:lpstr>
      <vt:lpstr>Словоизменительная парадигма</vt:lpstr>
      <vt:lpstr>Mystem: идея алгоритма</vt:lpstr>
      <vt:lpstr>Алгоритм Сегаловича</vt:lpstr>
      <vt:lpstr>Выбор эталонного морфологического разбора из построенных гипотез</vt:lpstr>
      <vt:lpstr>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766</cp:revision>
  <dcterms:created xsi:type="dcterms:W3CDTF">2012-10-11T07:31:41Z</dcterms:created>
  <dcterms:modified xsi:type="dcterms:W3CDTF">2020-07-14T14:04:12Z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