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400" r:id="rId5"/>
    <p:sldId id="383" r:id="rId6"/>
    <p:sldId id="412" r:id="rId7"/>
    <p:sldId id="411" r:id="rId8"/>
    <p:sldId id="401" r:id="rId9"/>
    <p:sldId id="427" r:id="rId10"/>
    <p:sldId id="403" r:id="rId11"/>
    <p:sldId id="404" r:id="rId12"/>
    <p:sldId id="405" r:id="rId13"/>
    <p:sldId id="408" r:id="rId14"/>
    <p:sldId id="406" r:id="rId15"/>
    <p:sldId id="415" r:id="rId16"/>
    <p:sldId id="407" r:id="rId17"/>
    <p:sldId id="409" r:id="rId18"/>
    <p:sldId id="413" r:id="rId19"/>
    <p:sldId id="414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31" r:id="rId31"/>
    <p:sldId id="428" r:id="rId32"/>
    <p:sldId id="429" r:id="rId33"/>
    <p:sldId id="430" r:id="rId34"/>
    <p:sldId id="426" r:id="rId35"/>
    <p:sldId id="432" r:id="rId3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F892A5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569" autoAdjust="0"/>
  </p:normalViewPr>
  <p:slideViewPr>
    <p:cSldViewPr snapToObjects="1">
      <p:cViewPr varScale="1">
        <p:scale>
          <a:sx n="108" d="100"/>
          <a:sy n="108" d="100"/>
        </p:scale>
        <p:origin x="427" y="72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72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3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CA9787-B5BD-494D-9CE3-72F02BE2719D}" type="datetime1">
              <a:rPr lang="ru-RU" smtClean="0"/>
              <a:t>31.03.2020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91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52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1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19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93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44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38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31.03.2020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1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models/tree/master/syntaxnet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5" y="2409732"/>
            <a:ext cx="8649960" cy="702078"/>
          </a:xfrm>
        </p:spPr>
        <p:txBody>
          <a:bodyPr>
            <a:normAutofit/>
          </a:bodyPr>
          <a:lstStyle/>
          <a:p>
            <a:r>
              <a:rPr lang="en-US" dirty="0"/>
              <a:t>Transition-based</a:t>
            </a:r>
            <a:r>
              <a:rPr lang="ru-RU" dirty="0"/>
              <a:t> парсеры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3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2050" name="Picture 2" descr="Animation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44" y="1515269"/>
            <a:ext cx="5715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признаки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530" y="1218646"/>
            <a:ext cx="8218488" cy="3639852"/>
          </a:xfrm>
        </p:spPr>
        <p:txBody>
          <a:bodyPr>
            <a:normAutofit/>
          </a:bodyPr>
          <a:lstStyle/>
          <a:p>
            <a:r>
              <a:rPr lang="ru-RU" sz="2800" dirty="0"/>
              <a:t>Базовые признаки:</a:t>
            </a:r>
            <a:endParaRPr lang="en-US" sz="2800" dirty="0"/>
          </a:p>
          <a:p>
            <a:pPr lvl="1"/>
            <a:r>
              <a:rPr lang="ru-RU" sz="2800" dirty="0"/>
              <a:t>Выбирается элемент – </a:t>
            </a:r>
            <a:r>
              <a:rPr lang="en-US" sz="2800" dirty="0"/>
              <a:t>input, input(</a:t>
            </a:r>
            <a:r>
              <a:rPr lang="en-US" sz="2800" dirty="0" err="1"/>
              <a:t>i</a:t>
            </a:r>
            <a:r>
              <a:rPr lang="en-US" sz="2800" dirty="0"/>
              <a:t>), stack, stack(</a:t>
            </a:r>
            <a:r>
              <a:rPr lang="en-US" sz="2800" dirty="0" err="1"/>
              <a:t>i</a:t>
            </a:r>
            <a:r>
              <a:rPr lang="en-US" sz="2800" dirty="0"/>
              <a:t>), </a:t>
            </a:r>
            <a:r>
              <a:rPr lang="ru-RU" sz="2800" dirty="0"/>
              <a:t>самые левые и правые дети этих элементов, самый левый внук, самый правый внук и т. п.</a:t>
            </a:r>
          </a:p>
          <a:p>
            <a:pPr lvl="1"/>
            <a:r>
              <a:rPr lang="ru-RU" sz="2800" dirty="0"/>
              <a:t>Для каждого из элементов можно посмотреть словоформу, </a:t>
            </a:r>
            <a:r>
              <a:rPr lang="en-US" sz="2800" dirty="0"/>
              <a:t>POS-</a:t>
            </a:r>
            <a:r>
              <a:rPr lang="ru-RU" sz="2800" dirty="0"/>
              <a:t>тег или метку зависимости от родителя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67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использующегося в </a:t>
            </a:r>
            <a:r>
              <a:rPr lang="en-US" dirty="0" err="1"/>
              <a:t>SyntaxNet</a:t>
            </a:r>
            <a:r>
              <a:rPr lang="ru-RU" dirty="0"/>
              <a:t> набора базовых признаков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input.word</a:t>
            </a:r>
            <a:r>
              <a:rPr lang="en-US" dirty="0"/>
              <a:t> input(1).word, input(2).word, input(3).word, </a:t>
            </a:r>
            <a:r>
              <a:rPr lang="en-US" dirty="0" err="1"/>
              <a:t>stack.word</a:t>
            </a:r>
            <a:r>
              <a:rPr lang="en-US" dirty="0"/>
              <a:t>, stack(1).word, stack(2).word, stack(3).word, </a:t>
            </a:r>
            <a:r>
              <a:rPr lang="en-US" dirty="0" err="1"/>
              <a:t>stack.child</a:t>
            </a:r>
            <a:r>
              <a:rPr lang="en-US" dirty="0"/>
              <a:t>(1).word, </a:t>
            </a:r>
            <a:r>
              <a:rPr lang="en-US" dirty="0" err="1"/>
              <a:t>stack.child</a:t>
            </a:r>
            <a:r>
              <a:rPr lang="en-US" dirty="0"/>
              <a:t>(1).sibling(-1).word, </a:t>
            </a:r>
            <a:r>
              <a:rPr lang="en-US" dirty="0" err="1"/>
              <a:t>stack.child</a:t>
            </a:r>
            <a:r>
              <a:rPr lang="en-US" dirty="0"/>
              <a:t>(-1).word, </a:t>
            </a:r>
            <a:r>
              <a:rPr lang="en-US" dirty="0" err="1"/>
              <a:t>stack.child</a:t>
            </a:r>
            <a:r>
              <a:rPr lang="en-US" dirty="0"/>
              <a:t>(-1).sibling(1).word, stack(1).child(1).word, stack(1).child(1).sibling(-1).word, stack(1).child(-1).word, stack(1).child(-1).sibling(1).word, </a:t>
            </a:r>
            <a:r>
              <a:rPr lang="en-US" dirty="0" err="1"/>
              <a:t>stack.child</a:t>
            </a:r>
            <a:r>
              <a:rPr lang="en-US" dirty="0"/>
              <a:t>(2).word, </a:t>
            </a:r>
            <a:r>
              <a:rPr lang="en-US" dirty="0" err="1"/>
              <a:t>stack.child</a:t>
            </a:r>
            <a:r>
              <a:rPr lang="en-US" dirty="0"/>
              <a:t>(-2).word, stack(1).child(2).word, stack(1).child(-2).word;</a:t>
            </a:r>
          </a:p>
          <a:p>
            <a:pPr marL="0" indent="0">
              <a:buNone/>
            </a:pPr>
            <a:r>
              <a:rPr lang="en-US" dirty="0" err="1"/>
              <a:t>input.tag</a:t>
            </a:r>
            <a:r>
              <a:rPr lang="en-US" dirty="0"/>
              <a:t>, input(1).tag, input(2).tag, input(3).tag, </a:t>
            </a:r>
            <a:r>
              <a:rPr lang="en-US" dirty="0" err="1"/>
              <a:t>stack.tag</a:t>
            </a:r>
            <a:r>
              <a:rPr lang="en-US" dirty="0"/>
              <a:t>, stack(1).tag, stack(2).tag, stack(3).tag, </a:t>
            </a:r>
            <a:r>
              <a:rPr lang="en-US" dirty="0" err="1"/>
              <a:t>stack.child</a:t>
            </a:r>
            <a:r>
              <a:rPr lang="en-US" dirty="0"/>
              <a:t>(1).tag, </a:t>
            </a:r>
            <a:r>
              <a:rPr lang="en-US" dirty="0" err="1"/>
              <a:t>stack.child</a:t>
            </a:r>
            <a:r>
              <a:rPr lang="en-US" dirty="0"/>
              <a:t>(1).sibling(-1).tag, </a:t>
            </a:r>
            <a:r>
              <a:rPr lang="en-US" dirty="0" err="1"/>
              <a:t>stack.child</a:t>
            </a:r>
            <a:r>
              <a:rPr lang="en-US" dirty="0"/>
              <a:t>(-1).tag, </a:t>
            </a:r>
            <a:r>
              <a:rPr lang="en-US" dirty="0" err="1"/>
              <a:t>stack.child</a:t>
            </a:r>
            <a:r>
              <a:rPr lang="en-US" dirty="0"/>
              <a:t>(-1).sibling(1).tag, stack(1).child(1).tag, stack(1).child(1).sibling(-1).tag, stack(1).child(-1).tag, stack(1).child(-1).sibling(1).tag, </a:t>
            </a:r>
            <a:r>
              <a:rPr lang="en-US" dirty="0" err="1"/>
              <a:t>stack.child</a:t>
            </a:r>
            <a:r>
              <a:rPr lang="en-US" dirty="0"/>
              <a:t>(2).tag, </a:t>
            </a:r>
            <a:r>
              <a:rPr lang="en-US" dirty="0" err="1"/>
              <a:t>stack.child</a:t>
            </a:r>
            <a:r>
              <a:rPr lang="en-US" dirty="0"/>
              <a:t>(-2).tag, stack(1).child(2).tag, stack(1).child(-2).tag;</a:t>
            </a:r>
          </a:p>
          <a:p>
            <a:pPr marL="0" indent="0">
              <a:buNone/>
            </a:pPr>
            <a:r>
              <a:rPr lang="en-US" dirty="0" err="1"/>
              <a:t>stack.child</a:t>
            </a:r>
            <a:r>
              <a:rPr lang="en-US" dirty="0"/>
              <a:t>(1).label, </a:t>
            </a:r>
            <a:r>
              <a:rPr lang="en-US" dirty="0" err="1"/>
              <a:t>stack.child</a:t>
            </a:r>
            <a:r>
              <a:rPr lang="en-US" dirty="0"/>
              <a:t>(1).sibling(-1).label, </a:t>
            </a:r>
            <a:r>
              <a:rPr lang="en-US" dirty="0" err="1"/>
              <a:t>stack.child</a:t>
            </a:r>
            <a:r>
              <a:rPr lang="en-US" dirty="0"/>
              <a:t>(-1).label, </a:t>
            </a:r>
            <a:r>
              <a:rPr lang="en-US" dirty="0" err="1"/>
              <a:t>stack.child</a:t>
            </a:r>
            <a:r>
              <a:rPr lang="en-US" dirty="0"/>
              <a:t>(-1).sibling(1).label, stack(1).child(1).label, stack(1).child(1).sibling(-1).label, stack(1).child(-1).label, stack(1).child(-1).sibling(1).label, </a:t>
            </a:r>
            <a:r>
              <a:rPr lang="en-US" dirty="0" err="1"/>
              <a:t>stack.child</a:t>
            </a:r>
            <a:r>
              <a:rPr lang="en-US" dirty="0"/>
              <a:t>(2).label, </a:t>
            </a:r>
            <a:r>
              <a:rPr lang="en-US" dirty="0" err="1"/>
              <a:t>stack.child</a:t>
            </a:r>
            <a:r>
              <a:rPr lang="en-US" dirty="0"/>
              <a:t>(-2).label, stack(1).child(2).label, stack(1).child(-2).label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33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обучения </a:t>
            </a:r>
            <a:r>
              <a:rPr lang="en-US" dirty="0" err="1"/>
              <a:t>MaltParser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Из базовых признаков конструируются составные – конъюнкции базовых элементов(обычно до 3 элементов в конъюнкции).</a:t>
            </a:r>
          </a:p>
          <a:p>
            <a:r>
              <a:rPr lang="ru-RU" sz="2800" dirty="0"/>
              <a:t>Пользуясь составными признаками конфигурации механизм обучения</a:t>
            </a:r>
            <a:r>
              <a:rPr lang="en-US" sz="2800" dirty="0"/>
              <a:t>(SVM)</a:t>
            </a:r>
            <a:r>
              <a:rPr lang="ru-RU" sz="2800" dirty="0"/>
              <a:t> выбирает наилучшее действие для данной конфигурации.</a:t>
            </a:r>
          </a:p>
          <a:p>
            <a:r>
              <a:rPr lang="ru-RU" sz="2800" dirty="0"/>
              <a:t>В базовой реализации обучение жадное.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27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Вещественные признаки на основе эмбеддингов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Основная идея</a:t>
            </a:r>
            <a:r>
              <a:rPr lang="en-US" sz="2800" dirty="0"/>
              <a:t>:</a:t>
            </a:r>
          </a:p>
          <a:p>
            <a:pPr lvl="1"/>
            <a:r>
              <a:rPr lang="ru-RU" sz="2800" dirty="0"/>
              <a:t>Для слов, </a:t>
            </a:r>
            <a:r>
              <a:rPr lang="en-US" sz="2800" dirty="0"/>
              <a:t>POS-</a:t>
            </a:r>
            <a:r>
              <a:rPr lang="ru-RU" sz="2800" dirty="0"/>
              <a:t>тегов и меток зависимостей обучаются эмбеддинги.</a:t>
            </a:r>
          </a:p>
          <a:p>
            <a:pPr lvl="1"/>
            <a:r>
              <a:rPr lang="ru-RU" sz="2800" dirty="0"/>
              <a:t>Конкатенация эмбеддингов базовых элементов отображается на скрытый слой с кубической функцией активации.</a:t>
            </a:r>
          </a:p>
          <a:p>
            <a:pPr lvl="1"/>
            <a:r>
              <a:rPr lang="ru-RU" sz="2800" dirty="0"/>
              <a:t>За скрытым слоем добавляется </a:t>
            </a:r>
            <a:r>
              <a:rPr lang="en-US" sz="2800" dirty="0" err="1"/>
              <a:t>softmax</a:t>
            </a:r>
            <a:r>
              <a:rPr lang="ru-RU" sz="2800" dirty="0"/>
              <a:t>. Обучение сети – максимизация вероятности эталонных действий на нем.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74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Эмбеддинги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Эмбеддинг – отображение из дискретного вектора признаков в непрерывный вектор заданной размерности </a:t>
            </a:r>
            <a:r>
              <a:rPr lang="en-US" dirty="0"/>
              <a:t>h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Каноничный пример – эмбеддинг слова.</a:t>
            </a:r>
            <a:br>
              <a:rPr lang="ru-RU" dirty="0"/>
            </a:br>
            <a:r>
              <a:rPr lang="ru-RU" dirty="0"/>
              <a:t>Исходный вектор: x = (0, 0, … </a:t>
            </a:r>
            <a:r>
              <a:rPr lang="en-US" dirty="0"/>
              <a:t>, </a:t>
            </a:r>
            <a:r>
              <a:rPr lang="ru-RU" dirty="0"/>
              <a:t>1, 0, … 0) длины размера словаря</a:t>
            </a:r>
            <a:br>
              <a:rPr lang="ru-RU" dirty="0"/>
            </a:br>
            <a:r>
              <a:rPr lang="ru-RU" dirty="0"/>
              <a:t>Результат: x’= (0.2, 0.8, …, -15.9) длины </a:t>
            </a:r>
            <a:r>
              <a:rPr lang="en-US" dirty="0"/>
              <a:t>h</a:t>
            </a:r>
            <a:r>
              <a:rPr lang="ru-RU" dirty="0"/>
              <a:t>.</a:t>
            </a:r>
          </a:p>
          <a:p>
            <a:r>
              <a:rPr lang="ru-RU" dirty="0"/>
              <a:t>Обычно обучаются на неразмеченных данных по контексту.</a:t>
            </a:r>
          </a:p>
          <a:p>
            <a:r>
              <a:rPr lang="ru-RU" dirty="0"/>
              <a:t>Причины использования:</a:t>
            </a:r>
          </a:p>
          <a:p>
            <a:pPr lvl="1"/>
            <a:r>
              <a:rPr lang="ru-RU" dirty="0"/>
              <a:t>Уменьшение размерности пространства признаков.</a:t>
            </a:r>
          </a:p>
          <a:p>
            <a:pPr lvl="1"/>
            <a:r>
              <a:rPr lang="ru-RU" dirty="0"/>
              <a:t>Учет близости элементов в исходном пространстве.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78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Эмбеддинги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4102" name="Picture 6" descr="&amp;Kcy;&amp;acy;&amp;rcy;&amp;tcy;&amp;icy;&amp;ncy;&amp;kcy;&amp;icy; &amp;pcy;&amp;ocy; &amp;zcy;&amp;acy;&amp;pcy;&amp;rcy;&amp;ocy;&amp;scy;&amp;ucy; word2ve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1170135"/>
            <a:ext cx="5094897" cy="295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87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Эмбеддинги слов, тегов и меток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процессе обучения сети обучаются эмбеддинги для слов, </a:t>
            </a:r>
            <a:r>
              <a:rPr lang="en-US" sz="2400" dirty="0"/>
              <a:t>POS-</a:t>
            </a:r>
            <a:r>
              <a:rPr lang="ru-RU" sz="2400" dirty="0"/>
              <a:t>тегов и  меток зависимостей.</a:t>
            </a:r>
          </a:p>
          <a:p>
            <a:r>
              <a:rPr lang="ru-RU" sz="2400" dirty="0"/>
              <a:t>В качестве начального приближения эмбеддингов слов обычно используются заранее обученные на большом корпусе эмбеддинги ( в </a:t>
            </a:r>
            <a:r>
              <a:rPr lang="en-US" sz="2400" dirty="0" err="1"/>
              <a:t>SyntaxNet</a:t>
            </a:r>
            <a:r>
              <a:rPr lang="en-US" sz="2400" dirty="0"/>
              <a:t> </a:t>
            </a:r>
            <a:r>
              <a:rPr lang="ru-RU" sz="2400" dirty="0"/>
              <a:t>и  во всех процитированных работах это </a:t>
            </a:r>
            <a:r>
              <a:rPr lang="en-US" sz="2400" dirty="0"/>
              <a:t>SENNA</a:t>
            </a:r>
            <a:r>
              <a:rPr lang="ru-RU" sz="2400" dirty="0"/>
              <a:t>-</a:t>
            </a:r>
            <a:r>
              <a:rPr lang="en-US" sz="2400" dirty="0" err="1"/>
              <a:t>embeddings</a:t>
            </a:r>
            <a:r>
              <a:rPr lang="ru-RU" sz="2400" dirty="0"/>
              <a:t> 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  <a:p>
            <a:r>
              <a:rPr lang="ru-RU" sz="2400" dirty="0"/>
              <a:t>Эмбеддинги для </a:t>
            </a:r>
            <a:r>
              <a:rPr lang="en-US" sz="2400" dirty="0"/>
              <a:t>POS-</a:t>
            </a:r>
            <a:r>
              <a:rPr lang="ru-RU" sz="2400" dirty="0"/>
              <a:t>тегов и меток зависимостей инициализируются случайным образом.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11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нейросети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Перед обучением модели фиксируется набор базовых признаков (словоформа первого слова на входе, </a:t>
                </a:r>
                <a:r>
                  <a:rPr lang="en-US" dirty="0"/>
                  <a:t>POS-</a:t>
                </a:r>
                <a:r>
                  <a:rPr lang="ru-RU" dirty="0"/>
                  <a:t>тег самого левого ребенка второго элемента на стеке и т. п.)</a:t>
                </a:r>
              </a:p>
              <a:p>
                <a:r>
                  <a:rPr lang="ru-RU" dirty="0"/>
                  <a:t>Для данной конфигурации все базовые признаки конкатенируются в один вектор </a:t>
                </a:r>
                <a:r>
                  <a:rPr lang="en-US" dirty="0"/>
                  <a:t>x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Полученный вектор отображается на полносвязанный слой размера </a:t>
                </a:r>
                <a:r>
                  <a:rPr lang="en-US" dirty="0"/>
                  <a:t>h </a:t>
                </a:r>
                <a:r>
                  <a:rPr lang="ru-RU" dirty="0"/>
                  <a:t>с помощью кубической функции активации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/>
                  <a:t>После скрытого слоя добавлен слой </a:t>
                </a:r>
                <a:r>
                  <a:rPr lang="en-US" dirty="0" err="1"/>
                  <a:t>softmax</a:t>
                </a:r>
                <a:r>
                  <a:rPr lang="ru-RU" dirty="0"/>
                  <a:t>, задающий вероятности каждого из </a:t>
                </a:r>
                <a:r>
                  <a:rPr lang="en-US" dirty="0"/>
                  <a:t>2L+1 </a:t>
                </a:r>
                <a:r>
                  <a:rPr lang="ru-RU" dirty="0"/>
                  <a:t>возможных действий ( где </a:t>
                </a:r>
                <a:r>
                  <a:rPr lang="en-US" dirty="0"/>
                  <a:t>L – </a:t>
                </a:r>
                <a:r>
                  <a:rPr lang="ru-RU" dirty="0"/>
                  <a:t>количество меток зависимостей).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9" t="-1173" r="-1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79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нейросети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6" name="Picture 2" descr="Schemat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922174"/>
            <a:ext cx="6168057" cy="346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0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038" y="1203500"/>
            <a:ext cx="8218488" cy="3639852"/>
          </a:xfrm>
        </p:spPr>
        <p:txBody>
          <a:bodyPr>
            <a:normAutofit/>
          </a:bodyPr>
          <a:lstStyle/>
          <a:p>
            <a:r>
              <a:rPr lang="en-US" sz="2800" dirty="0"/>
              <a:t>Overview</a:t>
            </a:r>
            <a:endParaRPr lang="ru-RU" sz="2800" dirty="0"/>
          </a:p>
          <a:p>
            <a:r>
              <a:rPr lang="ru-RU" sz="2800" dirty="0"/>
              <a:t>Основные используемые идеи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Transition-based </a:t>
            </a:r>
            <a:r>
              <a:rPr lang="ru-RU" sz="2800" dirty="0"/>
              <a:t>парсеры</a:t>
            </a:r>
          </a:p>
          <a:p>
            <a:pPr lvl="1"/>
            <a:r>
              <a:rPr lang="ru-RU" sz="2800" dirty="0"/>
              <a:t>Веществанные признаки на основе эмбеддингов</a:t>
            </a:r>
          </a:p>
          <a:p>
            <a:pPr lvl="1"/>
            <a:r>
              <a:rPr lang="ru-RU" sz="2800" dirty="0"/>
              <a:t>Глобальное обучение</a:t>
            </a:r>
            <a:endParaRPr lang="en-US" sz="2800" dirty="0"/>
          </a:p>
          <a:p>
            <a:r>
              <a:rPr lang="ru-RU" sz="2800" dirty="0"/>
              <a:t>Особенности реализации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44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архитектуры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Эмбеддинги </a:t>
            </a:r>
            <a:r>
              <a:rPr lang="en-US" sz="2400" dirty="0"/>
              <a:t>POS-</a:t>
            </a:r>
            <a:r>
              <a:rPr lang="ru-RU" sz="2400" dirty="0"/>
              <a:t>тегов и меток зависимостей позволяют выразить близость </a:t>
            </a:r>
            <a:r>
              <a:rPr lang="en-US" sz="2400" dirty="0"/>
              <a:t>POS-</a:t>
            </a:r>
            <a:r>
              <a:rPr lang="ru-RU" sz="2400" dirty="0"/>
              <a:t>тегов и меток зависимостей друг к другу.</a:t>
            </a:r>
          </a:p>
          <a:p>
            <a:r>
              <a:rPr lang="ru-RU" sz="2400" dirty="0"/>
              <a:t>Кубическая функция активации хорошо подходит для выражения конъюнкций из трех и менее базовых признаков.</a:t>
            </a:r>
          </a:p>
          <a:p>
            <a:r>
              <a:rPr lang="ru-RU" sz="2400" dirty="0"/>
              <a:t>На нейронах скрытого слоя получаются осмысленные признаки: можно посмотреть какие базовые признаки дают наибольший вклад на каждом из нейронов. Конъюнкция доминирующих признаков, как правило, осмысленная</a:t>
            </a:r>
            <a:r>
              <a:rPr lang="ru-RU" dirty="0"/>
              <a:t>.</a:t>
            </a:r>
          </a:p>
          <a:p>
            <a:pPr marL="357187" lvl="1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56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Доминирующие признаки для нейронов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9682"/>
            <a:ext cx="8218488" cy="30610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21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Глобальное обучение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Label-bias problem</a:t>
            </a:r>
          </a:p>
          <a:p>
            <a:pPr lvl="1"/>
            <a:r>
              <a:rPr lang="ru-RU" dirty="0"/>
              <a:t>Встречается не только в </a:t>
            </a:r>
            <a:r>
              <a:rPr lang="en-US" dirty="0"/>
              <a:t>NLP</a:t>
            </a:r>
            <a:r>
              <a:rPr lang="ru-RU" dirty="0"/>
              <a:t>. Это, в частности, мотивация перехода от </a:t>
            </a:r>
            <a:r>
              <a:rPr lang="en-US" dirty="0"/>
              <a:t>MEMM </a:t>
            </a:r>
            <a:r>
              <a:rPr lang="ru-RU" dirty="0"/>
              <a:t>к </a:t>
            </a:r>
            <a:r>
              <a:rPr lang="en-US" dirty="0"/>
              <a:t>CRF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Авторы </a:t>
            </a:r>
            <a:r>
              <a:rPr lang="en-US" dirty="0" err="1"/>
              <a:t>SyntaxNet</a:t>
            </a:r>
            <a:r>
              <a:rPr lang="en-US" dirty="0"/>
              <a:t> </a:t>
            </a:r>
            <a:r>
              <a:rPr lang="ru-RU" dirty="0"/>
              <a:t>показывают, что для задачи тегирования глобально обучаемые модели строго более выразительны, чем локально обучаемые.</a:t>
            </a:r>
          </a:p>
          <a:p>
            <a:pPr lvl="1"/>
            <a:r>
              <a:rPr lang="ru-RU" dirty="0"/>
              <a:t>Локальное обучение может быть приближено к глобальному, если дать возможность смотреть на </a:t>
            </a:r>
            <a:r>
              <a:rPr lang="en-US" dirty="0"/>
              <a:t>k </a:t>
            </a:r>
            <a:r>
              <a:rPr lang="ru-RU" dirty="0"/>
              <a:t>элементов вперед. Но для любого </a:t>
            </a:r>
            <a:r>
              <a:rPr lang="en-US" dirty="0"/>
              <a:t>k </a:t>
            </a:r>
            <a:r>
              <a:rPr lang="ru-RU" dirty="0"/>
              <a:t>можно сконструировать пример, на котором локальное обучение проигрывает глобальному.</a:t>
            </a:r>
          </a:p>
          <a:p>
            <a:r>
              <a:rPr lang="ru-RU" dirty="0"/>
              <a:t>Глобальное обучение</a:t>
            </a:r>
            <a:r>
              <a:rPr lang="en-US" dirty="0"/>
              <a:t> c CRF-</a:t>
            </a:r>
            <a:r>
              <a:rPr lang="ru-RU" dirty="0"/>
              <a:t>подобной функцией ошибки проводится с помощью </a:t>
            </a:r>
            <a:r>
              <a:rPr lang="en-US" dirty="0"/>
              <a:t>beam search </a:t>
            </a:r>
            <a:r>
              <a:rPr lang="ru-RU" dirty="0"/>
              <a:t>по методу </a:t>
            </a:r>
            <a:r>
              <a:rPr lang="en-US" dirty="0"/>
              <a:t>early updates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57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  <a:r>
              <a:rPr lang="ru-RU" dirty="0"/>
              <a:t> </a:t>
            </a:r>
            <a:r>
              <a:rPr lang="en-US" dirty="0"/>
              <a:t>bias problem 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41580"/>
            <a:ext cx="8218488" cy="34576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292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</a:t>
            </a:r>
            <a:r>
              <a:rPr lang="ru-RU" dirty="0"/>
              <a:t>по методу </a:t>
            </a:r>
            <a:r>
              <a:rPr lang="en-US" dirty="0"/>
              <a:t>early updates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Строим не одну самую вероятную последоватьльность действий, а </a:t>
            </a:r>
            <a:r>
              <a:rPr lang="en-US" dirty="0"/>
              <a:t>k </a:t>
            </a:r>
            <a:r>
              <a:rPr lang="ru-RU" dirty="0"/>
              <a:t>самых вероятных.</a:t>
            </a:r>
          </a:p>
          <a:p>
            <a:r>
              <a:rPr lang="ru-RU" dirty="0"/>
              <a:t>Среди </a:t>
            </a:r>
            <a:r>
              <a:rPr lang="en-US" dirty="0"/>
              <a:t>k </a:t>
            </a:r>
            <a:r>
              <a:rPr lang="ru-RU" dirty="0"/>
              <a:t>самых вероятных должен присутсвовать префикс эталонной последовательности действий для данного предложения.</a:t>
            </a:r>
          </a:p>
          <a:p>
            <a:r>
              <a:rPr lang="ru-RU" dirty="0"/>
              <a:t>Если на </a:t>
            </a:r>
            <a:r>
              <a:rPr lang="en-US" dirty="0" err="1"/>
              <a:t>i</a:t>
            </a:r>
            <a:r>
              <a:rPr lang="ru-RU" dirty="0"/>
              <a:t>-ом</a:t>
            </a:r>
            <a:r>
              <a:rPr lang="en-US" dirty="0"/>
              <a:t> </a:t>
            </a:r>
            <a:r>
              <a:rPr lang="ru-RU" dirty="0"/>
              <a:t>шаге префикс эталонной последовательности не попал в </a:t>
            </a:r>
            <a:r>
              <a:rPr lang="en-US" dirty="0"/>
              <a:t>beam</a:t>
            </a:r>
            <a:r>
              <a:rPr lang="ru-RU" dirty="0"/>
              <a:t>, делается шаг градиентного спуска, где префикс эталонной последовательности длины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считается положительным примером, а все последовательности длины </a:t>
            </a:r>
            <a:r>
              <a:rPr lang="en-US" dirty="0" err="1"/>
              <a:t>i</a:t>
            </a:r>
            <a:r>
              <a:rPr lang="ru-RU" dirty="0"/>
              <a:t> в </a:t>
            </a:r>
            <a:r>
              <a:rPr lang="en-US" dirty="0"/>
              <a:t>beam – </a:t>
            </a:r>
            <a:r>
              <a:rPr lang="ru-RU" dirty="0"/>
              <a:t>отрицательными.</a:t>
            </a:r>
            <a:r>
              <a:rPr lang="en-US" dirty="0"/>
              <a:t> </a:t>
            </a:r>
            <a:r>
              <a:rPr lang="ru-RU" dirty="0"/>
              <a:t>Фактически</a:t>
            </a:r>
            <a:r>
              <a:rPr lang="en-US" dirty="0"/>
              <a:t> </a:t>
            </a:r>
            <a:r>
              <a:rPr lang="ru-RU" dirty="0"/>
              <a:t>происходит аппроксимация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/>
              <a:t>NCE</a:t>
            </a:r>
            <a:r>
              <a:rPr lang="ru-RU" dirty="0"/>
              <a:t>.</a:t>
            </a:r>
            <a:endParaRPr lang="en-US" dirty="0"/>
          </a:p>
          <a:p>
            <a:endParaRPr lang="ru-R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18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Модель предобучается с помощью локально обучающейся (жадной) версии алгоритма. Это значительно ускоряет сходимость основного алгоритма, но не влияет на результат.</a:t>
            </a:r>
          </a:p>
          <a:p>
            <a:r>
              <a:rPr lang="ru-RU" sz="2400" dirty="0"/>
              <a:t>Перед основным ходом алгоритма фреймворк </a:t>
            </a:r>
            <a:r>
              <a:rPr lang="en-US" sz="2400" dirty="0" err="1"/>
              <a:t>SyntaxNet</a:t>
            </a:r>
            <a:r>
              <a:rPr lang="en-US" sz="2400" dirty="0"/>
              <a:t> </a:t>
            </a:r>
            <a:r>
              <a:rPr lang="ru-RU" sz="2400" dirty="0"/>
              <a:t>может обучить </a:t>
            </a:r>
            <a:r>
              <a:rPr lang="en-US" sz="2400" dirty="0"/>
              <a:t>POS-</a:t>
            </a:r>
            <a:r>
              <a:rPr lang="ru-RU" sz="2400" dirty="0"/>
              <a:t>таггер.</a:t>
            </a:r>
          </a:p>
          <a:p>
            <a:r>
              <a:rPr lang="ru-RU" sz="2400" dirty="0"/>
              <a:t>При обучении с </a:t>
            </a:r>
            <a:r>
              <a:rPr lang="en-US" sz="2400" dirty="0"/>
              <a:t>POS-</a:t>
            </a:r>
            <a:r>
              <a:rPr lang="ru-RU" sz="2400" dirty="0"/>
              <a:t>таггером используется не один лучший тег, а </a:t>
            </a:r>
            <a:r>
              <a:rPr lang="en-US" sz="2400" dirty="0"/>
              <a:t>k </a:t>
            </a:r>
            <a:r>
              <a:rPr lang="ru-RU" sz="2400" dirty="0"/>
              <a:t>лучших тегов. При этом, учитываются вероятности, присвоенные тегам </a:t>
            </a:r>
            <a:r>
              <a:rPr lang="en-US" sz="2400" dirty="0"/>
              <a:t>POS-</a:t>
            </a:r>
            <a:r>
              <a:rPr lang="ru-RU" sz="2400" dirty="0"/>
              <a:t>таггером.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955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</a:t>
            </a:r>
            <a:r>
              <a:rPr lang="en-US" dirty="0"/>
              <a:t>POS-</a:t>
            </a:r>
            <a:r>
              <a:rPr lang="ru-RU" dirty="0"/>
              <a:t>таггера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схема </a:t>
            </a:r>
            <a:r>
              <a:rPr lang="en-US" dirty="0"/>
              <a:t>POS-</a:t>
            </a:r>
            <a:r>
              <a:rPr lang="ru-RU" dirty="0"/>
              <a:t>таггера такая же, как у основного алгоритма. </a:t>
            </a:r>
          </a:p>
          <a:p>
            <a:r>
              <a:rPr lang="en-US" dirty="0"/>
              <a:t>POS-</a:t>
            </a:r>
            <a:r>
              <a:rPr lang="ru-RU" dirty="0"/>
              <a:t>таггер использует следующие наборы базовых признаков: словоформы, теги уже протеггированных слов, префиксы и суффиксы ограниченной длины, наличие в словоформе особых элементов( дефисы, цифры).</a:t>
            </a:r>
          </a:p>
          <a:p>
            <a:pPr lvl="1"/>
            <a:r>
              <a:rPr lang="ru-RU" sz="1400" dirty="0"/>
              <a:t>Пример реально использующегося набора:</a:t>
            </a:r>
            <a:br>
              <a:rPr lang="ru-RU" sz="1400" dirty="0"/>
            </a:br>
            <a:r>
              <a:rPr lang="en-US" sz="1400" dirty="0"/>
              <a:t>stack(3).word, stack(2).word, stack(1).word, </a:t>
            </a:r>
            <a:r>
              <a:rPr lang="en-US" sz="1400" dirty="0" err="1"/>
              <a:t>stack.word</a:t>
            </a:r>
            <a:r>
              <a:rPr lang="en-US" sz="1400" dirty="0"/>
              <a:t>, </a:t>
            </a:r>
            <a:r>
              <a:rPr lang="en-US" sz="1400" dirty="0" err="1"/>
              <a:t>input.word</a:t>
            </a:r>
            <a:r>
              <a:rPr lang="en-US" sz="1400" dirty="0"/>
              <a:t>, input(1).word, input(2).word, input(3).word;</a:t>
            </a:r>
            <a:br>
              <a:rPr lang="en-US" sz="1400" dirty="0"/>
            </a:br>
            <a:r>
              <a:rPr lang="en-US" sz="1400" dirty="0" err="1"/>
              <a:t>input.digit</a:t>
            </a:r>
            <a:r>
              <a:rPr lang="en-US" sz="1400" dirty="0"/>
              <a:t>, </a:t>
            </a:r>
            <a:r>
              <a:rPr lang="en-US" sz="1400" dirty="0" err="1"/>
              <a:t>input.hyphen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 err="1"/>
              <a:t>stack.suffix</a:t>
            </a:r>
            <a:r>
              <a:rPr lang="en-US" sz="1400" dirty="0"/>
              <a:t>(length=2), </a:t>
            </a:r>
            <a:r>
              <a:rPr lang="en-US" sz="1400" dirty="0" err="1"/>
              <a:t>input.suffix</a:t>
            </a:r>
            <a:r>
              <a:rPr lang="en-US" sz="1400" dirty="0"/>
              <a:t>(length=2), input(1).suffix(length=2);</a:t>
            </a:r>
            <a:r>
              <a:rPr lang="en-US" sz="1400" dirty="0" err="1"/>
              <a:t>stack.prefix</a:t>
            </a:r>
            <a:r>
              <a:rPr lang="en-US" sz="1400" dirty="0"/>
              <a:t>(length=2), </a:t>
            </a:r>
            <a:r>
              <a:rPr lang="en-US" sz="1400" dirty="0" err="1"/>
              <a:t>input.prefix</a:t>
            </a:r>
            <a:r>
              <a:rPr lang="en-US" sz="1400" dirty="0"/>
              <a:t>(length=2), input(1).prefix(length=2)</a:t>
            </a:r>
          </a:p>
          <a:p>
            <a:r>
              <a:rPr lang="en-US" dirty="0"/>
              <a:t>POS-</a:t>
            </a:r>
            <a:r>
              <a:rPr lang="ru-RU" dirty="0"/>
              <a:t>таггер показывает </a:t>
            </a:r>
            <a:r>
              <a:rPr lang="en-US" dirty="0"/>
              <a:t>state-of-art </a:t>
            </a:r>
            <a:r>
              <a:rPr lang="ru-RU" dirty="0"/>
              <a:t>результаты на </a:t>
            </a:r>
            <a:r>
              <a:rPr lang="en-US" dirty="0"/>
              <a:t>PTB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17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UDPipe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SOTA-</a:t>
            </a:r>
            <a:r>
              <a:rPr lang="ru-RU" dirty="0"/>
              <a:t>результат среди </a:t>
            </a:r>
            <a:r>
              <a:rPr lang="en-US" dirty="0"/>
              <a:t>transition-based </a:t>
            </a:r>
            <a:r>
              <a:rPr lang="ru-RU" dirty="0" err="1"/>
              <a:t>парсеров</a:t>
            </a:r>
            <a:r>
              <a:rPr lang="ru-RU" dirty="0"/>
              <a:t> показывает </a:t>
            </a:r>
            <a:r>
              <a:rPr lang="ru-RU" dirty="0" err="1"/>
              <a:t>фремворк</a:t>
            </a:r>
            <a:r>
              <a:rPr lang="ru-RU" dirty="0"/>
              <a:t>  </a:t>
            </a:r>
            <a:r>
              <a:rPr lang="en-US" dirty="0" err="1"/>
              <a:t>UDPipe</a:t>
            </a:r>
            <a:r>
              <a:rPr lang="en-US" dirty="0"/>
              <a:t> </a:t>
            </a:r>
            <a:r>
              <a:rPr lang="ru-RU" dirty="0"/>
              <a:t>2.0</a:t>
            </a:r>
            <a:r>
              <a:rPr lang="en-US" dirty="0"/>
              <a:t>:  </a:t>
            </a:r>
            <a:br>
              <a:rPr lang="en-US" dirty="0"/>
            </a:br>
            <a:r>
              <a:rPr lang="en-US" i="1" dirty="0" err="1"/>
              <a:t>Straka</a:t>
            </a:r>
            <a:r>
              <a:rPr lang="en-US" i="1" dirty="0"/>
              <a:t> &amp; </a:t>
            </a:r>
            <a:r>
              <a:rPr lang="en-US" i="1" dirty="0" err="1"/>
              <a:t>Straková</a:t>
            </a:r>
            <a:r>
              <a:rPr lang="en-US" i="1" dirty="0"/>
              <a:t> 2017 Tokenizing, </a:t>
            </a:r>
            <a:r>
              <a:rPr lang="en-US" i="1" dirty="0" err="1"/>
              <a:t>pos</a:t>
            </a:r>
            <a:r>
              <a:rPr lang="en-US" i="1" dirty="0"/>
              <a:t> tagging, lemmatizing and parsing </a:t>
            </a:r>
            <a:r>
              <a:rPr lang="en-US" i="1" dirty="0" err="1"/>
              <a:t>ud</a:t>
            </a:r>
            <a:r>
              <a:rPr lang="en-US" i="1" dirty="0"/>
              <a:t> 2.0 with </a:t>
            </a:r>
            <a:r>
              <a:rPr lang="en-US" i="1" dirty="0" err="1"/>
              <a:t>udpipe</a:t>
            </a:r>
            <a:endParaRPr lang="en-US" i="1" dirty="0"/>
          </a:p>
          <a:p>
            <a:r>
              <a:rPr lang="en-US" dirty="0" err="1"/>
              <a:t>UDPipe</a:t>
            </a:r>
            <a:r>
              <a:rPr lang="en-US" dirty="0"/>
              <a:t> </a:t>
            </a:r>
            <a:r>
              <a:rPr lang="ru-RU" dirty="0"/>
              <a:t>2.0 – удобный </a:t>
            </a:r>
            <a:r>
              <a:rPr lang="ru-RU" dirty="0" err="1"/>
              <a:t>фреймворк</a:t>
            </a:r>
            <a:r>
              <a:rPr lang="ru-RU" dirty="0"/>
              <a:t>, где, в частности, есть весь </a:t>
            </a:r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r>
              <a:rPr lang="ru-RU" dirty="0"/>
              <a:t>.</a:t>
            </a:r>
          </a:p>
          <a:p>
            <a:r>
              <a:rPr lang="ru-RU" dirty="0"/>
              <a:t>Более новые версии </a:t>
            </a:r>
            <a:r>
              <a:rPr lang="en-US" dirty="0" err="1"/>
              <a:t>UDPipe</a:t>
            </a:r>
            <a:r>
              <a:rPr lang="ru-RU" dirty="0"/>
              <a:t> (2.3+) –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ru-RU" dirty="0" err="1"/>
              <a:t>парсеры</a:t>
            </a:r>
            <a:r>
              <a:rPr lang="ru-RU" dirty="0"/>
              <a:t> на основе графов.</a:t>
            </a:r>
            <a:br>
              <a:rPr lang="ru-RU" dirty="0"/>
            </a:br>
            <a:r>
              <a:rPr lang="ru-RU" dirty="0"/>
              <a:t>Эта модель (а также все прочие модели, близкие к текущему </a:t>
            </a:r>
            <a:r>
              <a:rPr lang="en-US" dirty="0"/>
              <a:t>SOTA</a:t>
            </a:r>
            <a:r>
              <a:rPr lang="ru-RU" dirty="0"/>
              <a:t>) – близкие наследники</a:t>
            </a:r>
            <a:r>
              <a:rPr lang="en-US" dirty="0"/>
              <a:t> </a:t>
            </a:r>
            <a:r>
              <a:rPr lang="ru-RU" dirty="0" err="1"/>
              <a:t>графового</a:t>
            </a:r>
            <a:r>
              <a:rPr lang="ru-RU" dirty="0"/>
              <a:t> </a:t>
            </a:r>
            <a:r>
              <a:rPr lang="ru-RU" dirty="0" err="1"/>
              <a:t>парсера</a:t>
            </a:r>
            <a:br>
              <a:rPr lang="ru-RU" dirty="0"/>
            </a:br>
            <a:r>
              <a:rPr lang="en-US" i="1" dirty="0" err="1"/>
              <a:t>Dozat</a:t>
            </a:r>
            <a:r>
              <a:rPr lang="en-US" i="1" dirty="0"/>
              <a:t> &amp; Manning 2017: Deep </a:t>
            </a:r>
            <a:r>
              <a:rPr lang="en-US" i="1" dirty="0" err="1"/>
              <a:t>Biaffine</a:t>
            </a:r>
            <a:r>
              <a:rPr lang="en-US" i="1" dirty="0"/>
              <a:t> Attention for Neural Dependency Parsing</a:t>
            </a:r>
            <a:endParaRPr lang="ru-RU" i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0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слои </a:t>
            </a:r>
            <a:r>
              <a:rPr lang="ru-RU" dirty="0" err="1"/>
              <a:t>нейросетей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575" y="1401620"/>
            <a:ext cx="5857875" cy="2352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75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Transition-based </a:t>
            </a:r>
            <a:r>
              <a:rPr lang="ru-RU" dirty="0" err="1"/>
              <a:t>парсеры</a:t>
            </a:r>
            <a:r>
              <a:rPr lang="ru-RU" dirty="0"/>
              <a:t> на основе </a:t>
            </a:r>
            <a:r>
              <a:rPr lang="en-US" dirty="0"/>
              <a:t>BLSTM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каждого </a:t>
            </a:r>
            <a:r>
              <a:rPr lang="ru-RU" dirty="0" err="1"/>
              <a:t>токена</a:t>
            </a:r>
            <a:r>
              <a:rPr lang="ru-RU" dirty="0"/>
              <a:t> вычисляем его признаки, не зависящие от контекста (</a:t>
            </a:r>
            <a:r>
              <a:rPr lang="ru-RU" dirty="0" err="1"/>
              <a:t>словоформенные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, </a:t>
            </a:r>
            <a:r>
              <a:rPr lang="ru-RU" dirty="0" err="1"/>
              <a:t>эмбеддинги</a:t>
            </a:r>
            <a:r>
              <a:rPr lang="ru-RU" dirty="0"/>
              <a:t> категориальных признаков</a:t>
            </a:r>
            <a:r>
              <a:rPr lang="en-US" dirty="0"/>
              <a:t>, </a:t>
            </a:r>
            <a:r>
              <a:rPr lang="en-US" dirty="0" err="1"/>
              <a:t>CharCNN</a:t>
            </a:r>
            <a:r>
              <a:rPr lang="en-US" dirty="0"/>
              <a:t> </a:t>
            </a:r>
            <a:r>
              <a:rPr lang="ru-RU" dirty="0"/>
              <a:t>и т. п.)</a:t>
            </a:r>
          </a:p>
          <a:p>
            <a:r>
              <a:rPr lang="ru-RU" dirty="0"/>
              <a:t>Признаки всех </a:t>
            </a:r>
            <a:r>
              <a:rPr lang="ru-RU" dirty="0" err="1"/>
              <a:t>токенов</a:t>
            </a:r>
            <a:r>
              <a:rPr lang="ru-RU" dirty="0"/>
              <a:t> подаем в двусторонний </a:t>
            </a:r>
            <a:r>
              <a:rPr lang="en-US" dirty="0"/>
              <a:t>LSTM</a:t>
            </a:r>
            <a:r>
              <a:rPr lang="ru-RU" dirty="0"/>
              <a:t>. Таким образом для каждого </a:t>
            </a:r>
            <a:r>
              <a:rPr lang="ru-RU" dirty="0" err="1"/>
              <a:t>токена</a:t>
            </a:r>
            <a:r>
              <a:rPr lang="ru-RU" dirty="0"/>
              <a:t> имеем контекстно-зависимый вектор признаков (соответствующий выход </a:t>
            </a:r>
            <a:r>
              <a:rPr lang="en-US" dirty="0"/>
              <a:t>BLSTM</a:t>
            </a:r>
            <a:r>
              <a:rPr lang="ru-RU" dirty="0"/>
              <a:t>).</a:t>
            </a:r>
          </a:p>
          <a:p>
            <a:r>
              <a:rPr lang="ru-RU" dirty="0"/>
              <a:t>В каждой конфигурации вместо фиксации базовых элементов и вычисления базовых признаков имеем </a:t>
            </a:r>
            <a:r>
              <a:rPr lang="en-US" dirty="0"/>
              <a:t>BLSTM </a:t>
            </a:r>
            <a:r>
              <a:rPr lang="ru-RU" dirty="0"/>
              <a:t>вектора нескольких верхних элементов на стеке и первого на буфере (его контекст есть в </a:t>
            </a:r>
            <a:r>
              <a:rPr lang="en-US" dirty="0"/>
              <a:t>BLSTM</a:t>
            </a:r>
            <a:r>
              <a:rPr lang="ru-RU" dirty="0"/>
              <a:t>)</a:t>
            </a:r>
          </a:p>
          <a:p>
            <a:r>
              <a:rPr lang="ru-RU" dirty="0"/>
              <a:t>Базовая архитектура введена в </a:t>
            </a:r>
            <a:r>
              <a:rPr lang="en-US" dirty="0" err="1"/>
              <a:t>Kiperwasser</a:t>
            </a:r>
            <a:r>
              <a:rPr lang="en-US" dirty="0"/>
              <a:t> &amp; Goldberg 2016 “Simple and Accurate Dependency Parsing Using Bidirectional LSTM Feature Representations”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Базовый </a:t>
            </a:r>
            <a:r>
              <a:rPr lang="en-US" dirty="0"/>
              <a:t>transition-based </a:t>
            </a:r>
            <a:r>
              <a:rPr lang="ru-RU" dirty="0"/>
              <a:t>парсер </a:t>
            </a:r>
            <a:r>
              <a:rPr lang="en-US" dirty="0"/>
              <a:t>– </a:t>
            </a:r>
            <a:r>
              <a:rPr lang="en-US" dirty="0" err="1"/>
              <a:t>MaltParser</a:t>
            </a:r>
            <a:endParaRPr lang="ru-RU" dirty="0"/>
          </a:p>
          <a:p>
            <a:pPr lvl="1"/>
            <a:r>
              <a:rPr lang="ru-RU" dirty="0"/>
              <a:t>Метод описан в статье </a:t>
            </a:r>
            <a:r>
              <a:rPr lang="en-US" dirty="0" err="1"/>
              <a:t>Nivre</a:t>
            </a:r>
            <a:r>
              <a:rPr lang="en-US" dirty="0"/>
              <a:t>(2003)</a:t>
            </a:r>
          </a:p>
          <a:p>
            <a:pPr lvl="1"/>
            <a:r>
              <a:rPr lang="ru-RU" dirty="0"/>
              <a:t>Результаты на </a:t>
            </a:r>
            <a:r>
              <a:rPr lang="en-US" dirty="0"/>
              <a:t>PTB </a:t>
            </a:r>
            <a:r>
              <a:rPr lang="ru-RU" dirty="0"/>
              <a:t>современных реализаций – </a:t>
            </a:r>
            <a:r>
              <a:rPr lang="en-US" dirty="0"/>
              <a:t>UAS 0.901</a:t>
            </a:r>
          </a:p>
          <a:p>
            <a:r>
              <a:rPr lang="ru-RU" dirty="0"/>
              <a:t>Добавление вещественных признаков на основе эмбеддингов</a:t>
            </a:r>
          </a:p>
          <a:p>
            <a:pPr lvl="1"/>
            <a:r>
              <a:rPr lang="ru-RU" dirty="0"/>
              <a:t>Метод описан в статье </a:t>
            </a:r>
            <a:r>
              <a:rPr lang="en-US" dirty="0"/>
              <a:t>Chen &amp; Manning (2014)</a:t>
            </a:r>
            <a:endParaRPr lang="ru-RU" dirty="0"/>
          </a:p>
          <a:p>
            <a:pPr lvl="1"/>
            <a:r>
              <a:rPr lang="ru-RU" dirty="0"/>
              <a:t>Результаты на </a:t>
            </a:r>
            <a:r>
              <a:rPr lang="en-US" dirty="0"/>
              <a:t>PTB - UAS 0.920</a:t>
            </a:r>
          </a:p>
          <a:p>
            <a:r>
              <a:rPr lang="ru-RU" dirty="0"/>
              <a:t>Добавление глобального обучения(собственно, </a:t>
            </a:r>
            <a:r>
              <a:rPr lang="en-US" dirty="0" err="1"/>
              <a:t>SyntaxNet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Описан в статье </a:t>
            </a:r>
            <a:r>
              <a:rPr lang="en-US" dirty="0"/>
              <a:t>Zhou et al. (2015) </a:t>
            </a:r>
            <a:r>
              <a:rPr lang="ru-RU" dirty="0"/>
              <a:t>и использован авторами </a:t>
            </a:r>
            <a:r>
              <a:rPr lang="en-US" dirty="0" err="1"/>
              <a:t>Syntaxnet</a:t>
            </a:r>
            <a:r>
              <a:rPr lang="en-US" dirty="0"/>
              <a:t> </a:t>
            </a:r>
            <a:r>
              <a:rPr lang="ru-RU" dirty="0"/>
              <a:t>в статье </a:t>
            </a:r>
            <a:r>
              <a:rPr lang="en-US" dirty="0" err="1"/>
              <a:t>Andor</a:t>
            </a:r>
            <a:r>
              <a:rPr lang="en-US" dirty="0"/>
              <a:t> et al. (2016)</a:t>
            </a:r>
          </a:p>
          <a:p>
            <a:pPr lvl="1"/>
            <a:r>
              <a:rPr lang="ru-RU" dirty="0"/>
              <a:t>Результаты на </a:t>
            </a:r>
            <a:r>
              <a:rPr lang="en-US" dirty="0"/>
              <a:t>PTB - UAS 0.944</a:t>
            </a:r>
          </a:p>
          <a:p>
            <a:pPr marL="3571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530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26" y="1476378"/>
            <a:ext cx="8218488" cy="36398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39" y="366505"/>
            <a:ext cx="8017255" cy="45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59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400" dirty="0" err="1"/>
              <a:t>Nivre</a:t>
            </a:r>
            <a:r>
              <a:rPr lang="en-US" sz="1400" dirty="0"/>
              <a:t> J. An efficient algorithm for projective dependency parsing //Proceedings of the 8th International Workshop on Parsing Technologies (IWPT. – 2003.</a:t>
            </a:r>
            <a:endParaRPr lang="ru-RU" sz="1400" dirty="0"/>
          </a:p>
          <a:p>
            <a:r>
              <a:rPr lang="en-US" sz="1400" dirty="0" err="1"/>
              <a:t>Nivre</a:t>
            </a:r>
            <a:r>
              <a:rPr lang="en-US" sz="1400" dirty="0"/>
              <a:t> J. Inductive dependency parsing. – Springer Netherlands, 2006. – С. 87-120.</a:t>
            </a:r>
            <a:endParaRPr lang="ru-RU" sz="1400" dirty="0"/>
          </a:p>
          <a:p>
            <a:r>
              <a:rPr lang="en-US" sz="1400" dirty="0" err="1"/>
              <a:t>Nivre</a:t>
            </a:r>
            <a:r>
              <a:rPr lang="en-US" sz="1400" dirty="0"/>
              <a:t> J. et al. </a:t>
            </a:r>
            <a:r>
              <a:rPr lang="en-US" sz="1400" dirty="0" err="1"/>
              <a:t>MaltParser</a:t>
            </a:r>
            <a:r>
              <a:rPr lang="en-US" sz="1400" dirty="0"/>
              <a:t>: A language-independent system for data-driven dependency parsing //Natural Language Engineering. – 2007. – </a:t>
            </a:r>
            <a:r>
              <a:rPr lang="ru-RU" sz="1400" dirty="0"/>
              <a:t>Т. 13. – №. 02. – С. 95-135</a:t>
            </a:r>
          </a:p>
          <a:p>
            <a:r>
              <a:rPr lang="en-US" sz="1400" dirty="0"/>
              <a:t>Chen D., Manning C. D. A Fast and Accurate Dependency Parser using Neural Networks //EMNLP. – 2014. – С. 740-750.</a:t>
            </a:r>
            <a:endParaRPr lang="ru-RU" sz="1400" dirty="0"/>
          </a:p>
          <a:p>
            <a:r>
              <a:rPr lang="en-US" sz="1400" dirty="0"/>
              <a:t>Zhou H. et al. A neural probabilistic structured-prediction model for transition-based dependency parsing //Proceedings of the 53rd Annual Meeting of the Association for Computational Linguistics. – 2015. – С. 1213-1222.</a:t>
            </a:r>
            <a:endParaRPr lang="ru-RU" sz="1400" dirty="0"/>
          </a:p>
          <a:p>
            <a:r>
              <a:rPr lang="en-US" sz="1400" dirty="0"/>
              <a:t>Weiss D. et al. Structured training for neural network transition-based parsing //</a:t>
            </a:r>
            <a:r>
              <a:rPr lang="en-US" sz="1400" dirty="0" err="1"/>
              <a:t>arXiv</a:t>
            </a:r>
            <a:r>
              <a:rPr lang="en-US" sz="1400" dirty="0"/>
              <a:t> preprint arXiv:1506.06158. – 2015.</a:t>
            </a:r>
            <a:endParaRPr lang="ru-RU" sz="1400" dirty="0"/>
          </a:p>
          <a:p>
            <a:r>
              <a:rPr lang="en-US" sz="1400" dirty="0" err="1"/>
              <a:t>Andor</a:t>
            </a:r>
            <a:r>
              <a:rPr lang="en-US" sz="1400" dirty="0"/>
              <a:t> D. et al. Globally normalized transition-based neural networks //</a:t>
            </a:r>
            <a:r>
              <a:rPr lang="en-US" sz="1400" dirty="0" err="1"/>
              <a:t>arXiv</a:t>
            </a:r>
            <a:r>
              <a:rPr lang="en-US" sz="1400" dirty="0"/>
              <a:t> preprint arXiv:1603.06042. – 2016.</a:t>
            </a:r>
          </a:p>
          <a:p>
            <a:r>
              <a:rPr lang="ru-RU" sz="1400" dirty="0"/>
              <a:t>Репозиторий </a:t>
            </a:r>
            <a:r>
              <a:rPr lang="en-US" sz="1400" dirty="0" err="1"/>
              <a:t>SyntaxNet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https://github.com/tensorflow/models/tree/master/syntaxnet</a:t>
            </a:r>
            <a:r>
              <a:rPr lang="en-US" sz="1400" dirty="0"/>
              <a:t>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16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7C845-BF3B-4DE8-8A82-B295F1B5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009D6-67CB-4472-9BC2-3FA1BC7F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Ссылка на семинар: </a:t>
            </a:r>
            <a:r>
              <a:rPr lang="en-US" dirty="0"/>
              <a:t>https://colab.research.google.com/drive/1K2IAbXOXbrqi2YCbbJ6OHxKGhHc8tdbM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F7ED6A-85F2-4A44-A400-0B933191BD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2270-DCAE-4164-A1A7-4380B8872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4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122" name="Picture 2" descr="Schemat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7" y="1048750"/>
            <a:ext cx="6307956" cy="35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4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зависимостей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26" name="Picture 2" descr="Figur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3392"/>
            <a:ext cx="5616054" cy="265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корпуса синтаксической разметки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Penn Treebank (PTB)</a:t>
            </a:r>
          </a:p>
          <a:p>
            <a:pPr lvl="1"/>
            <a:r>
              <a:rPr lang="ru-RU" dirty="0"/>
              <a:t>Его WSJ секция, состоящая из около 1 млн токенов, до сих пор является золотым стандартом в задаче синтаксического парсинга</a:t>
            </a:r>
            <a:endParaRPr lang="en-US" dirty="0"/>
          </a:p>
          <a:p>
            <a:pPr lvl="1"/>
            <a:r>
              <a:rPr lang="ru-RU" dirty="0"/>
              <a:t>На самом деле состоит из деревьев составляющих, но есть общепринятные средства перевода в деревья зависимости.</a:t>
            </a:r>
            <a:endParaRPr lang="en-US" dirty="0"/>
          </a:p>
          <a:p>
            <a:pPr lvl="1"/>
            <a:r>
              <a:rPr lang="ru-RU" dirty="0"/>
              <a:t>Корпуса нет в свободном доступе (нужна подписка). Последняя версия</a:t>
            </a:r>
            <a:r>
              <a:rPr lang="en-US" dirty="0"/>
              <a:t> –</a:t>
            </a:r>
            <a:r>
              <a:rPr lang="ru-RU" dirty="0"/>
              <a:t> 1999г.</a:t>
            </a:r>
            <a:endParaRPr lang="en-US" dirty="0"/>
          </a:p>
          <a:p>
            <a:r>
              <a:rPr lang="en-US" dirty="0"/>
              <a:t>Universal </a:t>
            </a:r>
            <a:r>
              <a:rPr lang="en-US" dirty="0" err="1"/>
              <a:t>Dependecies</a:t>
            </a:r>
            <a:r>
              <a:rPr lang="en-US" dirty="0"/>
              <a:t> (UD)</a:t>
            </a:r>
          </a:p>
          <a:p>
            <a:pPr lvl="1"/>
            <a:r>
              <a:rPr lang="ru-RU" dirty="0"/>
              <a:t>Разметка деревьев зависимости для различных языков, сделанная в единообразной нотации. Порядка 0.5 млн токенов для английского языка.</a:t>
            </a:r>
          </a:p>
          <a:p>
            <a:pPr lvl="1"/>
            <a:r>
              <a:rPr lang="ru-RU" dirty="0"/>
              <a:t>Может немного проигровать разметке в принятой в конкретном языке нотации, но позволяет использовать кросс-языковые модели.</a:t>
            </a:r>
          </a:p>
          <a:p>
            <a:pPr lvl="1"/>
            <a:r>
              <a:rPr lang="ru-RU" dirty="0"/>
              <a:t>Все корпуса в свободном доступе и пополняются. Для многих языков размер корпусов UD больше чем в других источниках (так, для русского 1.2 млн токенов)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1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Transition-based</a:t>
            </a:r>
            <a:r>
              <a:rPr lang="ru-RU" dirty="0"/>
              <a:t> парсеры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Основная идея</a:t>
            </a:r>
            <a:r>
              <a:rPr lang="en-US" sz="2800" dirty="0"/>
              <a:t>:</a:t>
            </a:r>
          </a:p>
          <a:p>
            <a:pPr lvl="1"/>
            <a:r>
              <a:rPr lang="ru-RU" sz="2800" dirty="0"/>
              <a:t>Процесс построения разбора воспроизводится с помощью стековой машины и </a:t>
            </a:r>
            <a:r>
              <a:rPr lang="en-US" sz="2800" dirty="0"/>
              <a:t>Shift-Reduce </a:t>
            </a:r>
            <a:r>
              <a:rPr lang="ru-RU" sz="2800" dirty="0"/>
              <a:t>парсера.</a:t>
            </a:r>
          </a:p>
          <a:p>
            <a:pPr lvl="1"/>
            <a:r>
              <a:rPr lang="ru-RU" sz="2800" dirty="0"/>
              <a:t>По эталонным разборам восстанавливается эталонная последовательность действий.</a:t>
            </a:r>
          </a:p>
          <a:p>
            <a:pPr lvl="1"/>
            <a:r>
              <a:rPr lang="ru-RU" sz="2800" dirty="0"/>
              <a:t>В каждой конфигурации обучается следующее действие парсера.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38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стековой машины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любой момент времени стековая машина задается конфигурацией, которая определяется следующим образом:</a:t>
            </a:r>
          </a:p>
          <a:p>
            <a:pPr lvl="1"/>
            <a:r>
              <a:rPr lang="ru-RU" sz="2400" dirty="0"/>
              <a:t>Стек – множество слов в процессе обработки. Обозначим верхний элемент стека как </a:t>
            </a:r>
            <a:r>
              <a:rPr lang="en-US" sz="2400" dirty="0"/>
              <a:t>stack, </a:t>
            </a:r>
            <a:r>
              <a:rPr lang="ru-RU" sz="2400" dirty="0"/>
              <a:t>второй элемент стека – </a:t>
            </a:r>
            <a:r>
              <a:rPr lang="en-US" sz="2400" dirty="0"/>
              <a:t>stack(1) </a:t>
            </a:r>
            <a:r>
              <a:rPr lang="ru-RU" sz="2400" dirty="0"/>
              <a:t>и т. п.</a:t>
            </a:r>
            <a:r>
              <a:rPr lang="en-US" sz="2400" dirty="0"/>
              <a:t> </a:t>
            </a:r>
            <a:endParaRPr lang="ru-RU" sz="2400" dirty="0"/>
          </a:p>
          <a:p>
            <a:pPr lvl="1"/>
            <a:r>
              <a:rPr lang="ru-RU" sz="2400" dirty="0"/>
              <a:t>Вход – множество слов, обработка которых не начата. Обозначим верхний элемент входа как </a:t>
            </a:r>
            <a:r>
              <a:rPr lang="en-US" sz="2400" dirty="0"/>
              <a:t>input, </a:t>
            </a:r>
            <a:r>
              <a:rPr lang="ru-RU" sz="2400" dirty="0"/>
              <a:t>второй элемент входа – </a:t>
            </a:r>
            <a:r>
              <a:rPr lang="en-US" sz="2400" dirty="0"/>
              <a:t>input(1) </a:t>
            </a:r>
            <a:r>
              <a:rPr lang="ru-RU" sz="2400" dirty="0"/>
              <a:t>и т. п.</a:t>
            </a:r>
            <a:r>
              <a:rPr lang="en-US" sz="2400" dirty="0"/>
              <a:t> </a:t>
            </a:r>
          </a:p>
          <a:p>
            <a:pPr lvl="1"/>
            <a:r>
              <a:rPr lang="ru-RU" sz="2400" dirty="0"/>
              <a:t>Множество уже определенных зависимостей и их меток</a:t>
            </a:r>
          </a:p>
          <a:p>
            <a:pPr lvl="1"/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20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стековой машины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Действия стековой машины, производимые над конфигурацией </a:t>
            </a:r>
            <a:r>
              <a:rPr lang="en-US" sz="2800" dirty="0"/>
              <a:t>c:</a:t>
            </a:r>
          </a:p>
          <a:p>
            <a:pPr lvl="1"/>
            <a:r>
              <a:rPr lang="en-US" sz="2800" dirty="0"/>
              <a:t>LEFT-ARC(L)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r>
              <a:rPr lang="ru-RU" sz="2800" dirty="0"/>
              <a:t>В множество зависимостей добавляется зависимость </a:t>
            </a:r>
            <a:r>
              <a:rPr lang="en-US" sz="2800" dirty="0"/>
              <a:t>stack -&gt; stack(1) </a:t>
            </a:r>
            <a:r>
              <a:rPr lang="ru-RU" sz="2800" dirty="0"/>
              <a:t>с меткой </a:t>
            </a:r>
            <a:r>
              <a:rPr lang="en-US" sz="2800" dirty="0"/>
              <a:t>L</a:t>
            </a:r>
            <a:r>
              <a:rPr lang="ru-RU" sz="2800" dirty="0"/>
              <a:t> после чего </a:t>
            </a:r>
            <a:r>
              <a:rPr lang="en-US" sz="2800" dirty="0"/>
              <a:t>stack(1)</a:t>
            </a:r>
            <a:r>
              <a:rPr lang="ru-RU" sz="2800" dirty="0"/>
              <a:t> снимается со стека</a:t>
            </a:r>
          </a:p>
          <a:p>
            <a:pPr lvl="1"/>
            <a:r>
              <a:rPr lang="en-US" sz="2800" dirty="0"/>
              <a:t>RIGHT-ARC(L)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r>
              <a:rPr lang="ru-RU" sz="2800" dirty="0"/>
              <a:t>В множество зависимостей добавляется зависимость </a:t>
            </a:r>
            <a:r>
              <a:rPr lang="en-US" sz="2800" dirty="0"/>
              <a:t>stack(1)</a:t>
            </a:r>
            <a:r>
              <a:rPr lang="ru-RU" sz="2800" dirty="0"/>
              <a:t> </a:t>
            </a:r>
            <a:r>
              <a:rPr lang="en-US" sz="2800" dirty="0"/>
              <a:t>-&gt; stack</a:t>
            </a:r>
            <a:r>
              <a:rPr lang="ru-RU" sz="2800" dirty="0"/>
              <a:t> с меткой </a:t>
            </a:r>
            <a:r>
              <a:rPr lang="en-US" sz="2800" dirty="0"/>
              <a:t>L </a:t>
            </a:r>
            <a:r>
              <a:rPr lang="ru-RU" sz="2800" dirty="0"/>
              <a:t>после чего </a:t>
            </a:r>
            <a:r>
              <a:rPr lang="en-US" sz="2800" dirty="0"/>
              <a:t>stack</a:t>
            </a:r>
            <a:r>
              <a:rPr lang="ru-RU" sz="2800" dirty="0"/>
              <a:t> снимается со стека</a:t>
            </a:r>
          </a:p>
          <a:p>
            <a:pPr lvl="1"/>
            <a:r>
              <a:rPr lang="en-US" sz="2800" dirty="0"/>
              <a:t>SHIFT</a:t>
            </a:r>
            <a:r>
              <a:rPr lang="ru-RU" sz="2800" dirty="0"/>
              <a:t>(с). Элемент </a:t>
            </a:r>
            <a:r>
              <a:rPr lang="en-US" sz="2800" dirty="0"/>
              <a:t>input </a:t>
            </a:r>
            <a:r>
              <a:rPr lang="ru-RU" sz="2800" dirty="0"/>
              <a:t>перемещается на вершину стека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910986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Props1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4F9C54-F177-4493-BF94-3780F7997C69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1b68d7a2-7ffc-4e81-91b0-1900f50a065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7040</TotalTime>
  <Words>2220</Words>
  <Application>Microsoft Office PowerPoint</Application>
  <PresentationFormat>Экран (16:9)</PresentationFormat>
  <Paragraphs>188</Paragraphs>
  <Slides>32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ABBYY Corporate</vt:lpstr>
      <vt:lpstr>Transition-based парсеры </vt:lpstr>
      <vt:lpstr>Содержание</vt:lpstr>
      <vt:lpstr>Overview</vt:lpstr>
      <vt:lpstr>Overview</vt:lpstr>
      <vt:lpstr>Деревья зависимостей</vt:lpstr>
      <vt:lpstr>Основные корпуса синтаксической разметки</vt:lpstr>
      <vt:lpstr>Transition-based парсеры</vt:lpstr>
      <vt:lpstr>Конфигурация стековой машины</vt:lpstr>
      <vt:lpstr>Действия стековой машины</vt:lpstr>
      <vt:lpstr>Иллюстрация</vt:lpstr>
      <vt:lpstr>Базовые признаки</vt:lpstr>
      <vt:lpstr>Пример использующегося в SyntaxNet набора базовых признаков</vt:lpstr>
      <vt:lpstr>Механизм обучения MaltParser</vt:lpstr>
      <vt:lpstr>Вещественные признаки на основе эмбеддингов</vt:lpstr>
      <vt:lpstr>Эмбеддинги</vt:lpstr>
      <vt:lpstr>Эмбеддинги</vt:lpstr>
      <vt:lpstr>Эмбеддинги слов, тегов и меток</vt:lpstr>
      <vt:lpstr>Архитектура нейросети</vt:lpstr>
      <vt:lpstr>Архитектура нейросети</vt:lpstr>
      <vt:lpstr>Преимущества архитектуры</vt:lpstr>
      <vt:lpstr>Доминирующие признаки для нейронов</vt:lpstr>
      <vt:lpstr>Глобальное обучение</vt:lpstr>
      <vt:lpstr>Label bias problem </vt:lpstr>
      <vt:lpstr>Beam search по методу early updates</vt:lpstr>
      <vt:lpstr>Особенности реализации</vt:lpstr>
      <vt:lpstr>Устройство POS-таггера</vt:lpstr>
      <vt:lpstr>UDPipe</vt:lpstr>
      <vt:lpstr>Рекуррентные слои нейросетей</vt:lpstr>
      <vt:lpstr>Transition-based парсеры на основе BLSTM</vt:lpstr>
      <vt:lpstr>Презентация PowerPoint</vt:lpstr>
      <vt:lpstr>Библиография</vt:lpstr>
      <vt:lpstr>Семинар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569</cp:revision>
  <dcterms:created xsi:type="dcterms:W3CDTF">2012-10-11T07:31:41Z</dcterms:created>
  <dcterms:modified xsi:type="dcterms:W3CDTF">2020-03-31T17:40:23Z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