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09" r:id="rId15"/>
    <p:sldId id="410" r:id="rId16"/>
    <p:sldId id="411" r:id="rId17"/>
    <p:sldId id="417" r:id="rId18"/>
    <p:sldId id="414" r:id="rId19"/>
    <p:sldId id="418" r:id="rId20"/>
    <p:sldId id="461" r:id="rId21"/>
    <p:sldId id="419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00" d="100"/>
          <a:sy n="100" d="100"/>
        </p:scale>
        <p:origin x="77" y="278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(</a:t>
            </a:r>
            <a:r>
              <a:rPr lang="en-US" dirty="0"/>
              <a:t>NER</a:t>
            </a:r>
            <a:r>
              <a:rPr lang="ru-RU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Краткий обзор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shnurre@yandex.ru</a:t>
            </a:r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Входная посл.  </a:t>
            </a:r>
            <a:r>
              <a:rPr lang="en-US" dirty="0"/>
              <a:t>:                         , </a:t>
            </a:r>
            <a:r>
              <a:rPr lang="ru-RU" dirty="0"/>
              <a:t>выходная посл. для </a:t>
            </a:r>
            <a:r>
              <a:rPr lang="en-US" dirty="0"/>
              <a:t>z: </a:t>
            </a:r>
          </a:p>
          <a:p>
            <a:r>
              <a:rPr lang="en-US" dirty="0"/>
              <a:t>CRF </a:t>
            </a:r>
            <a:r>
              <a:rPr lang="ru-RU" dirty="0"/>
              <a:t>оптимизирует условную вероятность всей выходной посл. При данной входной посл., где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ru-RU" dirty="0"/>
              <a:t>множество всех</a:t>
            </a:r>
            <a:br>
              <a:rPr lang="ru-RU" dirty="0"/>
            </a:br>
            <a:r>
              <a:rPr lang="ru-RU" dirty="0" err="1"/>
              <a:t>возм</a:t>
            </a:r>
            <a:r>
              <a:rPr lang="ru-RU" dirty="0"/>
              <a:t>. меток, а </a:t>
            </a:r>
            <a:endParaRPr lang="en-US" dirty="0"/>
          </a:p>
          <a:p>
            <a:r>
              <a:rPr lang="ru-RU" dirty="0"/>
              <a:t>При обучение на множестве</a:t>
            </a:r>
            <a:r>
              <a:rPr lang="en-US" dirty="0"/>
              <a:t>              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оптимизируем</a:t>
            </a:r>
            <a:r>
              <a:rPr lang="en-US" dirty="0"/>
              <a:t>                </a:t>
            </a:r>
            <a:r>
              <a:rPr lang="ru-RU" dirty="0"/>
              <a:t>по ММП</a:t>
            </a:r>
            <a:r>
              <a:rPr lang="en-US" dirty="0"/>
              <a:t>                       </a:t>
            </a:r>
            <a:endParaRPr lang="ru-RU" dirty="0"/>
          </a:p>
          <a:p>
            <a:r>
              <a:rPr lang="ru-RU" dirty="0"/>
              <a:t>Декодирование на тестовом множестве – нахождение посл.</a:t>
            </a:r>
            <a:r>
              <a:rPr lang="en-US" dirty="0"/>
              <a:t> : </a:t>
            </a:r>
            <a:r>
              <a:rPr lang="ru-RU" dirty="0"/>
              <a:t>   с максимальной условной вероятностью</a:t>
            </a:r>
            <a:endParaRPr lang="en-US" dirty="0"/>
          </a:p>
          <a:p>
            <a:r>
              <a:rPr lang="ru-RU" dirty="0"/>
              <a:t>Для</a:t>
            </a:r>
            <a:r>
              <a:rPr lang="en-US" dirty="0"/>
              <a:t> linear chain CRF </a:t>
            </a:r>
            <a:r>
              <a:rPr lang="ru-RU" dirty="0"/>
              <a:t>обучение и декодирование эффективно разрешается с помощью алгоритма </a:t>
            </a:r>
            <a:r>
              <a:rPr lang="ru-RU" dirty="0" err="1"/>
              <a:t>Витерби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динамика по путям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3" y="1272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38" y="2296355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170" y="2692517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70" y="2980986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50" y="3035638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092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888" y="3649735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преданья старины глубокой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br>
              <a:rPr lang="en-US" dirty="0"/>
            </a:br>
            <a:endParaRPr lang="ru-RU" dirty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</a:t>
            </a:r>
            <a:r>
              <a:rPr lang="en-US" dirty="0"/>
              <a:t>SOTA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Простая идея по улучшению качества модели – добавить </a:t>
            </a:r>
            <a:r>
              <a:rPr lang="en-US" dirty="0" err="1"/>
              <a:t>ELMo</a:t>
            </a:r>
            <a:r>
              <a:rPr lang="ru-RU" dirty="0"/>
              <a:t> к </a:t>
            </a:r>
            <a:r>
              <a:rPr lang="ru-RU" dirty="0" err="1"/>
              <a:t>словоформенным</a:t>
            </a:r>
            <a:r>
              <a:rPr lang="ru-RU" dirty="0"/>
              <a:t> </a:t>
            </a:r>
            <a:r>
              <a:rPr lang="ru-RU" dirty="0" err="1"/>
              <a:t>эмбеддингам</a:t>
            </a:r>
            <a:r>
              <a:rPr lang="ru-RU" dirty="0"/>
              <a:t> в </a:t>
            </a:r>
            <a:r>
              <a:rPr lang="en-US" dirty="0" err="1"/>
              <a:t>CharCNN</a:t>
            </a:r>
            <a:r>
              <a:rPr lang="en-US" dirty="0"/>
              <a:t>-BLSTM-CRF</a:t>
            </a:r>
            <a:r>
              <a:rPr lang="ru-RU" dirty="0"/>
              <a:t>. Появилось в </a:t>
            </a:r>
            <a:r>
              <a:rPr lang="en-US" dirty="0"/>
              <a:t> </a:t>
            </a:r>
            <a:r>
              <a:rPr lang="en-US" i="1" dirty="0"/>
              <a:t>Deep contextualized word representations</a:t>
            </a:r>
            <a:r>
              <a:rPr lang="ru-RU" i="1" dirty="0"/>
              <a:t> </a:t>
            </a:r>
            <a:r>
              <a:rPr lang="en-US" i="1" dirty="0"/>
              <a:t>Peters et al., 2018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.922</a:t>
            </a:r>
          </a:p>
          <a:p>
            <a:r>
              <a:rPr lang="en-US" dirty="0"/>
              <a:t>Google </a:t>
            </a:r>
            <a:r>
              <a:rPr lang="ru-RU" dirty="0"/>
              <a:t>сделал языковую модель похожую на </a:t>
            </a:r>
            <a:r>
              <a:rPr lang="en-US" dirty="0" err="1"/>
              <a:t>ELMo</a:t>
            </a:r>
            <a:r>
              <a:rPr lang="en-US" dirty="0"/>
              <a:t>, </a:t>
            </a:r>
            <a:r>
              <a:rPr lang="ru-RU" dirty="0"/>
              <a:t>но на основе </a:t>
            </a:r>
            <a:r>
              <a:rPr lang="ru-RU" dirty="0" err="1"/>
              <a:t>трансформера</a:t>
            </a:r>
            <a:r>
              <a:rPr lang="ru-RU" dirty="0"/>
              <a:t>. Появилось в </a:t>
            </a:r>
            <a:r>
              <a:rPr lang="fr-FR" i="1" dirty="0" err="1"/>
              <a:t>Devlin</a:t>
            </a:r>
            <a:r>
              <a:rPr lang="fr-FR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BERT: Pre-training of Deep Bidirectional Transformers for Language Understanding</a:t>
            </a:r>
            <a:r>
              <a:rPr lang="ru-RU" i="1" dirty="0"/>
              <a:t>.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.928</a:t>
            </a:r>
          </a:p>
          <a:p>
            <a:r>
              <a:rPr lang="ru-RU" dirty="0"/>
              <a:t>Текущее </a:t>
            </a:r>
            <a:r>
              <a:rPr lang="en-US" dirty="0"/>
              <a:t>SOTA Flair </a:t>
            </a:r>
            <a:r>
              <a:rPr lang="en-US" dirty="0" err="1"/>
              <a:t>embeddings</a:t>
            </a:r>
            <a:r>
              <a:rPr lang="en-US" dirty="0"/>
              <a:t>  </a:t>
            </a:r>
            <a:r>
              <a:rPr lang="ru-RU" dirty="0"/>
              <a:t>– упрощение языковой модели из </a:t>
            </a:r>
            <a:r>
              <a:rPr lang="en-US" dirty="0" err="1"/>
              <a:t>ELMo</a:t>
            </a:r>
            <a:br>
              <a:rPr lang="en-US" dirty="0"/>
            </a:br>
            <a:r>
              <a:rPr lang="ru-RU" dirty="0"/>
              <a:t>Появилось в </a:t>
            </a:r>
            <a:r>
              <a:rPr lang="en-US" i="1" dirty="0" err="1"/>
              <a:t>Akbik</a:t>
            </a:r>
            <a:r>
              <a:rPr lang="en-US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Contextual </a:t>
            </a:r>
            <a:br>
              <a:rPr lang="ru-RU" i="1" dirty="0"/>
            </a:br>
            <a:r>
              <a:rPr lang="en-US" i="1" dirty="0"/>
              <a:t>String </a:t>
            </a:r>
            <a:r>
              <a:rPr lang="en-US" i="1" dirty="0" err="1"/>
              <a:t>Embeddings</a:t>
            </a:r>
            <a:r>
              <a:rPr lang="en-US" i="1" dirty="0"/>
              <a:t> for Sequence Labeling</a:t>
            </a:r>
            <a:r>
              <a:rPr lang="ru-RU" i="1" dirty="0"/>
              <a:t>. 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.931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937508"/>
            <a:ext cx="2465176" cy="9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AB00-B318-48A5-9B29-007558C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ru-RU" dirty="0"/>
              <a:t>для </a:t>
            </a:r>
            <a:r>
              <a:rPr lang="en-US" dirty="0"/>
              <a:t>NER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22DAB0-4445-4EC2-A8B1-11FBC8E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771550"/>
            <a:ext cx="6488953" cy="437195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944CAA-8513-4623-A8A9-078364F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1FD5-E970-4E85-BA7F-3B1A17F1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Flair </a:t>
            </a:r>
            <a:r>
              <a:rPr lang="en-US" dirty="0" err="1"/>
              <a:t>embeddings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Flair embeddings – SOTA </a:t>
            </a:r>
            <a:r>
              <a:rPr lang="ru-RU" dirty="0"/>
              <a:t>в задаче </a:t>
            </a:r>
            <a:r>
              <a:rPr lang="en-US" dirty="0"/>
              <a:t>NER</a:t>
            </a:r>
          </a:p>
          <a:p>
            <a:r>
              <a:rPr lang="ru-RU" dirty="0"/>
              <a:t>Языковая модель на</a:t>
            </a:r>
            <a:r>
              <a:rPr lang="en-US" dirty="0"/>
              <a:t> </a:t>
            </a:r>
            <a:r>
              <a:rPr lang="ru-RU" dirty="0"/>
              <a:t>уровне символов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65" y="2436735"/>
            <a:ext cx="6615735" cy="243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49C8-053E-4335-A99F-BD8B607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1848A-EFEE-47F2-B194-B3173F68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семинар:</a:t>
            </a:r>
            <a:br>
              <a:rPr lang="ru-RU" dirty="0"/>
            </a:br>
            <a:r>
              <a:rPr lang="en-US"/>
              <a:t>https://colab.research.google.com/drive/1jVDatpwvC6cZr2P984Taa3kwk0ytZsUH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FC10C-B1BF-4695-9F93-A1967819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001F43-4746-453C-AB06-179F3C2A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NER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/>
              <a:t>Извлечение именованных сущностей:</a:t>
            </a:r>
            <a:br>
              <a:rPr lang="ru-RU" sz="3600" dirty="0"/>
            </a:br>
            <a:r>
              <a:rPr lang="ru-RU" sz="3600" dirty="0"/>
              <a:t>от теории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зачем все это нужно?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/>
              <a:t>NER</a:t>
            </a:r>
            <a:r>
              <a:rPr lang="ru-RU" dirty="0"/>
              <a:t>: обычно приведение неструктурированных данных в более структурированный вид - текстов в таблицы и т. д.)</a:t>
            </a:r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/>
              <a:t>NER</a:t>
            </a:r>
            <a:r>
              <a:rPr lang="ru-RU" dirty="0"/>
              <a:t> 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в чем подвох?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выделения 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/>
              <a:t> </a:t>
            </a:r>
            <a:r>
              <a:rPr lang="en-US" dirty="0"/>
              <a:t>v.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NER: </a:t>
            </a:r>
            <a:r>
              <a:rPr lang="ru-RU" dirty="0"/>
              <a:t>метрики и 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0.9</a:t>
            </a:r>
            <a:r>
              <a:rPr lang="ru-RU" dirty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сведение к задаче классификации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Иван Петрович Сидоров 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/>
              <a:t>B-PER </a:t>
            </a:r>
            <a:r>
              <a:rPr lang="ru-RU" dirty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пересечением 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дела давно минувших дней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корпусов могут дать неплохой результат</a:t>
            </a:r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Метки</a:t>
            </a:r>
            <a:r>
              <a:rPr lang="en-US" dirty="0"/>
              <a:t> </a:t>
            </a:r>
            <a:r>
              <a:rPr lang="ru-RU" dirty="0"/>
              <a:t>в схеме</a:t>
            </a:r>
            <a:r>
              <a:rPr lang="en-US" dirty="0"/>
              <a:t> IOBES </a:t>
            </a:r>
            <a:r>
              <a:rPr lang="ru-RU" dirty="0" err="1"/>
              <a:t>завсият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друг от друга</a:t>
            </a:r>
            <a:r>
              <a:rPr lang="en-US" dirty="0"/>
              <a:t>. </a:t>
            </a:r>
            <a:r>
              <a:rPr lang="ru-RU" dirty="0"/>
              <a:t>Напр. метка </a:t>
            </a:r>
            <a:r>
              <a:rPr lang="en-US" dirty="0"/>
              <a:t>I-Per</a:t>
            </a:r>
            <a:br>
              <a:rPr lang="en-US" dirty="0"/>
            </a:br>
            <a:r>
              <a:rPr lang="ru-RU" dirty="0"/>
              <a:t>может быть только после</a:t>
            </a:r>
            <a:br>
              <a:rPr lang="ru-RU" dirty="0"/>
            </a:br>
            <a:r>
              <a:rPr lang="ru-RU" dirty="0"/>
              <a:t>метки </a:t>
            </a:r>
            <a:r>
              <a:rPr lang="en-US" dirty="0"/>
              <a:t>B-Per </a:t>
            </a:r>
            <a:r>
              <a:rPr lang="ru-RU" dirty="0"/>
              <a:t>или</a:t>
            </a:r>
            <a:r>
              <a:rPr lang="en-US" dirty="0"/>
              <a:t> I-Per .</a:t>
            </a:r>
          </a:p>
          <a:p>
            <a:r>
              <a:rPr lang="ru-RU" dirty="0"/>
              <a:t>Для</a:t>
            </a:r>
            <a:r>
              <a:rPr lang="en-US" dirty="0"/>
              <a:t> HMM </a:t>
            </a:r>
            <a:r>
              <a:rPr lang="ru-RU" dirty="0"/>
              <a:t>и</a:t>
            </a:r>
            <a:r>
              <a:rPr lang="en-US" dirty="0"/>
              <a:t> MEMM </a:t>
            </a:r>
            <a:r>
              <a:rPr lang="ru-RU" dirty="0"/>
              <a:t>вероятности исходящих дуг нормируются для каждого состояния по-отдельности</a:t>
            </a:r>
            <a:r>
              <a:rPr lang="en-US" dirty="0"/>
              <a:t>: label bias problem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557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37523</TotalTime>
  <Words>1227</Words>
  <Application>Microsoft Office PowerPoint</Application>
  <PresentationFormat>Экран (16:9)</PresentationFormat>
  <Paragraphs>91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ABBYY Corporate</vt:lpstr>
      <vt:lpstr>Извлечение именованных сущностей (NER)</vt:lpstr>
      <vt:lpstr>Содержание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Label bias problem</vt:lpstr>
      <vt:lpstr>Conditional random field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Текущее SOTA</vt:lpstr>
      <vt:lpstr>Трансформер</vt:lpstr>
      <vt:lpstr>BERT для NER</vt:lpstr>
      <vt:lpstr>Flair embeddings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710</cp:revision>
  <dcterms:created xsi:type="dcterms:W3CDTF">2012-10-11T07:31:41Z</dcterms:created>
  <dcterms:modified xsi:type="dcterms:W3CDTF">2023-03-24T15:18:15Z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