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455" r:id="rId5"/>
    <p:sldId id="494" r:id="rId6"/>
    <p:sldId id="473" r:id="rId7"/>
    <p:sldId id="472" r:id="rId8"/>
    <p:sldId id="474" r:id="rId9"/>
    <p:sldId id="475" r:id="rId10"/>
    <p:sldId id="469" r:id="rId11"/>
    <p:sldId id="476" r:id="rId12"/>
    <p:sldId id="477" r:id="rId13"/>
    <p:sldId id="478" r:id="rId14"/>
    <p:sldId id="479" r:id="rId15"/>
    <p:sldId id="480" r:id="rId16"/>
    <p:sldId id="483" r:id="rId17"/>
    <p:sldId id="481" r:id="rId18"/>
    <p:sldId id="484" r:id="rId19"/>
    <p:sldId id="485" r:id="rId20"/>
    <p:sldId id="465" r:id="rId21"/>
    <p:sldId id="466" r:id="rId22"/>
    <p:sldId id="486" r:id="rId23"/>
    <p:sldId id="467" r:id="rId24"/>
    <p:sldId id="487" r:id="rId25"/>
    <p:sldId id="488" r:id="rId26"/>
    <p:sldId id="468" r:id="rId27"/>
    <p:sldId id="470" r:id="rId28"/>
    <p:sldId id="489" r:id="rId29"/>
    <p:sldId id="490" r:id="rId30"/>
    <p:sldId id="491" r:id="rId31"/>
    <p:sldId id="492" r:id="rId32"/>
    <p:sldId id="493" r:id="rId33"/>
    <p:sldId id="495" r:id="rId3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9">
          <p15:clr>
            <a:srgbClr val="A4A3A4"/>
          </p15:clr>
        </p15:guide>
        <p15:guide id="2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0C30"/>
    <a:srgbClr val="F892A5"/>
    <a:srgbClr val="A6A6A6"/>
    <a:srgbClr val="969696"/>
    <a:srgbClr val="404040"/>
    <a:srgbClr val="FFFFFF"/>
    <a:srgbClr val="8D0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18" autoAdjust="0"/>
  </p:normalViewPr>
  <p:slideViewPr>
    <p:cSldViewPr snapToObjects="1">
      <p:cViewPr varScale="1">
        <p:scale>
          <a:sx n="100" d="100"/>
          <a:sy n="100" d="100"/>
        </p:scale>
        <p:origin x="72" y="211"/>
      </p:cViewPr>
      <p:guideLst>
        <p:guide orient="horz" pos="3049"/>
        <p:guide pos="3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A3FA9-7A1B-4367-86C2-FF0E70E8A278}" type="datetimeFigureOut">
              <a:rPr lang="ru-RU" smtClean="0"/>
              <a:pPr/>
              <a:t>07.04.2023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9B124-EB5F-4579-9517-2F12D044BA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68965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90E55-9FE2-4CB5-96B2-1FF20DBB9D43}" type="datetimeFigureOut">
              <a:rPr lang="ru-RU" smtClean="0"/>
              <a:pPr/>
              <a:t>07.04.2023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80FDC-4AA4-4303-BA10-9DD3E0DA4EC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7022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2487B85-0768-4C4A-8A91-CECDEF5FD660}" type="datetime1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0FDC-4AA4-4303-BA10-9DD3E0DA4EC7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09E4C4E-618D-48BF-80B3-D4E861FD9081}" type="datetime1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0FDC-4AA4-4303-BA10-9DD3E0DA4EC7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627159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Product version</a:t>
            </a:r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673224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8312" y="3867894"/>
            <a:ext cx="6263928" cy="25652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The Author Name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6264696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Product Name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4158177"/>
            <a:ext cx="6263928" cy="236276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ABBYY Office 2013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2264" y="4840002"/>
            <a:ext cx="2895600" cy="219838"/>
          </a:xfrm>
        </p:spPr>
        <p:txBody>
          <a:bodyPr lIns="0" rIns="0"/>
          <a:lstStyle/>
          <a:p>
            <a:r>
              <a:rPr lang="en-US" dirty="0"/>
              <a:t>Confidential 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© Copyright 2013 ABBYY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40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1491632"/>
            <a:ext cx="7200801" cy="2835101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7" y="951570"/>
            <a:ext cx="7200801" cy="540060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67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00150"/>
            <a:ext cx="4038600" cy="3585846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1545584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6458" y="276180"/>
            <a:ext cx="7427913" cy="89141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7"/>
            <a:ext cx="3844770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1st column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31158"/>
            <a:ext cx="3844770" cy="3154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42030" y="1151337"/>
            <a:ext cx="3844770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2nd column title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42030" y="1631158"/>
            <a:ext cx="3844770" cy="3154840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4190983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18488" cy="363985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text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85889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121950" y="1200151"/>
            <a:ext cx="4554506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310668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2733802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467544" y="1200151"/>
            <a:ext cx="4554506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62110" y="1200151"/>
            <a:ext cx="3093373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631960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00151"/>
            <a:ext cx="3124690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21950" y="1200151"/>
            <a:ext cx="455373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596892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1200151"/>
            <a:ext cx="3113578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4564850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1911063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237185" y="1200150"/>
            <a:ext cx="2438507" cy="21816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526692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237185" y="3528510"/>
            <a:ext cx="2438507" cy="339386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20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Picture title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37185" y="3867895"/>
            <a:ext cx="2438507" cy="971997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600" i="1" baseline="0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Picture title details</a:t>
            </a:r>
          </a:p>
        </p:txBody>
      </p:sp>
    </p:spTree>
    <p:extLst>
      <p:ext uri="{BB962C8B-B14F-4D97-AF65-F5344CB8AC3E}">
        <p14:creationId xmlns:p14="http://schemas.microsoft.com/office/powerpoint/2010/main" val="242584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4"/>
          </p:nvPr>
        </p:nvSpPr>
        <p:spPr>
          <a:xfrm>
            <a:off x="468314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8314" y="3618724"/>
            <a:ext cx="1440477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/>
          </p:nvPr>
        </p:nvSpPr>
        <p:spPr>
          <a:xfrm>
            <a:off x="468313" y="2616755"/>
            <a:ext cx="1439121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/>
          </p:nvPr>
        </p:nvSpPr>
        <p:spPr>
          <a:xfrm>
            <a:off x="468314" y="2834796"/>
            <a:ext cx="1448391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468314" y="3583425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>
            <a:spLocks noGrp="1"/>
          </p:cNvSpPr>
          <p:nvPr>
            <p:ph idx="23"/>
          </p:nvPr>
        </p:nvSpPr>
        <p:spPr>
          <a:xfrm>
            <a:off x="2158059" y="3618724"/>
            <a:ext cx="1460809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24"/>
          </p:nvPr>
        </p:nvSpPr>
        <p:spPr>
          <a:xfrm>
            <a:off x="2158058" y="2616755"/>
            <a:ext cx="1459435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25"/>
          </p:nvPr>
        </p:nvSpPr>
        <p:spPr>
          <a:xfrm>
            <a:off x="2158059" y="2834796"/>
            <a:ext cx="1468835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2158059" y="3586831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>
            <a:spLocks noGrp="1"/>
          </p:cNvSpPr>
          <p:nvPr>
            <p:ph idx="27"/>
          </p:nvPr>
        </p:nvSpPr>
        <p:spPr>
          <a:xfrm>
            <a:off x="3847804" y="3618724"/>
            <a:ext cx="1436384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8"/>
          </p:nvPr>
        </p:nvSpPr>
        <p:spPr>
          <a:xfrm>
            <a:off x="3847803" y="2616755"/>
            <a:ext cx="1435033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29"/>
          </p:nvPr>
        </p:nvSpPr>
        <p:spPr>
          <a:xfrm>
            <a:off x="3847804" y="2834796"/>
            <a:ext cx="1444276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3847804" y="358815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>
            <a:spLocks noGrp="1"/>
          </p:cNvSpPr>
          <p:nvPr>
            <p:ph idx="31"/>
          </p:nvPr>
        </p:nvSpPr>
        <p:spPr>
          <a:xfrm>
            <a:off x="5537549" y="3618724"/>
            <a:ext cx="1456718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32"/>
          </p:nvPr>
        </p:nvSpPr>
        <p:spPr>
          <a:xfrm>
            <a:off x="5537548" y="2616755"/>
            <a:ext cx="1455347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33"/>
          </p:nvPr>
        </p:nvSpPr>
        <p:spPr>
          <a:xfrm>
            <a:off x="5537549" y="2834796"/>
            <a:ext cx="1464721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9" name="Straight Connector 38"/>
          <p:cNvCxnSpPr/>
          <p:nvPr userDrawn="1"/>
        </p:nvCxnSpPr>
        <p:spPr>
          <a:xfrm>
            <a:off x="5537549" y="358815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/>
          <p:cNvSpPr>
            <a:spLocks noGrp="1"/>
          </p:cNvSpPr>
          <p:nvPr>
            <p:ph idx="35"/>
          </p:nvPr>
        </p:nvSpPr>
        <p:spPr>
          <a:xfrm>
            <a:off x="7227295" y="3618724"/>
            <a:ext cx="1477050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36"/>
          </p:nvPr>
        </p:nvSpPr>
        <p:spPr>
          <a:xfrm>
            <a:off x="7227295" y="2616755"/>
            <a:ext cx="1475660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37"/>
          </p:nvPr>
        </p:nvSpPr>
        <p:spPr>
          <a:xfrm>
            <a:off x="7227295" y="2834796"/>
            <a:ext cx="1485165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7227295" y="359629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/>
          <p:cNvSpPr>
            <a:spLocks noGrp="1"/>
          </p:cNvSpPr>
          <p:nvPr>
            <p:ph type="pic" idx="38"/>
          </p:nvPr>
        </p:nvSpPr>
        <p:spPr>
          <a:xfrm>
            <a:off x="2158059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6" name="Picture Placeholder 2"/>
          <p:cNvSpPr>
            <a:spLocks noGrp="1"/>
          </p:cNvSpPr>
          <p:nvPr>
            <p:ph type="pic" idx="39"/>
          </p:nvPr>
        </p:nvSpPr>
        <p:spPr>
          <a:xfrm>
            <a:off x="3847804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7" name="Picture Placeholder 2"/>
          <p:cNvSpPr>
            <a:spLocks noGrp="1"/>
          </p:cNvSpPr>
          <p:nvPr>
            <p:ph type="pic" idx="40"/>
          </p:nvPr>
        </p:nvSpPr>
        <p:spPr>
          <a:xfrm>
            <a:off x="5537549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8" name="Picture Placeholder 2"/>
          <p:cNvSpPr>
            <a:spLocks noGrp="1"/>
          </p:cNvSpPr>
          <p:nvPr>
            <p:ph type="pic" idx="41"/>
          </p:nvPr>
        </p:nvSpPr>
        <p:spPr>
          <a:xfrm>
            <a:off x="7227295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88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8172400" cy="124213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771175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Product version</a:t>
            </a:r>
            <a:endParaRPr lang="ru-RU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2264" y="4840002"/>
            <a:ext cx="2895600" cy="219838"/>
          </a:xfrm>
        </p:spPr>
        <p:txBody>
          <a:bodyPr lIns="0" rIns="0"/>
          <a:lstStyle/>
          <a:p>
            <a:r>
              <a:rPr lang="en-US" dirty="0"/>
              <a:t>Confidential 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© Copyright 2013 ABBYY</a:t>
            </a:r>
          </a:p>
          <a:p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817240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8312" y="3867894"/>
            <a:ext cx="6263928" cy="25652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The Author Name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7696150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Product Name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4158177"/>
            <a:ext cx="6263928" cy="236276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ABBYY Office 2013</a:t>
            </a:r>
          </a:p>
        </p:txBody>
      </p:sp>
    </p:spTree>
    <p:extLst>
      <p:ext uri="{BB962C8B-B14F-4D97-AF65-F5344CB8AC3E}">
        <p14:creationId xmlns:p14="http://schemas.microsoft.com/office/powerpoint/2010/main" val="3537904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00151"/>
            <a:ext cx="3124689" cy="19053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21950" y="1200151"/>
            <a:ext cx="4554506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1974316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55354"/>
            <a:ext cx="2989675" cy="5738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8155" y="1896674"/>
            <a:ext cx="8414325" cy="1923964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8156" y="3888146"/>
            <a:ext cx="8414325" cy="5400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2023" y="4461961"/>
            <a:ext cx="8414325" cy="371291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</p:txBody>
      </p:sp>
    </p:spTree>
    <p:extLst>
      <p:ext uri="{BB962C8B-B14F-4D97-AF65-F5344CB8AC3E}">
        <p14:creationId xmlns:p14="http://schemas.microsoft.com/office/powerpoint/2010/main" val="33841800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0" y="1707655"/>
            <a:ext cx="9144000" cy="31322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5" y="276180"/>
            <a:ext cx="7427913" cy="891414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9427" y="1275606"/>
            <a:ext cx="5486400" cy="378042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5750810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1206479"/>
            <a:ext cx="3113578" cy="19053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4564850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41096798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2571862"/>
            <a:ext cx="3113578" cy="22681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2571862"/>
            <a:ext cx="4564850" cy="22681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57200" y="1200150"/>
            <a:ext cx="8218488" cy="1317594"/>
          </a:xfrm>
        </p:spPr>
        <p:txBody>
          <a:bodyPr/>
          <a:lstStyle>
            <a:lvl1pPr marL="0" indent="0">
              <a:buFontTx/>
              <a:buNone/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Slide text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5446811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566739" y="1762127"/>
            <a:ext cx="4860925" cy="219313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5394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3811304"/>
            <a:ext cx="5486400" cy="425054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/>
              <a:t>Picture Title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4"/>
            <a:ext cx="5486400" cy="33003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23635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25261179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30E7-2C78-0048-95B6-3EC69AEBAAA9}" type="datetimeFigureOut">
              <a:rPr lang="ru-RU" smtClean="0"/>
              <a:pPr/>
              <a:t>07.04.2023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03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 userDrawn="1"/>
        </p:nvSpPr>
        <p:spPr>
          <a:xfrm>
            <a:off x="0" y="3077520"/>
            <a:ext cx="6732240" cy="3429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2409732"/>
            <a:ext cx="6264696" cy="702078"/>
          </a:xfrm>
        </p:spPr>
        <p:txBody>
          <a:bodyPr tIns="0" bIns="0" anchor="t">
            <a:normAutofit/>
          </a:bodyPr>
          <a:lstStyle>
            <a:lvl1pPr algn="l">
              <a:defRPr sz="40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Chapter title</a:t>
            </a:r>
            <a:endParaRPr lang="ru-RU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869671"/>
            <a:ext cx="6264695" cy="540060"/>
          </a:xfrm>
        </p:spPr>
        <p:txBody>
          <a:bodyPr tIns="0" bIns="0"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The Name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07155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322862"/>
            <a:ext cx="6732240" cy="1788948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 userDrawn="1"/>
        </p:nvSpPr>
        <p:spPr>
          <a:xfrm>
            <a:off x="0" y="3077520"/>
            <a:ext cx="6732240" cy="3429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1862922"/>
            <a:ext cx="6264696" cy="1242138"/>
          </a:xfrm>
        </p:spPr>
        <p:txBody>
          <a:bodyPr tIns="0" bIns="0" anchor="t">
            <a:normAutofit/>
          </a:bodyPr>
          <a:lstStyle>
            <a:lvl1pPr algn="l">
              <a:defRPr sz="40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Chapter title </a:t>
            </a:r>
            <a:br>
              <a:rPr lang="en-US" dirty="0"/>
            </a:br>
            <a:r>
              <a:rPr lang="en-US" dirty="0"/>
              <a:t>large</a:t>
            </a:r>
            <a:endParaRPr lang="ru-RU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322861"/>
            <a:ext cx="6264695" cy="540060"/>
          </a:xfrm>
        </p:spPr>
        <p:txBody>
          <a:bodyPr tIns="0" bIns="0"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The Name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42868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5" y="276180"/>
            <a:ext cx="7427913" cy="891414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18488" cy="3639852"/>
          </a:xfrm>
        </p:spPr>
        <p:txBody>
          <a:bodyPr/>
          <a:lstStyle>
            <a:lvl1pPr>
              <a:spcAft>
                <a:spcPts val="200"/>
              </a:spcAft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4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78947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627159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Abbyy</a:t>
            </a:r>
            <a:r>
              <a:rPr lang="en-US" dirty="0"/>
              <a:t> Office</a:t>
            </a:r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673224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6264696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Contacts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3651870"/>
            <a:ext cx="6263928" cy="128264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Adress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8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411510"/>
            <a:ext cx="3665489" cy="3240360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133035" y="951570"/>
            <a:ext cx="4542655" cy="4050246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98588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1491632"/>
            <a:ext cx="7200801" cy="2835101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7" y="951570"/>
            <a:ext cx="7200801" cy="540060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76517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6" y="249492"/>
            <a:ext cx="4320481" cy="2322258"/>
          </a:xfrm>
        </p:spPr>
        <p:txBody>
          <a:bodyPr anchor="b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2571750"/>
            <a:ext cx="4320481" cy="162018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Slide text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037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276180"/>
            <a:ext cx="7416800" cy="89141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18488" cy="36398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164288" y="4840002"/>
            <a:ext cx="1728192" cy="21602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231490"/>
            <a:ext cx="767899" cy="22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3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2" r:id="rId2"/>
    <p:sldLayoutId id="2147483702" r:id="rId3"/>
    <p:sldLayoutId id="2147483707" r:id="rId4"/>
    <p:sldLayoutId id="2147483650" r:id="rId5"/>
    <p:sldLayoutId id="2147483713" r:id="rId6"/>
    <p:sldLayoutId id="2147483681" r:id="rId7"/>
    <p:sldLayoutId id="2147483683" r:id="rId8"/>
    <p:sldLayoutId id="2147483682" r:id="rId9"/>
    <p:sldLayoutId id="2147483666" r:id="rId10"/>
    <p:sldLayoutId id="2147483680" r:id="rId11"/>
    <p:sldLayoutId id="2147483672" r:id="rId12"/>
    <p:sldLayoutId id="2147483654" r:id="rId13"/>
    <p:sldLayoutId id="2147483667" r:id="rId14"/>
    <p:sldLayoutId id="2147483668" r:id="rId15"/>
    <p:sldLayoutId id="2147483675" r:id="rId16"/>
    <p:sldLayoutId id="2147483676" r:id="rId17"/>
    <p:sldLayoutId id="2147483698" r:id="rId18"/>
    <p:sldLayoutId id="2147483716" r:id="rId19"/>
    <p:sldLayoutId id="2147483669" r:id="rId20"/>
    <p:sldLayoutId id="2147483715" r:id="rId21"/>
    <p:sldLayoutId id="2147483670" r:id="rId22"/>
    <p:sldLayoutId id="2147483674" r:id="rId23"/>
    <p:sldLayoutId id="2147483697" r:id="rId24"/>
    <p:sldLayoutId id="2147483700" r:id="rId25"/>
    <p:sldLayoutId id="2147483657" r:id="rId26"/>
    <p:sldLayoutId id="2147483717" r:id="rId27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3200" b="0" kern="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576"/>
        </a:spcBef>
        <a:spcAft>
          <a:spcPts val="200"/>
        </a:spcAft>
        <a:buClr>
          <a:srgbClr val="C60C30"/>
        </a:buClr>
        <a:buFont typeface="Calibri" pitchFamily="34" charset="0"/>
        <a:buChar char="●"/>
        <a:defRPr lang="en-US" sz="2000" kern="1200" smtClean="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spcBef>
          <a:spcPts val="400"/>
        </a:spcBef>
        <a:spcAft>
          <a:spcPts val="0"/>
        </a:spcAft>
        <a:buClr>
          <a:schemeClr val="bg1">
            <a:lumMod val="50000"/>
          </a:schemeClr>
        </a:buClr>
        <a:buFont typeface="Calibri" pitchFamily="34" charset="0"/>
        <a:buChar char="●"/>
        <a:defRPr sz="18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5350" indent="-266700" algn="l" defTabSz="914400" rtl="0" eaLnBrk="1" latinLnBrk="0" hangingPunct="1">
        <a:spcBef>
          <a:spcPts val="384"/>
        </a:spcBef>
        <a:spcAft>
          <a:spcPts val="0"/>
        </a:spcAft>
        <a:buFont typeface="Calibri" pitchFamily="34" charset="0"/>
        <a:buChar char="–"/>
        <a:defRPr sz="14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54125" indent="-176213" algn="l" defTabSz="914400" rtl="0" eaLnBrk="1" latinLnBrk="0" hangingPunct="1">
        <a:spcBef>
          <a:spcPct val="20000"/>
        </a:spcBef>
        <a:buFont typeface="Calibri" pitchFamily="34" charset="0"/>
        <a:buChar char="‐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5" y="816555"/>
            <a:ext cx="8649960" cy="2295255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ru-RU" dirty="0"/>
              <a:t>Машинный перевод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4779150"/>
            <a:ext cx="4889500" cy="6056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576"/>
              </a:spcBef>
              <a:spcAft>
                <a:spcPts val="200"/>
              </a:spcAft>
              <a:buClr>
                <a:srgbClr val="C60C30"/>
              </a:buClr>
              <a:buFont typeface="Calibri" pitchFamily="34" charset="0"/>
              <a:buChar char="●"/>
              <a:defRPr lang="en-US" sz="2000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28650" indent="-271463" algn="l" defTabSz="9144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Calibri" pitchFamily="34" charset="0"/>
              <a:buChar char="●"/>
              <a:defRPr sz="1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95350" indent="-266700" algn="l" defTabSz="914400" rtl="0" eaLnBrk="1" latinLnBrk="0" hangingPunct="1">
              <a:spcBef>
                <a:spcPts val="384"/>
              </a:spcBef>
              <a:spcAft>
                <a:spcPts val="0"/>
              </a:spcAft>
              <a:buFont typeface="Calibri" pitchFamily="34" charset="0"/>
              <a:buChar char="–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1793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176213" algn="l" defTabSz="914400" rtl="0" eaLnBrk="1" latinLnBrk="0" hangingPunct="1">
              <a:spcBef>
                <a:spcPct val="20000"/>
              </a:spcBef>
              <a:buFont typeface="Calibri" pitchFamily="34" charset="0"/>
              <a:buChar char="‐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ct val="20000"/>
              </a:spcBef>
              <a:buClr>
                <a:srgbClr val="CC0000"/>
              </a:buClr>
              <a:buSzPct val="85000"/>
              <a:buFont typeface="Wingdings" pitchFamily="2" charset="2"/>
              <a:buNone/>
            </a:pPr>
            <a:r>
              <a:rPr lang="ru-RU" dirty="0"/>
              <a:t>Иван Смуров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9074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SMT: </a:t>
            </a:r>
            <a:r>
              <a:rPr lang="ru-RU" dirty="0"/>
              <a:t>базовая факторизация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Пусть нам дано </a:t>
            </a:r>
            <a:r>
              <a:rPr lang="en-US" dirty="0"/>
              <a:t>f  </a:t>
            </a:r>
            <a:r>
              <a:rPr lang="ru-RU" dirty="0"/>
              <a:t>предложение на исходном языке</a:t>
            </a:r>
            <a:r>
              <a:rPr lang="en-US" dirty="0"/>
              <a:t> (French, foreign)</a:t>
            </a:r>
            <a:r>
              <a:rPr lang="ru-RU" dirty="0"/>
              <a:t>. Нужно выбрать </a:t>
            </a:r>
            <a:r>
              <a:rPr lang="en-US" dirty="0"/>
              <a:t>e </a:t>
            </a:r>
            <a:r>
              <a:rPr lang="ru-RU" dirty="0"/>
              <a:t>– наилучшее предложение на целевом языке</a:t>
            </a:r>
            <a:r>
              <a:rPr lang="en-US" dirty="0"/>
              <a:t> (English)</a:t>
            </a:r>
            <a:br>
              <a:rPr lang="en-US" dirty="0"/>
            </a:br>
            <a:endParaRPr lang="en-US" dirty="0"/>
          </a:p>
          <a:p>
            <a:r>
              <a:rPr lang="ru-RU" dirty="0"/>
              <a:t>Зачем нужна такая факторизация?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endParaRPr lang="ru-RU" dirty="0"/>
          </a:p>
          <a:p>
            <a:r>
              <a:rPr lang="en-US" dirty="0"/>
              <a:t>Prior model (</a:t>
            </a:r>
            <a:r>
              <a:rPr lang="ru-RU" dirty="0"/>
              <a:t>частный случай – языковая модель 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en-US" dirty="0"/>
              <a:t>p(e)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555" y="1806665"/>
            <a:ext cx="4545505" cy="498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2060" y="1867391"/>
            <a:ext cx="1946350" cy="437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2616756"/>
            <a:ext cx="3782797" cy="954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21950" y="2616756"/>
            <a:ext cx="4950550" cy="954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26595" y="4056915"/>
            <a:ext cx="4860540" cy="315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SMT: </a:t>
            </a:r>
            <a:r>
              <a:rPr lang="ru-RU" dirty="0"/>
              <a:t>модель перевода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Модель перевода</a:t>
            </a:r>
          </a:p>
          <a:p>
            <a:r>
              <a:rPr lang="ru-RU" dirty="0"/>
              <a:t>Откуда брать вероятности? Давайте перейдем к вероятностям пар слов!</a:t>
            </a:r>
            <a:br>
              <a:rPr lang="ru-RU" dirty="0"/>
            </a:br>
            <a:r>
              <a:rPr lang="ru-RU" dirty="0"/>
              <a:t>Их оценить по корпусу проще:  </a:t>
            </a:r>
          </a:p>
          <a:p>
            <a:r>
              <a:rPr lang="ru-RU" dirty="0"/>
              <a:t>В результате факторизации получим: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1810" y="1311610"/>
            <a:ext cx="3645405" cy="29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3774" y="1941680"/>
            <a:ext cx="3761914" cy="253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315" y="2706765"/>
            <a:ext cx="4003756" cy="765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16605" y="3573838"/>
            <a:ext cx="2745305" cy="89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Выравнивание</a:t>
            </a:r>
            <a:r>
              <a:rPr lang="en-US" dirty="0"/>
              <a:t> (word alignment)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015" y="996575"/>
            <a:ext cx="30194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61910" y="1200150"/>
            <a:ext cx="4311005" cy="213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00774" y="3111810"/>
            <a:ext cx="3876572" cy="92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3188989"/>
            <a:ext cx="3370185" cy="1964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96925" y="4037809"/>
            <a:ext cx="3915435" cy="107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генерируется перевод в </a:t>
            </a:r>
            <a:r>
              <a:rPr lang="en-US" dirty="0"/>
              <a:t>SMT?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287" y="1200150"/>
            <a:ext cx="7355179" cy="3434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</a:t>
            </a:r>
            <a:r>
              <a:rPr lang="en-US" dirty="0"/>
              <a:t>IBM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Brown et al (1993). The mathematics of statistical machine translation: Parameter estimation. Computational Linguistics, 19:263-311, 1993.</a:t>
            </a:r>
          </a:p>
          <a:p>
            <a:r>
              <a:rPr lang="ru-RU" dirty="0"/>
              <a:t>Несколько разных моделей, отличающихся</a:t>
            </a:r>
            <a:r>
              <a:rPr lang="en-US" dirty="0"/>
              <a:t> </a:t>
            </a:r>
            <a:r>
              <a:rPr lang="ru-RU" dirty="0"/>
              <a:t>в части </a:t>
            </a:r>
            <a:r>
              <a:rPr lang="en-US" dirty="0"/>
              <a:t>prior model: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510" y="2301720"/>
            <a:ext cx="4441153" cy="2754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02663" y="2326591"/>
            <a:ext cx="4399105" cy="2729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SMT: </a:t>
            </a:r>
            <a:r>
              <a:rPr lang="ru-RU" dirty="0"/>
              <a:t>дополнительные идеи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Использовать более сложную </a:t>
            </a:r>
            <a:r>
              <a:rPr lang="en-US" dirty="0"/>
              <a:t>prior model</a:t>
            </a:r>
            <a:r>
              <a:rPr lang="ru-RU" dirty="0"/>
              <a:t>. Например, </a:t>
            </a:r>
            <a:r>
              <a:rPr lang="en-US" dirty="0"/>
              <a:t>HMM</a:t>
            </a:r>
            <a:r>
              <a:rPr lang="ru-RU" dirty="0"/>
              <a:t>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Использовать более сложные системы выравнивания:</a:t>
            </a:r>
          </a:p>
          <a:p>
            <a:pPr lvl="1"/>
            <a:r>
              <a:rPr lang="ru-RU" dirty="0"/>
              <a:t>Переход к </a:t>
            </a:r>
            <a:r>
              <a:rPr lang="en-US" dirty="0"/>
              <a:t>many-to-many: phrase</a:t>
            </a:r>
            <a:r>
              <a:rPr lang="ru-RU" dirty="0"/>
              <a:t>-</a:t>
            </a:r>
            <a:r>
              <a:rPr lang="en-US" dirty="0"/>
              <a:t>based </a:t>
            </a:r>
            <a:r>
              <a:rPr lang="ru-RU" dirty="0"/>
              <a:t>системы</a:t>
            </a:r>
          </a:p>
          <a:p>
            <a:pPr lvl="1"/>
            <a:r>
              <a:rPr lang="ru-RU" dirty="0"/>
              <a:t>Учет дополнительных признаков: </a:t>
            </a:r>
            <a:r>
              <a:rPr lang="en-US" dirty="0"/>
              <a:t>syntax-based </a:t>
            </a:r>
            <a:r>
              <a:rPr lang="ru-RU" dirty="0"/>
              <a:t>и </a:t>
            </a:r>
            <a:r>
              <a:rPr lang="en-US" dirty="0"/>
              <a:t>factored </a:t>
            </a:r>
            <a:r>
              <a:rPr lang="ru-RU" dirty="0"/>
              <a:t>модели </a:t>
            </a:r>
            <a:endParaRPr lang="en-US" dirty="0"/>
          </a:p>
          <a:p>
            <a:pPr lvl="1"/>
            <a:r>
              <a:rPr lang="en-US" dirty="0"/>
              <a:t>Re-</a:t>
            </a:r>
            <a:r>
              <a:rPr lang="en-US" dirty="0" err="1"/>
              <a:t>parametrization</a:t>
            </a:r>
            <a:r>
              <a:rPr lang="en-US" dirty="0"/>
              <a:t>, Dyer et. al 2013 A Simple, Fast, and Effective </a:t>
            </a:r>
            <a:r>
              <a:rPr lang="en-US" dirty="0" err="1"/>
              <a:t>Reparameterizationof</a:t>
            </a:r>
            <a:r>
              <a:rPr lang="en-US" dirty="0"/>
              <a:t> IBM Model 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525" y="1626646"/>
            <a:ext cx="4140460" cy="1784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8338" y="1896675"/>
            <a:ext cx="3407890" cy="126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SMT: </a:t>
            </a:r>
            <a:r>
              <a:rPr lang="ru-RU" dirty="0"/>
              <a:t>заключение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Отличное использование </a:t>
            </a:r>
            <a:r>
              <a:rPr lang="ru-RU" dirty="0" err="1"/>
              <a:t>бигдаты</a:t>
            </a:r>
            <a:r>
              <a:rPr lang="ru-RU" dirty="0"/>
              <a:t>, но, кажется, вычерпано до дна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5" y="1588926"/>
            <a:ext cx="8019120" cy="355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Рекуррентные слои </a:t>
            </a:r>
            <a:r>
              <a:rPr lang="ru-RU" dirty="0" err="1"/>
              <a:t>нейросетей</a:t>
            </a: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46575" y="1401620"/>
            <a:ext cx="5857875" cy="23526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97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 </a:t>
            </a:r>
            <a:r>
              <a:rPr lang="ru-RU" dirty="0"/>
              <a:t>без механизма внимания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2 основных части </a:t>
            </a:r>
            <a:r>
              <a:rPr lang="ru-RU" dirty="0" err="1"/>
              <a:t>нейросети</a:t>
            </a:r>
            <a:r>
              <a:rPr lang="ru-RU" dirty="0"/>
              <a:t> – </a:t>
            </a:r>
            <a:r>
              <a:rPr lang="ru-RU" dirty="0" err="1"/>
              <a:t>энкодер</a:t>
            </a:r>
            <a:r>
              <a:rPr lang="ru-RU" dirty="0"/>
              <a:t> и декодер (обе состоящие из рекуррентных слоев). </a:t>
            </a:r>
            <a:r>
              <a:rPr lang="ru-RU" dirty="0" err="1"/>
              <a:t>Энкодер</a:t>
            </a:r>
            <a:r>
              <a:rPr lang="ru-RU" dirty="0"/>
              <a:t> проходит по входу и получает вектор с по всей входной последовательности. Вектор с подается на вход декодеру в каждый момент времени.</a:t>
            </a:r>
          </a:p>
          <a:p>
            <a:r>
              <a:rPr lang="ru-RU" dirty="0"/>
              <a:t>Минусы: весь вход</a:t>
            </a:r>
            <a:br>
              <a:rPr lang="ru-RU" dirty="0"/>
            </a:br>
            <a:r>
              <a:rPr lang="ru-RU" dirty="0"/>
              <a:t>сжимается в один вектор.</a:t>
            </a:r>
            <a:br>
              <a:rPr lang="ru-RU" dirty="0"/>
            </a:br>
            <a:r>
              <a:rPr lang="ru-RU" dirty="0"/>
              <a:t>Качество падает с увеличением длины входа</a:t>
            </a:r>
          </a:p>
          <a:p>
            <a:r>
              <a:rPr lang="ru-RU" dirty="0"/>
              <a:t>Введен в статье</a:t>
            </a:r>
            <a:r>
              <a:rPr lang="en-US" dirty="0"/>
              <a:t> </a:t>
            </a:r>
            <a:r>
              <a:rPr lang="en-US" dirty="0" err="1"/>
              <a:t>Sutskever</a:t>
            </a:r>
            <a:r>
              <a:rPr lang="en-US" dirty="0"/>
              <a:t> et al 2014 – “</a:t>
            </a:r>
            <a:r>
              <a:rPr lang="en-US" dirty="0" err="1"/>
              <a:t>Seqence</a:t>
            </a:r>
            <a:r>
              <a:rPr lang="en-US" dirty="0"/>
              <a:t> to sequence learning with neural networks”</a:t>
            </a:r>
            <a:endParaRPr lang="ru-RU" dirty="0"/>
          </a:p>
          <a:p>
            <a:r>
              <a:rPr lang="ru-RU" dirty="0"/>
              <a:t>На корпусе </a:t>
            </a:r>
            <a:r>
              <a:rPr lang="en-US" dirty="0"/>
              <a:t>WMT’14 (</a:t>
            </a:r>
            <a:r>
              <a:rPr lang="ru-RU" dirty="0"/>
              <a:t>перевод с английского на французский; 12М предложений </a:t>
            </a:r>
            <a:r>
              <a:rPr lang="en-US" dirty="0"/>
              <a:t>~300</a:t>
            </a:r>
            <a:r>
              <a:rPr lang="ru-RU" dirty="0"/>
              <a:t>-400</a:t>
            </a:r>
            <a:r>
              <a:rPr lang="en-US" dirty="0"/>
              <a:t>M </a:t>
            </a:r>
            <a:r>
              <a:rPr lang="ru-RU" dirty="0" err="1"/>
              <a:t>токенов</a:t>
            </a:r>
            <a:r>
              <a:rPr lang="en-US" dirty="0"/>
              <a:t>)</a:t>
            </a:r>
            <a:r>
              <a:rPr lang="ru-RU" dirty="0"/>
              <a:t> получается </a:t>
            </a:r>
            <a:r>
              <a:rPr lang="en-US" dirty="0"/>
              <a:t>state-of-the-art </a:t>
            </a:r>
            <a:r>
              <a:rPr lang="ru-RU" dirty="0"/>
              <a:t>результат </a:t>
            </a:r>
            <a:r>
              <a:rPr lang="en-US" dirty="0"/>
              <a:t>BLEU 34.8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1986685"/>
            <a:ext cx="4770530" cy="85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5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минусы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входное предложение кодируется одним вектором.</a:t>
            </a:r>
          </a:p>
          <a:p>
            <a:r>
              <a:rPr lang="ru-RU" dirty="0"/>
              <a:t>На коротких предложениях работает хорошо, но на длинных качество заметно снижается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575" y="2391731"/>
            <a:ext cx="6957736" cy="27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950" dirty="0"/>
              <a:t>Содержание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3600" dirty="0"/>
              <a:t>Формулировка задачи машинного перевода (</a:t>
            </a:r>
            <a:r>
              <a:rPr lang="en-US" sz="3600" dirty="0"/>
              <a:t>MT</a:t>
            </a:r>
            <a:r>
              <a:rPr lang="ru-RU" sz="3600" dirty="0"/>
              <a:t>)</a:t>
            </a:r>
          </a:p>
          <a:p>
            <a:r>
              <a:rPr lang="ru-RU" sz="3600" dirty="0"/>
              <a:t>Статистические решения задачи </a:t>
            </a:r>
            <a:r>
              <a:rPr lang="en-US" sz="3600" dirty="0"/>
              <a:t>MT</a:t>
            </a:r>
          </a:p>
          <a:p>
            <a:r>
              <a:rPr lang="ru-RU" sz="3600" dirty="0" err="1"/>
              <a:t>Нейросетевые</a:t>
            </a:r>
            <a:r>
              <a:rPr lang="ru-RU" sz="3600" dirty="0"/>
              <a:t> решения задачи </a:t>
            </a:r>
            <a:r>
              <a:rPr lang="en-US" sz="3600" dirty="0"/>
              <a:t>MT</a:t>
            </a:r>
            <a:endParaRPr lang="ru-RU" sz="3600" dirty="0"/>
          </a:p>
          <a:p>
            <a:pPr lvl="1"/>
            <a:r>
              <a:rPr lang="en-US" sz="3400" dirty="0"/>
              <a:t>Seq2seq, </a:t>
            </a:r>
            <a:r>
              <a:rPr lang="ru-RU" sz="3400" dirty="0"/>
              <a:t>механизм внимания</a:t>
            </a:r>
          </a:p>
          <a:p>
            <a:pPr lvl="1"/>
            <a:r>
              <a:rPr lang="ru-RU" sz="3400" dirty="0"/>
              <a:t>Улучшение производительности</a:t>
            </a:r>
          </a:p>
          <a:p>
            <a:pPr lvl="1"/>
            <a:r>
              <a:rPr lang="ru-RU" sz="3400" dirty="0"/>
              <a:t>Современные модели, </a:t>
            </a:r>
            <a:r>
              <a:rPr lang="en-US" sz="3400" dirty="0"/>
              <a:t>transformer</a:t>
            </a:r>
          </a:p>
        </p:txBody>
      </p:sp>
    </p:spTree>
    <p:extLst>
      <p:ext uri="{BB962C8B-B14F-4D97-AF65-F5344CB8AC3E}">
        <p14:creationId xmlns:p14="http://schemas.microsoft.com/office/powerpoint/2010/main" val="3963313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механизма внимания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Состояния декодера – </a:t>
            </a:r>
            <a:r>
              <a:rPr lang="en-US" dirty="0"/>
              <a:t>s</a:t>
            </a:r>
            <a:r>
              <a:rPr lang="ru-RU" dirty="0"/>
              <a:t>_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ru-RU" dirty="0" err="1"/>
              <a:t>энкодера</a:t>
            </a:r>
            <a:r>
              <a:rPr lang="ru-RU" dirty="0"/>
              <a:t> – </a:t>
            </a:r>
            <a:r>
              <a:rPr lang="en-US" dirty="0" err="1"/>
              <a:t>h_i</a:t>
            </a:r>
            <a:r>
              <a:rPr lang="ru-RU" dirty="0"/>
              <a:t>.</a:t>
            </a:r>
            <a:br>
              <a:rPr lang="ru-RU" dirty="0"/>
            </a:br>
            <a:br>
              <a:rPr lang="ru-RU" dirty="0"/>
            </a:br>
            <a:endParaRPr lang="ru-RU" dirty="0"/>
          </a:p>
          <a:p>
            <a:r>
              <a:rPr lang="ru-RU" dirty="0"/>
              <a:t>Введение механизма внимания </a:t>
            </a:r>
            <a:r>
              <a:rPr lang="en-US" dirty="0" err="1"/>
              <a:t>c_i</a:t>
            </a:r>
            <a:r>
              <a:rPr lang="en-US" dirty="0"/>
              <a:t> </a:t>
            </a:r>
            <a:r>
              <a:rPr lang="ru-RU" dirty="0"/>
              <a:t>– мягкое сопоставление каждому выходу части входной последовательности, которая вносит наибольший вклад в формирование данного выхода.</a:t>
            </a:r>
          </a:p>
          <a:p>
            <a:r>
              <a:rPr lang="ru-RU" dirty="0"/>
              <a:t>Качество практически не снижается </a:t>
            </a:r>
            <a:br>
              <a:rPr lang="ru-RU" dirty="0"/>
            </a:br>
            <a:r>
              <a:rPr lang="ru-RU" dirty="0"/>
              <a:t>на длинных предложениях.</a:t>
            </a:r>
          </a:p>
          <a:p>
            <a:r>
              <a:rPr lang="ru-RU" dirty="0"/>
              <a:t>Введено в статье </a:t>
            </a:r>
            <a:r>
              <a:rPr lang="en-US" dirty="0" err="1"/>
              <a:t>Bahdanau</a:t>
            </a:r>
            <a:r>
              <a:rPr lang="en-US" dirty="0"/>
              <a:t> et al 2014</a:t>
            </a:r>
            <a:br>
              <a:rPr lang="en-US" dirty="0"/>
            </a:br>
            <a:r>
              <a:rPr lang="en-US" dirty="0"/>
              <a:t>“Neural Machine Translation by Jointly Learning </a:t>
            </a:r>
            <a:br>
              <a:rPr lang="en-US" dirty="0"/>
            </a:br>
            <a:r>
              <a:rPr lang="en-US" dirty="0"/>
              <a:t>to Align and Translate”</a:t>
            </a:r>
          </a:p>
          <a:p>
            <a:r>
              <a:rPr lang="ru-RU" dirty="0"/>
              <a:t>На </a:t>
            </a:r>
            <a:r>
              <a:rPr lang="en-US" dirty="0"/>
              <a:t>WMT’14 </a:t>
            </a:r>
            <a:r>
              <a:rPr lang="ru-RU" dirty="0"/>
              <a:t>получается сравнимый со </a:t>
            </a:r>
            <a:r>
              <a:rPr lang="en-US" dirty="0"/>
              <a:t>state-of-the-art </a:t>
            </a:r>
            <a:r>
              <a:rPr lang="ru-RU" dirty="0"/>
              <a:t> результат и нет проблем с длинными предложениями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9415" y="1594178"/>
            <a:ext cx="1552575" cy="323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56765" y="1460828"/>
            <a:ext cx="1114425" cy="590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71190" y="1418747"/>
            <a:ext cx="1657350" cy="600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82742" y="1572039"/>
            <a:ext cx="1247775" cy="323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46280" y="1602273"/>
            <a:ext cx="2314575" cy="257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12160" y="2550280"/>
            <a:ext cx="1884068" cy="16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51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Механизм внимания – мягкое выравнивание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525" y="918086"/>
            <a:ext cx="8379163" cy="419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на длинных предложениях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23" y="971945"/>
            <a:ext cx="7884105" cy="417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Глобальный и локальный механизмы внимания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37" y="1200150"/>
            <a:ext cx="8218488" cy="3639852"/>
          </a:xfrm>
        </p:spPr>
        <p:txBody>
          <a:bodyPr/>
          <a:lstStyle/>
          <a:p>
            <a:r>
              <a:rPr lang="ru-RU" dirty="0"/>
              <a:t>Считает внимание уже после отработки декодера. В результате, архитектура упрощается и легче использовать многослойные модели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endParaRPr lang="ru-RU" dirty="0"/>
          </a:p>
          <a:p>
            <a:r>
              <a:rPr lang="ru-RU" dirty="0"/>
              <a:t>Локальное внимание: используем окно </a:t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r>
              <a:rPr lang="ru-RU" dirty="0"/>
              <a:t>    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9365" y="1941680"/>
            <a:ext cx="2047460" cy="720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96825" y="1941680"/>
            <a:ext cx="2360045" cy="5850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70638" y="1838265"/>
            <a:ext cx="2790310" cy="1800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42130" y="1917714"/>
            <a:ext cx="1662200" cy="3390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19687" y="2896251"/>
            <a:ext cx="1095375" cy="247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7220" y="3243414"/>
            <a:ext cx="2571750" cy="3333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11860" y="3231459"/>
            <a:ext cx="2573518" cy="4070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24190" y="3545104"/>
            <a:ext cx="2645319" cy="158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55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Глобальный и локальный механизмы внимания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Можем учитывать прошлые внимания:</a:t>
            </a:r>
          </a:p>
          <a:p>
            <a:r>
              <a:rPr lang="ru-RU" dirty="0"/>
              <a:t>Введено в статье </a:t>
            </a:r>
            <a:r>
              <a:rPr lang="en-US" dirty="0"/>
              <a:t>Luong et al 2015</a:t>
            </a:r>
            <a:br>
              <a:rPr lang="en-US" dirty="0"/>
            </a:br>
            <a:r>
              <a:rPr lang="en-US" dirty="0"/>
              <a:t>“Effective Approaches to Attention-based</a:t>
            </a:r>
            <a:br>
              <a:rPr lang="en-US" dirty="0"/>
            </a:br>
            <a:r>
              <a:rPr lang="en-US" dirty="0"/>
              <a:t>Neural Machine Translation</a:t>
            </a:r>
            <a:r>
              <a:rPr lang="ru-RU" dirty="0"/>
              <a:t>.</a:t>
            </a:r>
            <a:r>
              <a:rPr lang="en-US" dirty="0"/>
              <a:t>”</a:t>
            </a:r>
            <a:endParaRPr lang="ru-RU" dirty="0"/>
          </a:p>
          <a:p>
            <a:r>
              <a:rPr lang="ru-RU" dirty="0"/>
              <a:t>Для </a:t>
            </a:r>
            <a:r>
              <a:rPr lang="ru-RU" dirty="0" err="1"/>
              <a:t>Английско</a:t>
            </a:r>
            <a:r>
              <a:rPr lang="ru-RU" dirty="0"/>
              <a:t>-Германского перевода в </a:t>
            </a:r>
            <a:r>
              <a:rPr lang="en-US" dirty="0"/>
              <a:t>WMT’14</a:t>
            </a:r>
            <a:r>
              <a:rPr lang="ru-RU" dirty="0"/>
              <a:t> побили </a:t>
            </a:r>
            <a:r>
              <a:rPr lang="en-US" dirty="0"/>
              <a:t>state-of-the-art: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14138" y="994042"/>
            <a:ext cx="2700300" cy="16651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90046" y="2972064"/>
            <a:ext cx="5535615" cy="2009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6535" y="3066804"/>
            <a:ext cx="2925325" cy="179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48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Увеличение производительности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Вычислять </a:t>
            </a:r>
            <a:r>
              <a:rPr lang="en-US" dirty="0" err="1"/>
              <a:t>softmax</a:t>
            </a:r>
            <a:r>
              <a:rPr lang="en-US" dirty="0"/>
              <a:t> </a:t>
            </a:r>
            <a:r>
              <a:rPr lang="ru-RU" dirty="0"/>
              <a:t>по большому словарю очень долго. Обычные трюки:</a:t>
            </a:r>
          </a:p>
          <a:p>
            <a:pPr lvl="1"/>
            <a:r>
              <a:rPr lang="en-US" dirty="0"/>
              <a:t>Hierarchical </a:t>
            </a:r>
            <a:r>
              <a:rPr lang="en-US" dirty="0" err="1"/>
              <a:t>softmax</a:t>
            </a:r>
            <a:endParaRPr lang="en-US" dirty="0"/>
          </a:p>
          <a:p>
            <a:pPr lvl="1"/>
            <a:r>
              <a:rPr lang="en-US" dirty="0"/>
              <a:t>Negative sampling</a:t>
            </a:r>
          </a:p>
          <a:p>
            <a:r>
              <a:rPr lang="ru-RU" dirty="0"/>
              <a:t>Можно ограничить словарь. Но что делать с </a:t>
            </a:r>
            <a:r>
              <a:rPr lang="en-US" dirty="0"/>
              <a:t>OOV? </a:t>
            </a:r>
            <a:r>
              <a:rPr lang="ru-RU" dirty="0"/>
              <a:t>Дешево, но сердито:</a:t>
            </a:r>
            <a:endParaRPr lang="en-US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5" y="2796775"/>
            <a:ext cx="3391855" cy="1799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9973" y="2796775"/>
            <a:ext cx="4892507" cy="2219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и гибридные модели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26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505" y="1086584"/>
            <a:ext cx="4815535" cy="39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139946"/>
            <a:ext cx="4071640" cy="391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Byte-pair encoding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27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00149"/>
            <a:ext cx="5659361" cy="3756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500" y="2436735"/>
            <a:ext cx="5265585" cy="36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79808" y="1205062"/>
            <a:ext cx="3465385" cy="338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Трансформер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 err="1"/>
              <a:t>Vaswani</a:t>
            </a:r>
            <a:r>
              <a:rPr lang="en-US" i="1" dirty="0"/>
              <a:t> et al (2017) Attention is all you need</a:t>
            </a:r>
            <a:endParaRPr lang="ru-RU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28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0408" y="816555"/>
            <a:ext cx="3420380" cy="35553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86935" y="1077890"/>
            <a:ext cx="4230470" cy="284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45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Внимание на разных головах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29</a:t>
            </a:fld>
            <a:endParaRPr lang="ru-RU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530" y="889716"/>
            <a:ext cx="4050450" cy="416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1970" y="744801"/>
            <a:ext cx="4680520" cy="43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Машинный перевод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524" y="816555"/>
            <a:ext cx="8595955" cy="4239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17EC9-26BE-4FA3-BB65-ACD24FFB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Семинар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7A8F68-11FF-44CF-85E7-A0701193D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Ссылка на семинар: </a:t>
            </a:r>
            <a:br>
              <a:rPr lang="ru-RU" dirty="0"/>
            </a:br>
            <a:r>
              <a:rPr lang="en-US" dirty="0"/>
              <a:t>https://colab.research.google.com/drive/1eIfm1-B6PEvB00zEnCJYohotrCCb4oMH</a:t>
            </a:r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E93CF07-12E9-448D-A7A8-FCE37FFE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DE215D-0C26-4BC9-B18F-92E2F758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64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Машинный перевод: мечты и реальность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Мечты: полностью автоматический перевод высокого качества (</a:t>
            </a:r>
            <a:r>
              <a:rPr lang="en-US" dirty="0"/>
              <a:t>FAHQMT</a:t>
            </a:r>
            <a:r>
              <a:rPr lang="ru-RU" dirty="0"/>
              <a:t>). Переводчики не нужны, люди счастливы</a:t>
            </a:r>
          </a:p>
          <a:p>
            <a:pPr lvl="1"/>
            <a:r>
              <a:rPr lang="ru-RU" dirty="0"/>
              <a:t>В 1954 году люди считали, что до этого осталось 3-5 лет</a:t>
            </a:r>
          </a:p>
          <a:p>
            <a:pPr lvl="1"/>
            <a:r>
              <a:rPr lang="ru-RU" dirty="0"/>
              <a:t>Сейчас кажется, до этого еще очень далеко</a:t>
            </a:r>
          </a:p>
          <a:p>
            <a:r>
              <a:rPr lang="ru-RU" dirty="0"/>
              <a:t>Реальность: низкокачественный перевод по желанию пользователя и</a:t>
            </a:r>
            <a:r>
              <a:rPr lang="en-US" dirty="0"/>
              <a:t>/</a:t>
            </a:r>
            <a:r>
              <a:rPr lang="ru-RU" dirty="0"/>
              <a:t>или платформы</a:t>
            </a:r>
          </a:p>
          <a:p>
            <a:pPr lvl="1"/>
            <a:r>
              <a:rPr lang="ru-RU" dirty="0"/>
              <a:t>Все понимают, что качество так себе, но это все равно полезно</a:t>
            </a:r>
          </a:p>
          <a:p>
            <a:pPr lvl="1"/>
            <a:r>
              <a:rPr lang="ru-RU" dirty="0"/>
              <a:t>Примеры систем: </a:t>
            </a:r>
            <a:r>
              <a:rPr lang="en-US" dirty="0"/>
              <a:t>Google Translate, Bing Translator, </a:t>
            </a:r>
            <a:r>
              <a:rPr lang="ru-RU" dirty="0" err="1"/>
              <a:t>Яндекс</a:t>
            </a:r>
            <a:r>
              <a:rPr lang="ru-RU" dirty="0"/>
              <a:t> Переводчик</a:t>
            </a:r>
          </a:p>
          <a:p>
            <a:r>
              <a:rPr lang="ru-RU" dirty="0"/>
              <a:t>Реальность: использование машинного перевода для помощи переводчику-специалисту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Корпуса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Параллельные корпуса есть в огромном количестве и для самых разных языковых пар – люди переводят уже тысячи лет, все это есть в сети</a:t>
            </a:r>
          </a:p>
          <a:p>
            <a:pPr lvl="1"/>
            <a:r>
              <a:rPr lang="ru-RU" dirty="0"/>
              <a:t>Примеры: пары оригинал</a:t>
            </a:r>
            <a:r>
              <a:rPr lang="en-US" dirty="0"/>
              <a:t> &amp; </a:t>
            </a:r>
            <a:r>
              <a:rPr lang="ru-RU" dirty="0"/>
              <a:t>перевод литературы, оригинал </a:t>
            </a:r>
            <a:r>
              <a:rPr lang="en-US" dirty="0"/>
              <a:t>&amp;</a:t>
            </a:r>
            <a:r>
              <a:rPr lang="ru-RU" dirty="0"/>
              <a:t> перевод новостных текстов, субтитры для разных языков, </a:t>
            </a:r>
            <a:r>
              <a:rPr lang="en-US" dirty="0" err="1"/>
              <a:t>Europarl</a:t>
            </a:r>
            <a:r>
              <a:rPr lang="ru-RU" dirty="0"/>
              <a:t>. Проблемы:</a:t>
            </a:r>
            <a:endParaRPr lang="en-US" dirty="0"/>
          </a:p>
          <a:p>
            <a:pPr lvl="2"/>
            <a:r>
              <a:rPr lang="ru-RU" dirty="0"/>
              <a:t>Качество перевода неочевидно т. е. данные грязные</a:t>
            </a:r>
          </a:p>
          <a:p>
            <a:pPr lvl="2"/>
            <a:r>
              <a:rPr lang="ru-RU" dirty="0"/>
              <a:t>Данные часто доменно-специфичные</a:t>
            </a:r>
          </a:p>
          <a:p>
            <a:pPr lvl="2"/>
            <a:r>
              <a:rPr lang="ru-RU" dirty="0"/>
              <a:t>Для конкретных языковых пар данных может быть очень мало</a:t>
            </a:r>
          </a:p>
          <a:p>
            <a:pPr lvl="2"/>
            <a:r>
              <a:rPr lang="ru-RU" dirty="0"/>
              <a:t>Нет выравнивания по предложениям</a:t>
            </a:r>
          </a:p>
          <a:p>
            <a:r>
              <a:rPr lang="ru-RU" dirty="0"/>
              <a:t>Специальные корпуса для машинного перевода:</a:t>
            </a:r>
          </a:p>
          <a:p>
            <a:pPr lvl="1"/>
            <a:r>
              <a:rPr lang="en-US" dirty="0"/>
              <a:t>WMT14 English to French</a:t>
            </a:r>
            <a:r>
              <a:rPr lang="ru-RU" dirty="0"/>
              <a:t>. Десятки миллионов выровненных предложений</a:t>
            </a:r>
            <a:endParaRPr lang="en-US" dirty="0"/>
          </a:p>
          <a:p>
            <a:pPr lvl="1"/>
            <a:r>
              <a:rPr lang="en-US" dirty="0"/>
              <a:t>WMT15 English to German</a:t>
            </a:r>
          </a:p>
          <a:p>
            <a:pPr lvl="1"/>
            <a:r>
              <a:rPr lang="en-US" dirty="0"/>
              <a:t>WMT17 </a:t>
            </a:r>
            <a:r>
              <a:rPr lang="ru-RU" dirty="0"/>
              <a:t>Несколько языковых пар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Лучшая метрика – оценка перевода человеком (</a:t>
            </a:r>
            <a:r>
              <a:rPr lang="en-US" dirty="0"/>
              <a:t>HTER </a:t>
            </a:r>
            <a:r>
              <a:rPr lang="ru-RU" dirty="0"/>
              <a:t>). </a:t>
            </a:r>
          </a:p>
          <a:p>
            <a:pPr lvl="1"/>
            <a:r>
              <a:rPr lang="ru-RU" dirty="0"/>
              <a:t>Минусы: очень дорого, долго и не очень устойчиво</a:t>
            </a:r>
          </a:p>
          <a:p>
            <a:r>
              <a:rPr lang="ru-RU" dirty="0"/>
              <a:t>Стандартная метрика, которую все используют </a:t>
            </a:r>
            <a:r>
              <a:rPr lang="en-US" dirty="0"/>
              <a:t>BLEU</a:t>
            </a:r>
            <a:r>
              <a:rPr lang="ru-RU" dirty="0"/>
              <a:t>. Это модифицированная точность (подробности дальше).</a:t>
            </a:r>
          </a:p>
          <a:p>
            <a:pPr lvl="1"/>
            <a:r>
              <a:rPr lang="ru-RU" dirty="0"/>
              <a:t>Минусы: перевод сравнивается с одним эталонным</a:t>
            </a:r>
          </a:p>
          <a:p>
            <a:r>
              <a:rPr lang="ru-RU" dirty="0"/>
              <a:t>Люди все время пытаются создать метрику на замену </a:t>
            </a:r>
            <a:r>
              <a:rPr lang="en-US" dirty="0"/>
              <a:t>BLEU</a:t>
            </a:r>
            <a:r>
              <a:rPr lang="ru-RU" dirty="0"/>
              <a:t>. Но у них всех есть свои минусы, и для перевода большинство все равно использует </a:t>
            </a:r>
            <a:r>
              <a:rPr lang="en-US" dirty="0"/>
              <a:t>BLEU</a:t>
            </a:r>
            <a:endParaRPr lang="ru-RU" dirty="0"/>
          </a:p>
          <a:p>
            <a:pPr lvl="1"/>
            <a:r>
              <a:rPr lang="ru-RU" dirty="0"/>
              <a:t>Пример: </a:t>
            </a:r>
            <a:r>
              <a:rPr lang="en-US" dirty="0"/>
              <a:t>ROUGE</a:t>
            </a:r>
            <a:r>
              <a:rPr lang="ru-RU" dirty="0"/>
              <a:t>. Активно используется для оценки </a:t>
            </a:r>
            <a:r>
              <a:rPr lang="ru-RU" dirty="0" err="1"/>
              <a:t>саммаризации</a:t>
            </a:r>
            <a:endParaRPr lang="en-US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METEOR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Метрика </a:t>
            </a:r>
            <a:r>
              <a:rPr lang="en-US" dirty="0"/>
              <a:t>BLEU </a:t>
            </a:r>
            <a:r>
              <a:rPr lang="ru-RU" dirty="0"/>
              <a:t>оценивания качества машинного перевода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Пример: эталонный перевод </a:t>
            </a:r>
            <a:r>
              <a:rPr lang="en-US" dirty="0"/>
              <a:t>“the cat is on the mat”</a:t>
            </a:r>
            <a:r>
              <a:rPr lang="ru-RU" dirty="0"/>
              <a:t>. </a:t>
            </a:r>
            <a:br>
              <a:rPr lang="en-US" dirty="0"/>
            </a:br>
            <a:r>
              <a:rPr lang="ru-RU" dirty="0"/>
              <a:t>Кандидат на </a:t>
            </a:r>
            <a:r>
              <a:rPr lang="ru-RU" dirty="0" err="1"/>
              <a:t>первод</a:t>
            </a:r>
            <a:r>
              <a:rPr lang="ru-RU" dirty="0"/>
              <a:t> – </a:t>
            </a:r>
            <a:r>
              <a:rPr lang="en-US" dirty="0"/>
              <a:t>“the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”</a:t>
            </a:r>
            <a:endParaRPr lang="ru-RU" dirty="0"/>
          </a:p>
          <a:p>
            <a:r>
              <a:rPr lang="ru-RU" dirty="0"/>
              <a:t>Основа метрики – точность по </a:t>
            </a:r>
            <a:r>
              <a:rPr lang="en-US" dirty="0"/>
              <a:t>n-</a:t>
            </a:r>
            <a:r>
              <a:rPr lang="ru-RU" dirty="0"/>
              <a:t>граммам. У примера точность по </a:t>
            </a:r>
            <a:r>
              <a:rPr lang="ru-RU" dirty="0" err="1"/>
              <a:t>униграммам</a:t>
            </a:r>
            <a:r>
              <a:rPr lang="ru-RU" dirty="0"/>
              <a:t> = 1, по биграммам = 0. Хочется поправить метрику.</a:t>
            </a:r>
          </a:p>
          <a:p>
            <a:r>
              <a:rPr lang="ru-RU" dirty="0"/>
              <a:t>Пусть в эталоне </a:t>
            </a:r>
            <a:r>
              <a:rPr lang="en-US" dirty="0"/>
              <a:t>k </a:t>
            </a:r>
            <a:r>
              <a:rPr lang="ru-RU" dirty="0" err="1"/>
              <a:t>токенов</a:t>
            </a:r>
            <a:r>
              <a:rPr lang="ru-RU" dirty="0"/>
              <a:t> </a:t>
            </a:r>
            <a:r>
              <a:rPr lang="en-US" dirty="0"/>
              <a:t>w</a:t>
            </a:r>
            <a:r>
              <a:rPr lang="ru-RU" dirty="0"/>
              <a:t>. Будем считать</a:t>
            </a:r>
            <a:r>
              <a:rPr lang="en-US" dirty="0"/>
              <a:t> </a:t>
            </a:r>
            <a:r>
              <a:rPr lang="ru-RU" dirty="0"/>
              <a:t>положительными примерами только </a:t>
            </a:r>
            <a:r>
              <a:rPr lang="en-US" dirty="0"/>
              <a:t>k </a:t>
            </a:r>
            <a:r>
              <a:rPr lang="ru-RU" dirty="0"/>
              <a:t>первых вхождений </a:t>
            </a:r>
            <a:r>
              <a:rPr lang="en-US" dirty="0"/>
              <a:t>w </a:t>
            </a:r>
            <a:r>
              <a:rPr lang="ru-RU" dirty="0"/>
              <a:t>в кандидат. В модифицированной метрике оценка кандидата по </a:t>
            </a:r>
            <a:r>
              <a:rPr lang="ru-RU" dirty="0" err="1"/>
              <a:t>униграммам</a:t>
            </a:r>
            <a:r>
              <a:rPr lang="ru-RU" dirty="0"/>
              <a:t> = 2/7.</a:t>
            </a:r>
          </a:p>
          <a:p>
            <a:r>
              <a:rPr lang="ru-RU" dirty="0"/>
              <a:t>Переходим к предложениям – </a:t>
            </a:r>
          </a:p>
          <a:p>
            <a:r>
              <a:rPr lang="ru-RU" dirty="0"/>
              <a:t>Пытаемся учесть разные </a:t>
            </a:r>
            <a:r>
              <a:rPr lang="en-US" dirty="0"/>
              <a:t>n-</a:t>
            </a:r>
            <a:r>
              <a:rPr lang="ru-RU" dirty="0"/>
              <a:t> граммы. Берем среднее геометрическое метрик по </a:t>
            </a:r>
            <a:r>
              <a:rPr lang="en-US" dirty="0"/>
              <a:t>n-</a:t>
            </a:r>
            <a:r>
              <a:rPr lang="ru-RU" dirty="0"/>
              <a:t>граммам от 1 до максимума (обычно, 4).</a:t>
            </a:r>
          </a:p>
          <a:p>
            <a:r>
              <a:rPr lang="ru-RU" dirty="0"/>
              <a:t>Введем штрафы за слишком коротких кандидатов – </a:t>
            </a:r>
          </a:p>
          <a:p>
            <a:r>
              <a:rPr lang="ru-RU" dirty="0"/>
              <a:t>Все вместе:                                       </a:t>
            </a:r>
            <a:r>
              <a:rPr lang="en-US" dirty="0"/>
              <a:t>N </a:t>
            </a:r>
            <a:r>
              <a:rPr lang="ru-RU" dirty="0"/>
              <a:t>обычно = 4, </a:t>
            </a:r>
            <a:r>
              <a:rPr lang="en-US" dirty="0" err="1"/>
              <a:t>w_n</a:t>
            </a:r>
            <a:r>
              <a:rPr lang="en-US" dirty="0"/>
              <a:t> </a:t>
            </a:r>
            <a:r>
              <a:rPr lang="ru-RU" dirty="0"/>
              <a:t>- 1/</a:t>
            </a:r>
            <a:r>
              <a:rPr lang="en-US" dirty="0"/>
              <a:t>N</a:t>
            </a:r>
            <a:r>
              <a:rPr lang="ru-R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1931" y="3057375"/>
            <a:ext cx="2250250" cy="3731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0" y="3966905"/>
            <a:ext cx="1710191" cy="4444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1720" y="4281940"/>
            <a:ext cx="20193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18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BLEU</a:t>
            </a:r>
            <a:r>
              <a:rPr lang="ru-RU" dirty="0"/>
              <a:t>: иллюстрация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525" y="1167594"/>
            <a:ext cx="7065785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решения: обзор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Системы на основе правил</a:t>
            </a:r>
            <a:endParaRPr lang="en-US" dirty="0"/>
          </a:p>
          <a:p>
            <a:pPr lvl="1"/>
            <a:r>
              <a:rPr lang="ru-RU" dirty="0"/>
              <a:t>Сами по себе – утопия (хотя многие пытались), но с элементами статистики вполне может работать.</a:t>
            </a:r>
          </a:p>
          <a:p>
            <a:pPr lvl="1"/>
            <a:r>
              <a:rPr lang="ru-RU" dirty="0"/>
              <a:t>Пример: ЭТАП, </a:t>
            </a:r>
            <a:r>
              <a:rPr lang="en-US" dirty="0" err="1"/>
              <a:t>Compreno</a:t>
            </a:r>
            <a:endParaRPr lang="ru-RU" dirty="0"/>
          </a:p>
          <a:p>
            <a:r>
              <a:rPr lang="ru-RU" dirty="0"/>
              <a:t>Классические системы статистического машинного перевода (</a:t>
            </a:r>
            <a:r>
              <a:rPr lang="en-US" dirty="0"/>
              <a:t>SMT</a:t>
            </a:r>
            <a:r>
              <a:rPr lang="ru-RU" dirty="0"/>
              <a:t>):</a:t>
            </a:r>
          </a:p>
          <a:p>
            <a:pPr lvl="1"/>
            <a:r>
              <a:rPr lang="en-US" dirty="0"/>
              <a:t>Word-based </a:t>
            </a:r>
            <a:r>
              <a:rPr lang="ru-RU" dirty="0"/>
              <a:t>модели (</a:t>
            </a:r>
            <a:r>
              <a:rPr lang="en-US" dirty="0"/>
              <a:t>19</a:t>
            </a:r>
            <a:r>
              <a:rPr lang="ru-RU" dirty="0"/>
              <a:t>80е-</a:t>
            </a:r>
            <a:r>
              <a:rPr lang="en-US" dirty="0"/>
              <a:t>19</a:t>
            </a:r>
            <a:r>
              <a:rPr lang="ru-RU" dirty="0"/>
              <a:t>90е)</a:t>
            </a:r>
            <a:r>
              <a:rPr lang="en-US" dirty="0"/>
              <a:t>. </a:t>
            </a:r>
            <a:r>
              <a:rPr lang="ru-RU" dirty="0"/>
              <a:t>Пример: </a:t>
            </a:r>
            <a:r>
              <a:rPr lang="en-US" dirty="0"/>
              <a:t>IBM</a:t>
            </a:r>
          </a:p>
          <a:p>
            <a:pPr lvl="1"/>
            <a:r>
              <a:rPr lang="en-US" dirty="0"/>
              <a:t>Phrase-based </a:t>
            </a:r>
            <a:r>
              <a:rPr lang="ru-RU" dirty="0"/>
              <a:t>модели (начало </a:t>
            </a:r>
            <a:r>
              <a:rPr lang="en-US" dirty="0"/>
              <a:t>20</a:t>
            </a:r>
            <a:r>
              <a:rPr lang="ru-RU" dirty="0"/>
              <a:t>00х). Пример</a:t>
            </a:r>
            <a:r>
              <a:rPr lang="en-US" dirty="0"/>
              <a:t>: Philip Koehn</a:t>
            </a:r>
          </a:p>
          <a:p>
            <a:pPr lvl="1"/>
            <a:r>
              <a:rPr lang="en-US" dirty="0"/>
              <a:t>Syntax-based </a:t>
            </a:r>
            <a:r>
              <a:rPr lang="ru-RU" dirty="0"/>
              <a:t>и </a:t>
            </a:r>
            <a:r>
              <a:rPr lang="en-US" dirty="0"/>
              <a:t>factored </a:t>
            </a:r>
            <a:r>
              <a:rPr lang="ru-RU" dirty="0"/>
              <a:t>модели (середина </a:t>
            </a:r>
            <a:r>
              <a:rPr lang="en-US" dirty="0"/>
              <a:t>20</a:t>
            </a:r>
            <a:r>
              <a:rPr lang="ru-RU" dirty="0"/>
              <a:t>00х-середина </a:t>
            </a:r>
            <a:r>
              <a:rPr lang="en-US" dirty="0"/>
              <a:t>20</a:t>
            </a:r>
            <a:r>
              <a:rPr lang="ru-RU" dirty="0"/>
              <a:t>10х). </a:t>
            </a:r>
            <a:br>
              <a:rPr lang="en-US" dirty="0"/>
            </a:br>
            <a:r>
              <a:rPr lang="ru-RU" dirty="0"/>
              <a:t>Пример: </a:t>
            </a:r>
            <a:r>
              <a:rPr lang="en-US" dirty="0"/>
              <a:t>Google Translate, Moses</a:t>
            </a:r>
            <a:r>
              <a:rPr lang="ru-RU" dirty="0"/>
              <a:t>  </a:t>
            </a:r>
            <a:endParaRPr lang="en-US" dirty="0"/>
          </a:p>
          <a:p>
            <a:r>
              <a:rPr lang="ru-RU" dirty="0"/>
              <a:t>Модели машинного перевода на основе </a:t>
            </a:r>
            <a:r>
              <a:rPr lang="ru-RU" dirty="0" err="1"/>
              <a:t>нейросетей</a:t>
            </a:r>
            <a:r>
              <a:rPr lang="ru-RU" dirty="0"/>
              <a:t> </a:t>
            </a:r>
            <a:r>
              <a:rPr lang="en-US" dirty="0"/>
              <a:t>(NMT)</a:t>
            </a:r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BBYY Corpor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 anchor="b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e__x0442__x0432__x0435__x0442__x0441__x0442__x0432__x0435__x043d__x043d__x044b__x0439__x0020__x0437__x0430__x0020__x0448__x0430__x0431__x043b__x043e__x043d__x044b_ xmlns="1b68d7a2-7ffc-4e81-91b0-1900f50a0655">
      <UserInfo>
        <DisplayName/>
        <AccountId xsi:nil="true"/>
        <AccountType/>
      </UserInfo>
    </_x041e__x0442__x0432__x0435__x0442__x0441__x0442__x0432__x0435__x043d__x043d__x044b__x0439__x0020__x0437__x0430__x0020__x0448__x0430__x0431__x043b__x043e__x043d__x044b_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BB5050E19F454EB0E9B113FC084074" ma:contentTypeVersion="1" ma:contentTypeDescription="Create a new document." ma:contentTypeScope="" ma:versionID="bdabca07c525c9b86b444886fd4b5023">
  <xsd:schema xmlns:xsd="http://www.w3.org/2001/XMLSchema" xmlns:xs="http://www.w3.org/2001/XMLSchema" xmlns:p="http://schemas.microsoft.com/office/2006/metadata/properties" xmlns:ns2="1b68d7a2-7ffc-4e81-91b0-1900f50a0655" targetNamespace="http://schemas.microsoft.com/office/2006/metadata/properties" ma:root="true" ma:fieldsID="8cfe67294f8c0a7501cdaf04c56c9f0f" ns2:_="">
    <xsd:import namespace="1b68d7a2-7ffc-4e81-91b0-1900f50a0655"/>
    <xsd:element name="properties">
      <xsd:complexType>
        <xsd:sequence>
          <xsd:element name="documentManagement">
            <xsd:complexType>
              <xsd:all>
                <xsd:element ref="ns2:_x041e__x0442__x0432__x0435__x0442__x0441__x0442__x0432__x0435__x043d__x043d__x044b__x0439__x0020__x0437__x0430__x0020__x0448__x0430__x0431__x043b__x043e__x043d__x044b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8d7a2-7ffc-4e81-91b0-1900f50a0655" elementFormDefault="qualified">
    <xsd:import namespace="http://schemas.microsoft.com/office/2006/documentManagement/types"/>
    <xsd:import namespace="http://schemas.microsoft.com/office/infopath/2007/PartnerControls"/>
    <xsd:element name="_x041e__x0442__x0432__x0435__x0442__x0441__x0442__x0432__x0435__x043d__x043d__x044b__x0439__x0020__x0437__x0430__x0020__x0448__x0430__x0431__x043b__x043e__x043d__x044b_" ma:index="8" nillable="true" ma:displayName="Ответственный за шаблоны" ma:list="UserInfo" ma:SharePointGroup="0" ma:internalName="_x041e__x0442__x0432__x0435__x0442__x0441__x0442__x0432__x0435__x043d__x043d__x044b__x0439__x0020__x0437__x0430__x0020__x0448__x0430__x0431__x043b__x043e__x043d__x044b_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4F9C54-F177-4493-BF94-3780F7997C6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1b68d7a2-7ffc-4e81-91b0-1900f50a065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C5EAFB1-D447-42B1-BBD2-F6D2B024BD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BFE74D-00D6-4588-B06D-E0F570A347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68d7a2-7ffc-4e81-91b0-1900f50a06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36066</TotalTime>
  <Words>1139</Words>
  <Application>Microsoft Office PowerPoint</Application>
  <PresentationFormat>Экран (16:9)</PresentationFormat>
  <Paragraphs>184</Paragraphs>
  <Slides>30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4" baseType="lpstr">
      <vt:lpstr>Arial</vt:lpstr>
      <vt:lpstr>Calibri</vt:lpstr>
      <vt:lpstr>Wingdings</vt:lpstr>
      <vt:lpstr>ABBYY Corporate</vt:lpstr>
      <vt:lpstr>  Машинный перевод</vt:lpstr>
      <vt:lpstr>Содержание</vt:lpstr>
      <vt:lpstr>Машинный перевод</vt:lpstr>
      <vt:lpstr>Машинный перевод: мечты и реальность</vt:lpstr>
      <vt:lpstr>Корпуса</vt:lpstr>
      <vt:lpstr>Метрики</vt:lpstr>
      <vt:lpstr>Метрика BLEU оценивания качества машинного перевода</vt:lpstr>
      <vt:lpstr>BLEU: иллюстрация</vt:lpstr>
      <vt:lpstr>Методы решения: обзор</vt:lpstr>
      <vt:lpstr>SMT: базовая факторизация</vt:lpstr>
      <vt:lpstr>SMT: модель перевода </vt:lpstr>
      <vt:lpstr>Выравнивание (word alignment)</vt:lpstr>
      <vt:lpstr>Как генерируется перевод в SMT?</vt:lpstr>
      <vt:lpstr>Модели IBM</vt:lpstr>
      <vt:lpstr>SMT: дополнительные идеи</vt:lpstr>
      <vt:lpstr>SMT: заключение</vt:lpstr>
      <vt:lpstr>Рекуррентные слои нейросетей</vt:lpstr>
      <vt:lpstr>Seq2seq без механизма внимания</vt:lpstr>
      <vt:lpstr>Seq2seq: минусы</vt:lpstr>
      <vt:lpstr>Введение механизма внимания</vt:lpstr>
      <vt:lpstr>Механизм внимания – мягкое выравнивание </vt:lpstr>
      <vt:lpstr>Работа на длинных предложениях</vt:lpstr>
      <vt:lpstr>Глобальный и локальный механизмы внимания</vt:lpstr>
      <vt:lpstr>Глобальный и локальный механизмы внимания</vt:lpstr>
      <vt:lpstr>Увеличение производительности</vt:lpstr>
      <vt:lpstr>Символьные и гибридные модели</vt:lpstr>
      <vt:lpstr>Byte-pair encoding</vt:lpstr>
      <vt:lpstr>Трансформер</vt:lpstr>
      <vt:lpstr>Внимание на разных головах</vt:lpstr>
      <vt:lpstr> Семинар</vt:lpstr>
    </vt:vector>
  </TitlesOfParts>
  <Company>ABBYY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ASvetlichnaya</dc:creator>
  <cp:lastModifiedBy>Смуров Иван Михайлович</cp:lastModifiedBy>
  <cp:revision>659</cp:revision>
  <dcterms:created xsi:type="dcterms:W3CDTF">2012-10-11T07:31:41Z</dcterms:created>
  <dcterms:modified xsi:type="dcterms:W3CDTF">2023-04-07T15:32:42Z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0x0101001DBB5050E19F454EB0E9B113FC084074</vt:lpwstr>
  </property>
</Properties>
</file>