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9" r:id="rId3"/>
    <p:sldId id="260" r:id="rId4"/>
    <p:sldId id="261" r:id="rId5"/>
    <p:sldId id="262" r:id="rId6"/>
    <p:sldId id="287" r:id="rId7"/>
    <p:sldId id="263" r:id="rId8"/>
    <p:sldId id="264" r:id="rId9"/>
    <p:sldId id="295" r:id="rId10"/>
    <p:sldId id="296" r:id="rId11"/>
    <p:sldId id="297" r:id="rId12"/>
    <p:sldId id="265" r:id="rId13"/>
    <p:sldId id="299" r:id="rId14"/>
    <p:sldId id="300" r:id="rId15"/>
    <p:sldId id="301" r:id="rId16"/>
    <p:sldId id="302" r:id="rId17"/>
    <p:sldId id="303" r:id="rId18"/>
    <p:sldId id="268" r:id="rId19"/>
    <p:sldId id="304" r:id="rId20"/>
    <p:sldId id="298" r:id="rId21"/>
    <p:sldId id="278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Dosis" panose="020B0604020202020204" charset="0"/>
      <p:regular r:id="rId28"/>
      <p:bold r:id="rId29"/>
    </p:embeddedFont>
    <p:embeddedFont>
      <p:font typeface="Dosis ExtraLight" panose="020B0604020202020204" charset="0"/>
      <p:regular r:id="rId30"/>
      <p:bold r:id="rId31"/>
    </p:embeddedFont>
    <p:embeddedFont>
      <p:font typeface="Titillium Web" panose="020B0604020202020204" charset="0"/>
      <p:regular r:id="rId32"/>
      <p:bold r:id="rId33"/>
      <p:italic r:id="rId34"/>
      <p:boldItalic r:id="rId35"/>
    </p:embeddedFont>
    <p:embeddedFont>
      <p:font typeface="Titillium Web Light" panose="020B0604020202020204" charset="0"/>
      <p:regular r:id="rId36"/>
      <p:bold r:id="rId37"/>
      <p:italic r:id="rId38"/>
      <p:boldItalic r:id="rId39"/>
    </p:embeddedFont>
    <p:embeddedFont>
      <p:font typeface="Titillium Web SemiBold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E2B3E7-9132-4C01-B355-D4935FD7C379}" v="1" dt="2021-05-03T22:45:40.280"/>
  </p1510:revLst>
</p1510:revInfo>
</file>

<file path=ppt/tableStyles.xml><?xml version="1.0" encoding="utf-8"?>
<a:tblStyleLst xmlns:a="http://schemas.openxmlformats.org/drawingml/2006/main" def="{0F24753E-8A85-4BEE-97E2-441CDA198357}">
  <a:tblStyle styleId="{0F24753E-8A85-4BEE-97E2-441CDA1983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A787F38-7B79-44E3-ACA7-109338EB0D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goly, Shonit A" userId="S::shonit.gangoly@mavs.uta.edu::b7fd5591-d94a-4ec0-9a13-4413e80b3750" providerId="AD" clId="Web-{1DE2B3E7-9132-4C01-B355-D4935FD7C379}"/>
    <pc:docChg chg="modSld">
      <pc:chgData name="Gangoly, Shonit A" userId="S::shonit.gangoly@mavs.uta.edu::b7fd5591-d94a-4ec0-9a13-4413e80b3750" providerId="AD" clId="Web-{1DE2B3E7-9132-4C01-B355-D4935FD7C379}" dt="2021-05-03T22:45:40.280" v="0" actId="1076"/>
      <pc:docMkLst>
        <pc:docMk/>
      </pc:docMkLst>
      <pc:sldChg chg="modSp">
        <pc:chgData name="Gangoly, Shonit A" userId="S::shonit.gangoly@mavs.uta.edu::b7fd5591-d94a-4ec0-9a13-4413e80b3750" providerId="AD" clId="Web-{1DE2B3E7-9132-4C01-B355-D4935FD7C379}" dt="2021-05-03T22:45:40.280" v="0" actId="1076"/>
        <pc:sldMkLst>
          <pc:docMk/>
          <pc:sldMk cId="0" sldId="256"/>
        </pc:sldMkLst>
        <pc:spChg chg="mod">
          <ac:chgData name="Gangoly, Shonit A" userId="S::shonit.gangoly@mavs.uta.edu::b7fd5591-d94a-4ec0-9a13-4413e80b3750" providerId="AD" clId="Web-{1DE2B3E7-9132-4C01-B355-D4935FD7C379}" dt="2021-05-03T22:45:40.280" v="0" actId="1076"/>
          <ac:spMkLst>
            <pc:docMk/>
            <pc:sldMk cId="0" sldId="256"/>
            <ac:spMk id="2" creationId="{8659B6E4-D72A-2648-A3FB-097E49E3A90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6" name="Google Shape;4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7" name="Google Shape;4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5" name="Google Shape;4225;gd29438504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6" name="Google Shape;4226;gd29438504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5" name="Google Shape;2125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"/>
                <a:ea typeface="Dosis"/>
                <a:cs typeface="Dosis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illustrated-guide-to-lstms-and-gru-s-a-step-by-step-explanation-44e9eb85bf21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Illustration-of-our-LSTM-model-for-sentiment-classification-Each-word-is-transfered-to-a_fig2_321259272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introduction-to-na%C3%AFve-bayes-classifier-fa59e3e24aaf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zachary.bedell/support-vector-machines-explained-73f4ec363f13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andom_forest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/>
              <a:t>Impact of tweets over stock market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59B6E4-D72A-2648-A3FB-097E49E3A908}"/>
              </a:ext>
            </a:extLst>
          </p:cNvPr>
          <p:cNvSpPr/>
          <p:nvPr/>
        </p:nvSpPr>
        <p:spPr>
          <a:xfrm>
            <a:off x="3746500" y="2863059"/>
            <a:ext cx="4572000" cy="220336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05000"/>
              </a:lnSpc>
              <a:buSzPts val="605"/>
            </a:pPr>
            <a:r>
              <a:rPr lang="en-US">
                <a:solidFill>
                  <a:schemeClr val="bg1"/>
                </a:solidFill>
                <a:latin typeface="Titillium Web" pitchFamily="2" charset="77"/>
              </a:rPr>
              <a:t>Project Group 2 - Team members</a:t>
            </a:r>
          </a:p>
          <a:p>
            <a:pPr lvl="0">
              <a:lnSpc>
                <a:spcPct val="105000"/>
              </a:lnSpc>
              <a:spcBef>
                <a:spcPts val="1200"/>
              </a:spcBef>
              <a:buSzPts val="605"/>
            </a:pPr>
            <a:r>
              <a:rPr lang="en-US" err="1">
                <a:solidFill>
                  <a:schemeClr val="accent2"/>
                </a:solidFill>
                <a:latin typeface="Titillium Web" pitchFamily="2" charset="77"/>
              </a:rPr>
              <a:t>Shonit</a:t>
            </a:r>
            <a:r>
              <a:rPr lang="en-US">
                <a:solidFill>
                  <a:schemeClr val="accent2"/>
                </a:solidFill>
                <a:latin typeface="Titillium Web" pitchFamily="2" charset="77"/>
              </a:rPr>
              <a:t> </a:t>
            </a:r>
            <a:r>
              <a:rPr lang="en-US" err="1">
                <a:solidFill>
                  <a:schemeClr val="accent2"/>
                </a:solidFill>
                <a:latin typeface="Titillium Web" pitchFamily="2" charset="77"/>
              </a:rPr>
              <a:t>Gangoly</a:t>
            </a:r>
            <a:endParaRPr lang="en-US">
              <a:solidFill>
                <a:schemeClr val="accent2"/>
              </a:solidFill>
              <a:latin typeface="Titillium Web" pitchFamily="2" charset="77"/>
            </a:endParaRPr>
          </a:p>
          <a:p>
            <a:pPr lvl="0">
              <a:lnSpc>
                <a:spcPct val="105000"/>
              </a:lnSpc>
              <a:spcBef>
                <a:spcPts val="1200"/>
              </a:spcBef>
              <a:buSzPts val="605"/>
            </a:pPr>
            <a:r>
              <a:rPr lang="en-US">
                <a:solidFill>
                  <a:schemeClr val="accent2"/>
                </a:solidFill>
                <a:latin typeface="Titillium Web" pitchFamily="2" charset="77"/>
              </a:rPr>
              <a:t>Mehul Vishal Sadh</a:t>
            </a:r>
          </a:p>
          <a:p>
            <a:pPr lvl="0">
              <a:lnSpc>
                <a:spcPct val="105000"/>
              </a:lnSpc>
              <a:spcBef>
                <a:spcPts val="1200"/>
              </a:spcBef>
              <a:buSzPts val="605"/>
            </a:pPr>
            <a:r>
              <a:rPr lang="en-US" err="1">
                <a:solidFill>
                  <a:schemeClr val="accent2"/>
                </a:solidFill>
                <a:latin typeface="Titillium Web" pitchFamily="2" charset="77"/>
              </a:rPr>
              <a:t>Xinsheng</a:t>
            </a:r>
            <a:r>
              <a:rPr lang="en-US">
                <a:solidFill>
                  <a:schemeClr val="accent2"/>
                </a:solidFill>
                <a:latin typeface="Titillium Web" pitchFamily="2" charset="77"/>
              </a:rPr>
              <a:t> Li</a:t>
            </a:r>
          </a:p>
          <a:p>
            <a:pPr lvl="0">
              <a:lnSpc>
                <a:spcPct val="105000"/>
              </a:lnSpc>
              <a:spcBef>
                <a:spcPts val="1200"/>
              </a:spcBef>
              <a:buSzPts val="605"/>
            </a:pPr>
            <a:r>
              <a:rPr lang="en-US">
                <a:solidFill>
                  <a:schemeClr val="accent2"/>
                </a:solidFill>
                <a:latin typeface="Titillium Web" pitchFamily="2" charset="77"/>
              </a:rPr>
              <a:t>Shraddha </a:t>
            </a:r>
            <a:r>
              <a:rPr lang="en-US" err="1">
                <a:solidFill>
                  <a:schemeClr val="accent2"/>
                </a:solidFill>
                <a:latin typeface="Titillium Web" pitchFamily="2" charset="77"/>
              </a:rPr>
              <a:t>Ingale</a:t>
            </a:r>
            <a:endParaRPr lang="en-US">
              <a:solidFill>
                <a:schemeClr val="accent2"/>
              </a:solidFill>
              <a:latin typeface="Titillium Web" pitchFamily="2" charset="77"/>
            </a:endParaRPr>
          </a:p>
          <a:p>
            <a:pPr lv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05"/>
            </a:pPr>
            <a:r>
              <a:rPr lang="en-US">
                <a:solidFill>
                  <a:schemeClr val="accent2"/>
                </a:solidFill>
                <a:latin typeface="Titillium Web" pitchFamily="2" charset="77"/>
              </a:rPr>
              <a:t>Shivani </a:t>
            </a:r>
            <a:r>
              <a:rPr lang="en-US" err="1">
                <a:solidFill>
                  <a:schemeClr val="accent2"/>
                </a:solidFill>
                <a:latin typeface="Titillium Web" pitchFamily="2" charset="77"/>
              </a:rPr>
              <a:t>Shivanand</a:t>
            </a:r>
            <a:endParaRPr lang="en-US">
              <a:solidFill>
                <a:schemeClr val="accent2"/>
              </a:solidFill>
              <a:latin typeface="Titillium Web" pitchFamily="2" charset="7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F0B5-3A0A-094E-8455-761E0D3D9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299" y="547351"/>
            <a:ext cx="6761100" cy="857400"/>
          </a:xfrm>
        </p:spPr>
        <p:txBody>
          <a:bodyPr/>
          <a:lstStyle/>
          <a:p>
            <a:r>
              <a:rPr lang="en-US"/>
              <a:t>FREQUENTLY TWEETED WORDS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F6236-F526-1E45-95E3-67BEB52F45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C4F67E23-058D-6446-BA1F-87AAB790F2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65372" y="1596775"/>
            <a:ext cx="6466955" cy="337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25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7BA28-37F9-9242-8560-D2A01306A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299" y="547351"/>
            <a:ext cx="6761100" cy="857400"/>
          </a:xfrm>
        </p:spPr>
        <p:txBody>
          <a:bodyPr/>
          <a:lstStyle/>
          <a:p>
            <a:r>
              <a:rPr lang="en-US"/>
              <a:t>WORD CLOUD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41485-5A9A-AE44-A224-112744D896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4C432A7-D75C-9045-93C5-F7801B1899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59997" y="1468759"/>
            <a:ext cx="5877705" cy="351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631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BEDC57D-E2F4-CE48-B54B-2F404605F3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8" r="9615" b="351"/>
          <a:stretch/>
        </p:blipFill>
        <p:spPr bwMode="auto">
          <a:xfrm rot="5400000">
            <a:off x="-1273304" y="1273303"/>
            <a:ext cx="5143500" cy="259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17" name="Google Shape;3917;p2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12</a:t>
            </a:fld>
            <a:endParaRPr>
              <a:solidFill>
                <a:schemeClr val="bg1"/>
              </a:solidFill>
            </a:endParaRPr>
          </a:p>
        </p:txBody>
      </p:sp>
      <p:sp>
        <p:nvSpPr>
          <p:cNvPr id="3914" name="Google Shape;3914;p22"/>
          <p:cNvSpPr txBox="1">
            <a:spLocks noGrp="1"/>
          </p:cNvSpPr>
          <p:nvPr>
            <p:ph type="title"/>
          </p:nvPr>
        </p:nvSpPr>
        <p:spPr>
          <a:xfrm>
            <a:off x="2851969" y="547351"/>
            <a:ext cx="3906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MODELS</a:t>
            </a:r>
            <a:endParaRPr/>
          </a:p>
        </p:txBody>
      </p:sp>
      <p:sp>
        <p:nvSpPr>
          <p:cNvPr id="3915" name="Google Shape;3915;p22"/>
          <p:cNvSpPr txBox="1">
            <a:spLocks noGrp="1"/>
          </p:cNvSpPr>
          <p:nvPr>
            <p:ph type="body" idx="1"/>
          </p:nvPr>
        </p:nvSpPr>
        <p:spPr>
          <a:xfrm>
            <a:off x="2851969" y="1404751"/>
            <a:ext cx="5231327" cy="34236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q"/>
            </a:pPr>
            <a:r>
              <a:rPr lang="en-US" sz="2200"/>
              <a:t>Long Short Term Memory Regression</a:t>
            </a:r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q"/>
            </a:pPr>
            <a:r>
              <a:rPr lang="en-US" sz="2200"/>
              <a:t>LSTM Regression with word vectors       + 30 min Price History inputs</a:t>
            </a:r>
          </a:p>
          <a:p>
            <a:pPr marL="285750" lvl="0" indent="-285750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q"/>
            </a:pPr>
            <a:r>
              <a:rPr lang="en-US" sz="2200"/>
              <a:t>Naïve Bayes Classifier</a:t>
            </a:r>
          </a:p>
          <a:p>
            <a:pPr marL="285750" lvl="0" indent="-285750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q"/>
            </a:pPr>
            <a:r>
              <a:rPr lang="en-US" sz="2200"/>
              <a:t>Support Vector Machine</a:t>
            </a:r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q"/>
            </a:pPr>
            <a:r>
              <a:rPr lang="en-US" sz="2200"/>
              <a:t>Random Forest Regression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E066D-078F-B348-B8CB-3091DC52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62" y="547351"/>
            <a:ext cx="6761100" cy="857400"/>
          </a:xfrm>
        </p:spPr>
        <p:txBody>
          <a:bodyPr/>
          <a:lstStyle/>
          <a:p>
            <a:r>
              <a:rPr lang="en-US"/>
              <a:t>LONG SHORT TERM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C95BB-E63D-0941-83E4-E1F737F265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F7C4438-52F5-BA42-9252-77D7EE080E59}"/>
              </a:ext>
            </a:extLst>
          </p:cNvPr>
          <p:cNvGrpSpPr/>
          <p:nvPr/>
        </p:nvGrpSpPr>
        <p:grpSpPr>
          <a:xfrm>
            <a:off x="1367224" y="1404751"/>
            <a:ext cx="6409552" cy="3504892"/>
            <a:chOff x="1367224" y="1596775"/>
            <a:chExt cx="6409552" cy="3504892"/>
          </a:xfrm>
        </p:grpSpPr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7DBF9CB7-AD98-AF4E-9C32-EC736E2B65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0791" y="1596775"/>
              <a:ext cx="5218242" cy="3123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CA7E8A1-30EE-4A4A-87A5-571DC8DB276D}"/>
                </a:ext>
              </a:extLst>
            </p:cNvPr>
            <p:cNvSpPr txBox="1"/>
            <p:nvPr/>
          </p:nvSpPr>
          <p:spPr>
            <a:xfrm>
              <a:off x="1367224" y="4732335"/>
              <a:ext cx="6409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/>
                <a:t>Fig. Illustrated Guide to LSTM’s and GRU’s: A step by step explanation</a:t>
              </a:r>
            </a:p>
            <a:p>
              <a:r>
                <a:rPr lang="en-US" sz="900">
                  <a:hlinkClick r:id="rId3"/>
                </a:rPr>
                <a:t>https://towardsdatascience.com/illustrated-guide-to-lstms-and-gru-s-a-step-by-step-explanation-44e9eb85bf21</a:t>
              </a:r>
              <a:r>
                <a:rPr lang="en-US" sz="90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3041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EDEA3-693E-D847-A736-6AD301B79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547493"/>
            <a:ext cx="6761100" cy="857400"/>
          </a:xfrm>
        </p:spPr>
        <p:txBody>
          <a:bodyPr/>
          <a:lstStyle/>
          <a:p>
            <a:r>
              <a:rPr lang="en-US"/>
              <a:t>LSTM WITH WORD VECTORS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1881D-1C79-584B-BB94-90AAEF225A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4C4B252-D9F5-4E45-ADAC-F3C520B4F9D7}"/>
              </a:ext>
            </a:extLst>
          </p:cNvPr>
          <p:cNvGrpSpPr/>
          <p:nvPr/>
        </p:nvGrpSpPr>
        <p:grpSpPr>
          <a:xfrm>
            <a:off x="1641107" y="1272729"/>
            <a:ext cx="5861785" cy="3701387"/>
            <a:chOff x="1641107" y="1272729"/>
            <a:chExt cx="5861785" cy="3701387"/>
          </a:xfrm>
        </p:grpSpPr>
        <p:pic>
          <p:nvPicPr>
            <p:cNvPr id="4098" name="Picture 2" descr="Illustration of our LSTM model for sentiment classification. Each word is transfered to a 4 dimension vector and then fed to LSTM model. ">
              <a:extLst>
                <a:ext uri="{FF2B5EF4-FFF2-40B4-BE49-F238E27FC236}">
                  <a16:creationId xmlns:a16="http://schemas.microsoft.com/office/drawing/2014/main" id="{12366AFE-A52E-DD42-9758-5C4B132F31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26"/>
            <a:stretch/>
          </p:blipFill>
          <p:spPr bwMode="auto">
            <a:xfrm>
              <a:off x="2420799" y="1272729"/>
              <a:ext cx="3356102" cy="3159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6AC248D-3D86-6C40-8449-D4422610C59C}"/>
                </a:ext>
              </a:extLst>
            </p:cNvPr>
            <p:cNvSpPr txBox="1"/>
            <p:nvPr/>
          </p:nvSpPr>
          <p:spPr>
            <a:xfrm>
              <a:off x="1641107" y="4466285"/>
              <a:ext cx="586178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/>
                <a:t>Fig. Illustration of our LSTM model for sentiment classification.</a:t>
              </a:r>
            </a:p>
            <a:p>
              <a:r>
                <a:rPr lang="en-US" sz="900">
                  <a:hlinkClick r:id="rId3"/>
                </a:rPr>
                <a:t>https://www.researchgate.net/figure/Illustration-of-our-LSTM-model-for-sentiment-classification-Each-word-is-transfered-to-a_fig2_321259272</a:t>
              </a:r>
              <a:r>
                <a:rPr lang="en-US" sz="90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7165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20796-B0FF-464E-BC06-102CF40C2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299" y="546870"/>
            <a:ext cx="6761100" cy="857400"/>
          </a:xfrm>
        </p:spPr>
        <p:txBody>
          <a:bodyPr/>
          <a:lstStyle/>
          <a:p>
            <a:r>
              <a:rPr lang="en-US"/>
              <a:t>NAÏVE BAYES CLASSIFIER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87EFA-D0FC-B94D-A1BA-F81B704EC1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BC65E63-C4E9-6C48-9954-00F24FF91F85}"/>
              </a:ext>
            </a:extLst>
          </p:cNvPr>
          <p:cNvGrpSpPr/>
          <p:nvPr/>
        </p:nvGrpSpPr>
        <p:grpSpPr>
          <a:xfrm>
            <a:off x="828586" y="1794125"/>
            <a:ext cx="6540527" cy="2570310"/>
            <a:chOff x="828586" y="1794125"/>
            <a:chExt cx="6540527" cy="2570310"/>
          </a:xfrm>
        </p:grpSpPr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D8DD71E5-065C-9A41-AD60-F6ADF29C79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908"/>
            <a:stretch/>
          </p:blipFill>
          <p:spPr bwMode="auto">
            <a:xfrm>
              <a:off x="938873" y="1794125"/>
              <a:ext cx="6319954" cy="1995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78C875F-950A-2D44-BF38-8CDB7E12838C}"/>
                </a:ext>
              </a:extLst>
            </p:cNvPr>
            <p:cNvSpPr txBox="1"/>
            <p:nvPr/>
          </p:nvSpPr>
          <p:spPr>
            <a:xfrm>
              <a:off x="828586" y="3995103"/>
              <a:ext cx="6540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/>
                <a:t>Fig. An Introduction to Naïve Bayes Classifier</a:t>
              </a:r>
            </a:p>
            <a:p>
              <a:r>
                <a:rPr lang="en-US" sz="900">
                  <a:hlinkClick r:id="rId3"/>
                </a:rPr>
                <a:t>https://towardsdatascience.com/introduction-to-na%C3%AFve-bayes-classifier-fa59e3e24aaf</a:t>
              </a:r>
              <a:r>
                <a:rPr lang="en-US" sz="90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5521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894E4-788B-6A41-956B-7E9DD75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31" y="546869"/>
            <a:ext cx="6761100" cy="857400"/>
          </a:xfrm>
        </p:spPr>
        <p:txBody>
          <a:bodyPr/>
          <a:lstStyle/>
          <a:p>
            <a:r>
              <a:rPr lang="en-US"/>
              <a:t>SUPPORT VECTOR MACHINE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895E7-581D-A14D-9A19-2D28B88CCB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AA4B2BC-8F83-F84A-8CCC-7383EBA92895}"/>
              </a:ext>
            </a:extLst>
          </p:cNvPr>
          <p:cNvGrpSpPr/>
          <p:nvPr/>
        </p:nvGrpSpPr>
        <p:grpSpPr>
          <a:xfrm>
            <a:off x="1253359" y="1353207"/>
            <a:ext cx="5534843" cy="3203114"/>
            <a:chOff x="1253359" y="1353207"/>
            <a:chExt cx="5534843" cy="3203114"/>
          </a:xfrm>
        </p:grpSpPr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4133734F-B7D3-794D-8F89-89661AA071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630"/>
            <a:stretch/>
          </p:blipFill>
          <p:spPr bwMode="auto">
            <a:xfrm>
              <a:off x="1253359" y="1353207"/>
              <a:ext cx="5534843" cy="2833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1E98C65-68AD-564B-9FE2-91ACA89414F7}"/>
                </a:ext>
              </a:extLst>
            </p:cNvPr>
            <p:cNvSpPr txBox="1"/>
            <p:nvPr/>
          </p:nvSpPr>
          <p:spPr>
            <a:xfrm>
              <a:off x="1705747" y="4186989"/>
              <a:ext cx="4695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/>
                <a:t>Fig. Support Vector Machines Explained</a:t>
              </a:r>
            </a:p>
            <a:p>
              <a:r>
                <a:rPr lang="en-US" sz="900">
                  <a:hlinkClick r:id="rId3"/>
                </a:rPr>
                <a:t>https://medium.com/@zachary.bedell/support-vector-machines-explained-73f4ec363f13</a:t>
              </a:r>
              <a:r>
                <a:rPr lang="en-US" sz="90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1214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0DE97-6D9B-BD40-9D19-FC9962B4D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546870"/>
            <a:ext cx="6761100" cy="857400"/>
          </a:xfrm>
        </p:spPr>
        <p:txBody>
          <a:bodyPr/>
          <a:lstStyle/>
          <a:p>
            <a:r>
              <a:rPr lang="en-US"/>
              <a:t>RANDOM FOREST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99A49-EE29-9C45-A365-3A9C51F7C4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88E059F-3283-E346-B534-7B1E73D984FA}"/>
              </a:ext>
            </a:extLst>
          </p:cNvPr>
          <p:cNvGrpSpPr/>
          <p:nvPr/>
        </p:nvGrpSpPr>
        <p:grpSpPr>
          <a:xfrm>
            <a:off x="1840969" y="1452395"/>
            <a:ext cx="4515761" cy="3031915"/>
            <a:chOff x="1840969" y="1452395"/>
            <a:chExt cx="4515761" cy="3031915"/>
          </a:xfrm>
        </p:grpSpPr>
        <p:pic>
          <p:nvPicPr>
            <p:cNvPr id="7170" name="Picture 2">
              <a:extLst>
                <a:ext uri="{FF2B5EF4-FFF2-40B4-BE49-F238E27FC236}">
                  <a16:creationId xmlns:a16="http://schemas.microsoft.com/office/drawing/2014/main" id="{68242D39-A8E5-0544-A92B-DE033FCA36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434"/>
            <a:stretch/>
          </p:blipFill>
          <p:spPr bwMode="auto">
            <a:xfrm>
              <a:off x="1904290" y="1452395"/>
              <a:ext cx="4389120" cy="29154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E38C677-A4FF-FA40-8D2C-296569C9AA0A}"/>
                </a:ext>
              </a:extLst>
            </p:cNvPr>
            <p:cNvSpPr txBox="1"/>
            <p:nvPr/>
          </p:nvSpPr>
          <p:spPr>
            <a:xfrm>
              <a:off x="1840969" y="4251352"/>
              <a:ext cx="4515761" cy="232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/>
                <a:t>Fig. Diagram of a random decision forest </a:t>
              </a:r>
              <a:r>
                <a:rPr lang="en-US" sz="900">
                  <a:hlinkClick r:id="rId3"/>
                </a:rPr>
                <a:t>https://en.wikipedia.org/wiki/Random_forest</a:t>
              </a:r>
              <a:r>
                <a:rPr lang="en-US" sz="90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6601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25"/>
          <p:cNvSpPr txBox="1">
            <a:spLocks noGrp="1"/>
          </p:cNvSpPr>
          <p:nvPr>
            <p:ph type="title"/>
          </p:nvPr>
        </p:nvSpPr>
        <p:spPr>
          <a:xfrm>
            <a:off x="640231" y="752904"/>
            <a:ext cx="6761100" cy="12051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COMPARISON OF DATA MODELS</a:t>
            </a:r>
            <a:endParaRPr/>
          </a:p>
        </p:txBody>
      </p:sp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66E7212-F528-1E42-A9AE-149571A23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437825"/>
              </p:ext>
            </p:extLst>
          </p:nvPr>
        </p:nvGraphicFramePr>
        <p:xfrm>
          <a:off x="747229" y="1967856"/>
          <a:ext cx="6400801" cy="2752345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1379917">
                  <a:extLst>
                    <a:ext uri="{9D8B030D-6E8A-4147-A177-3AD203B41FA5}">
                      <a16:colId xmlns:a16="http://schemas.microsoft.com/office/drawing/2014/main" val="2843132144"/>
                    </a:ext>
                  </a:extLst>
                </a:gridCol>
                <a:gridCol w="1255221">
                  <a:extLst>
                    <a:ext uri="{9D8B030D-6E8A-4147-A177-3AD203B41FA5}">
                      <a16:colId xmlns:a16="http://schemas.microsoft.com/office/drawing/2014/main" val="2836030564"/>
                    </a:ext>
                  </a:extLst>
                </a:gridCol>
                <a:gridCol w="1255221">
                  <a:extLst>
                    <a:ext uri="{9D8B030D-6E8A-4147-A177-3AD203B41FA5}">
                      <a16:colId xmlns:a16="http://schemas.microsoft.com/office/drawing/2014/main" val="3233494476"/>
                    </a:ext>
                  </a:extLst>
                </a:gridCol>
                <a:gridCol w="1255221">
                  <a:extLst>
                    <a:ext uri="{9D8B030D-6E8A-4147-A177-3AD203B41FA5}">
                      <a16:colId xmlns:a16="http://schemas.microsoft.com/office/drawing/2014/main" val="770252363"/>
                    </a:ext>
                  </a:extLst>
                </a:gridCol>
                <a:gridCol w="1255221">
                  <a:extLst>
                    <a:ext uri="{9D8B030D-6E8A-4147-A177-3AD203B41FA5}">
                      <a16:colId xmlns:a16="http://schemas.microsoft.com/office/drawing/2014/main" val="2880810183"/>
                    </a:ext>
                  </a:extLst>
                </a:gridCol>
              </a:tblGrid>
              <a:tr h="3494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Model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Titillium Web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Precision Score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Titillium Web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Recall Score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Titillium Web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F1 Score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Titillium Web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Final Accuracy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Titillium Web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0830358"/>
                  </a:ext>
                </a:extLst>
              </a:tr>
              <a:tr h="48057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accent6"/>
                          </a:solidFill>
                          <a:effectLst/>
                        </a:rPr>
                        <a:t>LSTM Regression</a:t>
                      </a:r>
                      <a:endParaRPr lang="en-US" sz="1100">
                        <a:solidFill>
                          <a:schemeClr val="accent6"/>
                        </a:solidFill>
                        <a:effectLst/>
                        <a:latin typeface="Titillium Web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accent6"/>
                          </a:solidFill>
                          <a:effectLst/>
                        </a:rPr>
                        <a:t>0.39</a:t>
                      </a:r>
                      <a:endParaRPr lang="en-US" sz="1100">
                        <a:solidFill>
                          <a:schemeClr val="accent6"/>
                        </a:solidFill>
                        <a:effectLst/>
                        <a:latin typeface="Titillium Web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accent6"/>
                          </a:solidFill>
                          <a:effectLst/>
                        </a:rPr>
                        <a:t>0.40</a:t>
                      </a:r>
                      <a:endParaRPr lang="en-US" sz="1100">
                        <a:solidFill>
                          <a:schemeClr val="accent6"/>
                        </a:solidFill>
                        <a:effectLst/>
                        <a:latin typeface="Titillium Web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accent6"/>
                          </a:solidFill>
                          <a:effectLst/>
                        </a:rPr>
                        <a:t>0.39</a:t>
                      </a:r>
                      <a:endParaRPr lang="en-US" sz="1100">
                        <a:solidFill>
                          <a:schemeClr val="accent6"/>
                        </a:solidFill>
                        <a:effectLst/>
                        <a:latin typeface="Titillium Web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accent6"/>
                          </a:solidFill>
                          <a:effectLst/>
                        </a:rPr>
                        <a:t>39.94%</a:t>
                      </a:r>
                      <a:endParaRPr lang="en-US" sz="1100">
                        <a:solidFill>
                          <a:schemeClr val="accent6"/>
                        </a:solidFill>
                        <a:effectLst/>
                        <a:latin typeface="Titillium Web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1557239"/>
                  </a:ext>
                </a:extLst>
              </a:tr>
              <a:tr h="48057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accent6"/>
                          </a:solidFill>
                          <a:effectLst/>
                        </a:rPr>
                        <a:t>LSTM Vector Input</a:t>
                      </a:r>
                      <a:endParaRPr lang="en-US" sz="1100">
                        <a:solidFill>
                          <a:schemeClr val="accent6"/>
                        </a:solidFill>
                        <a:effectLst/>
                        <a:latin typeface="Titillium Web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accent6"/>
                          </a:solidFill>
                          <a:effectLst/>
                        </a:rPr>
                        <a:t>0.38</a:t>
                      </a:r>
                      <a:endParaRPr lang="en-US" sz="1100">
                        <a:solidFill>
                          <a:schemeClr val="accent6"/>
                        </a:solidFill>
                        <a:effectLst/>
                        <a:latin typeface="Titillium Web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accent6"/>
                          </a:solidFill>
                          <a:effectLst/>
                        </a:rPr>
                        <a:t>0.33</a:t>
                      </a:r>
                      <a:endParaRPr lang="en-US" sz="1100">
                        <a:solidFill>
                          <a:schemeClr val="accent6"/>
                        </a:solidFill>
                        <a:effectLst/>
                        <a:latin typeface="Titillium Web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accent6"/>
                          </a:solidFill>
                          <a:effectLst/>
                        </a:rPr>
                        <a:t>0.34</a:t>
                      </a:r>
                      <a:endParaRPr lang="en-US" sz="1100">
                        <a:solidFill>
                          <a:schemeClr val="accent6"/>
                        </a:solidFill>
                        <a:effectLst/>
                        <a:latin typeface="Titillium Web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accent6"/>
                          </a:solidFill>
                          <a:effectLst/>
                        </a:rPr>
                        <a:t>33.11%</a:t>
                      </a:r>
                      <a:endParaRPr lang="en-US" sz="1100">
                        <a:solidFill>
                          <a:schemeClr val="accent6"/>
                        </a:solidFill>
                        <a:effectLst/>
                        <a:latin typeface="Titillium Web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9506865"/>
                  </a:ext>
                </a:extLst>
              </a:tr>
              <a:tr h="48057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accent6"/>
                          </a:solidFill>
                          <a:effectLst/>
                        </a:rPr>
                        <a:t>Naïve Bayes</a:t>
                      </a:r>
                      <a:endParaRPr lang="en-US" sz="1100">
                        <a:solidFill>
                          <a:schemeClr val="accent6"/>
                        </a:solidFill>
                        <a:effectLst/>
                        <a:latin typeface="Titillium Web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accent6"/>
                          </a:solidFill>
                          <a:effectLst/>
                        </a:rPr>
                        <a:t>0.38</a:t>
                      </a:r>
                      <a:endParaRPr lang="en-US" sz="1100">
                        <a:solidFill>
                          <a:schemeClr val="accent6"/>
                        </a:solidFill>
                        <a:effectLst/>
                        <a:latin typeface="Titillium Web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accent6"/>
                          </a:solidFill>
                          <a:effectLst/>
                        </a:rPr>
                        <a:t>0.41</a:t>
                      </a:r>
                      <a:endParaRPr lang="en-US" sz="1100">
                        <a:solidFill>
                          <a:schemeClr val="accent6"/>
                        </a:solidFill>
                        <a:effectLst/>
                        <a:latin typeface="Titillium Web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accent6"/>
                          </a:solidFill>
                          <a:effectLst/>
                        </a:rPr>
                        <a:t>0.37</a:t>
                      </a:r>
                      <a:endParaRPr lang="en-US" sz="1100">
                        <a:solidFill>
                          <a:schemeClr val="accent6"/>
                        </a:solidFill>
                        <a:effectLst/>
                        <a:latin typeface="Titillium Web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accent6"/>
                          </a:solidFill>
                          <a:effectLst/>
                        </a:rPr>
                        <a:t>41.05%</a:t>
                      </a:r>
                      <a:endParaRPr lang="en-US" sz="1100">
                        <a:solidFill>
                          <a:schemeClr val="accent6"/>
                        </a:solidFill>
                        <a:effectLst/>
                        <a:latin typeface="Titillium Web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1593152"/>
                  </a:ext>
                </a:extLst>
              </a:tr>
              <a:tr h="48057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accent6"/>
                          </a:solidFill>
                          <a:effectLst/>
                        </a:rPr>
                        <a:t>SVM</a:t>
                      </a:r>
                      <a:endParaRPr lang="en-US" sz="1100">
                        <a:solidFill>
                          <a:schemeClr val="accent6"/>
                        </a:solidFill>
                        <a:effectLst/>
                        <a:latin typeface="Titillium Web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accent6"/>
                          </a:solidFill>
                          <a:effectLst/>
                        </a:rPr>
                        <a:t>0.36</a:t>
                      </a:r>
                      <a:endParaRPr lang="en-US" sz="1100">
                        <a:solidFill>
                          <a:schemeClr val="accent6"/>
                        </a:solidFill>
                        <a:effectLst/>
                        <a:latin typeface="Titillium Web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accent6"/>
                          </a:solidFill>
                          <a:effectLst/>
                        </a:rPr>
                        <a:t>0.40</a:t>
                      </a:r>
                      <a:endParaRPr lang="en-US" sz="1100">
                        <a:solidFill>
                          <a:schemeClr val="accent6"/>
                        </a:solidFill>
                        <a:effectLst/>
                        <a:latin typeface="Titillium Web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accent6"/>
                          </a:solidFill>
                          <a:effectLst/>
                        </a:rPr>
                        <a:t>0.35</a:t>
                      </a:r>
                      <a:endParaRPr lang="en-US" sz="1100">
                        <a:solidFill>
                          <a:schemeClr val="accent6"/>
                        </a:solidFill>
                        <a:effectLst/>
                        <a:latin typeface="Titillium Web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accent6"/>
                          </a:solidFill>
                          <a:effectLst/>
                        </a:rPr>
                        <a:t>40.22%</a:t>
                      </a:r>
                      <a:endParaRPr lang="en-US" sz="1100">
                        <a:solidFill>
                          <a:schemeClr val="accent6"/>
                        </a:solidFill>
                        <a:effectLst/>
                        <a:latin typeface="Titillium Web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1234406"/>
                  </a:ext>
                </a:extLst>
              </a:tr>
              <a:tr h="48057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accent6"/>
                          </a:solidFill>
                          <a:effectLst/>
                        </a:rPr>
                        <a:t>Random Forest</a:t>
                      </a:r>
                      <a:endParaRPr lang="en-US" sz="1100">
                        <a:solidFill>
                          <a:schemeClr val="accent6"/>
                        </a:solidFill>
                        <a:effectLst/>
                        <a:latin typeface="Titillium Web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accent6"/>
                          </a:solidFill>
                          <a:effectLst/>
                        </a:rPr>
                        <a:t>0.31</a:t>
                      </a:r>
                      <a:endParaRPr lang="en-US" sz="1100">
                        <a:solidFill>
                          <a:schemeClr val="accent6"/>
                        </a:solidFill>
                        <a:effectLst/>
                        <a:latin typeface="Titillium Web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accent6"/>
                          </a:solidFill>
                          <a:effectLst/>
                        </a:rPr>
                        <a:t>0.39</a:t>
                      </a:r>
                      <a:endParaRPr lang="en-US" sz="1100">
                        <a:solidFill>
                          <a:schemeClr val="accent6"/>
                        </a:solidFill>
                        <a:effectLst/>
                        <a:latin typeface="Titillium Web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accent6"/>
                          </a:solidFill>
                          <a:effectLst/>
                        </a:rPr>
                        <a:t>0.31</a:t>
                      </a:r>
                      <a:endParaRPr lang="en-US" sz="1100">
                        <a:solidFill>
                          <a:schemeClr val="accent6"/>
                        </a:solidFill>
                        <a:effectLst/>
                        <a:latin typeface="Titillium Web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accent6"/>
                          </a:solidFill>
                          <a:effectLst/>
                        </a:rPr>
                        <a:t>39.11%</a:t>
                      </a:r>
                      <a:endParaRPr lang="en-US" sz="1100">
                        <a:solidFill>
                          <a:schemeClr val="accent6"/>
                        </a:solidFill>
                        <a:effectLst/>
                        <a:latin typeface="Titillium Web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7289445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77997-D614-7344-B39B-266CB658E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75" y="546870"/>
            <a:ext cx="6761100" cy="857400"/>
          </a:xfrm>
        </p:spPr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3264AD-E3DE-0C4B-8BD5-BF98F8E61D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1BC94DC-04EF-2E4D-8999-7DA33B4FA6FC}"/>
              </a:ext>
            </a:extLst>
          </p:cNvPr>
          <p:cNvPicPr/>
          <p:nvPr/>
        </p:nvPicPr>
        <p:blipFill rotWithShape="1">
          <a:blip r:embed="rId2"/>
          <a:srcRect b="69991"/>
          <a:stretch/>
        </p:blipFill>
        <p:spPr>
          <a:xfrm>
            <a:off x="708675" y="1793686"/>
            <a:ext cx="6949440" cy="1223043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D4C3D35-DFDC-0E43-91AB-E60543D634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9979"/>
          <a:stretch/>
        </p:blipFill>
        <p:spPr>
          <a:xfrm>
            <a:off x="708675" y="3406145"/>
            <a:ext cx="6949440" cy="11904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DAE11C-0C5F-4440-9E3B-2CE95D361DAD}"/>
              </a:ext>
            </a:extLst>
          </p:cNvPr>
          <p:cNvSpPr txBox="1"/>
          <p:nvPr/>
        </p:nvSpPr>
        <p:spPr>
          <a:xfrm>
            <a:off x="708675" y="1404270"/>
            <a:ext cx="6839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>
                <a:solidFill>
                  <a:schemeClr val="accent3"/>
                </a:solidFill>
                <a:latin typeface="Titillium Web" pitchFamily="2" charset="77"/>
              </a:rPr>
              <a:t>Top tweets with positive sentiment value and correlation with stock price (Output)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04ECA5-55CA-A541-98B8-DC8B8DCE1B92}"/>
              </a:ext>
            </a:extLst>
          </p:cNvPr>
          <p:cNvSpPr txBox="1"/>
          <p:nvPr/>
        </p:nvSpPr>
        <p:spPr>
          <a:xfrm>
            <a:off x="708675" y="3016729"/>
            <a:ext cx="6839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>
                <a:solidFill>
                  <a:schemeClr val="accent3"/>
                </a:solidFill>
                <a:latin typeface="Titillium Web" pitchFamily="2" charset="77"/>
              </a:rPr>
              <a:t>Top tweets with negative sentiment value and correlation with stock price (Output)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84F982-CDD0-3E42-8630-049CD1B9B2DB}"/>
              </a:ext>
            </a:extLst>
          </p:cNvPr>
          <p:cNvCxnSpPr/>
          <p:nvPr/>
        </p:nvCxnSpPr>
        <p:spPr>
          <a:xfrm>
            <a:off x="530543" y="1911928"/>
            <a:ext cx="19594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BA349F-0959-834D-958D-E017C5F49C22}"/>
              </a:ext>
            </a:extLst>
          </p:cNvPr>
          <p:cNvCxnSpPr>
            <a:cxnSpLocks/>
          </p:cNvCxnSpPr>
          <p:nvPr/>
        </p:nvCxnSpPr>
        <p:spPr>
          <a:xfrm flipH="1">
            <a:off x="2773552" y="1911928"/>
            <a:ext cx="2316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ame 13">
            <a:extLst>
              <a:ext uri="{FF2B5EF4-FFF2-40B4-BE49-F238E27FC236}">
                <a16:creationId xmlns:a16="http://schemas.microsoft.com/office/drawing/2014/main" id="{0ECB6962-CC0C-B042-BC17-4C9069E74D58}"/>
              </a:ext>
            </a:extLst>
          </p:cNvPr>
          <p:cNvSpPr/>
          <p:nvPr/>
        </p:nvSpPr>
        <p:spPr>
          <a:xfrm>
            <a:off x="750238" y="1840678"/>
            <a:ext cx="431356" cy="142157"/>
          </a:xfrm>
          <a:prstGeom prst="frame">
            <a:avLst/>
          </a:prstGeom>
          <a:solidFill>
            <a:srgbClr val="FF0000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B84623B1-58CD-6141-B723-AFA870C2DB22}"/>
              </a:ext>
            </a:extLst>
          </p:cNvPr>
          <p:cNvSpPr/>
          <p:nvPr/>
        </p:nvSpPr>
        <p:spPr>
          <a:xfrm>
            <a:off x="2421067" y="1840677"/>
            <a:ext cx="322133" cy="142157"/>
          </a:xfrm>
          <a:prstGeom prst="frame">
            <a:avLst/>
          </a:prstGeom>
          <a:solidFill>
            <a:srgbClr val="FF0000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6C0667-4ED4-F348-BF01-95554A2A68C2}"/>
              </a:ext>
            </a:extLst>
          </p:cNvPr>
          <p:cNvSpPr txBox="1"/>
          <p:nvPr/>
        </p:nvSpPr>
        <p:spPr>
          <a:xfrm>
            <a:off x="-6680" y="1793686"/>
            <a:ext cx="617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>
                <a:latin typeface="Titillium Web" pitchFamily="2" charset="77"/>
              </a:rPr>
              <a:t>Sentiment Score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48F38C-2235-0E43-A376-2F67BA04ADF4}"/>
              </a:ext>
            </a:extLst>
          </p:cNvPr>
          <p:cNvSpPr txBox="1"/>
          <p:nvPr/>
        </p:nvSpPr>
        <p:spPr>
          <a:xfrm>
            <a:off x="3005236" y="1831503"/>
            <a:ext cx="83953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>
                <a:latin typeface="Titillium Web" pitchFamily="2" charset="77"/>
              </a:rPr>
              <a:t>Stock Price Change</a:t>
            </a:r>
          </a:p>
        </p:txBody>
      </p:sp>
    </p:spTree>
    <p:extLst>
      <p:ext uri="{BB962C8B-B14F-4D97-AF65-F5344CB8AC3E}">
        <p14:creationId xmlns:p14="http://schemas.microsoft.com/office/powerpoint/2010/main" val="1417973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824753"/>
            <a:ext cx="5795682" cy="7216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PROBLEM DEFINITION</a:t>
            </a:r>
            <a:endParaRPr sz="3600"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2009014"/>
            <a:ext cx="5268900" cy="2634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5560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ts val="2000"/>
              <a:buFont typeface="Wingdings" pitchFamily="2" charset="2"/>
              <a:buChar char="q"/>
            </a:pPr>
            <a:r>
              <a:rPr lang="en-US">
                <a:solidFill>
                  <a:schemeClr val="accent3"/>
                </a:solidFill>
                <a:latin typeface="Titillium Web Light" pitchFamily="2" charset="77"/>
                <a:ea typeface="Average"/>
                <a:cs typeface="Average"/>
                <a:sym typeface="Average"/>
              </a:rPr>
              <a:t>Analyzing tweet sentiments of influential celebrities.</a:t>
            </a:r>
          </a:p>
          <a:p>
            <a:pPr lvl="0" indent="-355600">
              <a:lnSpc>
                <a:spcPct val="115000"/>
              </a:lnSpc>
              <a:buClr>
                <a:schemeClr val="dk1"/>
              </a:buClr>
              <a:buSzPts val="2000"/>
              <a:buFont typeface="Wingdings" pitchFamily="2" charset="2"/>
              <a:buChar char="q"/>
            </a:pPr>
            <a:r>
              <a:rPr lang="en-US">
                <a:solidFill>
                  <a:schemeClr val="accent3"/>
                </a:solidFill>
                <a:latin typeface="Titillium Web Light" pitchFamily="2" charset="77"/>
                <a:ea typeface="Average"/>
                <a:cs typeface="Average"/>
                <a:sym typeface="Average"/>
              </a:rPr>
              <a:t>Determining the correlation between those tweets and stock market trends.</a:t>
            </a:r>
            <a:endParaRPr>
              <a:solidFill>
                <a:schemeClr val="accent3"/>
              </a:solidFill>
              <a:latin typeface="Titillium Web Light" pitchFamily="2" charset="77"/>
            </a:endParaRPr>
          </a:p>
        </p:txBody>
      </p:sp>
      <p:sp>
        <p:nvSpPr>
          <p:cNvPr id="4" name="Google Shape;3865;p17">
            <a:extLst>
              <a:ext uri="{FF2B5EF4-FFF2-40B4-BE49-F238E27FC236}">
                <a16:creationId xmlns:a16="http://schemas.microsoft.com/office/drawing/2014/main" id="{03F32A10-D704-304B-B7E3-5BF3822CDF7C}"/>
              </a:ext>
            </a:extLst>
          </p:cNvPr>
          <p:cNvSpPr txBox="1">
            <a:spLocks/>
          </p:cNvSpPr>
          <p:nvPr/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z="1200" smtClean="0">
                <a:solidFill>
                  <a:schemeClr val="accent3"/>
                </a:solidFill>
                <a:latin typeface="Dosis" pitchFamily="2" charset="77"/>
              </a:rPr>
              <a:pPr/>
              <a:t>2</a:t>
            </a:fld>
            <a:endParaRPr lang="en">
              <a:solidFill>
                <a:schemeClr val="accent3"/>
              </a:solidFill>
              <a:latin typeface="Dosis" pitchFamily="2" charset="7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FFE6C-446A-ED44-BA45-82FD58AF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547351"/>
            <a:ext cx="6761100" cy="857400"/>
          </a:xfrm>
        </p:spPr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44991F-E7CE-8C45-B76A-4BC9B8D181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A8914A3B-A2AD-B344-BC28-7B21B96A60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27050" y="1596775"/>
            <a:ext cx="5943600" cy="324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15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9" name="Google Shape;4059;p35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4060" name="Google Shape;4060;p35"/>
          <p:cNvSpPr txBox="1">
            <a:spLocks noGrp="1"/>
          </p:cNvSpPr>
          <p:nvPr>
            <p:ph type="subTitle" idx="4294967295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3EBD5"/>
                </a:solidFill>
                <a:highlight>
                  <a:srgbClr val="01597F"/>
                </a:highlight>
              </a:rPr>
              <a:t>Any questions?</a:t>
            </a:r>
            <a:endParaRPr sz="360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62" name="Google Shape;4062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8740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i="0" err="1"/>
              <a:t>Gamestonk</a:t>
            </a:r>
            <a:r>
              <a:rPr lang="en-US" i="0"/>
              <a:t>!!</a:t>
            </a:r>
            <a:endParaRPr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AC8A4B-AAB2-6B40-887D-4A8A8614A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3418541" y="739550"/>
            <a:ext cx="534407" cy="5057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03C596-8F1A-6943-80E9-767C34C95099}"/>
              </a:ext>
            </a:extLst>
          </p:cNvPr>
          <p:cNvSpPr txBox="1"/>
          <p:nvPr/>
        </p:nvSpPr>
        <p:spPr>
          <a:xfrm>
            <a:off x="3272118" y="1336141"/>
            <a:ext cx="1479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/>
                </a:solidFill>
                <a:latin typeface="Titillium Web" pitchFamily="2" charset="77"/>
              </a:rPr>
              <a:t>- Elon Musk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20FD6-CB42-2F47-BDE8-3B84CDD073CB}"/>
              </a:ext>
            </a:extLst>
          </p:cNvPr>
          <p:cNvSpPr txBox="1"/>
          <p:nvPr/>
        </p:nvSpPr>
        <p:spPr>
          <a:xfrm>
            <a:off x="640231" y="1927412"/>
            <a:ext cx="5477435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>
                <a:solidFill>
                  <a:schemeClr val="accent1"/>
                </a:solidFill>
                <a:latin typeface="Titillium Web" pitchFamily="2" charset="77"/>
              </a:rPr>
              <a:t>This tweet by Elon Musk had a great impact on people’s stock trading behaviour.</a:t>
            </a:r>
          </a:p>
          <a:p>
            <a:pPr marL="45720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>
                <a:solidFill>
                  <a:schemeClr val="accent1"/>
                </a:solidFill>
                <a:latin typeface="Titillium Web" pitchFamily="2" charset="77"/>
              </a:rPr>
              <a:t>It led GameStop’s stock price jump up to 92.7% in a single day.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B4C3FB-8406-124D-BEA7-1E38F1103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7745" y="321878"/>
            <a:ext cx="1323659" cy="14791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640231" y="656876"/>
            <a:ext cx="6955488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>
                <a:solidFill>
                  <a:schemeClr val="accent3"/>
                </a:solidFill>
                <a:latin typeface="Dosis" pitchFamily="2" charset="77"/>
                <a:ea typeface="Oswald"/>
                <a:cs typeface="Oswald"/>
                <a:sym typeface="Oswald"/>
              </a:rPr>
              <a:t>TOOLS</a:t>
            </a:r>
            <a:endParaRPr lang="en-US">
              <a:solidFill>
                <a:schemeClr val="accent3"/>
              </a:solidFill>
              <a:latin typeface="Dosis" pitchFamily="2" charset="77"/>
            </a:endParaRPr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640231" y="1228588"/>
            <a:ext cx="6761100" cy="36884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r>
              <a:rPr lang="en-US" sz="2000" b="1">
                <a:solidFill>
                  <a:schemeClr val="accent4"/>
                </a:solidFill>
                <a:latin typeface="Titillium Web SemiBold" pitchFamily="2" charset="77"/>
                <a:ea typeface="Average"/>
                <a:cs typeface="Average"/>
                <a:sym typeface="Average"/>
              </a:rPr>
              <a:t>DATA COLLECTION</a:t>
            </a:r>
          </a:p>
          <a:p>
            <a:pPr lvl="0" indent="-35560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ts val="2000"/>
              <a:buFont typeface="Wingdings" pitchFamily="2" charset="2"/>
              <a:buChar char="q"/>
            </a:pPr>
            <a:r>
              <a:rPr lang="en-US" sz="2000">
                <a:solidFill>
                  <a:schemeClr val="accent4"/>
                </a:solidFill>
                <a:latin typeface="Titillium Web" pitchFamily="2" charset="77"/>
                <a:ea typeface="Average"/>
                <a:cs typeface="Average"/>
                <a:sym typeface="Average"/>
              </a:rPr>
              <a:t>Tweets: </a:t>
            </a:r>
            <a:r>
              <a:rPr lang="en-US" sz="2000" err="1">
                <a:solidFill>
                  <a:schemeClr val="accent4"/>
                </a:solidFill>
                <a:latin typeface="Titillium Web" pitchFamily="2" charset="77"/>
                <a:ea typeface="Average"/>
                <a:cs typeface="Average"/>
                <a:sym typeface="Average"/>
              </a:rPr>
              <a:t>twint</a:t>
            </a:r>
            <a:r>
              <a:rPr lang="en-US" sz="2000">
                <a:solidFill>
                  <a:schemeClr val="accent4"/>
                </a:solidFill>
                <a:latin typeface="Titillium Web" pitchFamily="2" charset="77"/>
                <a:ea typeface="Average"/>
                <a:cs typeface="Average"/>
                <a:sym typeface="Average"/>
              </a:rPr>
              <a:t> API (Twitter Intelligence)</a:t>
            </a:r>
          </a:p>
          <a:p>
            <a:pPr lvl="0" indent="-3556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Wingdings" pitchFamily="2" charset="2"/>
              <a:buChar char="q"/>
            </a:pPr>
            <a:r>
              <a:rPr lang="en-US" sz="2000">
                <a:solidFill>
                  <a:schemeClr val="accent4"/>
                </a:solidFill>
                <a:latin typeface="Titillium Web" pitchFamily="2" charset="77"/>
                <a:ea typeface="Average"/>
                <a:cs typeface="Average"/>
                <a:sym typeface="Average"/>
              </a:rPr>
              <a:t>Yahoo Finance API: Stock Market Data</a:t>
            </a:r>
          </a:p>
          <a:p>
            <a:pPr marL="76200" indent="0">
              <a:lnSpc>
                <a:spcPct val="150000"/>
              </a:lnSpc>
              <a:buNone/>
            </a:pPr>
            <a:r>
              <a:rPr lang="en-US" sz="2000" b="1">
                <a:solidFill>
                  <a:schemeClr val="accent4"/>
                </a:solidFill>
                <a:latin typeface="Titillium Web SemiBold" pitchFamily="2" charset="77"/>
              </a:rPr>
              <a:t>EXPLORATORY DATA ANALYSIS</a:t>
            </a:r>
          </a:p>
          <a:p>
            <a:pPr lvl="0" indent="-35560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ts val="2000"/>
              <a:buFont typeface="Wingdings" pitchFamily="2" charset="2"/>
              <a:buChar char="q"/>
            </a:pPr>
            <a:r>
              <a:rPr lang="en-US" sz="2000">
                <a:solidFill>
                  <a:schemeClr val="accent4"/>
                </a:solidFill>
                <a:latin typeface="Titillium Web" pitchFamily="2" charset="77"/>
                <a:ea typeface="Average"/>
                <a:cs typeface="Average"/>
                <a:sym typeface="Average"/>
              </a:rPr>
              <a:t>Data Preprocessing: </a:t>
            </a:r>
            <a:r>
              <a:rPr lang="en-US" sz="2000" err="1">
                <a:solidFill>
                  <a:schemeClr val="accent4"/>
                </a:solidFill>
                <a:latin typeface="Titillium Web" pitchFamily="2" charset="77"/>
                <a:ea typeface="Average"/>
                <a:cs typeface="Average"/>
                <a:sym typeface="Average"/>
              </a:rPr>
              <a:t>numpy</a:t>
            </a:r>
            <a:r>
              <a:rPr lang="en-US" sz="2000">
                <a:solidFill>
                  <a:schemeClr val="accent4"/>
                </a:solidFill>
                <a:latin typeface="Titillium Web" pitchFamily="2" charset="77"/>
                <a:ea typeface="Average"/>
                <a:cs typeface="Average"/>
                <a:sym typeface="Average"/>
              </a:rPr>
              <a:t>, pandas</a:t>
            </a:r>
          </a:p>
          <a:p>
            <a:pPr lvl="0" indent="-355600">
              <a:lnSpc>
                <a:spcPct val="150000"/>
              </a:lnSpc>
              <a:buClr>
                <a:schemeClr val="dk1"/>
              </a:buClr>
              <a:buSzPts val="2000"/>
              <a:buFont typeface="Wingdings" pitchFamily="2" charset="2"/>
              <a:buChar char="q"/>
            </a:pPr>
            <a:r>
              <a:rPr lang="en-US" sz="2000">
                <a:solidFill>
                  <a:schemeClr val="accent4"/>
                </a:solidFill>
                <a:latin typeface="Titillium Web" pitchFamily="2" charset="77"/>
                <a:ea typeface="Average"/>
                <a:cs typeface="Average"/>
                <a:sym typeface="Average"/>
              </a:rPr>
              <a:t>Data Visualization: </a:t>
            </a:r>
            <a:r>
              <a:rPr lang="en-US" sz="2000" err="1">
                <a:solidFill>
                  <a:schemeClr val="accent4"/>
                </a:solidFill>
                <a:latin typeface="Titillium Web" pitchFamily="2" charset="77"/>
                <a:ea typeface="Average"/>
                <a:cs typeface="Average"/>
                <a:sym typeface="Average"/>
              </a:rPr>
              <a:t>plotly</a:t>
            </a:r>
            <a:endParaRPr lang="en-US" sz="2000">
              <a:solidFill>
                <a:schemeClr val="accent4"/>
              </a:solidFill>
              <a:latin typeface="Titillium Web" pitchFamily="2" charset="77"/>
              <a:ea typeface="Average"/>
              <a:cs typeface="Average"/>
              <a:sym typeface="Average"/>
            </a:endParaRPr>
          </a:p>
          <a:p>
            <a:pPr lvl="0" indent="-355600">
              <a:lnSpc>
                <a:spcPct val="150000"/>
              </a:lnSpc>
              <a:buClr>
                <a:schemeClr val="dk1"/>
              </a:buClr>
              <a:buSzPts val="2000"/>
              <a:buFont typeface="Wingdings" pitchFamily="2" charset="2"/>
              <a:buChar char="q"/>
            </a:pPr>
            <a:r>
              <a:rPr lang="en-US" sz="2000">
                <a:solidFill>
                  <a:schemeClr val="accent4"/>
                </a:solidFill>
                <a:latin typeface="Titillium Web" pitchFamily="2" charset="77"/>
                <a:ea typeface="Average"/>
                <a:cs typeface="Average"/>
                <a:sym typeface="Average"/>
              </a:rPr>
              <a:t>Sentiment Analysis: NLTK </a:t>
            </a:r>
            <a:r>
              <a:rPr lang="en-US" sz="2000" err="1">
                <a:solidFill>
                  <a:schemeClr val="accent4"/>
                </a:solidFill>
                <a:latin typeface="Titillium Web" pitchFamily="2" charset="77"/>
                <a:ea typeface="Average"/>
                <a:cs typeface="Average"/>
                <a:sym typeface="Average"/>
              </a:rPr>
              <a:t>VaderSentiment</a:t>
            </a:r>
            <a:endParaRPr lang="en-US" sz="2000">
              <a:solidFill>
                <a:schemeClr val="accent4"/>
              </a:solidFill>
              <a:latin typeface="Titillium Web" pitchFamily="2" charset="77"/>
            </a:endParaRP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</a:rPr>
              <a:t>4</a:t>
            </a:fld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698798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D3EBD5"/>
                </a:solidFill>
              </a:rPr>
              <a:t>MEASURING INFLUENCE</a:t>
            </a:r>
            <a:endParaRPr sz="560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809950"/>
            <a:ext cx="5495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BFB7"/>
                </a:solidFill>
              </a:rPr>
              <a:t>Correlating stock trading behaviour</a:t>
            </a:r>
            <a:endParaRPr>
              <a:solidFill>
                <a:srgbClr val="80BFB7"/>
              </a:solidFill>
            </a:endParaRP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4" name="Google Shape;4880;p49">
            <a:extLst>
              <a:ext uri="{FF2B5EF4-FFF2-40B4-BE49-F238E27FC236}">
                <a16:creationId xmlns:a16="http://schemas.microsoft.com/office/drawing/2014/main" id="{36089BCC-E82C-BE45-9B32-11C1D62BA65C}"/>
              </a:ext>
            </a:extLst>
          </p:cNvPr>
          <p:cNvGrpSpPr/>
          <p:nvPr/>
        </p:nvGrpSpPr>
        <p:grpSpPr>
          <a:xfrm>
            <a:off x="4737111" y="955681"/>
            <a:ext cx="1862368" cy="1648089"/>
            <a:chOff x="1510757" y="3225422"/>
            <a:chExt cx="720214" cy="637347"/>
          </a:xfrm>
        </p:grpSpPr>
        <p:sp>
          <p:nvSpPr>
            <p:cNvPr id="25" name="Google Shape;4881;p49">
              <a:extLst>
                <a:ext uri="{FF2B5EF4-FFF2-40B4-BE49-F238E27FC236}">
                  <a16:creationId xmlns:a16="http://schemas.microsoft.com/office/drawing/2014/main" id="{C8462454-972E-B949-A7E2-CCCE3861F567}"/>
                </a:ext>
              </a:extLst>
            </p:cNvPr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4882;p49">
              <a:extLst>
                <a:ext uri="{FF2B5EF4-FFF2-40B4-BE49-F238E27FC236}">
                  <a16:creationId xmlns:a16="http://schemas.microsoft.com/office/drawing/2014/main" id="{06282253-B8B6-8241-B51A-060466BD1F2B}"/>
                </a:ext>
              </a:extLst>
            </p:cNvPr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4883;p49">
              <a:extLst>
                <a:ext uri="{FF2B5EF4-FFF2-40B4-BE49-F238E27FC236}">
                  <a16:creationId xmlns:a16="http://schemas.microsoft.com/office/drawing/2014/main" id="{29C24D3A-F322-A242-A0EB-AC83421C7384}"/>
                </a:ext>
              </a:extLst>
            </p:cNvPr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4884;p49">
              <a:extLst>
                <a:ext uri="{FF2B5EF4-FFF2-40B4-BE49-F238E27FC236}">
                  <a16:creationId xmlns:a16="http://schemas.microsoft.com/office/drawing/2014/main" id="{52F7B4A5-A99F-FE44-A47A-FA6A013EB042}"/>
                </a:ext>
              </a:extLst>
            </p:cNvPr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4885;p49">
              <a:extLst>
                <a:ext uri="{FF2B5EF4-FFF2-40B4-BE49-F238E27FC236}">
                  <a16:creationId xmlns:a16="http://schemas.microsoft.com/office/drawing/2014/main" id="{68CE5A6D-CE38-5E49-96A9-6D7EA6A6178C}"/>
                </a:ext>
              </a:extLst>
            </p:cNvPr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4886;p49">
              <a:extLst>
                <a:ext uri="{FF2B5EF4-FFF2-40B4-BE49-F238E27FC236}">
                  <a16:creationId xmlns:a16="http://schemas.microsoft.com/office/drawing/2014/main" id="{D0EF4C7F-214A-E347-B661-4345611DCCCE}"/>
                </a:ext>
              </a:extLst>
            </p:cNvPr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887;p49">
              <a:extLst>
                <a:ext uri="{FF2B5EF4-FFF2-40B4-BE49-F238E27FC236}">
                  <a16:creationId xmlns:a16="http://schemas.microsoft.com/office/drawing/2014/main" id="{801D7B7E-9050-5C41-BA44-E9DF591CC556}"/>
                </a:ext>
              </a:extLst>
            </p:cNvPr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85;p49">
            <a:extLst>
              <a:ext uri="{FF2B5EF4-FFF2-40B4-BE49-F238E27FC236}">
                <a16:creationId xmlns:a16="http://schemas.microsoft.com/office/drawing/2014/main" id="{0AC81B0B-5CA2-1645-82E4-4B7AE8F102DB}"/>
              </a:ext>
            </a:extLst>
          </p:cNvPr>
          <p:cNvGrpSpPr/>
          <p:nvPr/>
        </p:nvGrpSpPr>
        <p:grpSpPr>
          <a:xfrm rot="843855">
            <a:off x="6696991" y="3938727"/>
            <a:ext cx="460705" cy="491455"/>
            <a:chOff x="6506504" y="937343"/>
            <a:chExt cx="744273" cy="793950"/>
          </a:xfrm>
        </p:grpSpPr>
        <p:sp>
          <p:nvSpPr>
            <p:cNvPr id="48" name="Google Shape;4786;p49">
              <a:extLst>
                <a:ext uri="{FF2B5EF4-FFF2-40B4-BE49-F238E27FC236}">
                  <a16:creationId xmlns:a16="http://schemas.microsoft.com/office/drawing/2014/main" id="{876DFDE8-2C7C-E641-BD05-FA41FC360F2F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787;p49">
              <a:extLst>
                <a:ext uri="{FF2B5EF4-FFF2-40B4-BE49-F238E27FC236}">
                  <a16:creationId xmlns:a16="http://schemas.microsoft.com/office/drawing/2014/main" id="{B810146C-0A54-1647-B307-623349C5000B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4788;p49">
              <a:extLst>
                <a:ext uri="{FF2B5EF4-FFF2-40B4-BE49-F238E27FC236}">
                  <a16:creationId xmlns:a16="http://schemas.microsoft.com/office/drawing/2014/main" id="{6D65053D-4B6F-B747-80BA-D621869BEB06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" name="Google Shape;4789;p49">
              <a:extLst>
                <a:ext uri="{FF2B5EF4-FFF2-40B4-BE49-F238E27FC236}">
                  <a16:creationId xmlns:a16="http://schemas.microsoft.com/office/drawing/2014/main" id="{4429E73A-7706-FC4F-A850-4AC26E66651C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52" name="Google Shape;4790;p49">
                <a:extLst>
                  <a:ext uri="{FF2B5EF4-FFF2-40B4-BE49-F238E27FC236}">
                    <a16:creationId xmlns:a16="http://schemas.microsoft.com/office/drawing/2014/main" id="{A0E29FE4-D5A7-E54F-B9D3-1529ADF0D580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4791;p49">
                <a:extLst>
                  <a:ext uri="{FF2B5EF4-FFF2-40B4-BE49-F238E27FC236}">
                    <a16:creationId xmlns:a16="http://schemas.microsoft.com/office/drawing/2014/main" id="{09311BC2-0742-F540-B963-EAC26D0A0D99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4792;p49">
                <a:extLst>
                  <a:ext uri="{FF2B5EF4-FFF2-40B4-BE49-F238E27FC236}">
                    <a16:creationId xmlns:a16="http://schemas.microsoft.com/office/drawing/2014/main" id="{44E96BCA-0616-0E44-9C7F-F2C2CF8E49E4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4793;p49">
                <a:extLst>
                  <a:ext uri="{FF2B5EF4-FFF2-40B4-BE49-F238E27FC236}">
                    <a16:creationId xmlns:a16="http://schemas.microsoft.com/office/drawing/2014/main" id="{69D12FDF-E69F-CD4E-BFA7-B215C46F9B53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4794;p49">
                <a:extLst>
                  <a:ext uri="{FF2B5EF4-FFF2-40B4-BE49-F238E27FC236}">
                    <a16:creationId xmlns:a16="http://schemas.microsoft.com/office/drawing/2014/main" id="{BA2E51B9-3CC4-604B-B1BC-A69567F3AA5B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4795;p49">
                <a:extLst>
                  <a:ext uri="{FF2B5EF4-FFF2-40B4-BE49-F238E27FC236}">
                    <a16:creationId xmlns:a16="http://schemas.microsoft.com/office/drawing/2014/main" id="{0D01BFA3-562F-614B-9D20-B1013F08003B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4796;p49">
                <a:extLst>
                  <a:ext uri="{FF2B5EF4-FFF2-40B4-BE49-F238E27FC236}">
                    <a16:creationId xmlns:a16="http://schemas.microsoft.com/office/drawing/2014/main" id="{42E0CA70-4793-3944-8C24-1F0B0CFB9D36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4797;p49">
                <a:extLst>
                  <a:ext uri="{FF2B5EF4-FFF2-40B4-BE49-F238E27FC236}">
                    <a16:creationId xmlns:a16="http://schemas.microsoft.com/office/drawing/2014/main" id="{20B4B40D-F659-6F44-A138-DA8F7217A839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4798;p49">
                <a:extLst>
                  <a:ext uri="{FF2B5EF4-FFF2-40B4-BE49-F238E27FC236}">
                    <a16:creationId xmlns:a16="http://schemas.microsoft.com/office/drawing/2014/main" id="{58A8A332-6A95-E04B-9DD1-7D0EB64F9B5A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4799;p49">
                <a:extLst>
                  <a:ext uri="{FF2B5EF4-FFF2-40B4-BE49-F238E27FC236}">
                    <a16:creationId xmlns:a16="http://schemas.microsoft.com/office/drawing/2014/main" id="{494BD9A6-9569-8D4C-9839-7D704E737B21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2" name="Google Shape;4785;p49">
            <a:extLst>
              <a:ext uri="{FF2B5EF4-FFF2-40B4-BE49-F238E27FC236}">
                <a16:creationId xmlns:a16="http://schemas.microsoft.com/office/drawing/2014/main" id="{FAD5BA38-3E39-8148-AA80-2E50EEFF3A62}"/>
              </a:ext>
            </a:extLst>
          </p:cNvPr>
          <p:cNvGrpSpPr/>
          <p:nvPr/>
        </p:nvGrpSpPr>
        <p:grpSpPr>
          <a:xfrm rot="20266874">
            <a:off x="530477" y="2297423"/>
            <a:ext cx="460705" cy="491455"/>
            <a:chOff x="6506504" y="937343"/>
            <a:chExt cx="744273" cy="793950"/>
          </a:xfrm>
        </p:grpSpPr>
        <p:sp>
          <p:nvSpPr>
            <p:cNvPr id="63" name="Google Shape;4786;p49">
              <a:extLst>
                <a:ext uri="{FF2B5EF4-FFF2-40B4-BE49-F238E27FC236}">
                  <a16:creationId xmlns:a16="http://schemas.microsoft.com/office/drawing/2014/main" id="{EF348CC8-D227-1B43-B826-BB15D026BF87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4787;p49">
              <a:extLst>
                <a:ext uri="{FF2B5EF4-FFF2-40B4-BE49-F238E27FC236}">
                  <a16:creationId xmlns:a16="http://schemas.microsoft.com/office/drawing/2014/main" id="{EEB6D0C0-C39A-4141-A283-A7E7069430F5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4788;p49">
              <a:extLst>
                <a:ext uri="{FF2B5EF4-FFF2-40B4-BE49-F238E27FC236}">
                  <a16:creationId xmlns:a16="http://schemas.microsoft.com/office/drawing/2014/main" id="{204404EE-FB4C-574E-A9B5-95AB01FC7475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6" name="Google Shape;4789;p49">
              <a:extLst>
                <a:ext uri="{FF2B5EF4-FFF2-40B4-BE49-F238E27FC236}">
                  <a16:creationId xmlns:a16="http://schemas.microsoft.com/office/drawing/2014/main" id="{89920FE4-A60B-8A47-9634-DA73132C780D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67" name="Google Shape;4790;p49">
                <a:extLst>
                  <a:ext uri="{FF2B5EF4-FFF2-40B4-BE49-F238E27FC236}">
                    <a16:creationId xmlns:a16="http://schemas.microsoft.com/office/drawing/2014/main" id="{D6C2C8A5-4FCF-6041-85DD-096CDA5A9441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4791;p49">
                <a:extLst>
                  <a:ext uri="{FF2B5EF4-FFF2-40B4-BE49-F238E27FC236}">
                    <a16:creationId xmlns:a16="http://schemas.microsoft.com/office/drawing/2014/main" id="{4F802744-55B8-AD4C-9421-823D2512CB32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4792;p49">
                <a:extLst>
                  <a:ext uri="{FF2B5EF4-FFF2-40B4-BE49-F238E27FC236}">
                    <a16:creationId xmlns:a16="http://schemas.microsoft.com/office/drawing/2014/main" id="{B40858CC-50DF-CF45-98D6-5E72A8FF58CF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4793;p49">
                <a:extLst>
                  <a:ext uri="{FF2B5EF4-FFF2-40B4-BE49-F238E27FC236}">
                    <a16:creationId xmlns:a16="http://schemas.microsoft.com/office/drawing/2014/main" id="{11E2E988-432B-1045-AED4-3FEEEF3C317C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4794;p49">
                <a:extLst>
                  <a:ext uri="{FF2B5EF4-FFF2-40B4-BE49-F238E27FC236}">
                    <a16:creationId xmlns:a16="http://schemas.microsoft.com/office/drawing/2014/main" id="{54AA36D9-6A19-E84F-9BD8-1F2C54CEE7A6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4795;p49">
                <a:extLst>
                  <a:ext uri="{FF2B5EF4-FFF2-40B4-BE49-F238E27FC236}">
                    <a16:creationId xmlns:a16="http://schemas.microsoft.com/office/drawing/2014/main" id="{660B908D-4800-A242-A210-5726203A40D4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4796;p49">
                <a:extLst>
                  <a:ext uri="{FF2B5EF4-FFF2-40B4-BE49-F238E27FC236}">
                    <a16:creationId xmlns:a16="http://schemas.microsoft.com/office/drawing/2014/main" id="{60CEAC23-CACD-AB4E-BDC5-FD8EE1A4A7E1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4797;p49">
                <a:extLst>
                  <a:ext uri="{FF2B5EF4-FFF2-40B4-BE49-F238E27FC236}">
                    <a16:creationId xmlns:a16="http://schemas.microsoft.com/office/drawing/2014/main" id="{09874679-1592-E348-BBAE-2C7E63AE73A3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4798;p49">
                <a:extLst>
                  <a:ext uri="{FF2B5EF4-FFF2-40B4-BE49-F238E27FC236}">
                    <a16:creationId xmlns:a16="http://schemas.microsoft.com/office/drawing/2014/main" id="{9114A7B9-FE37-E74A-84FC-E224AF016440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4799;p49">
                <a:extLst>
                  <a:ext uri="{FF2B5EF4-FFF2-40B4-BE49-F238E27FC236}">
                    <a16:creationId xmlns:a16="http://schemas.microsoft.com/office/drawing/2014/main" id="{0EDA5DE2-7DC9-7345-84B2-5A0D7DE857C7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F45036E-C54D-5D48-8DA7-8689E428B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275" y="939623"/>
            <a:ext cx="1848495" cy="150652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8" name="Google Shape;4228;p4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4229" name="Google Shape;4229;p4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cxnSp>
        <p:nvCxnSpPr>
          <p:cNvPr id="34" name="Google Shape;4238;p44">
            <a:extLst>
              <a:ext uri="{FF2B5EF4-FFF2-40B4-BE49-F238E27FC236}">
                <a16:creationId xmlns:a16="http://schemas.microsoft.com/office/drawing/2014/main" id="{CE589879-BAA3-684C-B7CA-B083493ECCA8}"/>
              </a:ext>
            </a:extLst>
          </p:cNvPr>
          <p:cNvCxnSpPr>
            <a:cxnSpLocks/>
          </p:cNvCxnSpPr>
          <p:nvPr/>
        </p:nvCxnSpPr>
        <p:spPr>
          <a:xfrm>
            <a:off x="3620800" y="2488056"/>
            <a:ext cx="154287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5" name="Google Shape;4239;p44">
            <a:extLst>
              <a:ext uri="{FF2B5EF4-FFF2-40B4-BE49-F238E27FC236}">
                <a16:creationId xmlns:a16="http://schemas.microsoft.com/office/drawing/2014/main" id="{757CA5F7-EC0B-6F4E-B641-5D6E48435BC3}"/>
              </a:ext>
            </a:extLst>
          </p:cNvPr>
          <p:cNvSpPr txBox="1"/>
          <p:nvPr/>
        </p:nvSpPr>
        <p:spPr>
          <a:xfrm>
            <a:off x="5400019" y="2341745"/>
            <a:ext cx="2282733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Processing data to fit in data structures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36" name="Google Shape;4240;p44">
            <a:extLst>
              <a:ext uri="{FF2B5EF4-FFF2-40B4-BE49-F238E27FC236}">
                <a16:creationId xmlns:a16="http://schemas.microsoft.com/office/drawing/2014/main" id="{9C1B8941-1155-F045-B8F1-71114E39710D}"/>
              </a:ext>
            </a:extLst>
          </p:cNvPr>
          <p:cNvCxnSpPr>
            <a:cxnSpLocks/>
          </p:cNvCxnSpPr>
          <p:nvPr/>
        </p:nvCxnSpPr>
        <p:spPr>
          <a:xfrm>
            <a:off x="3350833" y="3069651"/>
            <a:ext cx="1561826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7" name="Google Shape;4242;p44">
            <a:extLst>
              <a:ext uri="{FF2B5EF4-FFF2-40B4-BE49-F238E27FC236}">
                <a16:creationId xmlns:a16="http://schemas.microsoft.com/office/drawing/2014/main" id="{69CD9A67-FB10-294E-AE01-A50AF1C512B0}"/>
              </a:ext>
            </a:extLst>
          </p:cNvPr>
          <p:cNvCxnSpPr>
            <a:cxnSpLocks/>
          </p:cNvCxnSpPr>
          <p:nvPr/>
        </p:nvCxnSpPr>
        <p:spPr>
          <a:xfrm>
            <a:off x="3073006" y="3661883"/>
            <a:ext cx="1588641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" name="Google Shape;4243;p44">
            <a:extLst>
              <a:ext uri="{FF2B5EF4-FFF2-40B4-BE49-F238E27FC236}">
                <a16:creationId xmlns:a16="http://schemas.microsoft.com/office/drawing/2014/main" id="{50D037E6-E3D8-D645-B49E-AFDE9F7EDE52}"/>
              </a:ext>
            </a:extLst>
          </p:cNvPr>
          <p:cNvSpPr txBox="1"/>
          <p:nvPr/>
        </p:nvSpPr>
        <p:spPr>
          <a:xfrm>
            <a:off x="5163671" y="2910437"/>
            <a:ext cx="207938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Exploratory Data Analysis (EDA) to find insights in the collected data.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39" name="Google Shape;4244;p44">
            <a:extLst>
              <a:ext uri="{FF2B5EF4-FFF2-40B4-BE49-F238E27FC236}">
                <a16:creationId xmlns:a16="http://schemas.microsoft.com/office/drawing/2014/main" id="{7BE288ED-F5C7-F648-84A9-77B1CE257805}"/>
              </a:ext>
            </a:extLst>
          </p:cNvPr>
          <p:cNvCxnSpPr>
            <a:cxnSpLocks/>
          </p:cNvCxnSpPr>
          <p:nvPr/>
        </p:nvCxnSpPr>
        <p:spPr>
          <a:xfrm>
            <a:off x="2790676" y="4230575"/>
            <a:ext cx="1601559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" name="Google Shape;4247;p44">
            <a:extLst>
              <a:ext uri="{FF2B5EF4-FFF2-40B4-BE49-F238E27FC236}">
                <a16:creationId xmlns:a16="http://schemas.microsoft.com/office/drawing/2014/main" id="{310A8573-B171-ED4F-AD7E-F28D141AC235}"/>
              </a:ext>
            </a:extLst>
          </p:cNvPr>
          <p:cNvSpPr txBox="1"/>
          <p:nvPr/>
        </p:nvSpPr>
        <p:spPr>
          <a:xfrm>
            <a:off x="4912659" y="3506183"/>
            <a:ext cx="25212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Building  Machine Learning models to find correlation in data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" name="Google Shape;4249;p44">
            <a:extLst>
              <a:ext uri="{FF2B5EF4-FFF2-40B4-BE49-F238E27FC236}">
                <a16:creationId xmlns:a16="http://schemas.microsoft.com/office/drawing/2014/main" id="{8A25C71A-B95D-9147-92A3-B2F9E2B55AD0}"/>
              </a:ext>
            </a:extLst>
          </p:cNvPr>
          <p:cNvSpPr txBox="1"/>
          <p:nvPr/>
        </p:nvSpPr>
        <p:spPr>
          <a:xfrm>
            <a:off x="4602162" y="4074875"/>
            <a:ext cx="25212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Generating inferences from the data models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42" name="Google Shape;4834;p49">
            <a:extLst>
              <a:ext uri="{FF2B5EF4-FFF2-40B4-BE49-F238E27FC236}">
                <a16:creationId xmlns:a16="http://schemas.microsoft.com/office/drawing/2014/main" id="{EB036D96-995C-9C4A-B761-C6A86E637D69}"/>
              </a:ext>
            </a:extLst>
          </p:cNvPr>
          <p:cNvGrpSpPr/>
          <p:nvPr/>
        </p:nvGrpSpPr>
        <p:grpSpPr>
          <a:xfrm>
            <a:off x="712411" y="1891370"/>
            <a:ext cx="2945334" cy="2687624"/>
            <a:chOff x="1631150" y="4455641"/>
            <a:chExt cx="720000" cy="657002"/>
          </a:xfrm>
        </p:grpSpPr>
        <p:sp>
          <p:nvSpPr>
            <p:cNvPr id="43" name="Google Shape;4835;p49">
              <a:extLst>
                <a:ext uri="{FF2B5EF4-FFF2-40B4-BE49-F238E27FC236}">
                  <a16:creationId xmlns:a16="http://schemas.microsoft.com/office/drawing/2014/main" id="{7D7E72EE-079E-014D-9F4A-026D96B3AA59}"/>
                </a:ext>
              </a:extLst>
            </p:cNvPr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836;p49">
              <a:extLst>
                <a:ext uri="{FF2B5EF4-FFF2-40B4-BE49-F238E27FC236}">
                  <a16:creationId xmlns:a16="http://schemas.microsoft.com/office/drawing/2014/main" id="{6F20069A-C002-8046-9814-99AC697AAF5B}"/>
                </a:ext>
              </a:extLst>
            </p:cNvPr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200" b="1" u="none" strike="noStrike" cap="none">
                  <a:solidFill>
                    <a:schemeClr val="bg1"/>
                  </a:solidFill>
                  <a:latin typeface="Titillium Web" pitchFamily="2" charset="77"/>
                  <a:ea typeface="Calibri"/>
                  <a:cs typeface="Calibri"/>
                  <a:sym typeface="Calibri"/>
                </a:rPr>
                <a:t>RESULTS</a:t>
              </a:r>
              <a:endParaRPr sz="1200" b="1" u="none" strike="noStrike" cap="none">
                <a:solidFill>
                  <a:schemeClr val="bg1"/>
                </a:solidFill>
                <a:latin typeface="Titillium Web" pitchFamily="2" charset="77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837;p49">
              <a:extLst>
                <a:ext uri="{FF2B5EF4-FFF2-40B4-BE49-F238E27FC236}">
                  <a16:creationId xmlns:a16="http://schemas.microsoft.com/office/drawing/2014/main" id="{103752F7-8A30-9D43-BE37-71C340171887}"/>
                </a:ext>
              </a:extLst>
            </p:cNvPr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200" b="1" u="none" strike="noStrike" cap="none">
                  <a:solidFill>
                    <a:schemeClr val="bg1"/>
                  </a:solidFill>
                  <a:latin typeface="Titillium Web" pitchFamily="2" charset="77"/>
                  <a:ea typeface="Calibri"/>
                  <a:cs typeface="Calibri"/>
                  <a:sym typeface="Calibri"/>
                </a:rPr>
                <a:t>DATA MODEL</a:t>
              </a:r>
              <a:endParaRPr sz="1200" b="1" u="none" strike="noStrike" cap="none">
                <a:solidFill>
                  <a:schemeClr val="bg1"/>
                </a:solidFill>
                <a:latin typeface="Titillium Web" pitchFamily="2" charset="77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838;p49">
              <a:extLst>
                <a:ext uri="{FF2B5EF4-FFF2-40B4-BE49-F238E27FC236}">
                  <a16:creationId xmlns:a16="http://schemas.microsoft.com/office/drawing/2014/main" id="{76348561-C55A-8546-9CC7-302BFA18D65A}"/>
                </a:ext>
              </a:extLst>
            </p:cNvPr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3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200" b="1" u="none" strike="noStrike" cap="none">
                  <a:solidFill>
                    <a:schemeClr val="bg1"/>
                  </a:solidFill>
                  <a:latin typeface="Titillium Web" pitchFamily="2" charset="77"/>
                  <a:ea typeface="Calibri"/>
                  <a:cs typeface="Calibri"/>
                  <a:sym typeface="Calibri"/>
                </a:rPr>
                <a:t>DATA PREPROCESSING</a:t>
              </a:r>
              <a:endParaRPr sz="1200" b="1" u="none" strike="noStrike" cap="none">
                <a:solidFill>
                  <a:schemeClr val="bg1"/>
                </a:solidFill>
                <a:latin typeface="Titillium Web" pitchFamily="2" charset="77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839;p49">
              <a:extLst>
                <a:ext uri="{FF2B5EF4-FFF2-40B4-BE49-F238E27FC236}">
                  <a16:creationId xmlns:a16="http://schemas.microsoft.com/office/drawing/2014/main" id="{57DE6077-B50A-1047-A41A-EE706343053D}"/>
                </a:ext>
              </a:extLst>
            </p:cNvPr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200" b="1" u="none" strike="noStrike" cap="none">
                  <a:solidFill>
                    <a:schemeClr val="bg1"/>
                  </a:solidFill>
                  <a:latin typeface="Titillium Web" pitchFamily="2" charset="77"/>
                  <a:ea typeface="Calibri"/>
                  <a:cs typeface="Calibri"/>
                  <a:sym typeface="Calibri"/>
                </a:rPr>
                <a:t>EDA</a:t>
              </a:r>
              <a:endParaRPr sz="1200" b="1" u="none" strike="noStrike" cap="none">
                <a:solidFill>
                  <a:schemeClr val="bg1"/>
                </a:solidFill>
                <a:latin typeface="Titillium Web" pitchFamily="2" charset="77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Tweet Data</a:t>
            </a:r>
            <a:endParaRPr b="1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Font typeface="Wingdings" pitchFamily="2" charset="2"/>
              <a:buChar char="q"/>
            </a:pPr>
            <a:r>
              <a:rPr lang="en"/>
              <a:t>Processing Text Data of accumulated tweet data to fit in our data frames.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Font typeface="Wingdings" pitchFamily="2" charset="2"/>
              <a:buChar char="q"/>
            </a:pPr>
            <a:r>
              <a:rPr lang="en"/>
              <a:t>Ordering tweets according to time of being posted.</a:t>
            </a:r>
            <a:endParaRPr/>
          </a:p>
        </p:txBody>
      </p:sp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3899" name="Google Shape;3899;p20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Stock Data</a:t>
            </a:r>
            <a:endParaRPr b="1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Font typeface="Wingdings" pitchFamily="2" charset="2"/>
              <a:buChar char="q"/>
            </a:pPr>
            <a:r>
              <a:rPr lang="en"/>
              <a:t>Processing Stock Data and dropping </a:t>
            </a:r>
            <a:r>
              <a:rPr lang="en-US"/>
              <a:t>unwanted </a:t>
            </a:r>
            <a:r>
              <a:rPr lang="en"/>
              <a:t>columns from data frames.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Font typeface="Wingdings" pitchFamily="2" charset="2"/>
              <a:buChar char="q"/>
            </a:pPr>
            <a:r>
              <a:rPr lang="en-US"/>
              <a:t>Ordering Stock data based on time.</a:t>
            </a:r>
            <a:endParaRPr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3" name="Google Shape;3977;p29">
            <a:extLst>
              <a:ext uri="{FF2B5EF4-FFF2-40B4-BE49-F238E27FC236}">
                <a16:creationId xmlns:a16="http://schemas.microsoft.com/office/drawing/2014/main" id="{5C694AF8-43CD-5741-891D-4BD50FF031E6}"/>
              </a:ext>
            </a:extLst>
          </p:cNvPr>
          <p:cNvSpPr/>
          <p:nvPr/>
        </p:nvSpPr>
        <p:spPr>
          <a:xfrm>
            <a:off x="863800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Tweet Sentiment Analysis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4" name="Google Shape;3978;p29">
            <a:extLst>
              <a:ext uri="{FF2B5EF4-FFF2-40B4-BE49-F238E27FC236}">
                <a16:creationId xmlns:a16="http://schemas.microsoft.com/office/drawing/2014/main" id="{62714448-6D73-C743-97CE-E4343BCFD05A}"/>
              </a:ext>
            </a:extLst>
          </p:cNvPr>
          <p:cNvSpPr/>
          <p:nvPr/>
        </p:nvSpPr>
        <p:spPr>
          <a:xfrm>
            <a:off x="5350300" y="2266952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Generating </a:t>
            </a:r>
            <a:r>
              <a:rPr lang="en" sz="1800" err="1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WordCloud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5" name="Google Shape;3979;p29">
            <a:extLst>
              <a:ext uri="{FF2B5EF4-FFF2-40B4-BE49-F238E27FC236}">
                <a16:creationId xmlns:a16="http://schemas.microsoft.com/office/drawing/2014/main" id="{043C9F5E-3B60-F74C-8F8B-51CAE12C5E1A}"/>
              </a:ext>
            </a:extLst>
          </p:cNvPr>
          <p:cNvSpPr/>
          <p:nvPr/>
        </p:nvSpPr>
        <p:spPr>
          <a:xfrm>
            <a:off x="3107050" y="2266953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Determining most tweeted words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16" name="Google Shape;3980;p29">
            <a:extLst>
              <a:ext uri="{FF2B5EF4-FFF2-40B4-BE49-F238E27FC236}">
                <a16:creationId xmlns:a16="http://schemas.microsoft.com/office/drawing/2014/main" id="{3507E3D3-9ADB-E94F-BD28-6AB4D57589A6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2426500" y="3036300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D3EBD5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17" name="Google Shape;3981;p29">
            <a:extLst>
              <a:ext uri="{FF2B5EF4-FFF2-40B4-BE49-F238E27FC236}">
                <a16:creationId xmlns:a16="http://schemas.microsoft.com/office/drawing/2014/main" id="{EE8C637A-BDCB-4F4E-8E84-4DC6BE40A0F4}"/>
              </a:ext>
            </a:extLst>
          </p:cNvPr>
          <p:cNvCxnSpPr>
            <a:stCxn id="15" idx="3"/>
            <a:endCxn id="14" idx="1"/>
          </p:cNvCxnSpPr>
          <p:nvPr/>
        </p:nvCxnSpPr>
        <p:spPr>
          <a:xfrm>
            <a:off x="4669750" y="3036303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80BFB7"/>
            </a:solidFill>
            <a:prstDash val="solid"/>
            <a:round/>
            <a:headEnd type="diamond" w="sm" len="sm"/>
            <a:tailEnd type="diamond" w="sm" len="sm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68EDE-98A7-4941-A8DF-F71C9C4E33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722BB58-3A04-EA42-AF0E-D7188738B10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27050" y="1596775"/>
            <a:ext cx="5943600" cy="3220720"/>
          </a:xfrm>
          <a:prstGeom prst="rect">
            <a:avLst/>
          </a:prstGeom>
        </p:spPr>
      </p:pic>
      <p:sp>
        <p:nvSpPr>
          <p:cNvPr id="8" name="Google Shape;3905;p21">
            <a:extLst>
              <a:ext uri="{FF2B5EF4-FFF2-40B4-BE49-F238E27FC236}">
                <a16:creationId xmlns:a16="http://schemas.microsoft.com/office/drawing/2014/main" id="{79913B83-A416-7E48-BC53-169067980E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8300" y="488363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TWEET SENTIMENT ANALYSIS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48077352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21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Mowbray template</vt:lpstr>
      <vt:lpstr>Impact of tweets over stock market</vt:lpstr>
      <vt:lpstr>PROBLEM DEFINITION</vt:lpstr>
      <vt:lpstr>PowerPoint Presentation</vt:lpstr>
      <vt:lpstr>TOOLS</vt:lpstr>
      <vt:lpstr>MEASURING INFLUENCE</vt:lpstr>
      <vt:lpstr>METHODOLOGY</vt:lpstr>
      <vt:lpstr>DATA PREPROCESSING</vt:lpstr>
      <vt:lpstr>EXPLORATORY DATA ANALYSIS</vt:lpstr>
      <vt:lpstr>TWEET SENTIMENT ANALYSIS</vt:lpstr>
      <vt:lpstr>FREQUENTLY TWEETED WORDS</vt:lpstr>
      <vt:lpstr>WORD CLOUD</vt:lpstr>
      <vt:lpstr>DATA MODELS</vt:lpstr>
      <vt:lpstr>LONG SHORT TERM MEMORY</vt:lpstr>
      <vt:lpstr>LSTM WITH WORD VECTORS</vt:lpstr>
      <vt:lpstr>NAÏVE BAYES CLASSIFIER</vt:lpstr>
      <vt:lpstr>SUPPORT VECTOR MACHINE </vt:lpstr>
      <vt:lpstr>RANDOM FOREST REGRESSION</vt:lpstr>
      <vt:lpstr>PERFORMANCE COMPARISON OF DATA MODELS</vt:lpstr>
      <vt:lpstr>RESULTS</vt:lpstr>
      <vt:lpstr>RESULTS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tweets over stock market</dc:title>
  <cp:revision>1</cp:revision>
  <dcterms:modified xsi:type="dcterms:W3CDTF">2021-05-03T22:45:48Z</dcterms:modified>
</cp:coreProperties>
</file>