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4" r:id="rId3"/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3855" y="2970530"/>
            <a:ext cx="14144625" cy="169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WEB  AND APP DEVELOPMENT </a:t>
            </a:r>
            <a:endParaRPr lang="en-IN" altLang="en-GB" sz="80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083165" y="6130925"/>
            <a:ext cx="4197350" cy="1290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2800" i="1"/>
              <a:t>PRESENTED BY :</a:t>
            </a:r>
            <a:endParaRPr lang="en-IN" altLang="en-GB" sz="2800" i="1"/>
          </a:p>
          <a:p>
            <a:r>
              <a:rPr lang="en-IN" altLang="en-GB" sz="2800" i="1"/>
              <a:t>                     WEB SQUAD</a:t>
            </a:r>
            <a:endParaRPr lang="en-IN" altLang="en-GB" sz="28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07790" y="2515235"/>
            <a:ext cx="6561455" cy="19862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r>
              <a:rPr lang="en-IN" altLang="en-GB" sz="9600" i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</a:t>
            </a:r>
            <a:endParaRPr lang="en-IN" altLang="en-GB" sz="9600" i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32185" y="6282055"/>
            <a:ext cx="3110230" cy="1493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2400" i="1">
                <a:latin typeface="Arial Unicode MS" panose="020B0604020202020204" charset="-122"/>
                <a:ea typeface="Arial Unicode MS" panose="020B0604020202020204" charset="-122"/>
              </a:rPr>
              <a:t>Sd.Shoaib Ahmad</a:t>
            </a:r>
            <a:endParaRPr lang="en-IN" altLang="en-GB" sz="2400" i="1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IN" altLang="en-GB" sz="2400" i="1">
                <a:latin typeface="Arial Unicode MS" panose="020B0604020202020204" charset="-122"/>
                <a:ea typeface="Arial Unicode MS" panose="020B0604020202020204" charset="-122"/>
              </a:rPr>
              <a:t>Ch.Ritish</a:t>
            </a:r>
            <a:endParaRPr lang="en-IN" altLang="en-GB" sz="2400" i="1">
              <a:latin typeface="Arial Unicode MS" panose="020B0604020202020204" charset="-122"/>
              <a:ea typeface="Arial Unicode MS" panose="020B0604020202020204" charset="-122"/>
            </a:endParaRPr>
          </a:p>
          <a:p>
            <a:r>
              <a:rPr lang="en-IN" altLang="en-GB" sz="2400" i="1">
                <a:latin typeface="Arial Unicode MS" panose="020B0604020202020204" charset="-122"/>
                <a:ea typeface="Arial Unicode MS" panose="020B0604020202020204" charset="-122"/>
              </a:rPr>
              <a:t>S.Chaitanya</a:t>
            </a:r>
            <a:endParaRPr lang="en-IN" altLang="en-GB" sz="2400" i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" y="-889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34035" y="2432050"/>
            <a:ext cx="13267944" cy="1682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6620"/>
              </a:lnSpc>
              <a:buNone/>
            </a:pPr>
            <a:r>
              <a:rPr lang="en-US" sz="529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The </a:t>
            </a:r>
            <a:r>
              <a:rPr lang="en-IN" altLang="en-US" sz="529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platform</a:t>
            </a:r>
            <a:r>
              <a:rPr lang="en-US" sz="529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 between Investors and Entrepreneurs</a:t>
            </a:r>
            <a:endParaRPr lang="en-US" sz="5290" dirty="0"/>
          </a:p>
        </p:txBody>
      </p:sp>
      <p:sp>
        <p:nvSpPr>
          <p:cNvPr id="5" name="Text 1"/>
          <p:cNvSpPr/>
          <p:nvPr/>
        </p:nvSpPr>
        <p:spPr>
          <a:xfrm>
            <a:off x="685800" y="4599305"/>
            <a:ext cx="13267690" cy="119888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Understanding the connection between investors and entrepreneurs is vital for the success of business ventures. This relationship plays a significant role in securing funding, driving innovation, and ensuring long-term growth. By fostering collaboration, both parties can enhance their potential for success and navigate the complexities of today’s business landscape.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08" y="3200400"/>
            <a:ext cx="905256" cy="120700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840" y="3200400"/>
            <a:ext cx="1207008" cy="120700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128" y="3200400"/>
            <a:ext cx="1051560" cy="120700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85800" y="2258568"/>
            <a:ext cx="13267944" cy="61264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IN" altLang="en-US" sz="384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Fearures Of Platform</a:t>
            </a:r>
            <a:endParaRPr lang="en-IN" altLang="en-US" sz="3840" dirty="0">
              <a:solidFill>
                <a:srgbClr val="005A8C"/>
              </a:solidFill>
              <a:latin typeface="思源黑体-思源黑体-Bold" pitchFamily="34" charset="0"/>
              <a:ea typeface="思源黑体-思源黑体-Bold" pitchFamily="34" charset="-122"/>
              <a:cs typeface="思源黑体-思源黑体-Bold" pitchFamily="34" charset="-120"/>
            </a:endParaRPr>
          </a:p>
        </p:txBody>
      </p:sp>
      <p:sp>
        <p:nvSpPr>
          <p:cNvPr id="7" name="Text 1"/>
          <p:cNvSpPr/>
          <p:nvPr/>
        </p:nvSpPr>
        <p:spPr>
          <a:xfrm>
            <a:off x="795528" y="4599432"/>
            <a:ext cx="4005072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Builds Trust</a:t>
            </a:r>
            <a:endParaRPr lang="en-US" sz="1920" dirty="0"/>
          </a:p>
        </p:txBody>
      </p:sp>
      <p:sp>
        <p:nvSpPr>
          <p:cNvPr id="8" name="Text 2"/>
          <p:cNvSpPr/>
          <p:nvPr/>
        </p:nvSpPr>
        <p:spPr>
          <a:xfrm>
            <a:off x="795528" y="5074920"/>
            <a:ext cx="4005072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Establishes reliability and integrity.</a:t>
            </a:r>
            <a:endParaRPr lang="en-US" sz="1530" dirty="0"/>
          </a:p>
        </p:txBody>
      </p:sp>
      <p:sp>
        <p:nvSpPr>
          <p:cNvPr id="9" name="Text 3"/>
          <p:cNvSpPr/>
          <p:nvPr/>
        </p:nvSpPr>
        <p:spPr>
          <a:xfrm>
            <a:off x="5321808" y="4599432"/>
            <a:ext cx="4005072" cy="6126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Encourages Open Communication</a:t>
            </a:r>
            <a:endParaRPr lang="en-US" sz="1920" dirty="0"/>
          </a:p>
        </p:txBody>
      </p:sp>
      <p:sp>
        <p:nvSpPr>
          <p:cNvPr id="10" name="Text 4"/>
          <p:cNvSpPr/>
          <p:nvPr/>
        </p:nvSpPr>
        <p:spPr>
          <a:xfrm>
            <a:off x="5321808" y="5385816"/>
            <a:ext cx="4005072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Promotes sharing of ideas and feedback.</a:t>
            </a:r>
            <a:endParaRPr lang="en-US" sz="1530" dirty="0"/>
          </a:p>
        </p:txBody>
      </p:sp>
      <p:sp>
        <p:nvSpPr>
          <p:cNvPr id="11" name="Text 5"/>
          <p:cNvSpPr/>
          <p:nvPr/>
        </p:nvSpPr>
        <p:spPr>
          <a:xfrm>
            <a:off x="9838944" y="4599432"/>
            <a:ext cx="4005072" cy="6126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Fosters Collaboration Opportunities</a:t>
            </a:r>
            <a:endParaRPr lang="en-US" sz="1920" dirty="0"/>
          </a:p>
        </p:txBody>
      </p:sp>
      <p:sp>
        <p:nvSpPr>
          <p:cNvPr id="12" name="Text 6"/>
          <p:cNvSpPr/>
          <p:nvPr/>
        </p:nvSpPr>
        <p:spPr>
          <a:xfrm>
            <a:off x="9838944" y="5385816"/>
            <a:ext cx="4005072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Leads to mutual benefits through teamwork.</a:t>
            </a:r>
            <a:endParaRPr lang="en-US" sz="15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5273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1380744"/>
            <a:ext cx="13267944" cy="61264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Roles of Investors</a:t>
            </a:r>
            <a:endParaRPr lang="en-IN" altLang="en-US" sz="3840" dirty="0">
              <a:solidFill>
                <a:srgbClr val="005A8C"/>
              </a:solidFill>
              <a:latin typeface="思源黑体-思源黑体-Bold" pitchFamily="34" charset="0"/>
              <a:ea typeface="思源黑体-思源黑体-Bold" pitchFamily="34" charset="-122"/>
              <a:cs typeface="思源黑体-思源黑体-Bold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786384" y="3072384"/>
            <a:ext cx="392277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Provide financial support</a:t>
            </a:r>
            <a:endParaRPr lang="en-US" sz="1920" dirty="0"/>
          </a:p>
        </p:txBody>
      </p:sp>
      <p:sp>
        <p:nvSpPr>
          <p:cNvPr id="9" name="Text 2"/>
          <p:cNvSpPr/>
          <p:nvPr/>
        </p:nvSpPr>
        <p:spPr>
          <a:xfrm>
            <a:off x="786384" y="5385816"/>
            <a:ext cx="3922776" cy="6126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Guide strategic decision-making</a:t>
            </a:r>
            <a:endParaRPr lang="en-US" sz="1920" dirty="0"/>
          </a:p>
        </p:txBody>
      </p:sp>
      <p:sp>
        <p:nvSpPr>
          <p:cNvPr id="10" name="Text 3"/>
          <p:cNvSpPr/>
          <p:nvPr/>
        </p:nvSpPr>
        <p:spPr>
          <a:xfrm>
            <a:off x="6318504" y="3026664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1920" dirty="0"/>
          </a:p>
        </p:txBody>
      </p:sp>
      <p:sp>
        <p:nvSpPr>
          <p:cNvPr id="11" name="Text 4"/>
          <p:cNvSpPr/>
          <p:nvPr/>
        </p:nvSpPr>
        <p:spPr>
          <a:xfrm>
            <a:off x="5925312" y="5294376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1920" dirty="0"/>
          </a:p>
        </p:txBody>
      </p:sp>
      <p:sp>
        <p:nvSpPr>
          <p:cNvPr id="12" name="Text 5"/>
          <p:cNvSpPr/>
          <p:nvPr/>
        </p:nvSpPr>
        <p:spPr>
          <a:xfrm>
            <a:off x="8577072" y="3419856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1920" dirty="0"/>
          </a:p>
        </p:txBody>
      </p:sp>
      <p:sp>
        <p:nvSpPr>
          <p:cNvPr id="13" name="Text 6"/>
          <p:cNvSpPr/>
          <p:nvPr/>
        </p:nvSpPr>
        <p:spPr>
          <a:xfrm>
            <a:off x="8183880" y="5687568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1920" dirty="0"/>
          </a:p>
        </p:txBody>
      </p:sp>
      <p:sp>
        <p:nvSpPr>
          <p:cNvPr id="14" name="Text 7"/>
          <p:cNvSpPr/>
          <p:nvPr/>
        </p:nvSpPr>
        <p:spPr>
          <a:xfrm>
            <a:off x="9930384" y="3072384"/>
            <a:ext cx="392277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Offer industry expertise</a:t>
            </a:r>
            <a:endParaRPr lang="en-US" sz="1920" dirty="0"/>
          </a:p>
        </p:txBody>
      </p:sp>
      <p:sp>
        <p:nvSpPr>
          <p:cNvPr id="15" name="Text 8"/>
          <p:cNvSpPr/>
          <p:nvPr/>
        </p:nvSpPr>
        <p:spPr>
          <a:xfrm>
            <a:off x="9930384" y="5385816"/>
            <a:ext cx="3922776" cy="6126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Facilitate networking opportunities</a:t>
            </a:r>
            <a:endParaRPr lang="en-US" sz="19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08" y="3383280"/>
            <a:ext cx="1152144" cy="11521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488" y="3383280"/>
            <a:ext cx="1152144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912" y="3383280"/>
            <a:ext cx="1152144" cy="115214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496" y="3383280"/>
            <a:ext cx="868680" cy="11521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2441448"/>
            <a:ext cx="13267944" cy="61264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Roles of Entrepreneurs</a:t>
            </a:r>
            <a:endParaRPr lang="en-US" sz="3840" dirty="0"/>
          </a:p>
        </p:txBody>
      </p:sp>
      <p:sp>
        <p:nvSpPr>
          <p:cNvPr id="8" name="Text 1"/>
          <p:cNvSpPr/>
          <p:nvPr/>
        </p:nvSpPr>
        <p:spPr>
          <a:xfrm>
            <a:off x="795528" y="4727448"/>
            <a:ext cx="2880360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Drive Innovation</a:t>
            </a:r>
            <a:endParaRPr lang="en-US" sz="1920" dirty="0"/>
          </a:p>
        </p:txBody>
      </p:sp>
      <p:sp>
        <p:nvSpPr>
          <p:cNvPr id="9" name="Text 2"/>
          <p:cNvSpPr/>
          <p:nvPr/>
        </p:nvSpPr>
        <p:spPr>
          <a:xfrm>
            <a:off x="795528" y="5202936"/>
            <a:ext cx="288036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Encourage new ideas and creative solutions.</a:t>
            </a:r>
            <a:endParaRPr lang="en-US" sz="1530" dirty="0"/>
          </a:p>
        </p:txBody>
      </p:sp>
      <p:sp>
        <p:nvSpPr>
          <p:cNvPr id="10" name="Text 3"/>
          <p:cNvSpPr/>
          <p:nvPr/>
        </p:nvSpPr>
        <p:spPr>
          <a:xfrm>
            <a:off x="4187952" y="4727448"/>
            <a:ext cx="2880360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Execute Vision</a:t>
            </a:r>
            <a:endParaRPr lang="en-US" sz="1920" dirty="0"/>
          </a:p>
        </p:txBody>
      </p:sp>
      <p:sp>
        <p:nvSpPr>
          <p:cNvPr id="11" name="Text 4"/>
          <p:cNvSpPr/>
          <p:nvPr/>
        </p:nvSpPr>
        <p:spPr>
          <a:xfrm>
            <a:off x="4187952" y="5202936"/>
            <a:ext cx="288036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Implement and bring business ideas to life.</a:t>
            </a:r>
            <a:endParaRPr lang="en-US" sz="1530" dirty="0"/>
          </a:p>
        </p:txBody>
      </p:sp>
      <p:sp>
        <p:nvSpPr>
          <p:cNvPr id="12" name="Text 5"/>
          <p:cNvSpPr/>
          <p:nvPr/>
        </p:nvSpPr>
        <p:spPr>
          <a:xfrm>
            <a:off x="7580376" y="4727448"/>
            <a:ext cx="2880360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Manage Operations</a:t>
            </a:r>
            <a:endParaRPr lang="en-US" sz="1920" dirty="0"/>
          </a:p>
        </p:txBody>
      </p:sp>
      <p:sp>
        <p:nvSpPr>
          <p:cNvPr id="13" name="Text 6"/>
          <p:cNvSpPr/>
          <p:nvPr/>
        </p:nvSpPr>
        <p:spPr>
          <a:xfrm>
            <a:off x="7580376" y="5202936"/>
            <a:ext cx="288036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Oversee daily activities and ensure efficiency.</a:t>
            </a:r>
            <a:endParaRPr lang="en-US" sz="1530" dirty="0"/>
          </a:p>
        </p:txBody>
      </p:sp>
      <p:sp>
        <p:nvSpPr>
          <p:cNvPr id="14" name="Text 7"/>
          <p:cNvSpPr/>
          <p:nvPr/>
        </p:nvSpPr>
        <p:spPr>
          <a:xfrm>
            <a:off x="10963656" y="4727448"/>
            <a:ext cx="2880360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Build Company Culture</a:t>
            </a:r>
            <a:endParaRPr lang="en-US" sz="1920" dirty="0"/>
          </a:p>
        </p:txBody>
      </p:sp>
      <p:sp>
        <p:nvSpPr>
          <p:cNvPr id="15" name="Text 8"/>
          <p:cNvSpPr/>
          <p:nvPr/>
        </p:nvSpPr>
        <p:spPr>
          <a:xfrm>
            <a:off x="10963656" y="5202936"/>
            <a:ext cx="288036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Foster a positive and innovative work environment.</a:t>
            </a:r>
            <a:endParaRPr lang="en-US" sz="15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739896"/>
            <a:ext cx="393192" cy="39319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4754880"/>
            <a:ext cx="393192" cy="39319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3739896"/>
            <a:ext cx="393192" cy="393192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4754880"/>
            <a:ext cx="393192" cy="393192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685800" y="2697480"/>
            <a:ext cx="8293608" cy="61264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Mutual Benefits</a:t>
            </a:r>
            <a:endParaRPr lang="en-US" sz="3840" dirty="0"/>
          </a:p>
        </p:txBody>
      </p:sp>
      <p:sp>
        <p:nvSpPr>
          <p:cNvPr id="9" name="Text 1"/>
          <p:cNvSpPr/>
          <p:nvPr/>
        </p:nvSpPr>
        <p:spPr>
          <a:xfrm>
            <a:off x="832104" y="3758184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1920" dirty="0"/>
          </a:p>
        </p:txBody>
      </p:sp>
      <p:sp>
        <p:nvSpPr>
          <p:cNvPr id="10" name="Text 2"/>
          <p:cNvSpPr/>
          <p:nvPr/>
        </p:nvSpPr>
        <p:spPr>
          <a:xfrm>
            <a:off x="1335024" y="3767328"/>
            <a:ext cx="3364992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Access to resources</a:t>
            </a:r>
            <a:endParaRPr lang="en-US" sz="1920" dirty="0"/>
          </a:p>
        </p:txBody>
      </p:sp>
      <p:sp>
        <p:nvSpPr>
          <p:cNvPr id="11" name="Text 3"/>
          <p:cNvSpPr/>
          <p:nvPr/>
        </p:nvSpPr>
        <p:spPr>
          <a:xfrm>
            <a:off x="832104" y="4773168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1920" dirty="0"/>
          </a:p>
        </p:txBody>
      </p:sp>
      <p:sp>
        <p:nvSpPr>
          <p:cNvPr id="12" name="Text 4"/>
          <p:cNvSpPr/>
          <p:nvPr/>
        </p:nvSpPr>
        <p:spPr>
          <a:xfrm>
            <a:off x="1335024" y="4782312"/>
            <a:ext cx="3364992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Increased success</a:t>
            </a:r>
            <a:endParaRPr lang="en-US" sz="1920" dirty="0"/>
          </a:p>
        </p:txBody>
      </p:sp>
      <p:sp>
        <p:nvSpPr>
          <p:cNvPr id="13" name="Text 5"/>
          <p:cNvSpPr/>
          <p:nvPr/>
        </p:nvSpPr>
        <p:spPr>
          <a:xfrm>
            <a:off x="5093208" y="3758184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1920" dirty="0"/>
          </a:p>
        </p:txBody>
      </p:sp>
      <p:sp>
        <p:nvSpPr>
          <p:cNvPr id="14" name="Text 6"/>
          <p:cNvSpPr/>
          <p:nvPr/>
        </p:nvSpPr>
        <p:spPr>
          <a:xfrm>
            <a:off x="5605272" y="3767328"/>
            <a:ext cx="3364992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Shared knowledge</a:t>
            </a:r>
            <a:endParaRPr lang="en-US" sz="1920" dirty="0"/>
          </a:p>
        </p:txBody>
      </p:sp>
      <p:sp>
        <p:nvSpPr>
          <p:cNvPr id="15" name="Text 7"/>
          <p:cNvSpPr/>
          <p:nvPr/>
        </p:nvSpPr>
        <p:spPr>
          <a:xfrm>
            <a:off x="5093208" y="4773168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1920" dirty="0"/>
          </a:p>
        </p:txBody>
      </p:sp>
      <p:sp>
        <p:nvSpPr>
          <p:cNvPr id="16" name="Text 8"/>
          <p:cNvSpPr/>
          <p:nvPr/>
        </p:nvSpPr>
        <p:spPr>
          <a:xfrm>
            <a:off x="5605272" y="4782312"/>
            <a:ext cx="3364992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High returns potential</a:t>
            </a:r>
            <a:endParaRPr lang="en-US" sz="19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768" y="2212848"/>
            <a:ext cx="4645152" cy="4645152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1380744"/>
            <a:ext cx="13267944" cy="61264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Challenges Faced</a:t>
            </a:r>
            <a:endParaRPr lang="en-US" sz="3840" dirty="0"/>
          </a:p>
        </p:txBody>
      </p:sp>
      <p:sp>
        <p:nvSpPr>
          <p:cNvPr id="8" name="Text 1"/>
          <p:cNvSpPr/>
          <p:nvPr/>
        </p:nvSpPr>
        <p:spPr>
          <a:xfrm>
            <a:off x="786384" y="2916936"/>
            <a:ext cx="392277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Misaligned Goals</a:t>
            </a:r>
            <a:endParaRPr lang="en-US" sz="1920" dirty="0"/>
          </a:p>
        </p:txBody>
      </p:sp>
      <p:sp>
        <p:nvSpPr>
          <p:cNvPr id="9" name="Text 2"/>
          <p:cNvSpPr/>
          <p:nvPr/>
        </p:nvSpPr>
        <p:spPr>
          <a:xfrm>
            <a:off x="786384" y="3438144"/>
            <a:ext cx="3922776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Divergent objectives among stakeholders</a:t>
            </a:r>
            <a:endParaRPr lang="en-US" sz="1530" dirty="0"/>
          </a:p>
        </p:txBody>
      </p:sp>
      <p:sp>
        <p:nvSpPr>
          <p:cNvPr id="10" name="Text 3"/>
          <p:cNvSpPr/>
          <p:nvPr/>
        </p:nvSpPr>
        <p:spPr>
          <a:xfrm>
            <a:off x="786384" y="5385816"/>
            <a:ext cx="392277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Pressure for Quick Returns</a:t>
            </a:r>
            <a:endParaRPr lang="en-US" sz="1920" dirty="0"/>
          </a:p>
        </p:txBody>
      </p:sp>
      <p:sp>
        <p:nvSpPr>
          <p:cNvPr id="11" name="Text 4"/>
          <p:cNvSpPr/>
          <p:nvPr/>
        </p:nvSpPr>
        <p:spPr>
          <a:xfrm>
            <a:off x="786384" y="5907024"/>
            <a:ext cx="3922776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r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Demand for rapid financial outcomes</a:t>
            </a:r>
            <a:endParaRPr lang="en-US" sz="1530" dirty="0"/>
          </a:p>
        </p:txBody>
      </p:sp>
      <p:sp>
        <p:nvSpPr>
          <p:cNvPr id="12" name="Text 5"/>
          <p:cNvSpPr/>
          <p:nvPr/>
        </p:nvSpPr>
        <p:spPr>
          <a:xfrm>
            <a:off x="6099048" y="3209544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1</a:t>
            </a:r>
            <a:endParaRPr lang="en-US" sz="1920" dirty="0"/>
          </a:p>
        </p:txBody>
      </p:sp>
      <p:sp>
        <p:nvSpPr>
          <p:cNvPr id="13" name="Text 6"/>
          <p:cNvSpPr/>
          <p:nvPr/>
        </p:nvSpPr>
        <p:spPr>
          <a:xfrm>
            <a:off x="6099048" y="5504688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4</a:t>
            </a:r>
            <a:endParaRPr lang="en-US" sz="1920" dirty="0"/>
          </a:p>
        </p:txBody>
      </p:sp>
      <p:sp>
        <p:nvSpPr>
          <p:cNvPr id="14" name="Text 7"/>
          <p:cNvSpPr/>
          <p:nvPr/>
        </p:nvSpPr>
        <p:spPr>
          <a:xfrm>
            <a:off x="8403336" y="3209544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2</a:t>
            </a:r>
            <a:endParaRPr lang="en-US" sz="1920" dirty="0"/>
          </a:p>
        </p:txBody>
      </p:sp>
      <p:sp>
        <p:nvSpPr>
          <p:cNvPr id="15" name="Text 8"/>
          <p:cNvSpPr/>
          <p:nvPr/>
        </p:nvSpPr>
        <p:spPr>
          <a:xfrm>
            <a:off x="8403336" y="5504688"/>
            <a:ext cx="146304" cy="36576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 dirty="0">
                <a:solidFill>
                  <a:srgbClr val="141414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3</a:t>
            </a:r>
            <a:endParaRPr lang="en-US" sz="1920" dirty="0"/>
          </a:p>
        </p:txBody>
      </p:sp>
      <p:sp>
        <p:nvSpPr>
          <p:cNvPr id="16" name="Text 9"/>
          <p:cNvSpPr/>
          <p:nvPr/>
        </p:nvSpPr>
        <p:spPr>
          <a:xfrm>
            <a:off x="9930384" y="2916936"/>
            <a:ext cx="392277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Communication Barriers</a:t>
            </a:r>
            <a:endParaRPr lang="en-US" sz="1920" dirty="0"/>
          </a:p>
        </p:txBody>
      </p:sp>
      <p:sp>
        <p:nvSpPr>
          <p:cNvPr id="17" name="Text 10"/>
          <p:cNvSpPr/>
          <p:nvPr/>
        </p:nvSpPr>
        <p:spPr>
          <a:xfrm>
            <a:off x="9930384" y="3438144"/>
            <a:ext cx="3922776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Hurdles in effective information exchange</a:t>
            </a:r>
            <a:endParaRPr lang="en-US" sz="1530" dirty="0"/>
          </a:p>
        </p:txBody>
      </p:sp>
      <p:sp>
        <p:nvSpPr>
          <p:cNvPr id="18" name="Text 11"/>
          <p:cNvSpPr/>
          <p:nvPr/>
        </p:nvSpPr>
        <p:spPr>
          <a:xfrm>
            <a:off x="9930384" y="5385816"/>
            <a:ext cx="392277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Dependency Risks</a:t>
            </a:r>
            <a:endParaRPr lang="en-US" sz="1920" dirty="0"/>
          </a:p>
        </p:txBody>
      </p:sp>
      <p:sp>
        <p:nvSpPr>
          <p:cNvPr id="19" name="Text 12"/>
          <p:cNvSpPr/>
          <p:nvPr/>
        </p:nvSpPr>
        <p:spPr>
          <a:xfrm>
            <a:off x="9930384" y="5907024"/>
            <a:ext cx="3922776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Over-reliance on investors for funding</a:t>
            </a:r>
            <a:endParaRPr lang="en-US" sz="153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32257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3931920"/>
            <a:ext cx="13267944" cy="61264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Strategies for Success</a:t>
            </a:r>
            <a:endParaRPr lang="en-US" sz="3840" dirty="0"/>
          </a:p>
        </p:txBody>
      </p:sp>
      <p:sp>
        <p:nvSpPr>
          <p:cNvPr id="5" name="Text 1"/>
          <p:cNvSpPr/>
          <p:nvPr/>
        </p:nvSpPr>
        <p:spPr>
          <a:xfrm>
            <a:off x="896112" y="4974336"/>
            <a:ext cx="611733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Establish clear communication</a:t>
            </a:r>
            <a:endParaRPr lang="en-US" sz="1920" dirty="0"/>
          </a:p>
        </p:txBody>
      </p:sp>
      <p:sp>
        <p:nvSpPr>
          <p:cNvPr id="6" name="Text 2"/>
          <p:cNvSpPr/>
          <p:nvPr/>
        </p:nvSpPr>
        <p:spPr>
          <a:xfrm>
            <a:off x="896112" y="5888736"/>
            <a:ext cx="611733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Foster a collaborative environment</a:t>
            </a:r>
            <a:endParaRPr lang="en-US" sz="1920" dirty="0"/>
          </a:p>
        </p:txBody>
      </p:sp>
      <p:sp>
        <p:nvSpPr>
          <p:cNvPr id="7" name="Text 3"/>
          <p:cNvSpPr/>
          <p:nvPr/>
        </p:nvSpPr>
        <p:spPr>
          <a:xfrm>
            <a:off x="7626096" y="4974336"/>
            <a:ext cx="611733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Set mutual goals and expectations</a:t>
            </a:r>
            <a:endParaRPr lang="en-US" sz="1920" dirty="0"/>
          </a:p>
        </p:txBody>
      </p:sp>
      <p:sp>
        <p:nvSpPr>
          <p:cNvPr id="8" name="Text 4"/>
          <p:cNvSpPr/>
          <p:nvPr/>
        </p:nvSpPr>
        <p:spPr>
          <a:xfrm>
            <a:off x="7626096" y="5888736"/>
            <a:ext cx="6117336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Be open to feedback and adaptation</a:t>
            </a:r>
            <a:endParaRPr lang="en-US" sz="19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1335024"/>
            <a:ext cx="13267944" cy="61264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40" dirty="0">
                <a:solidFill>
                  <a:srgbClr val="005A8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Importance of Investor-Entrepreneur Connection</a:t>
            </a:r>
            <a:endParaRPr lang="en-US" sz="3840" dirty="0"/>
          </a:p>
        </p:txBody>
      </p:sp>
      <p:sp>
        <p:nvSpPr>
          <p:cNvPr id="5" name="Text 1"/>
          <p:cNvSpPr/>
          <p:nvPr/>
        </p:nvSpPr>
        <p:spPr>
          <a:xfrm>
            <a:off x="685800" y="2157984"/>
            <a:ext cx="13267944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 strong connection between investors and entrepreneurs is essential for mutual growth. By understanding each other's roles and challenges, they can create a thriving business ecosystem.</a:t>
            </a:r>
            <a:endParaRPr lang="en-US" sz="1530" dirty="0"/>
          </a:p>
        </p:txBody>
      </p:sp>
      <p:sp>
        <p:nvSpPr>
          <p:cNvPr id="6" name="Text 2"/>
          <p:cNvSpPr/>
          <p:nvPr/>
        </p:nvSpPr>
        <p:spPr>
          <a:xfrm>
            <a:off x="896112" y="3081528"/>
            <a:ext cx="12847320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Mutual Growth</a:t>
            </a:r>
            <a:endParaRPr lang="en-US" sz="1920" dirty="0"/>
          </a:p>
        </p:txBody>
      </p:sp>
      <p:sp>
        <p:nvSpPr>
          <p:cNvPr id="7" name="Text 3"/>
          <p:cNvSpPr/>
          <p:nvPr/>
        </p:nvSpPr>
        <p:spPr>
          <a:xfrm>
            <a:off x="896112" y="3557016"/>
            <a:ext cx="12847320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Essential for both parties' development.</a:t>
            </a:r>
            <a:endParaRPr lang="en-US" sz="1530" dirty="0"/>
          </a:p>
        </p:txBody>
      </p:sp>
      <p:sp>
        <p:nvSpPr>
          <p:cNvPr id="8" name="Text 4"/>
          <p:cNvSpPr/>
          <p:nvPr/>
        </p:nvSpPr>
        <p:spPr>
          <a:xfrm>
            <a:off x="896112" y="4416552"/>
            <a:ext cx="12847320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Role Understanding</a:t>
            </a:r>
            <a:endParaRPr lang="en-US" sz="1920" dirty="0"/>
          </a:p>
        </p:txBody>
      </p:sp>
      <p:sp>
        <p:nvSpPr>
          <p:cNvPr id="9" name="Text 5"/>
          <p:cNvSpPr/>
          <p:nvPr/>
        </p:nvSpPr>
        <p:spPr>
          <a:xfrm>
            <a:off x="896112" y="4901184"/>
            <a:ext cx="12847320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Grasping each other's roles and challenges.</a:t>
            </a:r>
            <a:endParaRPr lang="en-US" sz="1530" dirty="0"/>
          </a:p>
        </p:txBody>
      </p:sp>
      <p:sp>
        <p:nvSpPr>
          <p:cNvPr id="10" name="Text 6"/>
          <p:cNvSpPr/>
          <p:nvPr/>
        </p:nvSpPr>
        <p:spPr>
          <a:xfrm>
            <a:off x="896112" y="5751576"/>
            <a:ext cx="12847320" cy="310896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20" dirty="0">
                <a:solidFill>
                  <a:srgbClr val="4B4B4B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Thriving Ecosystem</a:t>
            </a:r>
            <a:endParaRPr lang="en-US" sz="1920" dirty="0"/>
          </a:p>
        </p:txBody>
      </p:sp>
      <p:sp>
        <p:nvSpPr>
          <p:cNvPr id="11" name="Text 7"/>
          <p:cNvSpPr/>
          <p:nvPr/>
        </p:nvSpPr>
        <p:spPr>
          <a:xfrm>
            <a:off x="896112" y="6236208"/>
            <a:ext cx="12847320" cy="246888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20"/>
              </a:lnSpc>
              <a:buNone/>
            </a:pPr>
            <a:r>
              <a:rPr lang="en-US" sz="1530" dirty="0">
                <a:solidFill>
                  <a:srgbClr val="4B4B4B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Creating a supportive business environment.</a:t>
            </a:r>
            <a:endParaRPr lang="en-US" sz="153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2061</Words>
  <Application>WPS Presentation</Application>
  <PresentationFormat>On-screen Show (16:9)</PresentationFormat>
  <Paragraphs>135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思源黑体-思源黑体-Bold</vt:lpstr>
      <vt:lpstr>思源黑体-思源黑体-Bold</vt:lpstr>
      <vt:lpstr>思源黑体-思源黑体-Bold</vt:lpstr>
      <vt:lpstr>思源黑体-思源黑体-Medium</vt:lpstr>
      <vt:lpstr>思源黑体-思源黑体-Medium</vt:lpstr>
      <vt:lpstr>思源黑体-思源黑体-Medium</vt:lpstr>
      <vt:lpstr>Calibri</vt:lpstr>
      <vt:lpstr>Microsoft YaHei</vt:lpstr>
      <vt:lpstr>Arial Unicode MS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Shoaib Syed</cp:lastModifiedBy>
  <cp:revision>5</cp:revision>
  <dcterms:created xsi:type="dcterms:W3CDTF">2025-08-21T05:15:00Z</dcterms:created>
  <dcterms:modified xsi:type="dcterms:W3CDTF">2025-08-22T05:32:15Z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97891766F00740FA81086A9BB649B45C_12</vt:lpwstr>
  </property>
  <property fmtid="{D5CDD505-2E9C-101B-9397-08002B2CF9AE}" pid="3" name="KSOProductBuildVer">
    <vt:lpwstr>2057-12.2.0.21936</vt:lpwstr>
  </property>
</Properties>
</file>