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7" r:id="rId14"/>
    <p:sldId id="268" r:id="rId15"/>
    <p:sldId id="269" r:id="rId16"/>
    <p:sldId id="270" r:id="rId17"/>
    <p:sldId id="271" r:id="rId18"/>
    <p:sldId id="272" r:id="rId19"/>
    <p:sldId id="273"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85" d="100"/>
          <a:sy n="85" d="100"/>
        </p:scale>
        <p:origin x="18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F942583-3AEE-4509-8E46-45F300EC4DAD}" type="datetimeFigureOut">
              <a:rPr lang="en-US" smtClean="0"/>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1A894D-0D08-437D-979D-60C22CA28231}" type="slidenum">
              <a:rPr lang="en-US" smtClean="0"/>
              <a:t>‹#›</a:t>
            </a:fld>
            <a:endParaRPr lang="en-US"/>
          </a:p>
        </p:txBody>
      </p:sp>
    </p:spTree>
    <p:extLst>
      <p:ext uri="{BB962C8B-B14F-4D97-AF65-F5344CB8AC3E}">
        <p14:creationId xmlns:p14="http://schemas.microsoft.com/office/powerpoint/2010/main" val="1220330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942583-3AEE-4509-8E46-45F300EC4DAD}" type="datetimeFigureOut">
              <a:rPr lang="en-US" smtClean="0"/>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1A894D-0D08-437D-979D-60C22CA28231}" type="slidenum">
              <a:rPr lang="en-US" smtClean="0"/>
              <a:t>‹#›</a:t>
            </a:fld>
            <a:endParaRPr lang="en-US"/>
          </a:p>
        </p:txBody>
      </p:sp>
    </p:spTree>
    <p:extLst>
      <p:ext uri="{BB962C8B-B14F-4D97-AF65-F5344CB8AC3E}">
        <p14:creationId xmlns:p14="http://schemas.microsoft.com/office/powerpoint/2010/main" val="3122454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942583-3AEE-4509-8E46-45F300EC4DAD}" type="datetimeFigureOut">
              <a:rPr lang="en-US" smtClean="0"/>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1A894D-0D08-437D-979D-60C22CA28231}" type="slidenum">
              <a:rPr lang="en-US" smtClean="0"/>
              <a:t>‹#›</a:t>
            </a:fld>
            <a:endParaRPr lang="en-US"/>
          </a:p>
        </p:txBody>
      </p:sp>
    </p:spTree>
    <p:extLst>
      <p:ext uri="{BB962C8B-B14F-4D97-AF65-F5344CB8AC3E}">
        <p14:creationId xmlns:p14="http://schemas.microsoft.com/office/powerpoint/2010/main" val="2085067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942583-3AEE-4509-8E46-45F300EC4DAD}" type="datetimeFigureOut">
              <a:rPr lang="en-US" smtClean="0"/>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1A894D-0D08-437D-979D-60C22CA28231}" type="slidenum">
              <a:rPr lang="en-US" smtClean="0"/>
              <a:t>‹#›</a:t>
            </a:fld>
            <a:endParaRPr lang="en-US"/>
          </a:p>
        </p:txBody>
      </p:sp>
    </p:spTree>
    <p:extLst>
      <p:ext uri="{BB962C8B-B14F-4D97-AF65-F5344CB8AC3E}">
        <p14:creationId xmlns:p14="http://schemas.microsoft.com/office/powerpoint/2010/main" val="3947222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942583-3AEE-4509-8E46-45F300EC4DAD}" type="datetimeFigureOut">
              <a:rPr lang="en-US" smtClean="0"/>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1A894D-0D08-437D-979D-60C22CA28231}" type="slidenum">
              <a:rPr lang="en-US" smtClean="0"/>
              <a:t>‹#›</a:t>
            </a:fld>
            <a:endParaRPr lang="en-US"/>
          </a:p>
        </p:txBody>
      </p:sp>
    </p:spTree>
    <p:extLst>
      <p:ext uri="{BB962C8B-B14F-4D97-AF65-F5344CB8AC3E}">
        <p14:creationId xmlns:p14="http://schemas.microsoft.com/office/powerpoint/2010/main" val="3839874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F942583-3AEE-4509-8E46-45F300EC4DAD}" type="datetimeFigureOut">
              <a:rPr lang="en-US" smtClean="0"/>
              <a:t>10/13/2021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1A894D-0D08-437D-979D-60C22CA28231}" type="slidenum">
              <a:rPr lang="en-US" smtClean="0"/>
              <a:t>‹#›</a:t>
            </a:fld>
            <a:endParaRPr lang="en-US"/>
          </a:p>
        </p:txBody>
      </p:sp>
    </p:spTree>
    <p:extLst>
      <p:ext uri="{BB962C8B-B14F-4D97-AF65-F5344CB8AC3E}">
        <p14:creationId xmlns:p14="http://schemas.microsoft.com/office/powerpoint/2010/main" val="2227771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F942583-3AEE-4509-8E46-45F300EC4DAD}" type="datetimeFigureOut">
              <a:rPr lang="en-US" smtClean="0"/>
              <a:t>10/13/2021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1A894D-0D08-437D-979D-60C22CA28231}" type="slidenum">
              <a:rPr lang="en-US" smtClean="0"/>
              <a:t>‹#›</a:t>
            </a:fld>
            <a:endParaRPr lang="en-US"/>
          </a:p>
        </p:txBody>
      </p:sp>
    </p:spTree>
    <p:extLst>
      <p:ext uri="{BB962C8B-B14F-4D97-AF65-F5344CB8AC3E}">
        <p14:creationId xmlns:p14="http://schemas.microsoft.com/office/powerpoint/2010/main" val="3065629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942583-3AEE-4509-8E46-45F300EC4DAD}" type="datetimeFigureOut">
              <a:rPr lang="en-US" smtClean="0"/>
              <a:t>10/13/2021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1A894D-0D08-437D-979D-60C22CA28231}" type="slidenum">
              <a:rPr lang="en-US" smtClean="0"/>
              <a:t>‹#›</a:t>
            </a:fld>
            <a:endParaRPr lang="en-US"/>
          </a:p>
        </p:txBody>
      </p:sp>
    </p:spTree>
    <p:extLst>
      <p:ext uri="{BB962C8B-B14F-4D97-AF65-F5344CB8AC3E}">
        <p14:creationId xmlns:p14="http://schemas.microsoft.com/office/powerpoint/2010/main" val="1983677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942583-3AEE-4509-8E46-45F300EC4DAD}" type="datetimeFigureOut">
              <a:rPr lang="en-US" smtClean="0"/>
              <a:t>10/13/2021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1A894D-0D08-437D-979D-60C22CA28231}" type="slidenum">
              <a:rPr lang="en-US" smtClean="0"/>
              <a:t>‹#›</a:t>
            </a:fld>
            <a:endParaRPr lang="en-US"/>
          </a:p>
        </p:txBody>
      </p:sp>
    </p:spTree>
    <p:extLst>
      <p:ext uri="{BB962C8B-B14F-4D97-AF65-F5344CB8AC3E}">
        <p14:creationId xmlns:p14="http://schemas.microsoft.com/office/powerpoint/2010/main" val="2709562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942583-3AEE-4509-8E46-45F300EC4DAD}" type="datetimeFigureOut">
              <a:rPr lang="en-US" smtClean="0"/>
              <a:t>10/13/2021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1A894D-0D08-437D-979D-60C22CA28231}" type="slidenum">
              <a:rPr lang="en-US" smtClean="0"/>
              <a:t>‹#›</a:t>
            </a:fld>
            <a:endParaRPr lang="en-US"/>
          </a:p>
        </p:txBody>
      </p:sp>
    </p:spTree>
    <p:extLst>
      <p:ext uri="{BB962C8B-B14F-4D97-AF65-F5344CB8AC3E}">
        <p14:creationId xmlns:p14="http://schemas.microsoft.com/office/powerpoint/2010/main" val="3471342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942583-3AEE-4509-8E46-45F300EC4DAD}" type="datetimeFigureOut">
              <a:rPr lang="en-US" smtClean="0"/>
              <a:t>10/13/2021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1A894D-0D08-437D-979D-60C22CA28231}" type="slidenum">
              <a:rPr lang="en-US" smtClean="0"/>
              <a:t>‹#›</a:t>
            </a:fld>
            <a:endParaRPr lang="en-US"/>
          </a:p>
        </p:txBody>
      </p:sp>
    </p:spTree>
    <p:extLst>
      <p:ext uri="{BB962C8B-B14F-4D97-AF65-F5344CB8AC3E}">
        <p14:creationId xmlns:p14="http://schemas.microsoft.com/office/powerpoint/2010/main" val="2929963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942583-3AEE-4509-8E46-45F300EC4DAD}" type="datetimeFigureOut">
              <a:rPr lang="en-US" smtClean="0"/>
              <a:t>10/13/2021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1A894D-0D08-437D-979D-60C22CA28231}" type="slidenum">
              <a:rPr lang="en-US" smtClean="0"/>
              <a:t>‹#›</a:t>
            </a:fld>
            <a:endParaRPr lang="en-US"/>
          </a:p>
        </p:txBody>
      </p:sp>
    </p:spTree>
    <p:extLst>
      <p:ext uri="{BB962C8B-B14F-4D97-AF65-F5344CB8AC3E}">
        <p14:creationId xmlns:p14="http://schemas.microsoft.com/office/powerpoint/2010/main" val="21034654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machinelearningplus.com/wp-content/uploads/2018/11/06_Naive_bayes_example_answer_new.png"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noChangeArrowheads="1"/>
          </p:cNvSpPr>
          <p:nvPr>
            <p:ph type="ctrTitle"/>
          </p:nvPr>
        </p:nvSpPr>
        <p:spPr>
          <a:prstGeom prst="rect">
            <a:avLst/>
          </a:prstGeom>
        </p:spPr>
        <p:txBody>
          <a:bodyPr vert="horz" lIns="91440" tIns="45720" rIns="91440" bIns="45720" rtlCol="0" anchor="b">
            <a:normAutofit/>
          </a:bodyPr>
          <a:lst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2pPr>
            <a:lvl3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3pPr>
            <a:lvl4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4pPr>
            <a:lvl5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defRPr>
            </a:lvl9pPr>
          </a:lstStyle>
          <a:p>
            <a:pPr algn="ctr" eaLnBrk="1" fontAlgn="auto" hangingPunct="1">
              <a:spcAft>
                <a:spcPts val="0"/>
              </a:spcAft>
              <a:defRPr/>
            </a:pPr>
            <a:r>
              <a:rPr lang="fr-FR">
                <a:solidFill>
                  <a:schemeClr val="tx1">
                    <a:lumMod val="75000"/>
                    <a:lumOff val="25000"/>
                  </a:schemeClr>
                </a:solidFill>
              </a:rPr>
              <a:t>Naive Bayes</a:t>
            </a:r>
          </a:p>
        </p:txBody>
      </p:sp>
    </p:spTree>
    <p:extLst>
      <p:ext uri="{BB962C8B-B14F-4D97-AF65-F5344CB8AC3E}">
        <p14:creationId xmlns:p14="http://schemas.microsoft.com/office/powerpoint/2010/main" val="31113861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F:\FUUAST\FUUAST\Data Science\Naive Bayes\How Naive Bayes Algorithm Works_ (with example and full code) _ ML+_files\01_bayes_rule_derive_new-1024x35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065" y="515468"/>
            <a:ext cx="10856890" cy="265273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F:\FUUAST\FUUAST\Data Science\Naive Bayes\How Naive Bayes Algorithm Works_ (with example and full code) _ ML+_files\02_bayes_rule_new-1024x27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065" y="3538582"/>
            <a:ext cx="10972800" cy="2647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9162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Naive Bayes</a:t>
            </a:r>
            <a:br>
              <a:rPr lang="en-US" b="1" dirty="0"/>
            </a:br>
            <a:endParaRPr lang="en-US" dirty="0"/>
          </a:p>
        </p:txBody>
      </p:sp>
      <p:sp>
        <p:nvSpPr>
          <p:cNvPr id="3" name="Content Placeholder 2"/>
          <p:cNvSpPr>
            <a:spLocks noGrp="1"/>
          </p:cNvSpPr>
          <p:nvPr>
            <p:ph idx="1"/>
          </p:nvPr>
        </p:nvSpPr>
        <p:spPr/>
        <p:txBody>
          <a:bodyPr/>
          <a:lstStyle/>
          <a:p>
            <a:r>
              <a:rPr lang="en-US" dirty="0"/>
              <a:t>The Bayes Rule provides the formula for the probability of Y given X. But, in real-world problems, you typically have multiple X variables.</a:t>
            </a:r>
          </a:p>
          <a:p>
            <a:r>
              <a:rPr lang="en-US" dirty="0"/>
              <a:t>When the features are independent, we can extend the Bayes Rule to what is called Naive Bayes.</a:t>
            </a:r>
          </a:p>
          <a:p>
            <a:r>
              <a:rPr lang="en-US" dirty="0"/>
              <a:t>It is called ‘Naive’ because of the naive assumption that the X’s are independent of each other. Regardless of its name, it’s a powerful formula.</a:t>
            </a:r>
          </a:p>
          <a:p>
            <a:pPr marL="0" indent="0">
              <a:buNone/>
            </a:pPr>
            <a:endParaRPr lang="en-US" dirty="0"/>
          </a:p>
        </p:txBody>
      </p:sp>
    </p:spTree>
    <p:extLst>
      <p:ext uri="{BB962C8B-B14F-4D97-AF65-F5344CB8AC3E}">
        <p14:creationId xmlns:p14="http://schemas.microsoft.com/office/powerpoint/2010/main" val="42583334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F:\FUUAST\FUUAST\Data Science\Naive Bayes\How Naive Bayes Algorithm Works_ (with example and full code) _ ML+_files\03_bayes_rule_naive_bayes_new-1024x5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1794" y="824248"/>
            <a:ext cx="9753600" cy="5265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93791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F:\FUUAST\FUUAST\Data Science\Naive Bayes\How Naive Bayes Algorithm Works_ (with example and full code) _ ML+_files\04_naive_bayes_interpretation_new-1024x55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109" y="604910"/>
            <a:ext cx="10212315" cy="5711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65437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6548"/>
          </a:xfrm>
        </p:spPr>
        <p:txBody>
          <a:bodyPr>
            <a:normAutofit fontScale="90000"/>
          </a:bodyPr>
          <a:lstStyle/>
          <a:p>
            <a:r>
              <a:rPr lang="en-US" dirty="0" smtClean="0"/>
              <a:t>Example</a:t>
            </a:r>
            <a:endParaRPr lang="en-US" dirty="0"/>
          </a:p>
        </p:txBody>
      </p:sp>
      <p:sp>
        <p:nvSpPr>
          <p:cNvPr id="3" name="Content Placeholder 2"/>
          <p:cNvSpPr>
            <a:spLocks noGrp="1"/>
          </p:cNvSpPr>
          <p:nvPr>
            <p:ph idx="1"/>
          </p:nvPr>
        </p:nvSpPr>
        <p:spPr>
          <a:xfrm>
            <a:off x="838200" y="1262130"/>
            <a:ext cx="10515600" cy="4914833"/>
          </a:xfrm>
        </p:spPr>
        <p:txBody>
          <a:bodyPr/>
          <a:lstStyle/>
          <a:p>
            <a:r>
              <a:rPr lang="en-US" dirty="0"/>
              <a:t>Say you have 1000 fruits which could be either ‘banana’, ‘orange’ or ‘other’. These are the 3 possible classes of the Y variable.</a:t>
            </a:r>
          </a:p>
          <a:p>
            <a:r>
              <a:rPr lang="en-US" dirty="0" smtClean="0"/>
              <a:t>Long</a:t>
            </a:r>
            <a:endParaRPr lang="en-US" dirty="0"/>
          </a:p>
          <a:p>
            <a:r>
              <a:rPr lang="en-US" dirty="0"/>
              <a:t>Sweet</a:t>
            </a:r>
          </a:p>
          <a:p>
            <a:r>
              <a:rPr lang="en-US" dirty="0"/>
              <a:t>Yellow</a:t>
            </a:r>
          </a:p>
          <a:p>
            <a:pPr marL="0" indent="0">
              <a:buNone/>
            </a:pPr>
            <a:endParaRPr lang="en-US" dirty="0"/>
          </a:p>
        </p:txBody>
      </p:sp>
    </p:spTree>
    <p:extLst>
      <p:ext uri="{BB962C8B-B14F-4D97-AF65-F5344CB8AC3E}">
        <p14:creationId xmlns:p14="http://schemas.microsoft.com/office/powerpoint/2010/main" val="18057968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88509"/>
            <a:ext cx="10515600" cy="3441835"/>
          </a:xfrm>
        </p:spPr>
        <p:txBody>
          <a:bodyPr>
            <a:normAutofit fontScale="85000" lnSpcReduction="10000"/>
          </a:bodyPr>
          <a:lstStyle/>
          <a:p>
            <a:endParaRPr lang="en-US" dirty="0" smtClean="0"/>
          </a:p>
          <a:p>
            <a:pPr marL="0" indent="0">
              <a:buNone/>
            </a:pPr>
            <a:r>
              <a:rPr lang="en-US" dirty="0"/>
              <a:t>So the objective of the classifier is to predict if a given fruit is a ‘Banana’ or ‘Orange’ or ‘Other’ when only the 3 features (long, sweet and yellow) are known</a:t>
            </a:r>
            <a:r>
              <a:rPr lang="en-US" dirty="0" smtClean="0"/>
              <a:t>.</a:t>
            </a:r>
          </a:p>
          <a:p>
            <a:r>
              <a:rPr lang="en-US" dirty="0"/>
              <a:t>Let’s say you are given a fruit that is: Long, Sweet and Yellow, can you predict what fruit it is?</a:t>
            </a:r>
          </a:p>
          <a:p>
            <a:r>
              <a:rPr lang="en-US" dirty="0"/>
              <a:t>This is the same of predicting the Y when only the X variables in testing data are known. Let’s solve it by hand using Naive Bayes.</a:t>
            </a:r>
          </a:p>
          <a:p>
            <a:r>
              <a:rPr lang="en-US" dirty="0"/>
              <a:t>The idea is to compute the 3 probabilities, that is the probability of the fruit being a banana, orange or other. Whichever fruit type gets the highest probability wins.</a:t>
            </a:r>
          </a:p>
          <a:p>
            <a:pPr marL="0" indent="0">
              <a:buNone/>
            </a:pPr>
            <a:endParaRPr lang="en-US" dirty="0"/>
          </a:p>
        </p:txBody>
      </p:sp>
      <p:pic>
        <p:nvPicPr>
          <p:cNvPr id="6146" name="Picture 2" descr="F:\FUUAST\FUUAST\Data Science\Naive Bayes\How Naive Bayes Algorithm Works_ (with example and full code) _ ML+_files\05_Naive_bayes_example_new-1024x30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8097"/>
            <a:ext cx="9753600" cy="2264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39013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88509"/>
            <a:ext cx="10515600" cy="3441835"/>
          </a:xfrm>
        </p:spPr>
        <p:txBody>
          <a:bodyPr>
            <a:normAutofit fontScale="85000" lnSpcReduction="20000"/>
          </a:bodyPr>
          <a:lstStyle/>
          <a:p>
            <a:pPr marL="0" indent="0">
              <a:buNone/>
            </a:pPr>
            <a:r>
              <a:rPr lang="en-US" b="1" u="sng" dirty="0"/>
              <a:t>Step 1: Compute the ‘Prior’ probabilities for each of the class of fruits.</a:t>
            </a:r>
            <a:endParaRPr lang="en-US" dirty="0"/>
          </a:p>
          <a:p>
            <a:r>
              <a:rPr lang="en-US" dirty="0"/>
              <a:t>That is, the proportion of each fruit class out of all the fruits from the population</a:t>
            </a:r>
            <a:r>
              <a:rPr lang="en-US" dirty="0" smtClean="0"/>
              <a:t>.</a:t>
            </a:r>
          </a:p>
          <a:p>
            <a:r>
              <a:rPr lang="en-US" dirty="0"/>
              <a:t>For this case, let’s compute from the training data. Out of 1000 records in training data, you have 500 Bananas, 300 Oranges and 200 Others. So the respective priors are 0.5, 0.3 and 0.2</a:t>
            </a:r>
            <a:r>
              <a:rPr lang="en-US" dirty="0" smtClean="0"/>
              <a:t>.</a:t>
            </a:r>
          </a:p>
          <a:p>
            <a:pPr marL="0" indent="0">
              <a:buNone/>
            </a:pPr>
            <a:r>
              <a:rPr lang="en-US" dirty="0"/>
              <a:t>	</a:t>
            </a:r>
            <a:r>
              <a:rPr lang="es-ES" dirty="0"/>
              <a:t>P(Y=Banana) = 500 / 1000 = 0.50</a:t>
            </a:r>
          </a:p>
          <a:p>
            <a:pPr marL="0" indent="0">
              <a:buNone/>
            </a:pPr>
            <a:r>
              <a:rPr lang="es-ES" dirty="0" smtClean="0"/>
              <a:t>	P(Y=Orange</a:t>
            </a:r>
            <a:r>
              <a:rPr lang="es-ES" dirty="0"/>
              <a:t>) = 300 / 1000 = 0.30</a:t>
            </a:r>
          </a:p>
          <a:p>
            <a:pPr marL="0" indent="0">
              <a:buNone/>
            </a:pPr>
            <a:r>
              <a:rPr lang="es-ES" dirty="0" smtClean="0"/>
              <a:t>	P(Y=</a:t>
            </a:r>
            <a:r>
              <a:rPr lang="es-ES" dirty="0" err="1" smtClean="0"/>
              <a:t>Other</a:t>
            </a:r>
            <a:r>
              <a:rPr lang="es-ES" dirty="0"/>
              <a:t>) = 200 / 1000 = 0.20</a:t>
            </a:r>
          </a:p>
          <a:p>
            <a:pPr marL="0" indent="0">
              <a:buNone/>
            </a:pPr>
            <a:r>
              <a:rPr lang="en-US" dirty="0" smtClean="0"/>
              <a:t/>
            </a:r>
            <a:br>
              <a:rPr lang="en-US" dirty="0" smtClean="0"/>
            </a:br>
            <a:endParaRPr lang="en-US" dirty="0" smtClean="0"/>
          </a:p>
        </p:txBody>
      </p:sp>
      <p:pic>
        <p:nvPicPr>
          <p:cNvPr id="6146" name="Picture 2" descr="F:\FUUAST\FUUAST\Data Science\Naive Bayes\How Naive Bayes Algorithm Works_ (with example and full code) _ ML+_files\05_Naive_bayes_example_new-1024x30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8097"/>
            <a:ext cx="9753600" cy="2264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23709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88509"/>
            <a:ext cx="10515600" cy="3441835"/>
          </a:xfrm>
        </p:spPr>
        <p:txBody>
          <a:bodyPr>
            <a:normAutofit lnSpcReduction="10000"/>
          </a:bodyPr>
          <a:lstStyle/>
          <a:p>
            <a:pPr marL="0" indent="0">
              <a:buNone/>
            </a:pPr>
            <a:r>
              <a:rPr lang="en-US" b="1" u="sng" dirty="0"/>
              <a:t>Step 2: Compute the probability of evidence that goes in the denominator.</a:t>
            </a:r>
            <a:endParaRPr lang="en-US" dirty="0"/>
          </a:p>
          <a:p>
            <a:r>
              <a:rPr lang="en-US" dirty="0"/>
              <a:t>This is nothing but the product of P of </a:t>
            </a:r>
            <a:r>
              <a:rPr lang="en-US" dirty="0" err="1"/>
              <a:t>Xs</a:t>
            </a:r>
            <a:r>
              <a:rPr lang="en-US" dirty="0"/>
              <a:t> for all X. This is an optional step because the denominator is the same for all the classes and so will not affect the probabilities.</a:t>
            </a:r>
          </a:p>
          <a:p>
            <a:pPr marL="0" indent="0">
              <a:buNone/>
            </a:pPr>
            <a:r>
              <a:rPr lang="en-US" dirty="0" smtClean="0"/>
              <a:t>	P(x1=Long</a:t>
            </a:r>
            <a:r>
              <a:rPr lang="en-US" dirty="0"/>
              <a:t>) = 500 / 1000 = 0.50</a:t>
            </a:r>
          </a:p>
          <a:p>
            <a:pPr marL="0" indent="0">
              <a:buNone/>
            </a:pPr>
            <a:r>
              <a:rPr lang="en-US" dirty="0" smtClean="0"/>
              <a:t>	P(x2=Sweet</a:t>
            </a:r>
            <a:r>
              <a:rPr lang="en-US" dirty="0"/>
              <a:t>) = 650 / 1000 = 0.65</a:t>
            </a:r>
          </a:p>
          <a:p>
            <a:pPr marL="0" indent="0">
              <a:buNone/>
            </a:pPr>
            <a:r>
              <a:rPr lang="en-US" dirty="0" smtClean="0"/>
              <a:t>	P(x3=Yellow</a:t>
            </a:r>
            <a:r>
              <a:rPr lang="en-US" dirty="0"/>
              <a:t>) = 800 / 1000 = 0.80</a:t>
            </a:r>
          </a:p>
          <a:p>
            <a:pPr marL="0" indent="0">
              <a:buNone/>
            </a:pPr>
            <a:endParaRPr lang="en-US" dirty="0" smtClean="0"/>
          </a:p>
        </p:txBody>
      </p:sp>
      <p:pic>
        <p:nvPicPr>
          <p:cNvPr id="6146" name="Picture 2" descr="F:\FUUAST\FUUAST\Data Science\Naive Bayes\How Naive Bayes Algorithm Works_ (with example and full code) _ ML+_files\05_Naive_bayes_example_new-1024x30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8097"/>
            <a:ext cx="9753600" cy="2264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31036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18953"/>
            <a:ext cx="10515600" cy="4211392"/>
          </a:xfrm>
        </p:spPr>
        <p:txBody>
          <a:bodyPr>
            <a:normAutofit fontScale="85000" lnSpcReduction="20000"/>
          </a:bodyPr>
          <a:lstStyle/>
          <a:p>
            <a:pPr marL="0" indent="0">
              <a:buNone/>
            </a:pPr>
            <a:r>
              <a:rPr lang="en-US" b="1" u="sng" dirty="0"/>
              <a:t>Step 3: Compute the probability of likelihood of evidences that goes in the numerator.</a:t>
            </a:r>
            <a:endParaRPr lang="en-US" dirty="0"/>
          </a:p>
          <a:p>
            <a:r>
              <a:rPr lang="en-US" dirty="0"/>
              <a:t>It is the product of conditional probabilities of the 3 features. If you refer back to the formula, it says P(X1 |Y=k). Here X1 is ‘Long’ and k is ‘Banana’. That means the probability the fruit is ‘Long’ given that it is a Banana. In the above table, you have 500 Bananas. Out of that 400 is long. So, P(Long | Banana) = 400/500 = 0.8.</a:t>
            </a:r>
          </a:p>
          <a:p>
            <a:r>
              <a:rPr lang="en-US" b="1" dirty="0" smtClean="0"/>
              <a:t>Probability </a:t>
            </a:r>
            <a:r>
              <a:rPr lang="en-US" b="1" dirty="0"/>
              <a:t>of Likelihood for </a:t>
            </a:r>
            <a:r>
              <a:rPr lang="en-US" b="1" dirty="0" smtClean="0"/>
              <a:t>Banana  </a:t>
            </a:r>
            <a:r>
              <a:rPr lang="en-US" sz="2100" i="1" dirty="0" smtClean="0"/>
              <a:t>(done it for Banana alone)</a:t>
            </a:r>
            <a:endParaRPr lang="en-US" sz="2100" i="1" dirty="0"/>
          </a:p>
          <a:p>
            <a:pPr marL="0" indent="0">
              <a:buNone/>
            </a:pPr>
            <a:r>
              <a:rPr lang="en-US" dirty="0" smtClean="0"/>
              <a:t>	P(x1=Long </a:t>
            </a:r>
            <a:r>
              <a:rPr lang="en-US" dirty="0"/>
              <a:t>| Y=Banana) = 400 / 500 = 0.80</a:t>
            </a:r>
          </a:p>
          <a:p>
            <a:pPr marL="0" indent="0">
              <a:buNone/>
            </a:pPr>
            <a:r>
              <a:rPr lang="en-US" dirty="0" smtClean="0"/>
              <a:t>	P(x2=Sweet </a:t>
            </a:r>
            <a:r>
              <a:rPr lang="en-US" dirty="0"/>
              <a:t>| Y=Banana) = 350 / 500 = 0.70</a:t>
            </a:r>
          </a:p>
          <a:p>
            <a:pPr marL="0" indent="0">
              <a:buNone/>
            </a:pPr>
            <a:r>
              <a:rPr lang="en-US" dirty="0" smtClean="0"/>
              <a:t>	P(x3=Yellow </a:t>
            </a:r>
            <a:r>
              <a:rPr lang="en-US" dirty="0"/>
              <a:t>| Y=Banana) = 450 / 500 = 0.90</a:t>
            </a:r>
          </a:p>
          <a:p>
            <a:r>
              <a:rPr lang="en-US" dirty="0"/>
              <a:t>So, the overall probability of Likelihood of evidence for Banana = 0.8 * 0.7 * 0.9 = 0.504</a:t>
            </a:r>
          </a:p>
          <a:p>
            <a:pPr marL="0" indent="0">
              <a:buNone/>
            </a:pPr>
            <a:endParaRPr lang="en-US" dirty="0" smtClean="0"/>
          </a:p>
        </p:txBody>
      </p:sp>
      <p:pic>
        <p:nvPicPr>
          <p:cNvPr id="6146" name="Picture 2" descr="F:\FUUAST\FUUAST\Data Science\Naive Bayes\How Naive Bayes Algorithm Works_ (with example and full code) _ ML+_files\05_Naive_bayes_example_new-1024x30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8097"/>
            <a:ext cx="9753600" cy="1569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1511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2442" y="1841678"/>
            <a:ext cx="10515600" cy="231819"/>
          </a:xfrm>
        </p:spPr>
        <p:txBody>
          <a:bodyPr>
            <a:noAutofit/>
          </a:bodyPr>
          <a:lstStyle/>
          <a:p>
            <a:pPr marL="0" indent="0">
              <a:buNone/>
            </a:pPr>
            <a:r>
              <a:rPr lang="en-US" sz="1800" b="1" u="sng" dirty="0"/>
              <a:t>Step 4: Substitute all the 3 equations into the Naive Bayes formula, to get the probability that it is a banana.</a:t>
            </a:r>
            <a:endParaRPr lang="en-US" sz="1800" dirty="0"/>
          </a:p>
          <a:p>
            <a:pPr marL="0" indent="0">
              <a:buNone/>
            </a:pPr>
            <a:r>
              <a:rPr lang="en-US" sz="1800" dirty="0">
                <a:hlinkClick r:id="rId2"/>
              </a:rPr>
              <a:t/>
            </a:r>
            <a:br>
              <a:rPr lang="en-US" sz="1800" dirty="0">
                <a:hlinkClick r:id="rId2"/>
              </a:rPr>
            </a:br>
            <a:endParaRPr lang="en-US" sz="1800" dirty="0" smtClean="0"/>
          </a:p>
        </p:txBody>
      </p:sp>
      <p:pic>
        <p:nvPicPr>
          <p:cNvPr id="6146" name="Picture 2" descr="F:\FUUAST\FUUAST\Data Science\Naive Bayes\How Naive Bayes Algorithm Works_ (with example and full code) _ ML+_files\05_Naive_bayes_example_new-1024x30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3442" y="193184"/>
            <a:ext cx="9753600" cy="1506828"/>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F:\FUUAST\FUUAST\Data Science\Naive Bayes\How Naive Bayes Algorithm Works_ (with example and full code) _ ML+_files\06_Naive_bayes_example_answer_new-1024x43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2738" y="2331812"/>
            <a:ext cx="8834907" cy="29485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365160" y="5383369"/>
            <a:ext cx="9736429" cy="1477328"/>
          </a:xfrm>
          <a:prstGeom prst="rect">
            <a:avLst/>
          </a:prstGeom>
          <a:noFill/>
        </p:spPr>
        <p:txBody>
          <a:bodyPr wrap="square" rtlCol="0">
            <a:spAutoFit/>
          </a:bodyPr>
          <a:lstStyle/>
          <a:p>
            <a:r>
              <a:rPr lang="en-US" dirty="0"/>
              <a:t>Similarly, </a:t>
            </a:r>
            <a:r>
              <a:rPr lang="en-US" dirty="0" smtClean="0"/>
              <a:t>the </a:t>
            </a:r>
            <a:r>
              <a:rPr lang="en-US" dirty="0"/>
              <a:t>probabilities for ‘Orange’ and ‘Other fruit</a:t>
            </a:r>
            <a:r>
              <a:rPr lang="en-US" dirty="0" smtClean="0"/>
              <a:t>’ can be computed. </a:t>
            </a:r>
            <a:r>
              <a:rPr lang="en-US" dirty="0"/>
              <a:t>The denominator is the same for all 3 cases, so it’s optional to compute</a:t>
            </a:r>
            <a:r>
              <a:rPr lang="en-US" dirty="0" smtClean="0"/>
              <a:t>.</a:t>
            </a:r>
          </a:p>
          <a:p>
            <a:endParaRPr lang="en-US" dirty="0"/>
          </a:p>
          <a:p>
            <a:r>
              <a:rPr lang="en-US" dirty="0"/>
              <a:t>Clearly, Banana gets the highest probability, so that will be our predicted class.</a:t>
            </a:r>
          </a:p>
          <a:p>
            <a:endParaRPr lang="en-US" dirty="0"/>
          </a:p>
        </p:txBody>
      </p:sp>
    </p:spTree>
    <p:extLst>
      <p:ext uri="{BB962C8B-B14F-4D97-AF65-F5344CB8AC3E}">
        <p14:creationId xmlns:p14="http://schemas.microsoft.com/office/powerpoint/2010/main" val="30762578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Naïve Bayes</a:t>
            </a:r>
            <a:endParaRPr lang="en-US" dirty="0"/>
          </a:p>
        </p:txBody>
      </p:sp>
      <p:sp>
        <p:nvSpPr>
          <p:cNvPr id="3" name="Content Placeholder 2"/>
          <p:cNvSpPr>
            <a:spLocks noGrp="1"/>
          </p:cNvSpPr>
          <p:nvPr>
            <p:ph idx="1"/>
          </p:nvPr>
        </p:nvSpPr>
        <p:spPr/>
        <p:txBody>
          <a:bodyPr/>
          <a:lstStyle/>
          <a:p>
            <a:pPr>
              <a:lnSpc>
                <a:spcPct val="100000"/>
              </a:lnSpc>
              <a:buFont typeface="Wingdings" panose="05000000000000000000" pitchFamily="2" charset="2"/>
              <a:buChar char="ü"/>
            </a:pPr>
            <a:r>
              <a:rPr lang="en-US" i="1" dirty="0"/>
              <a:t>Naive Bayes is a probabilistic machine learning algorithm based on the Bayes Theorem, used in a wide variety of classification tasks</a:t>
            </a:r>
            <a:r>
              <a:rPr lang="en-US" i="1" dirty="0" smtClean="0"/>
              <a:t>.</a:t>
            </a:r>
          </a:p>
          <a:p>
            <a:pPr marL="0" indent="0">
              <a:lnSpc>
                <a:spcPct val="100000"/>
              </a:lnSpc>
              <a:buNone/>
            </a:pPr>
            <a:endParaRPr lang="en-US" i="1" dirty="0" smtClean="0"/>
          </a:p>
          <a:p>
            <a:pPr>
              <a:lnSpc>
                <a:spcPct val="100000"/>
              </a:lnSpc>
              <a:buFont typeface="Wingdings" panose="05000000000000000000" pitchFamily="2" charset="2"/>
              <a:buChar char="ü"/>
            </a:pPr>
            <a:r>
              <a:rPr lang="en-US" dirty="0" smtClean="0"/>
              <a:t>Typical </a:t>
            </a:r>
            <a:r>
              <a:rPr lang="en-US" dirty="0"/>
              <a:t>applications include filtering spam, classifying documents, sentiment prediction etc</a:t>
            </a:r>
            <a:r>
              <a:rPr lang="en-US" dirty="0" smtClean="0"/>
              <a:t>.</a:t>
            </a:r>
          </a:p>
          <a:p>
            <a:pPr marL="0" indent="0">
              <a:lnSpc>
                <a:spcPct val="100000"/>
              </a:lnSpc>
              <a:buNone/>
            </a:pPr>
            <a:endParaRPr lang="en-US" dirty="0" smtClean="0"/>
          </a:p>
          <a:p>
            <a:pPr>
              <a:lnSpc>
                <a:spcPct val="100000"/>
              </a:lnSpc>
              <a:buFont typeface="Wingdings" panose="05000000000000000000" pitchFamily="2" charset="2"/>
              <a:buChar char="ü"/>
            </a:pPr>
            <a:r>
              <a:rPr lang="en-US" dirty="0" smtClean="0"/>
              <a:t> </a:t>
            </a:r>
            <a:r>
              <a:rPr lang="en-US" dirty="0"/>
              <a:t>It is based on the works of Rev. Thomas Bayes (1702–61) and hence the name.</a:t>
            </a:r>
          </a:p>
        </p:txBody>
      </p:sp>
    </p:spTree>
    <p:extLst>
      <p:ext uri="{BB962C8B-B14F-4D97-AF65-F5344CB8AC3E}">
        <p14:creationId xmlns:p14="http://schemas.microsoft.com/office/powerpoint/2010/main" val="24223839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9093"/>
            <a:ext cx="10515600" cy="759853"/>
          </a:xfrm>
        </p:spPr>
        <p:txBody>
          <a:bodyPr>
            <a:normAutofit fontScale="90000"/>
          </a:bodyPr>
          <a:lstStyle/>
          <a:p>
            <a:r>
              <a:rPr lang="en-US" b="1" dirty="0"/>
              <a:t>What is Laplace Correction?</a:t>
            </a:r>
            <a:br>
              <a:rPr lang="en-US" b="1" dirty="0"/>
            </a:br>
            <a:endParaRPr lang="en-US" dirty="0"/>
          </a:p>
        </p:txBody>
      </p:sp>
      <p:sp>
        <p:nvSpPr>
          <p:cNvPr id="3" name="Content Placeholder 2"/>
          <p:cNvSpPr>
            <a:spLocks noGrp="1"/>
          </p:cNvSpPr>
          <p:nvPr>
            <p:ph idx="1"/>
          </p:nvPr>
        </p:nvSpPr>
        <p:spPr>
          <a:xfrm>
            <a:off x="838200" y="1068946"/>
            <a:ext cx="10515600" cy="5108017"/>
          </a:xfrm>
        </p:spPr>
        <p:txBody>
          <a:bodyPr/>
          <a:lstStyle/>
          <a:p>
            <a:r>
              <a:rPr lang="en-US" dirty="0"/>
              <a:t>The value of P(Orange | Long, Sweet and Yellow) was zero in the above example, because, P(Long | Orange) was zero. That is, there were no ‘Long’ oranges in the training data.</a:t>
            </a:r>
          </a:p>
          <a:p>
            <a:r>
              <a:rPr lang="en-US" dirty="0"/>
              <a:t>It makes sense, but when you have a model with many features, the entire probability will become zero because one of the feature’s value was zero. To avoid this, we increase the count of the variable with zero to a small value (usually 1) in the numerator, so that the overall probability doesn’t become zero.</a:t>
            </a:r>
          </a:p>
          <a:p>
            <a:r>
              <a:rPr lang="en-US" dirty="0"/>
              <a:t>This correction is called ‘Laplace Correction’. Most Naive Bayes model implementations accept this or an equivalent form of correction as a parameter.</a:t>
            </a:r>
          </a:p>
          <a:p>
            <a:pPr marL="0" indent="0">
              <a:buNone/>
            </a:pPr>
            <a:endParaRPr lang="en-US" dirty="0"/>
          </a:p>
        </p:txBody>
      </p:sp>
    </p:spTree>
    <p:extLst>
      <p:ext uri="{BB962C8B-B14F-4D97-AF65-F5344CB8AC3E}">
        <p14:creationId xmlns:p14="http://schemas.microsoft.com/office/powerpoint/2010/main" val="10280268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idx="1"/>
          </p:nvPr>
        </p:nvSpPr>
        <p:spPr>
          <a:xfrm>
            <a:off x="185139" y="2540845"/>
            <a:ext cx="6167511" cy="854762"/>
          </a:xfrm>
        </p:spPr>
        <p:txBody>
          <a:bodyPr>
            <a:normAutofit fontScale="92500" lnSpcReduction="10000"/>
          </a:bodyPr>
          <a:lstStyle/>
          <a:p>
            <a:pPr marL="0" indent="0">
              <a:buNone/>
            </a:pPr>
            <a:r>
              <a:rPr lang="en-US" dirty="0" smtClean="0"/>
              <a:t>Using Naïve Bayes Classify :</a:t>
            </a:r>
          </a:p>
          <a:p>
            <a:pPr marL="0" indent="0">
              <a:buNone/>
            </a:pPr>
            <a:r>
              <a:rPr lang="en-US" dirty="0"/>
              <a:t> </a:t>
            </a:r>
            <a:r>
              <a:rPr lang="en-US" dirty="0" smtClean="0"/>
              <a:t>                Red, Domestic, SUV      (Yes/No) </a:t>
            </a:r>
          </a:p>
          <a:p>
            <a:pPr marL="0" indent="0">
              <a:buNone/>
            </a:pPr>
            <a:endParaRPr lang="en-US" dirty="0" smtClean="0">
              <a:solidFill>
                <a:srgbClr val="FF0000"/>
              </a:solidFill>
            </a:endParaRPr>
          </a:p>
        </p:txBody>
      </p:sp>
      <p:pic>
        <p:nvPicPr>
          <p:cNvPr id="4" name="Picture 3"/>
          <p:cNvPicPr>
            <a:picLocks noChangeAspect="1"/>
          </p:cNvPicPr>
          <p:nvPr/>
        </p:nvPicPr>
        <p:blipFill>
          <a:blip r:embed="rId2"/>
          <a:stretch>
            <a:fillRect/>
          </a:stretch>
        </p:blipFill>
        <p:spPr>
          <a:xfrm>
            <a:off x="5935634" y="1228142"/>
            <a:ext cx="5605026" cy="3017623"/>
          </a:xfrm>
          <a:prstGeom prst="rect">
            <a:avLst/>
          </a:prstGeom>
        </p:spPr>
      </p:pic>
      <p:cxnSp>
        <p:nvCxnSpPr>
          <p:cNvPr id="8" name="Straight Arrow Connector 7"/>
          <p:cNvCxnSpPr/>
          <p:nvPr/>
        </p:nvCxnSpPr>
        <p:spPr>
          <a:xfrm>
            <a:off x="4222356" y="3155919"/>
            <a:ext cx="4121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935860" y="5095922"/>
            <a:ext cx="8651536" cy="1323439"/>
          </a:xfrm>
          <a:prstGeom prst="rect">
            <a:avLst/>
          </a:prstGeom>
          <a:noFill/>
        </p:spPr>
        <p:txBody>
          <a:bodyPr wrap="none" rtlCol="0">
            <a:spAutoFit/>
          </a:bodyPr>
          <a:lstStyle/>
          <a:p>
            <a:r>
              <a:rPr lang="en-US" sz="4000" dirty="0" smtClean="0">
                <a:solidFill>
                  <a:srgbClr val="FF0000"/>
                </a:solidFill>
              </a:rPr>
              <a:t>Submission Deadline : </a:t>
            </a:r>
            <a:r>
              <a:rPr lang="en-US" sz="4000" dirty="0" smtClean="0">
                <a:solidFill>
                  <a:srgbClr val="FF0000"/>
                </a:solidFill>
              </a:rPr>
              <a:t>20</a:t>
            </a:r>
            <a:r>
              <a:rPr lang="en-US" sz="4000" baseline="30000" dirty="0" smtClean="0">
                <a:solidFill>
                  <a:srgbClr val="FF0000"/>
                </a:solidFill>
              </a:rPr>
              <a:t>th</a:t>
            </a:r>
            <a:r>
              <a:rPr lang="en-US" sz="4000" dirty="0" smtClean="0">
                <a:solidFill>
                  <a:srgbClr val="FF0000"/>
                </a:solidFill>
              </a:rPr>
              <a:t> October 2021</a:t>
            </a:r>
            <a:endParaRPr lang="en-US" sz="4000" dirty="0" smtClean="0">
              <a:solidFill>
                <a:srgbClr val="FF0000"/>
              </a:solidFill>
            </a:endParaRPr>
          </a:p>
          <a:p>
            <a:endParaRPr lang="en-US" sz="4000" dirty="0"/>
          </a:p>
        </p:txBody>
      </p:sp>
    </p:spTree>
    <p:extLst>
      <p:ext uri="{BB962C8B-B14F-4D97-AF65-F5344CB8AC3E}">
        <p14:creationId xmlns:p14="http://schemas.microsoft.com/office/powerpoint/2010/main" val="1033906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why is it called Naïve?</a:t>
            </a:r>
            <a:endParaRPr lang="en-US" dirty="0"/>
          </a:p>
        </p:txBody>
      </p:sp>
      <p:sp>
        <p:nvSpPr>
          <p:cNvPr id="3" name="Content Placeholder 2"/>
          <p:cNvSpPr>
            <a:spLocks noGrp="1"/>
          </p:cNvSpPr>
          <p:nvPr>
            <p:ph idx="1"/>
          </p:nvPr>
        </p:nvSpPr>
        <p:spPr/>
        <p:txBody>
          <a:bodyPr>
            <a:normAutofit/>
          </a:bodyPr>
          <a:lstStyle/>
          <a:p>
            <a:pPr marL="0" indent="0" algn="just">
              <a:lnSpc>
                <a:spcPct val="150000"/>
              </a:lnSpc>
              <a:buNone/>
            </a:pPr>
            <a:r>
              <a:rPr lang="en-US" sz="3200" dirty="0"/>
              <a:t>The name </a:t>
            </a:r>
            <a:r>
              <a:rPr lang="en-US" sz="3200" dirty="0" smtClean="0"/>
              <a:t>naïve </a:t>
            </a:r>
            <a:r>
              <a:rPr lang="en-US" sz="3200" dirty="0"/>
              <a:t> is used because it assumes the features that go into the model is independent of each other. That is changing the value of one feature, does not directly influence or change the value of any of the other features used in the algorithm.</a:t>
            </a:r>
          </a:p>
        </p:txBody>
      </p:sp>
    </p:spTree>
    <p:extLst>
      <p:ext uri="{BB962C8B-B14F-4D97-AF65-F5344CB8AC3E}">
        <p14:creationId xmlns:p14="http://schemas.microsoft.com/office/powerpoint/2010/main" val="6940505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 why is it so popular?</a:t>
            </a:r>
          </a:p>
        </p:txBody>
      </p:sp>
      <p:sp>
        <p:nvSpPr>
          <p:cNvPr id="3" name="Content Placeholder 2"/>
          <p:cNvSpPr>
            <a:spLocks noGrp="1"/>
          </p:cNvSpPr>
          <p:nvPr>
            <p:ph idx="1"/>
          </p:nvPr>
        </p:nvSpPr>
        <p:spPr/>
        <p:txBody>
          <a:bodyPr>
            <a:normAutofit lnSpcReduction="10000"/>
          </a:bodyPr>
          <a:lstStyle/>
          <a:p>
            <a:pPr marL="0" indent="0" algn="just">
              <a:lnSpc>
                <a:spcPct val="150000"/>
              </a:lnSpc>
              <a:buNone/>
            </a:pPr>
            <a:r>
              <a:rPr lang="en-US" sz="3200" dirty="0"/>
              <a:t>B</a:t>
            </a:r>
            <a:r>
              <a:rPr lang="en-US" sz="3200" dirty="0" smtClean="0"/>
              <a:t>ecause </a:t>
            </a:r>
            <a:r>
              <a:rPr lang="en-US" sz="3200" dirty="0"/>
              <a:t>there is a significant advantage with NB. Since it is a probabilistic model, the algorithm can be coded up easily and the predictions made real quick. Real-time quick. Because of this, it is easily scalable and is </a:t>
            </a:r>
            <a:r>
              <a:rPr lang="en-US" sz="3200" dirty="0" smtClean="0"/>
              <a:t>traditionally </a:t>
            </a:r>
            <a:r>
              <a:rPr lang="en-US" sz="3200" dirty="0"/>
              <a:t>the algorithm of choice for real-world applications (apps) that are required to respond to user’s requests instantaneously.</a:t>
            </a:r>
          </a:p>
        </p:txBody>
      </p:sp>
    </p:spTree>
    <p:extLst>
      <p:ext uri="{BB962C8B-B14F-4D97-AF65-F5344CB8AC3E}">
        <p14:creationId xmlns:p14="http://schemas.microsoft.com/office/powerpoint/2010/main" val="20961285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Naïve </a:t>
            </a:r>
            <a:r>
              <a:rPr lang="en-US" dirty="0" err="1" smtClean="0"/>
              <a:t>bayes</a:t>
            </a:r>
            <a:endParaRPr lang="en-US" dirty="0"/>
          </a:p>
        </p:txBody>
      </p:sp>
      <p:sp>
        <p:nvSpPr>
          <p:cNvPr id="3" name="Content Placeholder 2"/>
          <p:cNvSpPr>
            <a:spLocks noGrp="1"/>
          </p:cNvSpPr>
          <p:nvPr>
            <p:ph idx="1"/>
          </p:nvPr>
        </p:nvSpPr>
        <p:spPr/>
        <p:txBody>
          <a:bodyPr/>
          <a:lstStyle/>
          <a:p>
            <a:pPr marL="0" indent="0">
              <a:buNone/>
            </a:pPr>
            <a:r>
              <a:rPr lang="en-US" dirty="0"/>
              <a:t>But before </a:t>
            </a:r>
            <a:r>
              <a:rPr lang="en-US" dirty="0" smtClean="0"/>
              <a:t>go </a:t>
            </a:r>
            <a:r>
              <a:rPr lang="en-US" dirty="0"/>
              <a:t>into Naive </a:t>
            </a:r>
            <a:r>
              <a:rPr lang="en-US" dirty="0" smtClean="0"/>
              <a:t>Bayes there is a need to understand:</a:t>
            </a:r>
          </a:p>
          <a:p>
            <a:pPr marL="0" indent="0">
              <a:buNone/>
            </a:pPr>
            <a:r>
              <a:rPr lang="en-US" dirty="0"/>
              <a:t> </a:t>
            </a:r>
            <a:r>
              <a:rPr lang="en-US" dirty="0" smtClean="0"/>
              <a:t>   </a:t>
            </a:r>
          </a:p>
          <a:p>
            <a:pPr>
              <a:lnSpc>
                <a:spcPct val="150000"/>
              </a:lnSpc>
              <a:buFont typeface="Wingdings" panose="05000000000000000000" pitchFamily="2" charset="2"/>
              <a:buChar char="ü"/>
            </a:pPr>
            <a:r>
              <a:rPr lang="en-US" dirty="0" smtClean="0"/>
              <a:t>	What is ‘Conditional </a:t>
            </a:r>
            <a:r>
              <a:rPr lang="en-US" dirty="0"/>
              <a:t>Probability’ </a:t>
            </a:r>
            <a:r>
              <a:rPr lang="en-US" dirty="0" smtClean="0"/>
              <a:t>?</a:t>
            </a:r>
          </a:p>
          <a:p>
            <a:pPr>
              <a:lnSpc>
                <a:spcPct val="150000"/>
              </a:lnSpc>
              <a:buFont typeface="Wingdings" panose="05000000000000000000" pitchFamily="2" charset="2"/>
              <a:buChar char="ü"/>
            </a:pPr>
            <a:r>
              <a:rPr lang="en-US" dirty="0"/>
              <a:t>	</a:t>
            </a:r>
            <a:r>
              <a:rPr lang="en-US" dirty="0" smtClean="0"/>
              <a:t>What </a:t>
            </a:r>
            <a:r>
              <a:rPr lang="en-US" dirty="0"/>
              <a:t>is the ‘Bayes Rule</a:t>
            </a:r>
            <a:r>
              <a:rPr lang="en-US" dirty="0" smtClean="0"/>
              <a:t>’?</a:t>
            </a:r>
          </a:p>
          <a:p>
            <a:pPr marL="0" indent="0">
              <a:buNone/>
            </a:pPr>
            <a:r>
              <a:rPr lang="en-US" dirty="0" smtClean="0"/>
              <a:t>  </a:t>
            </a:r>
            <a:endParaRPr lang="en-US" dirty="0"/>
          </a:p>
        </p:txBody>
      </p:sp>
    </p:spTree>
    <p:extLst>
      <p:ext uri="{BB962C8B-B14F-4D97-AF65-F5344CB8AC3E}">
        <p14:creationId xmlns:p14="http://schemas.microsoft.com/office/powerpoint/2010/main" val="8141160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‘Conditional Probability’ ?</a:t>
            </a:r>
            <a:endParaRPr lang="en-US" dirty="0"/>
          </a:p>
        </p:txBody>
      </p:sp>
      <p:sp>
        <p:nvSpPr>
          <p:cNvPr id="3" name="Content Placeholder 2"/>
          <p:cNvSpPr>
            <a:spLocks noGrp="1"/>
          </p:cNvSpPr>
          <p:nvPr>
            <p:ph idx="1"/>
          </p:nvPr>
        </p:nvSpPr>
        <p:spPr/>
        <p:txBody>
          <a:bodyPr/>
          <a:lstStyle/>
          <a:p>
            <a:pPr algn="just">
              <a:lnSpc>
                <a:spcPct val="150000"/>
              </a:lnSpc>
            </a:pPr>
            <a:r>
              <a:rPr lang="en-US" sz="3200" dirty="0"/>
              <a:t>when you say the conditional probability of A given B, it denotes the probability of A occurring given that B has already occurred</a:t>
            </a:r>
            <a:r>
              <a:rPr lang="en-US" sz="3200" dirty="0" smtClean="0"/>
              <a:t>.</a:t>
            </a:r>
          </a:p>
          <a:p>
            <a:pPr algn="just">
              <a:lnSpc>
                <a:spcPct val="150000"/>
              </a:lnSpc>
            </a:pPr>
            <a:r>
              <a:rPr lang="en-US" sz="3200" dirty="0"/>
              <a:t>Mathematically, Conditional probability of A given B can be computed as: P(A|B) = P(A AND B) / P(B)</a:t>
            </a:r>
          </a:p>
        </p:txBody>
      </p:sp>
    </p:spTree>
    <p:extLst>
      <p:ext uri="{BB962C8B-B14F-4D97-AF65-F5344CB8AC3E}">
        <p14:creationId xmlns:p14="http://schemas.microsoft.com/office/powerpoint/2010/main" val="21525035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20486"/>
          </a:xfrm>
        </p:spPr>
        <p:txBody>
          <a:bodyPr>
            <a:normAutofit fontScale="90000"/>
          </a:bodyPr>
          <a:lstStyle/>
          <a:p>
            <a:r>
              <a:rPr lang="en-US" dirty="0" smtClean="0"/>
              <a:t>Example</a:t>
            </a:r>
            <a:endParaRPr lang="en-US" dirty="0"/>
          </a:p>
        </p:txBody>
      </p:sp>
      <p:sp>
        <p:nvSpPr>
          <p:cNvPr id="3" name="Content Placeholder 2"/>
          <p:cNvSpPr>
            <a:spLocks noGrp="1"/>
          </p:cNvSpPr>
          <p:nvPr>
            <p:ph idx="1"/>
          </p:nvPr>
        </p:nvSpPr>
        <p:spPr>
          <a:xfrm>
            <a:off x="838200" y="940159"/>
            <a:ext cx="10515600" cy="1339402"/>
          </a:xfrm>
        </p:spPr>
        <p:txBody>
          <a:bodyPr>
            <a:normAutofit/>
          </a:bodyPr>
          <a:lstStyle/>
          <a:p>
            <a:r>
              <a:rPr lang="en-US" sz="2000" dirty="0"/>
              <a:t>Consider a school with a total population of 100 persons. These 100 persons can be seen either as ‘Students’ and ‘Teachers’ or as a population of ‘Males’ and ‘Females</a:t>
            </a:r>
            <a:r>
              <a:rPr lang="en-US" sz="2000" dirty="0" smtClean="0"/>
              <a:t>’.</a:t>
            </a:r>
          </a:p>
          <a:p>
            <a:r>
              <a:rPr lang="en-US" sz="2000" dirty="0"/>
              <a:t>With below tabulation of the 100 people, what is the conditional probability that a certain member of the school is a ‘Teacher’ given that he is a ‘Man’?</a:t>
            </a:r>
          </a:p>
        </p:txBody>
      </p:sp>
      <p:pic>
        <p:nvPicPr>
          <p:cNvPr id="2050" name="Picture 2" descr="F:\FUUAST\FUUAST\Data Science\Naive Bayes\How Naive Bayes Algorithm Works_ (with example and full code) _ ML+_files\school_new-300x17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1674" y="2475028"/>
            <a:ext cx="4803820" cy="224092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096000" y="3554570"/>
            <a:ext cx="6413679" cy="369332"/>
          </a:xfrm>
          <a:prstGeom prst="rect">
            <a:avLst/>
          </a:prstGeom>
          <a:noFill/>
        </p:spPr>
        <p:txBody>
          <a:bodyPr wrap="square" rtlCol="0">
            <a:spAutoFit/>
          </a:bodyPr>
          <a:lstStyle/>
          <a:p>
            <a:r>
              <a:rPr lang="en-US" dirty="0" smtClean="0"/>
              <a:t>Conditional </a:t>
            </a:r>
            <a:r>
              <a:rPr lang="en-US" dirty="0"/>
              <a:t>probability P(Teacher | Male) = 12 / 60 = 0.2.</a:t>
            </a:r>
          </a:p>
        </p:txBody>
      </p:sp>
      <p:pic>
        <p:nvPicPr>
          <p:cNvPr id="2052" name="Picture 4" descr="F:\FUUAST\FUUAST\Data Science\Naive Bayes\How Naive Bayes Algorithm Works_ (with example and full code) _ ML+_files\f2-1024x16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8694" y="5253839"/>
            <a:ext cx="9753600" cy="942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88336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18504" y="2073498"/>
            <a:ext cx="10515600" cy="1506829"/>
          </a:xfrm>
        </p:spPr>
        <p:txBody>
          <a:bodyPr>
            <a:normAutofit lnSpcReduction="10000"/>
          </a:bodyPr>
          <a:lstStyle/>
          <a:p>
            <a:pPr marL="0" indent="0">
              <a:buNone/>
            </a:pPr>
            <a:r>
              <a:rPr lang="en-US" dirty="0"/>
              <a:t>This can be represented as the intersection of Teacher (A) and Male (B) divided by Male (B). Likewise, the conditional probability of B given A can be computed. The Bayes Rule that we use for Naive Bayes, can be derived from these two notations.</a:t>
            </a:r>
          </a:p>
        </p:txBody>
      </p:sp>
      <p:pic>
        <p:nvPicPr>
          <p:cNvPr id="3074" name="Picture 2" descr="F:\FUUAST\FUUAST\Data Science\Naive Bayes\How Naive Bayes Algorithm Works_ (with example and full code) _ ML+_files\f2-1024x16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92099"/>
            <a:ext cx="9753600" cy="153352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F:\FUUAST\FUUAST\Data Science\Naive Bayes\How Naive Bayes Algorithm Works_ (with example and full code) _ ML+_files\f3-1024x28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3051" y="3670479"/>
            <a:ext cx="9753600" cy="2676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91810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2458"/>
          </a:xfrm>
        </p:spPr>
        <p:txBody>
          <a:bodyPr/>
          <a:lstStyle/>
          <a:p>
            <a:r>
              <a:rPr lang="en-US" dirty="0" smtClean="0"/>
              <a:t>The Bayes Rule</a:t>
            </a:r>
            <a:endParaRPr lang="en-US" dirty="0"/>
          </a:p>
        </p:txBody>
      </p:sp>
      <p:sp>
        <p:nvSpPr>
          <p:cNvPr id="3" name="Content Placeholder 2"/>
          <p:cNvSpPr>
            <a:spLocks noGrp="1"/>
          </p:cNvSpPr>
          <p:nvPr>
            <p:ph idx="1"/>
          </p:nvPr>
        </p:nvSpPr>
        <p:spPr/>
        <p:txBody>
          <a:bodyPr/>
          <a:lstStyle/>
          <a:p>
            <a:pPr>
              <a:lnSpc>
                <a:spcPct val="100000"/>
              </a:lnSpc>
            </a:pPr>
            <a:r>
              <a:rPr lang="en-US" dirty="0"/>
              <a:t>The Bayes Rule is a way of going from P(X|Y), known from the training dataset, to find P(Y|X</a:t>
            </a:r>
            <a:r>
              <a:rPr lang="en-US" dirty="0" smtClean="0"/>
              <a:t>).</a:t>
            </a:r>
          </a:p>
          <a:p>
            <a:pPr>
              <a:lnSpc>
                <a:spcPct val="100000"/>
              </a:lnSpc>
            </a:pPr>
            <a:r>
              <a:rPr lang="en-US" dirty="0"/>
              <a:t>For observations in test or scoring data, the X would be known while Y is unknown. And for each row of the test dataset, you want to compute the probability of Y given the X has already happened</a:t>
            </a:r>
            <a:r>
              <a:rPr lang="en-US" dirty="0" smtClean="0"/>
              <a:t>.</a:t>
            </a:r>
          </a:p>
          <a:p>
            <a:pPr>
              <a:lnSpc>
                <a:spcPct val="100000"/>
              </a:lnSpc>
            </a:pPr>
            <a:r>
              <a:rPr lang="en-US" dirty="0"/>
              <a:t>What happens if Y has more than 2 categories? we compute the probability of each class of Y and let the highest win.</a:t>
            </a:r>
          </a:p>
        </p:txBody>
      </p:sp>
    </p:spTree>
    <p:extLst>
      <p:ext uri="{BB962C8B-B14F-4D97-AF65-F5344CB8AC3E}">
        <p14:creationId xmlns:p14="http://schemas.microsoft.com/office/powerpoint/2010/main" val="40996135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439</TotalTime>
  <Words>1147</Words>
  <Application>Microsoft Office PowerPoint</Application>
  <PresentationFormat>Widescreen</PresentationFormat>
  <Paragraphs>75</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Wingdings</vt:lpstr>
      <vt:lpstr>Office Theme</vt:lpstr>
      <vt:lpstr>Naive Bayes</vt:lpstr>
      <vt:lpstr>Naïve Bayes</vt:lpstr>
      <vt:lpstr>But why is it called Naïve?</vt:lpstr>
      <vt:lpstr>But why is it so popular?</vt:lpstr>
      <vt:lpstr>Naïve bayes</vt:lpstr>
      <vt:lpstr>What is ‘Conditional Probability’ ?</vt:lpstr>
      <vt:lpstr>Example</vt:lpstr>
      <vt:lpstr>PowerPoint Presentation</vt:lpstr>
      <vt:lpstr>The Bayes Rule</vt:lpstr>
      <vt:lpstr>PowerPoint Presentation</vt:lpstr>
      <vt:lpstr>The Naive Bayes </vt:lpstr>
      <vt:lpstr>PowerPoint Presentation</vt:lpstr>
      <vt:lpstr>PowerPoint Presentation</vt:lpstr>
      <vt:lpstr>Example</vt:lpstr>
      <vt:lpstr>PowerPoint Presentation</vt:lpstr>
      <vt:lpstr>PowerPoint Presentation</vt:lpstr>
      <vt:lpstr>PowerPoint Presentation</vt:lpstr>
      <vt:lpstr>PowerPoint Presentation</vt:lpstr>
      <vt:lpstr>PowerPoint Presentation</vt:lpstr>
      <vt:lpstr>What is Laplace Correction? </vt:lpstr>
      <vt:lpstr>Assignment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Naive Bayes</dc:title>
  <dc:creator>Shazia</dc:creator>
  <cp:lastModifiedBy>DELL</cp:lastModifiedBy>
  <cp:revision>14</cp:revision>
  <dcterms:created xsi:type="dcterms:W3CDTF">2019-03-25T17:11:55Z</dcterms:created>
  <dcterms:modified xsi:type="dcterms:W3CDTF">2021-10-14T00:50:00Z</dcterms:modified>
</cp:coreProperties>
</file>