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4" r:id="rId7"/>
    <p:sldId id="263"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9A9CB8-BD0F-4F55-8768-E59CC95805B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9F8D-FC82-47E5-A34C-EA4FA3A1CA6A}" type="slidenum">
              <a:rPr lang="en-US" smtClean="0"/>
              <a:t>‹#›</a:t>
            </a:fld>
            <a:endParaRPr lang="en-US"/>
          </a:p>
        </p:txBody>
      </p:sp>
    </p:spTree>
    <p:extLst>
      <p:ext uri="{BB962C8B-B14F-4D97-AF65-F5344CB8AC3E}">
        <p14:creationId xmlns:p14="http://schemas.microsoft.com/office/powerpoint/2010/main" val="3587627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A9CB8-BD0F-4F55-8768-E59CC95805B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9F8D-FC82-47E5-A34C-EA4FA3A1CA6A}" type="slidenum">
              <a:rPr lang="en-US" smtClean="0"/>
              <a:t>‹#›</a:t>
            </a:fld>
            <a:endParaRPr lang="en-US"/>
          </a:p>
        </p:txBody>
      </p:sp>
    </p:spTree>
    <p:extLst>
      <p:ext uri="{BB962C8B-B14F-4D97-AF65-F5344CB8AC3E}">
        <p14:creationId xmlns:p14="http://schemas.microsoft.com/office/powerpoint/2010/main" val="122663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A9CB8-BD0F-4F55-8768-E59CC95805B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9F8D-FC82-47E5-A34C-EA4FA3A1CA6A}" type="slidenum">
              <a:rPr lang="en-US" smtClean="0"/>
              <a:t>‹#›</a:t>
            </a:fld>
            <a:endParaRPr lang="en-US"/>
          </a:p>
        </p:txBody>
      </p:sp>
    </p:spTree>
    <p:extLst>
      <p:ext uri="{BB962C8B-B14F-4D97-AF65-F5344CB8AC3E}">
        <p14:creationId xmlns:p14="http://schemas.microsoft.com/office/powerpoint/2010/main" val="252721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A9CB8-BD0F-4F55-8768-E59CC95805B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9F8D-FC82-47E5-A34C-EA4FA3A1CA6A}" type="slidenum">
              <a:rPr lang="en-US" smtClean="0"/>
              <a:t>‹#›</a:t>
            </a:fld>
            <a:endParaRPr lang="en-US"/>
          </a:p>
        </p:txBody>
      </p:sp>
    </p:spTree>
    <p:extLst>
      <p:ext uri="{BB962C8B-B14F-4D97-AF65-F5344CB8AC3E}">
        <p14:creationId xmlns:p14="http://schemas.microsoft.com/office/powerpoint/2010/main" val="849982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A9CB8-BD0F-4F55-8768-E59CC95805B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9F8D-FC82-47E5-A34C-EA4FA3A1CA6A}" type="slidenum">
              <a:rPr lang="en-US" smtClean="0"/>
              <a:t>‹#›</a:t>
            </a:fld>
            <a:endParaRPr lang="en-US"/>
          </a:p>
        </p:txBody>
      </p:sp>
    </p:spTree>
    <p:extLst>
      <p:ext uri="{BB962C8B-B14F-4D97-AF65-F5344CB8AC3E}">
        <p14:creationId xmlns:p14="http://schemas.microsoft.com/office/powerpoint/2010/main" val="204045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9A9CB8-BD0F-4F55-8768-E59CC95805B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9F8D-FC82-47E5-A34C-EA4FA3A1CA6A}" type="slidenum">
              <a:rPr lang="en-US" smtClean="0"/>
              <a:t>‹#›</a:t>
            </a:fld>
            <a:endParaRPr lang="en-US"/>
          </a:p>
        </p:txBody>
      </p:sp>
    </p:spTree>
    <p:extLst>
      <p:ext uri="{BB962C8B-B14F-4D97-AF65-F5344CB8AC3E}">
        <p14:creationId xmlns:p14="http://schemas.microsoft.com/office/powerpoint/2010/main" val="4288817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9A9CB8-BD0F-4F55-8768-E59CC95805BA}"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49F8D-FC82-47E5-A34C-EA4FA3A1CA6A}" type="slidenum">
              <a:rPr lang="en-US" smtClean="0"/>
              <a:t>‹#›</a:t>
            </a:fld>
            <a:endParaRPr lang="en-US"/>
          </a:p>
        </p:txBody>
      </p:sp>
    </p:spTree>
    <p:extLst>
      <p:ext uri="{BB962C8B-B14F-4D97-AF65-F5344CB8AC3E}">
        <p14:creationId xmlns:p14="http://schemas.microsoft.com/office/powerpoint/2010/main" val="313760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9A9CB8-BD0F-4F55-8768-E59CC95805BA}"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49F8D-FC82-47E5-A34C-EA4FA3A1CA6A}" type="slidenum">
              <a:rPr lang="en-US" smtClean="0"/>
              <a:t>‹#›</a:t>
            </a:fld>
            <a:endParaRPr lang="en-US"/>
          </a:p>
        </p:txBody>
      </p:sp>
    </p:spTree>
    <p:extLst>
      <p:ext uri="{BB962C8B-B14F-4D97-AF65-F5344CB8AC3E}">
        <p14:creationId xmlns:p14="http://schemas.microsoft.com/office/powerpoint/2010/main" val="28363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A9CB8-BD0F-4F55-8768-E59CC95805BA}"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49F8D-FC82-47E5-A34C-EA4FA3A1CA6A}" type="slidenum">
              <a:rPr lang="en-US" smtClean="0"/>
              <a:t>‹#›</a:t>
            </a:fld>
            <a:endParaRPr lang="en-US"/>
          </a:p>
        </p:txBody>
      </p:sp>
    </p:spTree>
    <p:extLst>
      <p:ext uri="{BB962C8B-B14F-4D97-AF65-F5344CB8AC3E}">
        <p14:creationId xmlns:p14="http://schemas.microsoft.com/office/powerpoint/2010/main" val="307213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A9CB8-BD0F-4F55-8768-E59CC95805B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9F8D-FC82-47E5-A34C-EA4FA3A1CA6A}" type="slidenum">
              <a:rPr lang="en-US" smtClean="0"/>
              <a:t>‹#›</a:t>
            </a:fld>
            <a:endParaRPr lang="en-US"/>
          </a:p>
        </p:txBody>
      </p:sp>
    </p:spTree>
    <p:extLst>
      <p:ext uri="{BB962C8B-B14F-4D97-AF65-F5344CB8AC3E}">
        <p14:creationId xmlns:p14="http://schemas.microsoft.com/office/powerpoint/2010/main" val="51412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A9CB8-BD0F-4F55-8768-E59CC95805B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9F8D-FC82-47E5-A34C-EA4FA3A1CA6A}" type="slidenum">
              <a:rPr lang="en-US" smtClean="0"/>
              <a:t>‹#›</a:t>
            </a:fld>
            <a:endParaRPr lang="en-US"/>
          </a:p>
        </p:txBody>
      </p:sp>
    </p:spTree>
    <p:extLst>
      <p:ext uri="{BB962C8B-B14F-4D97-AF65-F5344CB8AC3E}">
        <p14:creationId xmlns:p14="http://schemas.microsoft.com/office/powerpoint/2010/main" val="347735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A9CB8-BD0F-4F55-8768-E59CC95805BA}" type="datetimeFigureOut">
              <a:rPr lang="en-US" smtClean="0"/>
              <a:t>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49F8D-FC82-47E5-A34C-EA4FA3A1CA6A}" type="slidenum">
              <a:rPr lang="en-US" smtClean="0"/>
              <a:t>‹#›</a:t>
            </a:fld>
            <a:endParaRPr lang="en-US"/>
          </a:p>
        </p:txBody>
      </p:sp>
    </p:spTree>
    <p:extLst>
      <p:ext uri="{BB962C8B-B14F-4D97-AF65-F5344CB8AC3E}">
        <p14:creationId xmlns:p14="http://schemas.microsoft.com/office/powerpoint/2010/main" val="3873917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6500" y="770275"/>
            <a:ext cx="6096000" cy="4401205"/>
          </a:xfrm>
          <a:prstGeom prst="rect">
            <a:avLst/>
          </a:prstGeom>
        </p:spPr>
        <p:txBody>
          <a:bodyPr>
            <a:spAutoFit/>
          </a:bodyPr>
          <a:lstStyle/>
          <a:p>
            <a:pPr algn="just"/>
            <a:r>
              <a:rPr lang="en-US" sz="2800" b="1" i="0" dirty="0" smtClean="0">
                <a:solidFill>
                  <a:srgbClr val="222222"/>
                </a:solidFill>
                <a:effectLst/>
              </a:rPr>
              <a:t>What is Microsoft Azure?</a:t>
            </a:r>
          </a:p>
          <a:p>
            <a:pPr algn="just"/>
            <a:r>
              <a:rPr lang="en-US" sz="2800" b="0" i="0" dirty="0" smtClean="0">
                <a:solidFill>
                  <a:srgbClr val="222222"/>
                </a:solidFill>
                <a:effectLst/>
              </a:rPr>
              <a:t>Azure is a cloud computing platform which was launched by </a:t>
            </a:r>
            <a:r>
              <a:rPr lang="en-US" sz="2800" b="0" i="0" dirty="0" smtClean="0">
                <a:solidFill>
                  <a:srgbClr val="FF0000"/>
                </a:solidFill>
                <a:effectLst/>
              </a:rPr>
              <a:t>Microsoft</a:t>
            </a:r>
            <a:r>
              <a:rPr lang="en-US" sz="2800" b="0" i="0" dirty="0" smtClean="0">
                <a:solidFill>
                  <a:srgbClr val="222222"/>
                </a:solidFill>
                <a:effectLst/>
              </a:rPr>
              <a:t> in February </a:t>
            </a:r>
            <a:r>
              <a:rPr lang="en-US" sz="2800" b="0" i="0" dirty="0" smtClean="0">
                <a:solidFill>
                  <a:srgbClr val="FF0000"/>
                </a:solidFill>
                <a:effectLst/>
              </a:rPr>
              <a:t>201</a:t>
            </a:r>
            <a:r>
              <a:rPr lang="en-US" sz="2800" b="0" i="0" dirty="0" smtClean="0">
                <a:solidFill>
                  <a:srgbClr val="222222"/>
                </a:solidFill>
                <a:effectLst/>
              </a:rPr>
              <a:t>0. It is an open and flexible cloud platform which helps in development, data storage, service hosting, and service management. The Azure tool hosts web applications over the internet with the help of Microsoft data centers.</a:t>
            </a:r>
            <a:endParaRPr lang="en-US" sz="2800" b="0" i="0" dirty="0">
              <a:solidFill>
                <a:srgbClr val="222222"/>
              </a:solidFill>
              <a:effectLst/>
            </a:endParaRPr>
          </a:p>
        </p:txBody>
      </p:sp>
    </p:spTree>
    <p:extLst>
      <p:ext uri="{BB962C8B-B14F-4D97-AF65-F5344CB8AC3E}">
        <p14:creationId xmlns:p14="http://schemas.microsoft.com/office/powerpoint/2010/main" val="225467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0788" y="1123087"/>
            <a:ext cx="6096000" cy="2246769"/>
          </a:xfrm>
          <a:prstGeom prst="rect">
            <a:avLst/>
          </a:prstGeom>
        </p:spPr>
        <p:txBody>
          <a:bodyPr>
            <a:spAutoFit/>
          </a:bodyPr>
          <a:lstStyle/>
          <a:p>
            <a:r>
              <a:rPr lang="en-US" sz="2800" b="0" i="0" dirty="0" smtClean="0">
                <a:solidFill>
                  <a:srgbClr val="222222"/>
                </a:solidFill>
                <a:effectLst/>
              </a:rPr>
              <a:t>Microsoft Azure are:</a:t>
            </a:r>
          </a:p>
          <a:p>
            <a:endParaRPr lang="en-US" sz="2800" b="0" i="0" dirty="0" smtClean="0">
              <a:solidFill>
                <a:srgbClr val="222222"/>
              </a:solidFill>
              <a:effectLst/>
            </a:endParaRPr>
          </a:p>
          <a:p>
            <a:pPr>
              <a:buFont typeface="+mj-lt"/>
              <a:buAutoNum type="arabicPeriod"/>
            </a:pPr>
            <a:r>
              <a:rPr lang="en-US" sz="2800" b="0" i="0" dirty="0" smtClean="0">
                <a:solidFill>
                  <a:srgbClr val="222222"/>
                </a:solidFill>
                <a:effectLst/>
              </a:rPr>
              <a:t>PAAS</a:t>
            </a:r>
          </a:p>
          <a:p>
            <a:pPr>
              <a:buFont typeface="+mj-lt"/>
              <a:buAutoNum type="arabicPeriod"/>
            </a:pPr>
            <a:r>
              <a:rPr lang="en-US" sz="2800" b="0" i="0" dirty="0" smtClean="0">
                <a:solidFill>
                  <a:srgbClr val="222222"/>
                </a:solidFill>
                <a:effectLst/>
              </a:rPr>
              <a:t>SAAS</a:t>
            </a:r>
          </a:p>
          <a:p>
            <a:pPr>
              <a:buFont typeface="+mj-lt"/>
              <a:buAutoNum type="arabicPeriod"/>
            </a:pPr>
            <a:r>
              <a:rPr lang="en-US" sz="2800" b="0" i="0" dirty="0" smtClean="0">
                <a:solidFill>
                  <a:srgbClr val="222222"/>
                </a:solidFill>
                <a:effectLst/>
              </a:rPr>
              <a:t>IASS</a:t>
            </a:r>
            <a:endParaRPr lang="en-US" sz="2800" b="0" i="0" dirty="0">
              <a:solidFill>
                <a:srgbClr val="222222"/>
              </a:solidFill>
              <a:effectLst/>
            </a:endParaRPr>
          </a:p>
        </p:txBody>
      </p:sp>
    </p:spTree>
    <p:extLst>
      <p:ext uri="{BB962C8B-B14F-4D97-AF65-F5344CB8AC3E}">
        <p14:creationId xmlns:p14="http://schemas.microsoft.com/office/powerpoint/2010/main" val="125288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guru99.com/images/1/012419_1002_MicrosoftAz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50" y="439737"/>
            <a:ext cx="8086725" cy="510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06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2181" y="758309"/>
            <a:ext cx="3493264" cy="369332"/>
          </a:xfrm>
          <a:prstGeom prst="rect">
            <a:avLst/>
          </a:prstGeom>
        </p:spPr>
        <p:txBody>
          <a:bodyPr wrap="none">
            <a:spAutoFit/>
          </a:bodyPr>
          <a:lstStyle/>
          <a:p>
            <a:r>
              <a:rPr lang="en-US" b="1" i="0" dirty="0" smtClean="0">
                <a:solidFill>
                  <a:srgbClr val="222222"/>
                </a:solidFill>
                <a:effectLst/>
                <a:latin typeface="Source Sans Pro"/>
              </a:rPr>
              <a:t>Azure Domains (Components)</a:t>
            </a:r>
            <a:endParaRPr lang="en-US" b="1" i="0" dirty="0">
              <a:solidFill>
                <a:srgbClr val="222222"/>
              </a:solidFill>
              <a:effectLst/>
              <a:latin typeface="Source Sans Pro"/>
            </a:endParaRPr>
          </a:p>
        </p:txBody>
      </p:sp>
      <p:pic>
        <p:nvPicPr>
          <p:cNvPr id="3074" name="Picture 2" descr="https://www.guru99.com/images/1/012419_1002_MicrosoftA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800" y="1439863"/>
            <a:ext cx="73152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51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3037" y="197346"/>
            <a:ext cx="8643937" cy="4832092"/>
          </a:xfrm>
          <a:prstGeom prst="rect">
            <a:avLst/>
          </a:prstGeom>
        </p:spPr>
        <p:txBody>
          <a:bodyPr wrap="square">
            <a:spAutoFit/>
          </a:bodyPr>
          <a:lstStyle/>
          <a:p>
            <a:pPr algn="ctr"/>
            <a:r>
              <a:rPr lang="en-US" sz="2800" b="1" i="0" dirty="0" smtClean="0">
                <a:solidFill>
                  <a:srgbClr val="FF0000"/>
                </a:solidFill>
                <a:effectLst/>
              </a:rPr>
              <a:t>Compute</a:t>
            </a:r>
          </a:p>
          <a:p>
            <a:r>
              <a:rPr lang="en-US" sz="2000" b="0" i="0" dirty="0" smtClean="0">
                <a:solidFill>
                  <a:srgbClr val="222222"/>
                </a:solidFill>
                <a:effectLst/>
              </a:rPr>
              <a:t>It has the following components:</a:t>
            </a:r>
          </a:p>
          <a:p>
            <a:pPr>
              <a:buFont typeface="Arial" panose="020B0604020202020204" pitchFamily="34" charset="0"/>
              <a:buChar char="•"/>
            </a:pPr>
            <a:r>
              <a:rPr lang="en-US" sz="2000" b="0" i="0" dirty="0" smtClean="0">
                <a:solidFill>
                  <a:srgbClr val="222222"/>
                </a:solidFill>
                <a:effectLst/>
              </a:rPr>
              <a:t>Virtual Machine</a:t>
            </a:r>
          </a:p>
          <a:p>
            <a:pPr>
              <a:buFont typeface="Arial" panose="020B0604020202020204" pitchFamily="34" charset="0"/>
              <a:buChar char="•"/>
            </a:pPr>
            <a:endParaRPr lang="en-US" sz="2000" b="0" i="0" dirty="0" smtClean="0">
              <a:solidFill>
                <a:srgbClr val="222222"/>
              </a:solidFill>
              <a:effectLst/>
            </a:endParaRPr>
          </a:p>
          <a:p>
            <a:pPr>
              <a:buFont typeface="Arial" panose="020B0604020202020204" pitchFamily="34" charset="0"/>
              <a:buChar char="•"/>
            </a:pPr>
            <a:r>
              <a:rPr lang="en-US" sz="2000" b="0" i="0" dirty="0" smtClean="0">
                <a:solidFill>
                  <a:srgbClr val="222222"/>
                </a:solidFill>
                <a:effectLst/>
              </a:rPr>
              <a:t>Virtual Machine Scale Sets: Allows you to create thousands of similar virtual machines in minutes</a:t>
            </a:r>
          </a:p>
          <a:p>
            <a:pPr>
              <a:buFont typeface="Arial" panose="020B0604020202020204" pitchFamily="34" charset="0"/>
              <a:buChar char="•"/>
            </a:pPr>
            <a:endParaRPr lang="en-US" sz="2000" b="0" i="0" dirty="0" smtClean="0">
              <a:solidFill>
                <a:srgbClr val="222222"/>
              </a:solidFill>
              <a:effectLst/>
            </a:endParaRPr>
          </a:p>
          <a:p>
            <a:pPr>
              <a:buFont typeface="Arial" panose="020B0604020202020204" pitchFamily="34" charset="0"/>
              <a:buChar char="•"/>
            </a:pPr>
            <a:r>
              <a:rPr lang="en-US" sz="2000" b="0" i="0" dirty="0" smtClean="0">
                <a:solidFill>
                  <a:srgbClr val="222222"/>
                </a:solidFill>
                <a:effectLst/>
              </a:rPr>
              <a:t>Azure Container Registry: This service store and manage container images across all types of Azure deployments</a:t>
            </a:r>
          </a:p>
          <a:p>
            <a:pPr>
              <a:buFont typeface="Arial" panose="020B0604020202020204" pitchFamily="34" charset="0"/>
              <a:buChar char="•"/>
            </a:pPr>
            <a:r>
              <a:rPr lang="en-US" sz="2000" b="0" i="0" dirty="0" smtClean="0">
                <a:solidFill>
                  <a:srgbClr val="222222"/>
                </a:solidFill>
                <a:effectLst/>
              </a:rPr>
              <a:t>Functions: Let’s you write code regardless of infrastructure and provisioning of servers. In the situation when your functions call rate scales up.</a:t>
            </a:r>
          </a:p>
          <a:p>
            <a:pPr>
              <a:buFont typeface="Arial" panose="020B0604020202020204" pitchFamily="34" charset="0"/>
              <a:buChar char="•"/>
            </a:pPr>
            <a:r>
              <a:rPr lang="en-US" sz="2000" b="0" i="0" dirty="0" smtClean="0">
                <a:solidFill>
                  <a:srgbClr val="222222"/>
                </a:solidFill>
                <a:effectLst/>
              </a:rPr>
              <a:t>Batch: Batch processing helps you scale to tens, hundreds or thousands of virtual machines and execute computer pipelines.</a:t>
            </a:r>
          </a:p>
          <a:p>
            <a:pPr>
              <a:buFont typeface="Arial" panose="020B0604020202020204" pitchFamily="34" charset="0"/>
              <a:buChar char="•"/>
            </a:pPr>
            <a:r>
              <a:rPr lang="en-US" sz="2000" b="0" i="0" dirty="0" smtClean="0">
                <a:solidFill>
                  <a:srgbClr val="222222"/>
                </a:solidFill>
                <a:effectLst/>
              </a:rPr>
              <a:t>Service Fabric: Simplify </a:t>
            </a:r>
            <a:r>
              <a:rPr lang="en-US" sz="2000" b="0" i="0" dirty="0" err="1" smtClean="0">
                <a:solidFill>
                  <a:srgbClr val="222222"/>
                </a:solidFill>
                <a:effectLst/>
              </a:rPr>
              <a:t>microservice</a:t>
            </a:r>
            <a:r>
              <a:rPr lang="en-US" sz="2000" b="0" i="0" dirty="0" smtClean="0">
                <a:solidFill>
                  <a:srgbClr val="222222"/>
                </a:solidFill>
                <a:effectLst/>
              </a:rPr>
              <a:t>-based application development and lifecycle management. It supports Java, PHP, Node.js, Python, and Ruby.</a:t>
            </a:r>
            <a:endParaRPr lang="en-US" sz="2000" b="0" i="0" dirty="0">
              <a:solidFill>
                <a:srgbClr val="222222"/>
              </a:solidFill>
              <a:effectLst/>
            </a:endParaRPr>
          </a:p>
        </p:txBody>
      </p:sp>
    </p:spTree>
    <p:extLst>
      <p:ext uri="{BB962C8B-B14F-4D97-AF65-F5344CB8AC3E}">
        <p14:creationId xmlns:p14="http://schemas.microsoft.com/office/powerpoint/2010/main" val="819058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1650" y="1066830"/>
            <a:ext cx="8258175" cy="4093428"/>
          </a:xfrm>
          <a:prstGeom prst="rect">
            <a:avLst/>
          </a:prstGeom>
        </p:spPr>
        <p:txBody>
          <a:bodyPr wrap="square">
            <a:spAutoFit/>
          </a:bodyPr>
          <a:lstStyle/>
          <a:p>
            <a:r>
              <a:rPr lang="en-US" sz="2000" b="1" i="0" dirty="0" smtClean="0">
                <a:solidFill>
                  <a:srgbClr val="222222"/>
                </a:solidFill>
                <a:effectLst/>
              </a:rPr>
              <a:t>Database</a:t>
            </a:r>
          </a:p>
          <a:p>
            <a:endParaRPr lang="en-US" sz="2000" b="1" i="0" dirty="0" smtClean="0">
              <a:solidFill>
                <a:srgbClr val="222222"/>
              </a:solidFill>
              <a:effectLst/>
            </a:endParaRPr>
          </a:p>
          <a:p>
            <a:r>
              <a:rPr lang="en-US" sz="2000" b="0" i="0" dirty="0" smtClean="0">
                <a:solidFill>
                  <a:srgbClr val="222222"/>
                </a:solidFill>
                <a:effectLst/>
              </a:rPr>
              <a:t>This category includes </a:t>
            </a:r>
            <a:r>
              <a:rPr lang="en-US" sz="2000" b="0" i="0" dirty="0" smtClean="0">
                <a:solidFill>
                  <a:srgbClr val="FF0000"/>
                </a:solidFill>
                <a:effectLst/>
              </a:rPr>
              <a:t>Database as a Service </a:t>
            </a:r>
            <a:r>
              <a:rPr lang="en-US" sz="2000" b="0" i="0" dirty="0" smtClean="0">
                <a:solidFill>
                  <a:srgbClr val="222222"/>
                </a:solidFill>
                <a:effectLst/>
              </a:rPr>
              <a:t>(</a:t>
            </a:r>
            <a:r>
              <a:rPr lang="en-US" sz="2000" b="0" i="0" dirty="0" err="1" smtClean="0">
                <a:solidFill>
                  <a:srgbClr val="222222"/>
                </a:solidFill>
                <a:effectLst/>
              </a:rPr>
              <a:t>DBaaS</a:t>
            </a:r>
            <a:r>
              <a:rPr lang="en-US" sz="2000" b="0" i="0" dirty="0" smtClean="0">
                <a:solidFill>
                  <a:srgbClr val="222222"/>
                </a:solidFill>
                <a:effectLst/>
              </a:rPr>
              <a:t>) which offers SQL and </a:t>
            </a:r>
            <a:r>
              <a:rPr lang="en-US" sz="2000" b="0" i="0" dirty="0" err="1" smtClean="0">
                <a:solidFill>
                  <a:srgbClr val="222222"/>
                </a:solidFill>
                <a:effectLst/>
              </a:rPr>
              <a:t>NoSQL</a:t>
            </a:r>
            <a:r>
              <a:rPr lang="en-US" sz="2000" b="0" i="0" dirty="0" smtClean="0">
                <a:solidFill>
                  <a:srgbClr val="222222"/>
                </a:solidFill>
                <a:effectLst/>
              </a:rPr>
              <a:t> tools. It also includes databases like Azure Cosmos DB and Azure Database for </a:t>
            </a:r>
            <a:r>
              <a:rPr lang="en-US" sz="2000" b="0" i="0" dirty="0" err="1" smtClean="0">
                <a:solidFill>
                  <a:srgbClr val="222222"/>
                </a:solidFill>
                <a:effectLst/>
              </a:rPr>
              <a:t>PostgreSQL</a:t>
            </a:r>
            <a:r>
              <a:rPr lang="en-US" sz="2000" b="0" i="0" dirty="0" smtClean="0">
                <a:solidFill>
                  <a:srgbClr val="222222"/>
                </a:solidFill>
                <a:effectLst/>
              </a:rPr>
              <a:t>. It has the following components:</a:t>
            </a:r>
          </a:p>
          <a:p>
            <a:pPr>
              <a:buFont typeface="Arial" panose="020B0604020202020204" pitchFamily="34" charset="0"/>
              <a:buChar char="•"/>
            </a:pPr>
            <a:r>
              <a:rPr lang="en-US" sz="2000" b="0" i="0" dirty="0" smtClean="0">
                <a:solidFill>
                  <a:srgbClr val="222222"/>
                </a:solidFill>
                <a:effectLst/>
              </a:rPr>
              <a:t>SQL Database: It is a relational database service in the Microsoft cloud based on the market-leading Microsoft SQL Server engine.</a:t>
            </a:r>
          </a:p>
          <a:p>
            <a:pPr>
              <a:buFont typeface="Arial" panose="020B0604020202020204" pitchFamily="34" charset="0"/>
              <a:buChar char="•"/>
            </a:pPr>
            <a:r>
              <a:rPr lang="en-US" sz="2000" b="0" i="0" dirty="0" err="1" smtClean="0">
                <a:solidFill>
                  <a:srgbClr val="222222"/>
                </a:solidFill>
                <a:effectLst/>
              </a:rPr>
              <a:t>DocumentDB</a:t>
            </a:r>
            <a:r>
              <a:rPr lang="en-US" sz="2000" b="0" i="0" dirty="0" smtClean="0">
                <a:solidFill>
                  <a:srgbClr val="222222"/>
                </a:solidFill>
                <a:effectLst/>
              </a:rPr>
              <a:t>: It is a fully managed </a:t>
            </a:r>
            <a:r>
              <a:rPr lang="en-US" sz="2000" b="0" i="0" dirty="0" err="1" smtClean="0">
                <a:solidFill>
                  <a:srgbClr val="222222"/>
                </a:solidFill>
                <a:effectLst/>
              </a:rPr>
              <a:t>NoSQL</a:t>
            </a:r>
            <a:r>
              <a:rPr lang="en-US" sz="2000" b="0" i="0" dirty="0" smtClean="0">
                <a:solidFill>
                  <a:srgbClr val="222222"/>
                </a:solidFill>
                <a:effectLst/>
              </a:rPr>
              <a:t> database service which is It built for fast and predictable performance and ease of development.</a:t>
            </a:r>
          </a:p>
          <a:p>
            <a:pPr>
              <a:buFont typeface="Arial" panose="020B0604020202020204" pitchFamily="34" charset="0"/>
              <a:buChar char="•"/>
            </a:pPr>
            <a:r>
              <a:rPr lang="en-US" sz="2000" b="0" i="0" dirty="0" err="1" smtClean="0">
                <a:solidFill>
                  <a:srgbClr val="222222"/>
                </a:solidFill>
                <a:effectLst/>
              </a:rPr>
              <a:t>Redis</a:t>
            </a:r>
            <a:r>
              <a:rPr lang="en-US" sz="2000" b="0" i="0" dirty="0" smtClean="0">
                <a:solidFill>
                  <a:srgbClr val="222222"/>
                </a:solidFill>
                <a:effectLst/>
              </a:rPr>
              <a:t> Cache: It is a secure and highly advanced key-value store. It stores data structures like strings, hashes, lists, etc.</a:t>
            </a:r>
          </a:p>
          <a:p>
            <a:r>
              <a:rPr lang="en-US" sz="2000" dirty="0" smtClean="0"/>
              <a:t/>
            </a:r>
            <a:br>
              <a:rPr lang="en-US" sz="2000" dirty="0" smtClean="0"/>
            </a:br>
            <a:endParaRPr lang="en-US" sz="2000" dirty="0"/>
          </a:p>
        </p:txBody>
      </p:sp>
    </p:spTree>
    <p:extLst>
      <p:ext uri="{BB962C8B-B14F-4D97-AF65-F5344CB8AC3E}">
        <p14:creationId xmlns:p14="http://schemas.microsoft.com/office/powerpoint/2010/main" val="162275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612845"/>
            <a:ext cx="7772400" cy="4401205"/>
          </a:xfrm>
          <a:prstGeom prst="rect">
            <a:avLst/>
          </a:prstGeom>
        </p:spPr>
        <p:txBody>
          <a:bodyPr wrap="square">
            <a:spAutoFit/>
          </a:bodyPr>
          <a:lstStyle/>
          <a:p>
            <a:r>
              <a:rPr lang="en-US" sz="2000" b="1" i="0" dirty="0" smtClean="0">
                <a:solidFill>
                  <a:srgbClr val="222222"/>
                </a:solidFill>
                <a:effectLst/>
              </a:rPr>
              <a:t>Storage</a:t>
            </a:r>
          </a:p>
          <a:p>
            <a:r>
              <a:rPr lang="en-US" sz="2000" b="0" i="0" dirty="0" smtClean="0">
                <a:solidFill>
                  <a:srgbClr val="222222"/>
                </a:solidFill>
                <a:effectLst/>
              </a:rPr>
              <a:t>It has the following components:</a:t>
            </a:r>
          </a:p>
          <a:p>
            <a:endParaRPr lang="en-US" sz="2000" b="0" i="0" dirty="0" smtClean="0">
              <a:solidFill>
                <a:srgbClr val="222222"/>
              </a:solidFill>
              <a:effectLst/>
            </a:endParaRPr>
          </a:p>
          <a:p>
            <a:pPr>
              <a:buFont typeface="Arial" panose="020B0604020202020204" pitchFamily="34" charset="0"/>
              <a:buChar char="•"/>
            </a:pPr>
            <a:r>
              <a:rPr lang="en-US" sz="2000" b="0" i="0" dirty="0" smtClean="0">
                <a:solidFill>
                  <a:srgbClr val="222222"/>
                </a:solidFill>
                <a:effectLst/>
              </a:rPr>
              <a:t>Blob Storage: Azure Blob storage is a service which stores unstructured data in the cloud as objects/blobs. You can store any type of text or binary data, such as a document, media file, or application installer.</a:t>
            </a:r>
          </a:p>
          <a:p>
            <a:pPr>
              <a:buFont typeface="Arial" panose="020B0604020202020204" pitchFamily="34" charset="0"/>
              <a:buChar char="•"/>
            </a:pPr>
            <a:r>
              <a:rPr lang="en-US" sz="2000" b="0" i="0" dirty="0" smtClean="0">
                <a:solidFill>
                  <a:srgbClr val="222222"/>
                </a:solidFill>
                <a:effectLst/>
              </a:rPr>
              <a:t>Queue Storage: It provides cloud messaging between application components. It delivers asynchronous messaging to establish communication between application components.</a:t>
            </a:r>
          </a:p>
          <a:p>
            <a:pPr>
              <a:buFont typeface="Arial" panose="020B0604020202020204" pitchFamily="34" charset="0"/>
              <a:buChar char="•"/>
            </a:pPr>
            <a:r>
              <a:rPr lang="en-US" sz="2000" b="0" i="0" dirty="0" smtClean="0">
                <a:solidFill>
                  <a:srgbClr val="222222"/>
                </a:solidFill>
                <a:effectLst/>
              </a:rPr>
              <a:t>File Storage: Using Azure File storage, you can migrate legacy applications. It relies on file shares to Azure quickly and without costly rewrites.</a:t>
            </a:r>
          </a:p>
          <a:p>
            <a:pPr>
              <a:buFont typeface="Arial" panose="020B0604020202020204" pitchFamily="34" charset="0"/>
              <a:buChar char="•"/>
            </a:pPr>
            <a:r>
              <a:rPr lang="en-US" sz="2000" b="0" i="0" dirty="0" smtClean="0">
                <a:solidFill>
                  <a:srgbClr val="222222"/>
                </a:solidFill>
                <a:effectLst/>
              </a:rPr>
              <a:t>Table Storage: Azure Table storage stores semi-structured </a:t>
            </a:r>
            <a:r>
              <a:rPr lang="en-US" sz="2000" b="0" i="0" dirty="0" err="1" smtClean="0">
                <a:solidFill>
                  <a:srgbClr val="222222"/>
                </a:solidFill>
                <a:effectLst/>
              </a:rPr>
              <a:t>NoSQL</a:t>
            </a:r>
            <a:r>
              <a:rPr lang="en-US" sz="2000" b="0" i="0" dirty="0" smtClean="0">
                <a:solidFill>
                  <a:srgbClr val="222222"/>
                </a:solidFill>
                <a:effectLst/>
              </a:rPr>
              <a:t> data in the cloud. It provides a key/attribute store with a schema-less design</a:t>
            </a:r>
            <a:endParaRPr lang="en-US" sz="2000" b="0" i="0" dirty="0">
              <a:solidFill>
                <a:srgbClr val="222222"/>
              </a:solidFill>
              <a:effectLst/>
            </a:endParaRPr>
          </a:p>
        </p:txBody>
      </p:sp>
    </p:spTree>
    <p:extLst>
      <p:ext uri="{BB962C8B-B14F-4D97-AF65-F5344CB8AC3E}">
        <p14:creationId xmlns:p14="http://schemas.microsoft.com/office/powerpoint/2010/main" val="77546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8712" y="347812"/>
            <a:ext cx="9629775" cy="3416320"/>
          </a:xfrm>
          <a:prstGeom prst="rect">
            <a:avLst/>
          </a:prstGeom>
        </p:spPr>
        <p:txBody>
          <a:bodyPr wrap="square">
            <a:spAutoFit/>
          </a:bodyPr>
          <a:lstStyle/>
          <a:p>
            <a:r>
              <a:rPr lang="en-US" dirty="0">
                <a:solidFill>
                  <a:srgbClr val="222222"/>
                </a:solidFill>
                <a:latin typeface="Source Sans Pro"/>
              </a:rPr>
              <a:t>A</a:t>
            </a:r>
            <a:r>
              <a:rPr lang="en-US" b="0" i="0" dirty="0" smtClean="0">
                <a:solidFill>
                  <a:srgbClr val="222222"/>
                </a:solidFill>
                <a:effectLst/>
                <a:latin typeface="Source Sans Pro"/>
              </a:rPr>
              <a:t>dvantages of using Azure</a:t>
            </a:r>
          </a:p>
          <a:p>
            <a:endParaRPr lang="en-US" b="0" i="0" dirty="0" smtClean="0">
              <a:solidFill>
                <a:srgbClr val="222222"/>
              </a:solidFill>
              <a:effectLst/>
              <a:latin typeface="Source Sans Pro"/>
            </a:endParaRPr>
          </a:p>
          <a:p>
            <a:pPr>
              <a:buFont typeface="Arial" panose="020B0604020202020204" pitchFamily="34" charset="0"/>
              <a:buChar char="•"/>
            </a:pPr>
            <a:r>
              <a:rPr lang="en-US" b="0" i="0" dirty="0" smtClean="0">
                <a:solidFill>
                  <a:srgbClr val="222222"/>
                </a:solidFill>
                <a:effectLst/>
                <a:latin typeface="Source Sans Pro"/>
              </a:rPr>
              <a:t> cost-effectively enhance your business continuity strategy</a:t>
            </a:r>
          </a:p>
          <a:p>
            <a:pPr>
              <a:buFont typeface="Arial" panose="020B0604020202020204" pitchFamily="34" charset="0"/>
              <a:buChar char="•"/>
            </a:pPr>
            <a:endParaRPr lang="en-US" b="0" i="0" dirty="0" smtClean="0">
              <a:solidFill>
                <a:srgbClr val="222222"/>
              </a:solidFill>
              <a:effectLst/>
              <a:latin typeface="Source Sans Pro"/>
            </a:endParaRPr>
          </a:p>
          <a:p>
            <a:pPr>
              <a:buFont typeface="Arial" panose="020B0604020202020204" pitchFamily="34" charset="0"/>
              <a:buChar char="•"/>
            </a:pPr>
            <a:r>
              <a:rPr lang="en-US" b="0" i="0" dirty="0" smtClean="0">
                <a:solidFill>
                  <a:srgbClr val="222222"/>
                </a:solidFill>
                <a:effectLst/>
                <a:latin typeface="Source Sans Pro"/>
              </a:rPr>
              <a:t>Offers scalability, flexibility, and cost-effectiveness</a:t>
            </a:r>
          </a:p>
          <a:p>
            <a:pPr>
              <a:buFont typeface="Arial" panose="020B0604020202020204" pitchFamily="34" charset="0"/>
              <a:buChar char="•"/>
            </a:pPr>
            <a:endParaRPr lang="en-US" b="0" i="0" dirty="0" smtClean="0">
              <a:solidFill>
                <a:srgbClr val="222222"/>
              </a:solidFill>
              <a:effectLst/>
              <a:latin typeface="Source Sans Pro"/>
            </a:endParaRPr>
          </a:p>
          <a:p>
            <a:pPr>
              <a:buFont typeface="Arial" panose="020B0604020202020204" pitchFamily="34" charset="0"/>
              <a:buChar char="•"/>
            </a:pPr>
            <a:r>
              <a:rPr lang="en-US" b="0" i="0" dirty="0" smtClean="0">
                <a:solidFill>
                  <a:srgbClr val="222222"/>
                </a:solidFill>
                <a:effectLst/>
                <a:latin typeface="Source Sans Pro"/>
              </a:rPr>
              <a:t>You can deploy premium virtual machines in minutes which also include Linux and Windows servers</a:t>
            </a:r>
          </a:p>
          <a:p>
            <a:pPr>
              <a:buFont typeface="Arial" panose="020B0604020202020204" pitchFamily="34" charset="0"/>
              <a:buChar char="•"/>
            </a:pPr>
            <a:endParaRPr lang="en-US" b="0" i="0" dirty="0" smtClean="0">
              <a:solidFill>
                <a:srgbClr val="222222"/>
              </a:solidFill>
              <a:effectLst/>
              <a:latin typeface="Source Sans Pro"/>
            </a:endParaRPr>
          </a:p>
          <a:p>
            <a:pPr>
              <a:buFont typeface="Arial" panose="020B0604020202020204" pitchFamily="34" charset="0"/>
              <a:buChar char="•"/>
            </a:pPr>
            <a:r>
              <a:rPr lang="en-US" b="0" i="0" dirty="0" smtClean="0">
                <a:solidFill>
                  <a:srgbClr val="222222"/>
                </a:solidFill>
                <a:effectLst/>
                <a:latin typeface="Source Sans Pro"/>
              </a:rPr>
              <a:t>Helps you to scale your IT resources up and down based on your needs</a:t>
            </a:r>
          </a:p>
          <a:p>
            <a:pPr>
              <a:buFont typeface="Arial" panose="020B0604020202020204" pitchFamily="34" charset="0"/>
              <a:buChar char="•"/>
            </a:pPr>
            <a:endParaRPr lang="en-US" b="0" i="0" dirty="0" smtClean="0">
              <a:solidFill>
                <a:srgbClr val="222222"/>
              </a:solidFill>
              <a:effectLst/>
              <a:latin typeface="Source Sans Pro"/>
            </a:endParaRPr>
          </a:p>
          <a:p>
            <a:pPr>
              <a:buFont typeface="Arial" panose="020B0604020202020204" pitchFamily="34" charset="0"/>
              <a:buChar char="•"/>
            </a:pPr>
            <a:r>
              <a:rPr lang="en-US" b="0" i="0" dirty="0" smtClean="0">
                <a:solidFill>
                  <a:srgbClr val="222222"/>
                </a:solidFill>
                <a:effectLst/>
                <a:latin typeface="Source Sans Pro"/>
              </a:rPr>
              <a:t>You will not require processing power or hard disk space if you are using Azure</a:t>
            </a:r>
          </a:p>
        </p:txBody>
      </p:sp>
    </p:spTree>
    <p:extLst>
      <p:ext uri="{BB962C8B-B14F-4D97-AF65-F5344CB8AC3E}">
        <p14:creationId xmlns:p14="http://schemas.microsoft.com/office/powerpoint/2010/main" val="90488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3725" y="1074688"/>
            <a:ext cx="6096000" cy="3170099"/>
          </a:xfrm>
          <a:prstGeom prst="rect">
            <a:avLst/>
          </a:prstGeom>
        </p:spPr>
        <p:txBody>
          <a:bodyPr>
            <a:spAutoFit/>
          </a:bodyPr>
          <a:lstStyle/>
          <a:p>
            <a:r>
              <a:rPr lang="en-US" sz="2000" b="1" i="0" dirty="0" smtClean="0">
                <a:solidFill>
                  <a:srgbClr val="222222"/>
                </a:solidFill>
                <a:effectLst/>
              </a:rPr>
              <a:t>Disadvantages of Azure</a:t>
            </a:r>
          </a:p>
          <a:p>
            <a:pPr>
              <a:buFont typeface="Arial" panose="020B0604020202020204" pitchFamily="34" charset="0"/>
              <a:buChar char="•"/>
            </a:pPr>
            <a:r>
              <a:rPr lang="en-US" sz="2000" b="0" i="0" dirty="0" smtClean="0">
                <a:solidFill>
                  <a:srgbClr val="222222"/>
                </a:solidFill>
                <a:effectLst/>
              </a:rPr>
              <a:t>Cloud computing is not possible if you can’t connect to the Internet</a:t>
            </a:r>
          </a:p>
          <a:p>
            <a:pPr>
              <a:buFont typeface="Arial" panose="020B0604020202020204" pitchFamily="34" charset="0"/>
              <a:buChar char="•"/>
            </a:pPr>
            <a:endParaRPr lang="en-US" sz="2000" b="0" i="0" dirty="0" smtClean="0">
              <a:solidFill>
                <a:srgbClr val="222222"/>
              </a:solidFill>
              <a:effectLst/>
            </a:endParaRPr>
          </a:p>
          <a:p>
            <a:pPr>
              <a:buFont typeface="Arial" panose="020B0604020202020204" pitchFamily="34" charset="0"/>
              <a:buChar char="•"/>
            </a:pPr>
            <a:r>
              <a:rPr lang="en-US" sz="2000" b="0" i="0" dirty="0" smtClean="0">
                <a:solidFill>
                  <a:srgbClr val="222222"/>
                </a:solidFill>
                <a:effectLst/>
              </a:rPr>
              <a:t>Azure is a web-based application which requires a lot of bandwidth to download, as do </a:t>
            </a:r>
            <a:r>
              <a:rPr lang="en-US" sz="2000" b="0" i="0" smtClean="0">
                <a:solidFill>
                  <a:srgbClr val="222222"/>
                </a:solidFill>
                <a:effectLst/>
              </a:rPr>
              <a:t>large documents</a:t>
            </a:r>
          </a:p>
          <a:p>
            <a:pPr>
              <a:buFont typeface="Arial" panose="020B0604020202020204" pitchFamily="34" charset="0"/>
              <a:buChar char="•"/>
            </a:pPr>
            <a:endParaRPr lang="en-US" sz="2000" b="0" i="0" dirty="0" smtClean="0">
              <a:solidFill>
                <a:srgbClr val="222222"/>
              </a:solidFill>
              <a:effectLst/>
            </a:endParaRPr>
          </a:p>
          <a:p>
            <a:pPr>
              <a:buFont typeface="Arial" panose="020B0604020202020204" pitchFamily="34" charset="0"/>
              <a:buChar char="•"/>
            </a:pPr>
            <a:r>
              <a:rPr lang="en-US" sz="2000" b="0" i="0" dirty="0" smtClean="0">
                <a:solidFill>
                  <a:srgbClr val="222222"/>
                </a:solidFill>
                <a:effectLst/>
              </a:rPr>
              <a:t>Web-based applications can sometimes be slower compared to accessing a similar software program on your desktop PC</a:t>
            </a:r>
            <a:endParaRPr lang="en-US" sz="2000" b="0" i="0" dirty="0">
              <a:solidFill>
                <a:srgbClr val="222222"/>
              </a:solidFill>
              <a:effectLst/>
            </a:endParaRPr>
          </a:p>
        </p:txBody>
      </p:sp>
    </p:spTree>
    <p:extLst>
      <p:ext uri="{BB962C8B-B14F-4D97-AF65-F5344CB8AC3E}">
        <p14:creationId xmlns:p14="http://schemas.microsoft.com/office/powerpoint/2010/main" val="1417235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527</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 Afzal</dc:creator>
  <cp:lastModifiedBy>Uzma Afzal</cp:lastModifiedBy>
  <cp:revision>7</cp:revision>
  <dcterms:created xsi:type="dcterms:W3CDTF">2021-12-08T18:28:34Z</dcterms:created>
  <dcterms:modified xsi:type="dcterms:W3CDTF">2021-12-08T18:48:36Z</dcterms:modified>
</cp:coreProperties>
</file>