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5A3-309F-4B7D-A9A8-906C4452697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7081-D9A9-4DDF-9AAD-E0CB2A4FC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5A3-309F-4B7D-A9A8-906C4452697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7081-D9A9-4DDF-9AAD-E0CB2A4FC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5A3-309F-4B7D-A9A8-906C4452697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7081-D9A9-4DDF-9AAD-E0CB2A4FC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5A3-309F-4B7D-A9A8-906C4452697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7081-D9A9-4DDF-9AAD-E0CB2A4FC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3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5A3-309F-4B7D-A9A8-906C4452697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7081-D9A9-4DDF-9AAD-E0CB2A4FC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1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5A3-309F-4B7D-A9A8-906C4452697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7081-D9A9-4DDF-9AAD-E0CB2A4FC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2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5A3-309F-4B7D-A9A8-906C4452697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7081-D9A9-4DDF-9AAD-E0CB2A4FC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5A3-309F-4B7D-A9A8-906C4452697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7081-D9A9-4DDF-9AAD-E0CB2A4FC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6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5A3-309F-4B7D-A9A8-906C4452697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7081-D9A9-4DDF-9AAD-E0CB2A4FC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9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5A3-309F-4B7D-A9A8-906C4452697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7081-D9A9-4DDF-9AAD-E0CB2A4FC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6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25A3-309F-4B7D-A9A8-906C4452697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7081-D9A9-4DDF-9AAD-E0CB2A4FC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5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925A3-309F-4B7D-A9A8-906C4452697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7081-D9A9-4DDF-9AAD-E0CB2A4FC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8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err="1" smtClean="0">
                <a:latin typeface="+mn-lt"/>
              </a:rPr>
              <a:t>SaaS</a:t>
            </a:r>
            <a:endParaRPr lang="en-US" sz="9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796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t="14417" r="-174" b="-5077"/>
          <a:stretch/>
        </p:blipFill>
        <p:spPr>
          <a:xfrm>
            <a:off x="1335478" y="1630906"/>
            <a:ext cx="9582730" cy="51179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SAAS service providers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70208" y="163650"/>
            <a:ext cx="3483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b="1" i="0" dirty="0" smtClean="0">
                <a:solidFill>
                  <a:srgbClr val="FF0000"/>
                </a:solidFill>
                <a:effectLst/>
              </a:rPr>
              <a:t>Salesforce</a:t>
            </a:r>
          </a:p>
          <a:p>
            <a:pPr fontAlgn="base">
              <a:buFont typeface="+mj-lt"/>
              <a:buAutoNum type="arabicPeriod"/>
            </a:pPr>
            <a:r>
              <a:rPr lang="en-US" b="1" i="0" dirty="0" smtClean="0">
                <a:solidFill>
                  <a:srgbClr val="FF0000"/>
                </a:solidFill>
                <a:effectLst/>
              </a:rPr>
              <a:t>Office 365</a:t>
            </a:r>
          </a:p>
          <a:p>
            <a:pPr fontAlgn="base">
              <a:buFont typeface="+mj-lt"/>
              <a:buAutoNum type="arabicPeriod"/>
            </a:pPr>
            <a:r>
              <a:rPr lang="en-US" b="1" i="0" dirty="0" smtClean="0">
                <a:solidFill>
                  <a:srgbClr val="FF0000"/>
                </a:solidFill>
                <a:effectLst/>
              </a:rPr>
              <a:t>Dropbox</a:t>
            </a:r>
          </a:p>
          <a:p>
            <a:pPr fontAlgn="base">
              <a:buFont typeface="+mj-lt"/>
              <a:buAutoNum type="arabicPeriod"/>
            </a:pPr>
            <a:r>
              <a:rPr lang="en-US" b="1" i="0" dirty="0" smtClean="0">
                <a:solidFill>
                  <a:srgbClr val="FF0000"/>
                </a:solidFill>
                <a:effectLst/>
              </a:rPr>
              <a:t>Google G suite</a:t>
            </a:r>
          </a:p>
          <a:p>
            <a:pPr fontAlgn="base">
              <a:buFont typeface="+mj-lt"/>
              <a:buAutoNum type="arabicPeriod"/>
            </a:pPr>
            <a:r>
              <a:rPr lang="en-US" b="1" i="0" dirty="0" smtClean="0">
                <a:solidFill>
                  <a:srgbClr val="FF0000"/>
                </a:solidFill>
                <a:effectLst/>
              </a:rPr>
              <a:t>Zoom</a:t>
            </a:r>
          </a:p>
          <a:p>
            <a:pPr fontAlgn="base">
              <a:buFont typeface="+mj-lt"/>
              <a:buAutoNum type="arabicPeriod"/>
            </a:pPr>
            <a:r>
              <a:rPr lang="en-US" b="1" i="0" dirty="0" smtClean="0">
                <a:solidFill>
                  <a:srgbClr val="FF0000"/>
                </a:solidFill>
                <a:effectLst/>
              </a:rPr>
              <a:t>SAP Concur</a:t>
            </a:r>
            <a:endParaRPr lang="en-US" b="1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679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lesforce.com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05" y="1009576"/>
            <a:ext cx="4575175" cy="32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50659" y="450803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</a:rPr>
              <a:t>Salesforce CRM is </a:t>
            </a:r>
            <a:r>
              <a:rPr lang="en-US" sz="2800" b="1" dirty="0">
                <a:solidFill>
                  <a:srgbClr val="202124"/>
                </a:solidFill>
              </a:rPr>
              <a:t>a </a:t>
            </a:r>
            <a:r>
              <a:rPr lang="en-US" sz="2800" b="1" dirty="0">
                <a:solidFill>
                  <a:srgbClr val="FF0000"/>
                </a:solidFill>
              </a:rPr>
              <a:t>cloud-based</a:t>
            </a:r>
            <a:r>
              <a:rPr lang="en-US" sz="2800" b="1" dirty="0">
                <a:solidFill>
                  <a:srgbClr val="202124"/>
                </a:solidFill>
              </a:rPr>
              <a:t> software that helps organizations to effectively streamline their </a:t>
            </a:r>
            <a:r>
              <a:rPr lang="en-US" sz="2800" b="1" dirty="0">
                <a:solidFill>
                  <a:srgbClr val="FF0000"/>
                </a:solidFill>
              </a:rPr>
              <a:t>sales and marketing</a:t>
            </a:r>
            <a:r>
              <a:rPr lang="en-US" sz="2800" b="1" dirty="0">
                <a:solidFill>
                  <a:srgbClr val="202124"/>
                </a:solidFill>
              </a:rPr>
              <a:t> operations</a:t>
            </a:r>
            <a:r>
              <a:rPr lang="en-US" sz="2800" dirty="0">
                <a:solidFill>
                  <a:srgbClr val="202124"/>
                </a:solidFill>
              </a:rPr>
              <a:t>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871882" y="2520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“Salesforce Architect has the highest average salary across the most valuable job skills.”</a:t>
            </a:r>
          </a:p>
          <a:p>
            <a:r>
              <a:rPr lang="en-US" b="1" dirty="0"/>
              <a:t> – Business Insider </a:t>
            </a:r>
          </a:p>
        </p:txBody>
      </p:sp>
    </p:spTree>
    <p:extLst>
      <p:ext uri="{BB962C8B-B14F-4D97-AF65-F5344CB8AC3E}">
        <p14:creationId xmlns:p14="http://schemas.microsoft.com/office/powerpoint/2010/main" val="225155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8246" y="218746"/>
            <a:ext cx="9177384" cy="8094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- An </a:t>
            </a:r>
            <a:r>
              <a:rPr lang="en-US" sz="2000" dirty="0"/>
              <a:t>immense </a:t>
            </a:r>
            <a:r>
              <a:rPr lang="en-US" sz="2000" dirty="0">
                <a:solidFill>
                  <a:srgbClr val="FF0000"/>
                </a:solidFill>
              </a:rPr>
              <a:t>impact on the world of </a:t>
            </a:r>
            <a:r>
              <a:rPr lang="en-US" sz="2000" dirty="0" smtClean="0">
                <a:solidFill>
                  <a:srgbClr val="FF0000"/>
                </a:solidFill>
              </a:rPr>
              <a:t>computing</a:t>
            </a:r>
          </a:p>
          <a:p>
            <a:endParaRPr lang="en-US" sz="2000" dirty="0" smtClean="0"/>
          </a:p>
          <a:p>
            <a:r>
              <a:rPr lang="en-US" sz="2000" dirty="0" smtClean="0"/>
              <a:t>- </a:t>
            </a:r>
            <a:r>
              <a:rPr lang="en-US" sz="2000" dirty="0" smtClean="0">
                <a:solidFill>
                  <a:srgbClr val="FF0000"/>
                </a:solidFill>
              </a:rPr>
              <a:t>Fifth</a:t>
            </a:r>
            <a:r>
              <a:rPr lang="en-US" sz="2000" dirty="0" smtClean="0"/>
              <a:t>-largest </a:t>
            </a:r>
            <a:r>
              <a:rPr lang="en-US" sz="2000" dirty="0"/>
              <a:t>software company</a:t>
            </a:r>
          </a:p>
          <a:p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CRM centric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Now </a:t>
            </a:r>
            <a:r>
              <a:rPr lang="en-US" sz="2000" dirty="0"/>
              <a:t>provides various software solutions and a </a:t>
            </a:r>
            <a:r>
              <a:rPr lang="en-US" sz="2000" dirty="0" smtClean="0"/>
              <a:t>platform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b="1" dirty="0" smtClean="0">
                <a:solidFill>
                  <a:srgbClr val="FF0000"/>
                </a:solidFill>
              </a:rPr>
              <a:t>Recall Cloud computing benefits</a:t>
            </a:r>
          </a:p>
          <a:p>
            <a:endParaRPr lang="en-US" sz="2000" dirty="0"/>
          </a:p>
          <a:p>
            <a:pPr lvl="1"/>
            <a:r>
              <a:rPr lang="en-US" sz="2000" dirty="0" smtClean="0"/>
              <a:t>- Replacing </a:t>
            </a:r>
            <a:r>
              <a:rPr lang="en-US" sz="2000" dirty="0"/>
              <a:t>the lengthy installation process and moving everything to the internet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US" sz="2000" dirty="0" smtClean="0"/>
              <a:t>50-dollar </a:t>
            </a:r>
            <a:r>
              <a:rPr lang="en-US" sz="2000" dirty="0"/>
              <a:t>monthly subscription </a:t>
            </a:r>
            <a:r>
              <a:rPr lang="en-US" sz="2000" dirty="0" smtClean="0"/>
              <a:t>fee.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US" sz="2000" dirty="0" smtClean="0"/>
              <a:t>Team </a:t>
            </a:r>
            <a:r>
              <a:rPr lang="en-US" sz="2000" dirty="0"/>
              <a:t>can use it from anywhere with access to the </a:t>
            </a:r>
            <a:r>
              <a:rPr lang="en-US" sz="2000" dirty="0" smtClean="0"/>
              <a:t>internet</a:t>
            </a:r>
          </a:p>
          <a:p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Salesforce </a:t>
            </a:r>
            <a:r>
              <a:rPr lang="en-US" sz="2000" dirty="0"/>
              <a:t>seamlessly integrates with 3rd party apps. 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b="1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Subject </a:t>
            </a:r>
            <a:r>
              <a:rPr lang="en-US" sz="2000" dirty="0">
                <a:solidFill>
                  <a:srgbClr val="000000"/>
                </a:solidFill>
              </a:rPr>
              <a:t>to a phishing attack</a:t>
            </a:r>
            <a:endParaRPr lang="en-US" sz="2000" dirty="0" smtClean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437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y salesforce - what is salesforce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5" y="670188"/>
            <a:ext cx="10750737" cy="551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34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8653" y="622158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solidFill>
                  <a:srgbClr val="4A4A4A"/>
                </a:solidFill>
                <a:latin typeface="Open Sans"/>
              </a:rPr>
              <a:t>Salesforce Offers</a:t>
            </a:r>
            <a:endParaRPr lang="en-US" b="0" i="0" dirty="0">
              <a:solidFill>
                <a:srgbClr val="4A4A4A"/>
              </a:solidFill>
              <a:effectLst/>
              <a:latin typeface="Open Sans"/>
            </a:endParaRPr>
          </a:p>
        </p:txBody>
      </p:sp>
      <p:pic>
        <p:nvPicPr>
          <p:cNvPr id="3074" name="Picture 2" descr="salesforce services - what is salesforce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09" y="1235531"/>
            <a:ext cx="9647331" cy="499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36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8187" y="1237130"/>
            <a:ext cx="101390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Salesforce Sales Cloud – </a:t>
            </a:r>
            <a:r>
              <a:rPr lang="en-US" sz="2400" dirty="0" smtClean="0"/>
              <a:t>CRM </a:t>
            </a:r>
            <a:r>
              <a:rPr lang="en-US" sz="2400" dirty="0"/>
              <a:t>platform that enables you to manage your organization’s sales, marketing and customer support facets.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/>
              <a:t>Salesforce Marketing Cloud</a:t>
            </a:r>
            <a:r>
              <a:rPr lang="en-US" sz="2400" dirty="0"/>
              <a:t> </a:t>
            </a:r>
            <a:r>
              <a:rPr lang="en-US" sz="2400" dirty="0" smtClean="0"/>
              <a:t>– powerful </a:t>
            </a:r>
            <a:r>
              <a:rPr lang="en-US" sz="2400" dirty="0"/>
              <a:t>digital marketing platforms.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/>
              <a:t>Salesforce Service Cloud – </a:t>
            </a:r>
            <a:r>
              <a:rPr lang="en-US" sz="2400" dirty="0" smtClean="0"/>
              <a:t>service </a:t>
            </a:r>
            <a:r>
              <a:rPr lang="en-US" sz="2400" dirty="0"/>
              <a:t>platform </a:t>
            </a:r>
            <a:r>
              <a:rPr lang="en-US" sz="2400" dirty="0" smtClean="0"/>
              <a:t>; features </a:t>
            </a:r>
            <a:r>
              <a:rPr lang="en-US" sz="2400" dirty="0"/>
              <a:t>like case tracking and social networking plug-in for conversation and analytics. 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Salesforce Community Cloud – </a:t>
            </a:r>
            <a:r>
              <a:rPr lang="en-US" sz="2400" dirty="0" smtClean="0"/>
              <a:t>social platform</a:t>
            </a:r>
          </a:p>
          <a:p>
            <a:endParaRPr lang="en-US" sz="2400" dirty="0" smtClean="0"/>
          </a:p>
          <a:p>
            <a:r>
              <a:rPr lang="en-US" sz="2400" b="1" dirty="0"/>
              <a:t>Chatter – </a:t>
            </a:r>
            <a:r>
              <a:rPr lang="en-US" sz="2400" dirty="0" smtClean="0"/>
              <a:t>enterprise </a:t>
            </a:r>
            <a:r>
              <a:rPr lang="en-US" sz="2400" dirty="0"/>
              <a:t>collaboration platform from Salesforce that enables </a:t>
            </a:r>
            <a:r>
              <a:rPr lang="en-US" sz="2400" dirty="0" smtClean="0"/>
              <a:t>employees </a:t>
            </a:r>
            <a:r>
              <a:rPr lang="en-US" sz="2400" dirty="0"/>
              <a:t>to collaborate.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358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906" y="612845"/>
            <a:ext cx="9829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Salesforce App Cloud – </a:t>
            </a:r>
            <a:r>
              <a:rPr lang="en-US" sz="2000" dirty="0"/>
              <a:t>To develop custom apps that will run on the Salesforce platform, you can use the Salesforce App Cloud. It provides you with a collection of development tools that you can utilize to create custom applications. Some of the tools in the App Cloud include:</a:t>
            </a:r>
          </a:p>
          <a:p>
            <a:r>
              <a:rPr lang="en-US" sz="2000" dirty="0"/>
              <a:t>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Force.com</a:t>
            </a:r>
            <a:r>
              <a:rPr lang="en-US" sz="2000" dirty="0"/>
              <a:t>, allows admins and developers to create websites and applications into the main Salesforce.com application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AppExchange</a:t>
            </a:r>
            <a:r>
              <a:rPr lang="en-US" sz="2000" dirty="0"/>
              <a:t> is an online application marketplace for third-party applications that run on the Force.com platform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 err="1"/>
              <a:t>Heroku</a:t>
            </a:r>
            <a:r>
              <a:rPr lang="en-US" sz="2000" b="1" dirty="0"/>
              <a:t> </a:t>
            </a:r>
            <a:r>
              <a:rPr lang="en-US" sz="2000" dirty="0"/>
              <a:t>Enterprise gives developers the flexibility to create apps using their preferred languages and tools</a:t>
            </a:r>
            <a:r>
              <a:rPr lang="en-US" sz="200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Salesforce Thunder </a:t>
            </a:r>
            <a:r>
              <a:rPr lang="en-US" sz="2000" dirty="0"/>
              <a:t>is big data and rules processing engine designed to analyze events and take personalized actions</a:t>
            </a:r>
            <a:r>
              <a:rPr lang="en-US" sz="200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Salesforce Sandbox </a:t>
            </a:r>
            <a:r>
              <a:rPr lang="en-US" sz="2000" dirty="0"/>
              <a:t>allows developers to test ideas in a safe and isolated development environment.</a:t>
            </a:r>
          </a:p>
          <a:p>
            <a:r>
              <a:rPr lang="en-US" sz="2000" dirty="0"/>
              <a:t> </a:t>
            </a:r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0885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43900"/>
              </p:ext>
            </p:extLst>
          </p:nvPr>
        </p:nvGraphicFramePr>
        <p:xfrm>
          <a:off x="1532965" y="403411"/>
          <a:ext cx="7717376" cy="5199264"/>
        </p:xfrm>
        <a:graphic>
          <a:graphicData uri="http://schemas.openxmlformats.org/drawingml/2006/table">
            <a:tbl>
              <a:tblPr/>
              <a:tblGrid>
                <a:gridCol w="1828800"/>
                <a:gridCol w="5888576"/>
              </a:tblGrid>
              <a:tr h="1649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Industry</a:t>
                      </a:r>
                      <a:endParaRPr lang="en-US" sz="2000" dirty="0">
                        <a:effectLst/>
                      </a:endParaRPr>
                    </a:p>
                  </a:txBody>
                  <a:tcPr marL="16188" marR="31081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Case</a:t>
                      </a:r>
                      <a:endParaRPr lang="en-US" sz="2000" dirty="0">
                        <a:effectLst/>
                      </a:endParaRPr>
                    </a:p>
                  </a:txBody>
                  <a:tcPr marL="16188" marR="31081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</a:tr>
              <a:tr h="50003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Communications</a:t>
                      </a:r>
                    </a:p>
                  </a:txBody>
                  <a:tcPr marL="16188" marR="31081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dirty="0" smtClean="0">
                        <a:effectLst/>
                      </a:endParaRPr>
                    </a:p>
                    <a:p>
                      <a:pPr algn="just"/>
                      <a:r>
                        <a:rPr lang="en-US" sz="2000" dirty="0" smtClean="0">
                          <a:effectLst/>
                        </a:rPr>
                        <a:t>Comcast-Spectator </a:t>
                      </a:r>
                      <a:r>
                        <a:rPr lang="en-US" sz="2000" dirty="0">
                          <a:effectLst/>
                        </a:rPr>
                        <a:t>used Salesforce to  maintain detailed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customer profiles </a:t>
                      </a:r>
                      <a:r>
                        <a:rPr lang="en-US" sz="2000" dirty="0">
                          <a:effectLst/>
                        </a:rPr>
                        <a:t>so that they can identify their biggest fans and market more effectively to them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</a:p>
                    <a:p>
                      <a:pPr algn="just"/>
                      <a:endParaRPr lang="en-US" sz="2000" dirty="0" smtClean="0">
                        <a:effectLst/>
                      </a:endParaRPr>
                    </a:p>
                  </a:txBody>
                  <a:tcPr marL="48564" marR="48564" marT="48564" marB="485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469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Financial Services</a:t>
                      </a:r>
                    </a:p>
                  </a:txBody>
                  <a:tcPr marL="16188" marR="31081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dirty="0" smtClean="0">
                        <a:effectLst/>
                      </a:endParaRPr>
                    </a:p>
                    <a:p>
                      <a:pPr algn="just"/>
                      <a:r>
                        <a:rPr lang="en-US" sz="2000" dirty="0" smtClean="0">
                          <a:effectLst/>
                        </a:rPr>
                        <a:t>American </a:t>
                      </a:r>
                      <a:r>
                        <a:rPr lang="en-US" sz="2000" dirty="0">
                          <a:effectLst/>
                        </a:rPr>
                        <a:t>Express started to use Salesforce Sales Cloud in 2010. </a:t>
                      </a:r>
                      <a:endParaRPr lang="en-US" sz="2000" dirty="0" smtClean="0">
                        <a:effectLst/>
                      </a:endParaRPr>
                    </a:p>
                    <a:p>
                      <a:pPr algn="just"/>
                      <a:endParaRPr lang="en-US" sz="2000" dirty="0">
                        <a:effectLst/>
                      </a:endParaRPr>
                    </a:p>
                  </a:txBody>
                  <a:tcPr marL="48564" marR="48564" marT="48564" marB="485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469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Government</a:t>
                      </a:r>
                    </a:p>
                  </a:txBody>
                  <a:tcPr marL="16188" marR="31081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effectLst/>
                        </a:rPr>
                        <a:t>Staff of Obama for America used Salesforce Service Cloud to send personalized emails to users. They also used dashboards to get real-time read on what the nation was thinking about and where opinions differed across the country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</a:p>
                    <a:p>
                      <a:pPr algn="just"/>
                      <a:endParaRPr lang="en-US" sz="2000" dirty="0">
                        <a:effectLst/>
                      </a:endParaRPr>
                    </a:p>
                  </a:txBody>
                  <a:tcPr marL="48564" marR="48564" marT="48564" marB="485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0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553044"/>
              </p:ext>
            </p:extLst>
          </p:nvPr>
        </p:nvGraphicFramePr>
        <p:xfrm>
          <a:off x="1532965" y="403411"/>
          <a:ext cx="7717376" cy="4284864"/>
        </p:xfrm>
        <a:graphic>
          <a:graphicData uri="http://schemas.openxmlformats.org/drawingml/2006/table">
            <a:tbl>
              <a:tblPr/>
              <a:tblGrid>
                <a:gridCol w="1343601"/>
                <a:gridCol w="6373775"/>
              </a:tblGrid>
              <a:tr h="1649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Industry</a:t>
                      </a:r>
                      <a:endParaRPr lang="en-US" sz="2000" dirty="0">
                        <a:effectLst/>
                      </a:endParaRPr>
                    </a:p>
                  </a:txBody>
                  <a:tcPr marL="16188" marR="31081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Case</a:t>
                      </a:r>
                      <a:endParaRPr lang="en-US" sz="2000" dirty="0">
                        <a:effectLst/>
                      </a:endParaRPr>
                    </a:p>
                  </a:txBody>
                  <a:tcPr marL="16188" marR="31081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</a:tr>
              <a:tr h="7474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Health Care</a:t>
                      </a:r>
                    </a:p>
                  </a:txBody>
                  <a:tcPr marL="16188" marR="31081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effectLst/>
                        </a:rPr>
                        <a:t>with </a:t>
                      </a:r>
                      <a:r>
                        <a:rPr lang="en-US" sz="2000" dirty="0">
                          <a:effectLst/>
                        </a:rPr>
                        <a:t>Salesforce App Cloud, they can easily view and update patient data, coordinate with physicians and find effective community resources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</a:p>
                    <a:p>
                      <a:pPr algn="just"/>
                      <a:endParaRPr lang="en-US" sz="2000" dirty="0">
                        <a:effectLst/>
                      </a:endParaRPr>
                    </a:p>
                  </a:txBody>
                  <a:tcPr marL="48564" marR="48564" marT="48564" marB="485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37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High Tech</a:t>
                      </a:r>
                    </a:p>
                  </a:txBody>
                  <a:tcPr marL="16188" marR="31081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dirty="0" smtClean="0">
                        <a:effectLst/>
                      </a:endParaRPr>
                    </a:p>
                    <a:p>
                      <a:pPr algn="just"/>
                      <a:r>
                        <a:rPr lang="en-US" sz="2000" dirty="0" smtClean="0">
                          <a:effectLst/>
                        </a:rPr>
                        <a:t>Sony </a:t>
                      </a:r>
                      <a:r>
                        <a:rPr lang="en-US" sz="2000" dirty="0">
                          <a:effectLst/>
                        </a:rPr>
                        <a:t>uses Salesforce Service Cloud to tune in with its customers. </a:t>
                      </a:r>
                      <a:endParaRPr lang="en-US" sz="2000" dirty="0" smtClean="0">
                        <a:effectLst/>
                      </a:endParaRPr>
                    </a:p>
                    <a:p>
                      <a:pPr algn="just"/>
                      <a:endParaRPr lang="en-US" sz="2000" dirty="0">
                        <a:effectLst/>
                      </a:endParaRPr>
                    </a:p>
                  </a:txBody>
                  <a:tcPr marL="48564" marR="48564" marT="48564" marB="485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37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Retail</a:t>
                      </a:r>
                    </a:p>
                  </a:txBody>
                  <a:tcPr marL="16188" marR="31081" marT="15540" marB="155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effectLst/>
                        </a:rPr>
                        <a:t>Trip A Deal’s </a:t>
                      </a:r>
                      <a:r>
                        <a:rPr lang="en-US" sz="2000" dirty="0" err="1">
                          <a:effectLst/>
                        </a:rPr>
                        <a:t>Heroku</a:t>
                      </a:r>
                      <a:r>
                        <a:rPr lang="en-US" sz="2000" dirty="0">
                          <a:effectLst/>
                        </a:rPr>
                        <a:t> based cloud platform application was designed and deployed in under five weeks. This delivered critical advantages to the start up business including system stability and cost effective scalability.</a:t>
                      </a:r>
                    </a:p>
                  </a:txBody>
                  <a:tcPr marL="48564" marR="48564" marT="48564" marB="485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7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5047" y="712258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000000"/>
                </a:solidFill>
                <a:effectLst/>
              </a:rPr>
              <a:t>Software-as–a-Service (</a:t>
            </a:r>
            <a:r>
              <a:rPr lang="en-US" sz="3200" b="1" i="0" dirty="0" err="1" smtClean="0">
                <a:solidFill>
                  <a:srgbClr val="000000"/>
                </a:solidFill>
                <a:effectLst/>
              </a:rPr>
              <a:t>SaaS</a:t>
            </a:r>
            <a:r>
              <a:rPr lang="en-US" sz="3200" b="1" i="0" dirty="0" smtClean="0">
                <a:solidFill>
                  <a:srgbClr val="000000"/>
                </a:solidFill>
                <a:effectLst/>
              </a:rPr>
              <a:t>)</a:t>
            </a:r>
            <a:r>
              <a:rPr lang="en-US" sz="3200" b="0" i="0" dirty="0" smtClean="0">
                <a:solidFill>
                  <a:srgbClr val="000000"/>
                </a:solidFill>
                <a:effectLst/>
              </a:rPr>
              <a:t> model allows to provide </a:t>
            </a:r>
            <a:r>
              <a:rPr lang="en-US" sz="3200" b="0" i="0" dirty="0" smtClean="0">
                <a:solidFill>
                  <a:srgbClr val="FF0000"/>
                </a:solidFill>
                <a:effectLst/>
              </a:rPr>
              <a:t>software application as a service </a:t>
            </a:r>
            <a:r>
              <a:rPr lang="en-US" sz="3200" b="0" i="0" dirty="0" smtClean="0">
                <a:solidFill>
                  <a:srgbClr val="000000"/>
                </a:solidFill>
                <a:effectLst/>
              </a:rPr>
              <a:t>to the end users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/>
              <a:t>It refers to a software that is deployed on a </a:t>
            </a:r>
            <a:r>
              <a:rPr lang="en-US" sz="3200" dirty="0">
                <a:solidFill>
                  <a:srgbClr val="FF0000"/>
                </a:solidFill>
              </a:rPr>
              <a:t>host service </a:t>
            </a:r>
            <a:r>
              <a:rPr lang="en-US" sz="3200" dirty="0"/>
              <a:t>and is accessible via </a:t>
            </a:r>
            <a:r>
              <a:rPr lang="en-US" sz="3200" dirty="0">
                <a:solidFill>
                  <a:srgbClr val="FF0000"/>
                </a:solidFill>
              </a:rPr>
              <a:t>Internet</a:t>
            </a:r>
            <a:r>
              <a:rPr lang="en-US" sz="32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00279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6788" y="794354"/>
            <a:ext cx="859267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effectLst/>
              </a:rPr>
              <a:t>Characteristics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 err="1" smtClean="0">
                <a:solidFill>
                  <a:srgbClr val="000000"/>
                </a:solidFill>
                <a:effectLst/>
              </a:rPr>
              <a:t>SaaS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 makes the software </a:t>
            </a:r>
            <a:r>
              <a:rPr lang="en-US" sz="2000" b="0" i="0" dirty="0" smtClean="0">
                <a:solidFill>
                  <a:srgbClr val="FF0000"/>
                </a:solidFill>
                <a:effectLst/>
              </a:rPr>
              <a:t>available over the Internet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 smtClean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</a:rPr>
              <a:t>The software applications are </a:t>
            </a:r>
            <a:r>
              <a:rPr lang="en-US" sz="2000" b="0" i="0" dirty="0" smtClean="0">
                <a:solidFill>
                  <a:srgbClr val="FF0000"/>
                </a:solidFill>
                <a:effectLst/>
              </a:rPr>
              <a:t>maintained by the vendor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 smtClean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</a:rPr>
              <a:t>The license to the software may be </a:t>
            </a:r>
            <a:r>
              <a:rPr lang="en-US" sz="2000" b="0" i="0" dirty="0" smtClean="0">
                <a:solidFill>
                  <a:srgbClr val="FF0000"/>
                </a:solidFill>
                <a:effectLst/>
              </a:rPr>
              <a:t>subscription based or usage based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 smtClean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 err="1" smtClean="0">
                <a:solidFill>
                  <a:srgbClr val="000000"/>
                </a:solidFill>
                <a:effectLst/>
              </a:rPr>
              <a:t>SaaS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 applications are </a:t>
            </a:r>
            <a:r>
              <a:rPr lang="en-US" sz="2000" b="0" i="0" dirty="0" smtClean="0">
                <a:solidFill>
                  <a:srgbClr val="FF0000"/>
                </a:solidFill>
                <a:effectLst/>
              </a:rPr>
              <a:t>cost-effective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 since they do not require any maintenance at end user side.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 smtClean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</a:rPr>
              <a:t>They are available </a:t>
            </a:r>
            <a:r>
              <a:rPr lang="en-US" sz="2000" b="0" i="0" dirty="0" smtClean="0">
                <a:solidFill>
                  <a:srgbClr val="FF0000"/>
                </a:solidFill>
                <a:effectLst/>
              </a:rPr>
              <a:t>on demand.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 smtClean="0">
              <a:solidFill>
                <a:srgbClr val="FF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</a:rPr>
              <a:t>They can </a:t>
            </a:r>
            <a:r>
              <a:rPr lang="en-US" sz="2000" b="0" i="0" dirty="0" smtClean="0">
                <a:solidFill>
                  <a:srgbClr val="FF0000"/>
                </a:solidFill>
                <a:effectLst/>
              </a:rPr>
              <a:t>be scaled up or down 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on demand.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 smtClean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</a:rPr>
              <a:t>They are automatically </a:t>
            </a:r>
            <a:r>
              <a:rPr lang="en-US" sz="2000" b="0" i="0" dirty="0" smtClean="0">
                <a:solidFill>
                  <a:srgbClr val="FF0000"/>
                </a:solidFill>
                <a:effectLst/>
              </a:rPr>
              <a:t>upgraded and updated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 smtClean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 err="1" smtClean="0">
                <a:solidFill>
                  <a:srgbClr val="000000"/>
                </a:solidFill>
                <a:effectLst/>
              </a:rPr>
              <a:t>SaaS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 offers </a:t>
            </a:r>
            <a:r>
              <a:rPr lang="en-US" sz="2000" b="0" i="0" dirty="0" smtClean="0">
                <a:solidFill>
                  <a:srgbClr val="FF0000"/>
                </a:solidFill>
                <a:effectLst/>
              </a:rPr>
              <a:t>shared data mode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l. Therefore, multiple users can share single instance of infrastructure. </a:t>
            </a:r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587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3988" y="1145285"/>
            <a:ext cx="73824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0"/>
                </a:solidFill>
                <a:effectLst/>
              </a:rPr>
              <a:t>The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</a:rPr>
              <a:t>SaaS</a:t>
            </a:r>
            <a:r>
              <a:rPr lang="en-US" sz="2400" b="0" i="0" dirty="0" smtClean="0">
                <a:solidFill>
                  <a:srgbClr val="000000"/>
                </a:solidFill>
                <a:effectLst/>
              </a:rPr>
              <a:t> application deployment requires </a:t>
            </a:r>
            <a:r>
              <a:rPr lang="en-US" sz="2400" b="0" i="0" dirty="0" smtClean="0">
                <a:solidFill>
                  <a:srgbClr val="FF0000"/>
                </a:solidFill>
                <a:effectLst/>
              </a:rPr>
              <a:t>a little or no client side software installation</a:t>
            </a:r>
            <a:r>
              <a:rPr lang="en-US" sz="2400" b="0" i="0" dirty="0" smtClean="0">
                <a:solidFill>
                  <a:srgbClr val="000000"/>
                </a:solidFill>
                <a:effectLst/>
              </a:rPr>
              <a:t>, which results in the following benefits: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0" i="0" dirty="0" smtClean="0">
              <a:solidFill>
                <a:srgbClr val="000000"/>
              </a:solidFill>
              <a:effectLst/>
            </a:endParaRPr>
          </a:p>
          <a:p>
            <a:pPr marL="742950" lvl="1" indent="-285750">
              <a:buFontTx/>
              <a:buChar char="-"/>
            </a:pPr>
            <a:r>
              <a:rPr lang="en-US" sz="2400" b="0" i="0" dirty="0" smtClean="0">
                <a:effectLst/>
              </a:rPr>
              <a:t>No requirement for </a:t>
            </a:r>
            <a:r>
              <a:rPr lang="en-US" sz="2400" b="0" i="0" dirty="0" smtClean="0">
                <a:solidFill>
                  <a:srgbClr val="FF0000"/>
                </a:solidFill>
                <a:effectLst/>
              </a:rPr>
              <a:t>complex software packages </a:t>
            </a:r>
            <a:r>
              <a:rPr lang="en-US" sz="2400" b="0" i="0" dirty="0" smtClean="0">
                <a:effectLst/>
              </a:rPr>
              <a:t>at client side</a:t>
            </a:r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b="0" i="0" dirty="0" smtClean="0">
                <a:effectLst/>
              </a:rPr>
              <a:t>Little or no risk of </a:t>
            </a:r>
            <a:r>
              <a:rPr lang="en-US" sz="2400" b="0" i="0" dirty="0" smtClean="0">
                <a:solidFill>
                  <a:srgbClr val="FF0000"/>
                </a:solidFill>
                <a:effectLst/>
              </a:rPr>
              <a:t>configuration </a:t>
            </a:r>
            <a:r>
              <a:rPr lang="en-US" sz="2400" b="0" i="0" dirty="0" smtClean="0">
                <a:effectLst/>
              </a:rPr>
              <a:t>at client side</a:t>
            </a:r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b="0" i="0" dirty="0" smtClean="0">
                <a:effectLst/>
              </a:rPr>
              <a:t>Low distribution cost</a:t>
            </a:r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smtClean="0"/>
              <a:t>Multitenant </a:t>
            </a:r>
            <a:r>
              <a:rPr lang="en-US" sz="2400" dirty="0"/>
              <a:t>solutions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290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7765" y="588566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effectLst/>
              </a:rPr>
              <a:t>Issues</a:t>
            </a:r>
          </a:p>
          <a:p>
            <a:endParaRPr lang="en-US" sz="2800" b="1" i="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en-US" sz="2400" b="0" i="0" dirty="0" smtClean="0">
                <a:effectLst/>
              </a:rPr>
              <a:t>Browser based risks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b="0" i="0" dirty="0" smtClean="0">
                <a:effectLst/>
              </a:rPr>
              <a:t>Network dependence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b="0" i="0" dirty="0" smtClean="0">
                <a:effectLst/>
              </a:rPr>
              <a:t>Lack of portability between </a:t>
            </a:r>
            <a:r>
              <a:rPr lang="en-US" sz="2400" b="0" i="0" dirty="0" err="1" smtClean="0">
                <a:effectLst/>
              </a:rPr>
              <a:t>SaaS</a:t>
            </a:r>
            <a:r>
              <a:rPr lang="en-US" sz="2400" b="0" i="0" dirty="0" smtClean="0">
                <a:effectLst/>
              </a:rPr>
              <a:t> clouds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b="0" i="0" dirty="0" smtClean="0">
                <a:effectLst/>
              </a:rPr>
              <a:t>Dependability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Robustness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22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1893" y="675999"/>
            <a:ext cx="8220635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sng" dirty="0" smtClean="0">
                <a:effectLst/>
              </a:rPr>
              <a:t>Open </a:t>
            </a:r>
            <a:r>
              <a:rPr lang="en-US" sz="2800" b="1" i="0" u="sng" dirty="0" err="1" smtClean="0">
                <a:effectLst/>
              </a:rPr>
              <a:t>SaaS</a:t>
            </a:r>
            <a:endParaRPr lang="en-US" sz="2800" b="1" i="0" u="sng" dirty="0" smtClean="0">
              <a:effectLst/>
            </a:endParaRPr>
          </a:p>
          <a:p>
            <a:endParaRPr lang="en-US" sz="2800" b="1" i="0" u="sng" dirty="0" smtClean="0">
              <a:effectLst/>
            </a:endParaRPr>
          </a:p>
          <a:p>
            <a:pPr algn="just"/>
            <a:r>
              <a:rPr lang="en-US" sz="2400" b="1" i="0" dirty="0" smtClean="0">
                <a:solidFill>
                  <a:srgbClr val="000000"/>
                </a:solidFill>
                <a:effectLst/>
              </a:rPr>
              <a:t>Open </a:t>
            </a:r>
            <a:r>
              <a:rPr lang="en-US" sz="2400" b="1" i="0" dirty="0" err="1" smtClean="0">
                <a:solidFill>
                  <a:srgbClr val="000000"/>
                </a:solidFill>
                <a:effectLst/>
              </a:rPr>
              <a:t>SaaS</a:t>
            </a:r>
            <a:r>
              <a:rPr lang="en-US" sz="2400" b="0" i="0" dirty="0" smtClean="0">
                <a:solidFill>
                  <a:srgbClr val="000000"/>
                </a:solidFill>
                <a:effectLst/>
              </a:rPr>
              <a:t> uses those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</a:rPr>
              <a:t>SaaS</a:t>
            </a:r>
            <a:r>
              <a:rPr lang="en-US" sz="2400" b="0" i="0" dirty="0" smtClean="0">
                <a:solidFill>
                  <a:srgbClr val="000000"/>
                </a:solidFill>
                <a:effectLst/>
              </a:rPr>
              <a:t> applications, which are developed using open source programming language. These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</a:rPr>
              <a:t>SaaS</a:t>
            </a:r>
            <a:r>
              <a:rPr lang="en-US" sz="2400" b="0" i="0" dirty="0" smtClean="0">
                <a:solidFill>
                  <a:srgbClr val="000000"/>
                </a:solidFill>
                <a:effectLst/>
              </a:rPr>
              <a:t> applications can run on any open source operating system and database. Open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</a:rPr>
              <a:t>SaaS</a:t>
            </a:r>
            <a:r>
              <a:rPr lang="en-US" sz="2400" b="0" i="0" dirty="0" smtClean="0">
                <a:solidFill>
                  <a:srgbClr val="000000"/>
                </a:solidFill>
                <a:effectLst/>
              </a:rPr>
              <a:t> has several benefits listed below:</a:t>
            </a:r>
          </a:p>
          <a:p>
            <a:pPr algn="just"/>
            <a:endParaRPr lang="en-US" sz="2400" b="0" i="0" dirty="0" smtClean="0">
              <a:solidFill>
                <a:srgbClr val="000000"/>
              </a:solidFill>
              <a:effectLst/>
            </a:endParaRPr>
          </a:p>
          <a:p>
            <a:pPr marL="342900" indent="-342900">
              <a:buFontTx/>
              <a:buChar char="-"/>
            </a:pPr>
            <a:r>
              <a:rPr lang="en-US" sz="2400" b="0" i="0" dirty="0" smtClean="0">
                <a:effectLst/>
              </a:rPr>
              <a:t>No License Required</a:t>
            </a:r>
          </a:p>
          <a:p>
            <a:pPr marL="342900" indent="-342900">
              <a:buFontTx/>
              <a:buChar char="-"/>
            </a:pPr>
            <a:endParaRPr lang="en-US" sz="2400" b="0" i="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en-US" sz="2400" b="0" i="0" dirty="0" smtClean="0">
                <a:effectLst/>
              </a:rPr>
              <a:t>Low Deployment Cost</a:t>
            </a:r>
          </a:p>
          <a:p>
            <a:pPr marL="342900" indent="-342900">
              <a:buFontTx/>
              <a:buChar char="-"/>
            </a:pPr>
            <a:endParaRPr lang="en-US" sz="2400" b="0" i="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en-US" sz="2400" b="0" i="0" dirty="0" smtClean="0">
                <a:effectLst/>
              </a:rPr>
              <a:t>More portable applications</a:t>
            </a:r>
          </a:p>
          <a:p>
            <a:pPr marL="342900" indent="-342900">
              <a:buFontTx/>
              <a:buChar char="-"/>
            </a:pPr>
            <a:endParaRPr lang="en-US" sz="2400" b="0" i="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en-US" sz="2400" b="0" i="0" dirty="0" smtClean="0">
                <a:effectLst/>
              </a:rPr>
              <a:t>More Robust Solution</a:t>
            </a: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990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7728" y="509245"/>
            <a:ext cx="81668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0" i="0" dirty="0" smtClean="0">
                <a:effectLst/>
              </a:rPr>
              <a:t>Varieties of Software as a Service</a:t>
            </a:r>
          </a:p>
          <a:p>
            <a:pPr fontAlgn="base"/>
            <a:endParaRPr lang="en-US" sz="2400" b="0" i="0" dirty="0" smtClean="0">
              <a:effectLst/>
            </a:endParaRPr>
          </a:p>
          <a:p>
            <a:pPr fontAlgn="base"/>
            <a:r>
              <a:rPr lang="en-US" sz="2400" b="1" i="0" dirty="0" smtClean="0">
                <a:effectLst/>
              </a:rPr>
              <a:t>Vertical </a:t>
            </a:r>
            <a:r>
              <a:rPr lang="en-US" sz="2400" b="1" i="0" dirty="0" err="1" smtClean="0">
                <a:effectLst/>
              </a:rPr>
              <a:t>SaaS</a:t>
            </a:r>
            <a:endParaRPr lang="en-US" sz="2400" b="0" i="0" dirty="0" smtClean="0">
              <a:effectLst/>
            </a:endParaRPr>
          </a:p>
          <a:p>
            <a:pPr fontAlgn="base"/>
            <a:r>
              <a:rPr lang="en-US" sz="2400" b="0" i="0" dirty="0" smtClean="0">
                <a:effectLst/>
              </a:rPr>
              <a:t>This is the software which manages the demand of a particular organization. This can be software for healthcare, agriculture, real estate, finance industries.</a:t>
            </a:r>
          </a:p>
          <a:p>
            <a:pPr fontAlgn="base"/>
            <a:endParaRPr lang="en-US" sz="2400" b="1" dirty="0"/>
          </a:p>
          <a:p>
            <a:pPr fontAlgn="base"/>
            <a:r>
              <a:rPr lang="en-US" sz="2400" b="1" i="0" dirty="0" smtClean="0">
                <a:effectLst/>
              </a:rPr>
              <a:t>Horizontal </a:t>
            </a:r>
            <a:r>
              <a:rPr lang="en-US" sz="2400" b="1" i="0" dirty="0" err="1" smtClean="0">
                <a:effectLst/>
              </a:rPr>
              <a:t>SaaS</a:t>
            </a:r>
            <a:endParaRPr lang="en-US" sz="2400" b="0" i="0" dirty="0" smtClean="0">
              <a:effectLst/>
            </a:endParaRPr>
          </a:p>
          <a:p>
            <a:pPr fontAlgn="base"/>
            <a:r>
              <a:rPr lang="en-US" sz="2400" b="0" i="0" dirty="0" smtClean="0">
                <a:effectLst/>
              </a:rPr>
              <a:t>This is the product which concentrates on the software such as marketing, tools, Human Resource, and many more.</a:t>
            </a: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289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800" b="1" dirty="0" smtClean="0"/>
              <a:t>Advantages of SaaS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02659"/>
            <a:ext cx="10515600" cy="5074304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lang="en-US" sz="2400" dirty="0" smtClean="0"/>
              <a:t>Easy </a:t>
            </a:r>
            <a:r>
              <a:rPr lang="en-US" sz="2400" dirty="0"/>
              <a:t>to use </a:t>
            </a:r>
            <a:endParaRPr lang="en-US" sz="2400" dirty="0" smtClean="0"/>
          </a:p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lang="en-US" sz="2400" dirty="0" smtClean="0"/>
              <a:t>Cheap</a:t>
            </a:r>
          </a:p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lang="en-US" sz="2400" dirty="0" smtClean="0"/>
              <a:t>Scalability</a:t>
            </a:r>
          </a:p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lang="en-US" sz="2400" dirty="0" smtClean="0"/>
              <a:t>Less prone to data loss since data is being stored in the cloud.</a:t>
            </a:r>
          </a:p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lang="en-US" sz="2400" dirty="0" smtClean="0"/>
              <a:t> </a:t>
            </a:r>
            <a:r>
              <a:rPr lang="en-US" sz="2400" dirty="0"/>
              <a:t>SaaS applications are less clunky. </a:t>
            </a:r>
            <a:r>
              <a:rPr lang="en-US" sz="2400" dirty="0" smtClean="0"/>
              <a:t>do </a:t>
            </a:r>
            <a:r>
              <a:rPr lang="en-US" sz="2400" dirty="0"/>
              <a:t>not require users to install/uninstall binary code on their </a:t>
            </a:r>
            <a:r>
              <a:rPr lang="en-US" sz="2400" dirty="0" smtClean="0"/>
              <a:t>machines.</a:t>
            </a:r>
          </a:p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lang="en-US" sz="2400" dirty="0" smtClean="0"/>
              <a:t>Due </a:t>
            </a:r>
            <a:r>
              <a:rPr lang="en-US" sz="2400" dirty="0"/>
              <a:t>to the delivery nature of Sass through the internet, SaaS applications are able to run on a wide variety of </a:t>
            </a:r>
            <a:r>
              <a:rPr lang="en-US" sz="2400" dirty="0" smtClean="0"/>
              <a:t>devices.</a:t>
            </a:r>
          </a:p>
        </p:txBody>
      </p:sp>
    </p:spTree>
    <p:extLst>
      <p:ext uri="{BB962C8B-B14F-4D97-AF65-F5344CB8AC3E}">
        <p14:creationId xmlns:p14="http://schemas.microsoft.com/office/powerpoint/2010/main" val="14456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800" dirty="0" smtClean="0">
                <a:latin typeface="+mn-lt"/>
              </a:rPr>
              <a:t>Disadvantages of SaaS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328084"/>
            <a:ext cx="10515600" cy="4351338"/>
          </a:xfrm>
        </p:spPr>
        <p:txBody>
          <a:bodyPr>
            <a:noAutofit/>
          </a:bodyPr>
          <a:lstStyle/>
          <a:p>
            <a:pPr algn="just" fontAlgn="auto">
              <a:spcAft>
                <a:spcPts val="0"/>
              </a:spcAft>
              <a:buFontTx/>
              <a:buChar char="-"/>
              <a:defRPr/>
            </a:pPr>
            <a:r>
              <a:rPr lang="en-US" sz="2400" dirty="0" smtClean="0"/>
              <a:t>Robustness</a:t>
            </a:r>
            <a:endParaRPr lang="en-US" sz="2400" dirty="0"/>
          </a:p>
          <a:p>
            <a:pPr algn="just" fontAlgn="auto">
              <a:spcAft>
                <a:spcPts val="0"/>
              </a:spcAft>
              <a:buFontTx/>
              <a:buChar char="-"/>
              <a:defRPr/>
            </a:pPr>
            <a:endParaRPr lang="en-US" sz="2400" dirty="0" smtClean="0"/>
          </a:p>
          <a:p>
            <a:pPr algn="just" fontAlgn="auto">
              <a:spcAft>
                <a:spcPts val="0"/>
              </a:spcAft>
              <a:buFontTx/>
              <a:buChar char="-"/>
              <a:defRPr/>
            </a:pPr>
            <a:r>
              <a:rPr lang="en-US" sz="2400" dirty="0" smtClean="0"/>
              <a:t>Privacy </a:t>
            </a:r>
            <a:endParaRPr lang="en-US" sz="2400" dirty="0"/>
          </a:p>
          <a:p>
            <a:pPr algn="just" fontAlgn="auto">
              <a:spcAft>
                <a:spcPts val="0"/>
              </a:spcAft>
              <a:buFontTx/>
              <a:buChar char="-"/>
              <a:defRPr/>
            </a:pPr>
            <a:endParaRPr lang="en-US" sz="2400" dirty="0" smtClean="0"/>
          </a:p>
          <a:p>
            <a:pPr algn="just" fontAlgn="auto">
              <a:spcAft>
                <a:spcPts val="0"/>
              </a:spcAft>
              <a:buFontTx/>
              <a:buChar char="-"/>
              <a:defRPr/>
            </a:pPr>
            <a:r>
              <a:rPr lang="en-US" sz="2400" dirty="0" smtClean="0"/>
              <a:t>Security</a:t>
            </a:r>
            <a:endParaRPr lang="en-US" sz="2400" dirty="0"/>
          </a:p>
          <a:p>
            <a:pPr algn="just" fontAlgn="auto">
              <a:spcAft>
                <a:spcPts val="0"/>
              </a:spcAft>
              <a:buFontTx/>
              <a:buChar char="-"/>
              <a:defRPr/>
            </a:pPr>
            <a:endParaRPr lang="en-US" sz="2400" dirty="0" smtClean="0"/>
          </a:p>
          <a:p>
            <a:pPr algn="just" fontAlgn="auto">
              <a:spcAft>
                <a:spcPts val="0"/>
              </a:spcAft>
              <a:buFontTx/>
              <a:buChar char="-"/>
              <a:defRPr/>
            </a:pPr>
            <a:r>
              <a:rPr lang="en-US" sz="2400" dirty="0" smtClean="0"/>
              <a:t>Reliability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en-US" sz="2400" dirty="0"/>
              <a:t>	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799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529</Words>
  <Application>Microsoft Office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Office Theme</vt:lpstr>
      <vt:lpstr>SaaS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SaaS</vt:lpstr>
      <vt:lpstr>Disadvantages of SaaS</vt:lpstr>
      <vt:lpstr>SAAS service providers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Uzma Afzal</dc:creator>
  <cp:lastModifiedBy>Uzma Afzal</cp:lastModifiedBy>
  <cp:revision>52</cp:revision>
  <dcterms:created xsi:type="dcterms:W3CDTF">2021-12-02T17:49:52Z</dcterms:created>
  <dcterms:modified xsi:type="dcterms:W3CDTF">2021-12-05T19:34:53Z</dcterms:modified>
</cp:coreProperties>
</file>