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16EEA-258C-4E04-A861-6B10CD02DB4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4159A-559A-425E-A325-EC5EFCD1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kind of like the difference between hiring a venue to put on a show vs. building a venue to put on a show.</a:t>
            </a:r>
          </a:p>
          <a:p>
            <a:r>
              <a:rPr lang="en-US" dirty="0" smtClean="0"/>
              <a:t>The venue stays the same, but what you create in that space is unique.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159A-559A-425E-A325-EC5EFCD1F1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5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A3D9-C918-4700-833B-1432726F538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4329-C65C-4039-8D29-5328C0F4D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0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A3D9-C918-4700-833B-1432726F538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4329-C65C-4039-8D29-5328C0F4D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7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A3D9-C918-4700-833B-1432726F538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4329-C65C-4039-8D29-5328C0F4D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7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A3D9-C918-4700-833B-1432726F538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4329-C65C-4039-8D29-5328C0F4D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7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A3D9-C918-4700-833B-1432726F538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4329-C65C-4039-8D29-5328C0F4D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A3D9-C918-4700-833B-1432726F538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4329-C65C-4039-8D29-5328C0F4D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7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A3D9-C918-4700-833B-1432726F538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4329-C65C-4039-8D29-5328C0F4D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1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A3D9-C918-4700-833B-1432726F538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4329-C65C-4039-8D29-5328C0F4D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A3D9-C918-4700-833B-1432726F538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4329-C65C-4039-8D29-5328C0F4D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2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A3D9-C918-4700-833B-1432726F538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4329-C65C-4039-8D29-5328C0F4D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7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A3D9-C918-4700-833B-1432726F538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4329-C65C-4039-8D29-5328C0F4D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3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1A3D9-C918-4700-833B-1432726F538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4329-C65C-4039-8D29-5328C0F4D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2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" TargetMode="External"/><Relationship Id="rId2" Type="http://schemas.openxmlformats.org/officeDocument/2006/relationships/hyperlink" Target="https://aws.amazon.com/elasticbeanstalk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loud.google.com/appengin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Platform As A Service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r"/>
            <a:r>
              <a:rPr lang="en-US" sz="4000" dirty="0" err="1" smtClean="0"/>
              <a:t>PaaS</a:t>
            </a:r>
            <a:endParaRPr lang="en-US" sz="4000" dirty="0" smtClean="0"/>
          </a:p>
          <a:p>
            <a:pPr algn="r"/>
            <a:r>
              <a:rPr lang="en-US" sz="4000" dirty="0">
                <a:solidFill>
                  <a:srgbClr val="FF0000"/>
                </a:solidFill>
              </a:rPr>
              <a:t>A layer on top of IAAS</a:t>
            </a:r>
          </a:p>
          <a:p>
            <a:pPr algn="r"/>
            <a:r>
              <a:rPr lang="en-US" sz="4000" dirty="0" smtClean="0"/>
              <a:t> </a:t>
            </a:r>
            <a:r>
              <a:rPr lang="en-US" sz="4000" dirty="0">
                <a:solidFill>
                  <a:srgbClr val="FF0000"/>
                </a:solidFill>
              </a:rPr>
              <a:t>via a cloud service provider’s hosted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91149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tform as a servi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13" t="-127235" r="-104801" b="-28088"/>
          <a:stretch/>
        </p:blipFill>
        <p:spPr bwMode="auto">
          <a:xfrm>
            <a:off x="155575" y="-6629400"/>
            <a:ext cx="21955125" cy="138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33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988" y="358606"/>
            <a:ext cx="1099969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</a:rPr>
              <a:t>A </a:t>
            </a:r>
            <a:r>
              <a:rPr lang="en-US" sz="2400" b="0" i="0" dirty="0" err="1" smtClean="0">
                <a:effectLst/>
              </a:rPr>
              <a:t>PaaS</a:t>
            </a:r>
            <a:r>
              <a:rPr lang="en-US" sz="2400" b="0" i="0" dirty="0" smtClean="0">
                <a:effectLst/>
              </a:rPr>
              <a:t> </a:t>
            </a:r>
            <a:r>
              <a:rPr lang="en-US" sz="2400" b="0" i="0" dirty="0" smtClean="0">
                <a:solidFill>
                  <a:srgbClr val="FF0000"/>
                </a:solidFill>
                <a:effectLst/>
              </a:rPr>
              <a:t>vendor</a:t>
            </a:r>
            <a:r>
              <a:rPr lang="en-US" sz="2400" b="0" i="0" dirty="0" smtClean="0">
                <a:effectLst/>
              </a:rPr>
              <a:t> provides hardware and software tools over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err="1" smtClean="0">
                <a:effectLst/>
              </a:rPr>
              <a:t>PaaS</a:t>
            </a:r>
            <a:r>
              <a:rPr lang="en-US" sz="2400" b="0" i="0" dirty="0" smtClean="0">
                <a:effectLst/>
              </a:rPr>
              <a:t> uses </a:t>
            </a:r>
            <a:r>
              <a:rPr lang="en-US" sz="2400" b="0" i="0" dirty="0" smtClean="0">
                <a:solidFill>
                  <a:srgbClr val="FF0000"/>
                </a:solidFill>
                <a:effectLst/>
              </a:rPr>
              <a:t>virtualization</a:t>
            </a:r>
            <a:r>
              <a:rPr lang="en-US" sz="2400" b="0" i="0" dirty="0" smtClean="0">
                <a:effectLst/>
              </a:rPr>
              <a:t> to offer an application-development platform to developers or organizations</a:t>
            </a:r>
            <a:endParaRPr lang="en-US" sz="2400" b="0" i="0" dirty="0" smtClean="0">
              <a:effectLst/>
            </a:endParaRP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</a:rPr>
              <a:t>Users use these tools to develop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PaaS</a:t>
            </a:r>
            <a:r>
              <a:rPr lang="en-US" sz="2400" dirty="0" smtClean="0"/>
              <a:t> </a:t>
            </a:r>
            <a:r>
              <a:rPr lang="en-US" sz="2400" dirty="0"/>
              <a:t>users tend to be </a:t>
            </a:r>
            <a:r>
              <a:rPr lang="en-US" sz="2400" dirty="0" smtClean="0">
                <a:solidFill>
                  <a:srgbClr val="FF0000"/>
                </a:solidFill>
              </a:rPr>
              <a:t>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Developers </a:t>
            </a:r>
            <a:r>
              <a:rPr lang="en-US" sz="2400" dirty="0"/>
              <a:t>don’t need to start from scratch when creating applications, saving them a lot of time (and money) on writing extensive code.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84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7300" y="335846"/>
            <a:ext cx="78867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 smtClean="0">
                <a:effectLst/>
                <a:hlinkClick r:id="rId2"/>
              </a:rPr>
              <a:t>AWS Elastic Beanstalk</a:t>
            </a:r>
            <a:r>
              <a:rPr lang="en-US" sz="2000" b="0" i="0" dirty="0" smtClean="0">
                <a:effectLst/>
              </a:rPr>
              <a:t> is a service for deploying and scaling web application and services developed with Java, NET, PHP, Node.js, Python, Ruby, Go and </a:t>
            </a:r>
            <a:r>
              <a:rPr lang="en-US" sz="2000" b="0" i="0" dirty="0" err="1" smtClean="0">
                <a:effectLst/>
              </a:rPr>
              <a:t>Docker</a:t>
            </a:r>
            <a:r>
              <a:rPr lang="en-US" sz="2000" b="0" i="0" dirty="0" smtClean="0">
                <a:effectLst/>
              </a:rPr>
              <a:t> on familiar services such as Apache, </a:t>
            </a:r>
            <a:r>
              <a:rPr lang="en-US" sz="2000" b="0" i="0" dirty="0" err="1" smtClean="0">
                <a:effectLst/>
              </a:rPr>
              <a:t>Nginx</a:t>
            </a:r>
            <a:r>
              <a:rPr lang="en-US" sz="2000" b="0" i="0" dirty="0" smtClean="0">
                <a:effectLst/>
              </a:rPr>
              <a:t>, Passenger and IIS.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 smtClean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 smtClean="0">
                <a:effectLst/>
                <a:hlinkClick r:id="rId3"/>
              </a:rPr>
              <a:t>Microsoft Azure App Services</a:t>
            </a:r>
            <a:r>
              <a:rPr lang="en-US" sz="2000" b="0" i="0" dirty="0" smtClean="0">
                <a:effectLst/>
              </a:rPr>
              <a:t> is designed by Microsoft for building, testing, deploying and managing applications and services through Microsoft-managed data centers.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 smtClean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 smtClean="0">
                <a:effectLst/>
                <a:hlinkClick r:id="rId4"/>
              </a:rPr>
              <a:t>Google App Engine</a:t>
            </a:r>
            <a:r>
              <a:rPr lang="en-US" sz="2000" b="0" i="0" dirty="0" smtClean="0">
                <a:effectLst/>
              </a:rPr>
              <a:t> provides web app developers and enterprises with access to Google’s scalable hosting and tier 1 internet service. The App Engine requires that apps be written in Java or Python, store data in Google </a:t>
            </a:r>
            <a:r>
              <a:rPr lang="en-US" sz="2000" b="0" i="0" dirty="0" err="1" smtClean="0">
                <a:effectLst/>
              </a:rPr>
              <a:t>BigTable</a:t>
            </a:r>
            <a:r>
              <a:rPr lang="en-US" sz="2000" b="0" i="0" dirty="0" smtClean="0">
                <a:effectLst/>
              </a:rPr>
              <a:t> and use the Google query language.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 smtClean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err="1" smtClean="0">
                <a:effectLst/>
              </a:rPr>
              <a:t>Heroku</a:t>
            </a:r>
            <a:r>
              <a:rPr lang="en-US" sz="2000" b="0" i="0" dirty="0" smtClean="0">
                <a:solidFill>
                  <a:srgbClr val="232629"/>
                </a:solidFill>
                <a:effectLst/>
              </a:rPr>
              <a:t>, Force.com, Apache </a:t>
            </a:r>
            <a:r>
              <a:rPr lang="en-US" sz="2000" b="0" i="0" dirty="0" err="1" smtClean="0">
                <a:solidFill>
                  <a:srgbClr val="232629"/>
                </a:solidFill>
                <a:effectLst/>
              </a:rPr>
              <a:t>Stratos</a:t>
            </a:r>
            <a:r>
              <a:rPr lang="en-US" sz="2000" b="0" i="0" dirty="0" smtClean="0">
                <a:solidFill>
                  <a:srgbClr val="232629"/>
                </a:solidFill>
                <a:effectLst/>
              </a:rPr>
              <a:t>.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037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4525" y="1149194"/>
            <a:ext cx="77438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Calibri" panose="020F0502020204030204" pitchFamily="34" charset="0"/>
              </a:rPr>
              <a:t>Other advantages include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Calibri" panose="020F0502020204030204" pitchFamily="34" charset="0"/>
              </a:rPr>
              <a:t>Cost Effective:</a:t>
            </a:r>
          </a:p>
          <a:p>
            <a:r>
              <a:rPr lang="en-US" b="0" i="0" dirty="0" smtClean="0">
                <a:effectLst/>
                <a:latin typeface="Calibri" panose="020F0502020204030204" pitchFamily="34" charset="0"/>
              </a:rPr>
              <a:t> No need to purchase hardware or pay expenses during downtime</a:t>
            </a:r>
          </a:p>
          <a:p>
            <a:endParaRPr lang="en-US" b="0" i="0" dirty="0" smtClean="0">
              <a:effectLst/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Calibri" panose="020F0502020204030204" pitchFamily="34" charset="0"/>
              </a:rPr>
              <a:t>Time Savings:</a:t>
            </a:r>
            <a:r>
              <a:rPr lang="en-US" b="0" i="0" dirty="0" smtClean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US" b="0" i="0" dirty="0" smtClean="0">
                <a:effectLst/>
                <a:latin typeface="Calibri" panose="020F0502020204030204" pitchFamily="34" charset="0"/>
              </a:rPr>
              <a:t>No need to spend time setting up/maintaining the core stack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i="0" dirty="0" smtClean="0">
              <a:effectLst/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Calibri" panose="020F0502020204030204" pitchFamily="34" charset="0"/>
              </a:rPr>
              <a:t>Speed to Market:</a:t>
            </a:r>
            <a:r>
              <a:rPr lang="en-US" b="0" i="0" dirty="0" smtClean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US" b="0" i="0" dirty="0" smtClean="0">
                <a:effectLst/>
                <a:latin typeface="Calibri" panose="020F0502020204030204" pitchFamily="34" charset="0"/>
              </a:rPr>
              <a:t>Speed up the creation of apps</a:t>
            </a:r>
          </a:p>
          <a:p>
            <a:endParaRPr lang="en-US" b="0" i="0" dirty="0" smtClean="0">
              <a:effectLst/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Calibri" panose="020F0502020204030204" pitchFamily="34" charset="0"/>
              </a:rPr>
              <a:t>Increase Security:</a:t>
            </a:r>
          </a:p>
          <a:p>
            <a:r>
              <a:rPr lang="en-US" b="0" i="0" dirty="0" smtClean="0">
                <a:effectLst/>
                <a:latin typeface="Calibri" panose="020F0502020204030204" pitchFamily="34" charset="0"/>
              </a:rPr>
              <a:t> </a:t>
            </a:r>
            <a:r>
              <a:rPr lang="en-US" b="0" i="0" dirty="0" err="1" smtClean="0">
                <a:effectLst/>
                <a:latin typeface="Calibri" panose="020F0502020204030204" pitchFamily="34" charset="0"/>
              </a:rPr>
              <a:t>PaaS</a:t>
            </a:r>
            <a:r>
              <a:rPr lang="en-US" b="0" i="0" dirty="0" smtClean="0">
                <a:effectLst/>
                <a:latin typeface="Calibri" panose="020F0502020204030204" pitchFamily="34" charset="0"/>
              </a:rPr>
              <a:t> providers invest heavily in security technology and expertise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 smtClean="0">
              <a:effectLst/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Calibri" panose="020F0502020204030204" pitchFamily="34" charset="0"/>
              </a:rPr>
              <a:t>Dynamically Scale:</a:t>
            </a:r>
            <a:r>
              <a:rPr lang="en-US" b="0" i="0" dirty="0" smtClean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US" b="0" i="0" dirty="0" smtClean="0">
                <a:effectLst/>
                <a:latin typeface="Calibri" panose="020F0502020204030204" pitchFamily="34" charset="0"/>
              </a:rPr>
              <a:t>Rapidly add capacity in peak times and scale down as needed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i="0" dirty="0" smtClean="0">
              <a:effectLst/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Calibri" panose="020F0502020204030204" pitchFamily="34" charset="0"/>
              </a:rPr>
              <a:t>Flexibility:</a:t>
            </a:r>
            <a:r>
              <a:rPr lang="en-US" b="0" i="0" dirty="0" smtClean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US" b="0" i="0" dirty="0" smtClean="0">
                <a:effectLst/>
                <a:latin typeface="Calibri" panose="020F0502020204030204" pitchFamily="34" charset="0"/>
              </a:rPr>
              <a:t>Allows employees to log in and work on applications from anywhere</a:t>
            </a:r>
            <a:endParaRPr lang="en-US" b="0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5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8463" y="2515671"/>
            <a:ext cx="56105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0" i="0" dirty="0" smtClean="0">
                <a:effectLst/>
              </a:rPr>
              <a:t>AWS Elastic Beanstalk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275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8725" y="629453"/>
            <a:ext cx="92868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</a:rPr>
              <a:t>An easy-to-use service for deploying and scaling web applications and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</a:rPr>
              <a:t>Developed with Java, .NET, PHP, Node.js, Python, Ruby, Go, and </a:t>
            </a:r>
            <a:r>
              <a:rPr lang="en-US" sz="2400" b="0" i="0" dirty="0" err="1" smtClean="0">
                <a:effectLst/>
              </a:rPr>
              <a:t>Docker</a:t>
            </a:r>
            <a:r>
              <a:rPr lang="en-US" sz="2400" b="0" i="0" dirty="0" smtClean="0">
                <a:effectLst/>
              </a:rPr>
              <a:t> on familiar servers such as Apache, </a:t>
            </a:r>
            <a:r>
              <a:rPr lang="en-US" sz="2400" b="0" i="0" dirty="0" err="1" smtClean="0">
                <a:effectLst/>
              </a:rPr>
              <a:t>Nginx</a:t>
            </a:r>
            <a:r>
              <a:rPr lang="en-US" sz="2400" b="0" i="0" dirty="0" smtClean="0">
                <a:effectLst/>
              </a:rPr>
              <a:t>, Passenger, and IIS.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</a:rPr>
              <a:t>Simply upload your code and Elastic Beanstalk automatically handles the deployment, from capacity provisioning, load balancing, auto-scaling to application health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</a:rPr>
              <a:t>There is no additional charge for Elastic Beanstalk - you pay only for the AWS resources needed to store and run your applications.</a:t>
            </a: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206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234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Platform As A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PlatformAsAService</dc:title>
  <dc:creator>Uzma Afzal</dc:creator>
  <cp:lastModifiedBy>Uzma Afzal</cp:lastModifiedBy>
  <cp:revision>17</cp:revision>
  <dcterms:created xsi:type="dcterms:W3CDTF">2021-11-14T19:08:19Z</dcterms:created>
  <dcterms:modified xsi:type="dcterms:W3CDTF">2021-11-14T19:41:16Z</dcterms:modified>
</cp:coreProperties>
</file>