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180" y="10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4F1E4F-610F-4F45-A40D-49FEA9C3B8A1}"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709BE8-CE3F-4376-8BFD-862035D88999}" type="slidenum">
              <a:rPr lang="en-US" smtClean="0"/>
              <a:t>‹#›</a:t>
            </a:fld>
            <a:endParaRPr lang="en-US"/>
          </a:p>
        </p:txBody>
      </p:sp>
    </p:spTree>
    <p:extLst>
      <p:ext uri="{BB962C8B-B14F-4D97-AF65-F5344CB8AC3E}">
        <p14:creationId xmlns:p14="http://schemas.microsoft.com/office/powerpoint/2010/main" val="1158535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4F1E4F-610F-4F45-A40D-49FEA9C3B8A1}"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709BE8-CE3F-4376-8BFD-862035D88999}" type="slidenum">
              <a:rPr lang="en-US" smtClean="0"/>
              <a:t>‹#›</a:t>
            </a:fld>
            <a:endParaRPr lang="en-US"/>
          </a:p>
        </p:txBody>
      </p:sp>
    </p:spTree>
    <p:extLst>
      <p:ext uri="{BB962C8B-B14F-4D97-AF65-F5344CB8AC3E}">
        <p14:creationId xmlns:p14="http://schemas.microsoft.com/office/powerpoint/2010/main" val="2823533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4F1E4F-610F-4F45-A40D-49FEA9C3B8A1}"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709BE8-CE3F-4376-8BFD-862035D88999}" type="slidenum">
              <a:rPr lang="en-US" smtClean="0"/>
              <a:t>‹#›</a:t>
            </a:fld>
            <a:endParaRPr lang="en-US"/>
          </a:p>
        </p:txBody>
      </p:sp>
    </p:spTree>
    <p:extLst>
      <p:ext uri="{BB962C8B-B14F-4D97-AF65-F5344CB8AC3E}">
        <p14:creationId xmlns:p14="http://schemas.microsoft.com/office/powerpoint/2010/main" val="480221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600200"/>
            <a:ext cx="5384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3938589"/>
            <a:ext cx="5384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09600" y="6245225"/>
            <a:ext cx="2844800" cy="476250"/>
          </a:xfrm>
        </p:spPr>
        <p:txBody>
          <a:bodyPr/>
          <a:lstStyle>
            <a:lvl1pPr>
              <a:defRPr/>
            </a:lvl1pPr>
          </a:lstStyle>
          <a:p>
            <a:endParaRPr lang="fr-FR"/>
          </a:p>
        </p:txBody>
      </p:sp>
      <p:sp>
        <p:nvSpPr>
          <p:cNvPr id="7" name="Footer Placeholder 6"/>
          <p:cNvSpPr>
            <a:spLocks noGrp="1"/>
          </p:cNvSpPr>
          <p:nvPr>
            <p:ph type="ftr" sz="quarter" idx="11"/>
          </p:nvPr>
        </p:nvSpPr>
        <p:spPr>
          <a:xfrm>
            <a:off x="4165600" y="6245225"/>
            <a:ext cx="3860800" cy="476250"/>
          </a:xfrm>
        </p:spPr>
        <p:txBody>
          <a:bodyPr/>
          <a:lstStyle>
            <a:lvl1pPr>
              <a:defRPr/>
            </a:lvl1pPr>
          </a:lstStyle>
          <a:p>
            <a:endParaRPr lang="fr-FR"/>
          </a:p>
        </p:txBody>
      </p:sp>
      <p:sp>
        <p:nvSpPr>
          <p:cNvPr id="8" name="Slide Number Placeholder 7"/>
          <p:cNvSpPr>
            <a:spLocks noGrp="1"/>
          </p:cNvSpPr>
          <p:nvPr>
            <p:ph type="sldNum" sz="quarter" idx="12"/>
          </p:nvPr>
        </p:nvSpPr>
        <p:spPr>
          <a:xfrm>
            <a:off x="8737600" y="6245225"/>
            <a:ext cx="2844800" cy="476250"/>
          </a:xfrm>
        </p:spPr>
        <p:txBody>
          <a:bodyPr/>
          <a:lstStyle>
            <a:lvl1pPr>
              <a:defRPr/>
            </a:lvl1pPr>
          </a:lstStyle>
          <a:p>
            <a:fld id="{B639C4C8-1DA5-47E4-8625-F342887E46D1}" type="slidenum">
              <a:rPr lang="fr-FR"/>
              <a:pPr/>
              <a:t>‹#›</a:t>
            </a:fld>
            <a:endParaRPr lang="fr-FR"/>
          </a:p>
        </p:txBody>
      </p:sp>
    </p:spTree>
    <p:extLst>
      <p:ext uri="{BB962C8B-B14F-4D97-AF65-F5344CB8AC3E}">
        <p14:creationId xmlns:p14="http://schemas.microsoft.com/office/powerpoint/2010/main" val="3113252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2844800" cy="476250"/>
          </a:xfrm>
        </p:spPr>
        <p:txBody>
          <a:bodyPr/>
          <a:lstStyle>
            <a:lvl1pPr>
              <a:defRPr/>
            </a:lvl1pPr>
          </a:lstStyle>
          <a:p>
            <a:endParaRPr lang="fr-FR"/>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fr-FR"/>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C023FFEB-00E8-47C5-B60C-8E9438824061}" type="slidenum">
              <a:rPr lang="fr-FR"/>
              <a:pPr/>
              <a:t>‹#›</a:t>
            </a:fld>
            <a:endParaRPr lang="fr-FR"/>
          </a:p>
        </p:txBody>
      </p:sp>
    </p:spTree>
    <p:extLst>
      <p:ext uri="{BB962C8B-B14F-4D97-AF65-F5344CB8AC3E}">
        <p14:creationId xmlns:p14="http://schemas.microsoft.com/office/powerpoint/2010/main" val="3001804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4F1E4F-610F-4F45-A40D-49FEA9C3B8A1}"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709BE8-CE3F-4376-8BFD-862035D88999}" type="slidenum">
              <a:rPr lang="en-US" smtClean="0"/>
              <a:t>‹#›</a:t>
            </a:fld>
            <a:endParaRPr lang="en-US"/>
          </a:p>
        </p:txBody>
      </p:sp>
    </p:spTree>
    <p:extLst>
      <p:ext uri="{BB962C8B-B14F-4D97-AF65-F5344CB8AC3E}">
        <p14:creationId xmlns:p14="http://schemas.microsoft.com/office/powerpoint/2010/main" val="1567379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4F1E4F-610F-4F45-A40D-49FEA9C3B8A1}"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709BE8-CE3F-4376-8BFD-862035D88999}" type="slidenum">
              <a:rPr lang="en-US" smtClean="0"/>
              <a:t>‹#›</a:t>
            </a:fld>
            <a:endParaRPr lang="en-US"/>
          </a:p>
        </p:txBody>
      </p:sp>
    </p:spTree>
    <p:extLst>
      <p:ext uri="{BB962C8B-B14F-4D97-AF65-F5344CB8AC3E}">
        <p14:creationId xmlns:p14="http://schemas.microsoft.com/office/powerpoint/2010/main" val="3390403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4F1E4F-610F-4F45-A40D-49FEA9C3B8A1}"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709BE8-CE3F-4376-8BFD-862035D88999}" type="slidenum">
              <a:rPr lang="en-US" smtClean="0"/>
              <a:t>‹#›</a:t>
            </a:fld>
            <a:endParaRPr lang="en-US"/>
          </a:p>
        </p:txBody>
      </p:sp>
    </p:spTree>
    <p:extLst>
      <p:ext uri="{BB962C8B-B14F-4D97-AF65-F5344CB8AC3E}">
        <p14:creationId xmlns:p14="http://schemas.microsoft.com/office/powerpoint/2010/main" val="795833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4F1E4F-610F-4F45-A40D-49FEA9C3B8A1}" type="datetimeFigureOut">
              <a:rPr lang="en-US" smtClean="0"/>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709BE8-CE3F-4376-8BFD-862035D88999}" type="slidenum">
              <a:rPr lang="en-US" smtClean="0"/>
              <a:t>‹#›</a:t>
            </a:fld>
            <a:endParaRPr lang="en-US"/>
          </a:p>
        </p:txBody>
      </p:sp>
    </p:spTree>
    <p:extLst>
      <p:ext uri="{BB962C8B-B14F-4D97-AF65-F5344CB8AC3E}">
        <p14:creationId xmlns:p14="http://schemas.microsoft.com/office/powerpoint/2010/main" val="2421365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4F1E4F-610F-4F45-A40D-49FEA9C3B8A1}" type="datetimeFigureOut">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709BE8-CE3F-4376-8BFD-862035D88999}" type="slidenum">
              <a:rPr lang="en-US" smtClean="0"/>
              <a:t>‹#›</a:t>
            </a:fld>
            <a:endParaRPr lang="en-US"/>
          </a:p>
        </p:txBody>
      </p:sp>
    </p:spTree>
    <p:extLst>
      <p:ext uri="{BB962C8B-B14F-4D97-AF65-F5344CB8AC3E}">
        <p14:creationId xmlns:p14="http://schemas.microsoft.com/office/powerpoint/2010/main" val="1349906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4F1E4F-610F-4F45-A40D-49FEA9C3B8A1}" type="datetimeFigureOut">
              <a:rPr lang="en-US" smtClean="0"/>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709BE8-CE3F-4376-8BFD-862035D88999}" type="slidenum">
              <a:rPr lang="en-US" smtClean="0"/>
              <a:t>‹#›</a:t>
            </a:fld>
            <a:endParaRPr lang="en-US"/>
          </a:p>
        </p:txBody>
      </p:sp>
    </p:spTree>
    <p:extLst>
      <p:ext uri="{BB962C8B-B14F-4D97-AF65-F5344CB8AC3E}">
        <p14:creationId xmlns:p14="http://schemas.microsoft.com/office/powerpoint/2010/main" val="905228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4F1E4F-610F-4F45-A40D-49FEA9C3B8A1}"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709BE8-CE3F-4376-8BFD-862035D88999}" type="slidenum">
              <a:rPr lang="en-US" smtClean="0"/>
              <a:t>‹#›</a:t>
            </a:fld>
            <a:endParaRPr lang="en-US"/>
          </a:p>
        </p:txBody>
      </p:sp>
    </p:spTree>
    <p:extLst>
      <p:ext uri="{BB962C8B-B14F-4D97-AF65-F5344CB8AC3E}">
        <p14:creationId xmlns:p14="http://schemas.microsoft.com/office/powerpoint/2010/main" val="1597110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4F1E4F-610F-4F45-A40D-49FEA9C3B8A1}"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709BE8-CE3F-4376-8BFD-862035D88999}" type="slidenum">
              <a:rPr lang="en-US" smtClean="0"/>
              <a:t>‹#›</a:t>
            </a:fld>
            <a:endParaRPr lang="en-US"/>
          </a:p>
        </p:txBody>
      </p:sp>
    </p:spTree>
    <p:extLst>
      <p:ext uri="{BB962C8B-B14F-4D97-AF65-F5344CB8AC3E}">
        <p14:creationId xmlns:p14="http://schemas.microsoft.com/office/powerpoint/2010/main" val="599383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4F1E4F-610F-4F45-A40D-49FEA9C3B8A1}" type="datetimeFigureOut">
              <a:rPr lang="en-US" smtClean="0"/>
              <a:t>11/2/2021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709BE8-CE3F-4376-8BFD-862035D88999}" type="slidenum">
              <a:rPr lang="en-US" smtClean="0"/>
              <a:t>‹#›</a:t>
            </a:fld>
            <a:endParaRPr lang="en-US"/>
          </a:p>
        </p:txBody>
      </p:sp>
    </p:spTree>
    <p:extLst>
      <p:ext uri="{BB962C8B-B14F-4D97-AF65-F5344CB8AC3E}">
        <p14:creationId xmlns:p14="http://schemas.microsoft.com/office/powerpoint/2010/main" val="1964601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Decision Tree</a:t>
            </a:r>
            <a:endParaRPr lang="en-US" dirty="0"/>
          </a:p>
        </p:txBody>
      </p:sp>
    </p:spTree>
    <p:extLst>
      <p:ext uri="{BB962C8B-B14F-4D97-AF65-F5344CB8AC3E}">
        <p14:creationId xmlns:p14="http://schemas.microsoft.com/office/powerpoint/2010/main" val="7865891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Decision Trees</a:t>
            </a:r>
            <a:endParaRPr lang="en-US" dirty="0"/>
          </a:p>
        </p:txBody>
      </p:sp>
      <p:sp>
        <p:nvSpPr>
          <p:cNvPr id="3" name="Content Placeholder 2"/>
          <p:cNvSpPr>
            <a:spLocks noGrp="1"/>
          </p:cNvSpPr>
          <p:nvPr>
            <p:ph idx="1"/>
          </p:nvPr>
        </p:nvSpPr>
        <p:spPr/>
        <p:txBody>
          <a:bodyPr>
            <a:normAutofit/>
          </a:bodyPr>
          <a:lstStyle/>
          <a:p>
            <a:r>
              <a:rPr lang="en-US" dirty="0" smtClean="0"/>
              <a:t>Easy to understand even for non-technical people due to graphical representation</a:t>
            </a:r>
          </a:p>
          <a:p>
            <a:r>
              <a:rPr lang="en-US" dirty="0" smtClean="0"/>
              <a:t>Useful in data exploration. Decision trees can quickly identify important variables and relation between two or more variables.</a:t>
            </a:r>
          </a:p>
          <a:p>
            <a:r>
              <a:rPr lang="en-US" dirty="0"/>
              <a:t>Less data cleaning </a:t>
            </a:r>
            <a:r>
              <a:rPr lang="en-US" dirty="0" smtClean="0"/>
              <a:t>is required than other approaches</a:t>
            </a:r>
          </a:p>
          <a:p>
            <a:r>
              <a:rPr lang="en-US" dirty="0" smtClean="0"/>
              <a:t>Not severely affected by outliers and missing values</a:t>
            </a:r>
          </a:p>
          <a:p>
            <a:r>
              <a:rPr lang="en-US" dirty="0" smtClean="0"/>
              <a:t> It can handle both numerical and categorical data</a:t>
            </a:r>
          </a:p>
          <a:p>
            <a:r>
              <a:rPr lang="en-US" dirty="0"/>
              <a:t>Non Parametric </a:t>
            </a:r>
            <a:r>
              <a:rPr lang="en-US" dirty="0" smtClean="0"/>
              <a:t>Method</a:t>
            </a:r>
          </a:p>
          <a:p>
            <a:endParaRPr lang="en-US" dirty="0"/>
          </a:p>
        </p:txBody>
      </p:sp>
    </p:spTree>
    <p:extLst>
      <p:ext uri="{BB962C8B-B14F-4D97-AF65-F5344CB8AC3E}">
        <p14:creationId xmlns:p14="http://schemas.microsoft.com/office/powerpoint/2010/main" val="35912046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a:t>
            </a:r>
            <a:r>
              <a:rPr lang="en-US" dirty="0"/>
              <a:t>of Decision Trees</a:t>
            </a:r>
          </a:p>
        </p:txBody>
      </p:sp>
      <p:sp>
        <p:nvSpPr>
          <p:cNvPr id="3" name="Content Placeholder 2"/>
          <p:cNvSpPr>
            <a:spLocks noGrp="1"/>
          </p:cNvSpPr>
          <p:nvPr>
            <p:ph idx="1"/>
          </p:nvPr>
        </p:nvSpPr>
        <p:spPr/>
        <p:txBody>
          <a:bodyPr/>
          <a:lstStyle/>
          <a:p>
            <a:r>
              <a:rPr lang="en-US" b="1" dirty="0"/>
              <a:t>Over fitting:</a:t>
            </a:r>
            <a:r>
              <a:rPr lang="en-US" dirty="0"/>
              <a:t> Over fitting is one of the most practical difficulty for decision tree </a:t>
            </a:r>
            <a:r>
              <a:rPr lang="en-US" dirty="0" smtClean="0"/>
              <a:t>models</a:t>
            </a:r>
            <a:r>
              <a:rPr lang="en-US" dirty="0"/>
              <a:t>.</a:t>
            </a:r>
          </a:p>
          <a:p>
            <a:r>
              <a:rPr lang="en-US" b="1" dirty="0"/>
              <a:t>Not </a:t>
            </a:r>
            <a:r>
              <a:rPr lang="en-US" b="1" dirty="0" smtClean="0"/>
              <a:t>ideal for </a:t>
            </a:r>
            <a:r>
              <a:rPr lang="en-US" b="1" dirty="0"/>
              <a:t>continuous variables</a:t>
            </a:r>
            <a:r>
              <a:rPr lang="en-US" dirty="0"/>
              <a:t>: While working with continuous numerical variables, decision tree looses information when it categorizes variables in different categories.</a:t>
            </a:r>
          </a:p>
          <a:p>
            <a:endParaRPr lang="en-US" dirty="0"/>
          </a:p>
        </p:txBody>
      </p:sp>
    </p:spTree>
    <p:extLst>
      <p:ext uri="{BB962C8B-B14F-4D97-AF65-F5344CB8AC3E}">
        <p14:creationId xmlns:p14="http://schemas.microsoft.com/office/powerpoint/2010/main" val="30688224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Trees </a:t>
            </a:r>
            <a:r>
              <a:rPr lang="en-US" dirty="0" err="1"/>
              <a:t>vs</a:t>
            </a:r>
            <a:r>
              <a:rPr lang="en-US" dirty="0"/>
              <a:t> Classification Trees</a:t>
            </a:r>
          </a:p>
        </p:txBody>
      </p:sp>
      <p:sp>
        <p:nvSpPr>
          <p:cNvPr id="3" name="Content Placeholder 2"/>
          <p:cNvSpPr>
            <a:spLocks noGrp="1"/>
          </p:cNvSpPr>
          <p:nvPr>
            <p:ph idx="1"/>
          </p:nvPr>
        </p:nvSpPr>
        <p:spPr/>
        <p:txBody>
          <a:bodyPr/>
          <a:lstStyle/>
          <a:p>
            <a:r>
              <a:rPr lang="en-US" dirty="0"/>
              <a:t>In case of </a:t>
            </a:r>
            <a:r>
              <a:rPr lang="en-US" u="sng" dirty="0"/>
              <a:t>regression tree</a:t>
            </a:r>
            <a:r>
              <a:rPr lang="en-US" dirty="0"/>
              <a:t>, the value obtained by terminal nodes in the training data is the mean response of observation falling in that region. Thus, if an unseen data observation falls in that region, we’ll make its prediction with mean value</a:t>
            </a:r>
            <a:r>
              <a:rPr lang="en-US" dirty="0" smtClean="0"/>
              <a:t>.</a:t>
            </a:r>
          </a:p>
          <a:p>
            <a:r>
              <a:rPr lang="en-US" dirty="0"/>
              <a:t>In case of </a:t>
            </a:r>
            <a:r>
              <a:rPr lang="en-US" u="sng" dirty="0"/>
              <a:t>classification tree</a:t>
            </a:r>
            <a:r>
              <a:rPr lang="en-US" dirty="0"/>
              <a:t>, the value (class) obtained by terminal node in the training data is the mode of observations falling in that region. Thus, if an unseen data observation falls in that region, we’ll make its prediction with mode value.</a:t>
            </a:r>
          </a:p>
        </p:txBody>
      </p:sp>
    </p:spTree>
    <p:extLst>
      <p:ext uri="{BB962C8B-B14F-4D97-AF65-F5344CB8AC3E}">
        <p14:creationId xmlns:p14="http://schemas.microsoft.com/office/powerpoint/2010/main" val="40170830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Greedy Splitting</a:t>
            </a:r>
            <a:endParaRPr lang="en-US" dirty="0"/>
          </a:p>
        </p:txBody>
      </p:sp>
      <p:sp>
        <p:nvSpPr>
          <p:cNvPr id="3" name="Content Placeholder 2"/>
          <p:cNvSpPr>
            <a:spLocks noGrp="1"/>
          </p:cNvSpPr>
          <p:nvPr>
            <p:ph idx="1"/>
          </p:nvPr>
        </p:nvSpPr>
        <p:spPr/>
        <p:txBody>
          <a:bodyPr>
            <a:normAutofit fontScale="77500" lnSpcReduction="20000"/>
          </a:bodyPr>
          <a:lstStyle/>
          <a:p>
            <a:r>
              <a:rPr lang="en-US" dirty="0"/>
              <a:t>Both the trees divide the predictor space (independent variables) into distinct and non-overlapping regions. For the sake of simplicity, you can think of these regions as high dimensional boxes or boxes.</a:t>
            </a:r>
          </a:p>
          <a:p>
            <a:r>
              <a:rPr lang="en-US" dirty="0"/>
              <a:t>Both the trees follow a top-down greedy approach known as recursive binary splitting. We call it as ‘top-down’ because it begins from the top of tree when all the observations are available in a single region and successively splits the predictor space into two new branches down the tree. It is known as ‘greedy’ because, the algorithm cares (looks for best variable available) about only the current split, and not about future splits which will lead to a better tree.</a:t>
            </a:r>
          </a:p>
          <a:p>
            <a:r>
              <a:rPr lang="en-US" dirty="0"/>
              <a:t>This splitting process is continued until a user defined stopping criteria is reached. For example: we can tell the </a:t>
            </a:r>
            <a:r>
              <a:rPr lang="en-US" dirty="0" err="1"/>
              <a:t>the</a:t>
            </a:r>
            <a:r>
              <a:rPr lang="en-US" dirty="0"/>
              <a:t> algorithm to stop once the number of observations per node becomes less than 50.</a:t>
            </a:r>
          </a:p>
          <a:p>
            <a:r>
              <a:rPr lang="en-US" dirty="0"/>
              <a:t>In both the cases, the splitting process results in fully grown trees until the stopping criteria is reached. But, the fully grown tree is likely to </a:t>
            </a:r>
            <a:r>
              <a:rPr lang="en-US" dirty="0" err="1"/>
              <a:t>overfit</a:t>
            </a:r>
            <a:r>
              <a:rPr lang="en-US" dirty="0"/>
              <a:t> data, leading to poor accuracy on unseen data. This bring ‘pruning’. Pruning is one of the technique used tackle </a:t>
            </a:r>
            <a:r>
              <a:rPr lang="en-US" dirty="0" err="1"/>
              <a:t>overfitting</a:t>
            </a:r>
            <a:r>
              <a:rPr lang="en-US" dirty="0"/>
              <a:t>. </a:t>
            </a:r>
          </a:p>
        </p:txBody>
      </p:sp>
    </p:spTree>
    <p:extLst>
      <p:ext uri="{BB962C8B-B14F-4D97-AF65-F5344CB8AC3E}">
        <p14:creationId xmlns:p14="http://schemas.microsoft.com/office/powerpoint/2010/main" val="18048529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Criteria</a:t>
            </a:r>
            <a:endParaRPr lang="en-US" dirty="0"/>
          </a:p>
        </p:txBody>
      </p:sp>
      <p:sp>
        <p:nvSpPr>
          <p:cNvPr id="3" name="Content Placeholder 2"/>
          <p:cNvSpPr>
            <a:spLocks noGrp="1"/>
          </p:cNvSpPr>
          <p:nvPr>
            <p:ph idx="1"/>
          </p:nvPr>
        </p:nvSpPr>
        <p:spPr/>
        <p:txBody>
          <a:bodyPr/>
          <a:lstStyle/>
          <a:p>
            <a:r>
              <a:rPr lang="en-US" dirty="0" smtClean="0"/>
              <a:t>Multiple decision criteria are available to make a split</a:t>
            </a:r>
          </a:p>
          <a:p>
            <a:pPr lvl="1"/>
            <a:r>
              <a:rPr lang="en-US" dirty="0" smtClean="0"/>
              <a:t>The decision criteria affects the tree’s accuracy</a:t>
            </a:r>
          </a:p>
          <a:p>
            <a:r>
              <a:rPr lang="en-US" dirty="0"/>
              <a:t>The creation of sub-nodes increases the homogeneity of resultant sub-nodes</a:t>
            </a:r>
            <a:r>
              <a:rPr lang="en-US" dirty="0" smtClean="0"/>
              <a:t>.</a:t>
            </a:r>
          </a:p>
          <a:p>
            <a:pPr lvl="1"/>
            <a:r>
              <a:rPr lang="en-US" dirty="0"/>
              <a:t>purity of the node increases with respect to the target </a:t>
            </a:r>
            <a:r>
              <a:rPr lang="en-US" dirty="0" smtClean="0"/>
              <a:t>variable</a:t>
            </a:r>
          </a:p>
          <a:p>
            <a:r>
              <a:rPr lang="en-US" dirty="0"/>
              <a:t>Decision tree splits the nodes on </a:t>
            </a:r>
            <a:r>
              <a:rPr lang="en-US" b="1" dirty="0"/>
              <a:t>all</a:t>
            </a:r>
            <a:r>
              <a:rPr lang="en-US" dirty="0"/>
              <a:t> available variables and then </a:t>
            </a:r>
            <a:r>
              <a:rPr lang="en-US" b="1" dirty="0"/>
              <a:t>selects</a:t>
            </a:r>
            <a:r>
              <a:rPr lang="en-US" dirty="0"/>
              <a:t> the split which results in most homogeneous sub-nodes</a:t>
            </a:r>
            <a:r>
              <a:rPr lang="en-US" dirty="0" smtClean="0"/>
              <a:t>.</a:t>
            </a:r>
          </a:p>
          <a:p>
            <a:endParaRPr lang="en-US" dirty="0" smtClean="0"/>
          </a:p>
          <a:p>
            <a:endParaRPr lang="en-US" dirty="0"/>
          </a:p>
        </p:txBody>
      </p:sp>
    </p:spTree>
    <p:extLst>
      <p:ext uri="{BB962C8B-B14F-4D97-AF65-F5344CB8AC3E}">
        <p14:creationId xmlns:p14="http://schemas.microsoft.com/office/powerpoint/2010/main" val="1097866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Criteria – </a:t>
            </a:r>
            <a:r>
              <a:rPr lang="en-US" dirty="0" err="1" smtClean="0"/>
              <a:t>Gini</a:t>
            </a:r>
            <a:r>
              <a:rPr lang="en-US" dirty="0" smtClean="0"/>
              <a:t> Index</a:t>
            </a:r>
            <a:endParaRPr lang="en-US" dirty="0"/>
          </a:p>
        </p:txBody>
      </p:sp>
      <p:sp>
        <p:nvSpPr>
          <p:cNvPr id="3" name="Content Placeholder 2"/>
          <p:cNvSpPr>
            <a:spLocks noGrp="1"/>
          </p:cNvSpPr>
          <p:nvPr>
            <p:ph idx="1"/>
          </p:nvPr>
        </p:nvSpPr>
        <p:spPr/>
        <p:txBody>
          <a:bodyPr/>
          <a:lstStyle/>
          <a:p>
            <a:r>
              <a:rPr lang="en-US" dirty="0" smtClean="0"/>
              <a:t>If </a:t>
            </a:r>
            <a:r>
              <a:rPr lang="en-US" dirty="0"/>
              <a:t>we select two items from a population at random then they must be of same class and probability for this is 1 if population is pure</a:t>
            </a:r>
            <a:r>
              <a:rPr lang="en-US" dirty="0" smtClean="0"/>
              <a:t>.</a:t>
            </a:r>
            <a:endParaRPr lang="en-US" dirty="0"/>
          </a:p>
          <a:p>
            <a:pPr lvl="1"/>
            <a:r>
              <a:rPr lang="en-US" dirty="0"/>
              <a:t>It works with categorical target variable “Success” or “Failure”.</a:t>
            </a:r>
          </a:p>
          <a:p>
            <a:pPr lvl="1"/>
            <a:r>
              <a:rPr lang="en-US" dirty="0"/>
              <a:t>It performs only Binary splits</a:t>
            </a:r>
          </a:p>
          <a:p>
            <a:pPr lvl="1"/>
            <a:r>
              <a:rPr lang="en-US" dirty="0"/>
              <a:t>Higher the value of </a:t>
            </a:r>
            <a:r>
              <a:rPr lang="en-US" dirty="0" err="1"/>
              <a:t>Gini</a:t>
            </a:r>
            <a:r>
              <a:rPr lang="en-US" dirty="0"/>
              <a:t> higher the homogeneity.</a:t>
            </a:r>
          </a:p>
          <a:p>
            <a:pPr lvl="1"/>
            <a:r>
              <a:rPr lang="en-US" dirty="0"/>
              <a:t>CART (Classification and Regression Tree) uses </a:t>
            </a:r>
            <a:r>
              <a:rPr lang="en-US" dirty="0" err="1"/>
              <a:t>Gini</a:t>
            </a:r>
            <a:r>
              <a:rPr lang="en-US" dirty="0"/>
              <a:t> method to create binary splits.</a:t>
            </a:r>
          </a:p>
        </p:txBody>
      </p:sp>
    </p:spTree>
    <p:extLst>
      <p:ext uri="{BB962C8B-B14F-4D97-AF65-F5344CB8AC3E}">
        <p14:creationId xmlns:p14="http://schemas.microsoft.com/office/powerpoint/2010/main" val="30169761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Criteria – </a:t>
            </a:r>
            <a:r>
              <a:rPr lang="en-US" dirty="0" err="1" smtClean="0"/>
              <a:t>Gini</a:t>
            </a:r>
            <a:r>
              <a:rPr lang="en-US" dirty="0" smtClean="0"/>
              <a:t> Index Steps</a:t>
            </a:r>
            <a:endParaRPr lang="en-US" dirty="0"/>
          </a:p>
        </p:txBody>
      </p:sp>
      <p:sp>
        <p:nvSpPr>
          <p:cNvPr id="3" name="Content Placeholder 2"/>
          <p:cNvSpPr>
            <a:spLocks noGrp="1"/>
          </p:cNvSpPr>
          <p:nvPr>
            <p:ph idx="1"/>
          </p:nvPr>
        </p:nvSpPr>
        <p:spPr/>
        <p:txBody>
          <a:bodyPr/>
          <a:lstStyle/>
          <a:p>
            <a:r>
              <a:rPr lang="en-US" dirty="0"/>
              <a:t>Calculate </a:t>
            </a:r>
            <a:r>
              <a:rPr lang="en-US" dirty="0" err="1"/>
              <a:t>Gini</a:t>
            </a:r>
            <a:r>
              <a:rPr lang="en-US" dirty="0"/>
              <a:t> for sub-nodes, using formula sum of square of probability for success and failure (p^2+q^2).</a:t>
            </a:r>
          </a:p>
          <a:p>
            <a:r>
              <a:rPr lang="en-US" dirty="0"/>
              <a:t>Calculate </a:t>
            </a:r>
            <a:r>
              <a:rPr lang="en-US" dirty="0" err="1"/>
              <a:t>Gini</a:t>
            </a:r>
            <a:r>
              <a:rPr lang="en-US" dirty="0"/>
              <a:t> for split using weighted </a:t>
            </a:r>
            <a:r>
              <a:rPr lang="en-US" dirty="0" err="1"/>
              <a:t>Gini</a:t>
            </a:r>
            <a:r>
              <a:rPr lang="en-US" dirty="0"/>
              <a:t> score of each node of that split</a:t>
            </a:r>
          </a:p>
        </p:txBody>
      </p:sp>
    </p:spTree>
    <p:extLst>
      <p:ext uri="{BB962C8B-B14F-4D97-AF65-F5344CB8AC3E}">
        <p14:creationId xmlns:p14="http://schemas.microsoft.com/office/powerpoint/2010/main" val="24074437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Criteria – </a:t>
            </a:r>
            <a:r>
              <a:rPr lang="en-US" dirty="0" err="1"/>
              <a:t>Gini</a:t>
            </a:r>
            <a:r>
              <a:rPr lang="en-US" dirty="0"/>
              <a:t> Index </a:t>
            </a:r>
          </a:p>
        </p:txBody>
      </p:sp>
      <p:sp>
        <p:nvSpPr>
          <p:cNvPr id="3" name="Content Placeholder 2"/>
          <p:cNvSpPr>
            <a:spLocks noGrp="1"/>
          </p:cNvSpPr>
          <p:nvPr>
            <p:ph idx="1"/>
          </p:nvPr>
        </p:nvSpPr>
        <p:spPr/>
        <p:txBody>
          <a:bodyPr/>
          <a:lstStyle/>
          <a:p>
            <a:endParaRPr lang="en-US"/>
          </a:p>
        </p:txBody>
      </p:sp>
      <p:pic>
        <p:nvPicPr>
          <p:cNvPr id="2050" name="Picture 2" descr="Decision Tree, Algorithm, Gini Inde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185" y="1961546"/>
            <a:ext cx="10340777" cy="36407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63639" y="121028"/>
            <a:ext cx="9999084" cy="1200329"/>
          </a:xfrm>
          <a:prstGeom prst="rect">
            <a:avLst/>
          </a:prstGeom>
          <a:solidFill>
            <a:schemeClr val="accent1">
              <a:lumMod val="40000"/>
              <a:lumOff val="60000"/>
            </a:schemeClr>
          </a:solidFill>
          <a:ln w="44450">
            <a:solidFill>
              <a:schemeClr val="accent1"/>
            </a:solidFill>
          </a:ln>
        </p:spPr>
        <p:txBody>
          <a:bodyPr wrap="none" rtlCol="0">
            <a:spAutoFit/>
          </a:bodyPr>
          <a:lstStyle/>
          <a:p>
            <a:r>
              <a:rPr lang="en-US" sz="2400" dirty="0" smtClean="0"/>
              <a:t>1. Calculate</a:t>
            </a:r>
            <a:r>
              <a:rPr lang="en-US" sz="2400" dirty="0"/>
              <a:t>, </a:t>
            </a:r>
            <a:r>
              <a:rPr lang="en-US" sz="2400" dirty="0" err="1"/>
              <a:t>Gini</a:t>
            </a:r>
            <a:r>
              <a:rPr lang="en-US" sz="2400" dirty="0"/>
              <a:t> for sub-node Female = (0.2)*(0.2)+(0.8)*(0.8)=0.68</a:t>
            </a:r>
          </a:p>
          <a:p>
            <a:r>
              <a:rPr lang="en-US" sz="2400" dirty="0" smtClean="0"/>
              <a:t>2. </a:t>
            </a:r>
            <a:r>
              <a:rPr lang="en-US" sz="2400" dirty="0" err="1" smtClean="0"/>
              <a:t>Gini</a:t>
            </a:r>
            <a:r>
              <a:rPr lang="en-US" sz="2400" dirty="0" smtClean="0"/>
              <a:t> </a:t>
            </a:r>
            <a:r>
              <a:rPr lang="en-US" sz="2400" dirty="0"/>
              <a:t>for sub-node Male = (0.65)*(0.65)+(0.35)*(0.35)=0.55</a:t>
            </a:r>
          </a:p>
          <a:p>
            <a:r>
              <a:rPr lang="en-US" sz="2400" dirty="0" smtClean="0"/>
              <a:t>3. Calculate </a:t>
            </a:r>
            <a:r>
              <a:rPr lang="en-US" sz="2400" dirty="0"/>
              <a:t>weighted </a:t>
            </a:r>
            <a:r>
              <a:rPr lang="en-US" sz="2400" dirty="0" err="1"/>
              <a:t>Gini</a:t>
            </a:r>
            <a:r>
              <a:rPr lang="en-US" sz="2400" dirty="0"/>
              <a:t> for Split Gender = (10/30)*0.68+(20/30)*0.55 = </a:t>
            </a:r>
            <a:r>
              <a:rPr lang="en-US" sz="2400" b="1" dirty="0" smtClean="0"/>
              <a:t>0.59</a:t>
            </a:r>
            <a:endParaRPr lang="en-US" sz="2400" dirty="0"/>
          </a:p>
        </p:txBody>
      </p:sp>
      <p:sp>
        <p:nvSpPr>
          <p:cNvPr id="6" name="TextBox 5"/>
          <p:cNvSpPr txBox="1"/>
          <p:nvPr/>
        </p:nvSpPr>
        <p:spPr>
          <a:xfrm>
            <a:off x="463639" y="1450898"/>
            <a:ext cx="9999084" cy="1200329"/>
          </a:xfrm>
          <a:prstGeom prst="rect">
            <a:avLst/>
          </a:prstGeom>
          <a:solidFill>
            <a:schemeClr val="accent1">
              <a:lumMod val="40000"/>
              <a:lumOff val="60000"/>
            </a:schemeClr>
          </a:solidFill>
          <a:ln w="44450">
            <a:solidFill>
              <a:schemeClr val="accent1"/>
            </a:solidFill>
          </a:ln>
        </p:spPr>
        <p:txBody>
          <a:bodyPr wrap="square" rtlCol="0">
            <a:spAutoFit/>
          </a:bodyPr>
          <a:lstStyle/>
          <a:p>
            <a:r>
              <a:rPr lang="en-US" sz="2400" dirty="0" smtClean="0"/>
              <a:t>1. </a:t>
            </a:r>
            <a:r>
              <a:rPr lang="en-US" sz="2400" dirty="0" err="1" smtClean="0"/>
              <a:t>Gini</a:t>
            </a:r>
            <a:r>
              <a:rPr lang="en-US" sz="2400" dirty="0" smtClean="0"/>
              <a:t> </a:t>
            </a:r>
            <a:r>
              <a:rPr lang="en-US" sz="2400" dirty="0"/>
              <a:t>for sub-node Class IX = (0.43)*(0.43)+(0.57)*(0.57)=0.51</a:t>
            </a:r>
          </a:p>
          <a:p>
            <a:r>
              <a:rPr lang="en-US" sz="2400" dirty="0" smtClean="0"/>
              <a:t>2. </a:t>
            </a:r>
            <a:r>
              <a:rPr lang="en-US" sz="2400" dirty="0" err="1" smtClean="0"/>
              <a:t>Gini</a:t>
            </a:r>
            <a:r>
              <a:rPr lang="en-US" sz="2400" dirty="0" smtClean="0"/>
              <a:t> </a:t>
            </a:r>
            <a:r>
              <a:rPr lang="en-US" sz="2400" dirty="0"/>
              <a:t>for sub-node Class X = (0.56)*(0.56)+(0.44)*(0.44)=0.51</a:t>
            </a:r>
          </a:p>
          <a:p>
            <a:r>
              <a:rPr lang="en-US" sz="2400" dirty="0" smtClean="0"/>
              <a:t>3. Calculate </a:t>
            </a:r>
            <a:r>
              <a:rPr lang="en-US" sz="2400" dirty="0"/>
              <a:t>weighted </a:t>
            </a:r>
            <a:r>
              <a:rPr lang="en-US" sz="2400" dirty="0" err="1"/>
              <a:t>Gini</a:t>
            </a:r>
            <a:r>
              <a:rPr lang="en-US" sz="2400" dirty="0"/>
              <a:t> for Split Class = (14/30)*0.51+(16/30)*0.51 = 0.51</a:t>
            </a:r>
          </a:p>
        </p:txBody>
      </p:sp>
    </p:spTree>
    <p:extLst>
      <p:ext uri="{BB962C8B-B14F-4D97-AF65-F5344CB8AC3E}">
        <p14:creationId xmlns:p14="http://schemas.microsoft.com/office/powerpoint/2010/main" val="237545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fr-FR" dirty="0"/>
              <a:t>Chi-Square</a:t>
            </a:r>
          </a:p>
        </p:txBody>
      </p:sp>
      <p:sp>
        <p:nvSpPr>
          <p:cNvPr id="3075" name="Rectangle 3"/>
          <p:cNvSpPr>
            <a:spLocks noGrp="1" noChangeArrowheads="1"/>
          </p:cNvSpPr>
          <p:nvPr>
            <p:ph type="body" idx="1"/>
          </p:nvPr>
        </p:nvSpPr>
        <p:spPr/>
        <p:txBody>
          <a:bodyPr/>
          <a:lstStyle/>
          <a:p>
            <a:r>
              <a:rPr lang="en-US"/>
              <a:t>It finds out the statistical significance between the differences between sub-nodes and parent node.</a:t>
            </a:r>
          </a:p>
          <a:p>
            <a:pPr lvl="1"/>
            <a:r>
              <a:rPr lang="en-US"/>
              <a:t>measured by sum of squares of standardized differences between observed and expected frequencies of target variable.</a:t>
            </a:r>
          </a:p>
          <a:p>
            <a:endParaRPr lang="fr-FR"/>
          </a:p>
        </p:txBody>
      </p:sp>
    </p:spTree>
    <p:extLst>
      <p:ext uri="{BB962C8B-B14F-4D97-AF65-F5344CB8AC3E}">
        <p14:creationId xmlns:p14="http://schemas.microsoft.com/office/powerpoint/2010/main" val="35320767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fr-FR"/>
              <a:t>Chi-Square</a:t>
            </a:r>
          </a:p>
        </p:txBody>
      </p:sp>
      <p:sp>
        <p:nvSpPr>
          <p:cNvPr id="4099" name="Rectangle 3"/>
          <p:cNvSpPr>
            <a:spLocks noGrp="1" noChangeArrowheads="1"/>
          </p:cNvSpPr>
          <p:nvPr>
            <p:ph type="body" idx="1"/>
          </p:nvPr>
        </p:nvSpPr>
        <p:spPr/>
        <p:txBody>
          <a:bodyPr/>
          <a:lstStyle/>
          <a:p>
            <a:pPr>
              <a:lnSpc>
                <a:spcPct val="90000"/>
              </a:lnSpc>
            </a:pPr>
            <a:r>
              <a:rPr lang="en-US" sz="2400"/>
              <a:t>It works with categorical target variable “Success” or “Failure”.</a:t>
            </a:r>
          </a:p>
          <a:p>
            <a:pPr>
              <a:lnSpc>
                <a:spcPct val="90000"/>
              </a:lnSpc>
            </a:pPr>
            <a:r>
              <a:rPr lang="en-US" sz="2400"/>
              <a:t>It can perform two or more splits.</a:t>
            </a:r>
          </a:p>
          <a:p>
            <a:pPr>
              <a:lnSpc>
                <a:spcPct val="90000"/>
              </a:lnSpc>
            </a:pPr>
            <a:r>
              <a:rPr lang="en-US" sz="2400"/>
              <a:t>Higher the value of Chi-Square higher the statistical significance of differences between sub-node and Parent node.</a:t>
            </a:r>
          </a:p>
          <a:p>
            <a:pPr>
              <a:lnSpc>
                <a:spcPct val="90000"/>
              </a:lnSpc>
            </a:pPr>
            <a:r>
              <a:rPr lang="en-US" sz="2400"/>
              <a:t>Chi-Square of each node is calculated using formula,</a:t>
            </a:r>
          </a:p>
          <a:p>
            <a:pPr>
              <a:lnSpc>
                <a:spcPct val="90000"/>
              </a:lnSpc>
              <a:buFontTx/>
              <a:buNone/>
            </a:pPr>
            <a:r>
              <a:rPr lang="en-US" sz="2400"/>
              <a:t>	</a:t>
            </a:r>
            <a:r>
              <a:rPr lang="en-US" sz="2400" b="1"/>
              <a:t>Chi-square = ((Actual – Expected)^2 / Expected)^1/2</a:t>
            </a:r>
          </a:p>
          <a:p>
            <a:pPr>
              <a:lnSpc>
                <a:spcPct val="90000"/>
              </a:lnSpc>
            </a:pPr>
            <a:r>
              <a:rPr lang="en-US" sz="2400"/>
              <a:t>It generates tree called CHAID (Chi-square Automatic Interaction Detector)</a:t>
            </a:r>
            <a:endParaRPr lang="fr-FR" sz="2400"/>
          </a:p>
        </p:txBody>
      </p:sp>
    </p:spTree>
    <p:extLst>
      <p:ext uri="{BB962C8B-B14F-4D97-AF65-F5344CB8AC3E}">
        <p14:creationId xmlns:p14="http://schemas.microsoft.com/office/powerpoint/2010/main" val="33740255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Trees</a:t>
            </a:r>
            <a:endParaRPr lang="en-US" dirty="0"/>
          </a:p>
        </p:txBody>
      </p:sp>
      <p:sp>
        <p:nvSpPr>
          <p:cNvPr id="3" name="Content Placeholder 2"/>
          <p:cNvSpPr>
            <a:spLocks noGrp="1"/>
          </p:cNvSpPr>
          <p:nvPr>
            <p:ph idx="1"/>
          </p:nvPr>
        </p:nvSpPr>
        <p:spPr/>
        <p:txBody>
          <a:bodyPr/>
          <a:lstStyle/>
          <a:p>
            <a:r>
              <a:rPr lang="en-US" sz="2400" dirty="0" smtClean="0"/>
              <a:t>One </a:t>
            </a:r>
            <a:r>
              <a:rPr lang="en-US" sz="2400" dirty="0"/>
              <a:t>of the best and mostly used </a:t>
            </a:r>
            <a:r>
              <a:rPr lang="en-US" sz="2400" dirty="0" smtClean="0"/>
              <a:t>supervised learning methods</a:t>
            </a:r>
          </a:p>
          <a:p>
            <a:r>
              <a:rPr lang="en-US" sz="2400" dirty="0"/>
              <a:t>Tree based methods </a:t>
            </a:r>
            <a:r>
              <a:rPr lang="en-US" sz="2400" dirty="0" smtClean="0"/>
              <a:t>enables predictive </a:t>
            </a:r>
            <a:r>
              <a:rPr lang="en-US" sz="2400" dirty="0"/>
              <a:t>models with high accuracy, stability </a:t>
            </a:r>
            <a:r>
              <a:rPr lang="en-US" sz="2400" dirty="0" smtClean="0"/>
              <a:t>and ease </a:t>
            </a:r>
            <a:r>
              <a:rPr lang="en-US" sz="2400" dirty="0"/>
              <a:t>of interpretation</a:t>
            </a:r>
            <a:r>
              <a:rPr lang="en-US" sz="2400" dirty="0" smtClean="0"/>
              <a:t>.</a:t>
            </a:r>
          </a:p>
          <a:p>
            <a:r>
              <a:rPr lang="en-US" sz="2400" dirty="0" smtClean="0"/>
              <a:t>Map </a:t>
            </a:r>
            <a:r>
              <a:rPr lang="en-US" sz="2400" dirty="0"/>
              <a:t>non-linear relationships quite </a:t>
            </a:r>
            <a:r>
              <a:rPr lang="en-US" sz="2400" dirty="0" smtClean="0"/>
              <a:t>well</a:t>
            </a:r>
          </a:p>
          <a:p>
            <a:r>
              <a:rPr lang="en-US" sz="2400" dirty="0" smtClean="0"/>
              <a:t>Can be used to solve both classification and regression problems</a:t>
            </a:r>
          </a:p>
          <a:p>
            <a:endParaRPr lang="en-US" dirty="0"/>
          </a:p>
        </p:txBody>
      </p:sp>
      <p:pic>
        <p:nvPicPr>
          <p:cNvPr id="2050" name="Picture 2" descr="https://www.analyticsvidhya.com/wp-content/uploads/2016/04/d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192" y="4001294"/>
            <a:ext cx="8785615" cy="231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6849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fr-FR"/>
              <a:t>How to Calculate Chi-Square</a:t>
            </a:r>
          </a:p>
        </p:txBody>
      </p:sp>
      <p:sp>
        <p:nvSpPr>
          <p:cNvPr id="5123" name="Rectangle 3"/>
          <p:cNvSpPr>
            <a:spLocks noGrp="1" noChangeArrowheads="1"/>
          </p:cNvSpPr>
          <p:nvPr>
            <p:ph type="body" idx="1"/>
          </p:nvPr>
        </p:nvSpPr>
        <p:spPr/>
        <p:txBody>
          <a:bodyPr/>
          <a:lstStyle/>
          <a:p>
            <a:r>
              <a:rPr lang="en-US"/>
              <a:t>Calculate Chi-square for individual node by calculating the deviation for both Success and Failure </a:t>
            </a:r>
          </a:p>
          <a:p>
            <a:r>
              <a:rPr lang="en-US"/>
              <a:t>Calculated Chi-square of Split using Sum of all Chi-square of success and Failure of each node of the split</a:t>
            </a:r>
            <a:endParaRPr lang="fr-FR"/>
          </a:p>
        </p:txBody>
      </p:sp>
    </p:spTree>
    <p:extLst>
      <p:ext uri="{BB962C8B-B14F-4D97-AF65-F5344CB8AC3E}">
        <p14:creationId xmlns:p14="http://schemas.microsoft.com/office/powerpoint/2010/main" val="35700154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fr-FR"/>
              <a:t>Chi-Square Example</a:t>
            </a:r>
          </a:p>
        </p:txBody>
      </p:sp>
      <p:pic>
        <p:nvPicPr>
          <p:cNvPr id="6149" name="Picture 5" descr="Decision Tree, Algorithms"/>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063751" y="1268413"/>
            <a:ext cx="8208963" cy="1993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52" name="Picture 8" descr="Decision_Tree_Chi_Square1"/>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1992313" y="3411538"/>
            <a:ext cx="8424862" cy="1530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55" name="Picture 11" descr="Decision Tree, Chi-Square"/>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1992313" y="4868863"/>
            <a:ext cx="8424862" cy="14906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1773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52"/>
                                        </p:tgtEl>
                                        <p:attrNameLst>
                                          <p:attrName>style.visibility</p:attrName>
                                        </p:attrNameLst>
                                      </p:cBhvr>
                                      <p:to>
                                        <p:strVal val="visible"/>
                                      </p:to>
                                    </p:set>
                                    <p:animEffect transition="in" filter="blinds(horizontal)">
                                      <p:cBhvr>
                                        <p:cTn id="7" dur="500"/>
                                        <p:tgtEl>
                                          <p:spTgt spid="61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55"/>
                                        </p:tgtEl>
                                        <p:attrNameLst>
                                          <p:attrName>style.visibility</p:attrName>
                                        </p:attrNameLst>
                                      </p:cBhvr>
                                      <p:to>
                                        <p:strVal val="visible"/>
                                      </p:to>
                                    </p:set>
                                    <p:animEffect transition="in" filter="blinds(horizontal)">
                                      <p:cBhvr>
                                        <p:cTn id="12" dur="500"/>
                                        <p:tgtEl>
                                          <p:spTgt spid="6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fr-FR"/>
              <a:t>Information Gain</a:t>
            </a:r>
          </a:p>
        </p:txBody>
      </p:sp>
      <p:pic>
        <p:nvPicPr>
          <p:cNvPr id="10245" name="Picture 5" descr="Information Gain, Decision Tre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66989" y="1484314"/>
            <a:ext cx="7127875" cy="2651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7" name="Text Box 7"/>
          <p:cNvSpPr txBox="1">
            <a:spLocks noChangeArrowheads="1"/>
          </p:cNvSpPr>
          <p:nvPr/>
        </p:nvSpPr>
        <p:spPr bwMode="auto">
          <a:xfrm>
            <a:off x="2424114" y="4581525"/>
            <a:ext cx="5557355" cy="707886"/>
          </a:xfrm>
          <a:prstGeom prst="rect">
            <a:avLst/>
          </a:prstGeom>
          <a:solidFill>
            <a:srgbClr val="CCFFFF"/>
          </a:solidFill>
          <a:ln w="19050">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000000"/>
                </a:solidFill>
              </a:rPr>
              <a:t>Pure node requires less information to describe it. </a:t>
            </a:r>
            <a:br>
              <a:rPr lang="en-US" sz="2000">
                <a:solidFill>
                  <a:srgbClr val="000000"/>
                </a:solidFill>
              </a:rPr>
            </a:br>
            <a:r>
              <a:rPr lang="en-US" sz="2000">
                <a:solidFill>
                  <a:srgbClr val="000000"/>
                </a:solidFill>
              </a:rPr>
              <a:t>And, more impure node requires more information.</a:t>
            </a:r>
            <a:endParaRPr lang="fr-FR" sz="2000">
              <a:solidFill>
                <a:srgbClr val="000000"/>
              </a:solidFill>
            </a:endParaRPr>
          </a:p>
        </p:txBody>
      </p:sp>
    </p:spTree>
    <p:extLst>
      <p:ext uri="{BB962C8B-B14F-4D97-AF65-F5344CB8AC3E}">
        <p14:creationId xmlns:p14="http://schemas.microsoft.com/office/powerpoint/2010/main" val="2971048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7"/>
                                        </p:tgtEl>
                                        <p:attrNameLst>
                                          <p:attrName>style.visibility</p:attrName>
                                        </p:attrNameLst>
                                      </p:cBhvr>
                                      <p:to>
                                        <p:strVal val="visible"/>
                                      </p:to>
                                    </p:set>
                                    <p:animEffect transition="in" filter="blinds(horizontal)">
                                      <p:cBhvr>
                                        <p:cTn id="7" dur="5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fr-FR"/>
              <a:t>Information Gain – Entropy </a:t>
            </a:r>
          </a:p>
        </p:txBody>
      </p:sp>
      <p:sp>
        <p:nvSpPr>
          <p:cNvPr id="12291" name="Rectangle 3"/>
          <p:cNvSpPr>
            <a:spLocks noGrp="1" noChangeArrowheads="1"/>
          </p:cNvSpPr>
          <p:nvPr>
            <p:ph type="body" sz="half" idx="1"/>
          </p:nvPr>
        </p:nvSpPr>
        <p:spPr>
          <a:xfrm>
            <a:off x="1981201" y="1600201"/>
            <a:ext cx="8435975" cy="4525963"/>
          </a:xfrm>
        </p:spPr>
        <p:txBody>
          <a:bodyPr/>
          <a:lstStyle/>
          <a:p>
            <a:r>
              <a:rPr lang="en-US"/>
              <a:t>Information theory has a measure to define this degree of disorganization in a system known as </a:t>
            </a:r>
            <a:r>
              <a:rPr lang="en-US" b="1"/>
              <a:t>Entropy</a:t>
            </a:r>
            <a:r>
              <a:rPr lang="en-US"/>
              <a:t>. </a:t>
            </a:r>
          </a:p>
          <a:p>
            <a:pPr lvl="1"/>
            <a:r>
              <a:rPr lang="en-US"/>
              <a:t>If the sample is completely homogeneous, then the entropy is </a:t>
            </a:r>
            <a:r>
              <a:rPr lang="en-US" u="sng"/>
              <a:t>zero</a:t>
            </a:r>
            <a:r>
              <a:rPr lang="en-US"/>
              <a:t> and,</a:t>
            </a:r>
          </a:p>
          <a:p>
            <a:pPr lvl="1"/>
            <a:r>
              <a:rPr lang="en-US"/>
              <a:t>If the sample is an equally divided (50% – 50%), it has entropy of </a:t>
            </a:r>
            <a:r>
              <a:rPr lang="en-US" u="sng"/>
              <a:t>one</a:t>
            </a:r>
            <a:r>
              <a:rPr lang="en-US"/>
              <a:t>.</a:t>
            </a:r>
          </a:p>
          <a:p>
            <a:pPr lvl="1"/>
            <a:r>
              <a:rPr lang="en-US" b="1"/>
              <a:t>Information Gain = 1 - Entropy</a:t>
            </a:r>
          </a:p>
          <a:p>
            <a:r>
              <a:rPr lang="en-US"/>
              <a:t>Entropy can be calculated using formula:</a:t>
            </a:r>
            <a:endParaRPr lang="fr-FR"/>
          </a:p>
        </p:txBody>
      </p:sp>
      <p:pic>
        <p:nvPicPr>
          <p:cNvPr id="12293" name="Picture 5" descr="Entropy, Decision Tre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295775" y="4997161"/>
            <a:ext cx="4070350" cy="560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857342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fr-FR"/>
              <a:t>Information Gain – Entropy</a:t>
            </a:r>
          </a:p>
        </p:txBody>
      </p:sp>
      <p:sp>
        <p:nvSpPr>
          <p:cNvPr id="14339" name="Rectangle 3"/>
          <p:cNvSpPr>
            <a:spLocks noGrp="1" noChangeArrowheads="1"/>
          </p:cNvSpPr>
          <p:nvPr>
            <p:ph type="body" idx="1"/>
          </p:nvPr>
        </p:nvSpPr>
        <p:spPr/>
        <p:txBody>
          <a:bodyPr/>
          <a:lstStyle/>
          <a:p>
            <a:pPr>
              <a:lnSpc>
                <a:spcPct val="90000"/>
              </a:lnSpc>
            </a:pPr>
            <a:r>
              <a:rPr lang="en-US"/>
              <a:t>It chooses the split which has lowest entropy compared to parent node and other splits.</a:t>
            </a:r>
          </a:p>
          <a:p>
            <a:pPr lvl="1">
              <a:lnSpc>
                <a:spcPct val="90000"/>
              </a:lnSpc>
            </a:pPr>
            <a:r>
              <a:rPr lang="en-US"/>
              <a:t> The lesser the entropy, the better it is.</a:t>
            </a:r>
          </a:p>
          <a:p>
            <a:pPr>
              <a:lnSpc>
                <a:spcPct val="90000"/>
              </a:lnSpc>
            </a:pPr>
            <a:r>
              <a:rPr lang="fr-FR"/>
              <a:t>How to calculate entropy</a:t>
            </a:r>
          </a:p>
          <a:p>
            <a:pPr lvl="1">
              <a:lnSpc>
                <a:spcPct val="90000"/>
              </a:lnSpc>
            </a:pPr>
            <a:r>
              <a:rPr lang="en-US"/>
              <a:t>Calculate entropy of parent node</a:t>
            </a:r>
          </a:p>
          <a:p>
            <a:pPr lvl="1">
              <a:lnSpc>
                <a:spcPct val="90000"/>
              </a:lnSpc>
            </a:pPr>
            <a:r>
              <a:rPr lang="en-US"/>
              <a:t>Calculate entropy of each individual node of split and calculate weighted average of all sub-nodes available in split.</a:t>
            </a:r>
            <a:endParaRPr lang="fr-FR"/>
          </a:p>
        </p:txBody>
      </p:sp>
    </p:spTree>
    <p:extLst>
      <p:ext uri="{BB962C8B-B14F-4D97-AF65-F5344CB8AC3E}">
        <p14:creationId xmlns:p14="http://schemas.microsoft.com/office/powerpoint/2010/main" val="25864937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fr-FR"/>
              <a:t>Information Gain – Example </a:t>
            </a:r>
          </a:p>
        </p:txBody>
      </p:sp>
      <p:sp>
        <p:nvSpPr>
          <p:cNvPr id="15363" name="Rectangle 3"/>
          <p:cNvSpPr>
            <a:spLocks noGrp="1" noChangeArrowheads="1"/>
          </p:cNvSpPr>
          <p:nvPr>
            <p:ph type="body" idx="1"/>
          </p:nvPr>
        </p:nvSpPr>
        <p:spPr/>
        <p:txBody>
          <a:bodyPr/>
          <a:lstStyle/>
          <a:p>
            <a:pPr>
              <a:lnSpc>
                <a:spcPct val="80000"/>
              </a:lnSpc>
            </a:pPr>
            <a:r>
              <a:rPr lang="fr-FR" sz="2000"/>
              <a:t>Entropy for parent node = -(15/30) log</a:t>
            </a:r>
            <a:r>
              <a:rPr lang="fr-FR" sz="2000" baseline="-25000"/>
              <a:t>2</a:t>
            </a:r>
            <a:r>
              <a:rPr lang="fr-FR" sz="2000"/>
              <a:t> (15/30) – (15/30) log</a:t>
            </a:r>
            <a:r>
              <a:rPr lang="fr-FR" sz="2000" baseline="-25000"/>
              <a:t>2</a:t>
            </a:r>
            <a:r>
              <a:rPr lang="fr-FR" sz="2000"/>
              <a:t> (15/30) = </a:t>
            </a:r>
            <a:r>
              <a:rPr lang="fr-FR" sz="2000" b="1"/>
              <a:t>1.</a:t>
            </a:r>
            <a:r>
              <a:rPr lang="fr-FR" sz="2000"/>
              <a:t> Here 1 shows that it is a impure node.</a:t>
            </a:r>
          </a:p>
          <a:p>
            <a:pPr>
              <a:lnSpc>
                <a:spcPct val="80000"/>
              </a:lnSpc>
              <a:buFontTx/>
              <a:buNone/>
            </a:pPr>
            <a:endParaRPr lang="fr-FR" sz="2000" u="sng"/>
          </a:p>
          <a:p>
            <a:pPr>
              <a:lnSpc>
                <a:spcPct val="80000"/>
              </a:lnSpc>
              <a:buFontTx/>
              <a:buNone/>
            </a:pPr>
            <a:r>
              <a:rPr lang="fr-FR" sz="2000" u="sng"/>
              <a:t>SPLIT ON GENDER</a:t>
            </a:r>
          </a:p>
          <a:p>
            <a:pPr>
              <a:lnSpc>
                <a:spcPct val="80000"/>
              </a:lnSpc>
            </a:pPr>
            <a:r>
              <a:rPr lang="fr-FR" sz="2000"/>
              <a:t>Entropy for Female node = -(2/10) log</a:t>
            </a:r>
            <a:r>
              <a:rPr lang="fr-FR" sz="2000" baseline="-25000"/>
              <a:t>2</a:t>
            </a:r>
            <a:r>
              <a:rPr lang="fr-FR" sz="2000"/>
              <a:t> (2/10) – (8/10) log</a:t>
            </a:r>
            <a:r>
              <a:rPr lang="fr-FR" sz="2000" baseline="-25000"/>
              <a:t>2</a:t>
            </a:r>
            <a:r>
              <a:rPr lang="fr-FR" sz="2000"/>
              <a:t> (8/10) = </a:t>
            </a:r>
            <a:r>
              <a:rPr lang="fr-FR" sz="2000" b="1"/>
              <a:t>0.72</a:t>
            </a:r>
            <a:r>
              <a:rPr lang="fr-FR" sz="2000"/>
              <a:t> </a:t>
            </a:r>
            <a:br>
              <a:rPr lang="fr-FR" sz="2000"/>
            </a:br>
            <a:r>
              <a:rPr lang="fr-FR" sz="2000"/>
              <a:t>and for male node,  -(13/20) log</a:t>
            </a:r>
            <a:r>
              <a:rPr lang="fr-FR" sz="2000" baseline="-25000"/>
              <a:t>2</a:t>
            </a:r>
            <a:r>
              <a:rPr lang="fr-FR" sz="2000"/>
              <a:t> (13/20) – (7/20) log</a:t>
            </a:r>
            <a:r>
              <a:rPr lang="fr-FR" sz="2000" baseline="-25000"/>
              <a:t>2</a:t>
            </a:r>
            <a:r>
              <a:rPr lang="fr-FR" sz="2000"/>
              <a:t> (7/20) = </a:t>
            </a:r>
            <a:r>
              <a:rPr lang="fr-FR" sz="2000" b="1"/>
              <a:t>0.93</a:t>
            </a:r>
          </a:p>
          <a:p>
            <a:pPr>
              <a:lnSpc>
                <a:spcPct val="80000"/>
              </a:lnSpc>
            </a:pPr>
            <a:r>
              <a:rPr lang="fr-FR" sz="2000"/>
              <a:t>Entropy for split Gender = Weighted entropy of sub-nodes = (10/30)*0.72 + (20/30)*0.93 = </a:t>
            </a:r>
            <a:r>
              <a:rPr lang="fr-FR" sz="2000" b="1"/>
              <a:t>0.86</a:t>
            </a:r>
          </a:p>
          <a:p>
            <a:pPr>
              <a:lnSpc>
                <a:spcPct val="80000"/>
              </a:lnSpc>
              <a:buFontTx/>
              <a:buNone/>
            </a:pPr>
            <a:endParaRPr lang="fr-FR" sz="2000" u="sng"/>
          </a:p>
          <a:p>
            <a:pPr>
              <a:lnSpc>
                <a:spcPct val="80000"/>
              </a:lnSpc>
              <a:buFontTx/>
              <a:buNone/>
            </a:pPr>
            <a:r>
              <a:rPr lang="fr-FR" sz="2000" u="sng"/>
              <a:t>SPLIT ON CLASS</a:t>
            </a:r>
            <a:endParaRPr lang="fr-FR" sz="2000"/>
          </a:p>
          <a:p>
            <a:pPr>
              <a:lnSpc>
                <a:spcPct val="80000"/>
              </a:lnSpc>
            </a:pPr>
            <a:r>
              <a:rPr lang="fr-FR" sz="2000"/>
              <a:t>Entropy for Class IX node, -(6/14) log</a:t>
            </a:r>
            <a:r>
              <a:rPr lang="fr-FR" sz="2000" baseline="-25000"/>
              <a:t>2</a:t>
            </a:r>
            <a:r>
              <a:rPr lang="fr-FR" sz="2000"/>
              <a:t> (6/14) – (8/14) log</a:t>
            </a:r>
            <a:r>
              <a:rPr lang="fr-FR" sz="2000" baseline="-25000"/>
              <a:t>2</a:t>
            </a:r>
            <a:r>
              <a:rPr lang="fr-FR" sz="2000"/>
              <a:t> (8/14) = </a:t>
            </a:r>
            <a:r>
              <a:rPr lang="fr-FR" sz="2000" b="1"/>
              <a:t>0.99</a:t>
            </a:r>
            <a:r>
              <a:rPr lang="fr-FR" sz="2000"/>
              <a:t> </a:t>
            </a:r>
            <a:br>
              <a:rPr lang="fr-FR" sz="2000"/>
            </a:br>
            <a:r>
              <a:rPr lang="fr-FR" sz="2000"/>
              <a:t>for Class X node,  -(9/16) log</a:t>
            </a:r>
            <a:r>
              <a:rPr lang="fr-FR" sz="2000" baseline="-25000"/>
              <a:t>2</a:t>
            </a:r>
            <a:r>
              <a:rPr lang="fr-FR" sz="2000"/>
              <a:t> (9/16) – (7/16) log</a:t>
            </a:r>
            <a:r>
              <a:rPr lang="fr-FR" sz="2000" baseline="-25000"/>
              <a:t>2</a:t>
            </a:r>
            <a:r>
              <a:rPr lang="fr-FR" sz="2000"/>
              <a:t> (7/16) = </a:t>
            </a:r>
            <a:r>
              <a:rPr lang="fr-FR" sz="2000" b="1"/>
              <a:t>0.99</a:t>
            </a:r>
            <a:r>
              <a:rPr lang="fr-FR" sz="2000"/>
              <a:t>.</a:t>
            </a:r>
          </a:p>
          <a:p>
            <a:pPr>
              <a:lnSpc>
                <a:spcPct val="80000"/>
              </a:lnSpc>
            </a:pPr>
            <a:r>
              <a:rPr lang="fr-FR" sz="2000"/>
              <a:t>Entropy for split Class =  (14/30)*0.99 + (16/30)*0.99 = </a:t>
            </a:r>
            <a:r>
              <a:rPr lang="fr-FR" sz="2000" b="1"/>
              <a:t>0.99</a:t>
            </a:r>
          </a:p>
        </p:txBody>
      </p:sp>
    </p:spTree>
    <p:extLst>
      <p:ext uri="{BB962C8B-B14F-4D97-AF65-F5344CB8AC3E}">
        <p14:creationId xmlns:p14="http://schemas.microsoft.com/office/powerpoint/2010/main" val="27095661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fr-FR"/>
              <a:t>Reduction in Variance</a:t>
            </a:r>
          </a:p>
        </p:txBody>
      </p:sp>
      <p:sp>
        <p:nvSpPr>
          <p:cNvPr id="16387" name="Rectangle 3"/>
          <p:cNvSpPr>
            <a:spLocks noGrp="1" noChangeArrowheads="1"/>
          </p:cNvSpPr>
          <p:nvPr>
            <p:ph type="body" idx="1"/>
          </p:nvPr>
        </p:nvSpPr>
        <p:spPr/>
        <p:txBody>
          <a:bodyPr/>
          <a:lstStyle/>
          <a:p>
            <a:r>
              <a:rPr lang="en-US"/>
              <a:t>Reduction in variance is an algorithm used for continuous target variables (regression problems).</a:t>
            </a:r>
          </a:p>
          <a:p>
            <a:r>
              <a:rPr lang="en-US"/>
              <a:t>Uses standard variance formula</a:t>
            </a:r>
          </a:p>
          <a:p>
            <a:r>
              <a:rPr lang="en-US"/>
              <a:t>It splits according to each variable, and the split with the lowest variance is selected split</a:t>
            </a:r>
            <a:endParaRPr lang="fr-FR"/>
          </a:p>
        </p:txBody>
      </p:sp>
      <p:pic>
        <p:nvPicPr>
          <p:cNvPr id="16389" name="Picture 5" descr="Vari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2670" y="4331797"/>
            <a:ext cx="3454400" cy="100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2223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fr-FR"/>
              <a:t>Steps to Reduce Variance</a:t>
            </a:r>
          </a:p>
        </p:txBody>
      </p:sp>
      <p:sp>
        <p:nvSpPr>
          <p:cNvPr id="17411" name="Rectangle 3"/>
          <p:cNvSpPr>
            <a:spLocks noGrp="1" noChangeArrowheads="1"/>
          </p:cNvSpPr>
          <p:nvPr>
            <p:ph type="body" idx="1"/>
          </p:nvPr>
        </p:nvSpPr>
        <p:spPr/>
        <p:txBody>
          <a:bodyPr/>
          <a:lstStyle/>
          <a:p>
            <a:pPr marL="609600" indent="-609600">
              <a:buFontTx/>
              <a:buAutoNum type="arabicPeriod"/>
            </a:pPr>
            <a:r>
              <a:rPr lang="en-US"/>
              <a:t>Calculate variance for each node.</a:t>
            </a:r>
          </a:p>
          <a:p>
            <a:pPr marL="609600" indent="-609600">
              <a:buFontTx/>
              <a:buAutoNum type="arabicPeriod"/>
            </a:pPr>
            <a:r>
              <a:rPr lang="en-US"/>
              <a:t>Calculate variance for each split as weighted average of each node variance.</a:t>
            </a:r>
          </a:p>
          <a:p>
            <a:pPr marL="609600" indent="-609600"/>
            <a:r>
              <a:rPr lang="fr-FR"/>
              <a:t>Reduction in variance is suited for continuous variables</a:t>
            </a:r>
          </a:p>
          <a:p>
            <a:pPr marL="990600" lvl="1" indent="-533400"/>
            <a:r>
              <a:rPr lang="fr-FR"/>
              <a:t>However, the technique could be applied to categorical variables as well by converting to equivalent numerical values</a:t>
            </a:r>
          </a:p>
        </p:txBody>
      </p:sp>
    </p:spTree>
    <p:extLst>
      <p:ext uri="{BB962C8B-B14F-4D97-AF65-F5344CB8AC3E}">
        <p14:creationId xmlns:p14="http://schemas.microsoft.com/office/powerpoint/2010/main" val="24931095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fr-FR" sz="4000"/>
              <a:t>Reduction in Variance – Example </a:t>
            </a:r>
          </a:p>
        </p:txBody>
      </p:sp>
      <p:sp>
        <p:nvSpPr>
          <p:cNvPr id="18435" name="Rectangle 3"/>
          <p:cNvSpPr>
            <a:spLocks noGrp="1" noChangeArrowheads="1"/>
          </p:cNvSpPr>
          <p:nvPr>
            <p:ph type="body" idx="1"/>
          </p:nvPr>
        </p:nvSpPr>
        <p:spPr/>
        <p:txBody>
          <a:bodyPr/>
          <a:lstStyle/>
          <a:p>
            <a:pPr>
              <a:lnSpc>
                <a:spcPct val="80000"/>
              </a:lnSpc>
              <a:buFontTx/>
              <a:buNone/>
            </a:pPr>
            <a:r>
              <a:rPr lang="fr-FR" sz="1800"/>
              <a:t>Let’s assign numerical value </a:t>
            </a:r>
            <a:r>
              <a:rPr lang="fr-FR" sz="1800" b="1"/>
              <a:t>1</a:t>
            </a:r>
            <a:r>
              <a:rPr lang="fr-FR" sz="1800"/>
              <a:t> for play cricket and </a:t>
            </a:r>
            <a:r>
              <a:rPr lang="fr-FR" sz="1800" b="1"/>
              <a:t>0</a:t>
            </a:r>
            <a:r>
              <a:rPr lang="fr-FR" sz="1800"/>
              <a:t> for not playing cricket. Now follow the steps to identify the right split:</a:t>
            </a:r>
          </a:p>
          <a:p>
            <a:pPr>
              <a:lnSpc>
                <a:spcPct val="80000"/>
              </a:lnSpc>
            </a:pPr>
            <a:r>
              <a:rPr lang="fr-FR" sz="1800" u="sng"/>
              <a:t>Variance for Root node</a:t>
            </a:r>
            <a:r>
              <a:rPr lang="fr-FR" sz="1800"/>
              <a:t>: here mean value is (15*1 + 15*0)/30 = 0.5 and we have 15 one and 15 zero. Now variance would be ((1-0.5)^2+(1-0.5)^2+….15 times+(0-0.5)^2+(0-0.5)^2+…15 times) / 30, this can be written as (15*(1-0.5)^2+15*(0-0.5)^2) / 30 = </a:t>
            </a:r>
            <a:r>
              <a:rPr lang="fr-FR" sz="1800" b="1"/>
              <a:t>0.25</a:t>
            </a:r>
            <a:endParaRPr lang="fr-FR" sz="1800"/>
          </a:p>
          <a:p>
            <a:pPr>
              <a:lnSpc>
                <a:spcPct val="80000"/>
              </a:lnSpc>
            </a:pPr>
            <a:r>
              <a:rPr lang="fr-FR" sz="1800"/>
              <a:t>Mean of Female node =  (2*1+8*0)/10=0.2 and Variance = (2*(1-0.2)^2+8*(0-0.2)^2) / 10 = </a:t>
            </a:r>
            <a:r>
              <a:rPr lang="fr-FR" sz="1800" b="1"/>
              <a:t>0.16</a:t>
            </a:r>
          </a:p>
          <a:p>
            <a:pPr>
              <a:lnSpc>
                <a:spcPct val="80000"/>
              </a:lnSpc>
            </a:pPr>
            <a:r>
              <a:rPr lang="fr-FR" sz="1800"/>
              <a:t>Mean of Male Node = (13*1+7*0)/20=0.65 and Variance = (13*(1-0.65)^2+7*(0-0.65)^2) / 20 = </a:t>
            </a:r>
            <a:r>
              <a:rPr lang="fr-FR" sz="1800" b="1"/>
              <a:t>0.23</a:t>
            </a:r>
          </a:p>
          <a:p>
            <a:pPr>
              <a:lnSpc>
                <a:spcPct val="80000"/>
              </a:lnSpc>
            </a:pPr>
            <a:r>
              <a:rPr lang="fr-FR" sz="1800" b="1"/>
              <a:t>Variance for Split Gender </a:t>
            </a:r>
            <a:r>
              <a:rPr lang="fr-FR" sz="1800"/>
              <a:t>= Weighted Variance of Sub-nodes = (10/30)*0.16 + (20/30) *0.23 = </a:t>
            </a:r>
            <a:r>
              <a:rPr lang="fr-FR" sz="1800" b="1"/>
              <a:t>0.21</a:t>
            </a:r>
            <a:endParaRPr lang="fr-FR" sz="1800"/>
          </a:p>
          <a:p>
            <a:pPr>
              <a:lnSpc>
                <a:spcPct val="80000"/>
              </a:lnSpc>
            </a:pPr>
            <a:r>
              <a:rPr lang="fr-FR" sz="1800"/>
              <a:t>Mean of Class IX node =  (6*1+8*0)/14=0.43 and Variance = (6*(1-0.43)^2+8*(0-0.43)^2) / 14= </a:t>
            </a:r>
            <a:r>
              <a:rPr lang="fr-FR" sz="1800" b="1"/>
              <a:t>0.24</a:t>
            </a:r>
          </a:p>
          <a:p>
            <a:pPr>
              <a:lnSpc>
                <a:spcPct val="80000"/>
              </a:lnSpc>
            </a:pPr>
            <a:r>
              <a:rPr lang="fr-FR" sz="1800"/>
              <a:t>Mean of Class X node =  (9*1+7*0)/16=0.56 and Variance = (9*(1-0.56)^2+7*(0-0.56)^2) / 16 = </a:t>
            </a:r>
            <a:r>
              <a:rPr lang="fr-FR" sz="1800" b="1"/>
              <a:t>0.25</a:t>
            </a:r>
          </a:p>
          <a:p>
            <a:pPr>
              <a:lnSpc>
                <a:spcPct val="80000"/>
              </a:lnSpc>
            </a:pPr>
            <a:r>
              <a:rPr lang="fr-FR" sz="1800" b="1"/>
              <a:t>Variance for Split Class</a:t>
            </a:r>
            <a:r>
              <a:rPr lang="fr-FR" sz="1800"/>
              <a:t> = (14/30)*0.24 + (16/30) *0.25 = </a:t>
            </a:r>
            <a:r>
              <a:rPr lang="fr-FR" sz="1800" b="1"/>
              <a:t>0.25</a:t>
            </a:r>
            <a:endParaRPr lang="fr-FR" sz="1800"/>
          </a:p>
          <a:p>
            <a:pPr>
              <a:lnSpc>
                <a:spcPct val="80000"/>
              </a:lnSpc>
            </a:pPr>
            <a:endParaRPr lang="fr-FR" sz="1800"/>
          </a:p>
        </p:txBody>
      </p:sp>
    </p:spTree>
    <p:extLst>
      <p:ext uri="{BB962C8B-B14F-4D97-AF65-F5344CB8AC3E}">
        <p14:creationId xmlns:p14="http://schemas.microsoft.com/office/powerpoint/2010/main" val="21365493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 Working </a:t>
            </a:r>
            <a:endParaRPr lang="en-US" dirty="0"/>
          </a:p>
        </p:txBody>
      </p:sp>
      <p:sp>
        <p:nvSpPr>
          <p:cNvPr id="3" name="Content Placeholder 2"/>
          <p:cNvSpPr>
            <a:spLocks noGrp="1"/>
          </p:cNvSpPr>
          <p:nvPr>
            <p:ph idx="1"/>
          </p:nvPr>
        </p:nvSpPr>
        <p:spPr/>
        <p:txBody>
          <a:bodyPr/>
          <a:lstStyle/>
          <a:p>
            <a:r>
              <a:rPr lang="en-US" dirty="0" smtClean="0"/>
              <a:t>It is a type of supervised learning algorithm</a:t>
            </a:r>
          </a:p>
          <a:p>
            <a:r>
              <a:rPr lang="en-US" dirty="0" smtClean="0"/>
              <a:t>Both categorical and continuous variables are supported for Input and output variables</a:t>
            </a:r>
          </a:p>
          <a:p>
            <a:r>
              <a:rPr lang="en-US" dirty="0" smtClean="0"/>
              <a:t>We split the data set into two or more homogeneous subsets based on most significant splitter / differentiator in input variables</a:t>
            </a:r>
          </a:p>
          <a:p>
            <a:endParaRPr lang="en-US" dirty="0"/>
          </a:p>
        </p:txBody>
      </p:sp>
    </p:spTree>
    <p:extLst>
      <p:ext uri="{BB962C8B-B14F-4D97-AF65-F5344CB8AC3E}">
        <p14:creationId xmlns:p14="http://schemas.microsoft.com/office/powerpoint/2010/main" val="25155462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 Example </a:t>
            </a:r>
            <a:endParaRPr lang="en-US" dirty="0"/>
          </a:p>
        </p:txBody>
      </p:sp>
      <p:sp>
        <p:nvSpPr>
          <p:cNvPr id="3" name="Content Placeholder 2"/>
          <p:cNvSpPr>
            <a:spLocks noGrp="1"/>
          </p:cNvSpPr>
          <p:nvPr>
            <p:ph idx="1"/>
          </p:nvPr>
        </p:nvSpPr>
        <p:spPr>
          <a:xfrm>
            <a:off x="838200" y="1825625"/>
            <a:ext cx="10515600" cy="2549427"/>
          </a:xfrm>
        </p:spPr>
        <p:txBody>
          <a:bodyPr/>
          <a:lstStyle/>
          <a:p>
            <a:r>
              <a:rPr lang="en-US" dirty="0"/>
              <a:t>Let’s say we have a sample of 30 students with three variables Gender (Boy/ Girl), Class( IX/ X) </a:t>
            </a:r>
            <a:r>
              <a:rPr lang="en-US" dirty="0" smtClean="0"/>
              <a:t>and Height </a:t>
            </a:r>
            <a:r>
              <a:rPr lang="en-US" dirty="0"/>
              <a:t>(5 to 6 </a:t>
            </a:r>
            <a:r>
              <a:rPr lang="en-US" dirty="0" smtClean="0"/>
              <a:t>ft.). </a:t>
            </a:r>
            <a:r>
              <a:rPr lang="en-US" dirty="0"/>
              <a:t>15 out of these 30 play cricket in leisure time. Now, I want to create a </a:t>
            </a:r>
            <a:r>
              <a:rPr lang="en-US" dirty="0" smtClean="0"/>
              <a:t>model to </a:t>
            </a:r>
            <a:r>
              <a:rPr lang="en-US" dirty="0"/>
              <a:t>predict who will play cricket during leisure period? In this problem, we need to segregate </a:t>
            </a:r>
            <a:r>
              <a:rPr lang="en-US" dirty="0" smtClean="0"/>
              <a:t>students who </a:t>
            </a:r>
            <a:r>
              <a:rPr lang="en-US" dirty="0"/>
              <a:t>play cricket in their leisure time based on highly significant input variable among all three.</a:t>
            </a:r>
          </a:p>
        </p:txBody>
      </p:sp>
    </p:spTree>
    <p:extLst>
      <p:ext uri="{BB962C8B-B14F-4D97-AF65-F5344CB8AC3E}">
        <p14:creationId xmlns:p14="http://schemas.microsoft.com/office/powerpoint/2010/main" val="187868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 Example </a:t>
            </a:r>
            <a:endParaRPr lang="en-US" dirty="0"/>
          </a:p>
        </p:txBody>
      </p:sp>
      <p:pic>
        <p:nvPicPr>
          <p:cNvPr id="1031" name="Picture 7" descr="Decision Tree, Algorith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080" y="2474522"/>
            <a:ext cx="10113840" cy="2458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215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Decision Trees</a:t>
            </a:r>
            <a:endParaRPr lang="en-US" dirty="0"/>
          </a:p>
        </p:txBody>
      </p:sp>
      <p:sp>
        <p:nvSpPr>
          <p:cNvPr id="3" name="Content Placeholder 2"/>
          <p:cNvSpPr>
            <a:spLocks noGrp="1"/>
          </p:cNvSpPr>
          <p:nvPr>
            <p:ph idx="1"/>
          </p:nvPr>
        </p:nvSpPr>
        <p:spPr/>
        <p:txBody>
          <a:bodyPr/>
          <a:lstStyle/>
          <a:p>
            <a:r>
              <a:rPr lang="en-US" dirty="0" smtClean="0"/>
              <a:t>Categorical Variable Decision</a:t>
            </a:r>
          </a:p>
          <a:p>
            <a:pPr lvl="1"/>
            <a:r>
              <a:rPr lang="en-US" dirty="0" smtClean="0"/>
              <a:t>Target variables are categorical</a:t>
            </a:r>
          </a:p>
          <a:p>
            <a:r>
              <a:rPr lang="en-US" dirty="0"/>
              <a:t>Continuous Variable Decision </a:t>
            </a:r>
            <a:r>
              <a:rPr lang="en-US" dirty="0" smtClean="0"/>
              <a:t>Tree</a:t>
            </a:r>
          </a:p>
          <a:p>
            <a:pPr lvl="1"/>
            <a:r>
              <a:rPr lang="en-US" dirty="0" smtClean="0"/>
              <a:t>The target variable is continuous</a:t>
            </a:r>
          </a:p>
          <a:p>
            <a:endParaRPr lang="en-US" dirty="0" smtClean="0"/>
          </a:p>
          <a:p>
            <a:pPr lvl="1"/>
            <a:endParaRPr lang="en-US" dirty="0"/>
          </a:p>
        </p:txBody>
      </p:sp>
    </p:spTree>
    <p:extLst>
      <p:ext uri="{BB962C8B-B14F-4D97-AF65-F5344CB8AC3E}">
        <p14:creationId xmlns:p14="http://schemas.microsoft.com/office/powerpoint/2010/main" val="4496901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Terminology</a:t>
            </a:r>
            <a:endParaRPr lang="en-US" dirty="0"/>
          </a:p>
        </p:txBody>
      </p:sp>
      <p:sp>
        <p:nvSpPr>
          <p:cNvPr id="3" name="Content Placeholder 2"/>
          <p:cNvSpPr>
            <a:spLocks noGrp="1"/>
          </p:cNvSpPr>
          <p:nvPr>
            <p:ph idx="1"/>
          </p:nvPr>
        </p:nvSpPr>
        <p:spPr/>
        <p:txBody>
          <a:bodyPr/>
          <a:lstStyle/>
          <a:p>
            <a:r>
              <a:rPr lang="en-US" b="1" dirty="0" smtClean="0"/>
              <a:t>Root </a:t>
            </a:r>
            <a:r>
              <a:rPr lang="en-US" b="1" dirty="0"/>
              <a:t>Node:</a:t>
            </a:r>
            <a:r>
              <a:rPr lang="en-US" dirty="0"/>
              <a:t> It represents entire population or sample and this further gets divided into two or more homogeneous sets.</a:t>
            </a:r>
            <a:endParaRPr lang="en-US" dirty="0" smtClean="0"/>
          </a:p>
          <a:p>
            <a:r>
              <a:rPr lang="en-US" b="1" dirty="0"/>
              <a:t>Splitting</a:t>
            </a:r>
            <a:r>
              <a:rPr lang="en-US" dirty="0"/>
              <a:t>: It is a process of dividing a node into two or more sub-nodes.</a:t>
            </a:r>
            <a:endParaRPr lang="en-US" dirty="0" smtClean="0"/>
          </a:p>
          <a:p>
            <a:r>
              <a:rPr lang="en-US" b="1" dirty="0" smtClean="0"/>
              <a:t>Decision</a:t>
            </a:r>
            <a:r>
              <a:rPr lang="en-US" dirty="0" smtClean="0"/>
              <a:t> </a:t>
            </a:r>
            <a:r>
              <a:rPr lang="en-US" b="1" dirty="0"/>
              <a:t>Node</a:t>
            </a:r>
            <a:r>
              <a:rPr lang="en-US" dirty="0"/>
              <a:t>: When a sub-node splits into further sub-nodes, then it is called decision node.</a:t>
            </a:r>
            <a:endParaRPr lang="en-US" dirty="0" smtClean="0"/>
          </a:p>
          <a:p>
            <a:r>
              <a:rPr lang="en-US" b="1" dirty="0" smtClean="0"/>
              <a:t>Leaf</a:t>
            </a:r>
            <a:r>
              <a:rPr lang="en-US" dirty="0" smtClean="0"/>
              <a:t> / </a:t>
            </a:r>
            <a:r>
              <a:rPr lang="en-US" b="1" dirty="0" smtClean="0"/>
              <a:t>Terminal</a:t>
            </a:r>
            <a:r>
              <a:rPr lang="en-US" dirty="0" smtClean="0"/>
              <a:t> </a:t>
            </a:r>
            <a:r>
              <a:rPr lang="en-US" b="1" dirty="0" smtClean="0"/>
              <a:t>Node</a:t>
            </a:r>
            <a:r>
              <a:rPr lang="en-US" dirty="0" smtClean="0"/>
              <a:t>: </a:t>
            </a:r>
            <a:r>
              <a:rPr lang="en-US" dirty="0"/>
              <a:t>Nodes do not split is called Leaf or Terminal node.</a:t>
            </a:r>
          </a:p>
        </p:txBody>
      </p:sp>
    </p:spTree>
    <p:extLst>
      <p:ext uri="{BB962C8B-B14F-4D97-AF65-F5344CB8AC3E}">
        <p14:creationId xmlns:p14="http://schemas.microsoft.com/office/powerpoint/2010/main" val="41945532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Terminology</a:t>
            </a:r>
            <a:endParaRPr lang="en-US" dirty="0"/>
          </a:p>
        </p:txBody>
      </p:sp>
      <p:sp>
        <p:nvSpPr>
          <p:cNvPr id="3" name="Content Placeholder 2"/>
          <p:cNvSpPr>
            <a:spLocks noGrp="1"/>
          </p:cNvSpPr>
          <p:nvPr>
            <p:ph idx="1"/>
          </p:nvPr>
        </p:nvSpPr>
        <p:spPr/>
        <p:txBody>
          <a:bodyPr/>
          <a:lstStyle/>
          <a:p>
            <a:r>
              <a:rPr lang="en-US" b="1" dirty="0"/>
              <a:t>Pruning</a:t>
            </a:r>
            <a:r>
              <a:rPr lang="en-US" dirty="0"/>
              <a:t>: When we remove sub-nodes of a decision node, this process is called pruning. You can say opposite process of splitting.</a:t>
            </a:r>
          </a:p>
          <a:p>
            <a:r>
              <a:rPr lang="en-US" b="1" dirty="0"/>
              <a:t>Branch / Sub-Tree</a:t>
            </a:r>
            <a:r>
              <a:rPr lang="en-US" dirty="0"/>
              <a:t>: A sub section of entire tree is called branch or sub-tree.</a:t>
            </a:r>
          </a:p>
          <a:p>
            <a:r>
              <a:rPr lang="en-US" b="1" dirty="0"/>
              <a:t>Parent and Child Node</a:t>
            </a:r>
            <a:r>
              <a:rPr lang="en-US" dirty="0"/>
              <a:t>: A node, which is divided into sub-nodes is called parent node of sub-nodes where as sub-nodes are the child of parent node.</a:t>
            </a:r>
          </a:p>
        </p:txBody>
      </p:sp>
    </p:spTree>
    <p:extLst>
      <p:ext uri="{BB962C8B-B14F-4D97-AF65-F5344CB8AC3E}">
        <p14:creationId xmlns:p14="http://schemas.microsoft.com/office/powerpoint/2010/main" val="225435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Terminology</a:t>
            </a:r>
            <a:endParaRPr lang="en-US" dirty="0"/>
          </a:p>
        </p:txBody>
      </p:sp>
      <p:sp>
        <p:nvSpPr>
          <p:cNvPr id="4" name="AutoShape 2" descr="Decision Tree Terminology, Root Node, Branch, Splitting, Prun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Decision Tree Terminology, Root Node, Branch, Splitting, Pru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6827" y="1667421"/>
            <a:ext cx="8189107" cy="4509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6157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2560</TotalTime>
  <Words>1547</Words>
  <Application>Microsoft Office PowerPoint</Application>
  <PresentationFormat>Widescreen</PresentationFormat>
  <Paragraphs>124</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Decision Tree</vt:lpstr>
      <vt:lpstr>Decision Trees</vt:lpstr>
      <vt:lpstr>Decision Tree – Working </vt:lpstr>
      <vt:lpstr>Decision Tree – Example </vt:lpstr>
      <vt:lpstr>Decision Tree – Example </vt:lpstr>
      <vt:lpstr>Types of Decision Trees</vt:lpstr>
      <vt:lpstr>Important Terminology</vt:lpstr>
      <vt:lpstr>Important Terminology</vt:lpstr>
      <vt:lpstr>Important Terminology</vt:lpstr>
      <vt:lpstr>Advantages of Decision Trees</vt:lpstr>
      <vt:lpstr>Disadvantages of Decision Trees</vt:lpstr>
      <vt:lpstr>Regression Trees vs Classification Trees</vt:lpstr>
      <vt:lpstr>Recursive Greedy Splitting</vt:lpstr>
      <vt:lpstr>Decision Criteria</vt:lpstr>
      <vt:lpstr>Decision Criteria – Gini Index</vt:lpstr>
      <vt:lpstr>Decision Criteria – Gini Index Steps</vt:lpstr>
      <vt:lpstr>Decision Criteria – Gini Index </vt:lpstr>
      <vt:lpstr>Chi-Square</vt:lpstr>
      <vt:lpstr>Chi-Square</vt:lpstr>
      <vt:lpstr>How to Calculate Chi-Square</vt:lpstr>
      <vt:lpstr>Chi-Square Example</vt:lpstr>
      <vt:lpstr>Information Gain</vt:lpstr>
      <vt:lpstr>Information Gain – Entropy </vt:lpstr>
      <vt:lpstr>Information Gain – Entropy</vt:lpstr>
      <vt:lpstr>Information Gain – Example </vt:lpstr>
      <vt:lpstr>Reduction in Variance</vt:lpstr>
      <vt:lpstr>Steps to Reduce Variance</vt:lpstr>
      <vt:lpstr>Reduction in Variance – Example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 and Random Forests</dc:title>
  <dc:creator>asdfd</dc:creator>
  <cp:lastModifiedBy>DELL</cp:lastModifiedBy>
  <cp:revision>63</cp:revision>
  <dcterms:created xsi:type="dcterms:W3CDTF">2017-10-24T10:19:53Z</dcterms:created>
  <dcterms:modified xsi:type="dcterms:W3CDTF">2021-11-04T01:00:37Z</dcterms:modified>
</cp:coreProperties>
</file>