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5069BE-F160-43BA-B345-F515BC2A13DB}"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5B88F-49C8-442D-8C72-DD2332958FB1}" type="slidenum">
              <a:rPr lang="en-US" smtClean="0"/>
              <a:t>‹#›</a:t>
            </a:fld>
            <a:endParaRPr lang="en-US"/>
          </a:p>
        </p:txBody>
      </p:sp>
    </p:spTree>
    <p:extLst>
      <p:ext uri="{BB962C8B-B14F-4D97-AF65-F5344CB8AC3E}">
        <p14:creationId xmlns:p14="http://schemas.microsoft.com/office/powerpoint/2010/main" val="3507019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5069BE-F160-43BA-B345-F515BC2A13DB}"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5B88F-49C8-442D-8C72-DD2332958FB1}" type="slidenum">
              <a:rPr lang="en-US" smtClean="0"/>
              <a:t>‹#›</a:t>
            </a:fld>
            <a:endParaRPr lang="en-US"/>
          </a:p>
        </p:txBody>
      </p:sp>
    </p:spTree>
    <p:extLst>
      <p:ext uri="{BB962C8B-B14F-4D97-AF65-F5344CB8AC3E}">
        <p14:creationId xmlns:p14="http://schemas.microsoft.com/office/powerpoint/2010/main" val="4201400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5069BE-F160-43BA-B345-F515BC2A13DB}"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5B88F-49C8-442D-8C72-DD2332958FB1}" type="slidenum">
              <a:rPr lang="en-US" smtClean="0"/>
              <a:t>‹#›</a:t>
            </a:fld>
            <a:endParaRPr lang="en-US"/>
          </a:p>
        </p:txBody>
      </p:sp>
    </p:spTree>
    <p:extLst>
      <p:ext uri="{BB962C8B-B14F-4D97-AF65-F5344CB8AC3E}">
        <p14:creationId xmlns:p14="http://schemas.microsoft.com/office/powerpoint/2010/main" val="2944971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5069BE-F160-43BA-B345-F515BC2A13DB}"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5B88F-49C8-442D-8C72-DD2332958FB1}" type="slidenum">
              <a:rPr lang="en-US" smtClean="0"/>
              <a:t>‹#›</a:t>
            </a:fld>
            <a:endParaRPr lang="en-US"/>
          </a:p>
        </p:txBody>
      </p:sp>
    </p:spTree>
    <p:extLst>
      <p:ext uri="{BB962C8B-B14F-4D97-AF65-F5344CB8AC3E}">
        <p14:creationId xmlns:p14="http://schemas.microsoft.com/office/powerpoint/2010/main" val="1569714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5069BE-F160-43BA-B345-F515BC2A13DB}"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5B88F-49C8-442D-8C72-DD2332958FB1}" type="slidenum">
              <a:rPr lang="en-US" smtClean="0"/>
              <a:t>‹#›</a:t>
            </a:fld>
            <a:endParaRPr lang="en-US"/>
          </a:p>
        </p:txBody>
      </p:sp>
    </p:spTree>
    <p:extLst>
      <p:ext uri="{BB962C8B-B14F-4D97-AF65-F5344CB8AC3E}">
        <p14:creationId xmlns:p14="http://schemas.microsoft.com/office/powerpoint/2010/main" val="3773249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5069BE-F160-43BA-B345-F515BC2A13DB}"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5B88F-49C8-442D-8C72-DD2332958FB1}" type="slidenum">
              <a:rPr lang="en-US" smtClean="0"/>
              <a:t>‹#›</a:t>
            </a:fld>
            <a:endParaRPr lang="en-US"/>
          </a:p>
        </p:txBody>
      </p:sp>
    </p:spTree>
    <p:extLst>
      <p:ext uri="{BB962C8B-B14F-4D97-AF65-F5344CB8AC3E}">
        <p14:creationId xmlns:p14="http://schemas.microsoft.com/office/powerpoint/2010/main" val="4080160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5069BE-F160-43BA-B345-F515BC2A13DB}" type="datetimeFigureOut">
              <a:rPr lang="en-US" smtClean="0"/>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D5B88F-49C8-442D-8C72-DD2332958FB1}" type="slidenum">
              <a:rPr lang="en-US" smtClean="0"/>
              <a:t>‹#›</a:t>
            </a:fld>
            <a:endParaRPr lang="en-US"/>
          </a:p>
        </p:txBody>
      </p:sp>
    </p:spTree>
    <p:extLst>
      <p:ext uri="{BB962C8B-B14F-4D97-AF65-F5344CB8AC3E}">
        <p14:creationId xmlns:p14="http://schemas.microsoft.com/office/powerpoint/2010/main" val="2845814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5069BE-F160-43BA-B345-F515BC2A13DB}" type="datetimeFigureOut">
              <a:rPr lang="en-US" smtClean="0"/>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D5B88F-49C8-442D-8C72-DD2332958FB1}" type="slidenum">
              <a:rPr lang="en-US" smtClean="0"/>
              <a:t>‹#›</a:t>
            </a:fld>
            <a:endParaRPr lang="en-US"/>
          </a:p>
        </p:txBody>
      </p:sp>
    </p:spTree>
    <p:extLst>
      <p:ext uri="{BB962C8B-B14F-4D97-AF65-F5344CB8AC3E}">
        <p14:creationId xmlns:p14="http://schemas.microsoft.com/office/powerpoint/2010/main" val="580937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5069BE-F160-43BA-B345-F515BC2A13DB}" type="datetimeFigureOut">
              <a:rPr lang="en-US" smtClean="0"/>
              <a:t>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D5B88F-49C8-442D-8C72-DD2332958FB1}" type="slidenum">
              <a:rPr lang="en-US" smtClean="0"/>
              <a:t>‹#›</a:t>
            </a:fld>
            <a:endParaRPr lang="en-US"/>
          </a:p>
        </p:txBody>
      </p:sp>
    </p:spTree>
    <p:extLst>
      <p:ext uri="{BB962C8B-B14F-4D97-AF65-F5344CB8AC3E}">
        <p14:creationId xmlns:p14="http://schemas.microsoft.com/office/powerpoint/2010/main" val="3818565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5069BE-F160-43BA-B345-F515BC2A13DB}"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5B88F-49C8-442D-8C72-DD2332958FB1}" type="slidenum">
              <a:rPr lang="en-US" smtClean="0"/>
              <a:t>‹#›</a:t>
            </a:fld>
            <a:endParaRPr lang="en-US"/>
          </a:p>
        </p:txBody>
      </p:sp>
    </p:spTree>
    <p:extLst>
      <p:ext uri="{BB962C8B-B14F-4D97-AF65-F5344CB8AC3E}">
        <p14:creationId xmlns:p14="http://schemas.microsoft.com/office/powerpoint/2010/main" val="259064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5069BE-F160-43BA-B345-F515BC2A13DB}"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5B88F-49C8-442D-8C72-DD2332958FB1}" type="slidenum">
              <a:rPr lang="en-US" smtClean="0"/>
              <a:t>‹#›</a:t>
            </a:fld>
            <a:endParaRPr lang="en-US"/>
          </a:p>
        </p:txBody>
      </p:sp>
    </p:spTree>
    <p:extLst>
      <p:ext uri="{BB962C8B-B14F-4D97-AF65-F5344CB8AC3E}">
        <p14:creationId xmlns:p14="http://schemas.microsoft.com/office/powerpoint/2010/main" val="2293398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069BE-F160-43BA-B345-F515BC2A13DB}" type="datetimeFigureOut">
              <a:rPr lang="en-US" smtClean="0"/>
              <a:t>12/1/2021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5B88F-49C8-442D-8C72-DD2332958FB1}" type="slidenum">
              <a:rPr lang="en-US" smtClean="0"/>
              <a:t>‹#›</a:t>
            </a:fld>
            <a:endParaRPr lang="en-US"/>
          </a:p>
        </p:txBody>
      </p:sp>
    </p:spTree>
    <p:extLst>
      <p:ext uri="{BB962C8B-B14F-4D97-AF65-F5344CB8AC3E}">
        <p14:creationId xmlns:p14="http://schemas.microsoft.com/office/powerpoint/2010/main" val="1524013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394" y="2255705"/>
            <a:ext cx="9144000" cy="2387600"/>
          </a:xfrm>
        </p:spPr>
        <p:txBody>
          <a:bodyPr>
            <a:normAutofit fontScale="90000"/>
          </a:bodyPr>
          <a:lstStyle/>
          <a:p>
            <a:r>
              <a:rPr lang="en-US" dirty="0" smtClean="0"/>
              <a:t>One hidden layer Neural Network</a:t>
            </a:r>
            <a:br>
              <a:rPr lang="en-US" dirty="0" smtClean="0"/>
            </a:br>
            <a:endParaRPr lang="en-US" dirty="0"/>
          </a:p>
        </p:txBody>
      </p:sp>
    </p:spTree>
    <p:extLst>
      <p:ext uri="{BB962C8B-B14F-4D97-AF65-F5344CB8AC3E}">
        <p14:creationId xmlns:p14="http://schemas.microsoft.com/office/powerpoint/2010/main" val="1592758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078" y="1305261"/>
            <a:ext cx="10515600" cy="5177307"/>
          </a:xfrm>
        </p:spPr>
        <p:txBody>
          <a:bodyPr>
            <a:normAutofit fontScale="92500" lnSpcReduction="10000"/>
          </a:bodyPr>
          <a:lstStyle/>
          <a:p>
            <a:pPr marL="0" indent="0">
              <a:buNone/>
            </a:pPr>
            <a:r>
              <a:rPr lang="en-US" dirty="0"/>
              <a:t>Let’s break this down:</a:t>
            </a:r>
          </a:p>
          <a:p>
            <a:r>
              <a:rPr lang="en-US" i="1" dirty="0"/>
              <a:t>n</a:t>
            </a:r>
            <a:r>
              <a:rPr lang="en-US" dirty="0"/>
              <a:t> is the number of samples, which is 4 (Alice, Bob, Charlie, Diana).</a:t>
            </a:r>
          </a:p>
          <a:p>
            <a:r>
              <a:rPr lang="en-US" i="1" dirty="0"/>
              <a:t>y</a:t>
            </a:r>
            <a:r>
              <a:rPr lang="en-US" dirty="0"/>
              <a:t> represents the variable being predicted, which is Gender.</a:t>
            </a:r>
          </a:p>
          <a:p>
            <a:r>
              <a:rPr lang="en-US" i="1" dirty="0" err="1"/>
              <a:t>y_true</a:t>
            </a:r>
            <a:r>
              <a:rPr lang="en-US" dirty="0"/>
              <a:t>​ is the </a:t>
            </a:r>
            <a:r>
              <a:rPr lang="en-US" i="1" dirty="0"/>
              <a:t>true</a:t>
            </a:r>
            <a:r>
              <a:rPr lang="en-US" dirty="0"/>
              <a:t> value of the variable (the “correct answer”). For example, </a:t>
            </a:r>
            <a:r>
              <a:rPr lang="en-US" i="1" dirty="0" err="1"/>
              <a:t>y_true</a:t>
            </a:r>
            <a:r>
              <a:rPr lang="en-US" dirty="0"/>
              <a:t>​ for Alice would be </a:t>
            </a:r>
            <a:r>
              <a:rPr lang="en-US" dirty="0" smtClean="0"/>
              <a:t>1 </a:t>
            </a:r>
            <a:r>
              <a:rPr lang="en-US" dirty="0"/>
              <a:t>(Female).</a:t>
            </a:r>
          </a:p>
          <a:p>
            <a:r>
              <a:rPr lang="en-US" i="1" dirty="0" err="1"/>
              <a:t>y_pred</a:t>
            </a:r>
            <a:r>
              <a:rPr lang="en-US" dirty="0"/>
              <a:t>​ is the </a:t>
            </a:r>
            <a:r>
              <a:rPr lang="en-US" i="1" dirty="0"/>
              <a:t>predicted</a:t>
            </a:r>
            <a:r>
              <a:rPr lang="en-US" dirty="0"/>
              <a:t> value of the variable. It’s whatever our network outputs.</a:t>
            </a:r>
          </a:p>
          <a:p>
            <a:r>
              <a:rPr lang="en-US" dirty="0"/>
              <a:t>(</a:t>
            </a:r>
            <a:r>
              <a:rPr lang="en-US" i="1" dirty="0" err="1"/>
              <a:t>y_true</a:t>
            </a:r>
            <a:r>
              <a:rPr lang="en-US" dirty="0"/>
              <a:t>​−</a:t>
            </a:r>
            <a:r>
              <a:rPr lang="en-US" i="1" dirty="0" err="1"/>
              <a:t>y_pred</a:t>
            </a:r>
            <a:r>
              <a:rPr lang="en-US" dirty="0"/>
              <a:t>​)² is known as the </a:t>
            </a:r>
            <a:r>
              <a:rPr lang="en-US" b="1" dirty="0"/>
              <a:t>squared error</a:t>
            </a:r>
            <a:r>
              <a:rPr lang="en-US" dirty="0"/>
              <a:t>. Our loss function is simply taking the average over all squared errors (hence the name </a:t>
            </a:r>
            <a:r>
              <a:rPr lang="en-US" i="1" dirty="0" smtClean="0"/>
              <a:t>mean </a:t>
            </a:r>
            <a:r>
              <a:rPr lang="en-US" dirty="0" smtClean="0"/>
              <a:t>squared </a:t>
            </a:r>
            <a:r>
              <a:rPr lang="en-US" dirty="0"/>
              <a:t>error). The better our predictions are, the lower our loss will be!</a:t>
            </a:r>
          </a:p>
          <a:p>
            <a:r>
              <a:rPr lang="en-US" dirty="0"/>
              <a:t>Better predictions = Lower loss.</a:t>
            </a:r>
          </a:p>
          <a:p>
            <a:r>
              <a:rPr lang="en-US" b="1" dirty="0"/>
              <a:t>Training a network = trying to minimize its loss.</a:t>
            </a:r>
            <a:endParaRPr lang="en-US" dirty="0"/>
          </a:p>
          <a:p>
            <a:pPr marL="0" indent="0">
              <a:buNone/>
            </a:pPr>
            <a:endParaRPr lang="en-US" dirty="0"/>
          </a:p>
        </p:txBody>
      </p:sp>
      <p:pic>
        <p:nvPicPr>
          <p:cNvPr id="10242" name="Picture 2" descr="https://miro.medium.com/max/700/1*AGjwUIJ62a9He2K919OJu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3012" y="180304"/>
            <a:ext cx="6667500" cy="1124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759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chor="t">
            <a:noAutofit/>
          </a:bodyPr>
          <a:lstStyle/>
          <a:p>
            <a:r>
              <a:rPr lang="en-US" sz="2800" b="1" dirty="0"/>
              <a:t>An Example Loss Calculation</a:t>
            </a:r>
            <a:br>
              <a:rPr lang="en-US" sz="2800" b="1" dirty="0"/>
            </a:br>
            <a:endParaRPr lang="en-US" sz="2800" dirty="0"/>
          </a:p>
        </p:txBody>
      </p:sp>
      <p:sp>
        <p:nvSpPr>
          <p:cNvPr id="3" name="Content Placeholder 2"/>
          <p:cNvSpPr>
            <a:spLocks noGrp="1"/>
          </p:cNvSpPr>
          <p:nvPr>
            <p:ph idx="1"/>
          </p:nvPr>
        </p:nvSpPr>
        <p:spPr>
          <a:xfrm>
            <a:off x="838200" y="1004553"/>
            <a:ext cx="10515600" cy="965916"/>
          </a:xfrm>
        </p:spPr>
        <p:txBody>
          <a:bodyPr/>
          <a:lstStyle/>
          <a:p>
            <a:pPr marL="0" indent="0">
              <a:buNone/>
            </a:pPr>
            <a:r>
              <a:rPr lang="en-US" dirty="0"/>
              <a:t>Let’s say our network always outputs </a:t>
            </a:r>
            <a:r>
              <a:rPr lang="en-US" dirty="0" smtClean="0"/>
              <a:t>0— </a:t>
            </a:r>
            <a:r>
              <a:rPr lang="en-US" dirty="0"/>
              <a:t>in other words, it’s confident all humans are </a:t>
            </a:r>
            <a:r>
              <a:rPr lang="en-US" dirty="0" smtClean="0"/>
              <a:t>Male. </a:t>
            </a:r>
            <a:r>
              <a:rPr lang="en-US" dirty="0"/>
              <a:t>What would our loss be?</a:t>
            </a:r>
          </a:p>
        </p:txBody>
      </p:sp>
      <p:pic>
        <p:nvPicPr>
          <p:cNvPr id="11266" name="Picture 2" descr="https://miro.medium.com/max/700/1*10R8hLYmut9xe3zxIjz1D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254" y="2494320"/>
            <a:ext cx="7544291" cy="3082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091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6"/>
          </a:xfrm>
        </p:spPr>
        <p:txBody>
          <a:bodyPr anchor="t">
            <a:noAutofit/>
          </a:bodyPr>
          <a:lstStyle/>
          <a:p>
            <a:r>
              <a:rPr lang="en-US" sz="3600" b="1" dirty="0"/>
              <a:t>Code: MSE Loss</a:t>
            </a:r>
            <a:br>
              <a:rPr lang="en-US" sz="3600" b="1" dirty="0"/>
            </a:br>
            <a:r>
              <a:rPr lang="en-US" sz="3600" b="1" dirty="0" smtClean="0"/>
              <a:t/>
            </a:r>
            <a:br>
              <a:rPr lang="en-US" sz="3600" b="1" dirty="0" smtClean="0"/>
            </a:br>
            <a:endParaRPr lang="en-US" sz="3600" dirty="0"/>
          </a:p>
        </p:txBody>
      </p:sp>
      <p:sp>
        <p:nvSpPr>
          <p:cNvPr id="3" name="Content Placeholder 2"/>
          <p:cNvSpPr>
            <a:spLocks noGrp="1"/>
          </p:cNvSpPr>
          <p:nvPr>
            <p:ph idx="1"/>
          </p:nvPr>
        </p:nvSpPr>
        <p:spPr>
          <a:xfrm>
            <a:off x="838200" y="1300766"/>
            <a:ext cx="10515600" cy="5087155"/>
          </a:xfrm>
        </p:spPr>
        <p:txBody>
          <a:bodyPr>
            <a:normAutofit lnSpcReduction="10000"/>
          </a:bodyPr>
          <a:lstStyle/>
          <a:p>
            <a:pPr marL="0" indent="0">
              <a:buNone/>
            </a:pPr>
            <a:r>
              <a:rPr lang="en-US" dirty="0" smtClean="0"/>
              <a:t>Here’s </a:t>
            </a:r>
            <a:r>
              <a:rPr lang="en-US" dirty="0"/>
              <a:t>some code to calculate loss for us</a:t>
            </a:r>
            <a:r>
              <a:rPr lang="en-US" dirty="0" smtClean="0"/>
              <a:t>:</a:t>
            </a:r>
            <a:endParaRPr lang="en-US" dirty="0"/>
          </a:p>
          <a:p>
            <a:pPr marL="0" indent="0">
              <a:buNone/>
            </a:pPr>
            <a:r>
              <a:rPr kumimoji="0" lang="en-US" b="0" i="0" u="none" strike="noStrike" cap="none" normalizeH="0" baseline="0" dirty="0" smtClean="0">
                <a:ln>
                  <a:noFill/>
                </a:ln>
                <a:solidFill>
                  <a:srgbClr val="000000"/>
                </a:solidFill>
                <a:effectLst/>
                <a:latin typeface="Arial Unicode MS" panose="020B0604020202020204" pitchFamily="34" charset="-128"/>
              </a:rPr>
              <a:t>import </a:t>
            </a:r>
            <a:r>
              <a:rPr kumimoji="0" lang="en-US" b="0" i="0" u="none" strike="noStrike" cap="none" normalizeH="0" baseline="0" dirty="0" err="1" smtClean="0">
                <a:ln>
                  <a:noFill/>
                </a:ln>
                <a:solidFill>
                  <a:srgbClr val="000000"/>
                </a:solidFill>
                <a:effectLst/>
                <a:latin typeface="Arial Unicode MS" panose="020B0604020202020204" pitchFamily="34" charset="-128"/>
              </a:rPr>
              <a:t>numpy</a:t>
            </a:r>
            <a:r>
              <a:rPr kumimoji="0" lang="en-US" b="0" i="0" u="none" strike="noStrike" cap="none" normalizeH="0" baseline="0" dirty="0" smtClean="0">
                <a:ln>
                  <a:noFill/>
                </a:ln>
                <a:solidFill>
                  <a:srgbClr val="000000"/>
                </a:solidFill>
                <a:effectLst/>
                <a:latin typeface="Arial Unicode MS" panose="020B0604020202020204" pitchFamily="34" charset="-128"/>
              </a:rPr>
              <a:t> as </a:t>
            </a:r>
            <a:r>
              <a:rPr kumimoji="0" lang="en-US" b="0" i="0" u="none" strike="noStrike" cap="none" normalizeH="0" baseline="0" dirty="0" err="1" smtClean="0">
                <a:ln>
                  <a:noFill/>
                </a:ln>
                <a:solidFill>
                  <a:srgbClr val="000000"/>
                </a:solidFill>
                <a:effectLst/>
                <a:latin typeface="Arial Unicode MS" panose="020B0604020202020204" pitchFamily="34" charset="-128"/>
              </a:rPr>
              <a:t>np</a:t>
            </a:r>
            <a:endParaRPr kumimoji="0" lang="en-US" b="0" i="0" u="none" strike="noStrike" cap="none" normalizeH="0" baseline="0" dirty="0" smtClean="0">
              <a:ln>
                <a:noFill/>
              </a:ln>
              <a:solidFill>
                <a:srgbClr val="000000"/>
              </a:solidFill>
              <a:effectLst/>
              <a:latin typeface="Arial Unicode MS" panose="020B0604020202020204" pitchFamily="34" charset="-128"/>
            </a:endParaRPr>
          </a:p>
          <a:p>
            <a:pPr marL="0" indent="0">
              <a:buNone/>
            </a:pPr>
            <a:r>
              <a:rPr kumimoji="0" lang="en-US" b="0" i="0" u="none" strike="noStrike" cap="none" normalizeH="0" baseline="0" dirty="0" err="1" smtClean="0">
                <a:ln>
                  <a:noFill/>
                </a:ln>
                <a:solidFill>
                  <a:srgbClr val="000000"/>
                </a:solidFill>
                <a:effectLst/>
                <a:latin typeface="Arial Unicode MS" panose="020B0604020202020204" pitchFamily="34" charset="-128"/>
              </a:rPr>
              <a:t>def</a:t>
            </a:r>
            <a:r>
              <a:rPr kumimoji="0" lang="en-US" b="0" i="0" u="none" strike="noStrike" cap="none" normalizeH="0" baseline="0" dirty="0" smtClean="0">
                <a:ln>
                  <a:noFill/>
                </a:ln>
                <a:solidFill>
                  <a:srgbClr val="000000"/>
                </a:solidFill>
                <a:effectLst/>
                <a:latin typeface="Arial Unicode MS" panose="020B0604020202020204" pitchFamily="34" charset="-128"/>
              </a:rPr>
              <a:t> </a:t>
            </a:r>
            <a:r>
              <a:rPr kumimoji="0" lang="en-US" b="0" i="0" u="none" strike="noStrike" cap="none" normalizeH="0" baseline="0" dirty="0" err="1" smtClean="0">
                <a:ln>
                  <a:noFill/>
                </a:ln>
                <a:solidFill>
                  <a:srgbClr val="000000"/>
                </a:solidFill>
                <a:effectLst/>
                <a:latin typeface="Arial Unicode MS" panose="020B0604020202020204" pitchFamily="34" charset="-128"/>
              </a:rPr>
              <a:t>mse_loss</a:t>
            </a:r>
            <a:r>
              <a:rPr kumimoji="0" lang="en-US" b="0" i="0" u="none" strike="noStrike" cap="none" normalizeH="0" baseline="0" dirty="0" smtClean="0">
                <a:ln>
                  <a:noFill/>
                </a:ln>
                <a:solidFill>
                  <a:srgbClr val="000000"/>
                </a:solidFill>
                <a:effectLst/>
                <a:latin typeface="Arial Unicode MS" panose="020B0604020202020204" pitchFamily="34" charset="-128"/>
              </a:rPr>
              <a:t>(</a:t>
            </a:r>
            <a:r>
              <a:rPr kumimoji="0" lang="en-US" b="0" i="0" u="none" strike="noStrike" cap="none" normalizeH="0" baseline="0" dirty="0" err="1" smtClean="0">
                <a:ln>
                  <a:noFill/>
                </a:ln>
                <a:solidFill>
                  <a:srgbClr val="000000"/>
                </a:solidFill>
                <a:effectLst/>
                <a:latin typeface="Arial Unicode MS" panose="020B0604020202020204" pitchFamily="34" charset="-128"/>
              </a:rPr>
              <a:t>y_true</a:t>
            </a:r>
            <a:r>
              <a:rPr kumimoji="0" lang="en-US" b="0" i="0" u="none" strike="noStrike" cap="none" normalizeH="0" baseline="0" dirty="0" smtClean="0">
                <a:ln>
                  <a:noFill/>
                </a:ln>
                <a:solidFill>
                  <a:srgbClr val="000000"/>
                </a:solidFill>
                <a:effectLst/>
                <a:latin typeface="Arial Unicode MS" panose="020B0604020202020204" pitchFamily="34" charset="-128"/>
              </a:rPr>
              <a:t>, </a:t>
            </a:r>
            <a:r>
              <a:rPr kumimoji="0" lang="en-US" b="0" i="0" u="none" strike="noStrike" cap="none" normalizeH="0" baseline="0" dirty="0" err="1" smtClean="0">
                <a:ln>
                  <a:noFill/>
                </a:ln>
                <a:solidFill>
                  <a:srgbClr val="000000"/>
                </a:solidFill>
                <a:effectLst/>
                <a:latin typeface="Arial Unicode MS" panose="020B0604020202020204" pitchFamily="34" charset="-128"/>
              </a:rPr>
              <a:t>y_pred</a:t>
            </a:r>
            <a:r>
              <a:rPr kumimoji="0" lang="en-US" b="0" i="0" u="none" strike="noStrike" cap="none" normalizeH="0" baseline="0" dirty="0" smtClean="0">
                <a:ln>
                  <a:noFill/>
                </a:ln>
                <a:solidFill>
                  <a:srgbClr val="000000"/>
                </a:solidFill>
                <a:effectLst/>
                <a:latin typeface="Arial Unicode MS" panose="020B0604020202020204" pitchFamily="34" charset="-128"/>
              </a:rPr>
              <a:t>):</a:t>
            </a:r>
          </a:p>
          <a:p>
            <a:pPr marL="0" indent="0">
              <a:buNone/>
            </a:pPr>
            <a:r>
              <a:rPr lang="en-US" dirty="0" smtClean="0">
                <a:solidFill>
                  <a:srgbClr val="000000"/>
                </a:solidFill>
                <a:latin typeface="Arial Unicode MS" panose="020B0604020202020204" pitchFamily="34" charset="-128"/>
              </a:rPr>
              <a:t>    </a:t>
            </a:r>
            <a:r>
              <a:rPr kumimoji="0" lang="en-US" b="0" i="0" u="none" strike="noStrike" cap="none" normalizeH="0" baseline="0" dirty="0" smtClean="0">
                <a:ln>
                  <a:noFill/>
                </a:ln>
                <a:solidFill>
                  <a:srgbClr val="000000"/>
                </a:solidFill>
                <a:effectLst/>
                <a:latin typeface="Arial Unicode MS" panose="020B0604020202020204" pitchFamily="34" charset="-128"/>
              </a:rPr>
              <a:t># </a:t>
            </a:r>
            <a:r>
              <a:rPr kumimoji="0" lang="en-US" b="0" i="0" u="none" strike="noStrike" cap="none" normalizeH="0" baseline="0" dirty="0" err="1" smtClean="0">
                <a:ln>
                  <a:noFill/>
                </a:ln>
                <a:solidFill>
                  <a:srgbClr val="000000"/>
                </a:solidFill>
                <a:effectLst/>
                <a:latin typeface="Arial Unicode MS" panose="020B0604020202020204" pitchFamily="34" charset="-128"/>
              </a:rPr>
              <a:t>y_true</a:t>
            </a:r>
            <a:r>
              <a:rPr kumimoji="0" lang="en-US" b="0" i="0" u="none" strike="noStrike" cap="none" normalizeH="0" baseline="0" dirty="0" smtClean="0">
                <a:ln>
                  <a:noFill/>
                </a:ln>
                <a:solidFill>
                  <a:srgbClr val="000000"/>
                </a:solidFill>
                <a:effectLst/>
                <a:latin typeface="Arial Unicode MS" panose="020B0604020202020204" pitchFamily="34" charset="-128"/>
              </a:rPr>
              <a:t> and </a:t>
            </a:r>
            <a:r>
              <a:rPr kumimoji="0" lang="en-US" b="0" i="0" u="none" strike="noStrike" cap="none" normalizeH="0" baseline="0" dirty="0" err="1" smtClean="0">
                <a:ln>
                  <a:noFill/>
                </a:ln>
                <a:solidFill>
                  <a:srgbClr val="000000"/>
                </a:solidFill>
                <a:effectLst/>
                <a:latin typeface="Arial Unicode MS" panose="020B0604020202020204" pitchFamily="34" charset="-128"/>
              </a:rPr>
              <a:t>y_pred</a:t>
            </a:r>
            <a:r>
              <a:rPr kumimoji="0" lang="en-US" b="0" i="0" u="none" strike="noStrike" cap="none" normalizeH="0" baseline="0" dirty="0" smtClean="0">
                <a:ln>
                  <a:noFill/>
                </a:ln>
                <a:solidFill>
                  <a:srgbClr val="000000"/>
                </a:solidFill>
                <a:effectLst/>
                <a:latin typeface="Arial Unicode MS" panose="020B0604020202020204" pitchFamily="34" charset="-128"/>
              </a:rPr>
              <a:t> are </a:t>
            </a:r>
            <a:r>
              <a:rPr kumimoji="0" lang="en-US" b="0" i="0" u="none" strike="noStrike" cap="none" normalizeH="0" baseline="0" dirty="0" err="1" smtClean="0">
                <a:ln>
                  <a:noFill/>
                </a:ln>
                <a:solidFill>
                  <a:srgbClr val="000000"/>
                </a:solidFill>
                <a:effectLst/>
                <a:latin typeface="Arial Unicode MS" panose="020B0604020202020204" pitchFamily="34" charset="-128"/>
              </a:rPr>
              <a:t>numpy</a:t>
            </a:r>
            <a:r>
              <a:rPr kumimoji="0" lang="en-US" b="0" i="0" u="none" strike="noStrike" cap="none" normalizeH="0" baseline="0" dirty="0" smtClean="0">
                <a:ln>
                  <a:noFill/>
                </a:ln>
                <a:solidFill>
                  <a:srgbClr val="000000"/>
                </a:solidFill>
                <a:effectLst/>
                <a:latin typeface="Arial Unicode MS" panose="020B0604020202020204" pitchFamily="34" charset="-128"/>
              </a:rPr>
              <a:t> arrays of the same length.</a:t>
            </a:r>
          </a:p>
          <a:p>
            <a:pPr marL="0" indent="0">
              <a:buNone/>
            </a:pPr>
            <a:r>
              <a:rPr lang="en-US" dirty="0" smtClean="0">
                <a:solidFill>
                  <a:srgbClr val="000000"/>
                </a:solidFill>
                <a:latin typeface="Arial Unicode MS" panose="020B0604020202020204" pitchFamily="34" charset="-128"/>
              </a:rPr>
              <a:t>    </a:t>
            </a:r>
            <a:r>
              <a:rPr kumimoji="0" lang="en-US" b="0" i="0" u="none" strike="noStrike" cap="none" normalizeH="0" baseline="0" dirty="0" smtClean="0">
                <a:ln>
                  <a:noFill/>
                </a:ln>
                <a:solidFill>
                  <a:srgbClr val="000000"/>
                </a:solidFill>
                <a:effectLst/>
                <a:latin typeface="Arial Unicode MS" panose="020B0604020202020204" pitchFamily="34" charset="-128"/>
              </a:rPr>
              <a:t>return ((</a:t>
            </a:r>
            <a:r>
              <a:rPr kumimoji="0" lang="en-US" b="0" i="0" u="none" strike="noStrike" cap="none" normalizeH="0" baseline="0" dirty="0" err="1" smtClean="0">
                <a:ln>
                  <a:noFill/>
                </a:ln>
                <a:solidFill>
                  <a:srgbClr val="000000"/>
                </a:solidFill>
                <a:effectLst/>
                <a:latin typeface="Arial Unicode MS" panose="020B0604020202020204" pitchFamily="34" charset="-128"/>
              </a:rPr>
              <a:t>y_true</a:t>
            </a:r>
            <a:r>
              <a:rPr kumimoji="0" lang="en-US" b="0" i="0" u="none" strike="noStrike" cap="none" normalizeH="0" baseline="0" dirty="0" smtClean="0">
                <a:ln>
                  <a:noFill/>
                </a:ln>
                <a:solidFill>
                  <a:srgbClr val="000000"/>
                </a:solidFill>
                <a:effectLst/>
                <a:latin typeface="Arial Unicode MS" panose="020B0604020202020204" pitchFamily="34" charset="-128"/>
              </a:rPr>
              <a:t> - </a:t>
            </a:r>
            <a:r>
              <a:rPr kumimoji="0" lang="en-US" b="0" i="0" u="none" strike="noStrike" cap="none" normalizeH="0" baseline="0" dirty="0" err="1" smtClean="0">
                <a:ln>
                  <a:noFill/>
                </a:ln>
                <a:solidFill>
                  <a:srgbClr val="000000"/>
                </a:solidFill>
                <a:effectLst/>
                <a:latin typeface="Arial Unicode MS" panose="020B0604020202020204" pitchFamily="34" charset="-128"/>
              </a:rPr>
              <a:t>y_pred</a:t>
            </a:r>
            <a:r>
              <a:rPr kumimoji="0" lang="en-US" b="0" i="0" u="none" strike="noStrike" cap="none" normalizeH="0" baseline="0" dirty="0" smtClean="0">
                <a:ln>
                  <a:noFill/>
                </a:ln>
                <a:solidFill>
                  <a:srgbClr val="000000"/>
                </a:solidFill>
                <a:effectLst/>
                <a:latin typeface="Arial Unicode MS" panose="020B0604020202020204" pitchFamily="34" charset="-128"/>
              </a:rPr>
              <a:t>) ** 2).mean()</a:t>
            </a:r>
          </a:p>
          <a:p>
            <a:pPr marL="0" indent="0">
              <a:buNone/>
            </a:pPr>
            <a:endParaRPr kumimoji="0" lang="en-US" b="0" i="0" u="none" strike="noStrike" cap="none" normalizeH="0" baseline="0" dirty="0" smtClean="0">
              <a:ln>
                <a:noFill/>
              </a:ln>
              <a:solidFill>
                <a:srgbClr val="000000"/>
              </a:solidFill>
              <a:effectLst/>
              <a:latin typeface="Arial Unicode MS" panose="020B0604020202020204" pitchFamily="34" charset="-128"/>
            </a:endParaRPr>
          </a:p>
          <a:p>
            <a:pPr marL="0" indent="0">
              <a:buNone/>
            </a:pPr>
            <a:endParaRPr kumimoji="0" lang="en-US" b="0" i="0" u="none" strike="noStrike" cap="none" normalizeH="0" baseline="0" dirty="0" smtClean="0">
              <a:ln>
                <a:noFill/>
              </a:ln>
              <a:solidFill>
                <a:srgbClr val="000000"/>
              </a:solidFill>
              <a:effectLst/>
              <a:latin typeface="Arial Unicode MS" panose="020B0604020202020204" pitchFamily="34" charset="-128"/>
            </a:endParaRPr>
          </a:p>
          <a:p>
            <a:pPr marL="0" lvl="0" indent="0">
              <a:buNone/>
            </a:pPr>
            <a:r>
              <a:rPr kumimoji="0" lang="en-US" b="0" i="0" u="none" strike="noStrike" cap="none" normalizeH="0" baseline="0" dirty="0" err="1" smtClean="0">
                <a:ln>
                  <a:noFill/>
                </a:ln>
                <a:solidFill>
                  <a:srgbClr val="000000"/>
                </a:solidFill>
                <a:effectLst/>
                <a:latin typeface="Arial Unicode MS" panose="020B0604020202020204" pitchFamily="34" charset="-128"/>
              </a:rPr>
              <a:t>y_true</a:t>
            </a:r>
            <a:r>
              <a:rPr kumimoji="0" lang="en-US" b="0" i="0" u="none" strike="noStrike" cap="none" normalizeH="0" baseline="0" dirty="0" smtClean="0">
                <a:ln>
                  <a:noFill/>
                </a:ln>
                <a:solidFill>
                  <a:srgbClr val="000000"/>
                </a:solidFill>
                <a:effectLst/>
                <a:latin typeface="Arial Unicode MS" panose="020B0604020202020204" pitchFamily="34" charset="-128"/>
              </a:rPr>
              <a:t> = </a:t>
            </a:r>
            <a:r>
              <a:rPr kumimoji="0" lang="en-US" b="0" i="0" u="none" strike="noStrike" cap="none" normalizeH="0" baseline="0" dirty="0" err="1" smtClean="0">
                <a:ln>
                  <a:noFill/>
                </a:ln>
                <a:solidFill>
                  <a:srgbClr val="000000"/>
                </a:solidFill>
                <a:effectLst/>
                <a:latin typeface="Arial Unicode MS" panose="020B0604020202020204" pitchFamily="34" charset="-128"/>
              </a:rPr>
              <a:t>np.array</a:t>
            </a:r>
            <a:r>
              <a:rPr kumimoji="0" lang="en-US" b="0" i="0" u="none" strike="noStrike" cap="none" normalizeH="0" baseline="0" dirty="0" smtClean="0">
                <a:ln>
                  <a:noFill/>
                </a:ln>
                <a:solidFill>
                  <a:srgbClr val="000000"/>
                </a:solidFill>
                <a:effectLst/>
                <a:latin typeface="Arial Unicode MS" panose="020B0604020202020204" pitchFamily="34" charset="-128"/>
              </a:rPr>
              <a:t>([1, 0, 0, 1]) </a:t>
            </a:r>
          </a:p>
          <a:p>
            <a:pPr marL="0" lvl="0" indent="0">
              <a:buNone/>
            </a:pPr>
            <a:r>
              <a:rPr kumimoji="0" lang="en-US" b="0" i="0" u="none" strike="noStrike" cap="none" normalizeH="0" baseline="0" dirty="0" err="1" smtClean="0">
                <a:ln>
                  <a:noFill/>
                </a:ln>
                <a:solidFill>
                  <a:srgbClr val="000000"/>
                </a:solidFill>
                <a:effectLst/>
                <a:latin typeface="Arial Unicode MS" panose="020B0604020202020204" pitchFamily="34" charset="-128"/>
              </a:rPr>
              <a:t>y_pred</a:t>
            </a:r>
            <a:r>
              <a:rPr kumimoji="0" lang="en-US" b="0" i="0" u="none" strike="noStrike" cap="none" normalizeH="0" baseline="0" dirty="0" smtClean="0">
                <a:ln>
                  <a:noFill/>
                </a:ln>
                <a:solidFill>
                  <a:srgbClr val="000000"/>
                </a:solidFill>
                <a:effectLst/>
                <a:latin typeface="Arial Unicode MS" panose="020B0604020202020204" pitchFamily="34" charset="-128"/>
              </a:rPr>
              <a:t> = </a:t>
            </a:r>
            <a:r>
              <a:rPr kumimoji="0" lang="en-US" b="0" i="0" u="none" strike="noStrike" cap="none" normalizeH="0" baseline="0" dirty="0" err="1" smtClean="0">
                <a:ln>
                  <a:noFill/>
                </a:ln>
                <a:solidFill>
                  <a:srgbClr val="000000"/>
                </a:solidFill>
                <a:effectLst/>
                <a:latin typeface="Arial Unicode MS" panose="020B0604020202020204" pitchFamily="34" charset="-128"/>
              </a:rPr>
              <a:t>np.array</a:t>
            </a:r>
            <a:r>
              <a:rPr kumimoji="0" lang="en-US" b="0" i="0" u="none" strike="noStrike" cap="none" normalizeH="0" baseline="0" dirty="0" smtClean="0">
                <a:ln>
                  <a:noFill/>
                </a:ln>
                <a:solidFill>
                  <a:srgbClr val="000000"/>
                </a:solidFill>
                <a:effectLst/>
                <a:latin typeface="Arial Unicode MS" panose="020B0604020202020204" pitchFamily="34" charset="-128"/>
              </a:rPr>
              <a:t>([0, 0, 0, 0]) </a:t>
            </a:r>
          </a:p>
          <a:p>
            <a:pPr marL="0" lvl="0" indent="0">
              <a:buNone/>
            </a:pPr>
            <a:r>
              <a:rPr kumimoji="0" lang="en-US" b="0" i="0" u="none" strike="noStrike" cap="none" normalizeH="0" baseline="0" dirty="0" smtClean="0">
                <a:ln>
                  <a:noFill/>
                </a:ln>
                <a:solidFill>
                  <a:srgbClr val="000000"/>
                </a:solidFill>
                <a:effectLst/>
                <a:latin typeface="Arial Unicode MS" panose="020B0604020202020204" pitchFamily="34" charset="-128"/>
              </a:rPr>
              <a:t>print(</a:t>
            </a:r>
            <a:r>
              <a:rPr kumimoji="0" lang="en-US" b="0" i="0" u="none" strike="noStrike" cap="none" normalizeH="0" baseline="0" dirty="0" err="1" smtClean="0">
                <a:ln>
                  <a:noFill/>
                </a:ln>
                <a:solidFill>
                  <a:srgbClr val="000000"/>
                </a:solidFill>
                <a:effectLst/>
                <a:latin typeface="Arial Unicode MS" panose="020B0604020202020204" pitchFamily="34" charset="-128"/>
              </a:rPr>
              <a:t>mse_loss</a:t>
            </a:r>
            <a:r>
              <a:rPr kumimoji="0" lang="en-US" b="0" i="0" u="none" strike="noStrike" cap="none" normalizeH="0" baseline="0" dirty="0" smtClean="0">
                <a:ln>
                  <a:noFill/>
                </a:ln>
                <a:solidFill>
                  <a:srgbClr val="000000"/>
                </a:solidFill>
                <a:effectLst/>
                <a:latin typeface="Arial Unicode MS" panose="020B0604020202020204" pitchFamily="34" charset="-128"/>
              </a:rPr>
              <a:t>(</a:t>
            </a:r>
            <a:r>
              <a:rPr kumimoji="0" lang="en-US" b="0" i="0" u="none" strike="noStrike" cap="none" normalizeH="0" baseline="0" dirty="0" err="1" smtClean="0">
                <a:ln>
                  <a:noFill/>
                </a:ln>
                <a:solidFill>
                  <a:srgbClr val="000000"/>
                </a:solidFill>
                <a:effectLst/>
                <a:latin typeface="Arial Unicode MS" panose="020B0604020202020204" pitchFamily="34" charset="-128"/>
              </a:rPr>
              <a:t>y_true</a:t>
            </a:r>
            <a:r>
              <a:rPr kumimoji="0" lang="en-US" b="0" i="0" u="none" strike="noStrike" cap="none" normalizeH="0" baseline="0" dirty="0" smtClean="0">
                <a:ln>
                  <a:noFill/>
                </a:ln>
                <a:solidFill>
                  <a:srgbClr val="000000"/>
                </a:solidFill>
                <a:effectLst/>
                <a:latin typeface="Arial Unicode MS" panose="020B0604020202020204" pitchFamily="34" charset="-128"/>
              </a:rPr>
              <a:t>, </a:t>
            </a:r>
            <a:r>
              <a:rPr kumimoji="0" lang="en-US" b="0" i="0" u="none" strike="noStrike" cap="none" normalizeH="0" baseline="0" dirty="0" err="1" smtClean="0">
                <a:ln>
                  <a:noFill/>
                </a:ln>
                <a:solidFill>
                  <a:srgbClr val="000000"/>
                </a:solidFill>
                <a:effectLst/>
                <a:latin typeface="Arial Unicode MS" panose="020B0604020202020204" pitchFamily="34" charset="-128"/>
              </a:rPr>
              <a:t>y_pred</a:t>
            </a:r>
            <a:r>
              <a:rPr kumimoji="0" lang="en-US" b="0" i="0" u="none" strike="noStrike" cap="none" normalizeH="0" baseline="0" dirty="0" smtClean="0">
                <a:ln>
                  <a:noFill/>
                </a:ln>
                <a:solidFill>
                  <a:srgbClr val="000000"/>
                </a:solidFill>
                <a:effectLst/>
                <a:latin typeface="Arial Unicode MS" panose="020B0604020202020204" pitchFamily="34" charset="-128"/>
              </a:rPr>
              <a:t>)) # 0.5</a:t>
            </a:r>
            <a:r>
              <a:rPr kumimoji="0" lang="en-US" sz="3600" b="0" i="0" u="none" strike="noStrike" cap="none" normalizeH="0" baseline="0" dirty="0" smtClean="0">
                <a:ln>
                  <a:noFill/>
                </a:ln>
                <a:solidFill>
                  <a:schemeClr val="tx1"/>
                </a:solidFill>
                <a:effectLst/>
              </a:rPr>
              <a:t> </a:t>
            </a:r>
            <a:endParaRPr kumimoji="0" lang="en-US" sz="5400" b="0" i="0" u="none" strike="noStrike" cap="none" normalizeH="0" baseline="0" dirty="0" smtClean="0">
              <a:ln>
                <a:noFill/>
              </a:ln>
              <a:solidFill>
                <a:schemeClr val="tx1"/>
              </a:solidFill>
              <a:effectLst/>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618284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 Representation</a:t>
            </a:r>
            <a:endParaRPr lang="en-US" dirty="0"/>
          </a:p>
        </p:txBody>
      </p:sp>
      <p:sp>
        <p:nvSpPr>
          <p:cNvPr id="3" name="Content Placeholder 2"/>
          <p:cNvSpPr>
            <a:spLocks noGrp="1"/>
          </p:cNvSpPr>
          <p:nvPr>
            <p:ph idx="1"/>
          </p:nvPr>
        </p:nvSpPr>
        <p:spPr>
          <a:xfrm>
            <a:off x="838200" y="3412901"/>
            <a:ext cx="10515600" cy="2764062"/>
          </a:xfrm>
        </p:spPr>
        <p:txBody>
          <a:bodyPr>
            <a:normAutofit lnSpcReduction="10000"/>
          </a:bodyPr>
          <a:lstStyle/>
          <a:p>
            <a:pPr marL="0" indent="0">
              <a:buNone/>
            </a:pPr>
            <a:r>
              <a:rPr lang="en-US" sz="2000" b="1" dirty="0"/>
              <a:t>Input Layer </a:t>
            </a:r>
            <a:r>
              <a:rPr lang="en-US" sz="2000" dirty="0"/>
              <a:t>— This is the first layer in the neural network. It takes input signals(values) and passes them on to the next layer. It doesn’t apply any operations on the input signals(values) &amp; has no weights and biases values associated</a:t>
            </a:r>
            <a:r>
              <a:rPr lang="en-US" sz="2000" dirty="0" smtClean="0"/>
              <a:t>.</a:t>
            </a:r>
          </a:p>
          <a:p>
            <a:pPr marL="0" indent="0">
              <a:buNone/>
            </a:pPr>
            <a:r>
              <a:rPr lang="en-US" sz="2000" b="1" dirty="0"/>
              <a:t>Hidden Layers — </a:t>
            </a:r>
            <a:r>
              <a:rPr lang="en-US" sz="2000" dirty="0"/>
              <a:t>Hidden layers have neurons(nodes) which apply different transformations to the input data. One hidden layer is a collection of neurons stacked vertically(Representation). In our image given </a:t>
            </a:r>
            <a:r>
              <a:rPr lang="en-US" sz="2000" dirty="0" smtClean="0"/>
              <a:t>above </a:t>
            </a:r>
            <a:r>
              <a:rPr lang="en-US" sz="2000" dirty="0"/>
              <a:t>we </a:t>
            </a:r>
            <a:r>
              <a:rPr lang="en-US" sz="2000" dirty="0" smtClean="0"/>
              <a:t>have 1 </a:t>
            </a:r>
            <a:r>
              <a:rPr lang="en-US" sz="2000" dirty="0"/>
              <a:t>hidden </a:t>
            </a:r>
            <a:r>
              <a:rPr lang="en-US" sz="2000" dirty="0" smtClean="0"/>
              <a:t>layer and it has 2 neurons. </a:t>
            </a:r>
          </a:p>
          <a:p>
            <a:pPr marL="0" indent="0">
              <a:buNone/>
            </a:pPr>
            <a:r>
              <a:rPr lang="en-US" sz="2000" b="1" dirty="0"/>
              <a:t>Output Layer </a:t>
            </a:r>
            <a:r>
              <a:rPr lang="en-US" sz="2000" dirty="0"/>
              <a:t>— This layer is the last layer in the network &amp; receives input from the last hidden layer. With this layer we can get desired number of values and in a desired range. In this network we have </a:t>
            </a:r>
            <a:r>
              <a:rPr lang="en-US" sz="2000" dirty="0" smtClean="0"/>
              <a:t>1 neuron </a:t>
            </a:r>
            <a:r>
              <a:rPr lang="en-US" sz="2000" dirty="0"/>
              <a:t>in the output layer and it outputs </a:t>
            </a:r>
            <a:r>
              <a:rPr lang="en-US" sz="2000" dirty="0" smtClean="0"/>
              <a:t>o1.</a:t>
            </a:r>
            <a:endParaRPr lang="en-US" sz="2000" dirty="0"/>
          </a:p>
        </p:txBody>
      </p:sp>
      <p:pic>
        <p:nvPicPr>
          <p:cNvPr id="4" name="Picture 2" descr="https://miro.medium.com/max/550/1*x6KWjKTOBhUYL0MRX4M3o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0934" y="1798380"/>
            <a:ext cx="4031088" cy="1506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905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28765"/>
            <a:ext cx="2626217" cy="846695"/>
          </a:xfrm>
        </p:spPr>
        <p:txBody>
          <a:bodyPr>
            <a:normAutofit fontScale="90000"/>
          </a:bodyPr>
          <a:lstStyle/>
          <a:p>
            <a:r>
              <a:rPr lang="en-US" b="1" dirty="0"/>
              <a:t>Forward </a:t>
            </a:r>
            <a:r>
              <a:rPr lang="en-US" b="1" dirty="0" smtClean="0"/>
              <a:t>Propagation</a:t>
            </a:r>
            <a:endParaRPr lang="en-US" dirty="0"/>
          </a:p>
        </p:txBody>
      </p:sp>
      <p:sp>
        <p:nvSpPr>
          <p:cNvPr id="3" name="Content Placeholder 2"/>
          <p:cNvSpPr>
            <a:spLocks noGrp="1"/>
          </p:cNvSpPr>
          <p:nvPr>
            <p:ph idx="1"/>
          </p:nvPr>
        </p:nvSpPr>
        <p:spPr>
          <a:xfrm>
            <a:off x="838200" y="3657599"/>
            <a:ext cx="10515600" cy="2519363"/>
          </a:xfrm>
        </p:spPr>
        <p:txBody>
          <a:bodyPr>
            <a:normAutofit lnSpcReduction="10000"/>
          </a:bodyPr>
          <a:lstStyle/>
          <a:p>
            <a:pPr marL="0" indent="0">
              <a:buNone/>
            </a:pPr>
            <a:r>
              <a:rPr lang="en-US" dirty="0"/>
              <a:t>Forward propagation is a process of feeding input values to the neural network and getting an output which we call predicted </a:t>
            </a:r>
            <a:r>
              <a:rPr lang="en-US" dirty="0" smtClean="0"/>
              <a:t>value. When </a:t>
            </a:r>
            <a:r>
              <a:rPr lang="en-US" dirty="0"/>
              <a:t>we feed the input values to the neural network’s first layer, it goes without any operations. Second layer takes values from first layer and applies multiplication, addition and activation operations and passes this value to the next layer. Same process repeats for subsequent layers and finally we get an output value from the last layer.</a:t>
            </a:r>
          </a:p>
        </p:txBody>
      </p:sp>
      <p:pic>
        <p:nvPicPr>
          <p:cNvPr id="2050" name="Picture 2" descr="https://hackernoon.com/hn-images/0*S-FQtnzUxIBFpOb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2127" y="477725"/>
            <a:ext cx="4619625"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34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437586" cy="858368"/>
          </a:xfrm>
        </p:spPr>
        <p:txBody>
          <a:bodyPr>
            <a:normAutofit fontScale="90000"/>
          </a:bodyPr>
          <a:lstStyle/>
          <a:p>
            <a:r>
              <a:rPr lang="en-US" b="1" dirty="0"/>
              <a:t>Back-Propagation</a:t>
            </a:r>
            <a:r>
              <a:rPr lang="en-US" dirty="0"/>
              <a:t> </a:t>
            </a:r>
          </a:p>
        </p:txBody>
      </p:sp>
      <p:sp>
        <p:nvSpPr>
          <p:cNvPr id="3" name="Content Placeholder 2"/>
          <p:cNvSpPr>
            <a:spLocks noGrp="1"/>
          </p:cNvSpPr>
          <p:nvPr>
            <p:ph idx="1"/>
          </p:nvPr>
        </p:nvSpPr>
        <p:spPr>
          <a:xfrm>
            <a:off x="838200" y="3902299"/>
            <a:ext cx="10515600" cy="2691683"/>
          </a:xfrm>
        </p:spPr>
        <p:txBody>
          <a:bodyPr>
            <a:normAutofit fontScale="92500" lnSpcReduction="20000"/>
          </a:bodyPr>
          <a:lstStyle/>
          <a:p>
            <a:pPr marL="0" indent="0" algn="just">
              <a:buNone/>
            </a:pPr>
            <a:r>
              <a:rPr lang="en-US" sz="2400" dirty="0"/>
              <a:t>After forward propagation we get an output value which is the </a:t>
            </a:r>
            <a:r>
              <a:rPr lang="en-US" sz="2400" i="1" dirty="0"/>
              <a:t>predicted value</a:t>
            </a:r>
            <a:r>
              <a:rPr lang="en-US" sz="2400" dirty="0"/>
              <a:t>. To calculate error we compare the predicted value with the </a:t>
            </a:r>
            <a:r>
              <a:rPr lang="en-US" sz="2400" i="1" dirty="0"/>
              <a:t>actual output value</a:t>
            </a:r>
            <a:r>
              <a:rPr lang="en-US" sz="2400" dirty="0"/>
              <a:t>. We use a </a:t>
            </a:r>
            <a:r>
              <a:rPr lang="en-US" sz="2400" i="1" dirty="0"/>
              <a:t>loss function</a:t>
            </a:r>
            <a:r>
              <a:rPr lang="en-US" sz="2400" dirty="0"/>
              <a:t> </a:t>
            </a:r>
            <a:r>
              <a:rPr lang="en-US" sz="2400" dirty="0" smtClean="0"/>
              <a:t>to </a:t>
            </a:r>
            <a:r>
              <a:rPr lang="en-US" sz="2400" dirty="0"/>
              <a:t>calculate the </a:t>
            </a:r>
            <a:r>
              <a:rPr lang="en-US" sz="2400" i="1" dirty="0"/>
              <a:t>error value</a:t>
            </a:r>
            <a:r>
              <a:rPr lang="en-US" sz="2400" dirty="0"/>
              <a:t>. Then we calculate the derivative of the </a:t>
            </a:r>
            <a:r>
              <a:rPr lang="en-US" sz="2400" i="1" dirty="0"/>
              <a:t>error </a:t>
            </a:r>
            <a:r>
              <a:rPr lang="en-US" sz="2400" i="1" dirty="0" smtClean="0"/>
              <a:t>value </a:t>
            </a:r>
            <a:r>
              <a:rPr lang="en-US" sz="2400" dirty="0" smtClean="0"/>
              <a:t>with </a:t>
            </a:r>
            <a:r>
              <a:rPr lang="en-US" sz="2400" dirty="0"/>
              <a:t>respect to each and every weight in the neural network. Back-Propagation uses chain rule of Differential Calculus. In chain rule first we calculate the derivatives of </a:t>
            </a:r>
            <a:r>
              <a:rPr lang="en-US" sz="2400" i="1" dirty="0"/>
              <a:t>error value</a:t>
            </a:r>
            <a:r>
              <a:rPr lang="en-US" sz="2400" dirty="0"/>
              <a:t> with respect to the </a:t>
            </a:r>
            <a:r>
              <a:rPr lang="en-US" sz="2400" i="1" dirty="0"/>
              <a:t>weight values</a:t>
            </a:r>
            <a:r>
              <a:rPr lang="en-US" sz="2400" dirty="0"/>
              <a:t> of the last layer. We call these derivatives, </a:t>
            </a:r>
            <a:r>
              <a:rPr lang="en-US" sz="2400" i="1" dirty="0"/>
              <a:t>gradients</a:t>
            </a:r>
            <a:r>
              <a:rPr lang="en-US" sz="2400" dirty="0"/>
              <a:t> and use these </a:t>
            </a:r>
            <a:r>
              <a:rPr lang="en-US" sz="2400" i="1" dirty="0"/>
              <a:t>gradient</a:t>
            </a:r>
            <a:r>
              <a:rPr lang="en-US" sz="2400" dirty="0"/>
              <a:t> values to calculate the </a:t>
            </a:r>
            <a:r>
              <a:rPr lang="en-US" sz="2400" i="1" dirty="0"/>
              <a:t>gradients</a:t>
            </a:r>
            <a:r>
              <a:rPr lang="en-US" sz="2400" dirty="0"/>
              <a:t> of the second last layer. We repeat this process until we get </a:t>
            </a:r>
            <a:r>
              <a:rPr lang="en-US" sz="2400" i="1" dirty="0"/>
              <a:t>gradients</a:t>
            </a:r>
            <a:r>
              <a:rPr lang="en-US" sz="2400" dirty="0"/>
              <a:t> for each and every weight in our neural network. Then we subtract this </a:t>
            </a:r>
            <a:r>
              <a:rPr lang="en-US" sz="2400" i="1" dirty="0"/>
              <a:t>gradient value</a:t>
            </a:r>
            <a:r>
              <a:rPr lang="en-US" sz="2400" dirty="0"/>
              <a:t> from the </a:t>
            </a:r>
            <a:r>
              <a:rPr lang="en-US" sz="2400" i="1" dirty="0"/>
              <a:t>weight value</a:t>
            </a:r>
            <a:r>
              <a:rPr lang="en-US" sz="2400" dirty="0"/>
              <a:t> to reduce the </a:t>
            </a:r>
            <a:r>
              <a:rPr lang="en-US" sz="2400" i="1" dirty="0"/>
              <a:t>error value</a:t>
            </a:r>
            <a:r>
              <a:rPr lang="en-US" sz="2400" dirty="0"/>
              <a:t>. In this way we move closer (descent) to the </a:t>
            </a:r>
            <a:r>
              <a:rPr lang="en-US" sz="2400" i="1" dirty="0"/>
              <a:t>Local Minima</a:t>
            </a:r>
            <a:r>
              <a:rPr lang="en-US" sz="2400" dirty="0"/>
              <a:t>(means minimum loss).</a:t>
            </a:r>
          </a:p>
        </p:txBody>
      </p:sp>
      <p:pic>
        <p:nvPicPr>
          <p:cNvPr id="4098" name="Picture 2" descr="https://hackernoon.com/hn-images/0*KOoCMnuItbHKq5X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9279" y="193497"/>
            <a:ext cx="616898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028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5575479" cy="536396"/>
          </a:xfrm>
        </p:spPr>
        <p:txBody>
          <a:bodyPr anchor="t">
            <a:normAutofit fontScale="90000"/>
          </a:bodyPr>
          <a:lstStyle/>
          <a:p>
            <a:r>
              <a:rPr lang="en-US" b="1" dirty="0"/>
              <a:t>An Example: </a:t>
            </a:r>
            <a:r>
              <a:rPr lang="en-US" b="1" dirty="0" err="1"/>
              <a:t>Feedforward</a:t>
            </a:r>
            <a:r>
              <a:rPr lang="en-US" b="1" dirty="0"/>
              <a:t/>
            </a:r>
            <a:br>
              <a:rPr lang="en-US" b="1" dirty="0"/>
            </a:br>
            <a:endParaRPr lang="en-US" dirty="0"/>
          </a:p>
        </p:txBody>
      </p:sp>
      <p:sp>
        <p:nvSpPr>
          <p:cNvPr id="3" name="Content Placeholder 2"/>
          <p:cNvSpPr>
            <a:spLocks noGrp="1"/>
          </p:cNvSpPr>
          <p:nvPr>
            <p:ph idx="1"/>
          </p:nvPr>
        </p:nvSpPr>
        <p:spPr>
          <a:xfrm>
            <a:off x="838200" y="1674255"/>
            <a:ext cx="10515600" cy="1493948"/>
          </a:xfrm>
        </p:spPr>
        <p:txBody>
          <a:bodyPr>
            <a:normAutofit lnSpcReduction="10000"/>
          </a:bodyPr>
          <a:lstStyle/>
          <a:p>
            <a:pPr marL="0" indent="0">
              <a:buNone/>
            </a:pPr>
            <a:r>
              <a:rPr lang="en-US" sz="2400" dirty="0"/>
              <a:t>Let’s use the network pictured above and assume all neurons have the same weights </a:t>
            </a:r>
            <a:r>
              <a:rPr lang="en-US" sz="2400" i="1" dirty="0"/>
              <a:t>w</a:t>
            </a:r>
            <a:r>
              <a:rPr lang="en-US" sz="2400" dirty="0"/>
              <a:t>=[0,1], the same bias </a:t>
            </a:r>
            <a:r>
              <a:rPr lang="en-US" sz="2400" i="1" dirty="0"/>
              <a:t>b</a:t>
            </a:r>
            <a:r>
              <a:rPr lang="en-US" sz="2400" dirty="0"/>
              <a:t>=0, and the same sigmoid activation function. Let </a:t>
            </a:r>
            <a:r>
              <a:rPr lang="en-US" sz="2400" i="1" dirty="0"/>
              <a:t>h</a:t>
            </a:r>
            <a:r>
              <a:rPr lang="en-US" sz="2400" dirty="0"/>
              <a:t>1​, </a:t>
            </a:r>
            <a:r>
              <a:rPr lang="en-US" sz="2400" i="1" dirty="0"/>
              <a:t>h</a:t>
            </a:r>
            <a:r>
              <a:rPr lang="en-US" sz="2400" dirty="0"/>
              <a:t>2​, </a:t>
            </a:r>
            <a:r>
              <a:rPr lang="en-US" sz="2400" i="1" dirty="0"/>
              <a:t>o</a:t>
            </a:r>
            <a:r>
              <a:rPr lang="en-US" sz="2400" dirty="0"/>
              <a:t>1​ denote the </a:t>
            </a:r>
            <a:r>
              <a:rPr lang="en-US" sz="2400" i="1" dirty="0"/>
              <a:t>outputs</a:t>
            </a:r>
            <a:r>
              <a:rPr lang="en-US" sz="2400" dirty="0"/>
              <a:t> of the neurons they represent</a:t>
            </a:r>
            <a:r>
              <a:rPr lang="en-US" sz="2400" dirty="0" smtClean="0"/>
              <a:t>.</a:t>
            </a:r>
          </a:p>
          <a:p>
            <a:pPr marL="0" indent="0">
              <a:buNone/>
            </a:pPr>
            <a:r>
              <a:rPr lang="en-US" sz="2400" dirty="0"/>
              <a:t>What happens if we pass in the input </a:t>
            </a:r>
            <a:r>
              <a:rPr lang="en-US" sz="2400" i="1" dirty="0"/>
              <a:t>x</a:t>
            </a:r>
            <a:r>
              <a:rPr lang="en-US" sz="2400" dirty="0"/>
              <a:t>=[2, 3]?</a:t>
            </a:r>
          </a:p>
        </p:txBody>
      </p:sp>
      <p:pic>
        <p:nvPicPr>
          <p:cNvPr id="4" name="Picture 2" descr="https://miro.medium.com/max/550/1*x6KWjKTOBhUYL0MRX4M3o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1255" y="148107"/>
            <a:ext cx="4082604" cy="152614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s://miro.medium.com/max/700/1*6oNvFWIYvAxH0whBFCxsK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298" y="3187522"/>
            <a:ext cx="8219406" cy="3278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446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194442" cy="587912"/>
          </a:xfrm>
        </p:spPr>
        <p:txBody>
          <a:bodyPr>
            <a:normAutofit fontScale="90000"/>
          </a:bodyPr>
          <a:lstStyle/>
          <a:p>
            <a:r>
              <a:rPr lang="en-US" b="1" dirty="0"/>
              <a:t>Coding a Neural Network: </a:t>
            </a:r>
            <a:r>
              <a:rPr lang="en-US" b="1" dirty="0" err="1"/>
              <a:t>Feedforward</a:t>
            </a:r>
            <a:r>
              <a:rPr lang="en-US" b="1" dirty="0"/>
              <a:t/>
            </a:r>
            <a:br>
              <a:rPr lang="en-US" b="1" dirty="0"/>
            </a:br>
            <a:endParaRPr lang="en-US" dirty="0"/>
          </a:p>
        </p:txBody>
      </p:sp>
      <p:sp>
        <p:nvSpPr>
          <p:cNvPr id="5" name="Rectangle 1"/>
          <p:cNvSpPr>
            <a:spLocks noGrp="1" noChangeArrowheads="1"/>
          </p:cNvSpPr>
          <p:nvPr>
            <p:ph idx="1"/>
          </p:nvPr>
        </p:nvSpPr>
        <p:spPr bwMode="auto">
          <a:xfrm>
            <a:off x="399542" y="1048552"/>
            <a:ext cx="5357314" cy="5315301"/>
          </a:xfrm>
          <a:prstGeom prst="rect">
            <a:avLst/>
          </a:prstGeom>
          <a:solidFill>
            <a:schemeClr val="accent3">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rPr>
              <a:t># ... code from previous section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rPr>
              <a:t> class </a:t>
            </a:r>
            <a:r>
              <a:rPr kumimoji="0" lang="en-US" sz="1600" b="0" i="0" u="none" strike="noStrike" cap="none" normalizeH="0" baseline="0" dirty="0" err="1" smtClean="0">
                <a:ln>
                  <a:noFill/>
                </a:ln>
                <a:solidFill>
                  <a:srgbClr val="000000"/>
                </a:solidFill>
                <a:effectLst/>
              </a:rPr>
              <a:t>OurNeuralNetwork</a:t>
            </a:r>
            <a:r>
              <a:rPr kumimoji="0" lang="en-US" sz="1600" b="0" i="0" u="none" strike="noStrike" cap="none" normalizeH="0" baseline="0" dirty="0" smtClean="0">
                <a:ln>
                  <a:noFill/>
                </a:ln>
                <a:solidFill>
                  <a:srgbClr val="000000"/>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rPr>
              <a:t> A neural network with: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rPr>
              <a:t> - 2 inputs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rPr>
              <a:t> - a hidden layer with 2 neurons (h1, h2)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rPr>
              <a:t> - an output layer with 1 neuron (o1)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rPr>
              <a:t> Each neuron has the same weights and bias: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rPr>
              <a:t> - w = [0, 1] </a:t>
            </a:r>
          </a:p>
          <a:p>
            <a:pPr marR="0" lvl="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rPr>
              <a:t>b = 0</a:t>
            </a:r>
          </a:p>
          <a:p>
            <a:pPr marL="0" marR="0" lvl="0" indent="0" algn="l" defTabSz="914400" rtl="0" eaLnBrk="0" fontAlgn="base" latinLnBrk="0" hangingPunct="0">
              <a:lnSpc>
                <a:spcPct val="100000"/>
              </a:lnSpc>
              <a:spcBef>
                <a:spcPct val="0"/>
              </a:spcBef>
              <a:spcAft>
                <a:spcPct val="0"/>
              </a:spcAft>
              <a:buClrTx/>
              <a:buSzTx/>
              <a:buNone/>
              <a:tabLst/>
            </a:pPr>
            <a:r>
              <a:rPr kumimoji="0" lang="en-US" sz="1600" b="0" i="0" u="none" strike="noStrike" cap="none" normalizeH="0" baseline="0" dirty="0" smtClean="0">
                <a:ln>
                  <a:noFill/>
                </a:ln>
                <a:solidFill>
                  <a:srgbClr val="000000"/>
                </a:solidFill>
                <a:effectLst/>
              </a:rPr>
              <a:t> ''‘</a:t>
            </a:r>
          </a:p>
          <a:p>
            <a:pPr marL="0" indent="0" eaLnBrk="0" fontAlgn="base" hangingPunct="0">
              <a:spcBef>
                <a:spcPct val="0"/>
              </a:spcBef>
              <a:spcAft>
                <a:spcPct val="0"/>
              </a:spcAft>
              <a:buNone/>
            </a:pPr>
            <a:r>
              <a:rPr kumimoji="0" lang="en-US" sz="1600" b="0" i="0" u="none" strike="noStrike" cap="none" normalizeH="0" baseline="0" dirty="0" smtClean="0">
                <a:ln>
                  <a:noFill/>
                </a:ln>
                <a:solidFill>
                  <a:srgbClr val="000000"/>
                </a:solidFill>
                <a:effectLst/>
              </a:rPr>
              <a:t>import </a:t>
            </a:r>
            <a:r>
              <a:rPr kumimoji="0" lang="en-US" sz="1600" b="0" i="0" u="none" strike="noStrike" cap="none" normalizeH="0" baseline="0" dirty="0" err="1" smtClean="0">
                <a:ln>
                  <a:noFill/>
                </a:ln>
                <a:solidFill>
                  <a:srgbClr val="000000"/>
                </a:solidFill>
                <a:effectLst/>
              </a:rPr>
              <a:t>numpy</a:t>
            </a:r>
            <a:r>
              <a:rPr kumimoji="0" lang="en-US" sz="1600" b="0" i="0" u="none" strike="noStrike" cap="none" normalizeH="0" baseline="0" dirty="0" smtClean="0">
                <a:ln>
                  <a:noFill/>
                </a:ln>
                <a:solidFill>
                  <a:srgbClr val="000000"/>
                </a:solidFill>
                <a:effectLst/>
              </a:rPr>
              <a:t> as </a:t>
            </a:r>
            <a:r>
              <a:rPr kumimoji="0" lang="en-US" sz="1600" b="0" i="0" u="none" strike="noStrike" cap="none" normalizeH="0" baseline="0" dirty="0" err="1" smtClean="0">
                <a:ln>
                  <a:noFill/>
                </a:ln>
                <a:solidFill>
                  <a:srgbClr val="000000"/>
                </a:solidFill>
                <a:effectLst/>
              </a:rPr>
              <a:t>np</a:t>
            </a:r>
            <a:r>
              <a:rPr kumimoji="0" lang="en-US" sz="1600" b="0" i="0" u="none" strike="noStrike" cap="none" normalizeH="0" baseline="0" dirty="0" smtClean="0">
                <a:ln>
                  <a:noFill/>
                </a:ln>
                <a:solidFill>
                  <a:srgbClr val="000000"/>
                </a:solidFill>
                <a:effectLst/>
              </a:rPr>
              <a:t> </a:t>
            </a:r>
          </a:p>
          <a:p>
            <a:pPr marL="0" lvl="0" indent="0" eaLnBrk="0" fontAlgn="base" hangingPunct="0">
              <a:spcBef>
                <a:spcPct val="0"/>
              </a:spcBef>
              <a:spcAft>
                <a:spcPct val="0"/>
              </a:spcAft>
              <a:buNone/>
            </a:pPr>
            <a:r>
              <a:rPr kumimoji="0" lang="en-US" sz="1600" b="0" i="0" u="none" strike="noStrike" cap="none" normalizeH="0" baseline="0" dirty="0" smtClean="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None/>
              <a:tabLst/>
            </a:pPr>
            <a:endParaRPr lang="en-US" sz="1600" dirty="0">
              <a:solidFill>
                <a:srgbClr val="000000"/>
              </a:solidFill>
            </a:endParaRPr>
          </a:p>
          <a:p>
            <a:pPr marL="0" lvl="0" indent="0" eaLnBrk="0" fontAlgn="base" hangingPunct="0">
              <a:spcBef>
                <a:spcPct val="0"/>
              </a:spcBef>
              <a:spcAft>
                <a:spcPct val="0"/>
              </a:spcAft>
              <a:buNone/>
            </a:pPr>
            <a:r>
              <a:rPr kumimoji="0" lang="en-US" sz="1600" b="0" i="0" u="none" strike="noStrike" cap="none" normalizeH="0" baseline="0" dirty="0" err="1" smtClean="0">
                <a:ln>
                  <a:noFill/>
                </a:ln>
                <a:solidFill>
                  <a:srgbClr val="000000"/>
                </a:solidFill>
                <a:effectLst/>
              </a:rPr>
              <a:t>def</a:t>
            </a:r>
            <a:r>
              <a:rPr kumimoji="0" lang="en-US" sz="1600" b="0" i="0" u="none" strike="noStrike" cap="none" normalizeH="0" baseline="0" dirty="0" smtClean="0">
                <a:ln>
                  <a:noFill/>
                </a:ln>
                <a:solidFill>
                  <a:srgbClr val="000000"/>
                </a:solidFill>
                <a:effectLst/>
              </a:rPr>
              <a:t> __</a:t>
            </a:r>
            <a:r>
              <a:rPr kumimoji="0" lang="en-US" sz="1600" b="0" i="0" u="none" strike="noStrike" cap="none" normalizeH="0" baseline="0" dirty="0" err="1" smtClean="0">
                <a:ln>
                  <a:noFill/>
                </a:ln>
                <a:solidFill>
                  <a:srgbClr val="000000"/>
                </a:solidFill>
                <a:effectLst/>
              </a:rPr>
              <a:t>init</a:t>
            </a:r>
            <a:r>
              <a:rPr kumimoji="0" lang="en-US" sz="1600" b="0" i="0" u="none" strike="noStrike" cap="none" normalizeH="0" baseline="0" dirty="0" smtClean="0">
                <a:ln>
                  <a:noFill/>
                </a:ln>
                <a:solidFill>
                  <a:srgbClr val="000000"/>
                </a:solidFill>
                <a:effectLst/>
              </a:rPr>
              <a:t>__(self):</a:t>
            </a:r>
          </a:p>
          <a:p>
            <a:pPr marL="0" lvl="0" indent="0" eaLnBrk="0" fontAlgn="base" hangingPunct="0">
              <a:spcBef>
                <a:spcPct val="0"/>
              </a:spcBef>
              <a:spcAft>
                <a:spcPct val="0"/>
              </a:spcAft>
              <a:buNone/>
            </a:pPr>
            <a:r>
              <a:rPr lang="en-US" sz="1600" dirty="0" smtClean="0">
                <a:solidFill>
                  <a:srgbClr val="000000"/>
                </a:solidFill>
              </a:rPr>
              <a:t>   </a:t>
            </a:r>
            <a:r>
              <a:rPr kumimoji="0" lang="en-US" sz="1600" b="0" i="0" u="none" strike="noStrike" cap="none" normalizeH="0" baseline="0" dirty="0" smtClean="0">
                <a:ln>
                  <a:noFill/>
                </a:ln>
                <a:solidFill>
                  <a:srgbClr val="000000"/>
                </a:solidFill>
                <a:effectLst/>
              </a:rPr>
              <a:t>weights = </a:t>
            </a:r>
            <a:r>
              <a:rPr kumimoji="0" lang="en-US" sz="1600" b="0" i="0" u="none" strike="noStrike" cap="none" normalizeH="0" baseline="0" dirty="0" err="1" smtClean="0">
                <a:ln>
                  <a:noFill/>
                </a:ln>
                <a:solidFill>
                  <a:srgbClr val="000000"/>
                </a:solidFill>
                <a:effectLst/>
              </a:rPr>
              <a:t>np.array</a:t>
            </a:r>
            <a:r>
              <a:rPr kumimoji="0" lang="en-US" sz="1600" b="0" i="0" u="none" strike="noStrike" cap="none" normalizeH="0" baseline="0" dirty="0" smtClean="0">
                <a:ln>
                  <a:noFill/>
                </a:ln>
                <a:solidFill>
                  <a:srgbClr val="000000"/>
                </a:solidFill>
                <a:effectLst/>
              </a:rPr>
              <a:t>([0, 1])</a:t>
            </a:r>
          </a:p>
          <a:p>
            <a:pPr marL="0" lvl="0" indent="0" eaLnBrk="0" fontAlgn="base" hangingPunct="0">
              <a:spcBef>
                <a:spcPct val="0"/>
              </a:spcBef>
              <a:spcAft>
                <a:spcPct val="0"/>
              </a:spcAft>
              <a:buNone/>
            </a:pPr>
            <a:r>
              <a:rPr kumimoji="0" lang="en-US" sz="1600" b="0" i="0" u="none" strike="noStrike" cap="none" normalizeH="0" baseline="0" dirty="0" smtClean="0">
                <a:ln>
                  <a:noFill/>
                </a:ln>
                <a:solidFill>
                  <a:srgbClr val="000000"/>
                </a:solidFill>
                <a:effectLst/>
              </a:rPr>
              <a:t>   bias = 0</a:t>
            </a:r>
          </a:p>
          <a:p>
            <a:pPr marL="0" lvl="0" indent="0" eaLnBrk="0" fontAlgn="base" hangingPunct="0">
              <a:spcBef>
                <a:spcPct val="0"/>
              </a:spcBef>
              <a:spcAft>
                <a:spcPct val="0"/>
              </a:spcAft>
              <a:buNone/>
            </a:pPr>
            <a:r>
              <a:rPr kumimoji="0" lang="en-US" sz="1600" b="0" i="0" u="none" strike="noStrike" cap="none" normalizeH="0" baseline="0" dirty="0" smtClean="0">
                <a:ln>
                  <a:noFill/>
                </a:ln>
                <a:solidFill>
                  <a:srgbClr val="000000"/>
                </a:solidFill>
                <a:effectLst/>
              </a:rPr>
              <a:t>   # The Neuron class here is from the previous </a:t>
            </a:r>
            <a:r>
              <a:rPr kumimoji="0" lang="en-US" sz="1800" b="0" i="0" u="none" strike="noStrike" cap="none" normalizeH="0" baseline="0" dirty="0" smtClean="0">
                <a:ln>
                  <a:noFill/>
                </a:ln>
                <a:solidFill>
                  <a:srgbClr val="000000"/>
                </a:solidFill>
                <a:effectLst/>
              </a:rPr>
              <a:t>section</a:t>
            </a:r>
          </a:p>
          <a:p>
            <a:pPr marL="0" lvl="0" indent="0" eaLnBrk="0" fontAlgn="base" hangingPunct="0">
              <a:spcBef>
                <a:spcPct val="0"/>
              </a:spcBef>
              <a:spcAft>
                <a:spcPct val="0"/>
              </a:spcAft>
              <a:buNone/>
            </a:pPr>
            <a:r>
              <a:rPr kumimoji="0" lang="en-US" sz="1600" b="0" i="0" u="none" strike="noStrike" cap="none" normalizeH="0" baseline="0" dirty="0" smtClean="0">
                <a:ln>
                  <a:noFill/>
                </a:ln>
                <a:solidFill>
                  <a:srgbClr val="000000"/>
                </a:solidFill>
                <a:effectLst/>
              </a:rPr>
              <a:t>   self.h1 = Neuron(weights, bias) </a:t>
            </a:r>
          </a:p>
          <a:p>
            <a:pPr marL="0" lvl="0" indent="0" eaLnBrk="0" fontAlgn="base" hangingPunct="0">
              <a:spcBef>
                <a:spcPct val="0"/>
              </a:spcBef>
              <a:spcAft>
                <a:spcPct val="0"/>
              </a:spcAft>
              <a:buNone/>
            </a:pPr>
            <a:r>
              <a:rPr kumimoji="0" lang="en-US" sz="1600" b="0" i="0" u="none" strike="noStrike" cap="none" normalizeH="0" baseline="0" dirty="0" smtClean="0">
                <a:ln>
                  <a:noFill/>
                </a:ln>
                <a:solidFill>
                  <a:srgbClr val="000000"/>
                </a:solidFill>
                <a:effectLst/>
              </a:rPr>
              <a:t>   self.h2 = Neuron(weights, bias)</a:t>
            </a:r>
          </a:p>
          <a:p>
            <a:pPr marL="0" lvl="0" indent="0" eaLnBrk="0" fontAlgn="base" hangingPunct="0">
              <a:spcBef>
                <a:spcPct val="0"/>
              </a:spcBef>
              <a:spcAft>
                <a:spcPct val="0"/>
              </a:spcAft>
              <a:buNone/>
            </a:pPr>
            <a:r>
              <a:rPr kumimoji="0" lang="en-US" sz="1600" b="0" i="0" u="none" strike="noStrike" cap="none" normalizeH="0" baseline="0" dirty="0" smtClean="0">
                <a:ln>
                  <a:noFill/>
                </a:ln>
                <a:solidFill>
                  <a:srgbClr val="000000"/>
                </a:solidFill>
                <a:effectLst/>
              </a:rPr>
              <a:t>   self.o1 = Neuron(weights, bias) </a:t>
            </a:r>
          </a:p>
          <a:p>
            <a:pPr marL="0" marR="0" lvl="0" indent="0" algn="l" defTabSz="914400" rtl="0" eaLnBrk="0" fontAlgn="base" latinLnBrk="0" hangingPunct="0">
              <a:lnSpc>
                <a:spcPct val="100000"/>
              </a:lnSpc>
              <a:spcBef>
                <a:spcPct val="0"/>
              </a:spcBef>
              <a:spcAft>
                <a:spcPct val="0"/>
              </a:spcAft>
              <a:buClrTx/>
              <a:buSzTx/>
              <a:buNone/>
              <a:tabLst/>
            </a:pPr>
            <a:endParaRPr kumimoji="0" lang="en-US" sz="1600" b="0" i="0" u="none" strike="noStrike" cap="none" normalizeH="0" baseline="0" dirty="0" smtClean="0">
              <a:ln>
                <a:noFill/>
              </a:ln>
              <a:solidFill>
                <a:srgbClr val="000000"/>
              </a:solidFill>
              <a:effectLst/>
            </a:endParaRPr>
          </a:p>
        </p:txBody>
      </p:sp>
      <p:sp>
        <p:nvSpPr>
          <p:cNvPr id="6" name="TextBox 5"/>
          <p:cNvSpPr txBox="1"/>
          <p:nvPr/>
        </p:nvSpPr>
        <p:spPr>
          <a:xfrm>
            <a:off x="6117465" y="953038"/>
            <a:ext cx="5924281" cy="3970318"/>
          </a:xfrm>
          <a:prstGeom prst="rect">
            <a:avLst/>
          </a:prstGeom>
          <a:solidFill>
            <a:schemeClr val="accent3">
              <a:lumMod val="20000"/>
              <a:lumOff val="80000"/>
            </a:schemeClr>
          </a:solidFill>
        </p:spPr>
        <p:txBody>
          <a:bodyPr wrap="square" rtlCol="0">
            <a:spAutoFit/>
          </a:bodyPr>
          <a:lstStyle/>
          <a:p>
            <a:pPr lvl="0" eaLnBrk="0" fontAlgn="base" hangingPunct="0">
              <a:spcBef>
                <a:spcPct val="0"/>
              </a:spcBef>
              <a:spcAft>
                <a:spcPct val="0"/>
              </a:spcAft>
            </a:pPr>
            <a:r>
              <a:rPr kumimoji="0" lang="en-US" b="0" i="0" u="none" strike="noStrike" cap="none" normalizeH="0" baseline="0" dirty="0" err="1" smtClean="0">
                <a:ln>
                  <a:noFill/>
                </a:ln>
                <a:solidFill>
                  <a:srgbClr val="000000"/>
                </a:solidFill>
                <a:effectLst/>
              </a:rPr>
              <a:t>def</a:t>
            </a:r>
            <a:r>
              <a:rPr kumimoji="0" lang="en-US" b="0" i="0" u="none" strike="noStrike" cap="none" normalizeH="0" baseline="0" dirty="0" smtClean="0">
                <a:ln>
                  <a:noFill/>
                </a:ln>
                <a:solidFill>
                  <a:srgbClr val="000000"/>
                </a:solidFill>
                <a:effectLst/>
              </a:rPr>
              <a:t> </a:t>
            </a:r>
            <a:r>
              <a:rPr kumimoji="0" lang="en-US" b="0" i="0" u="none" strike="noStrike" cap="none" normalizeH="0" baseline="0" dirty="0" err="1" smtClean="0">
                <a:ln>
                  <a:noFill/>
                </a:ln>
                <a:solidFill>
                  <a:srgbClr val="000000"/>
                </a:solidFill>
                <a:effectLst/>
              </a:rPr>
              <a:t>feedforward</a:t>
            </a:r>
            <a:r>
              <a:rPr kumimoji="0" lang="en-US" b="0" i="0" u="none" strike="noStrike" cap="none" normalizeH="0" baseline="0" dirty="0" smtClean="0">
                <a:ln>
                  <a:noFill/>
                </a:ln>
                <a:solidFill>
                  <a:srgbClr val="000000"/>
                </a:solidFill>
                <a:effectLst/>
              </a:rPr>
              <a:t>(self, x): </a:t>
            </a:r>
          </a:p>
          <a:p>
            <a:pPr lvl="0" eaLnBrk="0" fontAlgn="base" hangingPunct="0">
              <a:spcBef>
                <a:spcPct val="0"/>
              </a:spcBef>
              <a:spcAft>
                <a:spcPct val="0"/>
              </a:spcAft>
            </a:pPr>
            <a:r>
              <a:rPr kumimoji="0" lang="en-US" b="0" i="0" u="none" strike="noStrike" cap="none" normalizeH="0" baseline="0" dirty="0" smtClean="0">
                <a:ln>
                  <a:noFill/>
                </a:ln>
                <a:solidFill>
                  <a:srgbClr val="000000"/>
                </a:solidFill>
                <a:effectLst/>
              </a:rPr>
              <a:t>    out_h1 = self.h1.feedforward(x)</a:t>
            </a:r>
          </a:p>
          <a:p>
            <a:pPr lvl="0" eaLnBrk="0" fontAlgn="base" hangingPunct="0">
              <a:spcBef>
                <a:spcPct val="0"/>
              </a:spcBef>
              <a:spcAft>
                <a:spcPct val="0"/>
              </a:spcAft>
            </a:pPr>
            <a:r>
              <a:rPr kumimoji="0" lang="en-US" b="0" i="0" u="none" strike="noStrike" cap="none" normalizeH="0" baseline="0" dirty="0" smtClean="0">
                <a:ln>
                  <a:noFill/>
                </a:ln>
                <a:solidFill>
                  <a:srgbClr val="000000"/>
                </a:solidFill>
                <a:effectLst/>
              </a:rPr>
              <a:t>    out_h2 = self.h2.feedforward(x) </a:t>
            </a:r>
          </a:p>
          <a:p>
            <a:pPr lvl="0" eaLnBrk="0" fontAlgn="base" hangingPunct="0">
              <a:spcBef>
                <a:spcPct val="0"/>
              </a:spcBef>
              <a:spcAft>
                <a:spcPct val="0"/>
              </a:spcAft>
            </a:pPr>
            <a:r>
              <a:rPr kumimoji="0" lang="en-US" b="0" i="0" u="none" strike="noStrike" cap="none" normalizeH="0" baseline="0" dirty="0" smtClean="0">
                <a:ln>
                  <a:noFill/>
                </a:ln>
                <a:solidFill>
                  <a:srgbClr val="000000"/>
                </a:solidFill>
                <a:effectLst/>
              </a:rPr>
              <a:t>    # The inputs for o1 are the outputs     from h1 and h2</a:t>
            </a:r>
          </a:p>
          <a:p>
            <a:pPr lvl="0" eaLnBrk="0" fontAlgn="base" hangingPunct="0">
              <a:spcBef>
                <a:spcPct val="0"/>
              </a:spcBef>
              <a:spcAft>
                <a:spcPct val="0"/>
              </a:spcAft>
            </a:pPr>
            <a:r>
              <a:rPr kumimoji="0" lang="en-US" b="0" i="0" u="none" strike="noStrike" cap="none" normalizeH="0" baseline="0" dirty="0" smtClean="0">
                <a:ln>
                  <a:noFill/>
                </a:ln>
                <a:solidFill>
                  <a:srgbClr val="000000"/>
                </a:solidFill>
                <a:effectLst/>
              </a:rPr>
              <a:t>    out_o1 = self.o1.feedforward(</a:t>
            </a:r>
            <a:r>
              <a:rPr kumimoji="0" lang="en-US" b="0" i="0" u="none" strike="noStrike" cap="none" normalizeH="0" baseline="0" dirty="0" err="1" smtClean="0">
                <a:ln>
                  <a:noFill/>
                </a:ln>
                <a:solidFill>
                  <a:srgbClr val="000000"/>
                </a:solidFill>
                <a:effectLst/>
              </a:rPr>
              <a:t>np.array</a:t>
            </a:r>
            <a:r>
              <a:rPr kumimoji="0" lang="en-US" b="0" i="0" u="none" strike="noStrike" cap="none" normalizeH="0" baseline="0" dirty="0" smtClean="0">
                <a:ln>
                  <a:noFill/>
                </a:ln>
                <a:solidFill>
                  <a:srgbClr val="000000"/>
                </a:solidFill>
                <a:effectLst/>
              </a:rPr>
              <a:t>([out_h1, out_h2])) </a:t>
            </a:r>
          </a:p>
          <a:p>
            <a:pPr lvl="0" eaLnBrk="0" fontAlgn="base" hangingPunct="0">
              <a:spcBef>
                <a:spcPct val="0"/>
              </a:spcBef>
              <a:spcAft>
                <a:spcPct val="0"/>
              </a:spcAft>
            </a:pPr>
            <a:r>
              <a:rPr kumimoji="0" lang="en-US" b="0" i="0" u="none" strike="noStrike" cap="none" normalizeH="0" baseline="0" dirty="0" smtClean="0">
                <a:ln>
                  <a:noFill/>
                </a:ln>
                <a:solidFill>
                  <a:srgbClr val="000000"/>
                </a:solidFill>
                <a:effectLst/>
              </a:rPr>
              <a:t>     return out_o1 </a:t>
            </a:r>
          </a:p>
          <a:p>
            <a:pPr lvl="0" eaLnBrk="0" fontAlgn="base" hangingPunct="0">
              <a:spcBef>
                <a:spcPct val="0"/>
              </a:spcBef>
              <a:spcAft>
                <a:spcPct val="0"/>
              </a:spcAft>
            </a:pPr>
            <a:endParaRPr lang="en-US" dirty="0">
              <a:solidFill>
                <a:srgbClr val="000000"/>
              </a:solidFill>
            </a:endParaRPr>
          </a:p>
          <a:p>
            <a:pPr lvl="0" eaLnBrk="0" fontAlgn="base" hangingPunct="0">
              <a:spcBef>
                <a:spcPct val="0"/>
              </a:spcBef>
              <a:spcAft>
                <a:spcPct val="0"/>
              </a:spcAft>
            </a:pPr>
            <a:endParaRPr kumimoji="0" lang="en-US" b="0" i="0" u="none" strike="noStrike" cap="none" normalizeH="0" baseline="0" dirty="0" smtClean="0">
              <a:ln>
                <a:noFill/>
              </a:ln>
              <a:solidFill>
                <a:srgbClr val="000000"/>
              </a:solidFill>
              <a:effectLst/>
            </a:endParaRPr>
          </a:p>
          <a:p>
            <a:pPr lvl="0" eaLnBrk="0" fontAlgn="base" hangingPunct="0">
              <a:spcBef>
                <a:spcPct val="0"/>
              </a:spcBef>
              <a:spcAft>
                <a:spcPct val="0"/>
              </a:spcAft>
            </a:pPr>
            <a:endParaRPr lang="en-US" dirty="0">
              <a:solidFill>
                <a:srgbClr val="000000"/>
              </a:solidFill>
            </a:endParaRPr>
          </a:p>
          <a:p>
            <a:pPr lvl="0" eaLnBrk="0" fontAlgn="base" hangingPunct="0">
              <a:spcBef>
                <a:spcPct val="0"/>
              </a:spcBef>
              <a:spcAft>
                <a:spcPct val="0"/>
              </a:spcAft>
            </a:pPr>
            <a:r>
              <a:rPr kumimoji="0" lang="en-US" b="0" i="0" u="none" strike="noStrike" cap="none" normalizeH="0" baseline="0" dirty="0" smtClean="0">
                <a:ln>
                  <a:noFill/>
                </a:ln>
                <a:solidFill>
                  <a:srgbClr val="000000"/>
                </a:solidFill>
                <a:effectLst/>
              </a:rPr>
              <a:t>network = </a:t>
            </a:r>
            <a:r>
              <a:rPr kumimoji="0" lang="en-US" b="0" i="0" u="none" strike="noStrike" cap="none" normalizeH="0" baseline="0" dirty="0" err="1" smtClean="0">
                <a:ln>
                  <a:noFill/>
                </a:ln>
                <a:solidFill>
                  <a:srgbClr val="000000"/>
                </a:solidFill>
                <a:effectLst/>
              </a:rPr>
              <a:t>OurNeuralNetwork</a:t>
            </a:r>
            <a:r>
              <a:rPr kumimoji="0" lang="en-US" b="0" i="0" u="none" strike="noStrike" cap="none" normalizeH="0" baseline="0" dirty="0" smtClean="0">
                <a:ln>
                  <a:noFill/>
                </a:ln>
                <a:solidFill>
                  <a:srgbClr val="000000"/>
                </a:solidFill>
                <a:effectLst/>
              </a:rPr>
              <a:t>() </a:t>
            </a:r>
          </a:p>
          <a:p>
            <a:pPr lvl="0" eaLnBrk="0" fontAlgn="base" hangingPunct="0">
              <a:spcBef>
                <a:spcPct val="0"/>
              </a:spcBef>
              <a:spcAft>
                <a:spcPct val="0"/>
              </a:spcAft>
            </a:pPr>
            <a:r>
              <a:rPr kumimoji="0" lang="en-US" b="0" i="0" u="none" strike="noStrike" cap="none" normalizeH="0" baseline="0" dirty="0" smtClean="0">
                <a:ln>
                  <a:noFill/>
                </a:ln>
                <a:solidFill>
                  <a:srgbClr val="000000"/>
                </a:solidFill>
                <a:effectLst/>
                <a:latin typeface="Arial Unicode MS" panose="020B0604020202020204" pitchFamily="34" charset="-128"/>
              </a:rPr>
              <a:t>x = </a:t>
            </a:r>
            <a:r>
              <a:rPr kumimoji="0" lang="en-US" b="0" i="0" u="none" strike="noStrike" cap="none" normalizeH="0" baseline="0" dirty="0" err="1" smtClean="0">
                <a:ln>
                  <a:noFill/>
                </a:ln>
                <a:solidFill>
                  <a:srgbClr val="000000"/>
                </a:solidFill>
                <a:effectLst/>
                <a:latin typeface="Arial Unicode MS" panose="020B0604020202020204" pitchFamily="34" charset="-128"/>
              </a:rPr>
              <a:t>np.array</a:t>
            </a:r>
            <a:r>
              <a:rPr kumimoji="0" lang="en-US" b="0" i="0" u="none" strike="noStrike" cap="none" normalizeH="0" baseline="0" dirty="0" smtClean="0">
                <a:ln>
                  <a:noFill/>
                </a:ln>
                <a:solidFill>
                  <a:srgbClr val="000000"/>
                </a:solidFill>
                <a:effectLst/>
                <a:latin typeface="Arial Unicode MS" panose="020B0604020202020204" pitchFamily="34" charset="-128"/>
              </a:rPr>
              <a:t>([2, 3])</a:t>
            </a:r>
          </a:p>
          <a:p>
            <a:pPr lvl="0" eaLnBrk="0" fontAlgn="base" hangingPunct="0">
              <a:spcBef>
                <a:spcPct val="0"/>
              </a:spcBef>
              <a:spcAft>
                <a:spcPct val="0"/>
              </a:spcAft>
            </a:pPr>
            <a:r>
              <a:rPr kumimoji="0" lang="en-US" b="0" i="0" u="none" strike="noStrike" cap="none" normalizeH="0" baseline="0" dirty="0" smtClean="0">
                <a:ln>
                  <a:noFill/>
                </a:ln>
                <a:solidFill>
                  <a:srgbClr val="000000"/>
                </a:solidFill>
                <a:effectLst/>
                <a:latin typeface="Arial Unicode MS" panose="020B0604020202020204" pitchFamily="34" charset="-128"/>
              </a:rPr>
              <a:t>print(</a:t>
            </a:r>
            <a:r>
              <a:rPr kumimoji="0" lang="en-US" b="0" i="0" u="none" strike="noStrike" cap="none" normalizeH="0" baseline="0" dirty="0" err="1" smtClean="0">
                <a:ln>
                  <a:noFill/>
                </a:ln>
                <a:solidFill>
                  <a:srgbClr val="000000"/>
                </a:solidFill>
                <a:effectLst/>
                <a:latin typeface="Arial Unicode MS" panose="020B0604020202020204" pitchFamily="34" charset="-128"/>
              </a:rPr>
              <a:t>network.feedforward</a:t>
            </a:r>
            <a:r>
              <a:rPr kumimoji="0" lang="en-US" b="0" i="0" u="none" strike="noStrike" cap="none" normalizeH="0" baseline="0" dirty="0" smtClean="0">
                <a:ln>
                  <a:noFill/>
                </a:ln>
                <a:solidFill>
                  <a:srgbClr val="000000"/>
                </a:solidFill>
                <a:effectLst/>
                <a:latin typeface="Arial Unicode MS" panose="020B0604020202020204" pitchFamily="34" charset="-128"/>
              </a:rPr>
              <a:t>(x))</a:t>
            </a:r>
            <a:endParaRPr kumimoji="0" lang="en-US" sz="4000" b="0" i="0" u="none" strike="noStrike" cap="none" normalizeH="0" baseline="0" dirty="0" smtClean="0">
              <a:ln>
                <a:noFill/>
              </a:ln>
              <a:solidFill>
                <a:schemeClr val="tx1"/>
              </a:solidFill>
              <a:effectLst/>
              <a:latin typeface="Arial" panose="020B0604020202020204" pitchFamily="34" charset="0"/>
            </a:endParaRPr>
          </a:p>
          <a:p>
            <a:endParaRPr lang="en-US" dirty="0" smtClean="0"/>
          </a:p>
          <a:p>
            <a:pPr lvl="0" eaLnBrk="0" fontAlgn="base" hangingPunct="0">
              <a:spcBef>
                <a:spcPct val="0"/>
              </a:spcBef>
              <a:spcAft>
                <a:spcPct val="0"/>
              </a:spcAft>
            </a:pPr>
            <a:endParaRPr kumimoji="0" lang="en-US" b="0" i="0" u="none" strike="noStrike" cap="none" normalizeH="0" baseline="0" dirty="0" smtClean="0">
              <a:ln>
                <a:noFill/>
              </a:ln>
              <a:solidFill>
                <a:srgbClr val="000000"/>
              </a:solidFill>
              <a:effectLst/>
            </a:endParaRPr>
          </a:p>
        </p:txBody>
      </p:sp>
      <p:sp>
        <p:nvSpPr>
          <p:cNvPr id="10" name="TextBox 9"/>
          <p:cNvSpPr txBox="1"/>
          <p:nvPr/>
        </p:nvSpPr>
        <p:spPr>
          <a:xfrm>
            <a:off x="6581104" y="5326602"/>
            <a:ext cx="3721995" cy="523220"/>
          </a:xfrm>
          <a:prstGeom prst="rect">
            <a:avLst/>
          </a:prstGeom>
          <a:solidFill>
            <a:srgbClr val="FFFF00"/>
          </a:solidFill>
        </p:spPr>
        <p:txBody>
          <a:bodyPr wrap="square" rtlCol="0">
            <a:spAutoFit/>
          </a:bodyPr>
          <a:lstStyle/>
          <a:p>
            <a:r>
              <a:rPr kumimoji="0" lang="en-US" sz="2800" b="0" i="0" u="none" strike="noStrike" cap="none" normalizeH="0" baseline="0" dirty="0" smtClean="0">
                <a:ln>
                  <a:noFill/>
                </a:ln>
                <a:solidFill>
                  <a:srgbClr val="000000"/>
                </a:solidFill>
                <a:effectLst/>
                <a:latin typeface="Arial Unicode MS" panose="020B0604020202020204" pitchFamily="34" charset="-128"/>
              </a:rPr>
              <a:t>0.7216325609518421</a:t>
            </a:r>
            <a:endParaRPr lang="en-US" sz="2800" dirty="0"/>
          </a:p>
        </p:txBody>
      </p:sp>
    </p:spTree>
    <p:extLst>
      <p:ext uri="{BB962C8B-B14F-4D97-AF65-F5344CB8AC3E}">
        <p14:creationId xmlns:p14="http://schemas.microsoft.com/office/powerpoint/2010/main" val="2959271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955" y="90154"/>
            <a:ext cx="10515600" cy="643944"/>
          </a:xfrm>
        </p:spPr>
        <p:txBody>
          <a:bodyPr anchor="t">
            <a:normAutofit fontScale="90000"/>
          </a:bodyPr>
          <a:lstStyle/>
          <a:p>
            <a:r>
              <a:rPr lang="en-US" b="1" dirty="0"/>
              <a:t>Training a Neural Network</a:t>
            </a:r>
            <a:br>
              <a:rPr lang="en-US" b="1" dirty="0"/>
            </a:br>
            <a:endParaRPr lang="en-US" dirty="0"/>
          </a:p>
        </p:txBody>
      </p:sp>
      <p:sp>
        <p:nvSpPr>
          <p:cNvPr id="3" name="Content Placeholder 2"/>
          <p:cNvSpPr>
            <a:spLocks noGrp="1"/>
          </p:cNvSpPr>
          <p:nvPr>
            <p:ph idx="1"/>
          </p:nvPr>
        </p:nvSpPr>
        <p:spPr>
          <a:xfrm>
            <a:off x="438955" y="936983"/>
            <a:ext cx="10515600" cy="1445609"/>
          </a:xfrm>
        </p:spPr>
        <p:txBody>
          <a:bodyPr/>
          <a:lstStyle/>
          <a:p>
            <a:pPr marL="0" indent="0">
              <a:buNone/>
            </a:pPr>
            <a:r>
              <a:rPr lang="en-US" dirty="0" smtClean="0"/>
              <a:t>We have </a:t>
            </a:r>
            <a:r>
              <a:rPr lang="en-US" dirty="0"/>
              <a:t>the </a:t>
            </a:r>
            <a:r>
              <a:rPr lang="en-US" dirty="0" smtClean="0"/>
              <a:t>following </a:t>
            </a:r>
            <a:r>
              <a:rPr lang="en-US" dirty="0"/>
              <a:t>measurements</a:t>
            </a:r>
            <a:r>
              <a:rPr lang="en-US" dirty="0" smtClean="0"/>
              <a:t>:</a:t>
            </a:r>
          </a:p>
          <a:p>
            <a:pPr marL="0" indent="0">
              <a:buNone/>
            </a:pPr>
            <a:r>
              <a:rPr lang="en-US" dirty="0"/>
              <a:t>Let’s train our network to predict someone’s gender given their weight and height:</a:t>
            </a:r>
          </a:p>
        </p:txBody>
      </p:sp>
      <p:pic>
        <p:nvPicPr>
          <p:cNvPr id="7170" name="Picture 2" descr="https://miro.medium.com/max/700/1*qU-kcw71_o_Ok3rshQAm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8927" y="2382592"/>
            <a:ext cx="6667500" cy="168592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miro.medium.com/max/550/1*Z9ZsW5wBSzxHbgPOujGPD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2110" y="4158671"/>
            <a:ext cx="52387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141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2420155" cy="4351338"/>
          </a:xfrm>
        </p:spPr>
        <p:txBody>
          <a:bodyPr/>
          <a:lstStyle/>
          <a:p>
            <a:pPr marL="0" indent="0">
              <a:buNone/>
            </a:pPr>
            <a:r>
              <a:rPr lang="en-US" dirty="0"/>
              <a:t>We’ll represent Male with a </a:t>
            </a:r>
            <a:r>
              <a:rPr lang="en-US" dirty="0" smtClean="0"/>
              <a:t>0</a:t>
            </a:r>
            <a:r>
              <a:rPr lang="en-US" dirty="0"/>
              <a:t> and Female with a </a:t>
            </a:r>
            <a:r>
              <a:rPr lang="en-US" dirty="0" smtClean="0"/>
              <a:t>1, </a:t>
            </a:r>
            <a:r>
              <a:rPr lang="en-US" dirty="0"/>
              <a:t>and we’ll also shift the data to make it easier to use:</a:t>
            </a:r>
          </a:p>
        </p:txBody>
      </p:sp>
      <p:pic>
        <p:nvPicPr>
          <p:cNvPr id="4" name="Picture 2" descr="https://miro.medium.com/max/700/1*qU-kcw71_o_Ok3rshQAm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0309" y="772733"/>
            <a:ext cx="7448038" cy="1685926"/>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https://miro.medium.com/max/700/1*WivwN9tOfvA9Uz0akikgL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0309" y="3416232"/>
            <a:ext cx="7448038" cy="169545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a:stCxn id="4" idx="2"/>
          </p:cNvCxnSpPr>
          <p:nvPr/>
        </p:nvCxnSpPr>
        <p:spPr>
          <a:xfrm flipH="1">
            <a:off x="7778839" y="2458659"/>
            <a:ext cx="5489" cy="761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8869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Loss</a:t>
            </a:r>
            <a:endParaRPr lang="en-US" dirty="0"/>
          </a:p>
        </p:txBody>
      </p:sp>
      <p:sp>
        <p:nvSpPr>
          <p:cNvPr id="3" name="Content Placeholder 2"/>
          <p:cNvSpPr>
            <a:spLocks noGrp="1"/>
          </p:cNvSpPr>
          <p:nvPr>
            <p:ph idx="1"/>
          </p:nvPr>
        </p:nvSpPr>
        <p:spPr>
          <a:xfrm>
            <a:off x="838200" y="2450594"/>
            <a:ext cx="10515600" cy="1651671"/>
          </a:xfrm>
        </p:spPr>
        <p:txBody>
          <a:bodyPr>
            <a:normAutofit fontScale="92500" lnSpcReduction="10000"/>
          </a:bodyPr>
          <a:lstStyle/>
          <a:p>
            <a:pPr marL="0" indent="0">
              <a:buNone/>
            </a:pPr>
            <a:r>
              <a:rPr lang="en-US" dirty="0"/>
              <a:t>Before we train our network, we first need a way to quantify how “good” it’s doing so that it can try to do “better”. That’s what the </a:t>
            </a:r>
            <a:r>
              <a:rPr lang="en-US" b="1" dirty="0"/>
              <a:t>loss</a:t>
            </a:r>
            <a:r>
              <a:rPr lang="en-US" dirty="0"/>
              <a:t> is</a:t>
            </a:r>
            <a:r>
              <a:rPr lang="en-US" dirty="0" smtClean="0"/>
              <a:t>.</a:t>
            </a:r>
          </a:p>
          <a:p>
            <a:pPr marL="0" indent="0">
              <a:buNone/>
            </a:pPr>
            <a:r>
              <a:rPr lang="en-US" dirty="0"/>
              <a:t>We’ll use the </a:t>
            </a:r>
            <a:r>
              <a:rPr lang="en-US" b="1" dirty="0"/>
              <a:t>mean squared error</a:t>
            </a:r>
            <a:r>
              <a:rPr lang="en-US" dirty="0"/>
              <a:t> (MSE) loss</a:t>
            </a:r>
            <a:r>
              <a:rPr lang="en-US" dirty="0" smtClean="0"/>
              <a:t>:</a:t>
            </a:r>
          </a:p>
          <a:p>
            <a:pPr marL="0" indent="0">
              <a:buNone/>
            </a:pPr>
            <a:r>
              <a:rPr lang="en-US" dirty="0"/>
              <a:t>	</a:t>
            </a:r>
            <a:r>
              <a:rPr lang="en-US" dirty="0" smtClean="0"/>
              <a:t>	</a:t>
            </a:r>
            <a:endParaRPr lang="en-US" dirty="0"/>
          </a:p>
        </p:txBody>
      </p:sp>
      <p:pic>
        <p:nvPicPr>
          <p:cNvPr id="9222" name="Picture 6" descr="https://miro.medium.com/max/700/1*AGjwUIJ62a9He2K919OJu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006" y="3928722"/>
            <a:ext cx="6667500" cy="1081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963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1745</TotalTime>
  <Words>488</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Unicode MS</vt:lpstr>
      <vt:lpstr>Calibri</vt:lpstr>
      <vt:lpstr>Calibri Light</vt:lpstr>
      <vt:lpstr>Office Theme</vt:lpstr>
      <vt:lpstr>One hidden layer Neural Network </vt:lpstr>
      <vt:lpstr>Neural Network Representation</vt:lpstr>
      <vt:lpstr>Forward Propagation</vt:lpstr>
      <vt:lpstr>Back-Propagation </vt:lpstr>
      <vt:lpstr>An Example: Feedforward </vt:lpstr>
      <vt:lpstr>Coding a Neural Network: Feedforward </vt:lpstr>
      <vt:lpstr>Training a Neural Network </vt:lpstr>
      <vt:lpstr>PowerPoint Presentation</vt:lpstr>
      <vt:lpstr>Loss</vt:lpstr>
      <vt:lpstr>PowerPoint Presentation</vt:lpstr>
      <vt:lpstr>An Example Loss Calculation </vt:lpstr>
      <vt:lpstr>Code: MSE Loss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hidden layer Neural Network</dc:title>
  <dc:creator>Shazia</dc:creator>
  <cp:lastModifiedBy>DELL</cp:lastModifiedBy>
  <cp:revision>11</cp:revision>
  <dcterms:created xsi:type="dcterms:W3CDTF">2019-08-20T16:48:08Z</dcterms:created>
  <dcterms:modified xsi:type="dcterms:W3CDTF">2021-12-02T03:26:58Z</dcterms:modified>
</cp:coreProperties>
</file>