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3" r:id="rId7"/>
    <p:sldId id="264" r:id="rId8"/>
    <p:sldId id="266"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05" autoAdjust="0"/>
    <p:restoredTop sz="94364" autoAdjust="0"/>
  </p:normalViewPr>
  <p:slideViewPr>
    <p:cSldViewPr snapToGrid="0">
      <p:cViewPr varScale="1">
        <p:scale>
          <a:sx n="73" d="100"/>
          <a:sy n="73" d="100"/>
        </p:scale>
        <p:origin x="486"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1-04T06:59:18.601"/>
    </inkml:context>
    <inkml:brush xml:id="br0">
      <inkml:brushProperty name="width" value="0.05292" units="cm"/>
      <inkml:brushProperty name="height" value="0.05292" units="cm"/>
    </inkml:brush>
  </inkml:definitions>
  <inkml:trace contextRef="#ctx0" brushRef="#br0">23763 17289 0,'0'25'125,"0"-1"-94,0 1 16,0 0 31,0 0-62,0 0 0,0-1-1,0 1 1,0 0-1,0 0 64,25-25-64,-1 0 1,1 0 62,0 0-16,0 0-30,0 0-32,0 0 31,-1 0-15,1 0 46,-25-25 251,0 0-220,0 0-61,25 1 30,-25-1-15,0 50 203,0-1-219,0 1-15,0 0 31,25-25-32,-25 25 1,0 0-16,0 0 31,25-25 141,-1 0-141,1 0 1,0 0-17,0 0 1,0 0 15,-1 0-15,1 0 15,0 0 0,0 0 32,0-25-16,-25 0-16,0 0 16,24 0-16,-24 0 31,0 1-30,0-1 61,0 0-14,0 0-33,0 0-30,0 1 31,0-1 187,0 0-93,0 0-125</inkml:trace>
  <inkml:trace contextRef="#ctx0" brushRef="#br0" timeOffset="5254.1379">24532 17462 0,'0'-24'47,"0"-1"78,0 0-78,25 25 78,-1 0-78,1 0 31,0 0-31,0 0 31,0 0-31,-1 0 0,-24 25-32,0 0 79,0-1 0,0 1 31,0 0-31,0 0-47,-24-25 15,-1 25-31,25 0 1,0-1-1,0 1-31,-25-25 15,25 25 32,-25-25 0,25 25-16,-25-25 1,25 25-17,0-50 235,25 0-218,0 0-1,-25 0-16,25 25 1,0-24 0,-1-26-16,1 50 15,0-50 1,0 50 0,-25-25-1,25 25 16,-1 0 94,-24-24-93,0-1 15,25 25-32,-25-25 16,25 25-15,-25-25 47,25 25-1,-25-25-46,0 1 31,-25 24 218,0 0-218,25 24-47,-25-24 16,25 25-1,-24-25 32,24 25-16,-25 0 1,0-25-17,25 25 1,0-1 156,0 1-94,0 0 31,25-25-15,-25 25-78,0 0 15,25-25-15,-1 0 15,-24 25-16,25-25 17,0 24-17,0-24 95,0 0-32,0 0 47,-1 0-78,1 0 15,0 0-46,0 0 15,0 0-15,-1 0 31</inkml:trace>
  <inkml:trace contextRef="#ctx0" brushRef="#br0" timeOffset="7317.0489">25747 17041 0,'0'25'187,"0"-1"-171,0 26 0,0 24-1,0-24-15,0 0 16,0-26 0,0 26-1,0-25 32,0 0 125,0-1-156,0 1 15,0 0-16,0 0 267,0 0-251,0 0 0,0-1-15,0 1 15</inkml:trace>
  <inkml:trace contextRef="#ctx0" brushRef="#br0" timeOffset="8894.4934">25524 17413 0,'0'-25'31,"25"25"157,0 0-157,24 0-15,-24 0-1,0 0 1,0 0 0,24 0-1,1 0 1,-25 0 15,-1 0-15,1 0 15,0 0-15,0 0 62,0 0 16,0 0-48,-1 0-14,1 0-32,0 0 31,0 0 0,0 0-15</inkml:trace>
  <inkml:trace contextRef="#ctx0" brushRef="#br0" timeOffset="12980.3505">26640 16942 0,'0'24'78,"0"1"-62,0 0 15,0 25 1,0-26-17,0 26 1,0-25-1,0 24 1,0 26 0,0-50-1,0-1 1,0 1 31,0 0-32,0 0 1,0 0 0,0 49-1,0 1 1,0-26 0,0-24-1,0 0 1,0-50 156,0 0-157,0 0 17,0 1-1,0-1-16,0 0 32,0 0 31,0 0 1,0 0-33,25 25 17,-25-24-47,25 24-1,0 0-15,-1 0 31,-24-25-15,25 25 0,0 0 15,0 0-15,0-25-1,-1 25 1,1 0 31,0 0-47,0 0 47,0 0 46,-25 25 110,0 0-109,0-1 0,0 1-63,0 0 63,0 0 0,0 0-1,0 0-61,0-1 46,-25 1 0,0-25-16,25 25-46,-25-25 0,0 0 46,1 0 16,-1 0 16,0 0 109,0 0-125,0 0 16,-24 0-78,-1 25-1,25-25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3C1B95-4137-4A18-A226-3F34DA66E8B1}"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16DD-DDAA-41BF-B93D-9CB78A94D679}" type="slidenum">
              <a:rPr lang="en-US" smtClean="0"/>
              <a:t>‹#›</a:t>
            </a:fld>
            <a:endParaRPr lang="en-US"/>
          </a:p>
        </p:txBody>
      </p:sp>
    </p:spTree>
    <p:extLst>
      <p:ext uri="{BB962C8B-B14F-4D97-AF65-F5344CB8AC3E}">
        <p14:creationId xmlns:p14="http://schemas.microsoft.com/office/powerpoint/2010/main" val="235993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0E16DD-DDAA-41BF-B93D-9CB78A94D679}" type="slidenum">
              <a:rPr lang="en-US" smtClean="0"/>
              <a:t>2</a:t>
            </a:fld>
            <a:endParaRPr lang="en-US"/>
          </a:p>
        </p:txBody>
      </p:sp>
    </p:spTree>
    <p:extLst>
      <p:ext uri="{BB962C8B-B14F-4D97-AF65-F5344CB8AC3E}">
        <p14:creationId xmlns:p14="http://schemas.microsoft.com/office/powerpoint/2010/main" val="2186556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0E16DD-DDAA-41BF-B93D-9CB78A94D679}" type="slidenum">
              <a:rPr lang="en-US" smtClean="0"/>
              <a:t>3</a:t>
            </a:fld>
            <a:endParaRPr lang="en-US"/>
          </a:p>
        </p:txBody>
      </p:sp>
    </p:spTree>
    <p:extLst>
      <p:ext uri="{BB962C8B-B14F-4D97-AF65-F5344CB8AC3E}">
        <p14:creationId xmlns:p14="http://schemas.microsoft.com/office/powerpoint/2010/main" val="1960548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neural network with a linear activation function is simply a linear regression model. It has limited power and ability to handle complexity varying parameters of input data.</a:t>
            </a:r>
            <a:endParaRPr lang="en-US" dirty="0"/>
          </a:p>
        </p:txBody>
      </p:sp>
      <p:sp>
        <p:nvSpPr>
          <p:cNvPr id="4" name="Slide Number Placeholder 3"/>
          <p:cNvSpPr>
            <a:spLocks noGrp="1"/>
          </p:cNvSpPr>
          <p:nvPr>
            <p:ph type="sldNum" sz="quarter" idx="10"/>
          </p:nvPr>
        </p:nvSpPr>
        <p:spPr/>
        <p:txBody>
          <a:bodyPr/>
          <a:lstStyle/>
          <a:p>
            <a:fld id="{C30E16DD-DDAA-41BF-B93D-9CB78A94D679}" type="slidenum">
              <a:rPr lang="en-US" smtClean="0"/>
              <a:t>6</a:t>
            </a:fld>
            <a:endParaRPr lang="en-US"/>
          </a:p>
        </p:txBody>
      </p:sp>
    </p:spTree>
    <p:extLst>
      <p:ext uri="{BB962C8B-B14F-4D97-AF65-F5344CB8AC3E}">
        <p14:creationId xmlns:p14="http://schemas.microsoft.com/office/powerpoint/2010/main" val="171983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Well, this looks smooth and “step function like”. What are the benefits of this? Think about it for a moment. First things first, it is nonlinear in nature. Combinations of this function are also nonlinear! Great. Now we can stack layers. What about non binary activations? Yes, that too!. It will give an analog activation unlike step function. It has a smooth gradient too.</a:t>
            </a:r>
          </a:p>
          <a:p>
            <a:r>
              <a:rPr lang="en-US" sz="1200" b="0" i="0" kern="1200" dirty="0" smtClean="0">
                <a:solidFill>
                  <a:schemeClr val="tx1"/>
                </a:solidFill>
                <a:effectLst/>
                <a:latin typeface="+mn-lt"/>
                <a:ea typeface="+mn-ea"/>
                <a:cs typeface="+mn-cs"/>
              </a:rPr>
              <a:t>And if you notice, between X values -2 to 2, Y values are very steep. Which means, any small changes in the values of X in that region will cause values of Y to change significantly. Ah, that means this function has a tendency to bring the Y values to either end of the curve.</a:t>
            </a:r>
          </a:p>
          <a:p>
            <a:r>
              <a:rPr lang="en-US" sz="1200" b="0" i="0" kern="1200" dirty="0" smtClean="0">
                <a:solidFill>
                  <a:schemeClr val="tx1"/>
                </a:solidFill>
                <a:effectLst/>
                <a:latin typeface="+mn-lt"/>
                <a:ea typeface="+mn-ea"/>
                <a:cs typeface="+mn-cs"/>
              </a:rPr>
              <a:t>Looks like it’s good for a classifier considering its property? Yes ! It indeed is. It tends to bring the activations to either side of the curve ( above x = 2 and below x = -2 for example). Making clear distinctions on prediction.</a:t>
            </a:r>
          </a:p>
          <a:p>
            <a:r>
              <a:rPr lang="en-US" sz="1200" b="0" i="0" kern="1200" dirty="0" smtClean="0">
                <a:solidFill>
                  <a:schemeClr val="tx1"/>
                </a:solidFill>
                <a:effectLst/>
                <a:latin typeface="+mn-lt"/>
                <a:ea typeface="+mn-ea"/>
                <a:cs typeface="+mn-cs"/>
              </a:rPr>
              <a:t>Another advantage of this activation function is, unlike linear function, the output of the activation function is always going to be in range (0,1) compared to (-</a:t>
            </a:r>
            <a:r>
              <a:rPr lang="en-US" sz="1200" b="0" i="0" kern="1200" dirty="0" err="1" smtClean="0">
                <a:solidFill>
                  <a:schemeClr val="tx1"/>
                </a:solidFill>
                <a:effectLst/>
                <a:latin typeface="+mn-lt"/>
                <a:ea typeface="+mn-ea"/>
                <a:cs typeface="+mn-cs"/>
              </a:rPr>
              <a:t>inf</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inf</a:t>
            </a:r>
            <a:r>
              <a:rPr lang="en-US" sz="1200" b="0" i="0" kern="1200" dirty="0" smtClean="0">
                <a:solidFill>
                  <a:schemeClr val="tx1"/>
                </a:solidFill>
                <a:effectLst/>
                <a:latin typeface="+mn-lt"/>
                <a:ea typeface="+mn-ea"/>
                <a:cs typeface="+mn-cs"/>
              </a:rPr>
              <a:t>) of linear function. So we have our activations bound in a range. Nice, it won’t blow up the activations then.</a:t>
            </a:r>
          </a:p>
          <a:p>
            <a:r>
              <a:rPr lang="en-US" sz="1200" b="0" i="0" kern="1200" dirty="0" smtClean="0">
                <a:solidFill>
                  <a:schemeClr val="tx1"/>
                </a:solidFill>
                <a:effectLst/>
                <a:latin typeface="+mn-lt"/>
                <a:ea typeface="+mn-ea"/>
                <a:cs typeface="+mn-cs"/>
              </a:rPr>
              <a:t>This is great. Sigmoid functions are one of the most widely used activation functions today. Then what are the problems with this?</a:t>
            </a:r>
          </a:p>
          <a:p>
            <a:r>
              <a:rPr lang="en-US" sz="1200" b="0" i="0" kern="1200" dirty="0" smtClean="0">
                <a:solidFill>
                  <a:schemeClr val="tx1"/>
                </a:solidFill>
                <a:effectLst/>
                <a:latin typeface="+mn-lt"/>
                <a:ea typeface="+mn-ea"/>
                <a:cs typeface="+mn-cs"/>
              </a:rPr>
              <a:t>If you notice, towards either end of the sigmoid function, the Y values tend to respond very less to changes in X. What does that mean? The gradient at that region is going to be small. It gives rise to a problem of “vanishing gradients”. Hmm. So what happens when the activations reach near the “near-horizontal” part of the curve on either sides?</a:t>
            </a:r>
          </a:p>
          <a:p>
            <a:r>
              <a:rPr lang="en-US" sz="1200" b="0" i="0" kern="1200" dirty="0" smtClean="0">
                <a:solidFill>
                  <a:schemeClr val="tx1"/>
                </a:solidFill>
                <a:effectLst/>
                <a:latin typeface="+mn-lt"/>
                <a:ea typeface="+mn-ea"/>
                <a:cs typeface="+mn-cs"/>
              </a:rPr>
              <a:t>Gradient is small or has vanished ( cannot make significant change because of the extremely small value ). The network refuses to learn further or is drastically slow ( depending on use case and until gradient /computation gets hit by floating point value limits ). There are ways to work around this problem and sigmoid is still very popular in classification problems.</a:t>
            </a:r>
          </a:p>
          <a:p>
            <a:endParaRPr lang="en-US" dirty="0"/>
          </a:p>
        </p:txBody>
      </p:sp>
      <p:sp>
        <p:nvSpPr>
          <p:cNvPr id="4" name="Slide Number Placeholder 3"/>
          <p:cNvSpPr>
            <a:spLocks noGrp="1"/>
          </p:cNvSpPr>
          <p:nvPr>
            <p:ph type="sldNum" sz="quarter" idx="10"/>
          </p:nvPr>
        </p:nvSpPr>
        <p:spPr/>
        <p:txBody>
          <a:bodyPr/>
          <a:lstStyle/>
          <a:p>
            <a:fld id="{C30E16DD-DDAA-41BF-B93D-9CB78A94D679}" type="slidenum">
              <a:rPr lang="en-US" smtClean="0"/>
              <a:t>7</a:t>
            </a:fld>
            <a:endParaRPr lang="en-US"/>
          </a:p>
        </p:txBody>
      </p:sp>
    </p:spTree>
    <p:extLst>
      <p:ext uri="{BB962C8B-B14F-4D97-AF65-F5344CB8AC3E}">
        <p14:creationId xmlns:p14="http://schemas.microsoft.com/office/powerpoint/2010/main" val="3948810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Well, this looks smooth and “step function like”. What are the benefits of this? Think about it for a moment. First things first, it is nonlinear in nature. Combinations of this function are also nonlinear! Great. Now we can stack layers. What about non binary activations? Yes, that too!. It will give an analog activation unlike step function. It has a smooth gradient too.</a:t>
            </a:r>
          </a:p>
          <a:p>
            <a:r>
              <a:rPr lang="en-US" sz="1200" b="0" i="0" kern="1200" dirty="0" smtClean="0">
                <a:solidFill>
                  <a:schemeClr val="tx1"/>
                </a:solidFill>
                <a:effectLst/>
                <a:latin typeface="+mn-lt"/>
                <a:ea typeface="+mn-ea"/>
                <a:cs typeface="+mn-cs"/>
              </a:rPr>
              <a:t>And if you notice, between X values -2 to 2, Y values are very steep. Which means, any small changes in the values of X in that region will cause values of Y to change significantly. Ah, that means this function has a tendency to bring the Y values to either end of the curve.</a:t>
            </a:r>
          </a:p>
          <a:p>
            <a:r>
              <a:rPr lang="en-US" sz="1200" b="0" i="0" kern="1200" dirty="0" smtClean="0">
                <a:solidFill>
                  <a:schemeClr val="tx1"/>
                </a:solidFill>
                <a:effectLst/>
                <a:latin typeface="+mn-lt"/>
                <a:ea typeface="+mn-ea"/>
                <a:cs typeface="+mn-cs"/>
              </a:rPr>
              <a:t>Looks like it’s good for a classifier considering its property? Yes ! It indeed is. It tends to bring the activations to either side of the curve ( above x = 2 and below x = -2 for example). Making clear distinctions on prediction.</a:t>
            </a:r>
          </a:p>
          <a:p>
            <a:r>
              <a:rPr lang="en-US" sz="1200" b="0" i="0" kern="1200" dirty="0" smtClean="0">
                <a:solidFill>
                  <a:schemeClr val="tx1"/>
                </a:solidFill>
                <a:effectLst/>
                <a:latin typeface="+mn-lt"/>
                <a:ea typeface="+mn-ea"/>
                <a:cs typeface="+mn-cs"/>
              </a:rPr>
              <a:t>Another advantage of this activation function is, unlike linear function, the output of the activation function is always going to be in range (0,1) compared to (-</a:t>
            </a:r>
            <a:r>
              <a:rPr lang="en-US" sz="1200" b="0" i="0" kern="1200" dirty="0" err="1" smtClean="0">
                <a:solidFill>
                  <a:schemeClr val="tx1"/>
                </a:solidFill>
                <a:effectLst/>
                <a:latin typeface="+mn-lt"/>
                <a:ea typeface="+mn-ea"/>
                <a:cs typeface="+mn-cs"/>
              </a:rPr>
              <a:t>inf</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inf</a:t>
            </a:r>
            <a:r>
              <a:rPr lang="en-US" sz="1200" b="0" i="0" kern="1200" dirty="0" smtClean="0">
                <a:solidFill>
                  <a:schemeClr val="tx1"/>
                </a:solidFill>
                <a:effectLst/>
                <a:latin typeface="+mn-lt"/>
                <a:ea typeface="+mn-ea"/>
                <a:cs typeface="+mn-cs"/>
              </a:rPr>
              <a:t>) of linear function. So we have our activations bound in a range. Nice, it won’t blow up the activations then.</a:t>
            </a:r>
          </a:p>
          <a:p>
            <a:r>
              <a:rPr lang="en-US" sz="1200" b="0" i="0" kern="1200" dirty="0" smtClean="0">
                <a:solidFill>
                  <a:schemeClr val="tx1"/>
                </a:solidFill>
                <a:effectLst/>
                <a:latin typeface="+mn-lt"/>
                <a:ea typeface="+mn-ea"/>
                <a:cs typeface="+mn-cs"/>
              </a:rPr>
              <a:t>This is great. Sigmoid functions are one of the most widely used activation functions today. Then what are the problems with this?</a:t>
            </a:r>
          </a:p>
          <a:p>
            <a:r>
              <a:rPr lang="en-US" sz="1200" b="0" i="0" kern="1200" dirty="0" smtClean="0">
                <a:solidFill>
                  <a:schemeClr val="tx1"/>
                </a:solidFill>
                <a:effectLst/>
                <a:latin typeface="+mn-lt"/>
                <a:ea typeface="+mn-ea"/>
                <a:cs typeface="+mn-cs"/>
              </a:rPr>
              <a:t>If you notice, towards either end of the sigmoid function, the Y values tend to respond very less to changes in X. What does that mean? The gradient at that region is going to be small. It gives rise to a problem of “vanishing gradients”. Hmm. So what happens when the activations reach near the “near-horizontal” part of the curve on either sides?</a:t>
            </a:r>
          </a:p>
          <a:p>
            <a:r>
              <a:rPr lang="en-US" sz="1200" b="0" i="0" kern="1200" dirty="0" smtClean="0">
                <a:solidFill>
                  <a:schemeClr val="tx1"/>
                </a:solidFill>
                <a:effectLst/>
                <a:latin typeface="+mn-lt"/>
                <a:ea typeface="+mn-ea"/>
                <a:cs typeface="+mn-cs"/>
              </a:rPr>
              <a:t>Gradient is small or has vanished ( cannot make significant change because of the extremely small value ). The network refuses to learn further or is drastically slow ( depending on use case and until gradient /computation gets hit by floating point value limits ). There are ways to work around this problem and sigmoid is still very popular in classification problems.</a:t>
            </a:r>
          </a:p>
          <a:p>
            <a:endParaRPr lang="en-US" dirty="0"/>
          </a:p>
        </p:txBody>
      </p:sp>
      <p:sp>
        <p:nvSpPr>
          <p:cNvPr id="4" name="Slide Number Placeholder 3"/>
          <p:cNvSpPr>
            <a:spLocks noGrp="1"/>
          </p:cNvSpPr>
          <p:nvPr>
            <p:ph type="sldNum" sz="quarter" idx="10"/>
          </p:nvPr>
        </p:nvSpPr>
        <p:spPr/>
        <p:txBody>
          <a:bodyPr/>
          <a:lstStyle/>
          <a:p>
            <a:fld id="{C30E16DD-DDAA-41BF-B93D-9CB78A94D679}" type="slidenum">
              <a:rPr lang="en-US" smtClean="0"/>
              <a:t>8</a:t>
            </a:fld>
            <a:endParaRPr lang="en-US"/>
          </a:p>
        </p:txBody>
      </p:sp>
    </p:spTree>
    <p:extLst>
      <p:ext uri="{BB962C8B-B14F-4D97-AF65-F5344CB8AC3E}">
        <p14:creationId xmlns:p14="http://schemas.microsoft.com/office/powerpoint/2010/main" val="122518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How </a:t>
            </a:r>
            <a:r>
              <a:rPr lang="en-US" dirty="0" err="1" smtClean="0"/>
              <a:t>ReLu</a:t>
            </a:r>
            <a:r>
              <a:rPr lang="en-US" dirty="0" smtClean="0"/>
              <a:t> in not linear?</a:t>
            </a:r>
          </a:p>
          <a:p>
            <a:pPr marL="171450" indent="-171450">
              <a:buFont typeface="Arial" panose="020B0604020202020204" pitchFamily="34" charset="0"/>
              <a:buChar char="•"/>
            </a:pPr>
            <a:r>
              <a:rPr lang="en-US" sz="1200" b="0" i="1" kern="1200" dirty="0" smtClean="0">
                <a:solidFill>
                  <a:schemeClr val="tx1"/>
                </a:solidFill>
                <a:effectLst/>
                <a:latin typeface="+mn-lt"/>
                <a:ea typeface="+mn-ea"/>
                <a:cs typeface="+mn-cs"/>
              </a:rPr>
              <a:t>The simple answer is that </a:t>
            </a:r>
            <a:r>
              <a:rPr lang="en-US" sz="1200" b="0" i="1" kern="1200" dirty="0" err="1" smtClean="0">
                <a:solidFill>
                  <a:schemeClr val="tx1"/>
                </a:solidFill>
                <a:effectLst/>
                <a:latin typeface="+mn-lt"/>
                <a:ea typeface="+mn-ea"/>
                <a:cs typeface="+mn-cs"/>
              </a:rPr>
              <a:t>ReLU</a:t>
            </a:r>
            <a:r>
              <a:rPr lang="en-US" sz="1200" b="0" i="1" kern="1200" dirty="0" smtClean="0">
                <a:solidFill>
                  <a:schemeClr val="tx1"/>
                </a:solidFill>
                <a:effectLst/>
                <a:latin typeface="+mn-lt"/>
                <a:ea typeface="+mn-ea"/>
                <a:cs typeface="+mn-cs"/>
              </a:rPr>
              <a:t> output is not a straight line, it bends at the x-axis.</a:t>
            </a:r>
            <a:endParaRPr lang="en-US" dirty="0" smtClean="0"/>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In mathematics a function is considered linear whenever a </a:t>
            </a:r>
            <a:r>
              <a:rPr lang="en-US" sz="1200" b="0" i="0" kern="1200" dirty="0" err="1" smtClean="0">
                <a:solidFill>
                  <a:schemeClr val="tx1"/>
                </a:solidFill>
                <a:effectLst/>
                <a:latin typeface="+mn-lt"/>
                <a:ea typeface="+mn-ea"/>
                <a:cs typeface="+mn-cs"/>
              </a:rPr>
              <a:t>fucntion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f:A→B </a:t>
            </a:r>
            <a:r>
              <a:rPr lang="en-US" sz="1200" b="0" i="0" kern="1200" dirty="0" smtClean="0">
                <a:solidFill>
                  <a:schemeClr val="tx1"/>
                </a:solidFill>
                <a:effectLst/>
                <a:latin typeface="+mn-lt"/>
                <a:ea typeface="+mn-ea"/>
                <a:cs typeface="+mn-cs"/>
              </a:rPr>
              <a:t> if for every </a:t>
            </a:r>
            <a:r>
              <a:rPr lang="en-US" sz="1200" b="0" i="0" u="none" strike="noStrike"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y</a:t>
            </a:r>
            <a:r>
              <a:rPr lang="en-US" sz="1200" b="0" i="0" kern="1200" dirty="0" smtClean="0">
                <a:solidFill>
                  <a:schemeClr val="tx1"/>
                </a:solidFill>
                <a:effectLst/>
                <a:latin typeface="+mn-lt"/>
                <a:ea typeface="+mn-ea"/>
                <a:cs typeface="+mn-cs"/>
              </a:rPr>
              <a:t> in the domain </a:t>
            </a:r>
            <a:r>
              <a:rPr lang="en-US" sz="1200" b="0" i="0" u="none" strike="noStrike"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has the following property: </a:t>
            </a:r>
            <a:r>
              <a:rPr lang="en-US" sz="1200" b="0" i="0" u="none" strike="noStrike" kern="1200" dirty="0" smtClean="0">
                <a:solidFill>
                  <a:schemeClr val="tx1"/>
                </a:solidFill>
                <a:effectLst/>
                <a:latin typeface="+mn-lt"/>
                <a:ea typeface="+mn-ea"/>
                <a:cs typeface="+mn-cs"/>
              </a:rPr>
              <a:t>f(x)+f(y)=f(</a:t>
            </a:r>
            <a:r>
              <a:rPr lang="en-US" sz="1200" b="0" i="0" u="none" strike="noStrike" kern="1200" dirty="0" err="1" smtClean="0">
                <a:solidFill>
                  <a:schemeClr val="tx1"/>
                </a:solidFill>
                <a:effectLst/>
                <a:latin typeface="+mn-lt"/>
                <a:ea typeface="+mn-ea"/>
                <a:cs typeface="+mn-cs"/>
              </a:rPr>
              <a:t>x+y</a:t>
            </a:r>
            <a:r>
              <a:rPr lang="en-US" sz="1200" b="0" i="0" u="none" strike="noStrike" kern="1200" dirty="0" smtClean="0">
                <a:solidFill>
                  <a:schemeClr val="tx1"/>
                </a:solidFill>
                <a:effectLst/>
                <a:latin typeface="+mn-lt"/>
                <a:ea typeface="+mn-ea"/>
                <a:cs typeface="+mn-cs"/>
              </a:rPr>
              <a:t>)f(x)+f(y)=f(</a:t>
            </a:r>
            <a:r>
              <a:rPr lang="en-US" sz="1200" b="0" i="0" u="none" strike="noStrike" kern="1200" dirty="0" err="1" smtClean="0">
                <a:solidFill>
                  <a:schemeClr val="tx1"/>
                </a:solidFill>
                <a:effectLst/>
                <a:latin typeface="+mn-lt"/>
                <a:ea typeface="+mn-ea"/>
                <a:cs typeface="+mn-cs"/>
              </a:rPr>
              <a:t>x+y</a:t>
            </a:r>
            <a:r>
              <a:rPr lang="en-US" sz="1200" b="0" i="0" u="none" strike="noStrike"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p>
          <a:p>
            <a:pPr fontAlgn="base"/>
            <a:r>
              <a:rPr lang="en-US" sz="1200" b="0" i="0" kern="1200" dirty="0" smtClean="0">
                <a:solidFill>
                  <a:schemeClr val="tx1"/>
                </a:solidFill>
                <a:effectLst/>
                <a:latin typeface="+mn-lt"/>
                <a:ea typeface="+mn-ea"/>
                <a:cs typeface="+mn-cs"/>
              </a:rPr>
              <a:t>Assuming for simplicity that let's try x=-5, y=1 with f being the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function:</a:t>
            </a:r>
          </a:p>
          <a:p>
            <a:r>
              <a:rPr lang="en-US" dirty="0" smtClean="0"/>
              <a:t>f(-5 + 1) = f(-4) = 0     ≠       f(-5) + f(1) = 0 + 1 = 1</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
            </a:pPr>
            <a:r>
              <a:rPr lang="en-US" sz="1200" b="0" i="0" kern="1200" dirty="0" smtClean="0">
                <a:solidFill>
                  <a:schemeClr val="tx1"/>
                </a:solidFill>
                <a:effectLst/>
                <a:latin typeface="+mn-lt"/>
                <a:ea typeface="+mn-ea"/>
                <a:cs typeface="+mn-cs"/>
              </a:rPr>
              <a:t>Because of the horizontal line in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for negative X ), the gradient can go towards 0. For activations in that region of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gradient will be 0 because of which the weights will not get adjusted during descent. That means, those neurons which go into that state will stop responding to variations in error/ input ( simply because gradient is 0, nothing changes ). This is called dying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problem. This problem can cause several neurons to just die and not respond making a substantial part of the network passive. There are variations in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to mitigate this issue by simply making the horizontal line into non-horizontal component . for example y = 0.01x for x&lt;0 will make it a slightly inclined line rather than horizontal line. This is leaky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There are other variations too. The main idea is to let the gradient be non zero and recover during training eventually.</a:t>
            </a:r>
            <a:endParaRPr lang="en-US" dirty="0"/>
          </a:p>
        </p:txBody>
      </p:sp>
      <p:sp>
        <p:nvSpPr>
          <p:cNvPr id="4" name="Slide Number Placeholder 3"/>
          <p:cNvSpPr>
            <a:spLocks noGrp="1"/>
          </p:cNvSpPr>
          <p:nvPr>
            <p:ph type="sldNum" sz="quarter" idx="10"/>
          </p:nvPr>
        </p:nvSpPr>
        <p:spPr/>
        <p:txBody>
          <a:bodyPr/>
          <a:lstStyle/>
          <a:p>
            <a:fld id="{C30E16DD-DDAA-41BF-B93D-9CB78A94D679}" type="slidenum">
              <a:rPr lang="en-US" smtClean="0"/>
              <a:t>10</a:t>
            </a:fld>
            <a:endParaRPr lang="en-US"/>
          </a:p>
        </p:txBody>
      </p:sp>
    </p:spTree>
    <p:extLst>
      <p:ext uri="{BB962C8B-B14F-4D97-AF65-F5344CB8AC3E}">
        <p14:creationId xmlns:p14="http://schemas.microsoft.com/office/powerpoint/2010/main" val="3821169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3A919-356C-44F3-8B9B-12844465322B}"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1BDF6-73B1-4077-A61D-DEE7ECEF843F}" type="slidenum">
              <a:rPr lang="en-US" smtClean="0"/>
              <a:t>‹#›</a:t>
            </a:fld>
            <a:endParaRPr lang="en-US"/>
          </a:p>
        </p:txBody>
      </p:sp>
    </p:spTree>
    <p:extLst>
      <p:ext uri="{BB962C8B-B14F-4D97-AF65-F5344CB8AC3E}">
        <p14:creationId xmlns:p14="http://schemas.microsoft.com/office/powerpoint/2010/main" val="665339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3A919-356C-44F3-8B9B-12844465322B}"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1BDF6-73B1-4077-A61D-DEE7ECEF843F}" type="slidenum">
              <a:rPr lang="en-US" smtClean="0"/>
              <a:t>‹#›</a:t>
            </a:fld>
            <a:endParaRPr lang="en-US"/>
          </a:p>
        </p:txBody>
      </p:sp>
    </p:spTree>
    <p:extLst>
      <p:ext uri="{BB962C8B-B14F-4D97-AF65-F5344CB8AC3E}">
        <p14:creationId xmlns:p14="http://schemas.microsoft.com/office/powerpoint/2010/main" val="2249176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3A919-356C-44F3-8B9B-12844465322B}"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1BDF6-73B1-4077-A61D-DEE7ECEF843F}" type="slidenum">
              <a:rPr lang="en-US" smtClean="0"/>
              <a:t>‹#›</a:t>
            </a:fld>
            <a:endParaRPr lang="en-US"/>
          </a:p>
        </p:txBody>
      </p:sp>
    </p:spTree>
    <p:extLst>
      <p:ext uri="{BB962C8B-B14F-4D97-AF65-F5344CB8AC3E}">
        <p14:creationId xmlns:p14="http://schemas.microsoft.com/office/powerpoint/2010/main" val="51619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3A919-356C-44F3-8B9B-12844465322B}"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1BDF6-73B1-4077-A61D-DEE7ECEF843F}" type="slidenum">
              <a:rPr lang="en-US" smtClean="0"/>
              <a:t>‹#›</a:t>
            </a:fld>
            <a:endParaRPr lang="en-US"/>
          </a:p>
        </p:txBody>
      </p:sp>
    </p:spTree>
    <p:extLst>
      <p:ext uri="{BB962C8B-B14F-4D97-AF65-F5344CB8AC3E}">
        <p14:creationId xmlns:p14="http://schemas.microsoft.com/office/powerpoint/2010/main" val="1837748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3A919-356C-44F3-8B9B-12844465322B}"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1BDF6-73B1-4077-A61D-DEE7ECEF843F}" type="slidenum">
              <a:rPr lang="en-US" smtClean="0"/>
              <a:t>‹#›</a:t>
            </a:fld>
            <a:endParaRPr lang="en-US"/>
          </a:p>
        </p:txBody>
      </p:sp>
    </p:spTree>
    <p:extLst>
      <p:ext uri="{BB962C8B-B14F-4D97-AF65-F5344CB8AC3E}">
        <p14:creationId xmlns:p14="http://schemas.microsoft.com/office/powerpoint/2010/main" val="1560439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3A919-356C-44F3-8B9B-12844465322B}"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1BDF6-73B1-4077-A61D-DEE7ECEF843F}" type="slidenum">
              <a:rPr lang="en-US" smtClean="0"/>
              <a:t>‹#›</a:t>
            </a:fld>
            <a:endParaRPr lang="en-US"/>
          </a:p>
        </p:txBody>
      </p:sp>
    </p:spTree>
    <p:extLst>
      <p:ext uri="{BB962C8B-B14F-4D97-AF65-F5344CB8AC3E}">
        <p14:creationId xmlns:p14="http://schemas.microsoft.com/office/powerpoint/2010/main" val="396965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3A919-356C-44F3-8B9B-12844465322B}"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1BDF6-73B1-4077-A61D-DEE7ECEF843F}" type="slidenum">
              <a:rPr lang="en-US" smtClean="0"/>
              <a:t>‹#›</a:t>
            </a:fld>
            <a:endParaRPr lang="en-US"/>
          </a:p>
        </p:txBody>
      </p:sp>
    </p:spTree>
    <p:extLst>
      <p:ext uri="{BB962C8B-B14F-4D97-AF65-F5344CB8AC3E}">
        <p14:creationId xmlns:p14="http://schemas.microsoft.com/office/powerpoint/2010/main" val="827902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3A919-356C-44F3-8B9B-12844465322B}"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1BDF6-73B1-4077-A61D-DEE7ECEF843F}" type="slidenum">
              <a:rPr lang="en-US" smtClean="0"/>
              <a:t>‹#›</a:t>
            </a:fld>
            <a:endParaRPr lang="en-US"/>
          </a:p>
        </p:txBody>
      </p:sp>
    </p:spTree>
    <p:extLst>
      <p:ext uri="{BB962C8B-B14F-4D97-AF65-F5344CB8AC3E}">
        <p14:creationId xmlns:p14="http://schemas.microsoft.com/office/powerpoint/2010/main" val="3775644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3A919-356C-44F3-8B9B-12844465322B}"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1BDF6-73B1-4077-A61D-DEE7ECEF843F}" type="slidenum">
              <a:rPr lang="en-US" smtClean="0"/>
              <a:t>‹#›</a:t>
            </a:fld>
            <a:endParaRPr lang="en-US"/>
          </a:p>
        </p:txBody>
      </p:sp>
    </p:spTree>
    <p:extLst>
      <p:ext uri="{BB962C8B-B14F-4D97-AF65-F5344CB8AC3E}">
        <p14:creationId xmlns:p14="http://schemas.microsoft.com/office/powerpoint/2010/main" val="1927745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3A919-356C-44F3-8B9B-12844465322B}"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1BDF6-73B1-4077-A61D-DEE7ECEF843F}" type="slidenum">
              <a:rPr lang="en-US" smtClean="0"/>
              <a:t>‹#›</a:t>
            </a:fld>
            <a:endParaRPr lang="en-US"/>
          </a:p>
        </p:txBody>
      </p:sp>
    </p:spTree>
    <p:extLst>
      <p:ext uri="{BB962C8B-B14F-4D97-AF65-F5344CB8AC3E}">
        <p14:creationId xmlns:p14="http://schemas.microsoft.com/office/powerpoint/2010/main" val="286218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3A919-356C-44F3-8B9B-12844465322B}"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1BDF6-73B1-4077-A61D-DEE7ECEF843F}" type="slidenum">
              <a:rPr lang="en-US" smtClean="0"/>
              <a:t>‹#›</a:t>
            </a:fld>
            <a:endParaRPr lang="en-US"/>
          </a:p>
        </p:txBody>
      </p:sp>
    </p:spTree>
    <p:extLst>
      <p:ext uri="{BB962C8B-B14F-4D97-AF65-F5344CB8AC3E}">
        <p14:creationId xmlns:p14="http://schemas.microsoft.com/office/powerpoint/2010/main" val="204409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3A919-356C-44F3-8B9B-12844465322B}" type="datetimeFigureOut">
              <a:rPr lang="en-US" smtClean="0"/>
              <a:t>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1BDF6-73B1-4077-A61D-DEE7ECEF843F}" type="slidenum">
              <a:rPr lang="en-US" smtClean="0"/>
              <a:t>‹#›</a:t>
            </a:fld>
            <a:endParaRPr lang="en-US"/>
          </a:p>
        </p:txBody>
      </p:sp>
    </p:spTree>
    <p:extLst>
      <p:ext uri="{BB962C8B-B14F-4D97-AF65-F5344CB8AC3E}">
        <p14:creationId xmlns:p14="http://schemas.microsoft.com/office/powerpoint/2010/main" val="81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7730" y="1600665"/>
            <a:ext cx="9144000" cy="2387600"/>
          </a:xfrm>
        </p:spPr>
        <p:txBody>
          <a:bodyPr>
            <a:normAutofit fontScale="90000"/>
          </a:bodyPr>
          <a:lstStyle/>
          <a:p>
            <a:r>
              <a:rPr lang="en-US" dirty="0"/>
              <a:t>Activation Functions in Neural Networks</a:t>
            </a:r>
            <a:br>
              <a:rPr lang="en-US" dirty="0"/>
            </a:br>
            <a:endParaRPr lang="en-US" dirty="0"/>
          </a:p>
        </p:txBody>
      </p:sp>
    </p:spTree>
    <p:extLst>
      <p:ext uri="{BB962C8B-B14F-4D97-AF65-F5344CB8AC3E}">
        <p14:creationId xmlns:p14="http://schemas.microsoft.com/office/powerpoint/2010/main" val="1893158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en-US" b="1" dirty="0"/>
              <a:t> </a:t>
            </a:r>
            <a:r>
              <a:rPr lang="en-US" b="1" dirty="0" err="1"/>
              <a:t>ReLu</a:t>
            </a:r>
            <a:r>
              <a:rPr lang="en-US" b="1" dirty="0"/>
              <a:t/>
            </a:r>
            <a:br>
              <a:rPr lang="en-US" b="1" dirty="0"/>
            </a:br>
            <a:endParaRPr lang="en-US" dirty="0"/>
          </a:p>
        </p:txBody>
      </p:sp>
      <p:sp>
        <p:nvSpPr>
          <p:cNvPr id="3" name="Content Placeholder 2"/>
          <p:cNvSpPr>
            <a:spLocks noGrp="1"/>
          </p:cNvSpPr>
          <p:nvPr>
            <p:ph idx="1"/>
          </p:nvPr>
        </p:nvSpPr>
        <p:spPr>
          <a:xfrm>
            <a:off x="838200" y="3376246"/>
            <a:ext cx="10515600" cy="2800717"/>
          </a:xfrm>
        </p:spPr>
        <p:txBody>
          <a:bodyPr>
            <a:normAutofit fontScale="85000" lnSpcReduction="20000"/>
          </a:bodyPr>
          <a:lstStyle/>
          <a:p>
            <a:r>
              <a:rPr lang="en-US" dirty="0" err="1"/>
              <a:t>ReLu</a:t>
            </a:r>
            <a:r>
              <a:rPr lang="en-US" dirty="0"/>
              <a:t> is nonlinear in nature</a:t>
            </a:r>
            <a:r>
              <a:rPr lang="en-US" dirty="0" smtClean="0"/>
              <a:t>.</a:t>
            </a:r>
          </a:p>
          <a:p>
            <a:r>
              <a:rPr lang="en-US" dirty="0" err="1" smtClean="0"/>
              <a:t>ReLu’s</a:t>
            </a:r>
            <a:r>
              <a:rPr lang="en-US" dirty="0" smtClean="0"/>
              <a:t> output is max(0,x) </a:t>
            </a:r>
            <a:r>
              <a:rPr lang="en-US" dirty="0" err="1" smtClean="0"/>
              <a:t>i.e</a:t>
            </a:r>
            <a:r>
              <a:rPr lang="en-US" dirty="0" smtClean="0"/>
              <a:t> it </a:t>
            </a:r>
            <a:r>
              <a:rPr lang="en-US" dirty="0"/>
              <a:t>gives an output x if x is positive and 0 otherwise.</a:t>
            </a:r>
            <a:endParaRPr lang="en-US" dirty="0" smtClean="0"/>
          </a:p>
          <a:p>
            <a:r>
              <a:rPr lang="en-US" dirty="0" smtClean="0"/>
              <a:t>The </a:t>
            </a:r>
            <a:r>
              <a:rPr lang="en-US" dirty="0"/>
              <a:t>range of </a:t>
            </a:r>
            <a:r>
              <a:rPr lang="en-US" dirty="0" err="1"/>
              <a:t>ReLu</a:t>
            </a:r>
            <a:r>
              <a:rPr lang="en-US" dirty="0"/>
              <a:t> is [0, </a:t>
            </a:r>
            <a:r>
              <a:rPr lang="en-US" dirty="0" err="1"/>
              <a:t>inf</a:t>
            </a:r>
            <a:r>
              <a:rPr lang="en-US" dirty="0"/>
              <a:t>). </a:t>
            </a:r>
            <a:endParaRPr lang="en-US" dirty="0" smtClean="0"/>
          </a:p>
          <a:p>
            <a:r>
              <a:rPr lang="en-US" dirty="0" err="1"/>
              <a:t>ReLu</a:t>
            </a:r>
            <a:r>
              <a:rPr lang="en-US" dirty="0"/>
              <a:t> is less computationally expensive than </a:t>
            </a:r>
            <a:r>
              <a:rPr lang="en-US" dirty="0" err="1"/>
              <a:t>tanh</a:t>
            </a:r>
            <a:r>
              <a:rPr lang="en-US" dirty="0"/>
              <a:t> and sigmoid because it involves simpler mathematical operations. </a:t>
            </a:r>
            <a:endParaRPr lang="en-US" dirty="0" smtClean="0"/>
          </a:p>
          <a:p>
            <a:r>
              <a:rPr lang="en-US" b="1" dirty="0"/>
              <a:t>The Dying </a:t>
            </a:r>
            <a:r>
              <a:rPr lang="en-US" b="1" dirty="0" err="1"/>
              <a:t>ReLU</a:t>
            </a:r>
            <a:r>
              <a:rPr lang="en-US" b="1" dirty="0"/>
              <a:t> problem</a:t>
            </a:r>
            <a:r>
              <a:rPr lang="en-US" dirty="0"/>
              <a:t>—when inputs approach zero, or are negative, the gradient of the function becomes zero, the network cannot perform </a:t>
            </a:r>
            <a:r>
              <a:rPr lang="en-US" dirty="0" err="1"/>
              <a:t>backpropagation</a:t>
            </a:r>
            <a:r>
              <a:rPr lang="en-US" dirty="0"/>
              <a:t> and cannot learn.</a:t>
            </a:r>
          </a:p>
        </p:txBody>
      </p:sp>
      <p:pic>
        <p:nvPicPr>
          <p:cNvPr id="6146" name="Picture 2" descr="https://miro.medium.com/max/311/0*vGJq0cIuvTB9dvf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7683" y="690562"/>
            <a:ext cx="2962275"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241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Activation functions and what are it uses in a Neural Network Model?</a:t>
            </a:r>
          </a:p>
        </p:txBody>
      </p:sp>
      <p:sp>
        <p:nvSpPr>
          <p:cNvPr id="3" name="Content Placeholder 2"/>
          <p:cNvSpPr>
            <a:spLocks noGrp="1"/>
          </p:cNvSpPr>
          <p:nvPr>
            <p:ph idx="1"/>
          </p:nvPr>
        </p:nvSpPr>
        <p:spPr/>
        <p:txBody>
          <a:bodyPr/>
          <a:lstStyle/>
          <a:p>
            <a:pPr marL="0" indent="0">
              <a:buNone/>
            </a:pPr>
            <a:endParaRPr lang="en-US" b="1" i="1" dirty="0" smtClean="0"/>
          </a:p>
          <a:p>
            <a:pPr marL="0" indent="0">
              <a:buNone/>
            </a:pPr>
            <a:r>
              <a:rPr lang="en-US" b="1" i="1" dirty="0" smtClean="0"/>
              <a:t>Their </a:t>
            </a:r>
            <a:r>
              <a:rPr lang="en-US" b="1" i="1" dirty="0"/>
              <a:t>main purpose is to convert </a:t>
            </a:r>
            <a:r>
              <a:rPr lang="en-US" b="1" i="1" dirty="0" smtClean="0"/>
              <a:t>an </a:t>
            </a:r>
            <a:r>
              <a:rPr lang="en-US" b="1" i="1" dirty="0"/>
              <a:t>input signal of a node in </a:t>
            </a:r>
            <a:r>
              <a:rPr lang="en-US" b="1" i="1" dirty="0" smtClean="0"/>
              <a:t>an </a:t>
            </a:r>
            <a:r>
              <a:rPr lang="en-US" b="1" i="1" dirty="0"/>
              <a:t>A-NN to an output signal.</a:t>
            </a:r>
            <a:r>
              <a:rPr lang="en-US" dirty="0"/>
              <a:t> </a:t>
            </a:r>
            <a:endParaRPr lang="en-US" dirty="0" smtClean="0"/>
          </a:p>
          <a:p>
            <a:r>
              <a:rPr lang="en-US" dirty="0"/>
              <a:t>Specifically in A-NN we do the sum of products of inputs(</a:t>
            </a:r>
            <a:r>
              <a:rPr lang="en-US" b="1" dirty="0"/>
              <a:t>X</a:t>
            </a:r>
            <a:r>
              <a:rPr lang="en-US" dirty="0"/>
              <a:t>) and their corresponding Weights(</a:t>
            </a:r>
            <a:r>
              <a:rPr lang="en-US" b="1" dirty="0"/>
              <a:t>W</a:t>
            </a:r>
            <a:r>
              <a:rPr lang="en-US" dirty="0"/>
              <a:t>) and apply </a:t>
            </a:r>
            <a:r>
              <a:rPr lang="en-US" dirty="0" smtClean="0"/>
              <a:t>an </a:t>
            </a:r>
            <a:r>
              <a:rPr lang="en-US" dirty="0"/>
              <a:t>Activation function </a:t>
            </a:r>
            <a:r>
              <a:rPr lang="en-US" b="1" dirty="0"/>
              <a:t>f(x)</a:t>
            </a:r>
            <a:r>
              <a:rPr lang="en-US" dirty="0"/>
              <a:t> to it to get the output of that layer and feed it as an input to the next layer.</a:t>
            </a:r>
          </a:p>
          <a:p>
            <a:pPr marL="0" indent="0">
              <a:buNone/>
            </a:pPr>
            <a:endParaRPr lang="en-US" dirty="0"/>
          </a:p>
        </p:txBody>
      </p:sp>
    </p:spTree>
    <p:extLst>
      <p:ext uri="{BB962C8B-B14F-4D97-AF65-F5344CB8AC3E}">
        <p14:creationId xmlns:p14="http://schemas.microsoft.com/office/powerpoint/2010/main" val="3797879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 if we don’t use activation function in ANN?</a:t>
            </a:r>
            <a:endParaRPr lang="en-US" dirty="0"/>
          </a:p>
        </p:txBody>
      </p:sp>
      <p:sp>
        <p:nvSpPr>
          <p:cNvPr id="3" name="Content Placeholder 2"/>
          <p:cNvSpPr>
            <a:spLocks noGrp="1"/>
          </p:cNvSpPr>
          <p:nvPr>
            <p:ph idx="1"/>
          </p:nvPr>
        </p:nvSpPr>
        <p:spPr/>
        <p:txBody>
          <a:bodyPr>
            <a:normAutofit lnSpcReduction="10000"/>
          </a:bodyPr>
          <a:lstStyle/>
          <a:p>
            <a:r>
              <a:rPr lang="en-US" dirty="0"/>
              <a:t>If we do not apply </a:t>
            </a:r>
            <a:r>
              <a:rPr lang="en-US" dirty="0" smtClean="0"/>
              <a:t>an </a:t>
            </a:r>
            <a:r>
              <a:rPr lang="en-US" dirty="0"/>
              <a:t>Activation function then the output signal would simply be a simple </a:t>
            </a:r>
            <a:r>
              <a:rPr lang="en-US" b="1" i="1" dirty="0"/>
              <a:t>linear </a:t>
            </a:r>
            <a:r>
              <a:rPr lang="en-US" b="1" i="1" dirty="0" smtClean="0"/>
              <a:t>function </a:t>
            </a:r>
            <a:r>
              <a:rPr lang="en-US" sz="2000" i="1" dirty="0" smtClean="0"/>
              <a:t>(</a:t>
            </a:r>
            <a:r>
              <a:rPr lang="en-US" sz="2000" dirty="0"/>
              <a:t>A </a:t>
            </a:r>
            <a:r>
              <a:rPr lang="en-US" sz="2000" i="1" dirty="0"/>
              <a:t>linear function</a:t>
            </a:r>
            <a:r>
              <a:rPr lang="en-US" sz="2000" dirty="0"/>
              <a:t> is just a polynomial of one </a:t>
            </a:r>
            <a:r>
              <a:rPr lang="en-US" sz="2000" dirty="0" smtClean="0"/>
              <a:t>degree</a:t>
            </a:r>
            <a:r>
              <a:rPr lang="en-US" sz="2000" i="1" dirty="0" smtClean="0"/>
              <a:t>)</a:t>
            </a:r>
            <a:r>
              <a:rPr lang="en-US" i="1" dirty="0" smtClean="0"/>
              <a:t>.</a:t>
            </a:r>
          </a:p>
          <a:p>
            <a:r>
              <a:rPr lang="en-US" dirty="0"/>
              <a:t> </a:t>
            </a:r>
            <a:r>
              <a:rPr lang="en-US" dirty="0" smtClean="0"/>
              <a:t>A </a:t>
            </a:r>
            <a:r>
              <a:rPr lang="en-US" dirty="0"/>
              <a:t>linear equation is easy to solve but they are limited in their complexity and have less power to learn complex functional mappings from data</a:t>
            </a:r>
            <a:r>
              <a:rPr lang="en-US" dirty="0" smtClean="0"/>
              <a:t>.</a:t>
            </a:r>
          </a:p>
          <a:p>
            <a:r>
              <a:rPr lang="en-US" dirty="0"/>
              <a:t>A Neural Network without Activation function would simply be a </a:t>
            </a:r>
            <a:r>
              <a:rPr lang="en-US" b="1" dirty="0"/>
              <a:t>Linear regression Model, </a:t>
            </a:r>
            <a:r>
              <a:rPr lang="en-US" dirty="0"/>
              <a:t>which has limited power and does not performs good most of the times</a:t>
            </a:r>
            <a:r>
              <a:rPr lang="en-US" dirty="0" smtClean="0"/>
              <a:t>.</a:t>
            </a:r>
          </a:p>
          <a:p>
            <a:r>
              <a:rPr lang="en-US" dirty="0"/>
              <a:t>We want our Neural Network to not just learn and compute a linear function but something more complicated than that.</a:t>
            </a:r>
            <a:endParaRPr lang="en-US" dirty="0" smtClean="0"/>
          </a:p>
          <a:p>
            <a:endParaRPr lang="en-US" dirty="0"/>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8554680" y="6099120"/>
              <a:ext cx="1152360" cy="277200"/>
            </p14:xfrm>
          </p:contentPart>
        </mc:Choice>
        <mc:Fallback xmlns="">
          <p:pic>
            <p:nvPicPr>
              <p:cNvPr id="6" name="Ink 5"/>
              <p:cNvPicPr/>
              <p:nvPr/>
            </p:nvPicPr>
            <p:blipFill>
              <a:blip r:embed="rId8"/>
              <a:stretch>
                <a:fillRect/>
              </a:stretch>
            </p:blipFill>
            <p:spPr>
              <a:xfrm>
                <a:off x="8545320" y="6089760"/>
                <a:ext cx="1171080" cy="295920"/>
              </a:xfrm>
              <a:prstGeom prst="rect">
                <a:avLst/>
              </a:prstGeom>
            </p:spPr>
          </p:pic>
        </mc:Fallback>
      </mc:AlternateContent>
    </p:spTree>
    <p:extLst>
      <p:ext uri="{BB962C8B-B14F-4D97-AF65-F5344CB8AC3E}">
        <p14:creationId xmlns:p14="http://schemas.microsoft.com/office/powerpoint/2010/main" val="3702390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a:t>
            </a:r>
            <a:r>
              <a:rPr lang="en-US" b="1" dirty="0"/>
              <a:t>do we need Non-</a:t>
            </a:r>
            <a:r>
              <a:rPr lang="en-US" b="1" dirty="0" err="1"/>
              <a:t>Linearities</a:t>
            </a:r>
            <a:r>
              <a:rPr lang="en-US" b="1" dirty="0"/>
              <a:t>?</a:t>
            </a:r>
            <a:br>
              <a:rPr lang="en-US" b="1" dirty="0"/>
            </a:br>
            <a:endParaRPr lang="en-US" dirty="0"/>
          </a:p>
        </p:txBody>
      </p:sp>
      <p:sp>
        <p:nvSpPr>
          <p:cNvPr id="3" name="Content Placeholder 2"/>
          <p:cNvSpPr>
            <a:spLocks noGrp="1"/>
          </p:cNvSpPr>
          <p:nvPr>
            <p:ph idx="1"/>
          </p:nvPr>
        </p:nvSpPr>
        <p:spPr>
          <a:xfrm>
            <a:off x="838200" y="1252025"/>
            <a:ext cx="10515600" cy="4924938"/>
          </a:xfrm>
        </p:spPr>
        <p:txBody>
          <a:bodyPr>
            <a:normAutofit fontScale="92500" lnSpcReduction="10000"/>
          </a:bodyPr>
          <a:lstStyle/>
          <a:p>
            <a:r>
              <a:rPr lang="en-US" dirty="0"/>
              <a:t>Non-linear functions are those which have degree more than one and they have a curvature when we plot a Non-Linear function. </a:t>
            </a:r>
            <a:endParaRPr lang="en-US" dirty="0" smtClean="0"/>
          </a:p>
          <a:p>
            <a:r>
              <a:rPr lang="en-US" dirty="0" smtClean="0"/>
              <a:t>We </a:t>
            </a:r>
            <a:r>
              <a:rPr lang="en-US" dirty="0"/>
              <a:t>need a Neural Network Model to learn and represent almost anything and any arbitrary complex function which maps inputs to outputs. </a:t>
            </a:r>
            <a:endParaRPr lang="en-US" dirty="0" smtClean="0"/>
          </a:p>
          <a:p>
            <a:r>
              <a:rPr lang="en-US" dirty="0"/>
              <a:t>Neural-Networks are considered </a:t>
            </a:r>
            <a:r>
              <a:rPr lang="en-US" b="1" i="1" dirty="0"/>
              <a:t>Universal Function </a:t>
            </a:r>
            <a:r>
              <a:rPr lang="en-US" b="1" i="1" dirty="0" err="1"/>
              <a:t>Approximators</a:t>
            </a:r>
            <a:r>
              <a:rPr lang="en-US" dirty="0"/>
              <a:t>. </a:t>
            </a:r>
            <a:r>
              <a:rPr lang="en-US" i="1" dirty="0"/>
              <a:t>It means that they can compute and learn any function at all</a:t>
            </a:r>
            <a:r>
              <a:rPr lang="en-US" dirty="0"/>
              <a:t>. Almost any process we can think of can be represented as a functional computation in Neural Networks</a:t>
            </a:r>
            <a:r>
              <a:rPr lang="en-US" dirty="0" smtClean="0"/>
              <a:t>.</a:t>
            </a:r>
          </a:p>
          <a:p>
            <a:r>
              <a:rPr lang="en-US" i="1" dirty="0"/>
              <a:t>Hence it all comes down to this, we need to apply a Activation function f(x) so as to make the network more </a:t>
            </a:r>
            <a:r>
              <a:rPr lang="en-US" i="1" dirty="0" err="1"/>
              <a:t>powerfull</a:t>
            </a:r>
            <a:r>
              <a:rPr lang="en-US" i="1" dirty="0"/>
              <a:t> and add ability to it to learn something complex and complicated form data and represent non-linear complex arbitrary functional mappings between inputs and outputs. Hence using a non linear Activation we are able to generate non-linear mappings from inputs to outputs.</a:t>
            </a:r>
            <a:endParaRPr lang="en-US" dirty="0"/>
          </a:p>
        </p:txBody>
      </p:sp>
    </p:spTree>
    <p:extLst>
      <p:ext uri="{BB962C8B-B14F-4D97-AF65-F5344CB8AC3E}">
        <p14:creationId xmlns:p14="http://schemas.microsoft.com/office/powerpoint/2010/main" val="4106837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707" y="2528032"/>
            <a:ext cx="10515600" cy="1325563"/>
          </a:xfrm>
        </p:spPr>
        <p:txBody>
          <a:bodyPr/>
          <a:lstStyle/>
          <a:p>
            <a:pPr algn="ctr"/>
            <a:r>
              <a:rPr lang="en-US" b="1" dirty="0" smtClean="0"/>
              <a:t>Non-Linear</a:t>
            </a:r>
            <a:r>
              <a:rPr lang="en-US" b="1" dirty="0" smtClean="0"/>
              <a:t> </a:t>
            </a:r>
            <a:r>
              <a:rPr lang="en-US" b="1" dirty="0"/>
              <a:t>Activation functions </a:t>
            </a:r>
          </a:p>
        </p:txBody>
      </p:sp>
    </p:spTree>
    <p:extLst>
      <p:ext uri="{BB962C8B-B14F-4D97-AF65-F5344CB8AC3E}">
        <p14:creationId xmlns:p14="http://schemas.microsoft.com/office/powerpoint/2010/main" val="795473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3044"/>
          </a:xfrm>
        </p:spPr>
        <p:txBody>
          <a:bodyPr>
            <a:normAutofit fontScale="90000"/>
          </a:bodyPr>
          <a:lstStyle/>
          <a:p>
            <a:r>
              <a:rPr lang="en-US" dirty="0"/>
              <a:t>Non-Linear Activation Functions</a:t>
            </a:r>
            <a:br>
              <a:rPr lang="en-US" dirty="0"/>
            </a:br>
            <a:endParaRPr lang="en-US" dirty="0"/>
          </a:p>
        </p:txBody>
      </p:sp>
      <p:sp>
        <p:nvSpPr>
          <p:cNvPr id="3" name="Content Placeholder 2"/>
          <p:cNvSpPr>
            <a:spLocks noGrp="1"/>
          </p:cNvSpPr>
          <p:nvPr>
            <p:ph idx="1"/>
          </p:nvPr>
        </p:nvSpPr>
        <p:spPr>
          <a:xfrm>
            <a:off x="838200" y="1178170"/>
            <a:ext cx="10515600" cy="4998793"/>
          </a:xfrm>
        </p:spPr>
        <p:txBody>
          <a:bodyPr/>
          <a:lstStyle/>
          <a:p>
            <a:r>
              <a:rPr lang="en-US" dirty="0"/>
              <a:t>Non-linear functions address the problems of a linear activation function:</a:t>
            </a:r>
          </a:p>
          <a:p>
            <a:r>
              <a:rPr lang="en-US" dirty="0"/>
              <a:t>They allow </a:t>
            </a:r>
            <a:r>
              <a:rPr lang="en-US" dirty="0" err="1"/>
              <a:t>backpropagation</a:t>
            </a:r>
            <a:r>
              <a:rPr lang="en-US" dirty="0"/>
              <a:t> because they have a derivative function which is related to the inputs.</a:t>
            </a:r>
          </a:p>
          <a:p>
            <a:r>
              <a:rPr lang="en-US" dirty="0"/>
              <a:t>They allow “stacking” of multiple layers of neurons to create a deep neural network. Multiple hidden layers of neurons are needed to learn complex data sets with high levels of accuracy.</a:t>
            </a:r>
          </a:p>
          <a:p>
            <a:pPr marL="0" indent="0">
              <a:buNone/>
            </a:pPr>
            <a:endParaRPr lang="en-US" dirty="0"/>
          </a:p>
        </p:txBody>
      </p:sp>
    </p:spTree>
    <p:extLst>
      <p:ext uri="{BB962C8B-B14F-4D97-AF65-F5344CB8AC3E}">
        <p14:creationId xmlns:p14="http://schemas.microsoft.com/office/powerpoint/2010/main" val="3406427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186"/>
            <a:ext cx="6140206" cy="984738"/>
          </a:xfrm>
        </p:spPr>
        <p:txBody>
          <a:bodyPr>
            <a:normAutofit fontScale="90000"/>
          </a:bodyPr>
          <a:lstStyle/>
          <a:p>
            <a:r>
              <a:rPr lang="en-US" dirty="0" smtClean="0"/>
              <a:t>3. Sigmoid </a:t>
            </a:r>
            <a:r>
              <a:rPr lang="en-US" dirty="0"/>
              <a:t>/ Logistic</a:t>
            </a:r>
            <a:br>
              <a:rPr lang="en-US" dirty="0"/>
            </a:br>
            <a:endParaRPr lang="en-US" dirty="0"/>
          </a:p>
        </p:txBody>
      </p:sp>
      <p:sp>
        <p:nvSpPr>
          <p:cNvPr id="3" name="Content Placeholder 2"/>
          <p:cNvSpPr>
            <a:spLocks noGrp="1"/>
          </p:cNvSpPr>
          <p:nvPr>
            <p:ph idx="1"/>
          </p:nvPr>
        </p:nvSpPr>
        <p:spPr>
          <a:xfrm>
            <a:off x="838200" y="3147646"/>
            <a:ext cx="10515600" cy="3094891"/>
          </a:xfrm>
        </p:spPr>
        <p:txBody>
          <a:bodyPr>
            <a:normAutofit/>
          </a:bodyPr>
          <a:lstStyle/>
          <a:p>
            <a:r>
              <a:rPr lang="en-US" b="1" dirty="0"/>
              <a:t>Smooth gradient</a:t>
            </a:r>
            <a:r>
              <a:rPr lang="en-US" dirty="0"/>
              <a:t>, preventing “jumps” in output values.</a:t>
            </a:r>
          </a:p>
          <a:p>
            <a:r>
              <a:rPr lang="en-US" b="1" dirty="0"/>
              <a:t>Output values bound</a:t>
            </a:r>
            <a:r>
              <a:rPr lang="en-US" dirty="0"/>
              <a:t> between 0 and 1, normalizing the output of each neuron.</a:t>
            </a:r>
          </a:p>
          <a:p>
            <a:r>
              <a:rPr lang="en-US" b="1" dirty="0"/>
              <a:t>Clear predictions</a:t>
            </a:r>
            <a:r>
              <a:rPr lang="en-US" dirty="0"/>
              <a:t>—For X above 2 or below -2, tends to bring the Y value (the prediction) to the edge of the curve, very close to 1 or 0. This enables clear predictions.</a:t>
            </a:r>
          </a:p>
          <a:p>
            <a:pPr marL="0" indent="0">
              <a:buNone/>
            </a:pPr>
            <a:endParaRPr lang="en-US" dirty="0"/>
          </a:p>
        </p:txBody>
      </p:sp>
      <p:pic>
        <p:nvPicPr>
          <p:cNvPr id="3074" name="Picture 2" descr="https://miro.medium.com/max/600/0*5euYS7InCmDP08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8406" y="246186"/>
            <a:ext cx="4504348" cy="27959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iro.medium.com/max/224/1*DHN75JRJ_EQgGc0spfqLt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0806" y="1336429"/>
            <a:ext cx="213360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618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186"/>
            <a:ext cx="6140206" cy="984738"/>
          </a:xfrm>
        </p:spPr>
        <p:txBody>
          <a:bodyPr>
            <a:normAutofit fontScale="90000"/>
          </a:bodyPr>
          <a:lstStyle/>
          <a:p>
            <a:r>
              <a:rPr lang="en-US" dirty="0" smtClean="0"/>
              <a:t>3. Sigmoid </a:t>
            </a:r>
            <a:r>
              <a:rPr lang="en-US" dirty="0"/>
              <a:t>/ Logistic</a:t>
            </a:r>
            <a:br>
              <a:rPr lang="en-US" dirty="0"/>
            </a:br>
            <a:endParaRPr lang="en-US" dirty="0"/>
          </a:p>
        </p:txBody>
      </p:sp>
      <p:pic>
        <p:nvPicPr>
          <p:cNvPr id="3074" name="Picture 2" descr="https://miro.medium.com/max/600/0*5euYS7InCmDP08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8406" y="246186"/>
            <a:ext cx="4504348" cy="27959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iro.medium.com/max/224/1*DHN75JRJ_EQgGc0spfqLt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0806" y="1336429"/>
            <a:ext cx="2133600" cy="9144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38200" y="4316886"/>
            <a:ext cx="10644554" cy="1323439"/>
          </a:xfrm>
          <a:prstGeom prst="rect">
            <a:avLst/>
          </a:prstGeom>
          <a:noFill/>
        </p:spPr>
        <p:txBody>
          <a:bodyPr wrap="square" rtlCol="0">
            <a:spAutoFit/>
          </a:bodyPr>
          <a:lstStyle/>
          <a:p>
            <a:pPr algn="just"/>
            <a:r>
              <a:rPr lang="en-US" sz="3200" dirty="0">
                <a:solidFill>
                  <a:srgbClr val="C00000"/>
                </a:solidFill>
              </a:rPr>
              <a:t>Vanishing gradient</a:t>
            </a:r>
            <a:r>
              <a:rPr lang="en-US" sz="2400" dirty="0">
                <a:solidFill>
                  <a:srgbClr val="C00000"/>
                </a:solidFill>
              </a:rPr>
              <a:t>—for very high or very low values of X, there is almost no change to the prediction, causing a vanishing gradient problem. This can result in the network refusing to learn further, or being too slow to reach an accurate prediction.</a:t>
            </a:r>
          </a:p>
        </p:txBody>
      </p:sp>
    </p:spTree>
    <p:extLst>
      <p:ext uri="{BB962C8B-B14F-4D97-AF65-F5344CB8AC3E}">
        <p14:creationId xmlns:p14="http://schemas.microsoft.com/office/powerpoint/2010/main" val="1620951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336323" cy="1325563"/>
          </a:xfrm>
        </p:spPr>
        <p:txBody>
          <a:bodyPr/>
          <a:lstStyle/>
          <a:p>
            <a:r>
              <a:rPr lang="en-US" b="1" dirty="0" smtClean="0"/>
              <a:t>4. </a:t>
            </a:r>
            <a:r>
              <a:rPr lang="en-US" b="1" dirty="0" err="1" smtClean="0"/>
              <a:t>Tanh</a:t>
            </a:r>
            <a:r>
              <a:rPr lang="en-US" b="1" dirty="0" smtClean="0"/>
              <a:t> </a:t>
            </a:r>
            <a:r>
              <a:rPr lang="en-US" b="1" dirty="0"/>
              <a:t>Function</a:t>
            </a:r>
            <a:br>
              <a:rPr lang="en-US" b="1" dirty="0"/>
            </a:br>
            <a:endParaRPr lang="en-US" dirty="0"/>
          </a:p>
        </p:txBody>
      </p:sp>
      <p:sp>
        <p:nvSpPr>
          <p:cNvPr id="3" name="Content Placeholder 2"/>
          <p:cNvSpPr>
            <a:spLocks noGrp="1"/>
          </p:cNvSpPr>
          <p:nvPr>
            <p:ph idx="1"/>
          </p:nvPr>
        </p:nvSpPr>
        <p:spPr>
          <a:xfrm>
            <a:off x="592016" y="3464169"/>
            <a:ext cx="10515600" cy="2971800"/>
          </a:xfrm>
        </p:spPr>
        <p:txBody>
          <a:bodyPr>
            <a:normAutofit fontScale="85000" lnSpcReduction="20000"/>
          </a:bodyPr>
          <a:lstStyle/>
          <a:p>
            <a:endParaRPr lang="en-US" dirty="0" smtClean="0"/>
          </a:p>
          <a:p>
            <a:r>
              <a:rPr lang="en-US" dirty="0" err="1"/>
              <a:t>Tanh</a:t>
            </a:r>
            <a:r>
              <a:rPr lang="en-US" dirty="0"/>
              <a:t> is also a very popular and widely used activation function.</a:t>
            </a:r>
            <a:endParaRPr lang="en-US" dirty="0" smtClean="0"/>
          </a:p>
          <a:p>
            <a:r>
              <a:rPr lang="en-US" dirty="0" smtClean="0"/>
              <a:t>It </a:t>
            </a:r>
            <a:r>
              <a:rPr lang="en-US" dirty="0"/>
              <a:t>is nonlinear in </a:t>
            </a:r>
            <a:r>
              <a:rPr lang="en-US" dirty="0" smtClean="0"/>
              <a:t>nature</a:t>
            </a:r>
          </a:p>
          <a:p>
            <a:r>
              <a:rPr lang="en-US" dirty="0"/>
              <a:t>It is bound to range (-1, 1</a:t>
            </a:r>
            <a:r>
              <a:rPr lang="en-US" dirty="0" smtClean="0"/>
              <a:t>)</a:t>
            </a:r>
          </a:p>
          <a:p>
            <a:r>
              <a:rPr lang="en-US" dirty="0"/>
              <a:t>the gradient is stronger for </a:t>
            </a:r>
            <a:r>
              <a:rPr lang="en-US" dirty="0" err="1"/>
              <a:t>tanh</a:t>
            </a:r>
            <a:r>
              <a:rPr lang="en-US" dirty="0"/>
              <a:t> than sigmoid ( derivatives are steeper</a:t>
            </a:r>
            <a:r>
              <a:rPr lang="en-US" dirty="0" smtClean="0"/>
              <a:t>)</a:t>
            </a:r>
          </a:p>
          <a:p>
            <a:r>
              <a:rPr lang="en-US" dirty="0"/>
              <a:t>Deciding between the sigmoid or </a:t>
            </a:r>
            <a:r>
              <a:rPr lang="en-US" dirty="0" err="1"/>
              <a:t>tanh</a:t>
            </a:r>
            <a:r>
              <a:rPr lang="en-US" dirty="0"/>
              <a:t> will depend on your requirement of gradient strength. </a:t>
            </a:r>
            <a:endParaRPr lang="en-US" dirty="0" smtClean="0"/>
          </a:p>
          <a:p>
            <a:r>
              <a:rPr lang="en-US" dirty="0"/>
              <a:t>Like sigmoid, </a:t>
            </a:r>
            <a:r>
              <a:rPr lang="en-US" dirty="0" err="1"/>
              <a:t>tanh</a:t>
            </a:r>
            <a:r>
              <a:rPr lang="en-US" dirty="0"/>
              <a:t> also has the vanishing gradient problem.</a:t>
            </a:r>
            <a:endParaRPr lang="en-US" dirty="0" smtClean="0"/>
          </a:p>
          <a:p>
            <a:endParaRPr lang="en-US" dirty="0" smtClean="0"/>
          </a:p>
          <a:p>
            <a:endParaRPr lang="en-US" dirty="0"/>
          </a:p>
        </p:txBody>
      </p:sp>
      <p:pic>
        <p:nvPicPr>
          <p:cNvPr id="4098" name="Picture 2" descr="https://miro.medium.com/max/400/0*YJ27cYXmTAUFZc9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76" y="79376"/>
            <a:ext cx="3810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miro.medium.com/max/644/1*WNTLbBRWFiHPoXvyZ6s9e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93875"/>
            <a:ext cx="61341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140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48479</TotalTime>
  <Words>1205</Words>
  <Application>Microsoft Office PowerPoint</Application>
  <PresentationFormat>Widescreen</PresentationFormat>
  <Paragraphs>71</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Activation Functions in Neural Networks </vt:lpstr>
      <vt:lpstr>What are Activation functions and what are it uses in a Neural Network Model?</vt:lpstr>
      <vt:lpstr>What happened if we don’t use activation function in ANN?</vt:lpstr>
      <vt:lpstr>Why do we need Non-Linearities? </vt:lpstr>
      <vt:lpstr>Non-Linear Activation functions </vt:lpstr>
      <vt:lpstr>Non-Linear Activation Functions </vt:lpstr>
      <vt:lpstr>3. Sigmoid / Logistic </vt:lpstr>
      <vt:lpstr>3. Sigmoid / Logistic </vt:lpstr>
      <vt:lpstr>4. Tanh Function </vt:lpstr>
      <vt:lpstr>5. ReLu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Activation Functions in Neural Networks</dc:title>
  <dc:creator>Shazia</dc:creator>
  <cp:lastModifiedBy>DELL</cp:lastModifiedBy>
  <cp:revision>30</cp:revision>
  <dcterms:created xsi:type="dcterms:W3CDTF">2019-09-28T15:15:13Z</dcterms:created>
  <dcterms:modified xsi:type="dcterms:W3CDTF">2021-12-08T08:46:22Z</dcterms:modified>
</cp:coreProperties>
</file>