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4" d="100"/>
          <a:sy n="74" d="100"/>
        </p:scale>
        <p:origin x="5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3E48C7-D05A-4C64-8260-D92BF4BD8368}"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DECF72-C012-4223-B649-F1E2FEDDE208}" type="slidenum">
              <a:rPr lang="en-US" smtClean="0"/>
              <a:t>‹#›</a:t>
            </a:fld>
            <a:endParaRPr lang="en-US"/>
          </a:p>
        </p:txBody>
      </p:sp>
    </p:spTree>
    <p:extLst>
      <p:ext uri="{BB962C8B-B14F-4D97-AF65-F5344CB8AC3E}">
        <p14:creationId xmlns:p14="http://schemas.microsoft.com/office/powerpoint/2010/main" val="3631602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3E48C7-D05A-4C64-8260-D92BF4BD8368}"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DECF72-C012-4223-B649-F1E2FEDDE208}" type="slidenum">
              <a:rPr lang="en-US" smtClean="0"/>
              <a:t>‹#›</a:t>
            </a:fld>
            <a:endParaRPr lang="en-US"/>
          </a:p>
        </p:txBody>
      </p:sp>
    </p:spTree>
    <p:extLst>
      <p:ext uri="{BB962C8B-B14F-4D97-AF65-F5344CB8AC3E}">
        <p14:creationId xmlns:p14="http://schemas.microsoft.com/office/powerpoint/2010/main" val="2409050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3E48C7-D05A-4C64-8260-D92BF4BD8368}"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DECF72-C012-4223-B649-F1E2FEDDE208}" type="slidenum">
              <a:rPr lang="en-US" smtClean="0"/>
              <a:t>‹#›</a:t>
            </a:fld>
            <a:endParaRPr lang="en-US"/>
          </a:p>
        </p:txBody>
      </p:sp>
    </p:spTree>
    <p:extLst>
      <p:ext uri="{BB962C8B-B14F-4D97-AF65-F5344CB8AC3E}">
        <p14:creationId xmlns:p14="http://schemas.microsoft.com/office/powerpoint/2010/main" val="3920330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3E48C7-D05A-4C64-8260-D92BF4BD8368}"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DECF72-C012-4223-B649-F1E2FEDDE208}" type="slidenum">
              <a:rPr lang="en-US" smtClean="0"/>
              <a:t>‹#›</a:t>
            </a:fld>
            <a:endParaRPr lang="en-US"/>
          </a:p>
        </p:txBody>
      </p:sp>
    </p:spTree>
    <p:extLst>
      <p:ext uri="{BB962C8B-B14F-4D97-AF65-F5344CB8AC3E}">
        <p14:creationId xmlns:p14="http://schemas.microsoft.com/office/powerpoint/2010/main" val="1305436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3E48C7-D05A-4C64-8260-D92BF4BD8368}"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DECF72-C012-4223-B649-F1E2FEDDE208}" type="slidenum">
              <a:rPr lang="en-US" smtClean="0"/>
              <a:t>‹#›</a:t>
            </a:fld>
            <a:endParaRPr lang="en-US"/>
          </a:p>
        </p:txBody>
      </p:sp>
    </p:spTree>
    <p:extLst>
      <p:ext uri="{BB962C8B-B14F-4D97-AF65-F5344CB8AC3E}">
        <p14:creationId xmlns:p14="http://schemas.microsoft.com/office/powerpoint/2010/main" val="3891351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3E48C7-D05A-4C64-8260-D92BF4BD8368}"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DECF72-C012-4223-B649-F1E2FEDDE208}" type="slidenum">
              <a:rPr lang="en-US" smtClean="0"/>
              <a:t>‹#›</a:t>
            </a:fld>
            <a:endParaRPr lang="en-US"/>
          </a:p>
        </p:txBody>
      </p:sp>
    </p:spTree>
    <p:extLst>
      <p:ext uri="{BB962C8B-B14F-4D97-AF65-F5344CB8AC3E}">
        <p14:creationId xmlns:p14="http://schemas.microsoft.com/office/powerpoint/2010/main" val="601584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3E48C7-D05A-4C64-8260-D92BF4BD8368}" type="datetimeFigureOut">
              <a:rPr lang="en-US" smtClean="0"/>
              <a:t>4/16/2019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DECF72-C012-4223-B649-F1E2FEDDE208}" type="slidenum">
              <a:rPr lang="en-US" smtClean="0"/>
              <a:t>‹#›</a:t>
            </a:fld>
            <a:endParaRPr lang="en-US"/>
          </a:p>
        </p:txBody>
      </p:sp>
    </p:spTree>
    <p:extLst>
      <p:ext uri="{BB962C8B-B14F-4D97-AF65-F5344CB8AC3E}">
        <p14:creationId xmlns:p14="http://schemas.microsoft.com/office/powerpoint/2010/main" val="1509674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3E48C7-D05A-4C64-8260-D92BF4BD8368}" type="datetimeFigureOut">
              <a:rPr lang="en-US" smtClean="0"/>
              <a:t>4/16/2019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DECF72-C012-4223-B649-F1E2FEDDE208}" type="slidenum">
              <a:rPr lang="en-US" smtClean="0"/>
              <a:t>‹#›</a:t>
            </a:fld>
            <a:endParaRPr lang="en-US"/>
          </a:p>
        </p:txBody>
      </p:sp>
    </p:spTree>
    <p:extLst>
      <p:ext uri="{BB962C8B-B14F-4D97-AF65-F5344CB8AC3E}">
        <p14:creationId xmlns:p14="http://schemas.microsoft.com/office/powerpoint/2010/main" val="2675756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3E48C7-D05A-4C64-8260-D92BF4BD8368}" type="datetimeFigureOut">
              <a:rPr lang="en-US" smtClean="0"/>
              <a:t>4/16/2019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DECF72-C012-4223-B649-F1E2FEDDE208}" type="slidenum">
              <a:rPr lang="en-US" smtClean="0"/>
              <a:t>‹#›</a:t>
            </a:fld>
            <a:endParaRPr lang="en-US"/>
          </a:p>
        </p:txBody>
      </p:sp>
    </p:spTree>
    <p:extLst>
      <p:ext uri="{BB962C8B-B14F-4D97-AF65-F5344CB8AC3E}">
        <p14:creationId xmlns:p14="http://schemas.microsoft.com/office/powerpoint/2010/main" val="303039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3E48C7-D05A-4C64-8260-D92BF4BD8368}"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DECF72-C012-4223-B649-F1E2FEDDE208}" type="slidenum">
              <a:rPr lang="en-US" smtClean="0"/>
              <a:t>‹#›</a:t>
            </a:fld>
            <a:endParaRPr lang="en-US"/>
          </a:p>
        </p:txBody>
      </p:sp>
    </p:spTree>
    <p:extLst>
      <p:ext uri="{BB962C8B-B14F-4D97-AF65-F5344CB8AC3E}">
        <p14:creationId xmlns:p14="http://schemas.microsoft.com/office/powerpoint/2010/main" val="2867561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3E48C7-D05A-4C64-8260-D92BF4BD8368}"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DECF72-C012-4223-B649-F1E2FEDDE208}" type="slidenum">
              <a:rPr lang="en-US" smtClean="0"/>
              <a:t>‹#›</a:t>
            </a:fld>
            <a:endParaRPr lang="en-US"/>
          </a:p>
        </p:txBody>
      </p:sp>
    </p:spTree>
    <p:extLst>
      <p:ext uri="{BB962C8B-B14F-4D97-AF65-F5344CB8AC3E}">
        <p14:creationId xmlns:p14="http://schemas.microsoft.com/office/powerpoint/2010/main" val="1093425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3E48C7-D05A-4C64-8260-D92BF4BD8368}" type="datetimeFigureOut">
              <a:rPr lang="en-US" smtClean="0"/>
              <a:t>4/16/2019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DECF72-C012-4223-B649-F1E2FEDDE208}" type="slidenum">
              <a:rPr lang="en-US" smtClean="0"/>
              <a:t>‹#›</a:t>
            </a:fld>
            <a:endParaRPr lang="en-US"/>
          </a:p>
        </p:txBody>
      </p:sp>
    </p:spTree>
    <p:extLst>
      <p:ext uri="{BB962C8B-B14F-4D97-AF65-F5344CB8AC3E}">
        <p14:creationId xmlns:p14="http://schemas.microsoft.com/office/powerpoint/2010/main" val="2966571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smtClean="0"/>
              <a:t>Support </a:t>
            </a:r>
            <a:r>
              <a:rPr lang="fr-FR" dirty="0" err="1" smtClean="0"/>
              <a:t>Vector</a:t>
            </a:r>
            <a:r>
              <a:rPr lang="fr-FR" dirty="0" smtClean="0"/>
              <a:t> Machines</a:t>
            </a:r>
            <a:endParaRPr lang="en-US" dirty="0"/>
          </a:p>
        </p:txBody>
      </p:sp>
    </p:spTree>
    <p:extLst>
      <p:ext uri="{BB962C8B-B14F-4D97-AF65-F5344CB8AC3E}">
        <p14:creationId xmlns:p14="http://schemas.microsoft.com/office/powerpoint/2010/main" val="18436994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SVC : kernel parameter</a:t>
            </a:r>
            <a:endParaRPr lang="en-US" dirty="0"/>
          </a:p>
        </p:txBody>
      </p:sp>
      <p:sp>
        <p:nvSpPr>
          <p:cNvPr id="3" name="Content Placeholder 2"/>
          <p:cNvSpPr>
            <a:spLocks noGrp="1"/>
          </p:cNvSpPr>
          <p:nvPr>
            <p:ph idx="1"/>
          </p:nvPr>
        </p:nvSpPr>
        <p:spPr/>
        <p:txBody>
          <a:bodyPr/>
          <a:lstStyle/>
          <a:p>
            <a:pPr marL="0" indent="0">
              <a:buNone/>
            </a:pPr>
            <a:r>
              <a:rPr lang="en-US" b="1" dirty="0"/>
              <a:t>kernel</a:t>
            </a:r>
            <a:r>
              <a:rPr lang="en-US" dirty="0"/>
              <a:t>: </a:t>
            </a:r>
            <a:r>
              <a:rPr lang="en-US" dirty="0" smtClean="0"/>
              <a:t>Wee have </a:t>
            </a:r>
            <a:r>
              <a:rPr lang="en-US" dirty="0"/>
              <a:t>various options available with kernel like, “linear”, “</a:t>
            </a:r>
            <a:r>
              <a:rPr lang="en-US" dirty="0" err="1"/>
              <a:t>rbf</a:t>
            </a:r>
            <a:r>
              <a:rPr lang="en-US" dirty="0"/>
              <a:t>”,”poly” and others (default value is “</a:t>
            </a:r>
            <a:r>
              <a:rPr lang="en-US" dirty="0" err="1"/>
              <a:t>rbf</a:t>
            </a:r>
            <a:r>
              <a:rPr lang="en-US" dirty="0"/>
              <a:t>”).  Here “</a:t>
            </a:r>
            <a:r>
              <a:rPr lang="en-US" dirty="0" err="1"/>
              <a:t>rbf</a:t>
            </a:r>
            <a:r>
              <a:rPr lang="en-US" dirty="0"/>
              <a:t>” and “poly” are useful for non-linear hyper-plane. Let’s look at the example, where we’ve used linear kernel on two feature of iris data set to classify their class.</a:t>
            </a:r>
          </a:p>
        </p:txBody>
      </p:sp>
    </p:spTree>
    <p:extLst>
      <p:ext uri="{BB962C8B-B14F-4D97-AF65-F5344CB8AC3E}">
        <p14:creationId xmlns:p14="http://schemas.microsoft.com/office/powerpoint/2010/main" val="20729910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07583" y="3593205"/>
            <a:ext cx="3528811" cy="369332"/>
          </a:xfrm>
          <a:prstGeom prst="rect">
            <a:avLst/>
          </a:prstGeom>
          <a:noFill/>
        </p:spPr>
        <p:txBody>
          <a:bodyPr wrap="square" rtlCol="0">
            <a:spAutoFit/>
          </a:bodyPr>
          <a:lstStyle/>
          <a:p>
            <a:r>
              <a:rPr lang="en-US" b="1" dirty="0"/>
              <a:t>Example: </a:t>
            </a:r>
            <a:r>
              <a:rPr lang="en-US" dirty="0"/>
              <a:t>Have </a:t>
            </a:r>
            <a:r>
              <a:rPr lang="en-US" dirty="0" err="1" smtClean="0"/>
              <a:t>rbf</a:t>
            </a:r>
            <a:r>
              <a:rPr lang="en-US" dirty="0" smtClean="0"/>
              <a:t> </a:t>
            </a:r>
            <a:r>
              <a:rPr lang="en-US" dirty="0"/>
              <a:t>kernel</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8817" y="648305"/>
            <a:ext cx="4356547" cy="2571413"/>
          </a:xfrm>
          <a:prstGeom prst="rect">
            <a:avLst/>
          </a:prstGeom>
        </p:spPr>
      </p:pic>
      <p:sp>
        <p:nvSpPr>
          <p:cNvPr id="7" name="TextBox 6"/>
          <p:cNvSpPr txBox="1"/>
          <p:nvPr/>
        </p:nvSpPr>
        <p:spPr>
          <a:xfrm>
            <a:off x="1002406" y="616039"/>
            <a:ext cx="3528811" cy="369332"/>
          </a:xfrm>
          <a:prstGeom prst="rect">
            <a:avLst/>
          </a:prstGeom>
          <a:noFill/>
        </p:spPr>
        <p:txBody>
          <a:bodyPr wrap="square" rtlCol="0">
            <a:spAutoFit/>
          </a:bodyPr>
          <a:lstStyle/>
          <a:p>
            <a:r>
              <a:rPr lang="en-US" b="1" dirty="0"/>
              <a:t>Example: </a:t>
            </a:r>
            <a:r>
              <a:rPr lang="en-US" dirty="0"/>
              <a:t>Have linear kernel</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8816" y="3962537"/>
            <a:ext cx="4559121" cy="2276475"/>
          </a:xfrm>
          <a:prstGeom prst="rect">
            <a:avLst/>
          </a:prstGeom>
        </p:spPr>
      </p:pic>
    </p:spTree>
    <p:extLst>
      <p:ext uri="{BB962C8B-B14F-4D97-AF65-F5344CB8AC3E}">
        <p14:creationId xmlns:p14="http://schemas.microsoft.com/office/powerpoint/2010/main" val="2203105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Support Vector Machines – What are they?</a:t>
            </a:r>
            <a:endParaRPr lang="en-US" dirty="0"/>
          </a:p>
        </p:txBody>
      </p:sp>
      <p:sp>
        <p:nvSpPr>
          <p:cNvPr id="3" name="Content Placeholder 2"/>
          <p:cNvSpPr>
            <a:spLocks noGrp="1"/>
          </p:cNvSpPr>
          <p:nvPr>
            <p:ph idx="1"/>
          </p:nvPr>
        </p:nvSpPr>
        <p:spPr/>
        <p:txBody>
          <a:bodyPr/>
          <a:lstStyle/>
          <a:p>
            <a:endParaRPr lang="en-US" dirty="0" smtClean="0"/>
          </a:p>
          <a:p>
            <a:r>
              <a:rPr lang="en-US" dirty="0" smtClean="0"/>
              <a:t>A </a:t>
            </a:r>
            <a:r>
              <a:rPr lang="en-US" dirty="0"/>
              <a:t>Support Vector Machine (SVM) is a supervised machine learning </a:t>
            </a:r>
            <a:r>
              <a:rPr lang="en-US" dirty="0" smtClean="0"/>
              <a:t>algorithm.</a:t>
            </a:r>
          </a:p>
          <a:p>
            <a:endParaRPr lang="en-US" dirty="0" smtClean="0"/>
          </a:p>
          <a:p>
            <a:r>
              <a:rPr lang="en-US" dirty="0" smtClean="0"/>
              <a:t>It </a:t>
            </a:r>
            <a:r>
              <a:rPr lang="en-US" dirty="0"/>
              <a:t>can be employed for both classification and regression </a:t>
            </a:r>
            <a:r>
              <a:rPr lang="en-US" dirty="0" smtClean="0"/>
              <a:t>purposes.</a:t>
            </a:r>
          </a:p>
          <a:p>
            <a:endParaRPr lang="en-US" dirty="0" smtClean="0"/>
          </a:p>
          <a:p>
            <a:r>
              <a:rPr lang="en-US" dirty="0" smtClean="0"/>
              <a:t>SVMs </a:t>
            </a:r>
            <a:r>
              <a:rPr lang="en-US" dirty="0"/>
              <a:t>are more commonly used in classification problems</a:t>
            </a:r>
          </a:p>
        </p:txBody>
      </p:sp>
    </p:spTree>
    <p:extLst>
      <p:ext uri="{BB962C8B-B14F-4D97-AF65-F5344CB8AC3E}">
        <p14:creationId xmlns:p14="http://schemas.microsoft.com/office/powerpoint/2010/main" val="25697752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Support Vector Machines – What are they?</a:t>
            </a:r>
            <a:endParaRPr lang="en-US" dirty="0"/>
          </a:p>
        </p:txBody>
      </p:sp>
      <p:sp>
        <p:nvSpPr>
          <p:cNvPr id="3" name="Content Placeholder 2"/>
          <p:cNvSpPr>
            <a:spLocks noGrp="1"/>
          </p:cNvSpPr>
          <p:nvPr>
            <p:ph idx="1"/>
          </p:nvPr>
        </p:nvSpPr>
        <p:spPr>
          <a:xfrm>
            <a:off x="838200" y="1825625"/>
            <a:ext cx="10515600" cy="827423"/>
          </a:xfrm>
        </p:spPr>
        <p:txBody>
          <a:bodyPr>
            <a:normAutofit lnSpcReduction="10000"/>
          </a:bodyPr>
          <a:lstStyle/>
          <a:p>
            <a:r>
              <a:rPr lang="en-US" dirty="0"/>
              <a:t>SVMs are based on the idea of finding a </a:t>
            </a:r>
            <a:r>
              <a:rPr lang="en-US" dirty="0" err="1"/>
              <a:t>hyperplane</a:t>
            </a:r>
            <a:r>
              <a:rPr lang="en-US" dirty="0"/>
              <a:t> that best divides a dataset into two classes, as shown in the image below.</a:t>
            </a:r>
          </a:p>
        </p:txBody>
      </p:sp>
      <p:pic>
        <p:nvPicPr>
          <p:cNvPr id="1026" name="Picture 2" descr="tumblr_inline_o9aa8dYRkB1u37g00_5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679" y="3418044"/>
            <a:ext cx="7366715" cy="2802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5507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br>
              <a:rPr lang="en-US" dirty="0"/>
            </a:br>
            <a:r>
              <a:rPr lang="en-US" b="1" dirty="0"/>
              <a:t>Support Vectors</a:t>
            </a:r>
            <a:br>
              <a:rPr lang="en-US" b="1" dirty="0"/>
            </a:br>
            <a:endParaRPr lang="en-US" dirty="0"/>
          </a:p>
        </p:txBody>
      </p:sp>
      <p:sp>
        <p:nvSpPr>
          <p:cNvPr id="3" name="Content Placeholder 2"/>
          <p:cNvSpPr>
            <a:spLocks noGrp="1"/>
          </p:cNvSpPr>
          <p:nvPr>
            <p:ph idx="1"/>
          </p:nvPr>
        </p:nvSpPr>
        <p:spPr/>
        <p:txBody>
          <a:bodyPr/>
          <a:lstStyle/>
          <a:p>
            <a:r>
              <a:rPr lang="en-US" dirty="0"/>
              <a:t>Support vectors are the data points nearest to the </a:t>
            </a:r>
            <a:r>
              <a:rPr lang="en-US" dirty="0" err="1" smtClean="0"/>
              <a:t>hyperplane</a:t>
            </a:r>
            <a:r>
              <a:rPr lang="en-US" dirty="0" smtClean="0"/>
              <a:t>.</a:t>
            </a:r>
          </a:p>
          <a:p>
            <a:endParaRPr lang="en-US" dirty="0" smtClean="0"/>
          </a:p>
          <a:p>
            <a:r>
              <a:rPr lang="en-US" dirty="0"/>
              <a:t>I</a:t>
            </a:r>
            <a:r>
              <a:rPr lang="en-US" dirty="0" smtClean="0"/>
              <a:t>f support vectors are removed</a:t>
            </a:r>
            <a:r>
              <a:rPr lang="en-US" dirty="0"/>
              <a:t>, would alter the position of the dividing </a:t>
            </a:r>
            <a:r>
              <a:rPr lang="en-US" dirty="0" err="1"/>
              <a:t>hyperplane</a:t>
            </a:r>
            <a:r>
              <a:rPr lang="en-US" dirty="0" smtClean="0"/>
              <a:t>.</a:t>
            </a:r>
          </a:p>
          <a:p>
            <a:endParaRPr lang="en-US" dirty="0" smtClean="0"/>
          </a:p>
          <a:p>
            <a:r>
              <a:rPr lang="en-US" dirty="0" smtClean="0"/>
              <a:t>Because </a:t>
            </a:r>
            <a:r>
              <a:rPr lang="en-US" dirty="0"/>
              <a:t>of this, they can be considered the critical elements of a data set.</a:t>
            </a:r>
          </a:p>
        </p:txBody>
      </p:sp>
    </p:spTree>
    <p:extLst>
      <p:ext uri="{BB962C8B-B14F-4D97-AF65-F5344CB8AC3E}">
        <p14:creationId xmlns:p14="http://schemas.microsoft.com/office/powerpoint/2010/main" val="2466658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 </a:t>
            </a:r>
            <a:r>
              <a:rPr lang="en-US" b="1" dirty="0" err="1"/>
              <a:t>hyperplane</a:t>
            </a:r>
            <a:r>
              <a:rPr lang="en-US" b="1" dirty="0"/>
              <a:t>?</a:t>
            </a:r>
            <a:endParaRPr lang="en-US" dirty="0"/>
          </a:p>
        </p:txBody>
      </p:sp>
      <p:sp>
        <p:nvSpPr>
          <p:cNvPr id="3" name="Content Placeholder 2"/>
          <p:cNvSpPr>
            <a:spLocks noGrp="1"/>
          </p:cNvSpPr>
          <p:nvPr>
            <p:ph idx="1"/>
          </p:nvPr>
        </p:nvSpPr>
        <p:spPr/>
        <p:txBody>
          <a:bodyPr/>
          <a:lstStyle/>
          <a:p>
            <a:r>
              <a:rPr lang="en-US" dirty="0"/>
              <a:t>As a simple example, for a classification task with only two features (like the image above), you can think of a </a:t>
            </a:r>
            <a:r>
              <a:rPr lang="en-US" dirty="0" err="1"/>
              <a:t>hyperplane</a:t>
            </a:r>
            <a:r>
              <a:rPr lang="en-US" dirty="0"/>
              <a:t> as a line that linearly separates and classifies a set of data.</a:t>
            </a:r>
          </a:p>
          <a:p>
            <a:r>
              <a:rPr lang="en-US" dirty="0"/>
              <a:t>Intuitively, the </a:t>
            </a:r>
            <a:r>
              <a:rPr lang="en-US" dirty="0" smtClean="0"/>
              <a:t>farther </a:t>
            </a:r>
            <a:r>
              <a:rPr lang="en-US" dirty="0"/>
              <a:t>from the </a:t>
            </a:r>
            <a:r>
              <a:rPr lang="en-US" dirty="0" err="1"/>
              <a:t>hyperplane</a:t>
            </a:r>
            <a:r>
              <a:rPr lang="en-US" dirty="0"/>
              <a:t> our data points lie, the more confident we are that they have been correctly classified. We therefore want our data points to be as far away from the </a:t>
            </a:r>
            <a:r>
              <a:rPr lang="en-US" dirty="0" err="1"/>
              <a:t>hyperplane</a:t>
            </a:r>
            <a:r>
              <a:rPr lang="en-US" dirty="0"/>
              <a:t> as possible, while still being on the correct side of it.</a:t>
            </a:r>
          </a:p>
          <a:p>
            <a:r>
              <a:rPr lang="en-US" dirty="0"/>
              <a:t>So when new testing data is added, whatever side of the </a:t>
            </a:r>
            <a:r>
              <a:rPr lang="en-US" dirty="0" err="1"/>
              <a:t>hyperplane</a:t>
            </a:r>
            <a:r>
              <a:rPr lang="en-US" dirty="0"/>
              <a:t> it lands will decide the class that we assign to it.</a:t>
            </a:r>
          </a:p>
          <a:p>
            <a:pPr marL="0" indent="0">
              <a:buNone/>
            </a:pPr>
            <a:endParaRPr lang="en-US" dirty="0"/>
          </a:p>
        </p:txBody>
      </p:sp>
    </p:spTree>
    <p:extLst>
      <p:ext uri="{BB962C8B-B14F-4D97-AF65-F5344CB8AC3E}">
        <p14:creationId xmlns:p14="http://schemas.microsoft.com/office/powerpoint/2010/main" val="29296976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do we find the right </a:t>
            </a:r>
            <a:r>
              <a:rPr lang="en-US" b="1" dirty="0" err="1"/>
              <a:t>hyperplane</a:t>
            </a:r>
            <a:r>
              <a:rPr lang="en-US" b="1" dirty="0"/>
              <a:t>?</a:t>
            </a:r>
            <a:endParaRPr lang="en-US" dirty="0"/>
          </a:p>
        </p:txBody>
      </p:sp>
      <p:sp>
        <p:nvSpPr>
          <p:cNvPr id="3" name="Content Placeholder 2"/>
          <p:cNvSpPr>
            <a:spLocks noGrp="1"/>
          </p:cNvSpPr>
          <p:nvPr>
            <p:ph idx="1"/>
          </p:nvPr>
        </p:nvSpPr>
        <p:spPr>
          <a:xfrm>
            <a:off x="838200" y="1825625"/>
            <a:ext cx="10515600" cy="1690307"/>
          </a:xfrm>
        </p:spPr>
        <p:txBody>
          <a:bodyPr>
            <a:normAutofit fontScale="85000" lnSpcReduction="10000"/>
          </a:bodyPr>
          <a:lstStyle/>
          <a:p>
            <a:pPr algn="just"/>
            <a:r>
              <a:rPr lang="en-US" dirty="0"/>
              <a:t>Or, in other words, how do we best segregate the two classes within the data?</a:t>
            </a:r>
          </a:p>
          <a:p>
            <a:pPr algn="just"/>
            <a:r>
              <a:rPr lang="en-US" dirty="0"/>
              <a:t>The distance between the </a:t>
            </a:r>
            <a:r>
              <a:rPr lang="en-US" dirty="0" err="1"/>
              <a:t>hyperplane</a:t>
            </a:r>
            <a:r>
              <a:rPr lang="en-US" dirty="0"/>
              <a:t> and the nearest data point from either set is known as the margin. The goal is to choose a </a:t>
            </a:r>
            <a:r>
              <a:rPr lang="en-US" dirty="0" err="1"/>
              <a:t>hyperplane</a:t>
            </a:r>
            <a:r>
              <a:rPr lang="en-US" dirty="0"/>
              <a:t> with the greatest possible margin between the </a:t>
            </a:r>
            <a:r>
              <a:rPr lang="en-US" dirty="0" err="1"/>
              <a:t>hyperplane</a:t>
            </a:r>
            <a:r>
              <a:rPr lang="en-US" dirty="0"/>
              <a:t> and any point within the training set, giving a greater chance of new data being classified correctly.</a:t>
            </a:r>
          </a:p>
          <a:p>
            <a:pPr marL="0" indent="0" algn="just">
              <a:buNone/>
            </a:pPr>
            <a:endParaRPr lang="en-US" dirty="0"/>
          </a:p>
        </p:txBody>
      </p:sp>
      <p:pic>
        <p:nvPicPr>
          <p:cNvPr id="2050" name="Picture 2" descr="tumblr_inline_o9aa9nH3WQ1u37g00_5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0643" y="3920320"/>
            <a:ext cx="47625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2259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58368"/>
          </a:xfrm>
        </p:spPr>
        <p:txBody>
          <a:bodyPr>
            <a:normAutofit/>
          </a:bodyPr>
          <a:lstStyle/>
          <a:p>
            <a:r>
              <a:rPr lang="en-US" sz="3600" b="1" dirty="0"/>
              <a:t>But what happens when there is no clear </a:t>
            </a:r>
            <a:r>
              <a:rPr lang="en-US" sz="3600" b="1" dirty="0" err="1"/>
              <a:t>hyperplane</a:t>
            </a:r>
            <a:r>
              <a:rPr lang="en-US" sz="3600" b="1" dirty="0"/>
              <a:t>?</a:t>
            </a:r>
            <a:endParaRPr lang="en-US" sz="3600" dirty="0"/>
          </a:p>
        </p:txBody>
      </p:sp>
      <p:sp>
        <p:nvSpPr>
          <p:cNvPr id="3" name="Content Placeholder 2"/>
          <p:cNvSpPr>
            <a:spLocks noGrp="1"/>
          </p:cNvSpPr>
          <p:nvPr>
            <p:ph idx="1"/>
          </p:nvPr>
        </p:nvSpPr>
        <p:spPr>
          <a:xfrm>
            <a:off x="838200" y="1825625"/>
            <a:ext cx="10515600" cy="1432730"/>
          </a:xfrm>
        </p:spPr>
        <p:txBody>
          <a:bodyPr/>
          <a:lstStyle/>
          <a:p>
            <a:pPr marL="0" indent="0">
              <a:buNone/>
            </a:pPr>
            <a:r>
              <a:rPr lang="en-US" dirty="0"/>
              <a:t>This is where it can get tricky. Data is rarely ever as clean as our simple example above. A dataset will often look more like the jumbled balls below which represent a linearly non separable dataset.</a:t>
            </a:r>
          </a:p>
        </p:txBody>
      </p:sp>
      <p:pic>
        <p:nvPicPr>
          <p:cNvPr id="3074" name="Picture 2" descr="tumblr_inline_o9aaafOy3F1u37g00_5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7917" y="3971836"/>
            <a:ext cx="47625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2748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731"/>
          </a:xfrm>
        </p:spPr>
        <p:txBody>
          <a:bodyPr>
            <a:normAutofit/>
          </a:bodyPr>
          <a:lstStyle/>
          <a:p>
            <a:r>
              <a:rPr lang="en-US" sz="3600" b="1" dirty="0" smtClean="0"/>
              <a:t>And what to do when there is no clear </a:t>
            </a:r>
            <a:r>
              <a:rPr lang="en-US" sz="3600" b="1" dirty="0" err="1" smtClean="0"/>
              <a:t>hyperplane</a:t>
            </a:r>
            <a:r>
              <a:rPr lang="en-US" sz="3600" b="1" dirty="0" smtClean="0"/>
              <a:t>?</a:t>
            </a:r>
            <a:endParaRPr lang="en-US" sz="3600" dirty="0"/>
          </a:p>
        </p:txBody>
      </p:sp>
      <p:sp>
        <p:nvSpPr>
          <p:cNvPr id="3" name="Content Placeholder 2"/>
          <p:cNvSpPr>
            <a:spLocks noGrp="1"/>
          </p:cNvSpPr>
          <p:nvPr>
            <p:ph idx="1"/>
          </p:nvPr>
        </p:nvSpPr>
        <p:spPr>
          <a:xfrm>
            <a:off x="838200" y="1297592"/>
            <a:ext cx="10515600" cy="1725769"/>
          </a:xfrm>
        </p:spPr>
        <p:txBody>
          <a:bodyPr>
            <a:noAutofit/>
          </a:bodyPr>
          <a:lstStyle/>
          <a:p>
            <a:pPr marL="0" indent="0" algn="just">
              <a:buNone/>
            </a:pPr>
            <a:r>
              <a:rPr lang="en-US" sz="2000" dirty="0"/>
              <a:t>In order to classify a dataset like the </a:t>
            </a:r>
            <a:r>
              <a:rPr lang="en-US" sz="2000" dirty="0" smtClean="0"/>
              <a:t>one in previous slide it’s </a:t>
            </a:r>
            <a:r>
              <a:rPr lang="en-US" sz="2000" dirty="0"/>
              <a:t>necessary to move away from a 2d view of the data to a </a:t>
            </a:r>
            <a:r>
              <a:rPr lang="en-US" sz="2000" dirty="0" smtClean="0"/>
              <a:t>3d </a:t>
            </a:r>
            <a:r>
              <a:rPr lang="en-US" sz="2000" dirty="0"/>
              <a:t>view. Explaining this is easiest with another simplified example. Imagine that our two sets of colored balls above are sitting on a sheet and this sheet is lifted suddenly, launching the balls into the air. While the balls are up in the air, you use the sheet to separate them. This ‘lifting’ of the balls represents the mapping of data into a higher dimension. This is known as </a:t>
            </a:r>
            <a:r>
              <a:rPr lang="en-US" sz="2000" b="1" dirty="0" smtClean="0"/>
              <a:t>kernelling or kernel trick</a:t>
            </a:r>
            <a:r>
              <a:rPr lang="en-US" sz="2000" dirty="0" smtClean="0"/>
              <a:t>.</a:t>
            </a:r>
            <a:endParaRPr lang="en-US" sz="2000" dirty="0"/>
          </a:p>
        </p:txBody>
      </p:sp>
      <p:pic>
        <p:nvPicPr>
          <p:cNvPr id="4098" name="Picture 2" descr="tumblr_inline_o9aabehtqP1u37g00_5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1855" y="3023361"/>
            <a:ext cx="4762500" cy="20766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38200" y="5212770"/>
            <a:ext cx="10766739" cy="923330"/>
          </a:xfrm>
          <a:prstGeom prst="rect">
            <a:avLst/>
          </a:prstGeom>
          <a:noFill/>
        </p:spPr>
        <p:txBody>
          <a:bodyPr wrap="square" rtlCol="0">
            <a:spAutoFit/>
          </a:bodyPr>
          <a:lstStyle/>
          <a:p>
            <a:pPr algn="just"/>
            <a:r>
              <a:rPr lang="en-US" dirty="0"/>
              <a:t>Because we are now in three dimensions, our </a:t>
            </a:r>
            <a:r>
              <a:rPr lang="en-US" dirty="0" err="1"/>
              <a:t>hyperplane</a:t>
            </a:r>
            <a:r>
              <a:rPr lang="en-US" dirty="0"/>
              <a:t> can no longer be a line. It must now be a plane as shown in the example above. The idea is that the data will continue to be mapped into higher and higher dimensions until a </a:t>
            </a:r>
            <a:r>
              <a:rPr lang="en-US" dirty="0" err="1"/>
              <a:t>hyperplane</a:t>
            </a:r>
            <a:r>
              <a:rPr lang="en-US" dirty="0"/>
              <a:t> can be formed to segregate it.</a:t>
            </a:r>
          </a:p>
        </p:txBody>
      </p:sp>
    </p:spTree>
    <p:extLst>
      <p:ext uri="{BB962C8B-B14F-4D97-AF65-F5344CB8AC3E}">
        <p14:creationId xmlns:p14="http://schemas.microsoft.com/office/powerpoint/2010/main" val="5341022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063"/>
            <a:ext cx="10515600" cy="1325563"/>
          </a:xfrm>
        </p:spPr>
        <p:txBody>
          <a:bodyPr/>
          <a:lstStyle/>
          <a:p>
            <a:r>
              <a:rPr lang="en-US" b="1" dirty="0"/>
              <a:t>How to implement SVM in </a:t>
            </a:r>
            <a:r>
              <a:rPr lang="en-US" b="1" dirty="0" smtClean="0"/>
              <a:t>Python?</a:t>
            </a:r>
            <a:endParaRPr lang="en-US" dirty="0"/>
          </a:p>
        </p:txBody>
      </p:sp>
      <p:sp>
        <p:nvSpPr>
          <p:cNvPr id="3" name="Content Placeholder 2"/>
          <p:cNvSpPr>
            <a:spLocks noGrp="1"/>
          </p:cNvSpPr>
          <p:nvPr>
            <p:ph idx="1"/>
          </p:nvPr>
        </p:nvSpPr>
        <p:spPr>
          <a:xfrm>
            <a:off x="838200" y="1300766"/>
            <a:ext cx="10515600" cy="5035640"/>
          </a:xfrm>
        </p:spPr>
        <p:txBody>
          <a:bodyPr>
            <a:normAutofit/>
          </a:bodyPr>
          <a:lstStyle/>
          <a:p>
            <a:pPr marL="0" indent="0">
              <a:buNone/>
            </a:pPr>
            <a:r>
              <a:rPr lang="en-US" sz="1800" dirty="0" smtClean="0"/>
              <a:t>import </a:t>
            </a:r>
            <a:r>
              <a:rPr lang="en-US" sz="1800" dirty="0" err="1" smtClean="0"/>
              <a:t>numpy</a:t>
            </a:r>
            <a:r>
              <a:rPr lang="en-US" sz="1800" dirty="0" smtClean="0"/>
              <a:t> as </a:t>
            </a:r>
            <a:r>
              <a:rPr lang="en-US" sz="1800" dirty="0" err="1" smtClean="0"/>
              <a:t>np</a:t>
            </a:r>
            <a:endParaRPr lang="en-US" sz="1800" dirty="0"/>
          </a:p>
          <a:p>
            <a:pPr marL="0" indent="0">
              <a:buNone/>
            </a:pPr>
            <a:r>
              <a:rPr lang="en-US" sz="1800" dirty="0" smtClean="0"/>
              <a:t>from </a:t>
            </a:r>
            <a:r>
              <a:rPr lang="en-US" sz="1800" dirty="0" err="1" smtClean="0"/>
              <a:t>sklearn</a:t>
            </a:r>
            <a:r>
              <a:rPr lang="en-US" sz="1800" dirty="0" smtClean="0"/>
              <a:t> import </a:t>
            </a:r>
            <a:r>
              <a:rPr lang="en-US" sz="1800" dirty="0" err="1" smtClean="0"/>
              <a:t>svm</a:t>
            </a:r>
            <a:r>
              <a:rPr lang="en-US" sz="1800" dirty="0" smtClean="0"/>
              <a:t>, datasets</a:t>
            </a:r>
          </a:p>
          <a:p>
            <a:pPr marL="0" indent="0">
              <a:buNone/>
            </a:pPr>
            <a:endParaRPr lang="en-US" sz="1800" dirty="0" smtClean="0"/>
          </a:p>
          <a:p>
            <a:pPr marL="0" indent="0">
              <a:buNone/>
            </a:pPr>
            <a:r>
              <a:rPr lang="en-US" sz="1800" dirty="0" smtClean="0"/>
              <a:t>iris = </a:t>
            </a:r>
            <a:r>
              <a:rPr lang="en-US" sz="1800" dirty="0" err="1" smtClean="0"/>
              <a:t>datasets.load_iris</a:t>
            </a:r>
            <a:r>
              <a:rPr lang="en-US" sz="1800" dirty="0" smtClean="0"/>
              <a:t>()</a:t>
            </a:r>
          </a:p>
          <a:p>
            <a:pPr marL="0" indent="0">
              <a:buNone/>
            </a:pPr>
            <a:r>
              <a:rPr lang="en-US" sz="1800" dirty="0" smtClean="0"/>
              <a:t>X = </a:t>
            </a:r>
            <a:r>
              <a:rPr lang="en-US" sz="1800" dirty="0" err="1" smtClean="0"/>
              <a:t>iris.data</a:t>
            </a:r>
            <a:r>
              <a:rPr lang="en-US" sz="1800" dirty="0" smtClean="0"/>
              <a:t>[:, :2] # we only take the first two features. </a:t>
            </a:r>
          </a:p>
          <a:p>
            <a:pPr marL="0" indent="0">
              <a:buNone/>
            </a:pPr>
            <a:r>
              <a:rPr lang="en-US" sz="1800" dirty="0" smtClean="0"/>
              <a:t>y = </a:t>
            </a:r>
            <a:r>
              <a:rPr lang="en-US" sz="1800" dirty="0" err="1" smtClean="0"/>
              <a:t>iris.target</a:t>
            </a:r>
            <a:endParaRPr lang="en-US" sz="1800" dirty="0" smtClean="0"/>
          </a:p>
          <a:p>
            <a:pPr marL="0" indent="0">
              <a:buNone/>
            </a:pPr>
            <a:endParaRPr lang="en-US" sz="1800" dirty="0"/>
          </a:p>
          <a:p>
            <a:pPr marL="0" indent="0">
              <a:buNone/>
            </a:pPr>
            <a:r>
              <a:rPr lang="en-US" sz="1800" dirty="0" smtClean="0"/>
              <a:t>svc = </a:t>
            </a:r>
            <a:r>
              <a:rPr lang="en-US" sz="1800" dirty="0" err="1" smtClean="0"/>
              <a:t>svm.SVC</a:t>
            </a:r>
            <a:r>
              <a:rPr lang="en-US" sz="1800" dirty="0" smtClean="0"/>
              <a:t>(kernel='linear').fit(X, y)</a:t>
            </a:r>
          </a:p>
          <a:p>
            <a:pPr marL="0" indent="0">
              <a:buNone/>
            </a:pPr>
            <a:endParaRPr lang="en-US" sz="1800" dirty="0" smtClean="0"/>
          </a:p>
          <a:p>
            <a:pPr marL="0" indent="0">
              <a:buNone/>
            </a:pPr>
            <a:r>
              <a:rPr lang="en-US" sz="1800" dirty="0" err="1" smtClean="0"/>
              <a:t>pred_target</a:t>
            </a:r>
            <a:r>
              <a:rPr lang="en-US" sz="1800" dirty="0" smtClean="0"/>
              <a:t>=</a:t>
            </a:r>
            <a:r>
              <a:rPr lang="en-US" sz="1800" dirty="0" err="1" smtClean="0"/>
              <a:t>svc.predict</a:t>
            </a:r>
            <a:r>
              <a:rPr lang="en-US" sz="1800" dirty="0" smtClean="0"/>
              <a:t>([X[100]])</a:t>
            </a:r>
          </a:p>
          <a:p>
            <a:pPr marL="0" indent="0">
              <a:buNone/>
            </a:pPr>
            <a:r>
              <a:rPr lang="en-US" sz="1800" dirty="0" smtClean="0"/>
              <a:t>print(</a:t>
            </a:r>
            <a:r>
              <a:rPr lang="en-US" sz="1800" dirty="0" err="1" smtClean="0"/>
              <a:t>pred_target</a:t>
            </a:r>
            <a:r>
              <a:rPr lang="en-US" sz="1800" dirty="0" smtClean="0"/>
              <a:t>)</a:t>
            </a:r>
          </a:p>
          <a:p>
            <a:pPr marL="0" indent="0">
              <a:buNone/>
            </a:pPr>
            <a:r>
              <a:rPr lang="en-US" sz="1800" dirty="0" smtClean="0"/>
              <a:t>actual=y[100]</a:t>
            </a:r>
          </a:p>
          <a:p>
            <a:pPr marL="0" indent="0">
              <a:buNone/>
            </a:pPr>
            <a:r>
              <a:rPr lang="en-US" sz="1800" dirty="0" smtClean="0"/>
              <a:t>print (actual)</a:t>
            </a:r>
            <a:endParaRPr lang="en-US" sz="1800" dirty="0"/>
          </a:p>
          <a:p>
            <a:pPr marL="0" indent="0">
              <a:buNone/>
            </a:pPr>
            <a:endParaRPr lang="en-US" sz="1800" dirty="0"/>
          </a:p>
        </p:txBody>
      </p:sp>
    </p:spTree>
    <p:extLst>
      <p:ext uri="{BB962C8B-B14F-4D97-AF65-F5344CB8AC3E}">
        <p14:creationId xmlns:p14="http://schemas.microsoft.com/office/powerpoint/2010/main" val="12919689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615</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Support Vector Machines</vt:lpstr>
      <vt:lpstr>Support Vector Machines – What are they?</vt:lpstr>
      <vt:lpstr>Support Vector Machines – What are they?</vt:lpstr>
      <vt:lpstr>  Support Vectors </vt:lpstr>
      <vt:lpstr>What is a hyperplane?</vt:lpstr>
      <vt:lpstr>How do we find the right hyperplane?</vt:lpstr>
      <vt:lpstr>But what happens when there is no clear hyperplane?</vt:lpstr>
      <vt:lpstr>And what to do when there is no clear hyperplane?</vt:lpstr>
      <vt:lpstr>How to implement SVM in Python?</vt:lpstr>
      <vt:lpstr>SVC : kernel parameter</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Vector Machines</dc:title>
  <dc:creator>Shazia</dc:creator>
  <cp:lastModifiedBy>Shazia</cp:lastModifiedBy>
  <cp:revision>8</cp:revision>
  <dcterms:created xsi:type="dcterms:W3CDTF">2019-04-16T17:47:39Z</dcterms:created>
  <dcterms:modified xsi:type="dcterms:W3CDTF">2019-04-16T20:18:49Z</dcterms:modified>
</cp:coreProperties>
</file>