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59" r:id="rId6"/>
    <p:sldId id="257" r:id="rId7"/>
    <p:sldId id="258" r:id="rId8"/>
    <p:sldId id="265" r:id="rId9"/>
    <p:sldId id="269" r:id="rId10"/>
    <p:sldId id="266" r:id="rId11"/>
    <p:sldId id="267" r:id="rId12"/>
    <p:sldId id="268" r:id="rId13"/>
    <p:sldId id="270"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Node Js</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Documented Oriented Database</a:t>
            </a:r>
            <a:endParaRPr lang="en-US"/>
          </a:p>
        </p:txBody>
      </p:sp>
      <p:pic>
        <p:nvPicPr>
          <p:cNvPr id="4" name="Content Placeholder 3"/>
          <p:cNvPicPr>
            <a:picLocks noChangeAspect="1"/>
          </p:cNvPicPr>
          <p:nvPr>
            <p:ph idx="1"/>
          </p:nvPr>
        </p:nvPicPr>
        <p:blipFill>
          <a:blip r:embed="rId1"/>
          <a:stretch>
            <a:fillRect/>
          </a:stretch>
        </p:blipFill>
        <p:spPr>
          <a:xfrm>
            <a:off x="959485" y="1934845"/>
            <a:ext cx="10907395" cy="37261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6285" y="-53975"/>
            <a:ext cx="10515600" cy="815340"/>
          </a:xfrm>
        </p:spPr>
        <p:txBody>
          <a:bodyPr/>
          <a:p>
            <a:r>
              <a:rPr lang="en-US"/>
              <a:t>Installation process</a:t>
            </a:r>
            <a:endParaRPr lang="en-US"/>
          </a:p>
        </p:txBody>
      </p:sp>
      <p:pic>
        <p:nvPicPr>
          <p:cNvPr id="5" name="Content Placeholder 4"/>
          <p:cNvPicPr>
            <a:picLocks noChangeAspect="1"/>
          </p:cNvPicPr>
          <p:nvPr>
            <p:ph sz="half" idx="1"/>
          </p:nvPr>
        </p:nvPicPr>
        <p:blipFill>
          <a:blip r:embed="rId1"/>
          <a:stretch>
            <a:fillRect/>
          </a:stretch>
        </p:blipFill>
        <p:spPr>
          <a:xfrm>
            <a:off x="782955" y="761365"/>
            <a:ext cx="1950720" cy="1529715"/>
          </a:xfrm>
          <a:prstGeom prst="rect">
            <a:avLst/>
          </a:prstGeom>
        </p:spPr>
      </p:pic>
      <p:pic>
        <p:nvPicPr>
          <p:cNvPr id="6" name="Picture 5"/>
          <p:cNvPicPr>
            <a:picLocks noChangeAspect="1"/>
          </p:cNvPicPr>
          <p:nvPr/>
        </p:nvPicPr>
        <p:blipFill>
          <a:blip r:embed="rId2"/>
          <a:stretch>
            <a:fillRect/>
          </a:stretch>
        </p:blipFill>
        <p:spPr>
          <a:xfrm>
            <a:off x="782955" y="2430145"/>
            <a:ext cx="1892300" cy="1531620"/>
          </a:xfrm>
          <a:prstGeom prst="rect">
            <a:avLst/>
          </a:prstGeom>
        </p:spPr>
      </p:pic>
      <p:pic>
        <p:nvPicPr>
          <p:cNvPr id="7" name="Picture 6"/>
          <p:cNvPicPr>
            <a:picLocks noChangeAspect="1"/>
          </p:cNvPicPr>
          <p:nvPr/>
        </p:nvPicPr>
        <p:blipFill>
          <a:blip r:embed="rId3"/>
          <a:stretch>
            <a:fillRect/>
          </a:stretch>
        </p:blipFill>
        <p:spPr>
          <a:xfrm>
            <a:off x="830580" y="4197350"/>
            <a:ext cx="1903095" cy="1517015"/>
          </a:xfrm>
          <a:prstGeom prst="rect">
            <a:avLst/>
          </a:prstGeom>
        </p:spPr>
      </p:pic>
      <p:pic>
        <p:nvPicPr>
          <p:cNvPr id="8" name="Picture 7"/>
          <p:cNvPicPr>
            <a:picLocks noChangeAspect="1"/>
          </p:cNvPicPr>
          <p:nvPr/>
        </p:nvPicPr>
        <p:blipFill>
          <a:blip r:embed="rId4"/>
          <a:stretch>
            <a:fillRect/>
          </a:stretch>
        </p:blipFill>
        <p:spPr>
          <a:xfrm>
            <a:off x="3810000" y="753110"/>
            <a:ext cx="1965960" cy="1537970"/>
          </a:xfrm>
          <a:prstGeom prst="rect">
            <a:avLst/>
          </a:prstGeom>
        </p:spPr>
      </p:pic>
      <p:pic>
        <p:nvPicPr>
          <p:cNvPr id="9" name="Picture 8"/>
          <p:cNvPicPr>
            <a:picLocks noChangeAspect="1"/>
          </p:cNvPicPr>
          <p:nvPr/>
        </p:nvPicPr>
        <p:blipFill>
          <a:blip r:embed="rId5"/>
          <a:stretch>
            <a:fillRect/>
          </a:stretch>
        </p:blipFill>
        <p:spPr>
          <a:xfrm>
            <a:off x="3870960" y="2482850"/>
            <a:ext cx="1965325" cy="1495425"/>
          </a:xfrm>
          <a:prstGeom prst="rect">
            <a:avLst/>
          </a:prstGeom>
        </p:spPr>
      </p:pic>
      <p:pic>
        <p:nvPicPr>
          <p:cNvPr id="11" name="Content Placeholder 10"/>
          <p:cNvPicPr>
            <a:picLocks noChangeAspect="1"/>
          </p:cNvPicPr>
          <p:nvPr>
            <p:ph sz="half" idx="2"/>
          </p:nvPr>
        </p:nvPicPr>
        <p:blipFill>
          <a:blip r:embed="rId6"/>
          <a:stretch>
            <a:fillRect/>
          </a:stretch>
        </p:blipFill>
        <p:spPr>
          <a:xfrm>
            <a:off x="3907790" y="4083685"/>
            <a:ext cx="1997075" cy="1567815"/>
          </a:xfrm>
          <a:prstGeom prst="rect">
            <a:avLst/>
          </a:prstGeom>
        </p:spPr>
      </p:pic>
      <p:pic>
        <p:nvPicPr>
          <p:cNvPr id="12" name="Picture 11"/>
          <p:cNvPicPr>
            <a:picLocks noChangeAspect="1"/>
          </p:cNvPicPr>
          <p:nvPr/>
        </p:nvPicPr>
        <p:blipFill>
          <a:blip r:embed="rId7"/>
          <a:stretch>
            <a:fillRect/>
          </a:stretch>
        </p:blipFill>
        <p:spPr>
          <a:xfrm>
            <a:off x="7084060" y="750570"/>
            <a:ext cx="2104390" cy="1679575"/>
          </a:xfrm>
          <a:prstGeom prst="rect">
            <a:avLst/>
          </a:prstGeom>
        </p:spPr>
      </p:pic>
      <p:sp>
        <p:nvSpPr>
          <p:cNvPr id="13" name="Oval 12"/>
          <p:cNvSpPr/>
          <p:nvPr/>
        </p:nvSpPr>
        <p:spPr>
          <a:xfrm>
            <a:off x="175260" y="1028065"/>
            <a:ext cx="449580" cy="441960"/>
          </a:xfrm>
          <a:prstGeom prst="ellipse">
            <a:avLst/>
          </a:prstGeom>
        </p:spPr>
        <p:style>
          <a:lnRef idx="3">
            <a:schemeClr val="lt1"/>
          </a:lnRef>
          <a:fillRef idx="1">
            <a:schemeClr val="dk1"/>
          </a:fillRef>
          <a:effectRef idx="1">
            <a:schemeClr val="dk1"/>
          </a:effectRef>
          <a:fontRef idx="minor">
            <a:schemeClr val="lt1"/>
          </a:fontRef>
        </p:style>
        <p:txBody>
          <a:bodyPr rtlCol="0" anchor="ctr"/>
          <a:p>
            <a:pPr algn="ctr"/>
            <a:r>
              <a:rPr lang="en-US"/>
              <a:t>1</a:t>
            </a:r>
            <a:endParaRPr lang="en-US"/>
          </a:p>
        </p:txBody>
      </p:sp>
      <p:sp>
        <p:nvSpPr>
          <p:cNvPr id="14" name="Oval 13"/>
          <p:cNvSpPr/>
          <p:nvPr/>
        </p:nvSpPr>
        <p:spPr>
          <a:xfrm>
            <a:off x="175260" y="2825115"/>
            <a:ext cx="449580" cy="441960"/>
          </a:xfrm>
          <a:prstGeom prst="ellipse">
            <a:avLst/>
          </a:prstGeom>
        </p:spPr>
        <p:style>
          <a:lnRef idx="3">
            <a:schemeClr val="lt1"/>
          </a:lnRef>
          <a:fillRef idx="1">
            <a:schemeClr val="dk1"/>
          </a:fillRef>
          <a:effectRef idx="1">
            <a:schemeClr val="dk1"/>
          </a:effectRef>
          <a:fontRef idx="minor">
            <a:schemeClr val="lt1"/>
          </a:fontRef>
        </p:style>
        <p:txBody>
          <a:bodyPr rtlCol="0" anchor="ctr"/>
          <a:p>
            <a:pPr algn="ctr"/>
            <a:r>
              <a:rPr lang="en-US"/>
              <a:t>2</a:t>
            </a:r>
            <a:endParaRPr lang="en-US"/>
          </a:p>
        </p:txBody>
      </p:sp>
      <p:sp>
        <p:nvSpPr>
          <p:cNvPr id="15" name="Oval 14"/>
          <p:cNvSpPr/>
          <p:nvPr/>
        </p:nvSpPr>
        <p:spPr>
          <a:xfrm>
            <a:off x="175260" y="4622165"/>
            <a:ext cx="449580" cy="441960"/>
          </a:xfrm>
          <a:prstGeom prst="ellipse">
            <a:avLst/>
          </a:prstGeom>
        </p:spPr>
        <p:style>
          <a:lnRef idx="3">
            <a:schemeClr val="lt1"/>
          </a:lnRef>
          <a:fillRef idx="1">
            <a:schemeClr val="dk1"/>
          </a:fillRef>
          <a:effectRef idx="1">
            <a:schemeClr val="dk1"/>
          </a:effectRef>
          <a:fontRef idx="minor">
            <a:schemeClr val="lt1"/>
          </a:fontRef>
        </p:style>
        <p:txBody>
          <a:bodyPr rtlCol="0" anchor="ctr"/>
          <a:p>
            <a:pPr algn="ctr"/>
            <a:r>
              <a:rPr lang="en-US"/>
              <a:t>3</a:t>
            </a:r>
            <a:endParaRPr lang="en-US"/>
          </a:p>
        </p:txBody>
      </p:sp>
      <p:sp>
        <p:nvSpPr>
          <p:cNvPr id="16" name="Oval 15"/>
          <p:cNvSpPr/>
          <p:nvPr/>
        </p:nvSpPr>
        <p:spPr>
          <a:xfrm>
            <a:off x="3144520" y="1028065"/>
            <a:ext cx="449580" cy="441960"/>
          </a:xfrm>
          <a:prstGeom prst="ellipse">
            <a:avLst/>
          </a:prstGeom>
        </p:spPr>
        <p:style>
          <a:lnRef idx="3">
            <a:schemeClr val="lt1"/>
          </a:lnRef>
          <a:fillRef idx="1">
            <a:schemeClr val="dk1"/>
          </a:fillRef>
          <a:effectRef idx="1">
            <a:schemeClr val="dk1"/>
          </a:effectRef>
          <a:fontRef idx="minor">
            <a:schemeClr val="lt1"/>
          </a:fontRef>
        </p:style>
        <p:txBody>
          <a:bodyPr rtlCol="0" anchor="ctr"/>
          <a:p>
            <a:pPr algn="ctr"/>
            <a:r>
              <a:rPr lang="en-US"/>
              <a:t>4</a:t>
            </a:r>
            <a:endParaRPr lang="en-US"/>
          </a:p>
        </p:txBody>
      </p:sp>
      <p:sp>
        <p:nvSpPr>
          <p:cNvPr id="17" name="Oval 16"/>
          <p:cNvSpPr/>
          <p:nvPr/>
        </p:nvSpPr>
        <p:spPr>
          <a:xfrm>
            <a:off x="3144520" y="2877185"/>
            <a:ext cx="449580" cy="441960"/>
          </a:xfrm>
          <a:prstGeom prst="ellipse">
            <a:avLst/>
          </a:prstGeom>
        </p:spPr>
        <p:style>
          <a:lnRef idx="3">
            <a:schemeClr val="lt1"/>
          </a:lnRef>
          <a:fillRef idx="1">
            <a:schemeClr val="dk1"/>
          </a:fillRef>
          <a:effectRef idx="1">
            <a:schemeClr val="dk1"/>
          </a:effectRef>
          <a:fontRef idx="minor">
            <a:schemeClr val="lt1"/>
          </a:fontRef>
        </p:style>
        <p:txBody>
          <a:bodyPr rtlCol="0" anchor="ctr"/>
          <a:p>
            <a:pPr algn="ctr"/>
            <a:r>
              <a:rPr lang="en-US"/>
              <a:t>5</a:t>
            </a:r>
            <a:endParaRPr lang="en-US"/>
          </a:p>
        </p:txBody>
      </p:sp>
      <p:sp>
        <p:nvSpPr>
          <p:cNvPr id="18" name="Oval 17"/>
          <p:cNvSpPr/>
          <p:nvPr/>
        </p:nvSpPr>
        <p:spPr>
          <a:xfrm>
            <a:off x="3144520" y="4622165"/>
            <a:ext cx="449580" cy="441960"/>
          </a:xfrm>
          <a:prstGeom prst="ellipse">
            <a:avLst/>
          </a:prstGeom>
        </p:spPr>
        <p:style>
          <a:lnRef idx="3">
            <a:schemeClr val="lt1"/>
          </a:lnRef>
          <a:fillRef idx="1">
            <a:schemeClr val="dk1"/>
          </a:fillRef>
          <a:effectRef idx="1">
            <a:schemeClr val="dk1"/>
          </a:effectRef>
          <a:fontRef idx="minor">
            <a:schemeClr val="lt1"/>
          </a:fontRef>
        </p:style>
        <p:txBody>
          <a:bodyPr rtlCol="0" anchor="ctr"/>
          <a:p>
            <a:pPr algn="ctr"/>
            <a:r>
              <a:rPr lang="en-US"/>
              <a:t>6</a:t>
            </a:r>
            <a:endParaRPr lang="en-US"/>
          </a:p>
        </p:txBody>
      </p:sp>
      <p:sp>
        <p:nvSpPr>
          <p:cNvPr id="19" name="Oval 18"/>
          <p:cNvSpPr/>
          <p:nvPr/>
        </p:nvSpPr>
        <p:spPr>
          <a:xfrm>
            <a:off x="6306820" y="1120140"/>
            <a:ext cx="449580" cy="441960"/>
          </a:xfrm>
          <a:prstGeom prst="ellipse">
            <a:avLst/>
          </a:prstGeom>
        </p:spPr>
        <p:style>
          <a:lnRef idx="3">
            <a:schemeClr val="lt1"/>
          </a:lnRef>
          <a:fillRef idx="1">
            <a:schemeClr val="dk1"/>
          </a:fillRef>
          <a:effectRef idx="1">
            <a:schemeClr val="dk1"/>
          </a:effectRef>
          <a:fontRef idx="minor">
            <a:schemeClr val="lt1"/>
          </a:fontRef>
        </p:style>
        <p:txBody>
          <a:bodyPr rtlCol="0" anchor="ctr"/>
          <a:p>
            <a:pPr algn="ctr"/>
            <a:r>
              <a:rPr lang="en-US"/>
              <a:t>7</a:t>
            </a:r>
            <a:endParaRPr lang="en-US"/>
          </a:p>
        </p:txBody>
      </p:sp>
      <p:sp>
        <p:nvSpPr>
          <p:cNvPr id="20" name="Text Box 19"/>
          <p:cNvSpPr txBox="1"/>
          <p:nvPr/>
        </p:nvSpPr>
        <p:spPr>
          <a:xfrm>
            <a:off x="7158355" y="2621915"/>
            <a:ext cx="2360930" cy="1014730"/>
          </a:xfrm>
          <a:prstGeom prst="rect">
            <a:avLst/>
          </a:prstGeom>
          <a:noFill/>
          <a:ln>
            <a:solidFill>
              <a:schemeClr val="accent1"/>
            </a:solidFill>
          </a:ln>
        </p:spPr>
        <p:txBody>
          <a:bodyPr wrap="square" rtlCol="0">
            <a:spAutoFit/>
          </a:bodyPr>
          <a:p>
            <a:r>
              <a:rPr lang="en-US" sz="1200">
                <a:latin typeface="Times New Roman" panose="02020603050405020304" charset="0"/>
                <a:cs typeface="Times New Roman" panose="02020603050405020304" charset="0"/>
              </a:rPr>
              <a:t>Create folder at c drive  with name of data</a:t>
            </a:r>
            <a:endParaRPr lang="en-US" sz="1200">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sym typeface="+mn-ea"/>
              </a:rPr>
              <a:t>Create folder inside the data folder with name of db</a:t>
            </a:r>
            <a:endParaRPr lang="en-US" sz="1200">
              <a:latin typeface="Times New Roman" panose="02020603050405020304" charset="0"/>
              <a:cs typeface="Times New Roman" panose="02020603050405020304" charset="0"/>
              <a:sym typeface="+mn-ea"/>
            </a:endParaRPr>
          </a:p>
        </p:txBody>
      </p:sp>
      <p:sp>
        <p:nvSpPr>
          <p:cNvPr id="21" name="Oval 20"/>
          <p:cNvSpPr/>
          <p:nvPr/>
        </p:nvSpPr>
        <p:spPr>
          <a:xfrm>
            <a:off x="6306820" y="2908300"/>
            <a:ext cx="449580" cy="441960"/>
          </a:xfrm>
          <a:prstGeom prst="ellipse">
            <a:avLst/>
          </a:prstGeom>
        </p:spPr>
        <p:style>
          <a:lnRef idx="3">
            <a:schemeClr val="lt1"/>
          </a:lnRef>
          <a:fillRef idx="1">
            <a:schemeClr val="dk1"/>
          </a:fillRef>
          <a:effectRef idx="1">
            <a:schemeClr val="dk1"/>
          </a:effectRef>
          <a:fontRef idx="minor">
            <a:schemeClr val="lt1"/>
          </a:fontRef>
        </p:style>
        <p:txBody>
          <a:bodyPr rtlCol="0" anchor="ctr"/>
          <a:p>
            <a:pPr algn="ctr"/>
            <a:r>
              <a:rPr lang="en-US"/>
              <a:t>8</a:t>
            </a:r>
            <a:endParaRPr lang="en-US"/>
          </a:p>
        </p:txBody>
      </p:sp>
      <p:sp>
        <p:nvSpPr>
          <p:cNvPr id="22" name="Text Box 21"/>
          <p:cNvSpPr txBox="1"/>
          <p:nvPr/>
        </p:nvSpPr>
        <p:spPr>
          <a:xfrm>
            <a:off x="7158355" y="3769995"/>
            <a:ext cx="2360930" cy="1198880"/>
          </a:xfrm>
          <a:prstGeom prst="rect">
            <a:avLst/>
          </a:prstGeom>
          <a:noFill/>
          <a:ln>
            <a:solidFill>
              <a:schemeClr val="accent1"/>
            </a:solidFill>
          </a:ln>
        </p:spPr>
        <p:txBody>
          <a:bodyPr wrap="square" rtlCol="0">
            <a:spAutoFit/>
          </a:bodyPr>
          <a:p>
            <a:r>
              <a:rPr lang="en-US" sz="1200">
                <a:latin typeface="Times New Roman" panose="02020603050405020304" charset="0"/>
                <a:cs typeface="Times New Roman" panose="02020603050405020304" charset="0"/>
                <a:sym typeface="+mn-ea"/>
              </a:rPr>
              <a:t>Goto program files folder at c drive</a:t>
            </a:r>
            <a:endParaRPr lang="en-US" sz="1200">
              <a:latin typeface="Times New Roman" panose="02020603050405020304" charset="0"/>
              <a:cs typeface="Times New Roman" panose="02020603050405020304" charset="0"/>
              <a:sym typeface="+mn-ea"/>
            </a:endParaRPr>
          </a:p>
          <a:p>
            <a:r>
              <a:rPr lang="en-US" sz="1200">
                <a:latin typeface="Times New Roman" panose="02020603050405020304" charset="0"/>
                <a:cs typeface="Times New Roman" panose="02020603050405020304" charset="0"/>
                <a:sym typeface="+mn-ea"/>
              </a:rPr>
              <a:t>Goto   Mongodb folder</a:t>
            </a:r>
            <a:endParaRPr lang="en-US" sz="1200">
              <a:latin typeface="Times New Roman" panose="02020603050405020304" charset="0"/>
              <a:cs typeface="Times New Roman" panose="02020603050405020304" charset="0"/>
              <a:sym typeface="+mn-ea"/>
            </a:endParaRPr>
          </a:p>
          <a:p>
            <a:r>
              <a:rPr lang="en-US" sz="1200">
                <a:latin typeface="Times New Roman" panose="02020603050405020304" charset="0"/>
                <a:cs typeface="Times New Roman" panose="02020603050405020304" charset="0"/>
                <a:sym typeface="+mn-ea"/>
              </a:rPr>
              <a:t>Goto server folder</a:t>
            </a:r>
            <a:endParaRPr lang="en-US" sz="1200">
              <a:latin typeface="Times New Roman" panose="02020603050405020304" charset="0"/>
              <a:cs typeface="Times New Roman" panose="02020603050405020304" charset="0"/>
              <a:sym typeface="+mn-ea"/>
            </a:endParaRPr>
          </a:p>
          <a:p>
            <a:r>
              <a:rPr lang="en-US" sz="1200">
                <a:latin typeface="Times New Roman" panose="02020603050405020304" charset="0"/>
                <a:cs typeface="Times New Roman" panose="02020603050405020304" charset="0"/>
                <a:sym typeface="+mn-ea"/>
              </a:rPr>
              <a:t>Goto 4.5 </a:t>
            </a:r>
            <a:endParaRPr lang="en-US" sz="1200">
              <a:latin typeface="Times New Roman" panose="02020603050405020304" charset="0"/>
              <a:cs typeface="Times New Roman" panose="02020603050405020304" charset="0"/>
              <a:sym typeface="+mn-ea"/>
            </a:endParaRPr>
          </a:p>
          <a:p>
            <a:r>
              <a:rPr lang="en-US" sz="1200">
                <a:latin typeface="Times New Roman" panose="02020603050405020304" charset="0"/>
                <a:cs typeface="Times New Roman" panose="02020603050405020304" charset="0"/>
                <a:sym typeface="+mn-ea"/>
              </a:rPr>
              <a:t>Goto bin</a:t>
            </a:r>
            <a:endParaRPr lang="en-US" sz="1200">
              <a:latin typeface="Times New Roman" panose="02020603050405020304" charset="0"/>
              <a:cs typeface="Times New Roman" panose="02020603050405020304" charset="0"/>
              <a:sym typeface="+mn-ea"/>
            </a:endParaRPr>
          </a:p>
          <a:p>
            <a:r>
              <a:rPr lang="en-US" sz="1200">
                <a:latin typeface="Times New Roman" panose="02020603050405020304" charset="0"/>
                <a:cs typeface="Times New Roman" panose="02020603050405020304" charset="0"/>
                <a:sym typeface="+mn-ea"/>
              </a:rPr>
              <a:t>Copy this Path/ URL</a:t>
            </a:r>
            <a:endParaRPr lang="en-US" sz="1200">
              <a:latin typeface="Times New Roman" panose="02020603050405020304" charset="0"/>
              <a:cs typeface="Times New Roman" panose="02020603050405020304" charset="0"/>
              <a:sym typeface="+mn-ea"/>
            </a:endParaRPr>
          </a:p>
        </p:txBody>
      </p:sp>
      <p:sp>
        <p:nvSpPr>
          <p:cNvPr id="23" name="Oval 22"/>
          <p:cNvSpPr/>
          <p:nvPr/>
        </p:nvSpPr>
        <p:spPr>
          <a:xfrm>
            <a:off x="6306820" y="3978275"/>
            <a:ext cx="449580" cy="441960"/>
          </a:xfrm>
          <a:prstGeom prst="ellipse">
            <a:avLst/>
          </a:prstGeom>
        </p:spPr>
        <p:style>
          <a:lnRef idx="3">
            <a:schemeClr val="lt1"/>
          </a:lnRef>
          <a:fillRef idx="1">
            <a:schemeClr val="dk1"/>
          </a:fillRef>
          <a:effectRef idx="1">
            <a:schemeClr val="dk1"/>
          </a:effectRef>
          <a:fontRef idx="minor">
            <a:schemeClr val="lt1"/>
          </a:fontRef>
        </p:style>
        <p:txBody>
          <a:bodyPr rtlCol="0" anchor="ctr"/>
          <a:p>
            <a:pPr algn="ctr"/>
            <a:r>
              <a:rPr lang="en-US"/>
              <a:t>9</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Text Box 21"/>
          <p:cNvSpPr txBox="1"/>
          <p:nvPr/>
        </p:nvSpPr>
        <p:spPr>
          <a:xfrm>
            <a:off x="856615" y="379095"/>
            <a:ext cx="3145790" cy="1753235"/>
          </a:xfrm>
          <a:prstGeom prst="rect">
            <a:avLst/>
          </a:prstGeom>
          <a:noFill/>
          <a:ln>
            <a:solidFill>
              <a:schemeClr val="accent1"/>
            </a:solidFill>
          </a:ln>
        </p:spPr>
        <p:txBody>
          <a:bodyPr wrap="square" rtlCol="0">
            <a:spAutoFit/>
          </a:bodyPr>
          <a:p>
            <a:pPr marL="171450" indent="-171450">
              <a:buFont typeface="Arial" panose="020B0604020202020204" pitchFamily="34" charset="0"/>
              <a:buChar char="•"/>
            </a:pPr>
            <a:r>
              <a:rPr lang="en-US" sz="1200">
                <a:latin typeface="Times New Roman" panose="02020603050405020304" charset="0"/>
                <a:cs typeface="Times New Roman" panose="02020603050405020304" charset="0"/>
                <a:sym typeface="+mn-ea"/>
              </a:rPr>
              <a:t>Right click on This PC</a:t>
            </a:r>
            <a:endParaRPr lang="en-US" sz="1200">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r>
              <a:rPr lang="en-US" sz="1200">
                <a:latin typeface="Times New Roman" panose="02020603050405020304" charset="0"/>
                <a:cs typeface="Times New Roman" panose="02020603050405020304" charset="0"/>
                <a:sym typeface="+mn-ea"/>
              </a:rPr>
              <a:t>Goto properties</a:t>
            </a:r>
            <a:endParaRPr lang="en-US" sz="1200">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r>
              <a:rPr lang="en-US" sz="1200">
                <a:latin typeface="Times New Roman" panose="02020603050405020304" charset="0"/>
                <a:cs typeface="Times New Roman" panose="02020603050405020304" charset="0"/>
                <a:sym typeface="+mn-ea"/>
              </a:rPr>
              <a:t>Select Advance System setting</a:t>
            </a:r>
            <a:endParaRPr lang="en-US" sz="1200">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r>
              <a:rPr lang="en-US" sz="1200">
                <a:latin typeface="Times New Roman" panose="02020603050405020304" charset="0"/>
                <a:cs typeface="Times New Roman" panose="02020603050405020304" charset="0"/>
                <a:sym typeface="+mn-ea"/>
              </a:rPr>
              <a:t>Select Enviroment variable button</a:t>
            </a:r>
            <a:endParaRPr lang="en-US" sz="1200">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r>
              <a:rPr lang="en-US" sz="1200">
                <a:latin typeface="Times New Roman" panose="02020603050405020304" charset="0"/>
                <a:cs typeface="Times New Roman" panose="02020603050405020304" charset="0"/>
                <a:sym typeface="+mn-ea"/>
              </a:rPr>
              <a:t>Click Path</a:t>
            </a:r>
            <a:endParaRPr lang="en-US" sz="1200">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r>
              <a:rPr lang="en-US" sz="1200">
                <a:latin typeface="Times New Roman" panose="02020603050405020304" charset="0"/>
                <a:cs typeface="Times New Roman" panose="02020603050405020304" charset="0"/>
                <a:sym typeface="+mn-ea"/>
              </a:rPr>
              <a:t>Click Edit button</a:t>
            </a:r>
            <a:endParaRPr lang="en-US" sz="1200">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r>
              <a:rPr lang="en-US" sz="1200">
                <a:latin typeface="Times New Roman" panose="02020603050405020304" charset="0"/>
                <a:cs typeface="Times New Roman" panose="02020603050405020304" charset="0"/>
                <a:sym typeface="+mn-ea"/>
              </a:rPr>
              <a:t>Clicd New button than copy that URL/ Path</a:t>
            </a:r>
            <a:endParaRPr lang="en-US" sz="1200">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r>
              <a:rPr lang="en-US" sz="1200">
                <a:latin typeface="Times New Roman" panose="02020603050405020304" charset="0"/>
                <a:cs typeface="Times New Roman" panose="02020603050405020304" charset="0"/>
                <a:sym typeface="+mn-ea"/>
              </a:rPr>
              <a:t>Click on Ok Ok OK</a:t>
            </a:r>
            <a:endParaRPr lang="en-US" sz="1200">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endParaRPr lang="en-US" sz="1200">
              <a:latin typeface="Times New Roman" panose="02020603050405020304" charset="0"/>
              <a:cs typeface="Times New Roman" panose="02020603050405020304" charset="0"/>
              <a:sym typeface="+mn-ea"/>
            </a:endParaRPr>
          </a:p>
        </p:txBody>
      </p:sp>
      <p:sp>
        <p:nvSpPr>
          <p:cNvPr id="5" name="Text Box 4"/>
          <p:cNvSpPr txBox="1"/>
          <p:nvPr/>
        </p:nvSpPr>
        <p:spPr>
          <a:xfrm>
            <a:off x="892175" y="2212975"/>
            <a:ext cx="8136890" cy="4523105"/>
          </a:xfrm>
          <a:prstGeom prst="rect">
            <a:avLst/>
          </a:prstGeom>
          <a:noFill/>
          <a:ln>
            <a:solidFill>
              <a:schemeClr val="accent1"/>
            </a:solidFill>
          </a:ln>
        </p:spPr>
        <p:txBody>
          <a:bodyPr wrap="square" rtlCol="0">
            <a:spAutoFit/>
          </a:bodyPr>
          <a:p>
            <a:pPr marL="171450"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Right click on Window start button</a:t>
            </a:r>
            <a:endParaRPr lang="en-US" sz="1600">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Click Window Power shell (Admin)</a:t>
            </a:r>
            <a:endParaRPr lang="en-US" sz="1600">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Write following commands</a:t>
            </a:r>
            <a:endParaRPr lang="en-US" sz="1600">
              <a:latin typeface="Times New Roman" panose="02020603050405020304" charset="0"/>
              <a:cs typeface="Times New Roman" panose="02020603050405020304" charset="0"/>
              <a:sym typeface="+mn-ea"/>
            </a:endParaRPr>
          </a:p>
          <a:p>
            <a:pPr marL="628650" lvl="1"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mongo + enter </a:t>
            </a:r>
            <a:endParaRPr lang="en-US" sz="1600">
              <a:latin typeface="Times New Roman" panose="02020603050405020304" charset="0"/>
              <a:cs typeface="Times New Roman" panose="02020603050405020304" charset="0"/>
              <a:sym typeface="+mn-ea"/>
            </a:endParaRPr>
          </a:p>
          <a:p>
            <a:pPr marL="628650" lvl="1"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mongod + enter</a:t>
            </a:r>
            <a:endParaRPr lang="en-US" sz="1600">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open another </a:t>
            </a:r>
            <a:r>
              <a:rPr lang="en-US" sz="1600">
                <a:latin typeface="Times New Roman" panose="02020603050405020304" charset="0"/>
                <a:cs typeface="Times New Roman" panose="02020603050405020304" charset="0"/>
                <a:sym typeface="+mn-ea"/>
              </a:rPr>
              <a:t>Window Power shell (Admin)</a:t>
            </a:r>
            <a:endParaRPr lang="en-US" sz="1600">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Write following commands</a:t>
            </a:r>
            <a:endParaRPr lang="en-US" sz="1600">
              <a:latin typeface="Times New Roman" panose="02020603050405020304" charset="0"/>
              <a:cs typeface="Times New Roman" panose="02020603050405020304" charset="0"/>
              <a:sym typeface="+mn-ea"/>
            </a:endParaRPr>
          </a:p>
          <a:p>
            <a:pPr marL="628650" lvl="1"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mongo + enter </a:t>
            </a:r>
            <a:endParaRPr lang="en-US" sz="1600">
              <a:latin typeface="Times New Roman" panose="02020603050405020304" charset="0"/>
              <a:cs typeface="Times New Roman" panose="02020603050405020304" charset="0"/>
              <a:sym typeface="+mn-ea"/>
            </a:endParaRPr>
          </a:p>
          <a:p>
            <a:pPr marL="628650" lvl="1"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db + enter (it has test db bydefault)</a:t>
            </a:r>
            <a:endParaRPr lang="en-US" sz="1600">
              <a:latin typeface="Times New Roman" panose="02020603050405020304" charset="0"/>
              <a:cs typeface="Times New Roman" panose="02020603050405020304" charset="0"/>
              <a:sym typeface="+mn-ea"/>
            </a:endParaRPr>
          </a:p>
          <a:p>
            <a:pPr marL="628650" lvl="1"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use sana (it create ur db)</a:t>
            </a:r>
            <a:endParaRPr lang="en-US" sz="1600">
              <a:latin typeface="Times New Roman" panose="02020603050405020304" charset="0"/>
              <a:cs typeface="Times New Roman" panose="02020603050405020304" charset="0"/>
              <a:sym typeface="+mn-ea"/>
            </a:endParaRPr>
          </a:p>
          <a:p>
            <a:pPr marL="628650" lvl="1"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show dbs + enter (this time your created db not visible  untill unless you will not create any document in ur db)</a:t>
            </a:r>
            <a:endParaRPr lang="en-US" sz="1600">
              <a:latin typeface="Times New Roman" panose="02020603050405020304" charset="0"/>
              <a:cs typeface="Times New Roman" panose="02020603050405020304" charset="0"/>
              <a:sym typeface="+mn-ea"/>
            </a:endParaRPr>
          </a:p>
          <a:p>
            <a:pPr marL="628650" lvl="1"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Show collections (this will not return any thing)</a:t>
            </a:r>
            <a:endParaRPr lang="en-US" sz="1600">
              <a:latin typeface="Times New Roman" panose="02020603050405020304" charset="0"/>
              <a:cs typeface="Times New Roman" panose="02020603050405020304" charset="0"/>
              <a:sym typeface="+mn-ea"/>
            </a:endParaRPr>
          </a:p>
          <a:p>
            <a:pPr marL="628650" lvl="1"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sana.text (to create table in ur db)</a:t>
            </a:r>
            <a:endParaRPr lang="en-US" sz="1600">
              <a:latin typeface="Times New Roman" panose="02020603050405020304" charset="0"/>
              <a:cs typeface="Times New Roman" panose="02020603050405020304" charset="0"/>
              <a:sym typeface="+mn-ea"/>
            </a:endParaRPr>
          </a:p>
          <a:p>
            <a:pPr marL="628650" lvl="1"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db.text.insert({“name”: “sana”}) (to insert row / document in ur db)</a:t>
            </a:r>
            <a:endParaRPr lang="en-US" sz="1600">
              <a:latin typeface="Times New Roman" panose="02020603050405020304" charset="0"/>
              <a:cs typeface="Times New Roman" panose="02020603050405020304" charset="0"/>
              <a:sym typeface="+mn-ea"/>
            </a:endParaRPr>
          </a:p>
          <a:p>
            <a:pPr marL="628650" lvl="1"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show dbs (now ur db visible in list )</a:t>
            </a:r>
            <a:endParaRPr lang="en-US" sz="1600">
              <a:latin typeface="Times New Roman" panose="02020603050405020304" charset="0"/>
              <a:cs typeface="Times New Roman" panose="02020603050405020304" charset="0"/>
              <a:sym typeface="+mn-ea"/>
            </a:endParaRPr>
          </a:p>
          <a:p>
            <a:pPr marL="628650" lvl="1"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show collection (now ur table will be visible)</a:t>
            </a:r>
            <a:endParaRPr lang="en-US" sz="1600">
              <a:latin typeface="Times New Roman" panose="02020603050405020304" charset="0"/>
              <a:cs typeface="Times New Roman" panose="02020603050405020304" charset="0"/>
              <a:sym typeface="+mn-ea"/>
            </a:endParaRPr>
          </a:p>
          <a:p>
            <a:pPr marL="628650" lvl="1" indent="-171450">
              <a:buFont typeface="Arial" panose="020B0604020202020204" pitchFamily="34" charset="0"/>
              <a:buChar char="•"/>
            </a:pPr>
            <a:endParaRPr lang="en-US" sz="1600">
              <a:latin typeface="Times New Roman" panose="02020603050405020304" charset="0"/>
              <a:cs typeface="Times New Roman" panose="02020603050405020304" charset="0"/>
              <a:sym typeface="+mn-ea"/>
            </a:endParaRPr>
          </a:p>
        </p:txBody>
      </p:sp>
      <p:sp>
        <p:nvSpPr>
          <p:cNvPr id="21" name="Oval 20"/>
          <p:cNvSpPr/>
          <p:nvPr/>
        </p:nvSpPr>
        <p:spPr>
          <a:xfrm>
            <a:off x="340360" y="835660"/>
            <a:ext cx="516255" cy="448945"/>
          </a:xfrm>
          <a:prstGeom prst="ellipse">
            <a:avLst/>
          </a:prstGeom>
        </p:spPr>
        <p:style>
          <a:lnRef idx="3">
            <a:schemeClr val="lt1"/>
          </a:lnRef>
          <a:fillRef idx="1">
            <a:schemeClr val="dk1"/>
          </a:fillRef>
          <a:effectRef idx="1">
            <a:schemeClr val="dk1"/>
          </a:effectRef>
          <a:fontRef idx="minor">
            <a:schemeClr val="lt1"/>
          </a:fontRef>
        </p:style>
        <p:txBody>
          <a:bodyPr rtlCol="0" anchor="ctr"/>
          <a:p>
            <a:pPr algn="ctr"/>
            <a:r>
              <a:rPr lang="en-US" sz="1200"/>
              <a:t>10</a:t>
            </a:r>
            <a:endParaRPr lang="en-US" sz="1200"/>
          </a:p>
        </p:txBody>
      </p:sp>
      <p:sp>
        <p:nvSpPr>
          <p:cNvPr id="6" name="Oval 5"/>
          <p:cNvSpPr/>
          <p:nvPr/>
        </p:nvSpPr>
        <p:spPr>
          <a:xfrm>
            <a:off x="254000" y="2212975"/>
            <a:ext cx="516255" cy="448945"/>
          </a:xfrm>
          <a:prstGeom prst="ellipse">
            <a:avLst/>
          </a:prstGeom>
        </p:spPr>
        <p:style>
          <a:lnRef idx="3">
            <a:schemeClr val="lt1"/>
          </a:lnRef>
          <a:fillRef idx="1">
            <a:schemeClr val="dk1"/>
          </a:fillRef>
          <a:effectRef idx="1">
            <a:schemeClr val="dk1"/>
          </a:effectRef>
          <a:fontRef idx="minor">
            <a:schemeClr val="lt1"/>
          </a:fontRef>
        </p:style>
        <p:txBody>
          <a:bodyPr rtlCol="0" anchor="ctr"/>
          <a:p>
            <a:pPr algn="ctr"/>
            <a:r>
              <a:rPr lang="en-US" sz="1200"/>
              <a:t>11</a:t>
            </a:r>
            <a:endParaRPr 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749300" y="1602105"/>
            <a:ext cx="11222355" cy="1814830"/>
          </a:xfrm>
          <a:prstGeom prst="rect">
            <a:avLst/>
          </a:prstGeom>
          <a:noFill/>
          <a:ln>
            <a:solidFill>
              <a:schemeClr val="accent1"/>
            </a:solidFill>
          </a:ln>
        </p:spPr>
        <p:txBody>
          <a:bodyPr wrap="square" rtlCol="0">
            <a:spAutoFit/>
          </a:bodyPr>
          <a:p>
            <a:pPr marL="171450"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db.items.insertOne({name: "Samsung 30s", price: 22000, rating: 4.5, qty: 233, sold: 98}) </a:t>
            </a:r>
            <a:r>
              <a:rPr lang="en-US" sz="1600" b="1">
                <a:latin typeface="Times New Roman" panose="02020603050405020304" charset="0"/>
                <a:cs typeface="Times New Roman" panose="02020603050405020304" charset="0"/>
                <a:sym typeface="+mn-ea"/>
              </a:rPr>
              <a:t>(To insert single row into db)</a:t>
            </a:r>
            <a:endParaRPr lang="en-US" sz="1600" b="1">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db.items.insertMany([{name: "Samsung 30s", price: 22000, rating: 4.5, qty: 233, sold: 98}, {name: "Moto 30s", price: 29000, rating: 3.5, qty: 133, sold: 598}, {name: "Realme 80s", price: 129000, rating: 2.5, qty: 633, sold: 98, isBig: true}]) </a:t>
            </a:r>
            <a:r>
              <a:rPr lang="en-US" sz="1600" b="1">
                <a:latin typeface="Times New Roman" panose="02020603050405020304" charset="0"/>
                <a:cs typeface="Times New Roman" panose="02020603050405020304" charset="0"/>
                <a:sym typeface="+mn-ea"/>
              </a:rPr>
              <a:t>(To insert multiple  row into db)</a:t>
            </a:r>
            <a:endParaRPr lang="en-US" sz="1600" b="1">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r>
              <a:rPr lang="en-US" sz="1600">
                <a:latin typeface="Times New Roman" panose="02020603050405020304" charset="0"/>
                <a:cs typeface="Times New Roman" panose="02020603050405020304" charset="0"/>
                <a:sym typeface="+mn-ea"/>
              </a:rPr>
              <a:t>db.items.find()</a:t>
            </a:r>
            <a:r>
              <a:rPr lang="en-US" sz="1600" b="1">
                <a:latin typeface="Times New Roman" panose="02020603050405020304" charset="0"/>
                <a:cs typeface="Times New Roman" panose="02020603050405020304" charset="0"/>
                <a:sym typeface="+mn-ea"/>
              </a:rPr>
              <a:t> (To see the whole list of documents written by us.The data stored in the data directory will never get deleted until you do it manually. )</a:t>
            </a:r>
            <a:endParaRPr lang="en-US" sz="1600" b="1">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endParaRPr lang="en-US" sz="1600" b="1">
              <a:latin typeface="Times New Roman" panose="02020603050405020304" charset="0"/>
              <a:cs typeface="Times New Roman" panose="020206030504050203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idx="1"/>
          </p:nvPr>
        </p:nvPicPr>
        <p:blipFill>
          <a:blip r:embed="rId1"/>
          <a:srcRect t="26660" b="13206"/>
          <a:stretch>
            <a:fillRect/>
          </a:stretch>
        </p:blipFill>
        <p:spPr>
          <a:xfrm>
            <a:off x="2125980" y="2407920"/>
            <a:ext cx="7735570" cy="26168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730885" y="2017395"/>
            <a:ext cx="10622915" cy="37325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By default node js Code</a:t>
            </a:r>
            <a:endParaRPr lang="en-US"/>
          </a:p>
        </p:txBody>
      </p:sp>
      <p:sp>
        <p:nvSpPr>
          <p:cNvPr id="3" name="Content Placeholder 2"/>
          <p:cNvSpPr>
            <a:spLocks noGrp="1"/>
          </p:cNvSpPr>
          <p:nvPr>
            <p:ph idx="1"/>
          </p:nvPr>
        </p:nvSpPr>
        <p:spPr/>
        <p:txBody>
          <a:bodyPr>
            <a:normAutofit fontScale="40000"/>
          </a:bodyPr>
          <a:p>
            <a:r>
              <a:rPr lang="en-US"/>
              <a:t>const http = require('http');</a:t>
            </a:r>
            <a:endParaRPr lang="en-US"/>
          </a:p>
          <a:p>
            <a:endParaRPr lang="en-US"/>
          </a:p>
          <a:p>
            <a:r>
              <a:rPr lang="en-US"/>
              <a:t>const hostname = '127.0.0.1';</a:t>
            </a:r>
            <a:endParaRPr lang="en-US"/>
          </a:p>
          <a:p>
            <a:r>
              <a:rPr lang="en-US"/>
              <a:t>const port = 3000;</a:t>
            </a:r>
            <a:endParaRPr lang="en-US"/>
          </a:p>
          <a:p>
            <a:endParaRPr lang="en-US"/>
          </a:p>
          <a:p>
            <a:r>
              <a:rPr lang="en-US"/>
              <a:t>const server = http.createServer((req, res) =&gt; {</a:t>
            </a:r>
            <a:endParaRPr lang="en-US"/>
          </a:p>
          <a:p>
            <a:r>
              <a:rPr lang="en-US"/>
              <a:t>  res.statusCode = 200;</a:t>
            </a:r>
            <a:endParaRPr lang="en-US"/>
          </a:p>
          <a:p>
            <a:r>
              <a:rPr lang="en-US"/>
              <a:t>  res.setHeader('Content-Type', 'text/plain');</a:t>
            </a:r>
            <a:endParaRPr lang="en-US"/>
          </a:p>
          <a:p>
            <a:r>
              <a:rPr lang="en-US"/>
              <a:t>  res.end('Hello World');</a:t>
            </a:r>
            <a:endParaRPr lang="en-US"/>
          </a:p>
          <a:p>
            <a:r>
              <a:rPr lang="en-US"/>
              <a:t>});</a:t>
            </a:r>
            <a:endParaRPr lang="en-US"/>
          </a:p>
          <a:p>
            <a:endParaRPr lang="en-US"/>
          </a:p>
          <a:p>
            <a:r>
              <a:rPr lang="en-US"/>
              <a:t>server.listen(port, hostname, () =&gt; {</a:t>
            </a:r>
            <a:endParaRPr lang="en-US"/>
          </a:p>
          <a:p>
            <a:r>
              <a:rPr lang="en-US"/>
              <a:t>  console.log(`Server running at http://${hostname}:${port}/`);</a:t>
            </a:r>
            <a:endParaRPr lang="en-US"/>
          </a:p>
          <a:p>
            <a:r>
              <a:rPr lang="en-US"/>
              <a: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40000"/>
          </a:bodyPr>
          <a:p>
            <a:r>
              <a:rPr lang="en-US"/>
              <a:t>const http = require('http');</a:t>
            </a:r>
            <a:endParaRPr lang="en-US"/>
          </a:p>
          <a:p>
            <a:r>
              <a:rPr lang="en-US"/>
              <a:t>const fs = require('fs');</a:t>
            </a:r>
            <a:endParaRPr lang="en-US"/>
          </a:p>
          <a:p>
            <a:r>
              <a:rPr lang="en-US"/>
              <a:t>Now we will write the line of code to read a file as follows-</a:t>
            </a:r>
            <a:endParaRPr lang="en-US"/>
          </a:p>
          <a:p>
            <a:endParaRPr lang="en-US"/>
          </a:p>
          <a:p>
            <a:r>
              <a:rPr lang="en-US"/>
              <a:t>const fileContent = fs.readFileSync('file name.html')</a:t>
            </a:r>
            <a:endParaRPr lang="en-US"/>
          </a:p>
          <a:p>
            <a:r>
              <a:rPr lang="en-US"/>
              <a:t>The final step is to make the server and serve the file. The code for the following is as follows-</a:t>
            </a:r>
            <a:endParaRPr lang="en-US"/>
          </a:p>
          <a:p>
            <a:endParaRPr lang="en-US"/>
          </a:p>
          <a:p>
            <a:r>
              <a:rPr lang="en-US"/>
              <a:t>const server = http.createServer((req, res)=&gt;{</a:t>
            </a:r>
            <a:endParaRPr lang="en-US"/>
          </a:p>
          <a:p>
            <a:r>
              <a:rPr lang="en-US"/>
              <a:t>res.writeHead(200, {‘Content-type’ : ‘text/html’}); </a:t>
            </a:r>
            <a:endParaRPr lang="en-US"/>
          </a:p>
          <a:p>
            <a:r>
              <a:rPr lang="en-US"/>
              <a:t>res.end(fileContent)</a:t>
            </a:r>
            <a:endParaRPr lang="en-US"/>
          </a:p>
          <a:p>
            <a:r>
              <a:rPr lang="en-US"/>
              <a:t>Till now we have made the server and now we will make this server listen on its port. Suppose we want to make it listen to port 80, so the code for this goes as follows-</a:t>
            </a:r>
            <a:endParaRPr lang="en-US"/>
          </a:p>
          <a:p>
            <a:endParaRPr lang="en-US"/>
          </a:p>
          <a:p>
            <a:r>
              <a:rPr lang="en-US"/>
              <a:t>server.listen(80, ‘127.0.0.1’, () =&gt; {</a:t>
            </a:r>
            <a:endParaRPr lang="en-US"/>
          </a:p>
          <a:p>
            <a:r>
              <a:rPr lang="en-US"/>
              <a:t>    console.log(“Listening on port 80”);</a:t>
            </a:r>
            <a:endParaRPr lang="en-US"/>
          </a:p>
          <a:p>
            <a:r>
              <a:rPr lang="en-US"/>
              <a:t>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reason for listening to the server at port 80 was, we do not have to explicitly write anything else in the URL. For example, if we have taken 8000, then we have to explicitly write it on the URL to get the request back.</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By default code</a:t>
            </a:r>
            <a:endParaRPr lang="en-US"/>
          </a:p>
        </p:txBody>
      </p:sp>
      <p:sp>
        <p:nvSpPr>
          <p:cNvPr id="3" name="Content Placeholder 2"/>
          <p:cNvSpPr>
            <a:spLocks noGrp="1"/>
          </p:cNvSpPr>
          <p:nvPr>
            <p:ph idx="1"/>
          </p:nvPr>
        </p:nvSpPr>
        <p:spPr/>
        <p:txBody>
          <a:bodyPr>
            <a:normAutofit fontScale="60000"/>
          </a:bodyPr>
          <a:p>
            <a:r>
              <a:rPr lang="en-US"/>
              <a:t>const http = require('http');</a:t>
            </a:r>
            <a:endParaRPr lang="en-US"/>
          </a:p>
          <a:p>
            <a:r>
              <a:rPr lang="en-US"/>
              <a:t>const hostname = '127.0.0.1';</a:t>
            </a:r>
            <a:endParaRPr lang="en-US"/>
          </a:p>
          <a:p>
            <a:r>
              <a:rPr lang="en-US"/>
              <a:t>const port = 3000;</a:t>
            </a:r>
            <a:endParaRPr lang="en-US"/>
          </a:p>
          <a:p>
            <a:r>
              <a:rPr lang="en-US"/>
              <a:t>const server = http.createServer((req, res) =&gt; {</a:t>
            </a:r>
            <a:endParaRPr lang="en-US"/>
          </a:p>
          <a:p>
            <a:r>
              <a:rPr lang="en-US"/>
              <a:t>  res.statusCode = 200;</a:t>
            </a:r>
            <a:endParaRPr lang="en-US"/>
          </a:p>
          <a:p>
            <a:r>
              <a:rPr lang="en-US"/>
              <a:t>  res.setHeader('Content-Type', 'text/plain');</a:t>
            </a:r>
            <a:endParaRPr lang="en-US"/>
          </a:p>
          <a:p>
            <a:r>
              <a:rPr lang="en-US"/>
              <a:t>  res.end('Hello World');</a:t>
            </a:r>
            <a:endParaRPr lang="en-US"/>
          </a:p>
          <a:p>
            <a:r>
              <a:rPr lang="en-US"/>
              <a:t>});</a:t>
            </a:r>
            <a:endParaRPr lang="en-US"/>
          </a:p>
          <a:p>
            <a:r>
              <a:rPr lang="en-US"/>
              <a:t>server.listen(port, hostname, () =&gt; {</a:t>
            </a:r>
            <a:endParaRPr lang="en-US"/>
          </a:p>
          <a:p>
            <a:r>
              <a:rPr lang="en-US"/>
              <a:t>  console.log(`Server running at http://${hostname}:${port}/`);</a:t>
            </a:r>
            <a:endParaRPr lang="en-US"/>
          </a:p>
          <a:p>
            <a:r>
              <a:rPr lang="en-US"/>
              <a: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sym typeface="+mn-ea"/>
              </a:rPr>
              <a:t>Mongo DB</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Mongo DB</a:t>
            </a:r>
            <a:endParaRPr lang="en-US"/>
          </a:p>
        </p:txBody>
      </p:sp>
      <p:pic>
        <p:nvPicPr>
          <p:cNvPr id="4" name="Content Placeholder 3"/>
          <p:cNvPicPr>
            <a:picLocks noChangeAspect="1"/>
          </p:cNvPicPr>
          <p:nvPr>
            <p:ph sz="half" idx="1"/>
          </p:nvPr>
        </p:nvPicPr>
        <p:blipFill>
          <a:blip r:embed="rId1"/>
          <a:stretch>
            <a:fillRect/>
          </a:stretch>
        </p:blipFill>
        <p:spPr>
          <a:xfrm>
            <a:off x="1112520" y="1511935"/>
            <a:ext cx="9824720" cy="2291080"/>
          </a:xfrm>
          <a:prstGeom prst="rect">
            <a:avLst/>
          </a:prstGeom>
        </p:spPr>
      </p:pic>
      <p:pic>
        <p:nvPicPr>
          <p:cNvPr id="5" name="Content Placeholder 4"/>
          <p:cNvPicPr>
            <a:picLocks noChangeAspect="1"/>
          </p:cNvPicPr>
          <p:nvPr>
            <p:ph sz="half" idx="2"/>
          </p:nvPr>
        </p:nvPicPr>
        <p:blipFill>
          <a:blip r:embed="rId2"/>
          <a:stretch>
            <a:fillRect/>
          </a:stretch>
        </p:blipFill>
        <p:spPr>
          <a:xfrm>
            <a:off x="1112520" y="3803015"/>
            <a:ext cx="9824720" cy="17379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3175</Words>
  <Application>WPS Presentation</Application>
  <PresentationFormat>Widescreen</PresentationFormat>
  <Paragraphs>125</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Times New Roman</vt:lpstr>
      <vt:lpstr>Calibri Light</vt:lpstr>
      <vt:lpstr>Calibri</vt:lpstr>
      <vt:lpstr>Microsoft YaHei</vt:lpstr>
      <vt:lpstr>Arial Unicode MS</vt:lpstr>
      <vt:lpstr>Office Theme</vt:lpstr>
      <vt:lpstr>Node Js</vt:lpstr>
      <vt:lpstr>PowerPoint 演示文稿</vt:lpstr>
      <vt:lpstr>PowerPoint 演示文稿</vt:lpstr>
      <vt:lpstr>By default node js Code</vt:lpstr>
      <vt:lpstr>PowerPoint 演示文稿</vt:lpstr>
      <vt:lpstr>PowerPoint 演示文稿</vt:lpstr>
      <vt:lpstr>By default code</vt:lpstr>
      <vt:lpstr>Mongo DB</vt:lpstr>
      <vt:lpstr>Mongo DB</vt:lpstr>
      <vt:lpstr>Documented Oriented Database</vt:lpstr>
      <vt:lpstr>Installation process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Dell</dc:creator>
  <cp:lastModifiedBy>Dell</cp:lastModifiedBy>
  <cp:revision>8</cp:revision>
  <dcterms:created xsi:type="dcterms:W3CDTF">2021-11-18T02:48:00Z</dcterms:created>
  <dcterms:modified xsi:type="dcterms:W3CDTF">2021-12-15T19:48:19Z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3B149A9CB8B1456EA6D9E3B9720C0CD1</vt:lpwstr>
  </property>
  <property fmtid="{D5CDD505-2E9C-101B-9397-08002B2CF9AE}" pid="3" name="KSOProductBuildVer">
    <vt:lpwstr>1033-11.2.0.10382</vt:lpwstr>
  </property>
</Properties>
</file>