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5.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3.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5" Type="http://schemas.openxmlformats.org/officeDocument/2006/relationships/slide" Target="slides/slide1.xml"/><Relationship Id="rId12" Type="http://schemas.openxmlformats.org/officeDocument/2006/relationships/slide" Target="slides/slide8.xml"/><Relationship Id="rId16" Type="http://schemas.openxmlformats.org/officeDocument/2006/relationships/slide" Target="slides/slide12.xml"/><Relationship Id="rId15" Type="http://schemas.openxmlformats.org/officeDocument/2006/relationships/slide" Target="slides/slide11.xml"/><Relationship Id="rId11" Type="http://schemas.openxmlformats.org/officeDocument/2006/relationships/slide" Target="slides/slide7.xml"/><Relationship Id="rId14" Type="http://schemas.openxmlformats.org/officeDocument/2006/relationships/slide" Target="slides/slide10.xml"/><Relationship Id="rId7" Type="http://schemas.openxmlformats.org/officeDocument/2006/relationships/slide" Target="slides/slide3.xml"/><Relationship Id="rId2" Type="http://schemas.openxmlformats.org/officeDocument/2006/relationships/presProps" Target="presProps1.xml"/><Relationship Id="rId10" Type="http://schemas.openxmlformats.org/officeDocument/2006/relationships/slide" Target="slides/slide6.xml"/><Relationship Id="rId13" Type="http://schemas.openxmlformats.org/officeDocument/2006/relationships/slide" Target="slides/slide9.xml"/><Relationship Id="rId8" Type="http://schemas.openxmlformats.org/officeDocument/2006/relationships/slide" Target="slides/slide4.xml"/><Relationship Id="rId17" Type="http://schemas.openxmlformats.org/officeDocument/2006/relationships/slide" Target="slides/slide13.xml"/><Relationship Id="rId4" Type="http://schemas.openxmlformats.org/officeDocument/2006/relationships/notesMaster" Target="notesMasters/notesMaster1.xml"/><Relationship Id="rId9" Type="http://schemas.openxmlformats.org/officeDocument/2006/relationships/slide" Target="slides/slide5.xml"/><Relationship Id="rId3" Type="http://schemas.openxmlformats.org/officeDocument/2006/relationships/slideMaster" Target="slideMasters/slideMaster1.xml"/><Relationship Id="rId6" Type="http://schemas.openxmlformats.org/officeDocument/2006/relationships/slide" Target="slides/slide2.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0F1668-26CB-47D5-8E56-ADFB6558E59B}"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1C45F-3C9D-449A-A75E-6B4E6E25C5B4}" type="slidenum">
              <a:rPr lang="en-US" smtClean="0"/>
              <a:t>‹#›</a:t>
            </a:fld>
            <a:endParaRPr lang="en-US"/>
          </a:p>
        </p:txBody>
      </p:sp>
    </p:spTree>
    <p:extLst>
      <p:ext uri="{BB962C8B-B14F-4D97-AF65-F5344CB8AC3E}">
        <p14:creationId xmlns:p14="http://schemas.microsoft.com/office/powerpoint/2010/main" val="197908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F1C45F-3C9D-449A-A75E-6B4E6E25C5B4}" type="slidenum">
              <a:rPr lang="en-US" smtClean="0"/>
              <a:t>1</a:t>
            </a:fld>
            <a:endParaRPr lang="en-US"/>
          </a:p>
        </p:txBody>
      </p:sp>
    </p:spTree>
    <p:extLst>
      <p:ext uri="{BB962C8B-B14F-4D97-AF65-F5344CB8AC3E}">
        <p14:creationId xmlns:p14="http://schemas.microsoft.com/office/powerpoint/2010/main" val="92363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F1C45F-3C9D-449A-A75E-6B4E6E25C5B4}" type="slidenum">
              <a:rPr lang="en-US" smtClean="0"/>
              <a:t>3</a:t>
            </a:fld>
            <a:endParaRPr lang="en-US"/>
          </a:p>
        </p:txBody>
      </p:sp>
    </p:spTree>
    <p:extLst>
      <p:ext uri="{BB962C8B-B14F-4D97-AF65-F5344CB8AC3E}">
        <p14:creationId xmlns:p14="http://schemas.microsoft.com/office/powerpoint/2010/main" val="73196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F1C45F-3C9D-449A-A75E-6B4E6E25C5B4}" type="slidenum">
              <a:rPr lang="en-US" smtClean="0"/>
              <a:t>4</a:t>
            </a:fld>
            <a:endParaRPr lang="en-US"/>
          </a:p>
        </p:txBody>
      </p:sp>
    </p:spTree>
    <p:extLst>
      <p:ext uri="{BB962C8B-B14F-4D97-AF65-F5344CB8AC3E}">
        <p14:creationId xmlns:p14="http://schemas.microsoft.com/office/powerpoint/2010/main" val="2434562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F1C45F-3C9D-449A-A75E-6B4E6E25C5B4}" type="slidenum">
              <a:rPr lang="en-US" smtClean="0"/>
              <a:t>8</a:t>
            </a:fld>
            <a:endParaRPr lang="en-US"/>
          </a:p>
        </p:txBody>
      </p:sp>
    </p:spTree>
    <p:extLst>
      <p:ext uri="{BB962C8B-B14F-4D97-AF65-F5344CB8AC3E}">
        <p14:creationId xmlns:p14="http://schemas.microsoft.com/office/powerpoint/2010/main" val="227906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F1C45F-3C9D-449A-A75E-6B4E6E25C5B4}" type="slidenum">
              <a:rPr lang="en-US" smtClean="0"/>
              <a:t>9</a:t>
            </a:fld>
            <a:endParaRPr lang="en-US"/>
          </a:p>
        </p:txBody>
      </p:sp>
    </p:spTree>
    <p:extLst>
      <p:ext uri="{BB962C8B-B14F-4D97-AF65-F5344CB8AC3E}">
        <p14:creationId xmlns:p14="http://schemas.microsoft.com/office/powerpoint/2010/main" val="109013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A8AF13-AA13-4653-9A54-673486AB12D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364014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A8AF13-AA13-4653-9A54-673486AB12D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382044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A8AF13-AA13-4653-9A54-673486AB12D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256752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A8AF13-AA13-4653-9A54-673486AB12D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411848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A8AF13-AA13-4653-9A54-673486AB12D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288950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A8AF13-AA13-4653-9A54-673486AB12D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23988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A8AF13-AA13-4653-9A54-673486AB12DC}"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370595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A8AF13-AA13-4653-9A54-673486AB12DC}"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27064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8AF13-AA13-4653-9A54-673486AB12DC}"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83155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A8AF13-AA13-4653-9A54-673486AB12D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42453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A8AF13-AA13-4653-9A54-673486AB12D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DB1F9-7B0B-4066-8E31-BC6AE1338137}" type="slidenum">
              <a:rPr lang="en-US" smtClean="0"/>
              <a:t>‹#›</a:t>
            </a:fld>
            <a:endParaRPr lang="en-US"/>
          </a:p>
        </p:txBody>
      </p:sp>
    </p:spTree>
    <p:extLst>
      <p:ext uri="{BB962C8B-B14F-4D97-AF65-F5344CB8AC3E}">
        <p14:creationId xmlns:p14="http://schemas.microsoft.com/office/powerpoint/2010/main" val="418588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8AF13-AA13-4653-9A54-673486AB12DC}" type="datetimeFigureOut">
              <a:rPr lang="en-US" smtClean="0"/>
              <a:t>9/8/2021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DB1F9-7B0B-4066-8E31-BC6AE1338137}" type="slidenum">
              <a:rPr lang="en-US" smtClean="0"/>
              <a:t>‹#›</a:t>
            </a:fld>
            <a:endParaRPr lang="en-US"/>
          </a:p>
        </p:txBody>
      </p:sp>
    </p:spTree>
    <p:extLst>
      <p:ext uri="{BB962C8B-B14F-4D97-AF65-F5344CB8AC3E}">
        <p14:creationId xmlns:p14="http://schemas.microsoft.com/office/powerpoint/2010/main" val="291744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Artificial Intelligence</a:t>
            </a:r>
            <a:endParaRPr lang="en-US" dirty="0"/>
          </a:p>
        </p:txBody>
      </p:sp>
    </p:spTree>
    <p:extLst>
      <p:ext uri="{BB962C8B-B14F-4D97-AF65-F5344CB8AC3E}">
        <p14:creationId xmlns:p14="http://schemas.microsoft.com/office/powerpoint/2010/main" val="3482678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Rationally</a:t>
            </a:r>
            <a:endParaRPr lang="en-US" dirty="0"/>
          </a:p>
        </p:txBody>
      </p:sp>
      <p:sp>
        <p:nvSpPr>
          <p:cNvPr id="3" name="Content Placeholder 2"/>
          <p:cNvSpPr>
            <a:spLocks noGrp="1"/>
          </p:cNvSpPr>
          <p:nvPr>
            <p:ph idx="1"/>
          </p:nvPr>
        </p:nvSpPr>
        <p:spPr/>
        <p:txBody>
          <a:bodyPr/>
          <a:lstStyle/>
          <a:p>
            <a:pPr marL="0" indent="0">
              <a:buNone/>
            </a:pPr>
            <a:r>
              <a:rPr lang="en-US" dirty="0"/>
              <a:t>R</a:t>
            </a:r>
            <a:r>
              <a:rPr lang="en-US" dirty="0" smtClean="0"/>
              <a:t>ational </a:t>
            </a:r>
            <a:r>
              <a:rPr lang="en-US" dirty="0"/>
              <a:t>means it does the right thing given what it knows. </a:t>
            </a:r>
            <a:endParaRPr lang="en-US" dirty="0" smtClean="0"/>
          </a:p>
          <a:p>
            <a:pPr marL="0" indent="0">
              <a:buNone/>
            </a:pPr>
            <a:r>
              <a:rPr lang="en-US" dirty="0" smtClean="0"/>
              <a:t>Reasoning </a:t>
            </a:r>
            <a:r>
              <a:rPr lang="en-US" dirty="0" smtClean="0"/>
              <a:t>process</a:t>
            </a:r>
          </a:p>
          <a:p>
            <a:pPr lvl="1"/>
            <a:r>
              <a:rPr lang="en-US" dirty="0" smtClean="0"/>
              <a:t>Socrates is a man</a:t>
            </a:r>
          </a:p>
          <a:p>
            <a:pPr lvl="1"/>
            <a:r>
              <a:rPr lang="en-US" dirty="0" smtClean="0"/>
              <a:t>all men are mortal; </a:t>
            </a:r>
          </a:p>
          <a:p>
            <a:pPr lvl="1"/>
            <a:r>
              <a:rPr lang="en-US" dirty="0" smtClean="0"/>
              <a:t>therefore Socrates is mortal</a:t>
            </a:r>
          </a:p>
          <a:p>
            <a:endParaRPr lang="en-US" dirty="0"/>
          </a:p>
        </p:txBody>
      </p:sp>
    </p:spTree>
    <p:extLst>
      <p:ext uri="{BB962C8B-B14F-4D97-AF65-F5344CB8AC3E}">
        <p14:creationId xmlns:p14="http://schemas.microsoft.com/office/powerpoint/2010/main" val="669193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Acting Rationally</a:t>
            </a:r>
            <a:endParaRPr lang="en-US" dirty="0"/>
          </a:p>
        </p:txBody>
      </p:sp>
      <p:sp>
        <p:nvSpPr>
          <p:cNvPr id="3" name="Content Placeholder 2"/>
          <p:cNvSpPr>
            <a:spLocks noGrp="1"/>
          </p:cNvSpPr>
          <p:nvPr>
            <p:ph idx="1"/>
          </p:nvPr>
        </p:nvSpPr>
        <p:spPr/>
        <p:txBody>
          <a:bodyPr/>
          <a:lstStyle/>
          <a:p>
            <a:r>
              <a:rPr lang="en-US" dirty="0"/>
              <a:t>R</a:t>
            </a:r>
            <a:r>
              <a:rPr lang="en-US" dirty="0" smtClean="0"/>
              <a:t>ational </a:t>
            </a:r>
            <a:r>
              <a:rPr lang="en-US" dirty="0"/>
              <a:t>agents which can operate autonomously, perceive their environment, persist over a certain time period, adaptive and be able to create and pursue goals.</a:t>
            </a:r>
            <a:endParaRPr lang="en-US" dirty="0"/>
          </a:p>
        </p:txBody>
      </p:sp>
    </p:spTree>
    <p:extLst>
      <p:ext uri="{BB962C8B-B14F-4D97-AF65-F5344CB8AC3E}">
        <p14:creationId xmlns:p14="http://schemas.microsoft.com/office/powerpoint/2010/main" val="920900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Foundations of AI</a:t>
            </a:r>
            <a:endParaRPr lang="en-US" dirty="0"/>
          </a:p>
        </p:txBody>
      </p:sp>
      <p:sp>
        <p:nvSpPr>
          <p:cNvPr id="3" name="Content Placeholder 2"/>
          <p:cNvSpPr>
            <a:spLocks noGrp="1"/>
          </p:cNvSpPr>
          <p:nvPr>
            <p:ph idx="1"/>
          </p:nvPr>
        </p:nvSpPr>
        <p:spPr/>
        <p:txBody>
          <a:bodyPr/>
          <a:lstStyle/>
          <a:p>
            <a:r>
              <a:rPr lang="en-US" dirty="0" smtClean="0"/>
              <a:t>Philosophy</a:t>
            </a:r>
          </a:p>
          <a:p>
            <a:r>
              <a:rPr lang="en-US" dirty="0" smtClean="0"/>
              <a:t>Mathematics</a:t>
            </a:r>
          </a:p>
          <a:p>
            <a:r>
              <a:rPr lang="en-US" dirty="0" smtClean="0"/>
              <a:t>Psychology</a:t>
            </a:r>
          </a:p>
          <a:p>
            <a:r>
              <a:rPr lang="en-US" dirty="0" smtClean="0"/>
              <a:t>Computer Engineering</a:t>
            </a:r>
          </a:p>
          <a:p>
            <a:r>
              <a:rPr lang="en-US" dirty="0" smtClean="0"/>
              <a:t>Linguistics</a:t>
            </a:r>
            <a:endParaRPr lang="en-US" dirty="0"/>
          </a:p>
        </p:txBody>
      </p:sp>
    </p:spTree>
    <p:extLst>
      <p:ext uri="{BB962C8B-B14F-4D97-AF65-F5344CB8AC3E}">
        <p14:creationId xmlns:p14="http://schemas.microsoft.com/office/powerpoint/2010/main" val="3793235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Artificial Intelligence</a:t>
            </a:r>
            <a:endParaRPr lang="en-US" dirty="0"/>
          </a:p>
        </p:txBody>
      </p:sp>
      <p:sp>
        <p:nvSpPr>
          <p:cNvPr id="3" name="Content Placeholder 2"/>
          <p:cNvSpPr>
            <a:spLocks noGrp="1"/>
          </p:cNvSpPr>
          <p:nvPr>
            <p:ph idx="1"/>
          </p:nvPr>
        </p:nvSpPr>
        <p:spPr/>
        <p:txBody>
          <a:bodyPr/>
          <a:lstStyle/>
          <a:p>
            <a:r>
              <a:rPr lang="en-US" dirty="0"/>
              <a:t>Warren McCulloch and Walter </a:t>
            </a:r>
            <a:r>
              <a:rPr lang="en-US" dirty="0" smtClean="0"/>
              <a:t>Pitts (1943)</a:t>
            </a:r>
          </a:p>
          <a:p>
            <a:r>
              <a:rPr lang="en-US" dirty="0" smtClean="0"/>
              <a:t>Model </a:t>
            </a:r>
            <a:r>
              <a:rPr lang="en-US" dirty="0"/>
              <a:t>of artificial </a:t>
            </a:r>
            <a:r>
              <a:rPr lang="en-US" dirty="0" smtClean="0"/>
              <a:t>neurons</a:t>
            </a:r>
          </a:p>
          <a:p>
            <a:r>
              <a:rPr lang="en-US" dirty="0"/>
              <a:t>Marvin Minsky and Dean Edmonds, built the first neural network computer in </a:t>
            </a:r>
            <a:r>
              <a:rPr lang="en-US" dirty="0" smtClean="0"/>
              <a:t>1950</a:t>
            </a:r>
          </a:p>
          <a:p>
            <a:r>
              <a:rPr lang="en-US" dirty="0"/>
              <a:t>Early enthusiasm, great expectations (1952-1969</a:t>
            </a:r>
            <a:r>
              <a:rPr lang="en-US" dirty="0" smtClean="0"/>
              <a:t>)</a:t>
            </a:r>
          </a:p>
          <a:p>
            <a:r>
              <a:rPr lang="en-US" dirty="0"/>
              <a:t>The return of neural networks (1986—present)</a:t>
            </a:r>
          </a:p>
        </p:txBody>
      </p:sp>
    </p:spTree>
    <p:extLst>
      <p:ext uri="{BB962C8B-B14F-4D97-AF65-F5344CB8AC3E}">
        <p14:creationId xmlns:p14="http://schemas.microsoft.com/office/powerpoint/2010/main" val="1637360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 name="Shape 11"/>
        <p:cNvGrpSpPr/>
        <p:nvPr/>
      </p:nvGrpSpPr>
      <p:grpSpPr>
        <a:xfrm>
          <a:off x="0" y="0"/>
          <a:ext cx="0" cy="0"/>
          <a:chOff x="0" y="0"/>
          <a:chExt cx="0" cy="0"/>
        </a:xfrm>
      </p:grpSpPr>
      <p:sp>
        <p:nvSpPr>
          <p:cNvPr id="12" name="Google Shape;12;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course provides an overview and introduction to the field of Artificial Intelligence. It will introduce the domain of Artificial Intelligence and the working of intelligent Systems. General understanding of major concepts and approaches in knowledge representation, searching, agents, machine learning, robotics and other AI areas will also be discussed.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AI currently encompasses a huge variety of subfields</a:t>
            </a:r>
          </a:p>
          <a:p>
            <a:r>
              <a:rPr lang="en-US" dirty="0"/>
              <a:t>From general-purpose areas such as perception and logical reasoning, to specific tasks such as:</a:t>
            </a:r>
          </a:p>
          <a:p>
            <a:pPr lvl="1"/>
            <a:r>
              <a:rPr lang="en-US" dirty="0"/>
              <a:t>playing chess, </a:t>
            </a:r>
          </a:p>
          <a:p>
            <a:pPr lvl="1"/>
            <a:r>
              <a:rPr lang="en-US" dirty="0"/>
              <a:t>proving mathematical theorems, </a:t>
            </a:r>
          </a:p>
          <a:p>
            <a:pPr lvl="1"/>
            <a:r>
              <a:rPr lang="en-US" dirty="0"/>
              <a:t>writing poetry, </a:t>
            </a:r>
          </a:p>
          <a:p>
            <a:pPr lvl="1"/>
            <a:r>
              <a:rPr lang="en-US" dirty="0"/>
              <a:t>and diagnosing diseases.</a:t>
            </a:r>
          </a:p>
          <a:p>
            <a:endParaRPr lang="en-US" dirty="0"/>
          </a:p>
        </p:txBody>
      </p:sp>
    </p:spTree>
    <p:extLst>
      <p:ext uri="{BB962C8B-B14F-4D97-AF65-F5344CB8AC3E}">
        <p14:creationId xmlns:p14="http://schemas.microsoft.com/office/powerpoint/2010/main" val="2999837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Work started in earnest soon after World War </a:t>
            </a:r>
            <a:r>
              <a:rPr lang="en-US" dirty="0" smtClean="0"/>
              <a:t>II</a:t>
            </a:r>
          </a:p>
          <a:p>
            <a:r>
              <a:rPr lang="en-US" dirty="0" smtClean="0"/>
              <a:t>The </a:t>
            </a:r>
            <a:r>
              <a:rPr lang="en-US" dirty="0"/>
              <a:t>name itself was coined in 1956</a:t>
            </a:r>
          </a:p>
          <a:p>
            <a:r>
              <a:rPr lang="en-US" dirty="0" smtClean="0"/>
              <a:t>Attempts to understand intelligent entities </a:t>
            </a:r>
          </a:p>
          <a:p>
            <a:r>
              <a:rPr lang="en-US" dirty="0" smtClean="0"/>
              <a:t>AI strives to build intelligent entities as well as understand them</a:t>
            </a:r>
          </a:p>
        </p:txBody>
      </p:sp>
    </p:spTree>
    <p:extLst>
      <p:ext uri="{BB962C8B-B14F-4D97-AF65-F5344CB8AC3E}">
        <p14:creationId xmlns:p14="http://schemas.microsoft.com/office/powerpoint/2010/main" val="1814961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3386" y="162234"/>
            <a:ext cx="10885227" cy="6695766"/>
          </a:xfrm>
          <a:prstGeom prst="rect">
            <a:avLst/>
          </a:prstGeom>
        </p:spPr>
      </p:pic>
    </p:spTree>
    <p:extLst>
      <p:ext uri="{BB962C8B-B14F-4D97-AF65-F5344CB8AC3E}">
        <p14:creationId xmlns:p14="http://schemas.microsoft.com/office/powerpoint/2010/main" val="2425010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Acting Humanly: Turing Test</a:t>
            </a:r>
            <a:endParaRPr lang="en-US" dirty="0"/>
          </a:p>
        </p:txBody>
      </p:sp>
      <p:sp>
        <p:nvSpPr>
          <p:cNvPr id="3" name="Content Placeholder 2"/>
          <p:cNvSpPr>
            <a:spLocks noGrp="1"/>
          </p:cNvSpPr>
          <p:nvPr>
            <p:ph idx="1"/>
          </p:nvPr>
        </p:nvSpPr>
        <p:spPr/>
        <p:txBody>
          <a:bodyPr/>
          <a:lstStyle/>
          <a:p>
            <a:r>
              <a:rPr lang="en-US" dirty="0" smtClean="0"/>
              <a:t>The Turing Test was proposed by Alan Turing (1950)</a:t>
            </a:r>
          </a:p>
          <a:p>
            <a:r>
              <a:rPr lang="en-US" dirty="0" smtClean="0"/>
              <a:t>Operational definition of intelligence</a:t>
            </a:r>
          </a:p>
          <a:p>
            <a:r>
              <a:rPr lang="en-US" dirty="0" smtClean="0"/>
              <a:t>The computer should be interrogated by a human via a teletype, and passes the test if the interrogator cannot tell if there is a computer or a human at the other end.</a:t>
            </a:r>
          </a:p>
          <a:p>
            <a:r>
              <a:rPr lang="en-US" dirty="0"/>
              <a:t>Turing deserves credit for designing a test that remains relevant 60 years </a:t>
            </a:r>
            <a:r>
              <a:rPr lang="en-US" dirty="0" smtClean="0"/>
              <a:t>later</a:t>
            </a:r>
            <a:endParaRPr lang="en-US" dirty="0"/>
          </a:p>
        </p:txBody>
      </p:sp>
    </p:spTree>
    <p:extLst>
      <p:ext uri="{BB962C8B-B14F-4D97-AF65-F5344CB8AC3E}">
        <p14:creationId xmlns:p14="http://schemas.microsoft.com/office/powerpoint/2010/main" val="2905437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For now, programming a computer to pass the test provides plenty to work on. </a:t>
            </a:r>
          </a:p>
          <a:p>
            <a:r>
              <a:rPr lang="en-US" dirty="0" smtClean="0"/>
              <a:t>The computer would need to possess the following capabilities:</a:t>
            </a:r>
          </a:p>
          <a:p>
            <a:pPr lvl="1"/>
            <a:r>
              <a:rPr lang="en-US" dirty="0" smtClean="0"/>
              <a:t>natural language processing to enable it to communicate successfully in English (or some other human language);</a:t>
            </a:r>
          </a:p>
          <a:p>
            <a:pPr lvl="1"/>
            <a:r>
              <a:rPr lang="en-US" dirty="0" smtClean="0"/>
              <a:t>knowledge representation to store information provided before or during the interrogation;</a:t>
            </a:r>
          </a:p>
          <a:p>
            <a:pPr lvl="1"/>
            <a:r>
              <a:rPr lang="en-US" dirty="0" smtClean="0"/>
              <a:t>automated reasoning to use the stored information to answer questions and to draw new conclusions;</a:t>
            </a:r>
          </a:p>
          <a:p>
            <a:pPr lvl="1"/>
            <a:r>
              <a:rPr lang="en-US" dirty="0" smtClean="0"/>
              <a:t>machine learning to adapt to new circumstances and to detect and extrapolate patterns.</a:t>
            </a:r>
            <a:endParaRPr lang="en-US" dirty="0"/>
          </a:p>
        </p:txBody>
      </p:sp>
    </p:spTree>
    <p:extLst>
      <p:ext uri="{BB962C8B-B14F-4D97-AF65-F5344CB8AC3E}">
        <p14:creationId xmlns:p14="http://schemas.microsoft.com/office/powerpoint/2010/main" val="1491234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Turing Test</a:t>
            </a:r>
            <a:endParaRPr lang="en-US" dirty="0"/>
          </a:p>
        </p:txBody>
      </p:sp>
      <p:sp>
        <p:nvSpPr>
          <p:cNvPr id="3" name="Content Placeholder 2"/>
          <p:cNvSpPr>
            <a:spLocks noGrp="1"/>
          </p:cNvSpPr>
          <p:nvPr>
            <p:ph idx="1"/>
          </p:nvPr>
        </p:nvSpPr>
        <p:spPr/>
        <p:txBody>
          <a:bodyPr>
            <a:normAutofit/>
          </a:bodyPr>
          <a:lstStyle/>
          <a:p>
            <a:r>
              <a:rPr lang="en-US" dirty="0" smtClean="0"/>
              <a:t>Turing's test deliberately avoided direct physical interaction between the interrogator and the computer</a:t>
            </a:r>
          </a:p>
          <a:p>
            <a:r>
              <a:rPr lang="en-US" dirty="0" smtClean="0"/>
              <a:t>The test can be extended to include video signals, as well as “hatch” through which objects can be passed; this would force the machine to demonstrate the skills of vision and robotics.</a:t>
            </a:r>
          </a:p>
          <a:p>
            <a:r>
              <a:rPr lang="en-US" dirty="0" smtClean="0"/>
              <a:t>To pass the total Turing Test, the computer will need:</a:t>
            </a:r>
          </a:p>
          <a:p>
            <a:pPr lvl="1"/>
            <a:r>
              <a:rPr lang="en-US" dirty="0" smtClean="0"/>
              <a:t>computer vision to perceive objects, and</a:t>
            </a:r>
          </a:p>
          <a:p>
            <a:pPr lvl="1"/>
            <a:r>
              <a:rPr lang="en-US" dirty="0" smtClean="0"/>
              <a:t>robotics to move them about.</a:t>
            </a:r>
            <a:endParaRPr lang="en-US" dirty="0"/>
          </a:p>
        </p:txBody>
      </p:sp>
    </p:spTree>
    <p:extLst>
      <p:ext uri="{BB962C8B-B14F-4D97-AF65-F5344CB8AC3E}">
        <p14:creationId xmlns:p14="http://schemas.microsoft.com/office/powerpoint/2010/main" val="405613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83" y="365125"/>
            <a:ext cx="12037017" cy="1325563"/>
          </a:xfrm>
        </p:spPr>
        <p:txBody>
          <a:bodyPr/>
          <a:lstStyle/>
          <a:p>
            <a:r>
              <a:rPr lang="en-US" dirty="0" smtClean="0"/>
              <a:t>Thinking </a:t>
            </a:r>
            <a:r>
              <a:rPr lang="en-US" dirty="0" smtClean="0"/>
              <a:t>Humanly: </a:t>
            </a:r>
            <a:r>
              <a:rPr lang="en-US" sz="2400" b="1" dirty="0"/>
              <a:t>T</a:t>
            </a:r>
            <a:r>
              <a:rPr lang="en-US" sz="2400" b="1" dirty="0" smtClean="0"/>
              <a:t>rying </a:t>
            </a:r>
            <a:r>
              <a:rPr lang="en-US" sz="2400" b="1" dirty="0"/>
              <a:t>to understand and model how the human mind works</a:t>
            </a:r>
            <a:endParaRPr lang="en-US" sz="2400" dirty="0"/>
          </a:p>
        </p:txBody>
      </p:sp>
      <p:sp>
        <p:nvSpPr>
          <p:cNvPr id="3" name="Content Placeholder 2"/>
          <p:cNvSpPr>
            <a:spLocks noGrp="1"/>
          </p:cNvSpPr>
          <p:nvPr>
            <p:ph idx="1"/>
          </p:nvPr>
        </p:nvSpPr>
        <p:spPr>
          <a:xfrm>
            <a:off x="838200" y="1825625"/>
            <a:ext cx="10940512" cy="4351338"/>
          </a:xfrm>
        </p:spPr>
        <p:txBody>
          <a:bodyPr/>
          <a:lstStyle/>
          <a:p>
            <a:pPr marL="457200" lvl="1" indent="0">
              <a:buNone/>
            </a:pPr>
            <a:r>
              <a:rPr lang="en-US" dirty="0"/>
              <a:t>Thinking humanly means cognitive modelling. We need to get </a:t>
            </a:r>
            <a:r>
              <a:rPr lang="en-US" i="1" dirty="0"/>
              <a:t>inside </a:t>
            </a:r>
            <a:r>
              <a:rPr lang="en-US" dirty="0"/>
              <a:t>the actual workings of human minds. It can be achieved through three different ways</a:t>
            </a:r>
            <a:endParaRPr lang="en-US" dirty="0" smtClean="0"/>
          </a:p>
          <a:p>
            <a:pPr lvl="1"/>
            <a:endParaRPr lang="en-US" dirty="0"/>
          </a:p>
          <a:p>
            <a:pPr lvl="1"/>
            <a:r>
              <a:rPr lang="en-US" dirty="0" smtClean="0"/>
              <a:t>Catch </a:t>
            </a:r>
            <a:r>
              <a:rPr lang="en-US" dirty="0" smtClean="0"/>
              <a:t>our </a:t>
            </a:r>
            <a:r>
              <a:rPr lang="en-US" dirty="0" smtClean="0"/>
              <a:t>thoughts: </a:t>
            </a:r>
            <a:r>
              <a:rPr lang="en-US" dirty="0"/>
              <a:t>that is trying to catch our own thoughts as they go by</a:t>
            </a:r>
            <a:endParaRPr lang="en-US" dirty="0" smtClean="0"/>
          </a:p>
          <a:p>
            <a:pPr lvl="1"/>
            <a:r>
              <a:rPr lang="en-US" dirty="0" smtClean="0"/>
              <a:t>Psychological </a:t>
            </a:r>
            <a:r>
              <a:rPr lang="en-US" dirty="0" smtClean="0"/>
              <a:t>experiments:</a:t>
            </a:r>
            <a:r>
              <a:rPr lang="en-US" dirty="0"/>
              <a:t> </a:t>
            </a:r>
            <a:r>
              <a:rPr lang="en-US" dirty="0"/>
              <a:t>that is observing a person in </a:t>
            </a:r>
            <a:r>
              <a:rPr lang="en-US" dirty="0" smtClean="0"/>
              <a:t>action</a:t>
            </a:r>
          </a:p>
          <a:p>
            <a:pPr lvl="1"/>
            <a:r>
              <a:rPr lang="en-US" dirty="0" smtClean="0"/>
              <a:t>Brain imaging: </a:t>
            </a:r>
            <a:r>
              <a:rPr lang="en-US" dirty="0"/>
              <a:t> by observing the brain in </a:t>
            </a:r>
            <a:r>
              <a:rPr lang="en-US" dirty="0" smtClean="0"/>
              <a:t>action</a:t>
            </a:r>
          </a:p>
          <a:p>
            <a:pPr marL="457200" lvl="1" indent="0">
              <a:buNone/>
            </a:pPr>
            <a:endParaRPr lang="en-US" sz="1800" dirty="0" smtClean="0"/>
          </a:p>
          <a:p>
            <a:pPr marL="457200" lvl="1" indent="0">
              <a:buNone/>
            </a:pPr>
            <a:endParaRPr lang="en-US" sz="1800" dirty="0"/>
          </a:p>
          <a:p>
            <a:pPr marL="457200" lvl="1" indent="0">
              <a:buNone/>
            </a:pPr>
            <a:endParaRPr lang="en-US" sz="1800" dirty="0" smtClean="0"/>
          </a:p>
          <a:p>
            <a:pPr marL="457200" lvl="1" indent="0">
              <a:buNone/>
            </a:pPr>
            <a:endParaRPr lang="en-US" sz="1800" dirty="0"/>
          </a:p>
          <a:p>
            <a:pPr marL="457200" lvl="1" indent="0">
              <a:buNone/>
            </a:pPr>
            <a:r>
              <a:rPr lang="en-US" i="1" dirty="0">
                <a:solidFill>
                  <a:schemeClr val="accent6">
                    <a:lumMod val="75000"/>
                  </a:schemeClr>
                </a:solidFill>
              </a:rPr>
              <a:t>Cognitive modeling is an area of computer science that deals with simulating human problem-solving and mental processing in a computerized model.</a:t>
            </a:r>
            <a:endParaRPr lang="en-US" sz="1800" i="1" dirty="0" smtClean="0">
              <a:solidFill>
                <a:schemeClr val="accent6">
                  <a:lumMod val="75000"/>
                </a:schemeClr>
              </a:solidFill>
            </a:endParaRPr>
          </a:p>
        </p:txBody>
      </p:sp>
    </p:spTree>
    <p:extLst>
      <p:ext uri="{BB962C8B-B14F-4D97-AF65-F5344CB8AC3E}">
        <p14:creationId xmlns:p14="http://schemas.microsoft.com/office/powerpoint/2010/main" val="1624914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