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C107-5B71-4BCF-B6AC-B25141E5F1A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3BEA-D3E5-451F-9CD3-07DAB7E3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7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C107-5B71-4BCF-B6AC-B25141E5F1A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3BEA-D3E5-451F-9CD3-07DAB7E3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4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C107-5B71-4BCF-B6AC-B25141E5F1A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3BEA-D3E5-451F-9CD3-07DAB7E3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6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C107-5B71-4BCF-B6AC-B25141E5F1A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3BEA-D3E5-451F-9CD3-07DAB7E3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0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C107-5B71-4BCF-B6AC-B25141E5F1A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3BEA-D3E5-451F-9CD3-07DAB7E3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5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C107-5B71-4BCF-B6AC-B25141E5F1A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3BEA-D3E5-451F-9CD3-07DAB7E3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C107-5B71-4BCF-B6AC-B25141E5F1A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3BEA-D3E5-451F-9CD3-07DAB7E3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8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C107-5B71-4BCF-B6AC-B25141E5F1A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3BEA-D3E5-451F-9CD3-07DAB7E3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6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C107-5B71-4BCF-B6AC-B25141E5F1A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3BEA-D3E5-451F-9CD3-07DAB7E3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5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C107-5B71-4BCF-B6AC-B25141E5F1A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3BEA-D3E5-451F-9CD3-07DAB7E3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4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C107-5B71-4BCF-B6AC-B25141E5F1A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3BEA-D3E5-451F-9CD3-07DAB7E3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C107-5B71-4BCF-B6AC-B25141E5F1A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83BEA-D3E5-451F-9CD3-07DAB7E3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3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27093"/>
            <a:ext cx="9144000" cy="1882869"/>
          </a:xfrm>
        </p:spPr>
        <p:txBody>
          <a:bodyPr/>
          <a:lstStyle/>
          <a:p>
            <a:r>
              <a:rPr lang="en-US" b="1" u="sng" dirty="0" smtClean="0"/>
              <a:t>Automated Testing with Selenium IDE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1578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8224" y="0"/>
            <a:ext cx="107442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u="sng" dirty="0" smtClean="0">
                <a:solidFill>
                  <a:srgbClr val="282829"/>
                </a:solidFill>
                <a:effectLst/>
              </a:rPr>
              <a:t>Components of Selenium Suite</a:t>
            </a:r>
          </a:p>
          <a:p>
            <a:endParaRPr lang="en-US" b="1" i="0" dirty="0" smtClean="0">
              <a:solidFill>
                <a:srgbClr val="282829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US" sz="2800" b="1" i="0" u="sng" dirty="0" smtClean="0">
                <a:solidFill>
                  <a:srgbClr val="282829"/>
                </a:solidFill>
                <a:effectLst/>
              </a:rPr>
              <a:t>Selenium IDE</a:t>
            </a:r>
            <a:r>
              <a:rPr lang="en-US" b="1" i="0" u="sng" dirty="0" smtClean="0">
                <a:solidFill>
                  <a:srgbClr val="282829"/>
                </a:solidFill>
                <a:effectLst/>
              </a:rPr>
              <a:t> </a:t>
            </a:r>
          </a:p>
          <a:p>
            <a:r>
              <a:rPr lang="en-US" sz="2800" b="1" dirty="0" smtClean="0">
                <a:solidFill>
                  <a:srgbClr val="282829"/>
                </a:solidFill>
              </a:rPr>
              <a:t>--</a:t>
            </a:r>
            <a:r>
              <a:rPr lang="en-US" sz="2800" b="1" i="0" dirty="0" smtClean="0">
                <a:solidFill>
                  <a:srgbClr val="282829"/>
                </a:solidFill>
                <a:effectLst/>
              </a:rPr>
              <a:t> Record and playback automation tool </a:t>
            </a:r>
          </a:p>
          <a:p>
            <a:r>
              <a:rPr lang="en-US" sz="2800" b="1" dirty="0" smtClean="0">
                <a:solidFill>
                  <a:srgbClr val="282829"/>
                </a:solidFill>
              </a:rPr>
              <a:t>-- A</a:t>
            </a:r>
            <a:r>
              <a:rPr lang="en-US" sz="2800" b="1" i="0" dirty="0" smtClean="0">
                <a:solidFill>
                  <a:srgbClr val="282829"/>
                </a:solidFill>
                <a:effectLst/>
              </a:rPr>
              <a:t>utomate the web applications. </a:t>
            </a:r>
          </a:p>
          <a:p>
            <a:r>
              <a:rPr lang="en-US" sz="2800" b="1" i="0" dirty="0" smtClean="0">
                <a:solidFill>
                  <a:srgbClr val="282829"/>
                </a:solidFill>
                <a:effectLst/>
              </a:rPr>
              <a:t>--  </a:t>
            </a:r>
            <a:r>
              <a:rPr lang="en-US" sz="2800" b="1" i="0" dirty="0" smtClean="0">
                <a:solidFill>
                  <a:srgbClr val="282829"/>
                </a:solidFill>
                <a:effectLst/>
              </a:rPr>
              <a:t>Chrome, Edge </a:t>
            </a:r>
            <a:r>
              <a:rPr lang="en-US" sz="2800" b="1" i="0" dirty="0" smtClean="0">
                <a:solidFill>
                  <a:srgbClr val="282829"/>
                </a:solidFill>
                <a:effectLst/>
              </a:rPr>
              <a:t>and Firefox browser extension</a:t>
            </a:r>
            <a:br>
              <a:rPr lang="en-US" sz="2800" b="1" i="0" dirty="0" smtClean="0">
                <a:solidFill>
                  <a:srgbClr val="282829"/>
                </a:solidFill>
                <a:effectLst/>
              </a:rPr>
            </a:br>
            <a:r>
              <a:rPr lang="en-US" sz="2800" b="1" i="0" dirty="0" smtClean="0">
                <a:solidFill>
                  <a:srgbClr val="282829"/>
                </a:solidFill>
                <a:effectLst/>
              </a:rPr>
              <a:t>-- </a:t>
            </a:r>
            <a:r>
              <a:rPr lang="en-US" sz="2800" b="1" i="0" dirty="0" smtClean="0">
                <a:solidFill>
                  <a:srgbClr val="FF0000"/>
                </a:solidFill>
                <a:effectLst/>
              </a:rPr>
              <a:t>People with no or limited programming language experience</a:t>
            </a:r>
            <a:r>
              <a:rPr lang="en-US" b="0" i="0" dirty="0" smtClean="0">
                <a:solidFill>
                  <a:srgbClr val="282829"/>
                </a:solidFill>
                <a:effectLst/>
              </a:rPr>
              <a:t/>
            </a:r>
            <a:br>
              <a:rPr lang="en-US" b="0" i="0" dirty="0" smtClean="0">
                <a:solidFill>
                  <a:srgbClr val="282829"/>
                </a:solidFill>
                <a:effectLst/>
              </a:rPr>
            </a:br>
            <a:r>
              <a:rPr lang="en-US" b="0" i="0" dirty="0" smtClean="0">
                <a:solidFill>
                  <a:srgbClr val="282829"/>
                </a:solidFill>
                <a:effectLst/>
              </a:rPr>
              <a:t/>
            </a:r>
            <a:br>
              <a:rPr lang="en-US" b="0" i="0" dirty="0" smtClean="0">
                <a:solidFill>
                  <a:srgbClr val="282829"/>
                </a:solidFill>
                <a:effectLst/>
              </a:rPr>
            </a:br>
            <a:endParaRPr lang="en-US" b="0" i="0" dirty="0" smtClean="0">
              <a:solidFill>
                <a:srgbClr val="282829"/>
              </a:solidFill>
              <a:effectLst/>
            </a:endParaRPr>
          </a:p>
          <a:p>
            <a:r>
              <a:rPr lang="en-US" sz="2800" b="1" i="0" u="sng" dirty="0" smtClean="0">
                <a:solidFill>
                  <a:schemeClr val="bg1">
                    <a:lumMod val="85000"/>
                  </a:schemeClr>
                </a:solidFill>
                <a:effectLst/>
              </a:rPr>
              <a:t>2. Selenium RC </a:t>
            </a:r>
          </a:p>
          <a:p>
            <a:r>
              <a:rPr lang="en-US" sz="2800" b="0" i="0" dirty="0" smtClean="0">
                <a:solidFill>
                  <a:schemeClr val="bg1">
                    <a:lumMod val="85000"/>
                  </a:schemeClr>
                </a:solidFill>
                <a:effectLst/>
              </a:rPr>
              <a:t>-- Selenium Remote Control(RC) </a:t>
            </a:r>
          </a:p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-- I</a:t>
            </a:r>
            <a:r>
              <a:rPr lang="en-US" sz="2800" b="0" i="0" dirty="0" smtClean="0">
                <a:solidFill>
                  <a:schemeClr val="bg1">
                    <a:lumMod val="85000"/>
                  </a:schemeClr>
                </a:solidFill>
                <a:effectLst/>
              </a:rPr>
              <a:t>nject the </a:t>
            </a:r>
            <a:r>
              <a:rPr lang="en-US" sz="2800" b="0" i="0" dirty="0" err="1" smtClean="0">
                <a:solidFill>
                  <a:schemeClr val="bg1">
                    <a:lumMod val="85000"/>
                  </a:schemeClr>
                </a:solidFill>
                <a:effectLst/>
              </a:rPr>
              <a:t>javascript</a:t>
            </a:r>
            <a:r>
              <a:rPr lang="en-US" sz="2800" b="0" i="0" dirty="0" smtClean="0">
                <a:solidFill>
                  <a:schemeClr val="bg1">
                    <a:lumMod val="85000"/>
                  </a:schemeClr>
                </a:solidFill>
                <a:effectLst/>
              </a:rPr>
              <a:t> code in the browser for automation</a:t>
            </a:r>
          </a:p>
          <a:p>
            <a:r>
              <a:rPr lang="en-US" sz="2800" b="0" i="0" dirty="0" smtClean="0">
                <a:solidFill>
                  <a:schemeClr val="bg1">
                    <a:lumMod val="85000"/>
                  </a:schemeClr>
                </a:solidFill>
                <a:effectLst/>
              </a:rPr>
              <a:t>-- Required an additional server for running the automation scripts</a:t>
            </a:r>
            <a:br>
              <a:rPr lang="en-US" sz="2800" b="0" i="0" dirty="0" smtClean="0">
                <a:solidFill>
                  <a:schemeClr val="bg1">
                    <a:lumMod val="85000"/>
                  </a:schemeClr>
                </a:solidFill>
                <a:effectLst/>
              </a:rPr>
            </a:br>
            <a:r>
              <a:rPr lang="en-US" sz="2800" b="0" i="0" dirty="0" smtClean="0">
                <a:solidFill>
                  <a:schemeClr val="bg1">
                    <a:lumMod val="85000"/>
                  </a:schemeClr>
                </a:solidFill>
                <a:effectLst/>
              </a:rPr>
              <a:t>-- Limitations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chemeClr val="bg1">
                    <a:lumMod val="85000"/>
                  </a:schemeClr>
                </a:solidFill>
                <a:effectLst/>
              </a:rPr>
              <a:t>Slow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chemeClr val="bg1">
                    <a:lumMod val="85000"/>
                  </a:schemeClr>
                </a:solidFill>
                <a:effectLst/>
              </a:rPr>
              <a:t>No headless browser</a:t>
            </a:r>
          </a:p>
        </p:txBody>
      </p:sp>
    </p:spTree>
    <p:extLst>
      <p:ext uri="{BB962C8B-B14F-4D97-AF65-F5344CB8AC3E}">
        <p14:creationId xmlns:p14="http://schemas.microsoft.com/office/powerpoint/2010/main" val="169169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Environment Setting (IDE)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6945" y="756628"/>
            <a:ext cx="56811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 smtClean="0">
                <a:solidFill>
                  <a:srgbClr val="1F2326"/>
                </a:solidFill>
                <a:effectLst/>
              </a:rPr>
              <a:t>Open Firefox, download the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https://www.selenium.dev/downloads/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45" y="1855694"/>
            <a:ext cx="9044526" cy="44716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1572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392" y="1508244"/>
            <a:ext cx="9258860" cy="3133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0922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452" y="913278"/>
            <a:ext cx="9202830" cy="42638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75012" y="2810435"/>
            <a:ext cx="2622176" cy="403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3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72" y="1369919"/>
            <a:ext cx="7858125" cy="2800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859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363" y="1258140"/>
            <a:ext cx="7867650" cy="2943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6969030" y="4750405"/>
            <a:ext cx="2944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https://accounts.google.com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957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671465"/>
              </p:ext>
            </p:extLst>
          </p:nvPr>
        </p:nvGraphicFramePr>
        <p:xfrm>
          <a:off x="4356847" y="3182938"/>
          <a:ext cx="2864223" cy="1133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ackager Shell Object" showAsIcon="1" r:id="rId3" imgW="924840" imgH="488520" progId="Package">
                  <p:embed/>
                </p:oleObj>
              </mc:Choice>
              <mc:Fallback>
                <p:oleObj name="Packager Shell Object" showAsIcon="1" r:id="rId3" imgW="92484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847" y="3182938"/>
                        <a:ext cx="2864223" cy="1133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46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Package</vt:lpstr>
      <vt:lpstr>Automated Testing with Selenium IDE</vt:lpstr>
      <vt:lpstr>PowerPoint Presentation</vt:lpstr>
      <vt:lpstr>Environment Setting (IDE)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Testing with Selenium IDE</dc:title>
  <dc:creator>Uzma Afzal</dc:creator>
  <cp:lastModifiedBy>Uzma Afzal</cp:lastModifiedBy>
  <cp:revision>22</cp:revision>
  <dcterms:created xsi:type="dcterms:W3CDTF">2022-05-16T02:35:04Z</dcterms:created>
  <dcterms:modified xsi:type="dcterms:W3CDTF">2022-05-16T04:02:56Z</dcterms:modified>
</cp:coreProperties>
</file>