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5" r:id="rId9"/>
    <p:sldId id="268" r:id="rId10"/>
    <p:sldId id="266" r:id="rId11"/>
    <p:sldId id="272" r:id="rId12"/>
    <p:sldId id="264" r:id="rId13"/>
    <p:sldId id="269" r:id="rId14"/>
    <p:sldId id="273" r:id="rId15"/>
    <p:sldId id="270" r:id="rId16"/>
    <p:sldId id="271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3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6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00EF-C4FB-48F6-92F7-E340CBF694B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903F-CFE7-45C3-8FB9-690D517CC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 /><Relationship Id="rId2" Type="http://schemas.openxmlformats.org/officeDocument/2006/relationships/hyperlink" Target="http://www.oracle.com/technetwork/java/javase/downloads/index.html" TargetMode="External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www.selenium.dev/downloads/" TargetMode="Externa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wlett-Packard" TargetMode="External" /><Relationship Id="rId13" Type="http://schemas.openxmlformats.org/officeDocument/2006/relationships/hyperlink" Target="https://en.wikipedia.org/wiki/SOAtest" TargetMode="External" /><Relationship Id="rId18" Type="http://schemas.openxmlformats.org/officeDocument/2006/relationships/hyperlink" Target="https://en.wikipedia.org/wiki/Testing_Anywhere" TargetMode="External" /><Relationship Id="rId3" Type="http://schemas.openxmlformats.org/officeDocument/2006/relationships/hyperlink" Target="https://en.wikipedia.org/wiki/OpenJS_Foundation#JS_Foundation" TargetMode="External" /><Relationship Id="rId21" Type="http://schemas.openxmlformats.org/officeDocument/2006/relationships/hyperlink" Target="https://en.wikipedia.org/wiki/Micro_Focus" TargetMode="External" /><Relationship Id="rId7" Type="http://schemas.openxmlformats.org/officeDocument/2006/relationships/hyperlink" Target="https://en.wikipedia.org/wiki/HP_WinRunner" TargetMode="External" /><Relationship Id="rId12" Type="http://schemas.openxmlformats.org/officeDocument/2006/relationships/hyperlink" Target="https://en.wikipedia.org/wiki/Selenium_(software)" TargetMode="External" /><Relationship Id="rId17" Type="http://schemas.openxmlformats.org/officeDocument/2006/relationships/hyperlink" Target="https://en.wikipedia.org/wiki/TestComplete" TargetMode="External" /><Relationship Id="rId25" Type="http://schemas.openxmlformats.org/officeDocument/2006/relationships/hyperlink" Target="https://en.wikipedia.org/wiki/Hewlett-Packard_Enterprise" TargetMode="External" /><Relationship Id="rId2" Type="http://schemas.openxmlformats.org/officeDocument/2006/relationships/hyperlink" Target="https://en.wikipedia.org/wiki/Appium" TargetMode="External" /><Relationship Id="rId16" Type="http://schemas.openxmlformats.org/officeDocument/2006/relationships/hyperlink" Target="https://en.wikipedia.org/wiki/Telerik" TargetMode="External" /><Relationship Id="rId20" Type="http://schemas.openxmlformats.org/officeDocument/2006/relationships/hyperlink" Target="https://en.wikipedia.org/wiki/TestPartner" TargetMode="Externa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en.wikipedia.org/wiki/TestPlant" TargetMode="External" /><Relationship Id="rId11" Type="http://schemas.openxmlformats.org/officeDocument/2006/relationships/hyperlink" Target="https://en.wikipedia.org/wiki/Comparison_of_GUI_testing_tools#cite_note-13" TargetMode="External" /><Relationship Id="rId24" Type="http://schemas.openxmlformats.org/officeDocument/2006/relationships/hyperlink" Target="https://en.wikipedia.org/wiki/Comparison_of_GUI_testing_tools#cite_note-23" TargetMode="External" /><Relationship Id="rId5" Type="http://schemas.openxmlformats.org/officeDocument/2006/relationships/hyperlink" Target="https://en.wikipedia.org/wiki/Eggplant_Functional" TargetMode="External" /><Relationship Id="rId15" Type="http://schemas.openxmlformats.org/officeDocument/2006/relationships/hyperlink" Target="https://en.wikipedia.org/wiki/Test_Studio" TargetMode="External" /><Relationship Id="rId23" Type="http://schemas.openxmlformats.org/officeDocument/2006/relationships/hyperlink" Target="https://en.wikipedia.org/wiki/ThoughtWorks" TargetMode="External" /><Relationship Id="rId10" Type="http://schemas.openxmlformats.org/officeDocument/2006/relationships/hyperlink" Target="https://en.wikipedia.org/wiki/Sahi_(software)" TargetMode="External" /><Relationship Id="rId19" Type="http://schemas.openxmlformats.org/officeDocument/2006/relationships/hyperlink" Target="https://en.wikipedia.org/wiki/Automation_Anywhere" TargetMode="External" /><Relationship Id="rId4" Type="http://schemas.openxmlformats.org/officeDocument/2006/relationships/hyperlink" Target="https://en.wikipedia.org/wiki/Blisk_(browser)" TargetMode="External" /><Relationship Id="rId9" Type="http://schemas.openxmlformats.org/officeDocument/2006/relationships/hyperlink" Target="https://en.wikipedia.org/wiki/Robot_Framework" TargetMode="External" /><Relationship Id="rId14" Type="http://schemas.openxmlformats.org/officeDocument/2006/relationships/hyperlink" Target="https://en.wikipedia.org/wiki/Parasoft" TargetMode="External" /><Relationship Id="rId22" Type="http://schemas.openxmlformats.org/officeDocument/2006/relationships/hyperlink" Target="https://en.wikipedia.org/wiki/Twist_(software)" TargetMode="Externa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89183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424" y="912657"/>
            <a:ext cx="927847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u="sng" dirty="0">
                <a:solidFill>
                  <a:srgbClr val="282829"/>
                </a:solidFill>
                <a:effectLst/>
              </a:rPr>
              <a:t>Scripting test cases</a:t>
            </a:r>
          </a:p>
          <a:p>
            <a:endParaRPr lang="en-US" sz="2400" b="0" i="0" dirty="0">
              <a:solidFill>
                <a:srgbClr val="282829"/>
              </a:solidFill>
              <a:effectLst/>
            </a:endParaRPr>
          </a:p>
          <a:p>
            <a:r>
              <a:rPr lang="en-US" sz="2400" b="0" i="0" dirty="0">
                <a:solidFill>
                  <a:srgbClr val="282829"/>
                </a:solidFill>
                <a:effectLst/>
              </a:rPr>
              <a:t>A typical script for a web application test case looks like this-</a:t>
            </a:r>
          </a:p>
          <a:p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Open browser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Navigate to the application URL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Perform some actions on different web elements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Post some data picked from external test data files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Validation or assertion logic</a:t>
            </a:r>
          </a:p>
        </p:txBody>
      </p:sp>
    </p:spTree>
    <p:extLst>
      <p:ext uri="{BB962C8B-B14F-4D97-AF65-F5344CB8AC3E}">
        <p14:creationId xmlns:p14="http://schemas.microsoft.com/office/powerpoint/2010/main" val="347126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8739" y="2289593"/>
            <a:ext cx="41408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i="0" u="sng" dirty="0">
                <a:solidFill>
                  <a:srgbClr val="282829"/>
                </a:solidFill>
                <a:effectLst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5646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3376" y="1463986"/>
            <a:ext cx="104349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Free and open-source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Web-based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Different browsers, platforms, and programming languages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91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224" y="0"/>
            <a:ext cx="10744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u="sng" dirty="0">
                <a:solidFill>
                  <a:srgbClr val="282829"/>
                </a:solidFill>
                <a:effectLst/>
              </a:rPr>
              <a:t>Components of Selenium Suite</a:t>
            </a:r>
          </a:p>
          <a:p>
            <a:endParaRPr lang="en-US" b="1" i="0" dirty="0">
              <a:solidFill>
                <a:srgbClr val="282829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800" b="1" i="0" u="sng" dirty="0">
                <a:solidFill>
                  <a:srgbClr val="282829"/>
                </a:solidFill>
                <a:effectLst/>
              </a:rPr>
              <a:t>Selenium IDE</a:t>
            </a:r>
            <a:r>
              <a:rPr lang="en-US" b="0" i="0" u="sng" dirty="0">
                <a:solidFill>
                  <a:srgbClr val="282829"/>
                </a:solidFill>
                <a:effectLst/>
              </a:rPr>
              <a:t> </a:t>
            </a:r>
          </a:p>
          <a:p>
            <a:r>
              <a:rPr lang="en-US" sz="2800" dirty="0">
                <a:solidFill>
                  <a:srgbClr val="282829"/>
                </a:solidFill>
              </a:rPr>
              <a:t>--</a:t>
            </a:r>
            <a:r>
              <a:rPr lang="en-US" sz="2800" b="0" i="0" dirty="0">
                <a:solidFill>
                  <a:srgbClr val="282829"/>
                </a:solidFill>
                <a:effectLst/>
              </a:rPr>
              <a:t> Record and playback automation tool </a:t>
            </a:r>
          </a:p>
          <a:p>
            <a:r>
              <a:rPr lang="en-US" sz="2800" dirty="0">
                <a:solidFill>
                  <a:srgbClr val="282829"/>
                </a:solidFill>
              </a:rPr>
              <a:t>-- A</a:t>
            </a:r>
            <a:r>
              <a:rPr lang="en-US" sz="2800" b="0" i="0" dirty="0">
                <a:solidFill>
                  <a:srgbClr val="282829"/>
                </a:solidFill>
                <a:effectLst/>
              </a:rPr>
              <a:t>utomate the web applications. </a:t>
            </a:r>
          </a:p>
          <a:p>
            <a:r>
              <a:rPr lang="en-US" sz="2800" b="0" i="0" dirty="0">
                <a:solidFill>
                  <a:srgbClr val="282829"/>
                </a:solidFill>
                <a:effectLst/>
              </a:rPr>
              <a:t>--  Chrome and Firefox browser extension</a:t>
            </a:r>
            <a:br>
              <a:rPr lang="en-US" sz="2800" b="0" i="0" dirty="0">
                <a:solidFill>
                  <a:srgbClr val="282829"/>
                </a:solidFill>
                <a:effectLst/>
              </a:rPr>
            </a:br>
            <a:r>
              <a:rPr lang="en-US" sz="2800" b="0" i="0" dirty="0">
                <a:solidFill>
                  <a:srgbClr val="282829"/>
                </a:solidFill>
                <a:effectLst/>
              </a:rPr>
              <a:t>-- People with no or limited programming language experience</a:t>
            </a:r>
            <a:br>
              <a:rPr lang="en-US" b="0" i="0" dirty="0">
                <a:solidFill>
                  <a:srgbClr val="282829"/>
                </a:solidFill>
                <a:effectLst/>
              </a:rPr>
            </a:br>
            <a:br>
              <a:rPr lang="en-US" b="0" i="0" dirty="0">
                <a:solidFill>
                  <a:srgbClr val="282829"/>
                </a:solidFill>
                <a:effectLst/>
              </a:rPr>
            </a:br>
            <a:endParaRPr lang="en-US" b="0" i="0" dirty="0">
              <a:solidFill>
                <a:srgbClr val="282829"/>
              </a:solidFill>
              <a:effectLst/>
            </a:endParaRPr>
          </a:p>
          <a:p>
            <a:r>
              <a:rPr lang="en-US" sz="2800" b="1" i="0" u="sng" dirty="0">
                <a:solidFill>
                  <a:srgbClr val="282829"/>
                </a:solidFill>
                <a:effectLst/>
              </a:rPr>
              <a:t>2. Selenium RC </a:t>
            </a:r>
          </a:p>
          <a:p>
            <a:r>
              <a:rPr lang="en-US" sz="2800" b="0" i="0" dirty="0">
                <a:solidFill>
                  <a:srgbClr val="282829"/>
                </a:solidFill>
                <a:effectLst/>
              </a:rPr>
              <a:t>-- Selenium Remote Control(RC) </a:t>
            </a:r>
          </a:p>
          <a:p>
            <a:r>
              <a:rPr lang="en-US" sz="2800" dirty="0">
                <a:solidFill>
                  <a:srgbClr val="282829"/>
                </a:solidFill>
              </a:rPr>
              <a:t>-- I</a:t>
            </a:r>
            <a:r>
              <a:rPr lang="en-US" sz="2800" b="0" i="0" dirty="0">
                <a:solidFill>
                  <a:srgbClr val="282829"/>
                </a:solidFill>
                <a:effectLst/>
              </a:rPr>
              <a:t>nject the </a:t>
            </a:r>
            <a:r>
              <a:rPr lang="en-US" sz="2800" b="0" i="0" dirty="0" err="1">
                <a:solidFill>
                  <a:srgbClr val="282829"/>
                </a:solidFill>
                <a:effectLst/>
              </a:rPr>
              <a:t>javascript</a:t>
            </a:r>
            <a:r>
              <a:rPr lang="en-US" sz="2800" b="0" i="0" dirty="0">
                <a:solidFill>
                  <a:srgbClr val="282829"/>
                </a:solidFill>
                <a:effectLst/>
              </a:rPr>
              <a:t> code in the browser for automation</a:t>
            </a:r>
          </a:p>
          <a:p>
            <a:r>
              <a:rPr lang="en-US" sz="2800" b="0" i="0" dirty="0">
                <a:solidFill>
                  <a:srgbClr val="282829"/>
                </a:solidFill>
                <a:effectLst/>
              </a:rPr>
              <a:t>-- Required an additional server for running the automation scripts</a:t>
            </a:r>
            <a:br>
              <a:rPr lang="en-US" sz="2800" b="0" i="0" dirty="0">
                <a:solidFill>
                  <a:srgbClr val="282829"/>
                </a:solidFill>
                <a:effectLst/>
              </a:rPr>
            </a:br>
            <a:r>
              <a:rPr lang="en-US" sz="2800" b="0" i="0" dirty="0">
                <a:solidFill>
                  <a:srgbClr val="282829"/>
                </a:solidFill>
                <a:effectLst/>
              </a:rPr>
              <a:t>-- Limitations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Slow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No headless browser</a:t>
            </a:r>
          </a:p>
        </p:txBody>
      </p:sp>
    </p:spTree>
    <p:extLst>
      <p:ext uri="{BB962C8B-B14F-4D97-AF65-F5344CB8AC3E}">
        <p14:creationId xmlns:p14="http://schemas.microsoft.com/office/powerpoint/2010/main" val="115946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224" y="0"/>
            <a:ext cx="10744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</a:rPr>
              <a:t>3. Selenium </a:t>
            </a:r>
            <a:r>
              <a:rPr lang="en-US" sz="2400" b="1" i="0" dirty="0" err="1">
                <a:solidFill>
                  <a:srgbClr val="282829"/>
                </a:solidFill>
                <a:effectLst/>
              </a:rPr>
              <a:t>WebDriver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 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</a:rPr>
              <a:t>– Most important component </a:t>
            </a:r>
          </a:p>
          <a:p>
            <a:r>
              <a:rPr lang="en-US" sz="2400" dirty="0">
                <a:solidFill>
                  <a:srgbClr val="282829"/>
                </a:solidFill>
              </a:rPr>
              <a:t>-- D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ifferent drivers for different browsers – Chrome, Firefox, IE, Safari, </a:t>
            </a:r>
            <a:r>
              <a:rPr lang="en-US" sz="2400" b="0" i="0" dirty="0" err="1">
                <a:solidFill>
                  <a:srgbClr val="282829"/>
                </a:solidFill>
                <a:effectLst/>
              </a:rPr>
              <a:t>etc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rgbClr val="282829"/>
                </a:solidFill>
              </a:rPr>
              <a:t>-- S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upport multiple programming languages– Java, Python, Ruby, etc.</a:t>
            </a:r>
            <a:br>
              <a:rPr lang="en-US" sz="2400" b="0" i="0" dirty="0">
                <a:solidFill>
                  <a:srgbClr val="282829"/>
                </a:solidFill>
                <a:effectLst/>
              </a:rPr>
            </a:br>
            <a:r>
              <a:rPr lang="en-US" sz="2400" dirty="0">
                <a:solidFill>
                  <a:srgbClr val="282829"/>
                </a:solidFill>
              </a:rPr>
              <a:t>--P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urely object-oriented </a:t>
            </a:r>
          </a:p>
          <a:p>
            <a:r>
              <a:rPr lang="en-US" sz="2400" dirty="0">
                <a:solidFill>
                  <a:srgbClr val="282829"/>
                </a:solidFill>
              </a:rPr>
              <a:t>-- </a:t>
            </a:r>
            <a:r>
              <a:rPr lang="en-US" sz="2400" dirty="0">
                <a:solidFill>
                  <a:srgbClr val="282829"/>
                </a:solidFill>
                <a:latin typeface="Segoe UI" panose="020B0502040204020203" pitchFamily="34" charset="0"/>
              </a:rPr>
              <a:t>A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utomates the browsers by calling their native method directly unlike Selenium RC which injects </a:t>
            </a:r>
            <a:r>
              <a:rPr lang="en-US" sz="2400" b="0" i="0" dirty="0" err="1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 in browsers.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Webdriver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 is much faster than Selenium RC.</a:t>
            </a:r>
          </a:p>
          <a:p>
            <a:r>
              <a:rPr lang="en-US" sz="2400" dirty="0"/>
              <a:t>-- Directly calls the methods of different browsers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hence we have a separate driver for each browser.</a:t>
            </a:r>
            <a:endParaRPr lang="en-US" sz="2400" b="0" i="0" dirty="0">
              <a:solidFill>
                <a:srgbClr val="282829"/>
              </a:solidFill>
              <a:effectLst/>
            </a:endParaRPr>
          </a:p>
          <a:p>
            <a:endParaRPr lang="en-US" sz="2400" b="0" i="0" dirty="0">
              <a:solidFill>
                <a:srgbClr val="282829"/>
              </a:solidFill>
              <a:effectLst/>
            </a:endParaRPr>
          </a:p>
          <a:p>
            <a:r>
              <a:rPr lang="en-US" sz="2400" b="1" i="0" dirty="0">
                <a:solidFill>
                  <a:srgbClr val="282829"/>
                </a:solidFill>
                <a:effectLst/>
              </a:rPr>
              <a:t>4. Selenium Grid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 </a:t>
            </a:r>
          </a:p>
          <a:p>
            <a:r>
              <a:rPr lang="en-US" sz="2400" dirty="0">
                <a:solidFill>
                  <a:srgbClr val="282829"/>
                </a:solidFill>
              </a:rPr>
              <a:t>--H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elps in the distributed running of Selenium tests in parallel across multiple remote machines.</a:t>
            </a:r>
          </a:p>
          <a:p>
            <a:r>
              <a:rPr lang="en-US" sz="2400" dirty="0">
                <a:solidFill>
                  <a:srgbClr val="282829"/>
                </a:solidFill>
              </a:rPr>
              <a:t>--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 </a:t>
            </a:r>
            <a:r>
              <a:rPr lang="en-US" sz="2400" dirty="0">
                <a:solidFill>
                  <a:srgbClr val="282829"/>
                </a:solidFill>
              </a:rPr>
              <a:t>H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as a hub and multiple nodes.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Nodes run the Selenium instances on which the test cases are executed.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Nodes are connected to a central hub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Hub acts as a server and controls the whole test execution.</a:t>
            </a:r>
            <a:br>
              <a:rPr lang="en-US" sz="2400" b="0" i="0" dirty="0">
                <a:solidFill>
                  <a:srgbClr val="282829"/>
                </a:solidFill>
                <a:effectLst/>
              </a:rPr>
            </a:br>
            <a:endParaRPr lang="en-US" sz="2400" b="0" i="0" dirty="0">
              <a:solidFill>
                <a:srgbClr val="2828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88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518" y="612845"/>
            <a:ext cx="10515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u="sng" dirty="0">
                <a:solidFill>
                  <a:srgbClr val="282829"/>
                </a:solidFill>
                <a:effectLst/>
              </a:rPr>
              <a:t>Advantages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open source, no licensing cost</a:t>
            </a:r>
            <a:endParaRPr lang="en-US" sz="2800" dirty="0">
              <a:solidFill>
                <a:srgbClr val="28282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8282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Scripting --widely used programming languages like Java, C#, Ruby, and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8282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Provides platform support for– Windows, Linux, Mac OS, and Solaris.</a:t>
            </a:r>
            <a:endParaRPr lang="en-US" sz="2800" dirty="0">
              <a:solidFill>
                <a:srgbClr val="28282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8282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Supports --Chrome, Firefox, Edge, Internet Explorer, Opera, and Safari.</a:t>
            </a:r>
            <a:endParaRPr lang="en-US" sz="2800" dirty="0">
              <a:solidFill>
                <a:srgbClr val="28282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8282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Provides record and playback features</a:t>
            </a:r>
            <a:br>
              <a:rPr lang="en-US" sz="2800" b="0" i="0" dirty="0">
                <a:solidFill>
                  <a:srgbClr val="282829"/>
                </a:solidFill>
                <a:effectLst/>
              </a:rPr>
            </a:br>
            <a:endParaRPr lang="en-US" sz="2800" b="0" i="0" dirty="0">
              <a:solidFill>
                <a:srgbClr val="2828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511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1634" y="678720"/>
            <a:ext cx="95608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u="sng" dirty="0">
                <a:solidFill>
                  <a:srgbClr val="282829"/>
                </a:solidFill>
                <a:effectLst/>
              </a:rPr>
              <a:t>Limitations</a:t>
            </a:r>
          </a:p>
          <a:p>
            <a:endParaRPr lang="en-US" sz="2800" b="1" i="0" dirty="0">
              <a:solidFill>
                <a:srgbClr val="28282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Does not provide desktop application support</a:t>
            </a:r>
            <a:endParaRPr lang="en-US" sz="2800" dirty="0">
              <a:solidFill>
                <a:srgbClr val="28282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82829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Web Services – REST or SOAP cannot be automated using Selenium.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8282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82829"/>
                </a:solidFill>
                <a:effectLst/>
              </a:rPr>
              <a:t>Selenium </a:t>
            </a:r>
            <a:r>
              <a:rPr lang="en-US" sz="2800" b="0" i="0" dirty="0" err="1">
                <a:solidFill>
                  <a:srgbClr val="282829"/>
                </a:solidFill>
                <a:effectLst/>
              </a:rPr>
              <a:t>WebDriver</a:t>
            </a:r>
            <a:r>
              <a:rPr lang="en-US" sz="2800" b="0" i="0" dirty="0">
                <a:solidFill>
                  <a:srgbClr val="282829"/>
                </a:solidFill>
                <a:effectLst/>
              </a:rPr>
              <a:t> requires programming language requirements for script creation.</a:t>
            </a:r>
            <a:br>
              <a:rPr lang="en-US" sz="2800" b="0" i="0" dirty="0">
                <a:solidFill>
                  <a:srgbClr val="282829"/>
                </a:solidFill>
                <a:effectLst/>
              </a:rPr>
            </a:br>
            <a:br>
              <a:rPr lang="en-US" sz="2800" b="0" i="0" dirty="0">
                <a:solidFill>
                  <a:srgbClr val="282829"/>
                </a:solidFill>
                <a:effectLst/>
              </a:rPr>
            </a:br>
            <a:endParaRPr lang="en-US" sz="2800" b="0" i="0" dirty="0">
              <a:solidFill>
                <a:srgbClr val="2828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09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005" y="2464405"/>
            <a:ext cx="7438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i="0" dirty="0" err="1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Webdriver</a:t>
            </a:r>
            <a:r>
              <a:rPr lang="en-US" sz="5400" b="1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264336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883" y="1000088"/>
            <a:ext cx="108786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</a:rPr>
              <a:t>Configuring Java on a machine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Download the latest version of the Java Development Kit(JDK) from </a:t>
            </a:r>
            <a:r>
              <a:rPr lang="en-US" sz="2400" b="0" i="0" u="sng" dirty="0">
                <a:solidFill>
                  <a:srgbClr val="1B78E2"/>
                </a:solidFill>
                <a:effectLst/>
                <a:hlinkClick r:id="rId2"/>
              </a:rPr>
              <a:t>Oracle.com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. </a:t>
            </a:r>
          </a:p>
          <a:p>
            <a:br>
              <a:rPr lang="en-US" sz="2400" dirty="0"/>
            </a:br>
            <a:r>
              <a:rPr lang="en-US" sz="2400" b="1" dirty="0">
                <a:solidFill>
                  <a:srgbClr val="282829"/>
                </a:solidFill>
              </a:rPr>
              <a:t>E</a:t>
            </a:r>
            <a:r>
              <a:rPr lang="en-US" sz="2400" b="1" i="0" dirty="0">
                <a:solidFill>
                  <a:srgbClr val="282829"/>
                </a:solidFill>
                <a:effectLst/>
              </a:rPr>
              <a:t>clipse or any Java IDE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2829"/>
                </a:solidFill>
                <a:effectLst/>
              </a:rPr>
              <a:t>Download the latest version of the Java IDE (</a:t>
            </a:r>
            <a:r>
              <a:rPr lang="en-US" sz="2400" b="0" i="0" u="sng" dirty="0">
                <a:solidFill>
                  <a:srgbClr val="1B78E2"/>
                </a:solidFill>
                <a:effectLst/>
                <a:hlinkClick r:id="rId3"/>
              </a:rPr>
              <a:t>Eclipse.org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.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82829"/>
              </a:solidFill>
            </a:endParaRPr>
          </a:p>
          <a:p>
            <a:r>
              <a:rPr lang="en-US" sz="2400" b="1" i="0" dirty="0">
                <a:solidFill>
                  <a:srgbClr val="282829"/>
                </a:solidFill>
                <a:effectLst/>
              </a:rPr>
              <a:t>Selenium </a:t>
            </a:r>
            <a:r>
              <a:rPr lang="en-US" sz="2400" b="1" i="0" dirty="0" err="1">
                <a:solidFill>
                  <a:srgbClr val="282829"/>
                </a:solidFill>
                <a:effectLst/>
              </a:rPr>
              <a:t>WebDriver</a:t>
            </a:r>
            <a:r>
              <a:rPr lang="en-US" sz="2400" b="1" i="0" dirty="0">
                <a:solidFill>
                  <a:srgbClr val="282829"/>
                </a:solidFill>
                <a:effectLst/>
              </a:rPr>
              <a:t> 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sng" dirty="0" err="1">
                <a:solidFill>
                  <a:srgbClr val="1B78E2"/>
                </a:solidFill>
                <a:effectLst/>
                <a:hlinkClick r:id="rId4"/>
              </a:rPr>
              <a:t>Selenium.dev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 website and under “Selenium Client &amp; </a:t>
            </a:r>
            <a:r>
              <a:rPr lang="en-US" sz="2400" b="0" i="0" dirty="0" err="1">
                <a:solidFill>
                  <a:srgbClr val="282829"/>
                </a:solidFill>
                <a:effectLst/>
              </a:rPr>
              <a:t>WebDriver</a:t>
            </a:r>
            <a:r>
              <a:rPr lang="en-US" sz="2400" b="0" i="0" dirty="0">
                <a:solidFill>
                  <a:srgbClr val="282829"/>
                </a:solidFill>
                <a:effectLst/>
              </a:rPr>
              <a:t> Language Bindings”, click on ‘Download’ link for language 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Unzip  and place it on any directory as a library folder (Remember the name)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Creating a project and configuring Selenium jars</a:t>
            </a:r>
            <a:r>
              <a:rPr lang="en-US" sz="2400" dirty="0"/>
              <a:t>.</a:t>
            </a:r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73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883" y="1000088"/>
            <a:ext cx="108786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Creating a project and configuring Selenium jars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Launch eclipse.exe.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your workspace to any location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new project- File-&gt;New-&gt;Project…-&gt;Java-&gt;Java Project (Remember Name) click Finish.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 </a:t>
            </a:r>
            <a:r>
              <a:rPr lang="en-US" sz="2400" dirty="0" err="1"/>
              <a:t>src</a:t>
            </a:r>
            <a:r>
              <a:rPr lang="en-US" sz="2400" dirty="0"/>
              <a:t> folder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package-Right Click </a:t>
            </a:r>
            <a:r>
              <a:rPr lang="en-US" sz="2400" dirty="0" err="1"/>
              <a:t>src</a:t>
            </a:r>
            <a:r>
              <a:rPr lang="en-US" sz="2400" dirty="0"/>
              <a:t>-&gt;New-&gt;Package. Name your package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Inside this package create a new class and name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Right Click your project on the left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Click on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Click on “Java Build Path” on the left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Click on the Libraries tab on the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Click on the “Add External Jars..” button.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browse to the location where selenium libraries are placed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Addlibraries-selenium-java-2.39.0.jar and selenium-java-2.39.0-srcs.jar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libraries present in the libs folder</a:t>
            </a:r>
          </a:p>
          <a:p>
            <a:endParaRPr lang="en-US" sz="2400" b="0" i="0" dirty="0">
              <a:solidFill>
                <a:srgbClr val="282829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828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8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79413" y="6742113"/>
            <a:ext cx="3798887" cy="258762"/>
          </a:xfrm>
        </p:spPr>
        <p:txBody>
          <a:bodyPr/>
          <a:lstStyle/>
          <a:p>
            <a:endParaRPr lang="de-DE"/>
          </a:p>
          <a:p>
            <a:fld id="{5F550366-A5D3-4E21-A007-F17698DF8A19}" type="slidenum">
              <a:rPr lang="de-DE"/>
              <a:pPr/>
              <a:t>2</a:t>
            </a:fld>
            <a:r>
              <a:rPr lang="de-DE"/>
              <a:t> </a:t>
            </a:r>
            <a:r>
              <a:rPr lang="de-DE" sz="1000"/>
              <a:t>/ Ropota Andrei / Automated Testing / </a:t>
            </a:r>
          </a:p>
          <a:p>
            <a:endParaRPr lang="de-DE" sz="10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4278" y="1869141"/>
            <a:ext cx="10741025" cy="2312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/>
              <a:t>Automated testing: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management </a:t>
            </a:r>
            <a:r>
              <a:rPr lang="en-US" dirty="0"/>
              <a:t>and performance of test activities, to include the </a:t>
            </a:r>
            <a:r>
              <a:rPr lang="en-US" dirty="0">
                <a:solidFill>
                  <a:srgbClr val="FF0000"/>
                </a:solidFill>
              </a:rPr>
              <a:t>development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execution</a:t>
            </a:r>
            <a:r>
              <a:rPr lang="en-US" dirty="0"/>
              <a:t> of test </a:t>
            </a:r>
            <a:r>
              <a:rPr lang="en-US" dirty="0">
                <a:solidFill>
                  <a:srgbClr val="FF0000"/>
                </a:solidFill>
              </a:rPr>
              <a:t>scripts </a:t>
            </a:r>
            <a:r>
              <a:rPr lang="en-US" dirty="0"/>
              <a:t>having as objective the verification of test requirements, using an </a:t>
            </a:r>
            <a:r>
              <a:rPr lang="en-US" b="1" dirty="0">
                <a:solidFill>
                  <a:srgbClr val="FF0000"/>
                </a:solidFill>
              </a:rPr>
              <a:t>automated test tool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6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992" y="1133146"/>
            <a:ext cx="5228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>
                <a:effectLst/>
                <a:latin typeface="canada-type-gibson"/>
              </a:rPr>
              <a:t>Types of 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264835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0525" y="238125"/>
            <a:ext cx="10741025" cy="658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Automated testing vs. Manual testing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525" y="1217613"/>
            <a:ext cx="11510122" cy="507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/>
              <a:t>Pros </a:t>
            </a:r>
          </a:p>
          <a:p>
            <a:pPr lvl="1"/>
            <a:r>
              <a:rPr lang="en-US" dirty="0"/>
              <a:t>If a set of tests must be ran </a:t>
            </a:r>
            <a:r>
              <a:rPr lang="en-US" dirty="0">
                <a:solidFill>
                  <a:srgbClr val="FF0000"/>
                </a:solidFill>
              </a:rPr>
              <a:t>repeatedly</a:t>
            </a:r>
            <a:r>
              <a:rPr lang="en-US" dirty="0"/>
              <a:t>, automation is a huge win</a:t>
            </a:r>
          </a:p>
          <a:p>
            <a:pPr lvl="1"/>
            <a:r>
              <a:rPr lang="en-US" dirty="0"/>
              <a:t>Offers the possibility to add a large test matrix (e.g. different languages on different OS platforms)</a:t>
            </a:r>
          </a:p>
          <a:p>
            <a:pPr lvl="1"/>
            <a:r>
              <a:rPr lang="en-US" dirty="0"/>
              <a:t>Automated tests can be run the </a:t>
            </a:r>
            <a:r>
              <a:rPr lang="en-US" dirty="0">
                <a:solidFill>
                  <a:srgbClr val="FF0000"/>
                </a:solidFill>
              </a:rPr>
              <a:t>same time on different machines</a:t>
            </a:r>
            <a:r>
              <a:rPr lang="en-US" dirty="0"/>
              <a:t>, whereas manual tests must be run sequentially</a:t>
            </a:r>
          </a:p>
          <a:p>
            <a:pPr marL="209550" indent="-304800"/>
            <a:endParaRPr lang="en-US" sz="2400" dirty="0"/>
          </a:p>
          <a:p>
            <a:pPr marL="0" indent="0">
              <a:buNone/>
            </a:pPr>
            <a:r>
              <a:rPr lang="en-US" sz="3200" b="1" u="sng" dirty="0"/>
              <a:t>Cons</a:t>
            </a:r>
          </a:p>
          <a:p>
            <a:pPr marL="666750" lvl="1" indent="-304800"/>
            <a:r>
              <a:rPr lang="en-US" dirty="0"/>
              <a:t>Costs - Writing the test cases and writing or configuring the automate framework that is used </a:t>
            </a:r>
            <a:r>
              <a:rPr lang="en-US" dirty="0">
                <a:solidFill>
                  <a:srgbClr val="FF0000"/>
                </a:solidFill>
              </a:rPr>
              <a:t>costs </a:t>
            </a:r>
            <a:r>
              <a:rPr lang="en-US" dirty="0"/>
              <a:t>more initially than running the test manually.</a:t>
            </a:r>
          </a:p>
          <a:p>
            <a:pPr marL="666750" lvl="1" indent="-304800"/>
            <a:r>
              <a:rPr lang="en-US" dirty="0"/>
              <a:t>Some tests </a:t>
            </a:r>
            <a:r>
              <a:rPr lang="en-US" dirty="0">
                <a:solidFill>
                  <a:srgbClr val="FF0000"/>
                </a:solidFill>
              </a:rPr>
              <a:t>can't be automated </a:t>
            </a:r>
            <a:r>
              <a:rPr lang="en-US" dirty="0"/>
              <a:t>– manual tests are needed </a:t>
            </a:r>
          </a:p>
          <a:p>
            <a:pPr marL="666750" lvl="1" indent="-3048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0525" y="238125"/>
            <a:ext cx="10741025" cy="658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Decision to Automate Test: Overcoming False Expectations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525" y="1217613"/>
            <a:ext cx="2805113" cy="507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EXPECTATION</a:t>
            </a:r>
          </a:p>
          <a:p>
            <a:r>
              <a:rPr lang="en-US" sz="2000" dirty="0"/>
              <a:t>Automatic test plan generation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Test tool fits all</a:t>
            </a:r>
          </a:p>
          <a:p>
            <a:r>
              <a:rPr lang="en-US" sz="2000" dirty="0"/>
              <a:t>Imminent test effort reduction</a:t>
            </a:r>
          </a:p>
          <a:p>
            <a:r>
              <a:rPr lang="en-US" sz="2000" dirty="0"/>
              <a:t>Tool ease of use</a:t>
            </a:r>
          </a:p>
          <a:p>
            <a:r>
              <a:rPr lang="en-US" sz="2000" dirty="0"/>
              <a:t>Universal application of test automation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100% test coverage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348038" y="1217613"/>
            <a:ext cx="7783512" cy="507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REALITY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No tool can create automatically a comprehensive test plan</a:t>
            </a:r>
          </a:p>
          <a:p>
            <a:r>
              <a:rPr lang="en-US" sz="2000" dirty="0"/>
              <a:t>No single tool can support all operating systems environments and programming languages</a:t>
            </a:r>
          </a:p>
          <a:p>
            <a:r>
              <a:rPr lang="en-US" sz="2000" dirty="0"/>
              <a:t>Initial use of an automated test tool can actually </a:t>
            </a:r>
            <a:r>
              <a:rPr lang="en-US" sz="2000" dirty="0">
                <a:solidFill>
                  <a:srgbClr val="FF0000"/>
                </a:solidFill>
              </a:rPr>
              <a:t>increase the test effort  </a:t>
            </a:r>
          </a:p>
          <a:p>
            <a:r>
              <a:rPr lang="en-US" sz="2000" dirty="0"/>
              <a:t>Using an automated tool requires </a:t>
            </a:r>
            <a:r>
              <a:rPr lang="en-US" sz="2000" b="1" u="sng" dirty="0">
                <a:solidFill>
                  <a:srgbClr val="FF0000"/>
                </a:solidFill>
              </a:rPr>
              <a:t>new skills, additional training is required</a:t>
            </a:r>
          </a:p>
          <a:p>
            <a:r>
              <a:rPr lang="en-US" sz="2000" dirty="0"/>
              <a:t>Not all the tests required for a project can be automated (e.g. some test are physically impossible; time or cost limitation)</a:t>
            </a:r>
          </a:p>
          <a:p>
            <a:r>
              <a:rPr lang="en-US" sz="2000" dirty="0"/>
              <a:t>It is impossible to perform an exhaustive testing of all the possible inputs (simple or combination) to a system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2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218660" y="886676"/>
            <a:ext cx="8242300" cy="605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>
                <a:latin typeface="+mn-lt"/>
                <a:ea typeface="Calibri" charset="0"/>
              </a:rPr>
              <a:t>Most of Today’s Testing is </a:t>
            </a:r>
            <a:r>
              <a:rPr lang="en-US" altLang="en-US" sz="3000" u="sng">
                <a:latin typeface="+mn-lt"/>
                <a:ea typeface="Calibri" charset="0"/>
              </a:rPr>
              <a:t>Still</a:t>
            </a:r>
            <a:r>
              <a:rPr lang="en-US" altLang="en-US" sz="3000">
                <a:latin typeface="+mn-lt"/>
                <a:ea typeface="Calibri" charset="0"/>
              </a:rPr>
              <a:t> Done Manually</a:t>
            </a:r>
            <a:endParaRPr lang="en-US" altLang="en-US" sz="3000" dirty="0">
              <a:latin typeface="+mn-lt"/>
              <a:ea typeface="Calibri" charset="0"/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44660F7-412C-4CDD-AB7B-D17A2D8F6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947654"/>
              </p:ext>
            </p:extLst>
          </p:nvPr>
        </p:nvGraphicFramePr>
        <p:xfrm>
          <a:off x="2514600" y="2315155"/>
          <a:ext cx="5620871" cy="20774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0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/>
                        <a:t>More than 80%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59" marR="110659" marT="55345" marB="5534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10%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59" marR="110659" marT="55345" marB="553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63">
                <a:tc>
                  <a:txBody>
                    <a:bodyPr/>
                    <a:lstStyle/>
                    <a:p>
                      <a:r>
                        <a:rPr lang="en-US" sz="2000" dirty="0"/>
                        <a:t>Between</a:t>
                      </a:r>
                      <a:r>
                        <a:rPr lang="en-US" sz="2000" baseline="0" dirty="0"/>
                        <a:t> 41% and 80%</a:t>
                      </a:r>
                      <a:endParaRPr lang="en-US" sz="2000" dirty="0"/>
                    </a:p>
                  </a:txBody>
                  <a:tcPr marL="110659" marR="110659" marT="55345" marB="553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12%</a:t>
                      </a:r>
                    </a:p>
                  </a:txBody>
                  <a:tcPr marL="110659" marR="110659" marT="55345" marB="553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63">
                <a:tc>
                  <a:txBody>
                    <a:bodyPr/>
                    <a:lstStyle/>
                    <a:p>
                      <a:r>
                        <a:rPr lang="en-US" sz="2000" dirty="0"/>
                        <a:t>Between</a:t>
                      </a:r>
                      <a:r>
                        <a:rPr lang="en-US" sz="2000" baseline="0" dirty="0"/>
                        <a:t> 20% and 40%</a:t>
                      </a:r>
                      <a:endParaRPr lang="en-US" sz="2000" dirty="0"/>
                    </a:p>
                  </a:txBody>
                  <a:tcPr marL="110659" marR="110659" marT="55345" marB="553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15%</a:t>
                      </a:r>
                    </a:p>
                  </a:txBody>
                  <a:tcPr marL="110659" marR="110659" marT="55345" marB="553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63">
                <a:tc>
                  <a:txBody>
                    <a:bodyPr/>
                    <a:lstStyle/>
                    <a:p>
                      <a:r>
                        <a:rPr lang="en-US" sz="2000" b="1" dirty="0"/>
                        <a:t>Less</a:t>
                      </a:r>
                      <a:r>
                        <a:rPr lang="en-US" sz="2000" b="1" baseline="0" dirty="0"/>
                        <a:t> than 20%</a:t>
                      </a:r>
                      <a:endParaRPr lang="en-US" sz="2000" b="1" dirty="0">
                        <a:solidFill>
                          <a:srgbClr val="009900"/>
                        </a:solidFill>
                      </a:endParaRPr>
                    </a:p>
                  </a:txBody>
                  <a:tcPr marL="110659" marR="110659" marT="55345" marB="553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56%</a:t>
                      </a:r>
                      <a:endParaRPr lang="en-US" sz="2000" b="1" dirty="0">
                        <a:solidFill>
                          <a:srgbClr val="009900"/>
                        </a:solidFill>
                      </a:endParaRPr>
                    </a:p>
                  </a:txBody>
                  <a:tcPr marL="110659" marR="110659" marT="55345" marB="553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63">
                <a:tc>
                  <a:txBody>
                    <a:bodyPr/>
                    <a:lstStyle/>
                    <a:p>
                      <a:r>
                        <a:rPr lang="en-US" sz="2000" dirty="0"/>
                        <a:t>We do not automate</a:t>
                      </a:r>
                    </a:p>
                  </a:txBody>
                  <a:tcPr marL="110659" marR="110659" marT="55345" marB="553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7%</a:t>
                      </a:r>
                    </a:p>
                  </a:txBody>
                  <a:tcPr marL="110659" marR="110659" marT="55345" marB="553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7594099" y="6133163"/>
            <a:ext cx="4235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2100" dirty="0">
                <a:latin typeface="+mn-lt"/>
                <a:ea typeface="Calibri" charset="0"/>
                <a:cs typeface="+mn-cs"/>
              </a:rPr>
              <a:t>*From an Enterprise IT Poll in Europe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B018E6-F645-4155-8619-DCD8FAEAA872}"/>
              </a:ext>
            </a:extLst>
          </p:cNvPr>
          <p:cNvSpPr/>
          <p:nvPr/>
        </p:nvSpPr>
        <p:spPr>
          <a:xfrm>
            <a:off x="1063957" y="1574763"/>
            <a:ext cx="65301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100" dirty="0">
                <a:ea typeface="Calibri" charset="0"/>
              </a:rPr>
              <a:t>What percentage of your test execution is automated?*</a:t>
            </a:r>
          </a:p>
        </p:txBody>
      </p:sp>
    </p:spTree>
    <p:extLst>
      <p:ext uri="{BB962C8B-B14F-4D97-AF65-F5344CB8AC3E}">
        <p14:creationId xmlns:p14="http://schemas.microsoft.com/office/powerpoint/2010/main" val="131780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57863" y="44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75903"/>
              </p:ext>
            </p:extLst>
          </p:nvPr>
        </p:nvGraphicFramePr>
        <p:xfrm>
          <a:off x="551329" y="199277"/>
          <a:ext cx="10636623" cy="646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4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(testing system)</a:t>
                      </a:r>
                      <a:endParaRPr lang="en-US" sz="1800" b="1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(tested system)</a:t>
                      </a:r>
                      <a:endParaRPr lang="en-US" sz="1800" b="1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2" tooltip="Appium"/>
                        </a:rPr>
                        <a:t>Appium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Windows, Linux, Mac (Python, C#, Ruby, Java, </a:t>
                      </a:r>
                      <a:r>
                        <a:rPr lang="en-US" sz="1800" u="none" strike="noStrike" dirty="0" err="1">
                          <a:effectLst/>
                        </a:rPr>
                        <a:t>Javascript</a:t>
                      </a:r>
                      <a:r>
                        <a:rPr lang="en-US" sz="1800" u="none" strike="noStrike" dirty="0">
                          <a:effectLst/>
                        </a:rPr>
                        <a:t>, PHP, Robot Framework)</a:t>
                      </a:r>
                      <a:endParaRPr lang="en-US" sz="1800" b="0" i="0" u="none" strike="noStrike" dirty="0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iOS, Android (both native App &amp; browser hosted app)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3" tooltip="OpenJS Foundation"/>
                        </a:rPr>
                        <a:t>JS Foundation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4" tooltip="Blisk (browser)"/>
                        </a:rPr>
                        <a:t>Blisk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Windows, Mac, Linux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Blisk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1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5" tooltip="Eggplant Functional"/>
                        </a:rPr>
                        <a:t>eggPlant Functional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Windows, Linux, OS X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Windows, Linux, OS X, iOS, Android, Blackberry, Win Embedded, Win CE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6" tooltip="TestPlant"/>
                        </a:rPr>
                        <a:t>TestPlant Ltd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7" tooltip="HP WinRunner"/>
                        </a:rPr>
                        <a:t>HP WinRunner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8" tooltip="Hewlett-Packard"/>
                        </a:rPr>
                        <a:t>Hewlett-Packard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9" tooltip="Robot Framework"/>
                        </a:rPr>
                        <a:t>Robot Framework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 (cross-browser)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(Collaborative project)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0" tooltip="Sahi (software)"/>
                        </a:rPr>
                        <a:t>Sahi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 (cross-browser), 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Web, Java, Java Web Start, Applet, Flex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1"/>
                        </a:rPr>
                        <a:t>Tyto Software[13]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2" tooltip="Selenium (software)"/>
                        </a:rPr>
                        <a:t>Selenium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 (cross-browser)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(Collaborative project)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3" tooltip="SOAtest"/>
                        </a:rPr>
                        <a:t>SOAtest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Windows, Linux, (cross-browser)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Web (cross-browser)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4" tooltip="Parasoft"/>
                        </a:rPr>
                        <a:t>Parasoft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5" tooltip="Test Studio"/>
                        </a:rPr>
                        <a:t>Test Studio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Windows, Test Studio, Android, iOS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6" tooltip="Telerik"/>
                        </a:rPr>
                        <a:t>Telerik by Progress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51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7" tooltip="TestComplete"/>
                        </a:rPr>
                        <a:t>TestComplete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Windows, Android, iOS, Web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SmartBear Software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8" tooltip="Testing Anywhere"/>
                        </a:rPr>
                        <a:t>Testing Anywhere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Un­known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Un­known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19" tooltip="Automation Anywhere"/>
                        </a:rPr>
                        <a:t>Automation Anywhere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20" tooltip="TestPartner"/>
                        </a:rPr>
                        <a:t>TestPartner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21" tooltip="Micro Focus"/>
                        </a:rPr>
                        <a:t>Micro Focus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22" tooltip="Twist (software)"/>
                        </a:rPr>
                        <a:t>Twist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Un­known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Un­known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23" tooltip="ThoughtWorks"/>
                        </a:rPr>
                        <a:t>ThoughtWorks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45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Unified Functional Testing (UFT)(QTP)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Windows</a:t>
                      </a:r>
                      <a:endParaRPr lang="en-US" sz="1800" b="0" i="0" u="none" strike="noStrike">
                        <a:solidFill>
                          <a:srgbClr val="2021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>
                          <a:effectLst/>
                          <a:hlinkClick r:id="rId24"/>
                        </a:rPr>
                        <a:t>Windows, Web, Mobile, Terminal Emulators, SAP, Siebel, Java, .NET, Flex, others...[23]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sng" strike="noStrike" dirty="0">
                          <a:effectLst/>
                          <a:hlinkClick r:id="rId25" tooltip="Hewlett-Packard Enterprise"/>
                        </a:rPr>
                        <a:t>Hewlett-Packard Enterprise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3" marR="6283" marT="6283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5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34" y="531999"/>
            <a:ext cx="54578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236" y="2462866"/>
            <a:ext cx="667870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Framework Creation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Depend on Tool and 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9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837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Automated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 Creation Depend on Tool and Req?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Uzma Afzal</dc:creator>
  <cp:lastModifiedBy>Unknown User</cp:lastModifiedBy>
  <cp:revision>77</cp:revision>
  <dcterms:created xsi:type="dcterms:W3CDTF">2022-05-12T02:44:40Z</dcterms:created>
  <dcterms:modified xsi:type="dcterms:W3CDTF">2022-05-13T19:54:08Z</dcterms:modified>
</cp:coreProperties>
</file>