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0" r:id="rId5"/>
    <p:sldId id="271" r:id="rId6"/>
    <p:sldId id="272" r:id="rId7"/>
    <p:sldId id="273" r:id="rId8"/>
    <p:sldId id="259" r:id="rId9"/>
    <p:sldId id="264" r:id="rId10"/>
    <p:sldId id="267" r:id="rId11"/>
    <p:sldId id="265" r:id="rId12"/>
    <p:sldId id="268" r:id="rId13"/>
    <p:sldId id="269" r:id="rId14"/>
    <p:sldId id="266" r:id="rId15"/>
    <p:sldId id="276" r:id="rId16"/>
    <p:sldId id="277" r:id="rId17"/>
    <p:sldId id="27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Virtual Memory</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2251710" y="608330"/>
            <a:ext cx="7343140" cy="6012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Valid-Invalid Bit</a:t>
            </a:r>
            <a:endParaRPr lang="en-US"/>
          </a:p>
        </p:txBody>
      </p:sp>
      <p:sp>
        <p:nvSpPr>
          <p:cNvPr id="3" name="Content Placeholder 2"/>
          <p:cNvSpPr>
            <a:spLocks noGrp="1"/>
          </p:cNvSpPr>
          <p:nvPr>
            <p:ph idx="1"/>
          </p:nvPr>
        </p:nvSpPr>
        <p:spPr/>
        <p:txBody>
          <a:bodyPr/>
          <a:p>
            <a:r>
              <a:rPr lang="en-US" sz="2800"/>
              <a:t>With each page table entry, a valid-invalid bit is associated( where 1 indicates in the memory and 0 indicates not in the memory)</a:t>
            </a:r>
            <a:endParaRPr lang="en-US" sz="2800"/>
          </a:p>
          <a:p>
            <a:r>
              <a:rPr lang="en-US" sz="2800"/>
              <a:t>Initially, the valid-invalid bit is set to 0 for all table entries.</a:t>
            </a:r>
            <a:endParaRPr lang="en-US" sz="2800"/>
          </a:p>
          <a:p>
            <a:r>
              <a:rPr lang="en-US" sz="2800"/>
              <a:t>If the bit is set to "valid", then the associated page is both legal and is in memory.</a:t>
            </a:r>
            <a:endParaRPr lang="en-US" sz="2800"/>
          </a:p>
          <a:p>
            <a:r>
              <a:rPr lang="en-US" sz="2800"/>
              <a:t>If the bit is set to "invalid" then it indicates that the page is either not valid or the page is valid but is currently not on the disk.</a:t>
            </a:r>
            <a:endParaRPr lang="en-US" sz="2800"/>
          </a:p>
          <a:p>
            <a:r>
              <a:rPr lang="en-US" sz="2800"/>
              <a:t>During the translation of address, if the valid-invalid bit in the page table entry is 0 then it leads to page fault.</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704975" y="773430"/>
            <a:ext cx="8464550" cy="5522595"/>
          </a:xfrm>
          <a:prstGeom prst="rect">
            <a:avLst/>
          </a:prstGeom>
        </p:spPr>
      </p:pic>
      <p:sp>
        <p:nvSpPr>
          <p:cNvPr id="5" name="Text Box 4"/>
          <p:cNvSpPr txBox="1"/>
          <p:nvPr/>
        </p:nvSpPr>
        <p:spPr>
          <a:xfrm>
            <a:off x="675640" y="6234430"/>
            <a:ext cx="11707495" cy="368300"/>
          </a:xfrm>
          <a:prstGeom prst="rect">
            <a:avLst/>
          </a:prstGeom>
          <a:noFill/>
        </p:spPr>
        <p:txBody>
          <a:bodyPr wrap="square" rtlCol="0" anchor="t">
            <a:spAutoFit/>
          </a:bodyPr>
          <a:p>
            <a:r>
              <a:rPr lang="en-US"/>
              <a:t>The above figure is to indicates the page table when some pages are not in the main memory.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Demaind paging process</a:t>
            </a:r>
            <a:endParaRPr lang="en-US"/>
          </a:p>
        </p:txBody>
      </p:sp>
      <p:pic>
        <p:nvPicPr>
          <p:cNvPr id="4" name="Content Placeholder 3"/>
          <p:cNvPicPr>
            <a:picLocks noChangeAspect="1"/>
          </p:cNvPicPr>
          <p:nvPr>
            <p:ph idx="1"/>
          </p:nvPr>
        </p:nvPicPr>
        <p:blipFill>
          <a:blip r:embed="rId1"/>
          <a:stretch>
            <a:fillRect/>
          </a:stretch>
        </p:blipFill>
        <p:spPr>
          <a:xfrm>
            <a:off x="2411730" y="975360"/>
            <a:ext cx="7103110" cy="5882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Performance of EAT with Numerical</a:t>
            </a:r>
            <a:endParaRPr lang="en-US"/>
          </a:p>
        </p:txBody>
      </p:sp>
      <p:pic>
        <p:nvPicPr>
          <p:cNvPr id="6" name="Content Placeholder 5"/>
          <p:cNvPicPr>
            <a:picLocks noChangeAspect="1"/>
          </p:cNvPicPr>
          <p:nvPr>
            <p:ph idx="1"/>
          </p:nvPr>
        </p:nvPicPr>
        <p:blipFill>
          <a:blip r:embed="rId1"/>
          <a:stretch>
            <a:fillRect/>
          </a:stretch>
        </p:blipFill>
        <p:spPr>
          <a:xfrm>
            <a:off x="908685" y="1017270"/>
            <a:ext cx="10806430" cy="2148840"/>
          </a:xfrm>
          <a:prstGeom prst="rect">
            <a:avLst/>
          </a:prstGeom>
        </p:spPr>
      </p:pic>
      <p:pic>
        <p:nvPicPr>
          <p:cNvPr id="7" name="Picture 6"/>
          <p:cNvPicPr>
            <a:picLocks noChangeAspect="1"/>
          </p:cNvPicPr>
          <p:nvPr/>
        </p:nvPicPr>
        <p:blipFill>
          <a:blip r:embed="rId2"/>
          <a:stretch>
            <a:fillRect/>
          </a:stretch>
        </p:blipFill>
        <p:spPr>
          <a:xfrm>
            <a:off x="1826260" y="3276600"/>
            <a:ext cx="8214360" cy="3581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Numerical 2</a:t>
            </a:r>
            <a:endParaRPr lang="en-US"/>
          </a:p>
        </p:txBody>
      </p:sp>
      <p:sp>
        <p:nvSpPr>
          <p:cNvPr id="3" name="Content Placeholder 2"/>
          <p:cNvSpPr>
            <a:spLocks noGrp="1"/>
          </p:cNvSpPr>
          <p:nvPr>
            <p:ph idx="1"/>
          </p:nvPr>
        </p:nvSpPr>
        <p:spPr/>
        <p:txBody>
          <a:bodyPr/>
          <a:p>
            <a:r>
              <a:rPr lang="en-US" sz="1600"/>
              <a:t>Memory Access  Time=200ns</a:t>
            </a:r>
            <a:endParaRPr lang="en-US" sz="1600"/>
          </a:p>
          <a:p>
            <a:r>
              <a:rPr lang="en-US" sz="1600"/>
              <a:t>Page fault service time= 8ms=8,000,000</a:t>
            </a:r>
            <a:endParaRPr lang="en-US" sz="1600"/>
          </a:p>
          <a:p>
            <a:r>
              <a:rPr lang="en-US" sz="1600"/>
              <a:t>Effective Access Time=?</a:t>
            </a:r>
            <a:endParaRPr lang="en-US" sz="1600"/>
          </a:p>
          <a:p>
            <a:endParaRPr lang="en-US" sz="1600"/>
          </a:p>
        </p:txBody>
      </p:sp>
      <p:sp>
        <p:nvSpPr>
          <p:cNvPr id="4" name="Text Box 3"/>
          <p:cNvSpPr txBox="1"/>
          <p:nvPr/>
        </p:nvSpPr>
        <p:spPr>
          <a:xfrm>
            <a:off x="5350510" y="1631315"/>
            <a:ext cx="6231890" cy="4246245"/>
          </a:xfrm>
          <a:prstGeom prst="rect">
            <a:avLst/>
          </a:prstGeom>
          <a:noFill/>
        </p:spPr>
        <p:txBody>
          <a:bodyPr wrap="square" rtlCol="0" anchor="t">
            <a:spAutoFit/>
          </a:bodyPr>
          <a:p>
            <a:r>
              <a:rPr lang="en-US">
                <a:sym typeface="+mn-ea"/>
              </a:rPr>
              <a:t>EAT= (1-p) (memory access) + p (Page Fault Handling Time)</a:t>
            </a:r>
            <a:endParaRPr lang="en-US"/>
          </a:p>
          <a:p>
            <a:r>
              <a:rPr lang="en-US">
                <a:sym typeface="+mn-ea"/>
              </a:rPr>
              <a:t>(1-p) * 200 + p * (8,000,000)</a:t>
            </a:r>
            <a:endParaRPr lang="en-US"/>
          </a:p>
          <a:p>
            <a:r>
              <a:rPr lang="en-US">
                <a:sym typeface="+mn-ea"/>
              </a:rPr>
              <a:t>= (1-p) * 200 + p * 8,000,000</a:t>
            </a:r>
            <a:endParaRPr lang="en-US"/>
          </a:p>
          <a:p>
            <a:r>
              <a:rPr lang="en-US">
                <a:sym typeface="+mn-ea"/>
              </a:rPr>
              <a:t>= 200 -200p+ 8,000,000 * p</a:t>
            </a:r>
            <a:endParaRPr lang="en-US"/>
          </a:p>
          <a:p>
            <a:r>
              <a:rPr lang="en-US">
                <a:sym typeface="+mn-ea"/>
              </a:rPr>
              <a:t>=200+p(8,000,000-200)</a:t>
            </a:r>
            <a:endParaRPr lang="en-US"/>
          </a:p>
          <a:p>
            <a:r>
              <a:rPr lang="en-US">
                <a:sym typeface="+mn-ea"/>
              </a:rPr>
              <a:t>200 + p7999,800</a:t>
            </a:r>
            <a:endParaRPr lang="en-US"/>
          </a:p>
          <a:p>
            <a:r>
              <a:rPr lang="en-US">
                <a:sym typeface="+mn-ea"/>
              </a:rPr>
              <a:t>Here, p=1/1000</a:t>
            </a:r>
            <a:endParaRPr lang="en-US"/>
          </a:p>
          <a:p>
            <a:r>
              <a:rPr lang="en-US">
                <a:sym typeface="+mn-ea"/>
              </a:rPr>
              <a:t>200+7999,800/1000</a:t>
            </a:r>
            <a:endParaRPr lang="en-US"/>
          </a:p>
          <a:p>
            <a:r>
              <a:rPr lang="en-US">
                <a:sym typeface="+mn-ea"/>
              </a:rPr>
              <a:t>200+ 7999.8</a:t>
            </a:r>
            <a:endParaRPr lang="en-US"/>
          </a:p>
          <a:p>
            <a:r>
              <a:rPr lang="en-US">
                <a:sym typeface="+mn-ea"/>
              </a:rPr>
              <a:t>8199.8</a:t>
            </a:r>
            <a:endParaRPr lang="en-US"/>
          </a:p>
          <a:p>
            <a:r>
              <a:rPr lang="en-US">
                <a:sym typeface="+mn-ea"/>
              </a:rPr>
              <a:t>convert into microsecond</a:t>
            </a:r>
            <a:endParaRPr lang="en-US"/>
          </a:p>
          <a:p>
            <a:r>
              <a:rPr lang="en-US">
                <a:sym typeface="+mn-ea"/>
              </a:rPr>
              <a:t>8199.8/1000</a:t>
            </a:r>
            <a:endParaRPr lang="en-US"/>
          </a:p>
          <a:p>
            <a:r>
              <a:rPr lang="en-US">
                <a:sym typeface="+mn-ea"/>
              </a:rPr>
              <a:t>8.1998= 8.2 microsecond</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Numerical 3</a:t>
            </a:r>
            <a:endParaRPr lang="en-US"/>
          </a:p>
        </p:txBody>
      </p:sp>
      <p:pic>
        <p:nvPicPr>
          <p:cNvPr id="4" name="Content Placeholder 3"/>
          <p:cNvPicPr>
            <a:picLocks noChangeAspect="1"/>
          </p:cNvPicPr>
          <p:nvPr>
            <p:ph idx="1"/>
          </p:nvPr>
        </p:nvPicPr>
        <p:blipFill>
          <a:blip r:embed="rId1"/>
          <a:stretch>
            <a:fillRect/>
          </a:stretch>
        </p:blipFill>
        <p:spPr>
          <a:xfrm>
            <a:off x="1228725" y="1111250"/>
            <a:ext cx="8212455" cy="4265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a:t>What is a Page Fault?</a:t>
            </a:r>
            <a:endParaRPr lang="en-US" sz="2000"/>
          </a:p>
          <a:p>
            <a:r>
              <a:rPr lang="en-US" sz="2000"/>
              <a:t>If the referred page is not present in the main memory then there will be a miss and the concept is called Page miss or page fault.</a:t>
            </a:r>
            <a:endParaRPr lang="en-US" sz="2000"/>
          </a:p>
          <a:p>
            <a:r>
              <a:rPr lang="en-US" sz="2000"/>
              <a:t>The CPU has to access the missed page from the secondary memory. If the number of page fault is very high then the effective access time of the system will become very high.</a:t>
            </a:r>
            <a:endParaRPr lang="en-US" sz="2000"/>
          </a:p>
          <a:p>
            <a:endParaRPr lang="en-US" sz="2000"/>
          </a:p>
          <a:p>
            <a:pPr marL="0" indent="0">
              <a:buNone/>
            </a:pPr>
            <a:r>
              <a:rPr lang="en-US" sz="2000"/>
              <a:t>What is Thrashing?</a:t>
            </a:r>
            <a:endParaRPr lang="en-US" sz="2000"/>
          </a:p>
          <a:p>
            <a:r>
              <a:rPr lang="en-US" sz="2000"/>
              <a:t>If the number of page faults is equal to the number of referred pages or the number of page faults are so high so that the CPU remains busy in just reading the pages from the secondary memory then the effective access time will be the time taken by the CPU to read one word from the secondary memory and it will be so high. The concept is called thrashing.</a:t>
            </a:r>
            <a:endParaRPr lang="en-US" sz="2000"/>
          </a:p>
          <a:p>
            <a:r>
              <a:rPr lang="en-US" sz="2000"/>
              <a:t>If the page fault rate is PF %, the time taken in getting a page from the secondary memory and again restarting is S (service time) and the memory access time is ma then the effective access time can be given as;</a:t>
            </a:r>
            <a:endParaRPr lang="en-US" sz="2000"/>
          </a:p>
          <a:p>
            <a:r>
              <a:rPr lang="en-US" sz="2000"/>
              <a:t>EAT = PF X S + (1 - PF) X (ma)   </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Virtual Memory</a:t>
            </a:r>
            <a:endParaRPr lang="en-US"/>
          </a:p>
        </p:txBody>
      </p:sp>
      <p:sp>
        <p:nvSpPr>
          <p:cNvPr id="3" name="Content Placeholder 2"/>
          <p:cNvSpPr>
            <a:spLocks noGrp="1"/>
          </p:cNvSpPr>
          <p:nvPr>
            <p:ph idx="1"/>
          </p:nvPr>
        </p:nvSpPr>
        <p:spPr/>
        <p:txBody>
          <a:bodyPr>
            <a:normAutofit fontScale="70000"/>
          </a:bodyPr>
          <a:p>
            <a:r>
              <a:rPr lang="en-US"/>
              <a:t>Virtual memory is a feature of an operating system that enables a computer to be able to compensate shortages of physical memory by transferring pages of data from random access memory to disk storage.</a:t>
            </a:r>
            <a:endParaRPr lang="en-US"/>
          </a:p>
          <a:p>
            <a:r>
              <a:rPr lang="en-US"/>
              <a:t>This process is done temporarily and is designed to work as a combination of RAM and space on the hard disk.</a:t>
            </a:r>
            <a:endParaRPr lang="en-US"/>
          </a:p>
          <a:p>
            <a:r>
              <a:rPr lang="en-US"/>
              <a:t>Virtual Memory is a space where large programs can store themselves in form of pages while their execution and only the required pages or portions of processes are loaded into the main memory. This technique is useful as a large virtual memory is provided for user programs when a very small physical memory is there. Thus Virtual memory is a technique that allows the execution of processes that are not in the physical memory completely.</a:t>
            </a:r>
            <a:endParaRPr lang="en-US"/>
          </a:p>
          <a:p>
            <a:r>
              <a:rPr lang="en-US"/>
              <a:t>Virtual Memory mainly gives the illusion of more physical memory than there really is with the help of Demand Paging.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892935" y="1955165"/>
            <a:ext cx="8404860" cy="4091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48205" y="1825625"/>
            <a:ext cx="789495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45030" y="1825625"/>
            <a:ext cx="790130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299335" y="1825625"/>
            <a:ext cx="759206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Need of Virtual Memory</a:t>
            </a:r>
            <a:endParaRPr lang="en-US"/>
          </a:p>
        </p:txBody>
      </p:sp>
      <p:sp>
        <p:nvSpPr>
          <p:cNvPr id="3" name="Content Placeholder 2"/>
          <p:cNvSpPr>
            <a:spLocks noGrp="1"/>
          </p:cNvSpPr>
          <p:nvPr>
            <p:ph idx="1"/>
          </p:nvPr>
        </p:nvSpPr>
        <p:spPr/>
        <p:txBody>
          <a:bodyPr>
            <a:normAutofit lnSpcReduction="10000"/>
          </a:bodyPr>
          <a:p>
            <a:r>
              <a:rPr lang="en-US"/>
              <a:t>Main objective of needing is virtual memory is to increase the storage space of running memory, without adding any external memory such as RAM (Random Access Memory).</a:t>
            </a:r>
            <a:endParaRPr lang="en-US"/>
          </a:p>
          <a:p>
            <a:r>
              <a:rPr lang="en-US"/>
              <a:t>If, any time computer’s physical memory is totally occupied for other programs, but same time it needs to some extra memory then requests are forwarded to hard disk for swapping files like as virtual memory.</a:t>
            </a:r>
            <a:endParaRPr lang="en-US"/>
          </a:p>
          <a:p>
            <a:r>
              <a:rPr lang="en-US"/>
              <a:t>If, any time computer requires the extra more main memory (RAM), then it try to install in the machine, and it works as small area of disk for fulfill system needs.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Demand paging </a:t>
            </a:r>
            <a:endParaRPr lang="en-US"/>
          </a:p>
        </p:txBody>
      </p:sp>
      <p:sp>
        <p:nvSpPr>
          <p:cNvPr id="3" name="Content Placeholder 2"/>
          <p:cNvSpPr>
            <a:spLocks noGrp="1"/>
          </p:cNvSpPr>
          <p:nvPr>
            <p:ph idx="1"/>
          </p:nvPr>
        </p:nvSpPr>
        <p:spPr/>
        <p:txBody>
          <a:bodyPr/>
          <a:p>
            <a:r>
              <a:rPr lang="en-US"/>
              <a:t>Demand paging is a process of swapping in the Virtual Memory system. </a:t>
            </a:r>
            <a:endParaRPr lang="en-US"/>
          </a:p>
          <a:p>
            <a:r>
              <a:rPr lang="en-US"/>
              <a:t>In this process, all data is not moved from hard drive to main memory because while using this demand paging, when some programs are getting demand then data will be transferred. </a:t>
            </a:r>
            <a:endParaRPr lang="en-US"/>
          </a:p>
          <a:p>
            <a:r>
              <a:rPr lang="en-US"/>
              <a:t>But, if required data is already existed into memory then not need to copy of data. </a:t>
            </a:r>
            <a:endParaRPr lang="en-US"/>
          </a:p>
          <a:p>
            <a:r>
              <a:rPr lang="en-US"/>
              <a:t>The demand paging system is done with swapping from auxiliary storage to primary memory, so it is known as “Lazy Evaluation”.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Demand Paging is a technique in which a page is usually brought into the main memory only when it is needed or demanded by the CPU. </a:t>
            </a:r>
            <a:endParaRPr lang="en-US" sz="2400"/>
          </a:p>
          <a:p>
            <a:r>
              <a:rPr lang="en-US" sz="2400"/>
              <a:t>Initially, only those pages are loaded that are required by the process immediately. </a:t>
            </a:r>
            <a:endParaRPr lang="en-US" sz="2400"/>
          </a:p>
          <a:p>
            <a:r>
              <a:rPr lang="en-US" sz="2400"/>
              <a:t>Those pages that are never accessed are thus never loaded into the physical memory.</a:t>
            </a:r>
            <a:endParaRPr lang="en-US" sz="2400"/>
          </a:p>
          <a:p>
            <a:r>
              <a:rPr lang="en-US" sz="2400"/>
              <a:t>The demand paging system is somehow similar to the paging system with swapping where processes mainly reside in the main memory(usually in the hard disk). Thus demand paging is the process that solves the above problem only by swapping the pages on Demand. This is also known as lazy swapper( It never swaps the page into the memory unless it is needed).</a:t>
            </a:r>
            <a:endParaRPr lang="en-US" sz="2400"/>
          </a:p>
          <a:p>
            <a:r>
              <a:rPr lang="en-US" sz="2400"/>
              <a:t>Swapper that deals with the individual pages of a process are referred to as Pager.</a:t>
            </a:r>
            <a:endParaRPr lang="en-US" sz="2400"/>
          </a:p>
          <a:p>
            <a:endParaRPr lang="en-US" sz="24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4694</Words>
  <Application>WPS Presentation</Application>
  <PresentationFormat>Widescreen</PresentationFormat>
  <Paragraphs>76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Gear Drives</vt:lpstr>
      <vt:lpstr>Virtual Memory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creator>Dell</dc:creator>
  <cp:lastModifiedBy>Dell</cp:lastModifiedBy>
  <cp:revision>3</cp:revision>
  <dcterms:created xsi:type="dcterms:W3CDTF">2021-06-19T10:53:00Z</dcterms:created>
  <dcterms:modified xsi:type="dcterms:W3CDTF">2021-06-20T16:44:50Z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