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9" r:id="rId1"/>
  </p:sldMasterIdLst>
  <p:notesMasterIdLst>
    <p:notesMasterId r:id="rId19"/>
  </p:notesMasterIdLst>
  <p:sldIdLst>
    <p:sldId id="272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E45F35-3622-4E7D-AB67-140A067AD718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6D63170-5F35-479B-9D0E-70BAF3872278}">
      <dgm:prSet phldrT="[Text]"/>
      <dgm:spPr/>
      <dgm:t>
        <a:bodyPr/>
        <a:lstStyle/>
        <a:p>
          <a:r>
            <a:rPr lang="en-US" dirty="0" smtClean="0"/>
            <a:t>Process Creation</a:t>
          </a:r>
          <a:endParaRPr lang="en-US" dirty="0"/>
        </a:p>
      </dgm:t>
    </dgm:pt>
    <dgm:pt modelId="{8E2AD065-AAA0-46C9-863B-6E5927D71A6E}" type="parTrans" cxnId="{B116B8A8-96D2-48E0-B09F-1CA114F70A9D}">
      <dgm:prSet/>
      <dgm:spPr/>
      <dgm:t>
        <a:bodyPr/>
        <a:lstStyle/>
        <a:p>
          <a:endParaRPr lang="en-US"/>
        </a:p>
      </dgm:t>
    </dgm:pt>
    <dgm:pt modelId="{D9C78E77-11CD-4E53-9831-4F3BE44423C7}" type="sibTrans" cxnId="{B116B8A8-96D2-48E0-B09F-1CA114F70A9D}">
      <dgm:prSet/>
      <dgm:spPr/>
      <dgm:t>
        <a:bodyPr/>
        <a:lstStyle/>
        <a:p>
          <a:endParaRPr lang="en-US"/>
        </a:p>
      </dgm:t>
    </dgm:pt>
    <dgm:pt modelId="{8205CB4C-4924-4DC3-BCE1-FE8753DBD964}">
      <dgm:prSet phldrT="[Text]"/>
      <dgm:spPr/>
      <dgm:t>
        <a:bodyPr/>
        <a:lstStyle/>
        <a:p>
          <a:r>
            <a:rPr lang="en-US" dirty="0" smtClean="0"/>
            <a:t>Process Termination</a:t>
          </a:r>
          <a:endParaRPr lang="en-US" dirty="0"/>
        </a:p>
      </dgm:t>
    </dgm:pt>
    <dgm:pt modelId="{5A6324B0-E509-4D7C-8960-D1A22D513655}" type="parTrans" cxnId="{904773CB-EFD8-4188-9016-6CAD94BC3F01}">
      <dgm:prSet/>
      <dgm:spPr/>
      <dgm:t>
        <a:bodyPr/>
        <a:lstStyle/>
        <a:p>
          <a:endParaRPr lang="en-US"/>
        </a:p>
      </dgm:t>
    </dgm:pt>
    <dgm:pt modelId="{00722765-6236-4C3A-9033-F2F7D0CA86B6}" type="sibTrans" cxnId="{904773CB-EFD8-4188-9016-6CAD94BC3F01}">
      <dgm:prSet/>
      <dgm:spPr/>
      <dgm:t>
        <a:bodyPr/>
        <a:lstStyle/>
        <a:p>
          <a:endParaRPr lang="en-US"/>
        </a:p>
      </dgm:t>
    </dgm:pt>
    <dgm:pt modelId="{3F9D1C02-52ED-4995-AC45-9247AAB69615}" type="pres">
      <dgm:prSet presAssocID="{3BE45F35-3622-4E7D-AB67-140A067AD71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5854D2-84E8-4E53-851F-6F128A3E50D1}" type="pres">
      <dgm:prSet presAssocID="{3BE45F35-3622-4E7D-AB67-140A067AD718}" presName="dummyMaxCanvas" presStyleCnt="0">
        <dgm:presLayoutVars/>
      </dgm:prSet>
      <dgm:spPr/>
    </dgm:pt>
    <dgm:pt modelId="{05E7FD24-DCD1-48D1-9A3D-BCD57C88E97A}" type="pres">
      <dgm:prSet presAssocID="{3BE45F35-3622-4E7D-AB67-140A067AD718}" presName="TwoNodes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E7B5DF-988A-416B-B3EF-315D89E857AD}" type="pres">
      <dgm:prSet presAssocID="{3BE45F35-3622-4E7D-AB67-140A067AD718}" presName="TwoNodes_2" presStyleLbl="node1" presStyleIdx="1" presStyleCnt="2" custScaleX="1067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204B5-37C1-4043-9B83-D69D1D9B6668}" type="pres">
      <dgm:prSet presAssocID="{3BE45F35-3622-4E7D-AB67-140A067AD718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85E63-6D87-483A-9A30-62635BD44443}" type="pres">
      <dgm:prSet presAssocID="{3BE45F35-3622-4E7D-AB67-140A067AD718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CB437-D09C-444C-B7ED-0731719AF07E}" type="pres">
      <dgm:prSet presAssocID="{3BE45F35-3622-4E7D-AB67-140A067AD718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D8E9F5-3761-4D16-8ACA-E34AE4770DF4}" type="presOf" srcId="{8205CB4C-4924-4DC3-BCE1-FE8753DBD964}" destId="{34E7B5DF-988A-416B-B3EF-315D89E857AD}" srcOrd="0" destOrd="0" presId="urn:microsoft.com/office/officeart/2005/8/layout/vProcess5"/>
    <dgm:cxn modelId="{18B9E978-C0E5-4D44-91ED-10634037DE79}" type="presOf" srcId="{D9C78E77-11CD-4E53-9831-4F3BE44423C7}" destId="{A96204B5-37C1-4043-9B83-D69D1D9B6668}" srcOrd="0" destOrd="0" presId="urn:microsoft.com/office/officeart/2005/8/layout/vProcess5"/>
    <dgm:cxn modelId="{B116B8A8-96D2-48E0-B09F-1CA114F70A9D}" srcId="{3BE45F35-3622-4E7D-AB67-140A067AD718}" destId="{E6D63170-5F35-479B-9D0E-70BAF3872278}" srcOrd="0" destOrd="0" parTransId="{8E2AD065-AAA0-46C9-863B-6E5927D71A6E}" sibTransId="{D9C78E77-11CD-4E53-9831-4F3BE44423C7}"/>
    <dgm:cxn modelId="{E3775A6C-1B8B-4F36-AC09-ABC1DD3116A4}" type="presOf" srcId="{E6D63170-5F35-479B-9D0E-70BAF3872278}" destId="{05E7FD24-DCD1-48D1-9A3D-BCD57C88E97A}" srcOrd="0" destOrd="0" presId="urn:microsoft.com/office/officeart/2005/8/layout/vProcess5"/>
    <dgm:cxn modelId="{EDD70DC9-5173-47A4-B316-A1AD68E6E61B}" type="presOf" srcId="{3BE45F35-3622-4E7D-AB67-140A067AD718}" destId="{3F9D1C02-52ED-4995-AC45-9247AAB69615}" srcOrd="0" destOrd="0" presId="urn:microsoft.com/office/officeart/2005/8/layout/vProcess5"/>
    <dgm:cxn modelId="{904773CB-EFD8-4188-9016-6CAD94BC3F01}" srcId="{3BE45F35-3622-4E7D-AB67-140A067AD718}" destId="{8205CB4C-4924-4DC3-BCE1-FE8753DBD964}" srcOrd="1" destOrd="0" parTransId="{5A6324B0-E509-4D7C-8960-D1A22D513655}" sibTransId="{00722765-6236-4C3A-9033-F2F7D0CA86B6}"/>
    <dgm:cxn modelId="{AA8688DB-CD9B-43D2-99B9-8522665A4FCF}" type="presOf" srcId="{8205CB4C-4924-4DC3-BCE1-FE8753DBD964}" destId="{BDBCB437-D09C-444C-B7ED-0731719AF07E}" srcOrd="1" destOrd="0" presId="urn:microsoft.com/office/officeart/2005/8/layout/vProcess5"/>
    <dgm:cxn modelId="{31C0EB5B-31E0-42E6-A95D-7ABD2620F734}" type="presOf" srcId="{E6D63170-5F35-479B-9D0E-70BAF3872278}" destId="{5AC85E63-6D87-483A-9A30-62635BD44443}" srcOrd="1" destOrd="0" presId="urn:microsoft.com/office/officeart/2005/8/layout/vProcess5"/>
    <dgm:cxn modelId="{060582AC-53E2-43C5-A139-454A8A9368BB}" type="presParOf" srcId="{3F9D1C02-52ED-4995-AC45-9247AAB69615}" destId="{DF5854D2-84E8-4E53-851F-6F128A3E50D1}" srcOrd="0" destOrd="0" presId="urn:microsoft.com/office/officeart/2005/8/layout/vProcess5"/>
    <dgm:cxn modelId="{44B3344A-D3B3-4A2C-AE0B-E31D720CB110}" type="presParOf" srcId="{3F9D1C02-52ED-4995-AC45-9247AAB69615}" destId="{05E7FD24-DCD1-48D1-9A3D-BCD57C88E97A}" srcOrd="1" destOrd="0" presId="urn:microsoft.com/office/officeart/2005/8/layout/vProcess5"/>
    <dgm:cxn modelId="{4E46DC79-7DBF-4E4E-A473-25444CA25F04}" type="presParOf" srcId="{3F9D1C02-52ED-4995-AC45-9247AAB69615}" destId="{34E7B5DF-988A-416B-B3EF-315D89E857AD}" srcOrd="2" destOrd="0" presId="urn:microsoft.com/office/officeart/2005/8/layout/vProcess5"/>
    <dgm:cxn modelId="{DACFF375-C3E5-4B86-BB4B-7C33562F10E6}" type="presParOf" srcId="{3F9D1C02-52ED-4995-AC45-9247AAB69615}" destId="{A96204B5-37C1-4043-9B83-D69D1D9B6668}" srcOrd="3" destOrd="0" presId="urn:microsoft.com/office/officeart/2005/8/layout/vProcess5"/>
    <dgm:cxn modelId="{684097EB-B7FC-437B-83AA-E5B9C6364405}" type="presParOf" srcId="{3F9D1C02-52ED-4995-AC45-9247AAB69615}" destId="{5AC85E63-6D87-483A-9A30-62635BD44443}" srcOrd="4" destOrd="0" presId="urn:microsoft.com/office/officeart/2005/8/layout/vProcess5"/>
    <dgm:cxn modelId="{DB89E318-84D5-4242-B972-3CE6361ECDCF}" type="presParOf" srcId="{3F9D1C02-52ED-4995-AC45-9247AAB69615}" destId="{BDBCB437-D09C-444C-B7ED-0731719AF07E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7FD24-DCD1-48D1-9A3D-BCD57C88E97A}">
      <dsp:nvSpPr>
        <dsp:cNvPr id="0" name=""/>
        <dsp:cNvSpPr/>
      </dsp:nvSpPr>
      <dsp:spPr>
        <a:xfrm>
          <a:off x="-100757" y="0"/>
          <a:ext cx="5977890" cy="8471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Process Creation</a:t>
          </a:r>
          <a:endParaRPr lang="en-US" sz="3700" kern="1200" dirty="0"/>
        </a:p>
      </dsp:txBody>
      <dsp:txXfrm>
        <a:off x="-75944" y="24813"/>
        <a:ext cx="5102278" cy="797538"/>
      </dsp:txXfrm>
    </dsp:sp>
    <dsp:sp modelId="{34E7B5DF-988A-416B-B3EF-315D89E857AD}">
      <dsp:nvSpPr>
        <dsp:cNvPr id="0" name=""/>
        <dsp:cNvSpPr/>
      </dsp:nvSpPr>
      <dsp:spPr>
        <a:xfrm>
          <a:off x="752649" y="1035423"/>
          <a:ext cx="6380919" cy="8471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Process Termination</a:t>
          </a:r>
          <a:endParaRPr lang="en-US" sz="3700" kern="1200" dirty="0"/>
        </a:p>
      </dsp:txBody>
      <dsp:txXfrm>
        <a:off x="777462" y="1060236"/>
        <a:ext cx="4617466" cy="797538"/>
      </dsp:txXfrm>
    </dsp:sp>
    <dsp:sp modelId="{A96204B5-37C1-4043-9B83-D69D1D9B6668}">
      <dsp:nvSpPr>
        <dsp:cNvPr id="0" name=""/>
        <dsp:cNvSpPr/>
      </dsp:nvSpPr>
      <dsp:spPr>
        <a:xfrm>
          <a:off x="5326475" y="665965"/>
          <a:ext cx="550656" cy="55065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5450373" y="665965"/>
        <a:ext cx="302860" cy="41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F3222-9003-4621-802C-8DDC369CBB93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F094A-AD3C-4145-8791-3B788769B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74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F094A-AD3C-4145-8791-3B788769B9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6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83319CB-4586-4D34-8E38-70A4217DB335}" type="datetime1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Total 16 slides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75E8C86-619F-4318-8C9C-4BC08166D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9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63C8-5DE4-4C6D-AA59-0F930082B9DF}" type="datetime1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16 slides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E8C86-619F-4318-8C9C-4BC08166D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3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A6793387-E491-4CB9-A93F-A30E6EBD8634}" type="datetime1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 smtClean="0"/>
              <a:t>Total 16 slides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575E8C86-619F-4318-8C9C-4BC08166D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0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1C11-BCEE-4819-8545-6EA5C80F6932}" type="datetime1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16 slides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E8C86-619F-4318-8C9C-4BC08166D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4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068BCB2-A67A-4AA1-B468-34E248BECAFB}" type="datetime1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Total 16 slides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75E8C86-619F-4318-8C9C-4BC08166D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1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7860-299C-46DA-860C-FC99A93A796D}" type="datetime1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16 slides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E8C86-619F-4318-8C9C-4BC08166D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550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301E-6F4F-4775-AB88-EBB4C6A23D6C}" type="datetime1">
              <a:rPr lang="en-US" smtClean="0"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16 slides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E8C86-619F-4318-8C9C-4BC08166D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55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02A9-CB18-4D77-AF86-A367BA9811E0}" type="datetime1">
              <a:rPr lang="en-US" smtClean="0"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16 slides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E8C86-619F-4318-8C9C-4BC08166D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9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98AF-750B-428E-9E6B-AFFD4B25A26F}" type="datetime1">
              <a:rPr lang="en-US" smtClean="0"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16 slides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E8C86-619F-4318-8C9C-4BC08166D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7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2920-529F-4798-83DD-023F78C93A35}" type="datetime1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16 slides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E8C86-619F-4318-8C9C-4BC08166D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120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C2A5-8EE3-44DB-AAB7-1FB82D67019A}" type="datetime1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16 slides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E8C86-619F-4318-8C9C-4BC08166D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E879258-C40E-41BC-81FE-4CFB231F2CB8}" type="datetime1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Total 16 slides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575E8C86-619F-4318-8C9C-4BC08166D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40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6347" y="2164226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System (O.S)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0968" y="4050170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Lect-6</a:t>
            </a:r>
            <a:endParaRPr lang="en-US" sz="2400" b="1" dirty="0"/>
          </a:p>
        </p:txBody>
      </p:sp>
      <p:pic>
        <p:nvPicPr>
          <p:cNvPr id="1026" name="Picture 2" descr="http://irishtechnews.net/ITN3/wp-content/uploads/2013/11/operating-system-log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846" y="4368951"/>
            <a:ext cx="5462399" cy="211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83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Cooperating </a:t>
            </a:r>
            <a:r>
              <a:rPr lang="en-US" b="1" dirty="0">
                <a:solidFill>
                  <a:schemeClr val="tx1"/>
                </a:solidFill>
              </a:rPr>
              <a:t>processes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1792936"/>
            <a:ext cx="10818752" cy="48902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There are several reasons for providing a n environment that allows process </a:t>
            </a:r>
            <a:r>
              <a:rPr lang="en-US" dirty="0"/>
              <a:t>cooperation: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sharing. </a:t>
            </a:r>
            <a:endParaRPr lang="en-US" sz="28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/>
              <a:t>Since </a:t>
            </a:r>
            <a:r>
              <a:rPr lang="en-US" dirty="0"/>
              <a:t>several users may be interested in the same piece of information (for instance, a shared ﬁle), we must provide an environment to allow concurrent access to such information. </a:t>
            </a:r>
            <a:endParaRPr lang="en-US" dirty="0" smtClean="0"/>
          </a:p>
          <a:p>
            <a:pPr marL="0" indent="0">
              <a:buNone/>
            </a:pP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Computation speed up.</a:t>
            </a:r>
          </a:p>
          <a:p>
            <a:r>
              <a:rPr lang="en-US" dirty="0" smtClean="0"/>
              <a:t> If we want a particular task to run faster, we must </a:t>
            </a:r>
            <a:r>
              <a:rPr lang="en-US" dirty="0"/>
              <a:t>break it into </a:t>
            </a:r>
            <a:r>
              <a:rPr lang="en-US" dirty="0" smtClean="0"/>
              <a:t>sub tasks</a:t>
            </a:r>
            <a:r>
              <a:rPr lang="en-US" dirty="0"/>
              <a:t>, each of which will be executing in parallel with the others. Notice that such a speedup can be achieved only if the computer has multiple processing cores. </a:t>
            </a:r>
            <a:endParaRPr lang="en-US" dirty="0" smtClean="0"/>
          </a:p>
          <a:p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Modularity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en-US" sz="28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/>
              <a:t>We </a:t>
            </a:r>
            <a:r>
              <a:rPr lang="en-US" dirty="0"/>
              <a:t>may want to construct the system in a modular fashion, dividing the system functions into separate processes or threads, </a:t>
            </a:r>
            <a:endParaRPr lang="en-US" dirty="0" smtClean="0"/>
          </a:p>
          <a:p>
            <a:pPr marL="0" indent="0">
              <a:buNone/>
            </a:pP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Convenience.</a:t>
            </a:r>
          </a:p>
          <a:p>
            <a:r>
              <a:rPr lang="en-US" dirty="0" smtClean="0"/>
              <a:t> </a:t>
            </a:r>
            <a:r>
              <a:rPr lang="en-US" dirty="0"/>
              <a:t>Even an individual user may work on many tasks at the same time. For instance, a user may be editing, listening to music, and compiling in parallel.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16 slides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E8C86-619F-4318-8C9C-4BC08166D2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Cooperating processes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Cooperating processes require an inter process communication (IPC) mechanism </a:t>
            </a:r>
            <a:r>
              <a:rPr lang="en-US" dirty="0"/>
              <a:t>that will allow them to exchange data and information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There are two </a:t>
            </a:r>
            <a:r>
              <a:rPr lang="en-US" dirty="0" smtClean="0"/>
              <a:t>fundamental models of inter process communication: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 memory</a:t>
            </a:r>
          </a:p>
          <a:p>
            <a:r>
              <a:rPr lang="en-US" dirty="0"/>
              <a:t>In the shared-memory model, a region of memory that is shared by cooperating processes is established. Processes can then exchange information by reading and writing data to the shared region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 passing.</a:t>
            </a:r>
          </a:p>
          <a:p>
            <a:r>
              <a:rPr lang="en-US" dirty="0" smtClean="0"/>
              <a:t>In </a:t>
            </a:r>
            <a:r>
              <a:rPr lang="en-US" dirty="0"/>
              <a:t>the message-passing model</a:t>
            </a:r>
            <a:r>
              <a:rPr lang="en-US" dirty="0" smtClean="0"/>
              <a:t>, communication takes place </a:t>
            </a:r>
            <a:r>
              <a:rPr lang="en-US" dirty="0"/>
              <a:t>by means of </a:t>
            </a:r>
            <a:r>
              <a:rPr lang="en-US" dirty="0" smtClean="0"/>
              <a:t>messages exchanged </a:t>
            </a:r>
            <a:r>
              <a:rPr lang="en-US" dirty="0"/>
              <a:t>between the cooperating processes.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16 slides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E8C86-619F-4318-8C9C-4BC08166D2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3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074" t="27296" r="33696" b="34697"/>
          <a:stretch/>
        </p:blipFill>
        <p:spPr>
          <a:xfrm>
            <a:off x="2989941" y="2133598"/>
            <a:ext cx="6270173" cy="428397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16 slides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E8C86-619F-4318-8C9C-4BC08166D2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5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b="1" dirty="0" smtClean="0"/>
              <a:t>Inter process </a:t>
            </a:r>
            <a:r>
              <a:rPr lang="en-US" altLang="en-US" b="1" dirty="0"/>
              <a:t>Communication (IPC)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Mechanism for processes to communicate and to synchronize their actions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Message system – processes communicate with each other without resorting to shared variables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/>
              <a:t>send</a:t>
            </a:r>
            <a:r>
              <a:rPr lang="en-US" altLang="en-US" dirty="0"/>
              <a:t>(</a:t>
            </a:r>
            <a:r>
              <a:rPr lang="en-US" altLang="en-US" i="1" dirty="0"/>
              <a:t>message</a:t>
            </a:r>
            <a:r>
              <a:rPr lang="en-US" altLang="en-US" dirty="0"/>
              <a:t>) – message size fixed or variable 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/>
              <a:t>receive</a:t>
            </a:r>
            <a:r>
              <a:rPr lang="en-US" altLang="en-US" dirty="0"/>
              <a:t>(</a:t>
            </a:r>
            <a:r>
              <a:rPr lang="en-US" altLang="en-US" i="1" dirty="0"/>
              <a:t>message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If </a:t>
            </a:r>
            <a:r>
              <a:rPr lang="en-US" altLang="en-US" i="1" dirty="0"/>
              <a:t>P</a:t>
            </a:r>
            <a:r>
              <a:rPr lang="en-US" altLang="en-US" dirty="0"/>
              <a:t> and </a:t>
            </a:r>
            <a:r>
              <a:rPr lang="en-US" altLang="en-US" i="1" dirty="0"/>
              <a:t>Q</a:t>
            </a:r>
            <a:r>
              <a:rPr lang="en-US" altLang="en-US" dirty="0"/>
              <a:t> wish to communicate, they need to: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establish a </a:t>
            </a:r>
            <a:r>
              <a:rPr lang="en-US" altLang="en-US" i="1" dirty="0"/>
              <a:t>communication</a:t>
            </a:r>
            <a:r>
              <a:rPr lang="en-US" altLang="en-US" dirty="0"/>
              <a:t> </a:t>
            </a:r>
            <a:r>
              <a:rPr lang="en-US" altLang="en-US" i="1" dirty="0"/>
              <a:t>link</a:t>
            </a:r>
            <a:r>
              <a:rPr lang="en-US" altLang="en-US" dirty="0"/>
              <a:t> between them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exchange messages via send/receive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Implementation of communication link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physical (e.g., shared memory, hardware bus)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logical (e.g., logical properties)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16 slides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E8C86-619F-4318-8C9C-4BC08166D2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5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b="1" dirty="0" smtClean="0"/>
              <a:t>Direct </a:t>
            </a:r>
            <a:r>
              <a:rPr lang="en-US" altLang="en-US" b="1" dirty="0"/>
              <a:t>Communication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Processes must name each other explicitly:</a:t>
            </a:r>
          </a:p>
          <a:p>
            <a:pPr lvl="1"/>
            <a:r>
              <a:rPr lang="en-US" altLang="en-US" b="1"/>
              <a:t>send</a:t>
            </a:r>
            <a:r>
              <a:rPr lang="en-US" altLang="en-US"/>
              <a:t> (</a:t>
            </a:r>
            <a:r>
              <a:rPr lang="en-US" altLang="en-US" i="1"/>
              <a:t>P, message</a:t>
            </a:r>
            <a:r>
              <a:rPr lang="en-US" altLang="en-US"/>
              <a:t>) – send a message to process P</a:t>
            </a:r>
          </a:p>
          <a:p>
            <a:pPr lvl="1"/>
            <a:r>
              <a:rPr lang="en-US" altLang="en-US" b="1"/>
              <a:t>receive</a:t>
            </a:r>
            <a:r>
              <a:rPr lang="en-US" altLang="en-US"/>
              <a:t>(</a:t>
            </a:r>
            <a:r>
              <a:rPr lang="en-US" altLang="en-US" i="1"/>
              <a:t>Q, message</a:t>
            </a:r>
            <a:r>
              <a:rPr lang="en-US" altLang="en-US"/>
              <a:t>) – receive a message from process Q</a:t>
            </a:r>
          </a:p>
          <a:p>
            <a:r>
              <a:rPr lang="en-US" altLang="en-US"/>
              <a:t>Properties of communication link</a:t>
            </a:r>
          </a:p>
          <a:p>
            <a:pPr lvl="1"/>
            <a:r>
              <a:rPr lang="en-US" altLang="en-US"/>
              <a:t>Links are established automatically</a:t>
            </a:r>
          </a:p>
          <a:p>
            <a:pPr lvl="1"/>
            <a:r>
              <a:rPr lang="en-US" altLang="en-US"/>
              <a:t>A link is associated with exactly one pair of communicating processes</a:t>
            </a:r>
          </a:p>
          <a:p>
            <a:pPr lvl="1"/>
            <a:r>
              <a:rPr lang="en-US" altLang="en-US"/>
              <a:t>Between each pair there exists exactly one link</a:t>
            </a:r>
          </a:p>
          <a:p>
            <a:pPr lvl="1"/>
            <a:r>
              <a:rPr lang="en-US" altLang="en-US"/>
              <a:t>The link may be unidirectional, but is usually bi-directional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16 slides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E8C86-619F-4318-8C9C-4BC08166D2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2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b="1" dirty="0" smtClean="0"/>
              <a:t>Indirect </a:t>
            </a:r>
            <a:r>
              <a:rPr lang="en-US" altLang="en-US" b="1" dirty="0"/>
              <a:t>Communication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1202919" y="2250141"/>
            <a:ext cx="10989081" cy="41148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Messages are directed and received from mailboxes (also referred to as ports)</a:t>
            </a:r>
          </a:p>
          <a:p>
            <a:pPr lvl="1"/>
            <a:r>
              <a:rPr lang="en-US" altLang="en-US" sz="2400" dirty="0"/>
              <a:t>Each mailbox has a unique id</a:t>
            </a:r>
          </a:p>
          <a:p>
            <a:pPr lvl="1"/>
            <a:r>
              <a:rPr lang="en-US" altLang="en-US" sz="2400" dirty="0"/>
              <a:t>Processes can communicate only if they share a mailbox</a:t>
            </a:r>
          </a:p>
          <a:p>
            <a:r>
              <a:rPr lang="en-US" altLang="en-US" sz="2400" dirty="0"/>
              <a:t>Properties of communication link</a:t>
            </a:r>
          </a:p>
          <a:p>
            <a:pPr lvl="1"/>
            <a:r>
              <a:rPr lang="en-US" altLang="en-US" sz="2400" dirty="0"/>
              <a:t>Link established only if processes share a common mailbox</a:t>
            </a:r>
          </a:p>
          <a:p>
            <a:pPr lvl="1"/>
            <a:r>
              <a:rPr lang="en-US" altLang="en-US" sz="2400" dirty="0"/>
              <a:t>A link may be associated with many processes</a:t>
            </a:r>
          </a:p>
          <a:p>
            <a:pPr lvl="1"/>
            <a:r>
              <a:rPr lang="en-US" altLang="en-US" sz="2400" dirty="0"/>
              <a:t>Each pair of processes may share several communication links</a:t>
            </a:r>
          </a:p>
          <a:p>
            <a:pPr lvl="1"/>
            <a:r>
              <a:rPr lang="en-US" altLang="en-US" sz="2400" dirty="0"/>
              <a:t>Link may be unidirectional or bi-directional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16 slides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E8C86-619F-4318-8C9C-4BC08166D2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10402272" cy="150876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Synchronization </a:t>
            </a:r>
            <a:r>
              <a:rPr lang="en-US" altLang="en-US" b="1" dirty="0" smtClean="0"/>
              <a:t>Communication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79"/>
            <a:ext cx="10742338" cy="4776299"/>
          </a:xfrm>
        </p:spPr>
        <p:txBody>
          <a:bodyPr>
            <a:normAutofit/>
          </a:bodyPr>
          <a:lstStyle/>
          <a:p>
            <a:r>
              <a:rPr lang="en-US" dirty="0"/>
              <a:t>Communication between processes takes place through calls to send() and receive() primitives. </a:t>
            </a:r>
          </a:p>
          <a:p>
            <a:r>
              <a:rPr lang="en-US" dirty="0" smtClean="0"/>
              <a:t>Message </a:t>
            </a:r>
            <a:r>
              <a:rPr lang="en-US" dirty="0"/>
              <a:t>passing may be either blocking or </a:t>
            </a:r>
            <a:r>
              <a:rPr lang="en-US" dirty="0" smtClean="0"/>
              <a:t>non blocking</a:t>
            </a:r>
            <a:r>
              <a:rPr lang="en-US" dirty="0"/>
              <a:t>— also known as synchronous and asynchronous</a:t>
            </a:r>
            <a:r>
              <a:rPr lang="en-US" dirty="0" smtClean="0"/>
              <a:t>.</a:t>
            </a:r>
          </a:p>
          <a:p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Blocking send. </a:t>
            </a:r>
            <a:r>
              <a:rPr lang="en-US" dirty="0" smtClean="0"/>
              <a:t>The </a:t>
            </a:r>
            <a:r>
              <a:rPr lang="en-US" dirty="0"/>
              <a:t>sending process is blocked until the message is </a:t>
            </a:r>
            <a:r>
              <a:rPr lang="en-US" dirty="0" smtClean="0"/>
              <a:t>received by </a:t>
            </a:r>
            <a:r>
              <a:rPr lang="en-US" dirty="0"/>
              <a:t>the </a:t>
            </a:r>
            <a:r>
              <a:rPr lang="en-US" dirty="0" smtClean="0"/>
              <a:t>receiving process </a:t>
            </a:r>
            <a:r>
              <a:rPr lang="en-US" dirty="0"/>
              <a:t>or by the mailbox. </a:t>
            </a:r>
          </a:p>
          <a:p>
            <a:r>
              <a:rPr 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blocking </a:t>
            </a: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send. </a:t>
            </a:r>
            <a:r>
              <a:rPr lang="en-US" dirty="0"/>
              <a:t>The sending process sends the message and resumes </a:t>
            </a:r>
            <a:r>
              <a:rPr lang="en-US" dirty="0" smtClean="0"/>
              <a:t>operation.</a:t>
            </a:r>
          </a:p>
          <a:p>
            <a:r>
              <a:rPr 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Blocking </a:t>
            </a: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receive. </a:t>
            </a:r>
            <a:r>
              <a:rPr lang="en-US" dirty="0"/>
              <a:t>The </a:t>
            </a:r>
            <a:r>
              <a:rPr lang="en-US" dirty="0" smtClean="0"/>
              <a:t>receiver blocks </a:t>
            </a:r>
            <a:r>
              <a:rPr lang="en-US" dirty="0"/>
              <a:t>until a message is available. </a:t>
            </a:r>
          </a:p>
          <a:p>
            <a:r>
              <a:rPr 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blocking </a:t>
            </a: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receive. </a:t>
            </a:r>
            <a:r>
              <a:rPr lang="en-US" dirty="0"/>
              <a:t>The receiver retrieves either a valid message or a null.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16 slides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E8C86-619F-4318-8C9C-4BC08166D2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Buffering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the communication is direct or indirect, messages exchanged by communicating </a:t>
            </a:r>
            <a:r>
              <a:rPr lang="en-US" dirty="0"/>
              <a:t>processes reside in a temporary queue. Basically, such queues can be </a:t>
            </a:r>
            <a:r>
              <a:rPr lang="en-US" dirty="0" smtClean="0"/>
              <a:t>implemented in </a:t>
            </a:r>
            <a:r>
              <a:rPr lang="en-US" dirty="0"/>
              <a:t>three ways</a:t>
            </a:r>
            <a:r>
              <a:rPr lang="en-US" dirty="0" smtClean="0"/>
              <a:t>:</a:t>
            </a:r>
          </a:p>
          <a:p>
            <a:r>
              <a:rPr 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Zero capacity. </a:t>
            </a:r>
            <a:r>
              <a:rPr lang="en-US" dirty="0"/>
              <a:t>The queue has a maximum length of zero; thus, the link </a:t>
            </a:r>
            <a:r>
              <a:rPr lang="en-US" dirty="0" smtClean="0"/>
              <a:t>cannot have any messages waiting in it. In this case, the sender must block </a:t>
            </a:r>
            <a:r>
              <a:rPr lang="en-US" dirty="0"/>
              <a:t>until the </a:t>
            </a:r>
            <a:r>
              <a:rPr lang="en-US" dirty="0" smtClean="0"/>
              <a:t>recipient receives the message.</a:t>
            </a:r>
          </a:p>
          <a:p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Bounded capacity. </a:t>
            </a:r>
            <a:r>
              <a:rPr lang="en-US" dirty="0" smtClean="0"/>
              <a:t>The queue has ﬁnite length n; thus, at most n messages </a:t>
            </a:r>
            <a:r>
              <a:rPr lang="en-US" dirty="0"/>
              <a:t>can reside in it. If the queue is not full when a new message is sent, the message is placed in the queue (either the message is copied or a pointer to the message is kept), and the sender can continue execution without waiting</a:t>
            </a:r>
            <a:r>
              <a:rPr lang="en-US" dirty="0" smtClean="0"/>
              <a:t>. The link’s capacity is ﬁnite, however. If the link is full, the </a:t>
            </a:r>
            <a:r>
              <a:rPr lang="en-US" dirty="0"/>
              <a:t>sender must block until space is available in the queue. </a:t>
            </a:r>
          </a:p>
          <a:p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Unbounded capacity</a:t>
            </a:r>
            <a:r>
              <a:rPr lang="en-US" dirty="0"/>
              <a:t>. The queue’s length is potentially inﬁnite; thus, any number of messages can wait in it. The sender </a:t>
            </a:r>
            <a:r>
              <a:rPr lang="en-US" dirty="0" smtClean="0"/>
              <a:t>never blocks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16 slides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E8C86-619F-4318-8C9C-4BC08166D2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4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Operations on Process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39037" y="4168588"/>
          <a:ext cx="7032812" cy="1882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16 slides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E8C86-619F-4318-8C9C-4BC08166D26B}" type="slidenum">
              <a:rPr lang="en-US" smtClean="0"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1" y="2268072"/>
            <a:ext cx="96505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processes in most systems can execute concurrently, and they may be created and deleted dynamically. </a:t>
            </a:r>
            <a:r>
              <a:rPr lang="en-US" sz="2400" dirty="0" smtClean="0"/>
              <a:t>Thus</a:t>
            </a:r>
            <a:r>
              <a:rPr lang="en-US" sz="2400" dirty="0"/>
              <a:t>, these systems must provide a mechanism for process creation and termination. </a:t>
            </a:r>
          </a:p>
        </p:txBody>
      </p:sp>
    </p:spTree>
    <p:extLst>
      <p:ext uri="{BB962C8B-B14F-4D97-AF65-F5344CB8AC3E}">
        <p14:creationId xmlns:p14="http://schemas.microsoft.com/office/powerpoint/2010/main" val="3379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821" y="624110"/>
            <a:ext cx="10319792" cy="1280890"/>
          </a:xfrm>
        </p:spPr>
        <p:txBody>
          <a:bodyPr/>
          <a:lstStyle/>
          <a:p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4820" y="1905000"/>
            <a:ext cx="10675485" cy="5204011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During the course of execution, a process may create several new processes</a:t>
            </a:r>
          </a:p>
          <a:p>
            <a:r>
              <a:rPr lang="en-US" altLang="en-US" dirty="0"/>
              <a:t> </a:t>
            </a:r>
            <a:r>
              <a:rPr lang="en-US" altLang="en-US" dirty="0" smtClean="0"/>
              <a:t>The </a:t>
            </a:r>
            <a:r>
              <a:rPr lang="en-US" altLang="en-US" dirty="0"/>
              <a:t>creating process is called a parent process, and the new processes are called the children of that process. Each of these new processes may in turn create other processes, forming a tree of processes. </a:t>
            </a:r>
          </a:p>
          <a:p>
            <a:r>
              <a:rPr lang="en-US" altLang="en-US" dirty="0"/>
              <a:t>Most operating </a:t>
            </a:r>
            <a:r>
              <a:rPr lang="en-US" altLang="en-US" dirty="0" smtClean="0"/>
              <a:t>system identify </a:t>
            </a:r>
            <a:r>
              <a:rPr lang="en-US" altLang="en-US" dirty="0"/>
              <a:t>processes according to a unique process identiﬁer 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pid</a:t>
            </a:r>
            <a:r>
              <a:rPr lang="en-US" altLang="en-US" dirty="0"/>
              <a:t>), which is typically an integer number. </a:t>
            </a:r>
            <a:endParaRPr lang="en-US" altLang="en-US" dirty="0" smtClean="0"/>
          </a:p>
          <a:p>
            <a:r>
              <a:rPr lang="en-US" altLang="en-US" dirty="0" smtClean="0"/>
              <a:t>The </a:t>
            </a:r>
            <a:r>
              <a:rPr lang="en-US" altLang="en-US" dirty="0" err="1"/>
              <a:t>pid</a:t>
            </a:r>
            <a:r>
              <a:rPr lang="en-US" altLang="en-US" dirty="0"/>
              <a:t> provides a unique value for each process in the </a:t>
            </a:r>
            <a:r>
              <a:rPr lang="en-US" altLang="en-US" dirty="0" smtClean="0"/>
              <a:t>system</a:t>
            </a:r>
          </a:p>
          <a:p>
            <a:r>
              <a:rPr lang="en-US" altLang="en-US" dirty="0" smtClean="0"/>
              <a:t>It can </a:t>
            </a:r>
            <a:r>
              <a:rPr lang="en-US" altLang="en-US" dirty="0"/>
              <a:t>be used as an </a:t>
            </a:r>
            <a:r>
              <a:rPr lang="en-US" altLang="en-US" dirty="0" smtClean="0"/>
              <a:t>index to access various attributes of </a:t>
            </a:r>
            <a:r>
              <a:rPr lang="en-US" altLang="en-US" dirty="0"/>
              <a:t>a process within the kernel. </a:t>
            </a:r>
            <a:endParaRPr lang="en-US" altLang="en-US" dirty="0" smtClean="0"/>
          </a:p>
          <a:p>
            <a:r>
              <a:rPr lang="en-US" dirty="0" smtClean="0"/>
              <a:t>When a process creates new process, two possibilities for execution exist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parent continues to execute concurrently with its children.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parent waits until some or all of its children have terminated.</a:t>
            </a:r>
          </a:p>
          <a:p>
            <a:r>
              <a:rPr lang="en-US" dirty="0"/>
              <a:t>There are also two </a:t>
            </a:r>
            <a:r>
              <a:rPr lang="en-US" dirty="0" smtClean="0"/>
              <a:t>address-space possibilities for </a:t>
            </a:r>
            <a:r>
              <a:rPr lang="en-US" dirty="0"/>
              <a:t>the new process: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child process is a duplicate of the parent process (it has the same program and data as the parent).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child process has a new program loaded into it.</a:t>
            </a:r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16 slides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E8C86-619F-4318-8C9C-4BC08166D2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7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altLang="en-US" dirty="0"/>
              <a:t>Resource sharing</a:t>
            </a:r>
          </a:p>
          <a:p>
            <a:pPr lvl="1"/>
            <a:r>
              <a:rPr lang="en-US" altLang="en-US" dirty="0"/>
              <a:t>Parent and children share all resources</a:t>
            </a:r>
          </a:p>
          <a:p>
            <a:pPr lvl="1"/>
            <a:r>
              <a:rPr lang="en-US" altLang="en-US" dirty="0"/>
              <a:t>Children share subset of parent’s resources</a:t>
            </a:r>
          </a:p>
          <a:p>
            <a:pPr lvl="1"/>
            <a:r>
              <a:rPr lang="en-US" altLang="en-US" dirty="0"/>
              <a:t>Parent and child share no resources</a:t>
            </a:r>
          </a:p>
          <a:p>
            <a:r>
              <a:rPr lang="en-US" altLang="en-US" dirty="0"/>
              <a:t>Execution</a:t>
            </a:r>
          </a:p>
          <a:p>
            <a:pPr lvl="1"/>
            <a:r>
              <a:rPr lang="en-US" altLang="en-US" dirty="0"/>
              <a:t>Parent and children execute concurrently</a:t>
            </a:r>
          </a:p>
          <a:p>
            <a:pPr lvl="1"/>
            <a:r>
              <a:rPr lang="en-US" altLang="en-US" dirty="0"/>
              <a:t>Parent waits until children </a:t>
            </a:r>
            <a:r>
              <a:rPr lang="en-US" altLang="en-US" dirty="0" smtClean="0"/>
              <a:t>terminate</a:t>
            </a:r>
          </a:p>
          <a:p>
            <a:r>
              <a:rPr lang="en-US" altLang="en-US" dirty="0"/>
              <a:t>Address space</a:t>
            </a:r>
          </a:p>
          <a:p>
            <a:pPr lvl="1"/>
            <a:r>
              <a:rPr lang="en-US" altLang="en-US" dirty="0"/>
              <a:t>Child duplicate of parent</a:t>
            </a:r>
          </a:p>
          <a:p>
            <a:pPr lvl="1"/>
            <a:r>
              <a:rPr lang="en-US" altLang="en-US" dirty="0"/>
              <a:t>Child has a program loaded into it</a:t>
            </a:r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16 slides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E8C86-619F-4318-8C9C-4BC08166D2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5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call during Process 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133599"/>
            <a:ext cx="10301693" cy="45630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Fork() System call</a:t>
            </a:r>
          </a:p>
          <a:p>
            <a:r>
              <a:rPr lang="en-US" dirty="0"/>
              <a:t>A new process is created by the fork() system call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new process consists of a copy of the address space of the original process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mechanism allows the parent process to communicate easily with its </a:t>
            </a:r>
            <a:r>
              <a:rPr lang="en-US" dirty="0"/>
              <a:t>child process.</a:t>
            </a:r>
            <a:endParaRPr lang="en-US" dirty="0" smtClean="0"/>
          </a:p>
          <a:p>
            <a:pPr marL="0" indent="0">
              <a:buNone/>
            </a:pP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Exec() system call</a:t>
            </a:r>
          </a:p>
          <a:p>
            <a:r>
              <a:rPr lang="en-US" dirty="0" smtClean="0"/>
              <a:t>It replace the process’s memory space with a new program.</a:t>
            </a:r>
          </a:p>
          <a:p>
            <a:r>
              <a:rPr lang="en-US" dirty="0" smtClean="0"/>
              <a:t>The </a:t>
            </a:r>
            <a:r>
              <a:rPr lang="en-US" dirty="0"/>
              <a:t>exec() system call loads a binary ﬁle into memory </a:t>
            </a:r>
            <a:r>
              <a:rPr lang="en-US" dirty="0" smtClean="0"/>
              <a:t>and </a:t>
            </a:r>
            <a:r>
              <a:rPr lang="en-US" dirty="0"/>
              <a:t>starts its execution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this manner, the two processes are able to communicate and then go their separate ways. The parent can then create more children; or, if it </a:t>
            </a:r>
            <a:r>
              <a:rPr lang="en-US" dirty="0" smtClean="0"/>
              <a:t>has nothing else to do while the child runs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16 slides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E8C86-619F-4318-8C9C-4BC08166D2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0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8" y="1901368"/>
            <a:ext cx="10814911" cy="5911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Wait() system call</a:t>
            </a:r>
          </a:p>
          <a:p>
            <a:r>
              <a:rPr lang="en-US" dirty="0"/>
              <a:t>if it has nothing else to do while the child </a:t>
            </a:r>
            <a:r>
              <a:rPr lang="en-US" dirty="0" smtClean="0"/>
              <a:t>runs, it can issue a </a:t>
            </a:r>
            <a:r>
              <a:rPr lang="en-US" dirty="0"/>
              <a:t>wait() </a:t>
            </a:r>
            <a:r>
              <a:rPr lang="en-US" dirty="0" smtClean="0"/>
              <a:t>system call to </a:t>
            </a:r>
            <a:r>
              <a:rPr lang="en-US" dirty="0"/>
              <a:t>move itself off the ready queue until the termination of the child</a:t>
            </a:r>
            <a:r>
              <a:rPr lang="en-US" dirty="0" smtClean="0"/>
              <a:t>.</a:t>
            </a:r>
          </a:p>
          <a:p>
            <a:r>
              <a:rPr lang="en-US" dirty="0"/>
              <a:t>Because </a:t>
            </a:r>
            <a:r>
              <a:rPr lang="en-US" dirty="0" smtClean="0"/>
              <a:t>the call </a:t>
            </a:r>
            <a:r>
              <a:rPr lang="en-US" dirty="0"/>
              <a:t>to exec() overlays the process’s address space with a new program, the call to exec() does not return control unless an </a:t>
            </a:r>
            <a:r>
              <a:rPr lang="en-US" dirty="0" smtClean="0"/>
              <a:t>error occurs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system call. </a:t>
            </a:r>
            <a:endParaRPr lang="en-US" sz="28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/>
              <a:t>The parent waits for the child process to complete with the wait</a:t>
            </a:r>
            <a:r>
              <a:rPr lang="en-US" dirty="0"/>
              <a:t>() </a:t>
            </a:r>
            <a:r>
              <a:rPr lang="en-US" dirty="0" smtClean="0"/>
              <a:t>system call. When the child process completes it invoking exit() , the parent process resumes from the call to wait(), where it completes using </a:t>
            </a:r>
            <a:r>
              <a:rPr lang="en-US" dirty="0"/>
              <a:t>the exit() system call.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16 slides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E8C86-619F-4318-8C9C-4BC08166D2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1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16 slides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E8C86-619F-4318-8C9C-4BC08166D26B}" type="slidenum">
              <a:rPr lang="en-US" smtClean="0"/>
              <a:t>7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" t="33247" r="575" b="33249"/>
          <a:stretch>
            <a:fillRect/>
          </a:stretch>
        </p:blipFill>
        <p:spPr bwMode="auto">
          <a:xfrm>
            <a:off x="1265730" y="2889511"/>
            <a:ext cx="9658953" cy="245057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742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Termination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dirty="0" smtClean="0"/>
          </a:p>
          <a:p>
            <a:r>
              <a:rPr lang="en-US" altLang="en-US" dirty="0" smtClean="0"/>
              <a:t>A process terminates when it ﬁnishes executing its </a:t>
            </a:r>
            <a:r>
              <a:rPr lang="en-US" altLang="en-US" dirty="0"/>
              <a:t>last statement and asks the operating system to delete it </a:t>
            </a:r>
            <a:r>
              <a:rPr lang="en-US" altLang="en-US" b="1" dirty="0" smtClean="0"/>
              <a:t>exit(</a:t>
            </a:r>
            <a:r>
              <a:rPr lang="en-US" altLang="en-US" dirty="0" smtClean="0"/>
              <a:t>) System call</a:t>
            </a:r>
            <a:endParaRPr lang="en-US" altLang="en-US" dirty="0"/>
          </a:p>
          <a:p>
            <a:pPr lvl="1"/>
            <a:r>
              <a:rPr lang="en-US" altLang="en-US" dirty="0"/>
              <a:t>Output data from child to parent (via </a:t>
            </a:r>
            <a:r>
              <a:rPr lang="en-US" altLang="en-US" b="1" dirty="0"/>
              <a:t>wait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Process’ resources are deallocated by operating system</a:t>
            </a:r>
          </a:p>
          <a:p>
            <a:r>
              <a:rPr lang="en-US" altLang="en-US" dirty="0"/>
              <a:t>Parent may terminate execution of children processes (</a:t>
            </a:r>
            <a:r>
              <a:rPr lang="en-US" altLang="en-US" b="1" dirty="0"/>
              <a:t>abort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Child has exceeded allocated resources</a:t>
            </a:r>
          </a:p>
          <a:p>
            <a:pPr lvl="1"/>
            <a:r>
              <a:rPr lang="en-US" altLang="en-US" dirty="0"/>
              <a:t>Task assigned to child is no longer required</a:t>
            </a:r>
          </a:p>
          <a:p>
            <a:pPr lvl="1"/>
            <a:r>
              <a:rPr lang="en-US" altLang="en-US" dirty="0"/>
              <a:t>If parent is </a:t>
            </a:r>
            <a:r>
              <a:rPr lang="en-US" altLang="en-US" dirty="0" smtClean="0"/>
              <a:t>exiting, Some </a:t>
            </a:r>
            <a:r>
              <a:rPr lang="en-US" altLang="en-US" dirty="0"/>
              <a:t>operating </a:t>
            </a:r>
            <a:r>
              <a:rPr lang="en-US" altLang="en-US" dirty="0" smtClean="0"/>
              <a:t>system </a:t>
            </a:r>
            <a:r>
              <a:rPr lang="en-US" altLang="en-US" dirty="0"/>
              <a:t>does not allow a child to continue if its parent terminates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16 slides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E8C86-619F-4318-8C9C-4BC08166D2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Inter process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Communication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943" y="2133600"/>
            <a:ext cx="10546669" cy="4724400"/>
          </a:xfrm>
        </p:spPr>
        <p:txBody>
          <a:bodyPr>
            <a:noAutofit/>
          </a:bodyPr>
          <a:lstStyle/>
          <a:p>
            <a:r>
              <a:rPr lang="en-US" sz="2000" dirty="0"/>
              <a:t>Processes executing concurrently in the operating system may be either independent processes or cooperating processes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Independent </a:t>
            </a:r>
            <a:r>
              <a:rPr lang="en-US" sz="2800" b="1" dirty="0">
                <a:solidFill>
                  <a:srgbClr val="C00000"/>
                </a:solidFill>
              </a:rPr>
              <a:t>processes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process is independent </a:t>
            </a:r>
            <a:r>
              <a:rPr lang="en-US" sz="2000" dirty="0" smtClean="0"/>
              <a:t>if it can not affect or be affected by the other processes executing in the system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Any process that does not shared at a with any other process is independent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C</a:t>
            </a:r>
            <a:r>
              <a:rPr lang="en-US" sz="2800" b="1" dirty="0" smtClean="0">
                <a:solidFill>
                  <a:srgbClr val="C00000"/>
                </a:solidFill>
              </a:rPr>
              <a:t>ooperating processes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process is cooperating if it can affect or be affected by the other processes executing in the system. </a:t>
            </a:r>
            <a:endParaRPr lang="en-US" sz="2000" dirty="0" smtClean="0"/>
          </a:p>
          <a:p>
            <a:r>
              <a:rPr lang="en-US" sz="2000" dirty="0"/>
              <a:t> A</a:t>
            </a:r>
            <a:r>
              <a:rPr lang="en-US" sz="2000" dirty="0" smtClean="0"/>
              <a:t>ny </a:t>
            </a:r>
            <a:r>
              <a:rPr lang="en-US" sz="2000" dirty="0"/>
              <a:t>process that shares data with other </a:t>
            </a:r>
            <a:r>
              <a:rPr lang="en-US" sz="2000" dirty="0" smtClean="0"/>
              <a:t>processes is </a:t>
            </a:r>
            <a:r>
              <a:rPr lang="en-US" sz="2000" dirty="0"/>
              <a:t>a cooperating process.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16 slides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E8C86-619F-4318-8C9C-4BC08166D2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8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21</TotalTime>
  <Words>1491</Words>
  <Application>Microsoft Office PowerPoint</Application>
  <PresentationFormat>Widescreen</PresentationFormat>
  <Paragraphs>153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Georgia</vt:lpstr>
      <vt:lpstr>Wingdings</vt:lpstr>
      <vt:lpstr>Banded</vt:lpstr>
      <vt:lpstr>Operating System (O.S)</vt:lpstr>
      <vt:lpstr> Operations on Process</vt:lpstr>
      <vt:lpstr>Process Creation</vt:lpstr>
      <vt:lpstr> Process Creation</vt:lpstr>
      <vt:lpstr> System call during Process Creation</vt:lpstr>
      <vt:lpstr>PowerPoint Presentation</vt:lpstr>
      <vt:lpstr>PowerPoint Presentation</vt:lpstr>
      <vt:lpstr> Process Termination</vt:lpstr>
      <vt:lpstr>  Inter process Communication </vt:lpstr>
      <vt:lpstr> Cooperating processes </vt:lpstr>
      <vt:lpstr> Cooperating processes </vt:lpstr>
      <vt:lpstr>PowerPoint Presentation</vt:lpstr>
      <vt:lpstr> Inter process Communication (IPC)</vt:lpstr>
      <vt:lpstr> Direct Communication</vt:lpstr>
      <vt:lpstr> Indirect Communication</vt:lpstr>
      <vt:lpstr> Synchronization Communication</vt:lpstr>
      <vt:lpstr> Buffering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(O.S)</dc:title>
  <dc:creator>SANA IRSHAD</dc:creator>
  <cp:lastModifiedBy>SANA IRSHAD</cp:lastModifiedBy>
  <cp:revision>5</cp:revision>
  <dcterms:created xsi:type="dcterms:W3CDTF">2015-10-23T19:50:10Z</dcterms:created>
  <dcterms:modified xsi:type="dcterms:W3CDTF">2015-12-14T05:01:26Z</dcterms:modified>
</cp:coreProperties>
</file>