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20"/>
  </p:notesMasterIdLst>
  <p:sldIdLst>
    <p:sldId id="328" r:id="rId3"/>
    <p:sldId id="329" r:id="rId4"/>
    <p:sldId id="330" r:id="rId5"/>
    <p:sldId id="331" r:id="rId6"/>
    <p:sldId id="332" r:id="rId7"/>
    <p:sldId id="333" r:id="rId8"/>
    <p:sldId id="334" r:id="rId9"/>
    <p:sldId id="335" r:id="rId10"/>
    <p:sldId id="336" r:id="rId11"/>
    <p:sldId id="337" r:id="rId12"/>
    <p:sldId id="338" r:id="rId13"/>
    <p:sldId id="339" r:id="rId14"/>
    <p:sldId id="340" r:id="rId15"/>
    <p:sldId id="341" r:id="rId16"/>
    <p:sldId id="342" r:id="rId17"/>
    <p:sldId id="343" r:id="rId18"/>
    <p:sldId id="344" r:id="rId19"/>
    <p:sldId id="345" r:id="rId21"/>
    <p:sldId id="346" r:id="rId22"/>
    <p:sldId id="347" r:id="rId23"/>
    <p:sldId id="348" r:id="rId24"/>
    <p:sldId id="349" r:id="rId25"/>
    <p:sldId id="350" r:id="rId26"/>
    <p:sldId id="351" r:id="rId27"/>
    <p:sldId id="352" r:id="rId28"/>
    <p:sldId id="353" r:id="rId29"/>
    <p:sldId id="354" r:id="rId30"/>
    <p:sldId id="355" r:id="rId31"/>
    <p:sldId id="356" r:id="rId32"/>
    <p:sldId id="357" r:id="rId33"/>
    <p:sldId id="358" r:id="rId34"/>
    <p:sldId id="359" r:id="rId35"/>
    <p:sldId id="360" r:id="rId36"/>
    <p:sldId id="361" r:id="rId37"/>
    <p:sldId id="362" r:id="rId38"/>
    <p:sldId id="363" r:id="rId39"/>
    <p:sldId id="364" r:id="rId40"/>
    <p:sldId id="365" r:id="rId41"/>
    <p:sldId id="366" r:id="rId42"/>
    <p:sldId id="367" r:id="rId43"/>
    <p:sldId id="368"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1" d="100"/>
          <a:sy n="71" d="100"/>
        </p:scale>
        <p:origin x="618"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7" Type="http://schemas.openxmlformats.org/officeDocument/2006/relationships/tableStyles" Target="tableStyles.xml"/><Relationship Id="rId46" Type="http://schemas.openxmlformats.org/officeDocument/2006/relationships/viewProps" Target="viewProps.xml"/><Relationship Id="rId45" Type="http://schemas.openxmlformats.org/officeDocument/2006/relationships/presProps" Target="presProps.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notesMaster" Target="notesMasters/notesMaster1.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53B55D-C56F-4339-AFD6-A2FFF4372CF5}"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8D764C-1544-4CA5-B744-B8DA9CC605F2}"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E81D59F-3215-45C8-9D11-157696F5A361}" type="slidenum">
              <a:rPr lang="en-US" smtClean="0"/>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E81D59F-3215-45C8-9D11-157696F5A361}"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E81D59F-3215-45C8-9D11-157696F5A361}" type="slidenum">
              <a:rPr lang="en-US" smtClean="0"/>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E81D59F-3215-45C8-9D11-157696F5A361}" type="slidenum">
              <a:rPr lang="en-US" smtClean="0"/>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E81D59F-3215-45C8-9D11-157696F5A361}" type="slidenum">
              <a:rPr lang="en-US" smtClean="0"/>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E81D59F-3215-45C8-9D11-157696F5A361}" type="slidenum">
              <a:rPr lang="en-US" smtClean="0"/>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E81D59F-3215-45C8-9D11-157696F5A361}" type="slidenum">
              <a:rPr lang="en-US" smtClean="0"/>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E81D59F-3215-45C8-9D11-157696F5A361}" type="slidenum">
              <a:rPr lang="en-US" smtClean="0"/>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E81D59F-3215-45C8-9D11-157696F5A361}" type="slidenum">
              <a:rPr lang="en-US" smtClean="0"/>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E81D59F-3215-45C8-9D11-157696F5A361}"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en-US" smtClean="0"/>
              <a:t>Click to edit Master title style</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05A52EB-02B9-4AC1-95D4-EE20833729F4}" type="datetime1">
              <a:rPr lang="en-US" smtClean="0"/>
            </a:fld>
            <a:endParaRPr lang="en-US"/>
          </a:p>
        </p:txBody>
      </p:sp>
      <p:sp>
        <p:nvSpPr>
          <p:cNvPr id="5" name="Footer Placeholder 4"/>
          <p:cNvSpPr>
            <a:spLocks noGrp="1"/>
          </p:cNvSpPr>
          <p:nvPr>
            <p:ph type="ftr" sz="quarter" idx="11"/>
          </p:nvPr>
        </p:nvSpPr>
        <p:spPr/>
        <p:txBody>
          <a:bodyPr/>
          <a:lstStyle/>
          <a:p>
            <a:r>
              <a:rPr lang="en-US" smtClean="0"/>
              <a:t>Total Slides 30</a:t>
            </a:r>
            <a:endParaRPr lang="en-US"/>
          </a:p>
        </p:txBody>
      </p:sp>
      <p:sp>
        <p:nvSpPr>
          <p:cNvPr id="6" name="Slide Number Placeholder 5"/>
          <p:cNvSpPr>
            <a:spLocks noGrp="1"/>
          </p:cNvSpPr>
          <p:nvPr>
            <p:ph type="sldNum" sz="quarter" idx="12"/>
          </p:nvPr>
        </p:nvSpPr>
        <p:spPr/>
        <p:txBody>
          <a:bodyPr/>
          <a:lstStyle/>
          <a:p>
            <a:fld id="{F786D4BC-F94B-4070-BC7E-46CD478BA6CC}"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2158D893-E037-4E47-9DCE-567910EC7917}" type="datetime1">
              <a:rPr lang="en-US" smtClean="0"/>
            </a:fld>
            <a:endParaRPr lang="en-US"/>
          </a:p>
        </p:txBody>
      </p:sp>
      <p:sp>
        <p:nvSpPr>
          <p:cNvPr id="5" name="Footer Placeholder 4"/>
          <p:cNvSpPr>
            <a:spLocks noGrp="1"/>
          </p:cNvSpPr>
          <p:nvPr>
            <p:ph type="ftr" sz="quarter" idx="11"/>
          </p:nvPr>
        </p:nvSpPr>
        <p:spPr/>
        <p:txBody>
          <a:bodyPr/>
          <a:lstStyle/>
          <a:p>
            <a:r>
              <a:rPr lang="en-US" smtClean="0"/>
              <a:t>Total Slides 30</a:t>
            </a:r>
            <a:endParaRPr lang="en-US"/>
          </a:p>
        </p:txBody>
      </p:sp>
      <p:sp>
        <p:nvSpPr>
          <p:cNvPr id="6" name="Slide Number Placeholder 5"/>
          <p:cNvSpPr>
            <a:spLocks noGrp="1"/>
          </p:cNvSpPr>
          <p:nvPr>
            <p:ph type="sldNum" sz="quarter" idx="12"/>
          </p:nvPr>
        </p:nvSpPr>
        <p:spPr/>
        <p:txBody>
          <a:bodyPr/>
          <a:lstStyle/>
          <a:p>
            <a:fld id="{F786D4BC-F94B-4070-BC7E-46CD478BA6CC}"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DE18CE69-A1C1-4C55-ABE8-06E561200349}" type="datetime1">
              <a:rPr lang="en-US" smtClean="0"/>
            </a:fld>
            <a:endParaRPr lang="en-US"/>
          </a:p>
        </p:txBody>
      </p:sp>
      <p:sp>
        <p:nvSpPr>
          <p:cNvPr id="5" name="Footer Placeholder 4"/>
          <p:cNvSpPr>
            <a:spLocks noGrp="1"/>
          </p:cNvSpPr>
          <p:nvPr>
            <p:ph type="ftr" sz="quarter" idx="11"/>
          </p:nvPr>
        </p:nvSpPr>
        <p:spPr>
          <a:xfrm>
            <a:off x="3776135" y="6422854"/>
            <a:ext cx="4279669" cy="365125"/>
          </a:xfrm>
        </p:spPr>
        <p:txBody>
          <a:bodyPr/>
          <a:lstStyle/>
          <a:p>
            <a:r>
              <a:rPr lang="en-US" smtClean="0"/>
              <a:t>Total Slides 30</a:t>
            </a:r>
            <a:endParaRPr lang="en-US"/>
          </a:p>
        </p:txBody>
      </p:sp>
      <p:sp>
        <p:nvSpPr>
          <p:cNvPr id="6" name="Slide Number Placeholder 5"/>
          <p:cNvSpPr>
            <a:spLocks noGrp="1"/>
          </p:cNvSpPr>
          <p:nvPr>
            <p:ph type="sldNum" sz="quarter" idx="12"/>
          </p:nvPr>
        </p:nvSpPr>
        <p:spPr>
          <a:xfrm>
            <a:off x="8073048" y="6422854"/>
            <a:ext cx="879759" cy="365125"/>
          </a:xfrm>
        </p:spPr>
        <p:txBody>
          <a:bodyPr/>
          <a:lstStyle/>
          <a:p>
            <a:fld id="{F786D4BC-F94B-4070-BC7E-46CD478BA6CC}"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1F1A1084-1625-4118-A1AC-A8F783D8A1AE}" type="datetime1">
              <a:rPr lang="en-US" smtClean="0"/>
            </a:fld>
            <a:endParaRPr lang="en-US"/>
          </a:p>
        </p:txBody>
      </p:sp>
      <p:sp>
        <p:nvSpPr>
          <p:cNvPr id="5" name="Footer Placeholder 4"/>
          <p:cNvSpPr>
            <a:spLocks noGrp="1"/>
          </p:cNvSpPr>
          <p:nvPr>
            <p:ph type="ftr" sz="quarter" idx="11"/>
          </p:nvPr>
        </p:nvSpPr>
        <p:spPr/>
        <p:txBody>
          <a:bodyPr/>
          <a:lstStyle/>
          <a:p>
            <a:r>
              <a:rPr lang="en-US" smtClean="0"/>
              <a:t>Total Slides 30</a:t>
            </a:r>
            <a:endParaRPr lang="en-US"/>
          </a:p>
        </p:txBody>
      </p:sp>
      <p:sp>
        <p:nvSpPr>
          <p:cNvPr id="6" name="Slide Number Placeholder 5"/>
          <p:cNvSpPr>
            <a:spLocks noGrp="1"/>
          </p:cNvSpPr>
          <p:nvPr>
            <p:ph type="sldNum" sz="quarter" idx="12"/>
          </p:nvPr>
        </p:nvSpPr>
        <p:spPr/>
        <p:txBody>
          <a:bodyPr/>
          <a:lstStyle/>
          <a:p>
            <a:fld id="{F786D4BC-F94B-4070-BC7E-46CD478BA6CC}"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bg>
      <p:bgRef idx="1001">
        <a:schemeClr val="bg1"/>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lvl1pPr>
              <a:defRPr>
                <a:solidFill>
                  <a:schemeClr val="tx2"/>
                </a:solidFill>
              </a:defRPr>
            </a:lvl1pPr>
          </a:lstStyle>
          <a:p>
            <a:fld id="{A4BDB00E-6F02-4A06-AC9A-73E45694559D}" type="datetime1">
              <a:rPr lang="en-US" smtClean="0"/>
            </a:fld>
            <a:endParaRPr lang="en-US"/>
          </a:p>
        </p:txBody>
      </p:sp>
      <p:sp>
        <p:nvSpPr>
          <p:cNvPr id="5" name="Footer Placeholder 4"/>
          <p:cNvSpPr>
            <a:spLocks noGrp="1"/>
          </p:cNvSpPr>
          <p:nvPr>
            <p:ph type="ftr" sz="quarter" idx="11"/>
          </p:nvPr>
        </p:nvSpPr>
        <p:spPr/>
        <p:txBody>
          <a:bodyPr/>
          <a:lstStyle>
            <a:lvl1pPr>
              <a:defRPr>
                <a:solidFill>
                  <a:schemeClr val="tx2"/>
                </a:solidFill>
              </a:defRPr>
            </a:lvl1pPr>
          </a:lstStyle>
          <a:p>
            <a:r>
              <a:rPr lang="en-US" smtClean="0"/>
              <a:t>Total Slides 30</a:t>
            </a:r>
            <a:endParaRPr lang="en-US"/>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F786D4BC-F94B-4070-BC7E-46CD478BA6CC}" type="slidenum">
              <a:rPr lang="en-US" smtClean="0"/>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Date Placeholder 4"/>
          <p:cNvSpPr>
            <a:spLocks noGrp="1"/>
          </p:cNvSpPr>
          <p:nvPr>
            <p:ph type="dt" sz="half" idx="10"/>
          </p:nvPr>
        </p:nvSpPr>
        <p:spPr/>
        <p:txBody>
          <a:bodyPr/>
          <a:lstStyle/>
          <a:p>
            <a:fld id="{5A7A74C0-6C7F-426F-8A99-812CE2DC27E5}" type="datetime1">
              <a:rPr lang="en-US" smtClean="0"/>
            </a:fld>
            <a:endParaRPr lang="en-US"/>
          </a:p>
        </p:txBody>
      </p:sp>
      <p:sp>
        <p:nvSpPr>
          <p:cNvPr id="6" name="Footer Placeholder 5"/>
          <p:cNvSpPr>
            <a:spLocks noGrp="1"/>
          </p:cNvSpPr>
          <p:nvPr>
            <p:ph type="ftr" sz="quarter" idx="11"/>
          </p:nvPr>
        </p:nvSpPr>
        <p:spPr/>
        <p:txBody>
          <a:bodyPr/>
          <a:lstStyle/>
          <a:p>
            <a:r>
              <a:rPr lang="en-US" smtClean="0"/>
              <a:t>Total Slides 30</a:t>
            </a:r>
            <a:endParaRPr lang="en-US"/>
          </a:p>
        </p:txBody>
      </p:sp>
      <p:sp>
        <p:nvSpPr>
          <p:cNvPr id="7" name="Slide Number Placeholder 6"/>
          <p:cNvSpPr>
            <a:spLocks noGrp="1"/>
          </p:cNvSpPr>
          <p:nvPr>
            <p:ph type="sldNum" sz="quarter" idx="12"/>
          </p:nvPr>
        </p:nvSpPr>
        <p:spPr/>
        <p:txBody>
          <a:bodyPr/>
          <a:lstStyle/>
          <a:p>
            <a:fld id="{F786D4BC-F94B-4070-BC7E-46CD478BA6CC}"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7" name="Date Placeholder 6"/>
          <p:cNvSpPr>
            <a:spLocks noGrp="1"/>
          </p:cNvSpPr>
          <p:nvPr>
            <p:ph type="dt" sz="half" idx="10"/>
          </p:nvPr>
        </p:nvSpPr>
        <p:spPr/>
        <p:txBody>
          <a:bodyPr/>
          <a:lstStyle/>
          <a:p>
            <a:fld id="{55E71866-F59D-4402-8FB9-276CF1129C4B}" type="datetime1">
              <a:rPr lang="en-US" smtClean="0"/>
            </a:fld>
            <a:endParaRPr lang="en-US"/>
          </a:p>
        </p:txBody>
      </p:sp>
      <p:sp>
        <p:nvSpPr>
          <p:cNvPr id="8" name="Footer Placeholder 7"/>
          <p:cNvSpPr>
            <a:spLocks noGrp="1"/>
          </p:cNvSpPr>
          <p:nvPr>
            <p:ph type="ftr" sz="quarter" idx="11"/>
          </p:nvPr>
        </p:nvSpPr>
        <p:spPr/>
        <p:txBody>
          <a:bodyPr/>
          <a:lstStyle/>
          <a:p>
            <a:r>
              <a:rPr lang="en-US" smtClean="0"/>
              <a:t>Total Slides 30</a:t>
            </a:r>
            <a:endParaRPr lang="en-US"/>
          </a:p>
        </p:txBody>
      </p:sp>
      <p:sp>
        <p:nvSpPr>
          <p:cNvPr id="9" name="Slide Number Placeholder 8"/>
          <p:cNvSpPr>
            <a:spLocks noGrp="1"/>
          </p:cNvSpPr>
          <p:nvPr>
            <p:ph type="sldNum" sz="quarter" idx="12"/>
          </p:nvPr>
        </p:nvSpPr>
        <p:spPr/>
        <p:txBody>
          <a:bodyPr/>
          <a:lstStyle/>
          <a:p>
            <a:fld id="{F786D4BC-F94B-4070-BC7E-46CD478BA6CC}"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F669310-6290-4A4D-AC25-2E852903C4E8}" type="datetime1">
              <a:rPr lang="en-US" smtClean="0"/>
            </a:fld>
            <a:endParaRPr lang="en-US"/>
          </a:p>
        </p:txBody>
      </p:sp>
      <p:sp>
        <p:nvSpPr>
          <p:cNvPr id="4" name="Footer Placeholder 3"/>
          <p:cNvSpPr>
            <a:spLocks noGrp="1"/>
          </p:cNvSpPr>
          <p:nvPr>
            <p:ph type="ftr" sz="quarter" idx="11"/>
          </p:nvPr>
        </p:nvSpPr>
        <p:spPr/>
        <p:txBody>
          <a:bodyPr/>
          <a:lstStyle/>
          <a:p>
            <a:r>
              <a:rPr lang="en-US" smtClean="0"/>
              <a:t>Total Slides 30</a:t>
            </a:r>
            <a:endParaRPr lang="en-US"/>
          </a:p>
        </p:txBody>
      </p:sp>
      <p:sp>
        <p:nvSpPr>
          <p:cNvPr id="5" name="Slide Number Placeholder 4"/>
          <p:cNvSpPr>
            <a:spLocks noGrp="1"/>
          </p:cNvSpPr>
          <p:nvPr>
            <p:ph type="sldNum" sz="quarter" idx="12"/>
          </p:nvPr>
        </p:nvSpPr>
        <p:spPr/>
        <p:txBody>
          <a:bodyPr/>
          <a:lstStyle/>
          <a:p>
            <a:fld id="{F786D4BC-F94B-4070-BC7E-46CD478BA6CC}"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7512EC-6FBA-42C4-AA10-A9589ACB0213}" type="datetime1">
              <a:rPr lang="en-US" smtClean="0"/>
            </a:fld>
            <a:endParaRPr lang="en-US"/>
          </a:p>
        </p:txBody>
      </p:sp>
      <p:sp>
        <p:nvSpPr>
          <p:cNvPr id="3" name="Footer Placeholder 2"/>
          <p:cNvSpPr>
            <a:spLocks noGrp="1"/>
          </p:cNvSpPr>
          <p:nvPr>
            <p:ph type="ftr" sz="quarter" idx="11"/>
          </p:nvPr>
        </p:nvSpPr>
        <p:spPr/>
        <p:txBody>
          <a:bodyPr/>
          <a:lstStyle/>
          <a:p>
            <a:r>
              <a:rPr lang="en-US" smtClean="0"/>
              <a:t>Total Slides 30</a:t>
            </a:r>
            <a:endParaRPr lang="en-US"/>
          </a:p>
        </p:txBody>
      </p:sp>
      <p:sp>
        <p:nvSpPr>
          <p:cNvPr id="4" name="Slide Number Placeholder 3"/>
          <p:cNvSpPr>
            <a:spLocks noGrp="1"/>
          </p:cNvSpPr>
          <p:nvPr>
            <p:ph type="sldNum" sz="quarter" idx="12"/>
          </p:nvPr>
        </p:nvSpPr>
        <p:spPr/>
        <p:txBody>
          <a:bodyPr/>
          <a:lstStyle/>
          <a:p>
            <a:fld id="{F786D4BC-F94B-4070-BC7E-46CD478BA6CC}"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CC96F93E-043E-49A1-B65E-1C09E6927BCD}" type="datetime1">
              <a:rPr lang="en-US" smtClean="0"/>
            </a:fld>
            <a:endParaRPr lang="en-US"/>
          </a:p>
        </p:txBody>
      </p:sp>
      <p:sp>
        <p:nvSpPr>
          <p:cNvPr id="6" name="Footer Placeholder 5"/>
          <p:cNvSpPr>
            <a:spLocks noGrp="1"/>
          </p:cNvSpPr>
          <p:nvPr>
            <p:ph type="ftr" sz="quarter" idx="11"/>
          </p:nvPr>
        </p:nvSpPr>
        <p:spPr/>
        <p:txBody>
          <a:bodyPr/>
          <a:lstStyle/>
          <a:p>
            <a:r>
              <a:rPr lang="en-US" smtClean="0"/>
              <a:t>Total Slides 30</a:t>
            </a:r>
            <a:endParaRPr lang="en-US"/>
          </a:p>
        </p:txBody>
      </p:sp>
      <p:sp>
        <p:nvSpPr>
          <p:cNvPr id="7" name="Slide Number Placeholder 6"/>
          <p:cNvSpPr>
            <a:spLocks noGrp="1"/>
          </p:cNvSpPr>
          <p:nvPr>
            <p:ph type="sldNum" sz="quarter" idx="12"/>
          </p:nvPr>
        </p:nvSpPr>
        <p:spPr/>
        <p:txBody>
          <a:bodyPr/>
          <a:lstStyle/>
          <a:p>
            <a:fld id="{F786D4BC-F94B-4070-BC7E-46CD478BA6CC}"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30316FF4-B6FE-4673-9B31-92FB99DC9DF9}" type="datetime1">
              <a:rPr lang="en-US" smtClean="0"/>
            </a:fld>
            <a:endParaRPr lang="en-US"/>
          </a:p>
        </p:txBody>
      </p:sp>
      <p:sp>
        <p:nvSpPr>
          <p:cNvPr id="6" name="Footer Placeholder 5"/>
          <p:cNvSpPr>
            <a:spLocks noGrp="1"/>
          </p:cNvSpPr>
          <p:nvPr>
            <p:ph type="ftr" sz="quarter" idx="11"/>
          </p:nvPr>
        </p:nvSpPr>
        <p:spPr/>
        <p:txBody>
          <a:bodyPr/>
          <a:lstStyle/>
          <a:p>
            <a:r>
              <a:rPr lang="en-US" smtClean="0"/>
              <a:t>Total Slides 30</a:t>
            </a:r>
            <a:endParaRPr lang="en-US"/>
          </a:p>
        </p:txBody>
      </p:sp>
      <p:sp>
        <p:nvSpPr>
          <p:cNvPr id="7" name="Slide Number Placeholder 6"/>
          <p:cNvSpPr>
            <a:spLocks noGrp="1"/>
          </p:cNvSpPr>
          <p:nvPr>
            <p:ph type="sldNum" sz="quarter" idx="12"/>
          </p:nvPr>
        </p:nvSpPr>
        <p:spPr/>
        <p:txBody>
          <a:bodyPr/>
          <a:lstStyle/>
          <a:p>
            <a:fld id="{F786D4BC-F94B-4070-BC7E-46CD478BA6CC}"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F8DD15E1-E20A-4621-94C7-BBA97339EC1A}" type="datetime1">
              <a:rPr lang="en-US" smtClean="0"/>
            </a:fld>
            <a:endParaRPr lang="en-US"/>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r>
              <a:rPr lang="en-US" smtClean="0"/>
              <a:t>Total Slides 30</a:t>
            </a:r>
            <a:endParaRPr lang="en-US"/>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F786D4BC-F94B-4070-BC7E-46CD478BA6CC}" type="slidenum">
              <a:rPr lang="en-US" smtClean="0"/>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anose="05000000000000000000"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anose="05000000000000000000"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anose="05000000000000000000"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anose="05000000000000000000"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anose="05000000000000000000" pitchFamily="2" charset="2"/>
        <a:buChar char=""/>
        <a:defRPr sz="1600" kern="1200">
          <a:solidFill>
            <a:schemeClr val="tx1"/>
          </a:solidFill>
          <a:latin typeface="+mn-lt"/>
          <a:ea typeface="+mn-ea"/>
          <a:cs typeface="+mn-cs"/>
        </a:defRPr>
      </a:lvl5pPr>
      <a:lvl6pPr marL="1284605" indent="-228600" algn="l" defTabSz="914400" rtl="0" eaLnBrk="1" latinLnBrk="0" hangingPunct="1">
        <a:lnSpc>
          <a:spcPct val="90000"/>
        </a:lnSpc>
        <a:spcBef>
          <a:spcPts val="200"/>
        </a:spcBef>
        <a:spcAft>
          <a:spcPts val="400"/>
        </a:spcAft>
        <a:buClr>
          <a:schemeClr val="tx1"/>
        </a:buClr>
        <a:buFont typeface="Wingdings" panose="05000000000000000000" pitchFamily="2" charset="2"/>
        <a:buChar char=""/>
        <a:defRPr sz="1600" kern="1200">
          <a:solidFill>
            <a:schemeClr val="tx1"/>
          </a:solidFill>
          <a:latin typeface="+mn-lt"/>
          <a:ea typeface="+mn-ea"/>
          <a:cs typeface="+mn-cs"/>
        </a:defRPr>
      </a:lvl6pPr>
      <a:lvl7pPr marL="1471930" indent="-228600" algn="l" defTabSz="914400" rtl="0" eaLnBrk="1" latinLnBrk="0" hangingPunct="1">
        <a:lnSpc>
          <a:spcPct val="90000"/>
        </a:lnSpc>
        <a:spcBef>
          <a:spcPts val="200"/>
        </a:spcBef>
        <a:spcAft>
          <a:spcPts val="400"/>
        </a:spcAft>
        <a:buClr>
          <a:schemeClr val="tx1"/>
        </a:buClr>
        <a:buFont typeface="Wingdings" panose="05000000000000000000" pitchFamily="2" charset="2"/>
        <a:buChar char=""/>
        <a:defRPr sz="1600" kern="1200">
          <a:solidFill>
            <a:schemeClr val="tx1"/>
          </a:solidFill>
          <a:latin typeface="+mn-lt"/>
          <a:ea typeface="+mn-ea"/>
          <a:cs typeface="+mn-cs"/>
        </a:defRPr>
      </a:lvl7pPr>
      <a:lvl8pPr marL="1628775" indent="-228600" algn="l" defTabSz="914400" rtl="0" eaLnBrk="1" latinLnBrk="0" hangingPunct="1">
        <a:lnSpc>
          <a:spcPct val="90000"/>
        </a:lnSpc>
        <a:spcBef>
          <a:spcPts val="200"/>
        </a:spcBef>
        <a:spcAft>
          <a:spcPts val="400"/>
        </a:spcAft>
        <a:buClr>
          <a:schemeClr val="tx1"/>
        </a:buClr>
        <a:buFont typeface="Wingdings" panose="05000000000000000000" pitchFamily="2" charset="2"/>
        <a:buChar char=""/>
        <a:defRPr sz="1600" kern="1200">
          <a:solidFill>
            <a:schemeClr val="tx1"/>
          </a:solidFill>
          <a:latin typeface="+mn-lt"/>
          <a:ea typeface="+mn-ea"/>
          <a:cs typeface="+mn-cs"/>
        </a:defRPr>
      </a:lvl8pPr>
      <a:lvl9pPr marL="1805940" indent="-228600" algn="l" defTabSz="914400" rtl="0" eaLnBrk="1" latinLnBrk="0" hangingPunct="1">
        <a:lnSpc>
          <a:spcPct val="90000"/>
        </a:lnSpc>
        <a:spcBef>
          <a:spcPts val="200"/>
        </a:spcBef>
        <a:spcAft>
          <a:spcPts val="400"/>
        </a:spcAft>
        <a:buClr>
          <a:schemeClr val="tx1"/>
        </a:buClr>
        <a:buFont typeface="Wingdings" panose="05000000000000000000"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b="1" dirty="0">
                <a:effectLst>
                  <a:outerShdw blurRad="38100" dist="38100" dir="2700000" algn="tl">
                    <a:srgbClr val="000000">
                      <a:alpha val="43137"/>
                    </a:srgbClr>
                  </a:outerShdw>
                </a:effectLst>
              </a:rPr>
              <a:t>Round-Robin (RR) scheduling algorithm</a:t>
            </a:r>
            <a:endParaRPr lang="en-US" sz="4800" dirty="0"/>
          </a:p>
        </p:txBody>
      </p:sp>
      <p:sp>
        <p:nvSpPr>
          <p:cNvPr id="3" name="Text Placeholder 2"/>
          <p:cNvSpPr>
            <a:spLocks noGrp="1"/>
          </p:cNvSpPr>
          <p:nvPr>
            <p:ph type="body" idx="1"/>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Total 81 Slides</a:t>
            </a:r>
            <a:endParaRPr lang="en-US"/>
          </a:p>
        </p:txBody>
      </p:sp>
      <p:sp>
        <p:nvSpPr>
          <p:cNvPr id="5" name="Slide Number Placeholder 4"/>
          <p:cNvSpPr>
            <a:spLocks noGrp="1"/>
          </p:cNvSpPr>
          <p:nvPr>
            <p:ph type="sldNum" sz="quarter" idx="12"/>
          </p:nvPr>
        </p:nvSpPr>
        <p:spPr/>
        <p:txBody>
          <a:bodyPr/>
          <a:lstStyle/>
          <a:p>
            <a:fld id="{54CFA0A4-E8DA-4278-ABF3-83922433C952}" type="slidenum">
              <a:rPr lang="en-US" smtClean="0"/>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84176"/>
            <a:ext cx="11360727" cy="1508760"/>
          </a:xfrm>
        </p:spPr>
        <p:txBody>
          <a:bodyPr>
            <a:normAutofit fontScale="90000"/>
          </a:bodyPr>
          <a:lstStyle/>
          <a:p>
            <a:br>
              <a:rPr lang="en-US" b="1" dirty="0" smtClean="0"/>
            </a:br>
            <a:br>
              <a:rPr lang="en-US" b="1" dirty="0"/>
            </a:br>
            <a:endParaRPr lang="en-US" dirty="0"/>
          </a:p>
        </p:txBody>
      </p:sp>
      <p:sp>
        <p:nvSpPr>
          <p:cNvPr id="3" name="Content Placeholder 2"/>
          <p:cNvSpPr>
            <a:spLocks noGrp="1"/>
          </p:cNvSpPr>
          <p:nvPr>
            <p:ph idx="1"/>
          </p:nvPr>
        </p:nvSpPr>
        <p:spPr/>
        <p:txBody>
          <a:bodyPr/>
          <a:lstStyle/>
          <a:p>
            <a:r>
              <a:rPr lang="en-US" sz="2400" b="1" dirty="0">
                <a:effectLst>
                  <a:outerShdw blurRad="38100" dist="38100" dir="2700000" algn="tl">
                    <a:srgbClr val="000000">
                      <a:alpha val="43137"/>
                    </a:srgbClr>
                  </a:outerShdw>
                </a:effectLst>
              </a:rPr>
              <a:t>Round-Robin (RR) </a:t>
            </a:r>
            <a:r>
              <a:rPr lang="en-US" sz="2400" b="1" dirty="0"/>
              <a:t>Performance</a:t>
            </a:r>
            <a:endParaRPr lang="en-US" sz="2400" dirty="0"/>
          </a:p>
          <a:p>
            <a:pPr marL="0" indent="0">
              <a:buNone/>
            </a:pPr>
            <a:r>
              <a:rPr lang="en-US" sz="2400" b="1" dirty="0" smtClean="0"/>
              <a:t> </a:t>
            </a:r>
            <a:endParaRPr lang="en-US" sz="2400" b="1" dirty="0"/>
          </a:p>
          <a:p>
            <a:endParaRPr lang="en-US" sz="2000" b="1" dirty="0" smtClean="0">
              <a:effectLst>
                <a:outerShdw blurRad="38100" dist="38100" dir="2700000" algn="tl">
                  <a:srgbClr val="000000">
                    <a:alpha val="43137"/>
                  </a:srgbClr>
                </a:outerShdw>
              </a:effectLst>
            </a:endParaRPr>
          </a:p>
          <a:p>
            <a:pPr marL="0" indent="0">
              <a:buNone/>
            </a:pPr>
            <a:endParaRPr lang="en-US" sz="2000" b="1" dirty="0" smtClean="0">
              <a:effectLst>
                <a:outerShdw blurRad="38100" dist="38100" dir="2700000" algn="tl">
                  <a:srgbClr val="000000">
                    <a:alpha val="43137"/>
                  </a:srgbClr>
                </a:outerShdw>
              </a:effectLst>
            </a:endParaRPr>
          </a:p>
          <a:p>
            <a:pPr marL="0" indent="0">
              <a:buNone/>
            </a:pPr>
            <a:endParaRPr lang="en-US" sz="2000" b="1" dirty="0" smtClean="0">
              <a:effectLst>
                <a:outerShdw blurRad="38100" dist="38100" dir="2700000" algn="tl">
                  <a:srgbClr val="000000">
                    <a:alpha val="43137"/>
                  </a:srgbClr>
                </a:outerShdw>
              </a:effectLst>
            </a:endParaRPr>
          </a:p>
          <a:p>
            <a:pPr marL="0" indent="0">
              <a:buNone/>
            </a:pPr>
            <a:endParaRPr lang="en-US" sz="2000" b="1" dirty="0">
              <a:effectLst>
                <a:outerShdw blurRad="38100" dist="38100" dir="2700000" algn="tl">
                  <a:srgbClr val="000000">
                    <a:alpha val="43137"/>
                  </a:srgbClr>
                </a:outerShdw>
              </a:effectLst>
            </a:endParaRPr>
          </a:p>
          <a:p>
            <a:endParaRPr lang="en-US" dirty="0"/>
          </a:p>
        </p:txBody>
      </p:sp>
      <p:graphicFrame>
        <p:nvGraphicFramePr>
          <p:cNvPr id="4" name="Table 3"/>
          <p:cNvGraphicFramePr>
            <a:graphicFrameLocks noGrp="1"/>
          </p:cNvGraphicFramePr>
          <p:nvPr/>
        </p:nvGraphicFramePr>
        <p:xfrm>
          <a:off x="8537433" y="2252503"/>
          <a:ext cx="3634959" cy="3653784"/>
        </p:xfrm>
        <a:graphic>
          <a:graphicData uri="http://schemas.openxmlformats.org/drawingml/2006/table">
            <a:tbl>
              <a:tblPr firstRow="1" bandRow="1">
                <a:tableStyleId>{5C22544A-7EE6-4342-B048-85BDC9FD1C3A}</a:tableStyleId>
              </a:tblPr>
              <a:tblGrid>
                <a:gridCol w="1139584"/>
                <a:gridCol w="1302328"/>
                <a:gridCol w="1193047"/>
              </a:tblGrid>
              <a:tr h="450310">
                <a:tc>
                  <a:txBody>
                    <a:bodyPr/>
                    <a:lstStyle/>
                    <a:p>
                      <a:pPr algn="ctr"/>
                      <a:r>
                        <a:rPr lang="en-US" dirty="0" smtClean="0"/>
                        <a:t>Process No</a:t>
                      </a:r>
                      <a:endParaRPr lang="en-US" dirty="0"/>
                    </a:p>
                  </a:txBody>
                  <a:tcPr/>
                </a:tc>
                <a:tc>
                  <a:txBody>
                    <a:bodyPr/>
                    <a:lstStyle/>
                    <a:p>
                      <a:pPr algn="ctr"/>
                      <a:r>
                        <a:rPr lang="en-US" dirty="0" smtClean="0"/>
                        <a:t>Arrival Time</a:t>
                      </a:r>
                      <a:endParaRPr lang="en-US" dirty="0" smtClean="0"/>
                    </a:p>
                    <a:p>
                      <a:pPr algn="ctr"/>
                      <a:r>
                        <a:rPr lang="en-US" dirty="0" smtClean="0"/>
                        <a:t>(AT)</a:t>
                      </a:r>
                      <a:endParaRPr lang="en-US" dirty="0"/>
                    </a:p>
                  </a:txBody>
                  <a:tcPr/>
                </a:tc>
                <a:tc>
                  <a:txBody>
                    <a:bodyPr/>
                    <a:lstStyle/>
                    <a:p>
                      <a:pPr algn="ctr"/>
                      <a:r>
                        <a:rPr lang="en-US" dirty="0" smtClean="0"/>
                        <a:t>Burst Time (BT)</a:t>
                      </a:r>
                      <a:endParaRPr lang="en-US" dirty="0"/>
                    </a:p>
                  </a:txBody>
                  <a:tcPr/>
                </a:tc>
              </a:tr>
              <a:tr h="456564">
                <a:tc>
                  <a:txBody>
                    <a:bodyPr/>
                    <a:lstStyle/>
                    <a:p>
                      <a:pPr algn="ctr"/>
                      <a:r>
                        <a:rPr lang="en-US" dirty="0" smtClean="0"/>
                        <a:t>1</a:t>
                      </a:r>
                      <a:endParaRPr lang="en-US" dirty="0"/>
                    </a:p>
                  </a:txBody>
                  <a:tcPr/>
                </a:tc>
                <a:tc>
                  <a:txBody>
                    <a:bodyPr/>
                    <a:lstStyle/>
                    <a:p>
                      <a:pPr algn="ctr"/>
                      <a:r>
                        <a:rPr lang="en-US" dirty="0" smtClean="0"/>
                        <a:t>0</a:t>
                      </a:r>
                      <a:endParaRPr lang="en-US" dirty="0"/>
                    </a:p>
                  </a:txBody>
                  <a:tcPr/>
                </a:tc>
                <a:tc>
                  <a:txBody>
                    <a:bodyPr/>
                    <a:lstStyle/>
                    <a:p>
                      <a:pPr algn="ctr"/>
                      <a:r>
                        <a:rPr lang="en-US" dirty="0" smtClean="0"/>
                        <a:t>4      2    0  </a:t>
                      </a:r>
                      <a:endParaRPr lang="en-US" dirty="0"/>
                    </a:p>
                  </a:txBody>
                  <a:tcPr/>
                </a:tc>
              </a:tr>
              <a:tr h="456564">
                <a:tc>
                  <a:txBody>
                    <a:bodyPr/>
                    <a:lstStyle/>
                    <a:p>
                      <a:pPr algn="ctr"/>
                      <a:r>
                        <a:rPr lang="en-US" dirty="0" smtClean="0"/>
                        <a:t>2</a:t>
                      </a:r>
                      <a:endParaRPr lang="en-US" dirty="0"/>
                    </a:p>
                  </a:txBody>
                  <a:tcPr/>
                </a:tc>
                <a:tc>
                  <a:txBody>
                    <a:bodyPr/>
                    <a:lstStyle/>
                    <a:p>
                      <a:pPr algn="ctr"/>
                      <a:r>
                        <a:rPr lang="en-US" dirty="0" smtClean="0"/>
                        <a:t>1</a:t>
                      </a:r>
                      <a:endParaRPr lang="en-US" dirty="0"/>
                    </a:p>
                  </a:txBody>
                  <a:tcPr/>
                </a:tc>
                <a:tc>
                  <a:txBody>
                    <a:bodyPr/>
                    <a:lstStyle/>
                    <a:p>
                      <a:pPr algn="ctr"/>
                      <a:r>
                        <a:rPr lang="en-US" dirty="0" smtClean="0"/>
                        <a:t>5     3    </a:t>
                      </a:r>
                      <a:endParaRPr lang="en-US" dirty="0"/>
                    </a:p>
                  </a:txBody>
                  <a:tcPr/>
                </a:tc>
              </a:tr>
              <a:tr h="456564">
                <a:tc>
                  <a:txBody>
                    <a:bodyPr/>
                    <a:lstStyle/>
                    <a:p>
                      <a:pPr algn="ctr"/>
                      <a:r>
                        <a:rPr lang="en-US" dirty="0" smtClean="0"/>
                        <a:t>3</a:t>
                      </a:r>
                      <a:endParaRPr lang="en-US" dirty="0"/>
                    </a:p>
                  </a:txBody>
                  <a:tcPr/>
                </a:tc>
                <a:tc>
                  <a:txBody>
                    <a:bodyPr/>
                    <a:lstStyle/>
                    <a:p>
                      <a:pPr algn="ctr"/>
                      <a:r>
                        <a:rPr lang="en-US" dirty="0" smtClean="0"/>
                        <a:t>2</a:t>
                      </a:r>
                      <a:endParaRPr lang="en-US" dirty="0"/>
                    </a:p>
                  </a:txBody>
                  <a:tcPr/>
                </a:tc>
                <a:tc>
                  <a:txBody>
                    <a:bodyPr/>
                    <a:lstStyle/>
                    <a:p>
                      <a:pPr algn="ctr"/>
                      <a:r>
                        <a:rPr lang="en-US" dirty="0" smtClean="0"/>
                        <a:t>2    0</a:t>
                      </a:r>
                      <a:endParaRPr lang="en-US" dirty="0"/>
                    </a:p>
                  </a:txBody>
                  <a:tcPr/>
                </a:tc>
              </a:tr>
              <a:tr h="456564">
                <a:tc>
                  <a:txBody>
                    <a:bodyPr/>
                    <a:lstStyle/>
                    <a:p>
                      <a:pPr algn="ctr"/>
                      <a:r>
                        <a:rPr lang="en-US" dirty="0" smtClean="0"/>
                        <a:t>4</a:t>
                      </a:r>
                      <a:endParaRPr lang="en-US" dirty="0"/>
                    </a:p>
                  </a:txBody>
                  <a:tcPr/>
                </a:tc>
                <a:tc>
                  <a:txBody>
                    <a:bodyPr/>
                    <a:lstStyle/>
                    <a:p>
                      <a:pPr algn="ctr"/>
                      <a:r>
                        <a:rPr lang="en-US" dirty="0" smtClean="0"/>
                        <a:t>3</a:t>
                      </a:r>
                      <a:endParaRPr lang="en-US" dirty="0"/>
                    </a:p>
                  </a:txBody>
                  <a:tcPr/>
                </a:tc>
                <a:tc>
                  <a:txBody>
                    <a:bodyPr/>
                    <a:lstStyle/>
                    <a:p>
                      <a:pPr algn="ctr"/>
                      <a:r>
                        <a:rPr lang="en-US" dirty="0" smtClean="0"/>
                        <a:t>1</a:t>
                      </a:r>
                      <a:endParaRPr lang="en-US" dirty="0"/>
                    </a:p>
                  </a:txBody>
                  <a:tcPr/>
                </a:tc>
              </a:tr>
              <a:tr h="456564">
                <a:tc>
                  <a:txBody>
                    <a:bodyPr/>
                    <a:lstStyle/>
                    <a:p>
                      <a:pPr algn="ctr"/>
                      <a:r>
                        <a:rPr lang="en-US" dirty="0" smtClean="0"/>
                        <a:t>5</a:t>
                      </a:r>
                      <a:endParaRPr lang="en-US" dirty="0"/>
                    </a:p>
                  </a:txBody>
                  <a:tcPr/>
                </a:tc>
                <a:tc>
                  <a:txBody>
                    <a:bodyPr/>
                    <a:lstStyle/>
                    <a:p>
                      <a:pPr algn="ctr"/>
                      <a:r>
                        <a:rPr lang="en-US" dirty="0" smtClean="0"/>
                        <a:t>4</a:t>
                      </a:r>
                      <a:endParaRPr lang="en-US" dirty="0"/>
                    </a:p>
                  </a:txBody>
                  <a:tcPr/>
                </a:tc>
                <a:tc>
                  <a:txBody>
                    <a:bodyPr/>
                    <a:lstStyle/>
                    <a:p>
                      <a:pPr algn="ctr"/>
                      <a:r>
                        <a:rPr lang="en-US" dirty="0" smtClean="0"/>
                        <a:t>6</a:t>
                      </a:r>
                      <a:endParaRPr lang="en-US" dirty="0"/>
                    </a:p>
                  </a:txBody>
                  <a:tcPr/>
                </a:tc>
              </a:tr>
              <a:tr h="456564">
                <a:tc>
                  <a:txBody>
                    <a:bodyPr/>
                    <a:lstStyle/>
                    <a:p>
                      <a:pPr algn="ctr"/>
                      <a:r>
                        <a:rPr lang="en-US" dirty="0" smtClean="0"/>
                        <a:t>6</a:t>
                      </a:r>
                      <a:endParaRPr lang="en-US" dirty="0"/>
                    </a:p>
                  </a:txBody>
                  <a:tcPr/>
                </a:tc>
                <a:tc>
                  <a:txBody>
                    <a:bodyPr/>
                    <a:lstStyle/>
                    <a:p>
                      <a:pPr algn="ctr"/>
                      <a:r>
                        <a:rPr lang="en-US" dirty="0" smtClean="0"/>
                        <a:t>5</a:t>
                      </a:r>
                      <a:endParaRPr lang="en-US" dirty="0"/>
                    </a:p>
                  </a:txBody>
                  <a:tcPr/>
                </a:tc>
                <a:tc>
                  <a:txBody>
                    <a:bodyPr/>
                    <a:lstStyle/>
                    <a:p>
                      <a:pPr algn="ctr"/>
                      <a:r>
                        <a:rPr lang="en-US" dirty="0" smtClean="0"/>
                        <a:t>3</a:t>
                      </a:r>
                      <a:endParaRPr lang="en-US" dirty="0"/>
                    </a:p>
                  </a:txBody>
                  <a:tcPr/>
                </a:tc>
              </a:tr>
            </a:tbl>
          </a:graphicData>
        </a:graphic>
      </p:graphicFrame>
      <p:grpSp>
        <p:nvGrpSpPr>
          <p:cNvPr id="26" name="Group 25"/>
          <p:cNvGrpSpPr/>
          <p:nvPr/>
        </p:nvGrpSpPr>
        <p:grpSpPr>
          <a:xfrm>
            <a:off x="1042861" y="5583238"/>
            <a:ext cx="1546316" cy="853426"/>
            <a:chOff x="3480547" y="5150225"/>
            <a:chExt cx="1546316" cy="853426"/>
          </a:xfrm>
        </p:grpSpPr>
        <p:sp>
          <p:nvSpPr>
            <p:cNvPr id="35" name="Rectangle 34"/>
            <p:cNvSpPr/>
            <p:nvPr/>
          </p:nvSpPr>
          <p:spPr>
            <a:xfrm>
              <a:off x="3644153" y="5150225"/>
              <a:ext cx="1143000"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 P1</a:t>
              </a:r>
              <a:endParaRPr lang="en-US" sz="2400" dirty="0"/>
            </a:p>
          </p:txBody>
        </p:sp>
        <p:sp>
          <p:nvSpPr>
            <p:cNvPr id="38" name="TextBox 37"/>
            <p:cNvSpPr txBox="1"/>
            <p:nvPr/>
          </p:nvSpPr>
          <p:spPr>
            <a:xfrm>
              <a:off x="3480547" y="5634319"/>
              <a:ext cx="295835" cy="369332"/>
            </a:xfrm>
            <a:prstGeom prst="rect">
              <a:avLst/>
            </a:prstGeom>
            <a:noFill/>
          </p:spPr>
          <p:txBody>
            <a:bodyPr wrap="square" rtlCol="0">
              <a:spAutoFit/>
            </a:bodyPr>
            <a:lstStyle/>
            <a:p>
              <a:r>
                <a:rPr lang="en-US" dirty="0" smtClean="0"/>
                <a:t>0</a:t>
              </a:r>
              <a:endParaRPr lang="en-US" dirty="0"/>
            </a:p>
          </p:txBody>
        </p:sp>
        <p:sp>
          <p:nvSpPr>
            <p:cNvPr id="39" name="TextBox 38"/>
            <p:cNvSpPr txBox="1"/>
            <p:nvPr/>
          </p:nvSpPr>
          <p:spPr>
            <a:xfrm>
              <a:off x="4581618" y="5593364"/>
              <a:ext cx="445245" cy="369332"/>
            </a:xfrm>
            <a:prstGeom prst="rect">
              <a:avLst/>
            </a:prstGeom>
            <a:noFill/>
          </p:spPr>
          <p:txBody>
            <a:bodyPr wrap="square" rtlCol="0">
              <a:spAutoFit/>
            </a:bodyPr>
            <a:lstStyle/>
            <a:p>
              <a:r>
                <a:rPr lang="en-US" dirty="0"/>
                <a:t>2</a:t>
              </a:r>
              <a:endParaRPr lang="en-US" dirty="0"/>
            </a:p>
          </p:txBody>
        </p:sp>
      </p:grpSp>
      <p:sp>
        <p:nvSpPr>
          <p:cNvPr id="20" name="TextBox 19"/>
          <p:cNvSpPr txBox="1"/>
          <p:nvPr/>
        </p:nvSpPr>
        <p:spPr>
          <a:xfrm>
            <a:off x="898209" y="2895862"/>
            <a:ext cx="1835620" cy="369332"/>
          </a:xfrm>
          <a:prstGeom prst="rect">
            <a:avLst/>
          </a:prstGeom>
          <a:noFill/>
        </p:spPr>
        <p:txBody>
          <a:bodyPr wrap="square" rtlCol="0">
            <a:spAutoFit/>
          </a:bodyPr>
          <a:lstStyle/>
          <a:p>
            <a:r>
              <a:rPr lang="en-US" dirty="0" smtClean="0"/>
              <a:t>Process Que </a:t>
            </a:r>
            <a:endParaRPr lang="en-US" dirty="0"/>
          </a:p>
        </p:txBody>
      </p:sp>
      <p:sp>
        <p:nvSpPr>
          <p:cNvPr id="95" name="TextBox 94"/>
          <p:cNvSpPr txBox="1"/>
          <p:nvPr/>
        </p:nvSpPr>
        <p:spPr>
          <a:xfrm>
            <a:off x="1202919" y="5112125"/>
            <a:ext cx="1835620" cy="369332"/>
          </a:xfrm>
          <a:prstGeom prst="rect">
            <a:avLst/>
          </a:prstGeom>
          <a:noFill/>
        </p:spPr>
        <p:txBody>
          <a:bodyPr wrap="square" rtlCol="0">
            <a:spAutoFit/>
          </a:bodyPr>
          <a:lstStyle/>
          <a:p>
            <a:r>
              <a:rPr lang="en-US" b="1" dirty="0" smtClean="0">
                <a:effectLst>
                  <a:outerShdw blurRad="38100" dist="38100" dir="2700000" algn="tl">
                    <a:srgbClr val="000000">
                      <a:alpha val="43137"/>
                    </a:srgbClr>
                  </a:outerShdw>
                </a:effectLst>
              </a:rPr>
              <a:t>Gantt Chart</a:t>
            </a:r>
            <a:endParaRPr lang="en-US" b="1" dirty="0">
              <a:effectLst>
                <a:outerShdw blurRad="38100" dist="38100" dir="2700000" algn="tl">
                  <a:srgbClr val="000000">
                    <a:alpha val="43137"/>
                  </a:srgbClr>
                </a:outerShdw>
              </a:effectLst>
            </a:endParaRPr>
          </a:p>
        </p:txBody>
      </p:sp>
      <p:sp>
        <p:nvSpPr>
          <p:cNvPr id="98" name="Rectangle 97"/>
          <p:cNvSpPr/>
          <p:nvPr/>
        </p:nvSpPr>
        <p:spPr>
          <a:xfrm>
            <a:off x="2388312" y="5576616"/>
            <a:ext cx="1143000"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 P2</a:t>
            </a:r>
            <a:endParaRPr lang="en-US" sz="2400" dirty="0"/>
          </a:p>
        </p:txBody>
      </p:sp>
      <p:sp>
        <p:nvSpPr>
          <p:cNvPr id="99" name="TextBox 98"/>
          <p:cNvSpPr txBox="1"/>
          <p:nvPr/>
        </p:nvSpPr>
        <p:spPr>
          <a:xfrm>
            <a:off x="3304019" y="6067332"/>
            <a:ext cx="445245" cy="369332"/>
          </a:xfrm>
          <a:prstGeom prst="rect">
            <a:avLst/>
          </a:prstGeom>
          <a:noFill/>
        </p:spPr>
        <p:txBody>
          <a:bodyPr wrap="square" rtlCol="0">
            <a:spAutoFit/>
          </a:bodyPr>
          <a:lstStyle/>
          <a:p>
            <a:r>
              <a:rPr lang="en-US" dirty="0"/>
              <a:t>4</a:t>
            </a:r>
            <a:endParaRPr lang="en-US" dirty="0"/>
          </a:p>
        </p:txBody>
      </p:sp>
      <p:grpSp>
        <p:nvGrpSpPr>
          <p:cNvPr id="18" name="Group 17"/>
          <p:cNvGrpSpPr/>
          <p:nvPr/>
        </p:nvGrpSpPr>
        <p:grpSpPr>
          <a:xfrm>
            <a:off x="951209" y="3404172"/>
            <a:ext cx="2637835" cy="484095"/>
            <a:chOff x="3644153" y="5150225"/>
            <a:chExt cx="3451413" cy="484095"/>
          </a:xfrm>
        </p:grpSpPr>
        <p:sp>
          <p:nvSpPr>
            <p:cNvPr id="19" name="Rectangle 18"/>
            <p:cNvSpPr/>
            <p:nvPr/>
          </p:nvSpPr>
          <p:spPr>
            <a:xfrm>
              <a:off x="3644153" y="5150225"/>
              <a:ext cx="1143000"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 P1</a:t>
              </a:r>
              <a:endParaRPr lang="en-US" sz="2400" dirty="0"/>
            </a:p>
          </p:txBody>
        </p:sp>
        <p:sp>
          <p:nvSpPr>
            <p:cNvPr id="21" name="Rectangle 20"/>
            <p:cNvSpPr/>
            <p:nvPr/>
          </p:nvSpPr>
          <p:spPr>
            <a:xfrm>
              <a:off x="4805083" y="5150225"/>
              <a:ext cx="1142999"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P2</a:t>
              </a:r>
              <a:endParaRPr lang="en-US" sz="2400" dirty="0"/>
            </a:p>
          </p:txBody>
        </p:sp>
        <p:sp>
          <p:nvSpPr>
            <p:cNvPr id="22" name="Rectangle 21"/>
            <p:cNvSpPr/>
            <p:nvPr/>
          </p:nvSpPr>
          <p:spPr>
            <a:xfrm>
              <a:off x="5952566" y="5150226"/>
              <a:ext cx="1143000"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P3</a:t>
              </a:r>
              <a:endParaRPr lang="en-US" sz="2400" dirty="0"/>
            </a:p>
          </p:txBody>
        </p:sp>
      </p:grpSp>
      <p:sp>
        <p:nvSpPr>
          <p:cNvPr id="28" name="Title 1"/>
          <p:cNvSpPr txBox="1"/>
          <p:nvPr/>
        </p:nvSpPr>
        <p:spPr>
          <a:xfrm>
            <a:off x="0" y="182880"/>
            <a:ext cx="12192000" cy="1626895"/>
          </a:xfrm>
          <a:prstGeom prst="rect">
            <a:avLst/>
          </a:prstGeom>
          <a:solidFill>
            <a:schemeClr val="accent2"/>
          </a:solidFill>
        </p:spPr>
        <p:txBody>
          <a:bodyPr vert="horz" lIns="91440" tIns="45720" rIns="91440" bIns="45720" rtlCol="0" anchor="ctr">
            <a:normAutofit fontScale="65000" lnSpcReduction="20000"/>
          </a:bodyPr>
          <a:lst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a:lstStyle>
          <a:p>
            <a:br>
              <a:rPr lang="en-US" b="1" dirty="0" smtClean="0"/>
            </a:br>
            <a:br>
              <a:rPr lang="en-US" b="1" dirty="0" smtClean="0"/>
            </a:br>
            <a:r>
              <a:rPr lang="en-US" b="1" dirty="0">
                <a:effectLst>
                  <a:outerShdw blurRad="38100" dist="38100" dir="2700000" algn="tl">
                    <a:srgbClr val="000000">
                      <a:alpha val="43137"/>
                    </a:srgbClr>
                  </a:outerShdw>
                </a:effectLst>
              </a:rPr>
              <a:t>Round-Robin (RR) </a:t>
            </a:r>
            <a:r>
              <a:rPr lang="en-US" b="1" dirty="0"/>
              <a:t>Performance</a:t>
            </a:r>
            <a:endParaRPr lang="en-US" dirty="0"/>
          </a:p>
          <a:p>
            <a:br>
              <a:rPr lang="en-US" b="1" dirty="0" smtClean="0"/>
            </a:br>
            <a:endParaRPr lang="en-US" dirty="0"/>
          </a:p>
        </p:txBody>
      </p:sp>
      <p:sp>
        <p:nvSpPr>
          <p:cNvPr id="5" name="Footer Placeholder 4"/>
          <p:cNvSpPr>
            <a:spLocks noGrp="1"/>
          </p:cNvSpPr>
          <p:nvPr>
            <p:ph type="ftr" sz="quarter" idx="11"/>
          </p:nvPr>
        </p:nvSpPr>
        <p:spPr/>
        <p:txBody>
          <a:bodyPr/>
          <a:lstStyle/>
          <a:p>
            <a:r>
              <a:rPr lang="en-US" smtClean="0"/>
              <a:t>Total 81 Slides</a:t>
            </a:r>
            <a:endParaRPr lang="en-US"/>
          </a:p>
        </p:txBody>
      </p:sp>
      <p:sp>
        <p:nvSpPr>
          <p:cNvPr id="6" name="Slide Number Placeholder 5"/>
          <p:cNvSpPr>
            <a:spLocks noGrp="1"/>
          </p:cNvSpPr>
          <p:nvPr>
            <p:ph type="sldNum" sz="quarter" idx="12"/>
          </p:nvPr>
        </p:nvSpPr>
        <p:spPr/>
        <p:txBody>
          <a:bodyPr/>
          <a:lstStyle/>
          <a:p>
            <a:fld id="{F786D4BC-F94B-4070-BC7E-46CD478BA6CC}" type="slidenum">
              <a:rPr lang="en-US" smtClean="0"/>
            </a:fld>
            <a:endParaRPr lang="en-US"/>
          </a:p>
        </p:txBody>
      </p:sp>
      <p:sp>
        <p:nvSpPr>
          <p:cNvPr id="29" name="Rectangle 28"/>
          <p:cNvSpPr/>
          <p:nvPr/>
        </p:nvSpPr>
        <p:spPr>
          <a:xfrm>
            <a:off x="3606175" y="3404172"/>
            <a:ext cx="873568"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 P1</a:t>
            </a:r>
            <a:endParaRPr lang="en-US" sz="2400" dirty="0"/>
          </a:p>
        </p:txBody>
      </p:sp>
      <p:cxnSp>
        <p:nvCxnSpPr>
          <p:cNvPr id="30" name="Straight Connector 29"/>
          <p:cNvCxnSpPr/>
          <p:nvPr/>
        </p:nvCxnSpPr>
        <p:spPr>
          <a:xfrm flipH="1">
            <a:off x="1075796" y="3280281"/>
            <a:ext cx="663512" cy="834519"/>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a:off x="1895636" y="3354140"/>
            <a:ext cx="663512" cy="834519"/>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H="1">
            <a:off x="10996938" y="3238409"/>
            <a:ext cx="360219" cy="331526"/>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11143327" y="3707922"/>
            <a:ext cx="360219" cy="331526"/>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4481615" y="3397080"/>
            <a:ext cx="873568"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 P4</a:t>
            </a:r>
            <a:endParaRPr lang="en-US" sz="2400" dirty="0"/>
          </a:p>
        </p:txBody>
      </p:sp>
      <p:sp>
        <p:nvSpPr>
          <p:cNvPr id="27" name="Rectangle 26"/>
          <p:cNvSpPr/>
          <p:nvPr/>
        </p:nvSpPr>
        <p:spPr>
          <a:xfrm>
            <a:off x="5375741" y="3401288"/>
            <a:ext cx="873568"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 P5</a:t>
            </a:r>
            <a:endParaRPr lang="en-US" sz="2400" dirty="0"/>
          </a:p>
        </p:txBody>
      </p:sp>
      <p:sp>
        <p:nvSpPr>
          <p:cNvPr id="34" name="Rectangle 33"/>
          <p:cNvSpPr/>
          <p:nvPr/>
        </p:nvSpPr>
        <p:spPr>
          <a:xfrm>
            <a:off x="6297907" y="3404172"/>
            <a:ext cx="873568"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P6</a:t>
            </a:r>
            <a:endParaRPr lang="en-US" sz="2400" dirty="0"/>
          </a:p>
        </p:txBody>
      </p:sp>
      <p:sp>
        <p:nvSpPr>
          <p:cNvPr id="42" name="Rectangle 41"/>
          <p:cNvSpPr/>
          <p:nvPr/>
        </p:nvSpPr>
        <p:spPr>
          <a:xfrm>
            <a:off x="3578908" y="5587154"/>
            <a:ext cx="873568"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P3</a:t>
            </a:r>
            <a:endParaRPr lang="en-US" sz="2400" dirty="0"/>
          </a:p>
        </p:txBody>
      </p:sp>
      <p:sp>
        <p:nvSpPr>
          <p:cNvPr id="43" name="TextBox 42"/>
          <p:cNvSpPr txBox="1"/>
          <p:nvPr/>
        </p:nvSpPr>
        <p:spPr>
          <a:xfrm>
            <a:off x="4289696" y="6087187"/>
            <a:ext cx="445245" cy="369332"/>
          </a:xfrm>
          <a:prstGeom prst="rect">
            <a:avLst/>
          </a:prstGeom>
          <a:noFill/>
        </p:spPr>
        <p:txBody>
          <a:bodyPr wrap="square" rtlCol="0">
            <a:spAutoFit/>
          </a:bodyPr>
          <a:lstStyle/>
          <a:p>
            <a:r>
              <a:rPr lang="en-US" dirty="0" smtClean="0"/>
              <a:t>6</a:t>
            </a:r>
            <a:endParaRPr lang="en-US" dirty="0"/>
          </a:p>
        </p:txBody>
      </p:sp>
      <p:cxnSp>
        <p:nvCxnSpPr>
          <p:cNvPr id="44" name="Straight Connector 43"/>
          <p:cNvCxnSpPr/>
          <p:nvPr/>
        </p:nvCxnSpPr>
        <p:spPr>
          <a:xfrm flipH="1">
            <a:off x="11350161" y="4182723"/>
            <a:ext cx="360219" cy="331526"/>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45" name="Rectangle 44"/>
          <p:cNvSpPr/>
          <p:nvPr/>
        </p:nvSpPr>
        <p:spPr>
          <a:xfrm>
            <a:off x="7149500" y="3409393"/>
            <a:ext cx="873568"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P2</a:t>
            </a:r>
            <a:endParaRPr lang="en-US" sz="2400" dirty="0"/>
          </a:p>
        </p:txBody>
      </p:sp>
      <p:cxnSp>
        <p:nvCxnSpPr>
          <p:cNvPr id="46" name="Straight Connector 45"/>
          <p:cNvCxnSpPr/>
          <p:nvPr/>
        </p:nvCxnSpPr>
        <p:spPr>
          <a:xfrm flipH="1">
            <a:off x="2693332" y="3290662"/>
            <a:ext cx="663512" cy="834519"/>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4481615" y="5575532"/>
            <a:ext cx="873568"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 P1</a:t>
            </a:r>
            <a:endParaRPr lang="en-US" sz="2400" dirty="0"/>
          </a:p>
        </p:txBody>
      </p:sp>
      <p:sp>
        <p:nvSpPr>
          <p:cNvPr id="37" name="TextBox 36"/>
          <p:cNvSpPr txBox="1"/>
          <p:nvPr/>
        </p:nvSpPr>
        <p:spPr>
          <a:xfrm>
            <a:off x="5153118" y="6160910"/>
            <a:ext cx="445245" cy="369332"/>
          </a:xfrm>
          <a:prstGeom prst="rect">
            <a:avLst/>
          </a:prstGeom>
          <a:noFill/>
        </p:spPr>
        <p:txBody>
          <a:bodyPr wrap="square" rtlCol="0">
            <a:spAutoFit/>
          </a:bodyPr>
          <a:lstStyle/>
          <a:p>
            <a:r>
              <a:rPr lang="en-US" dirty="0"/>
              <a:t>8</a:t>
            </a:r>
            <a:endParaRPr lang="en-US" dirty="0"/>
          </a:p>
        </p:txBody>
      </p:sp>
      <p:cxnSp>
        <p:nvCxnSpPr>
          <p:cNvPr id="40" name="Straight Connector 39"/>
          <p:cNvCxnSpPr/>
          <p:nvPr/>
        </p:nvCxnSpPr>
        <p:spPr>
          <a:xfrm flipH="1">
            <a:off x="3611693" y="3261727"/>
            <a:ext cx="663512" cy="834519"/>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a:off x="11463353" y="3191355"/>
            <a:ext cx="360219" cy="331526"/>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1597979" y="4351594"/>
            <a:ext cx="3508094" cy="461665"/>
          </a:xfrm>
          <a:prstGeom prst="rect">
            <a:avLst/>
          </a:prstGeom>
          <a:noFill/>
        </p:spPr>
        <p:txBody>
          <a:bodyPr wrap="square" rtlCol="0">
            <a:spAutoFit/>
          </a:bodyPr>
          <a:lstStyle/>
          <a:p>
            <a:r>
              <a:rPr lang="en-US" sz="2400" b="1" dirty="0" smtClean="0"/>
              <a:t>Time Quantum = 2 </a:t>
            </a:r>
            <a:endParaRPr lang="en-US" sz="2400" b="1" dirty="0"/>
          </a:p>
        </p:txBody>
      </p:sp>
      <p:cxnSp>
        <p:nvCxnSpPr>
          <p:cNvPr id="7" name="Straight Connector 6"/>
          <p:cNvCxnSpPr/>
          <p:nvPr/>
        </p:nvCxnSpPr>
        <p:spPr>
          <a:xfrm flipH="1">
            <a:off x="8942876" y="4114778"/>
            <a:ext cx="360219" cy="331526"/>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84176"/>
            <a:ext cx="11360727" cy="1508760"/>
          </a:xfrm>
        </p:spPr>
        <p:txBody>
          <a:bodyPr>
            <a:normAutofit fontScale="90000"/>
          </a:bodyPr>
          <a:lstStyle/>
          <a:p>
            <a:br>
              <a:rPr lang="en-US" b="1" dirty="0" smtClean="0"/>
            </a:br>
            <a:br>
              <a:rPr lang="en-US" b="1" dirty="0"/>
            </a:br>
            <a:endParaRPr lang="en-US" dirty="0"/>
          </a:p>
        </p:txBody>
      </p:sp>
      <p:sp>
        <p:nvSpPr>
          <p:cNvPr id="3" name="Content Placeholder 2"/>
          <p:cNvSpPr>
            <a:spLocks noGrp="1"/>
          </p:cNvSpPr>
          <p:nvPr>
            <p:ph idx="1"/>
          </p:nvPr>
        </p:nvSpPr>
        <p:spPr/>
        <p:txBody>
          <a:bodyPr/>
          <a:lstStyle/>
          <a:p>
            <a:r>
              <a:rPr lang="en-US" sz="2400" b="1" dirty="0">
                <a:effectLst>
                  <a:outerShdw blurRad="38100" dist="38100" dir="2700000" algn="tl">
                    <a:srgbClr val="000000">
                      <a:alpha val="43137"/>
                    </a:srgbClr>
                  </a:outerShdw>
                </a:effectLst>
              </a:rPr>
              <a:t>Round-Robin (RR) </a:t>
            </a:r>
            <a:r>
              <a:rPr lang="en-US" sz="2400" b="1" dirty="0"/>
              <a:t>Performance</a:t>
            </a:r>
            <a:endParaRPr lang="en-US" sz="2400" dirty="0"/>
          </a:p>
          <a:p>
            <a:pPr marL="0" indent="0">
              <a:buNone/>
            </a:pPr>
            <a:r>
              <a:rPr lang="en-US" sz="2400" b="1" dirty="0"/>
              <a:t> </a:t>
            </a:r>
            <a:endParaRPr lang="en-US" sz="2400" b="1" dirty="0"/>
          </a:p>
          <a:p>
            <a:pPr marL="0" indent="0">
              <a:buNone/>
            </a:pPr>
            <a:r>
              <a:rPr lang="en-US" sz="2400" b="1" dirty="0" smtClean="0"/>
              <a:t> </a:t>
            </a:r>
            <a:endParaRPr lang="en-US" sz="2400" b="1" dirty="0"/>
          </a:p>
          <a:p>
            <a:endParaRPr lang="en-US" sz="2000" b="1" dirty="0" smtClean="0">
              <a:effectLst>
                <a:outerShdw blurRad="38100" dist="38100" dir="2700000" algn="tl">
                  <a:srgbClr val="000000">
                    <a:alpha val="43137"/>
                  </a:srgbClr>
                </a:outerShdw>
              </a:effectLst>
            </a:endParaRPr>
          </a:p>
          <a:p>
            <a:pPr marL="0" indent="0">
              <a:buNone/>
            </a:pPr>
            <a:endParaRPr lang="en-US" sz="2000" b="1" dirty="0" smtClean="0">
              <a:effectLst>
                <a:outerShdw blurRad="38100" dist="38100" dir="2700000" algn="tl">
                  <a:srgbClr val="000000">
                    <a:alpha val="43137"/>
                  </a:srgbClr>
                </a:outerShdw>
              </a:effectLst>
            </a:endParaRPr>
          </a:p>
          <a:p>
            <a:pPr marL="0" indent="0">
              <a:buNone/>
            </a:pPr>
            <a:endParaRPr lang="en-US" sz="2000" b="1" dirty="0" smtClean="0">
              <a:effectLst>
                <a:outerShdw blurRad="38100" dist="38100" dir="2700000" algn="tl">
                  <a:srgbClr val="000000">
                    <a:alpha val="43137"/>
                  </a:srgbClr>
                </a:outerShdw>
              </a:effectLst>
            </a:endParaRPr>
          </a:p>
          <a:p>
            <a:pPr marL="0" indent="0">
              <a:buNone/>
            </a:pPr>
            <a:endParaRPr lang="en-US" sz="2000" b="1" dirty="0">
              <a:effectLst>
                <a:outerShdw blurRad="38100" dist="38100" dir="2700000" algn="tl">
                  <a:srgbClr val="000000">
                    <a:alpha val="43137"/>
                  </a:srgbClr>
                </a:outerShdw>
              </a:effectLst>
            </a:endParaRPr>
          </a:p>
          <a:p>
            <a:endParaRPr lang="en-US" dirty="0"/>
          </a:p>
        </p:txBody>
      </p:sp>
      <p:graphicFrame>
        <p:nvGraphicFramePr>
          <p:cNvPr id="4" name="Table 3"/>
          <p:cNvGraphicFramePr>
            <a:graphicFrameLocks noGrp="1"/>
          </p:cNvGraphicFramePr>
          <p:nvPr/>
        </p:nvGraphicFramePr>
        <p:xfrm>
          <a:off x="8537433" y="2252503"/>
          <a:ext cx="3634959" cy="3653784"/>
        </p:xfrm>
        <a:graphic>
          <a:graphicData uri="http://schemas.openxmlformats.org/drawingml/2006/table">
            <a:tbl>
              <a:tblPr firstRow="1" bandRow="1">
                <a:tableStyleId>{5C22544A-7EE6-4342-B048-85BDC9FD1C3A}</a:tableStyleId>
              </a:tblPr>
              <a:tblGrid>
                <a:gridCol w="1139584"/>
                <a:gridCol w="1302328"/>
                <a:gridCol w="1193047"/>
              </a:tblGrid>
              <a:tr h="450310">
                <a:tc>
                  <a:txBody>
                    <a:bodyPr/>
                    <a:lstStyle/>
                    <a:p>
                      <a:pPr algn="ctr"/>
                      <a:r>
                        <a:rPr lang="en-US" dirty="0" smtClean="0"/>
                        <a:t>Process No</a:t>
                      </a:r>
                      <a:endParaRPr lang="en-US" dirty="0"/>
                    </a:p>
                  </a:txBody>
                  <a:tcPr/>
                </a:tc>
                <a:tc>
                  <a:txBody>
                    <a:bodyPr/>
                    <a:lstStyle/>
                    <a:p>
                      <a:pPr algn="ctr"/>
                      <a:r>
                        <a:rPr lang="en-US" dirty="0" smtClean="0"/>
                        <a:t>Arrival Time</a:t>
                      </a:r>
                      <a:endParaRPr lang="en-US" dirty="0" smtClean="0"/>
                    </a:p>
                    <a:p>
                      <a:pPr algn="ctr"/>
                      <a:r>
                        <a:rPr lang="en-US" dirty="0" smtClean="0"/>
                        <a:t>(AT)</a:t>
                      </a:r>
                      <a:endParaRPr lang="en-US" dirty="0"/>
                    </a:p>
                  </a:txBody>
                  <a:tcPr/>
                </a:tc>
                <a:tc>
                  <a:txBody>
                    <a:bodyPr/>
                    <a:lstStyle/>
                    <a:p>
                      <a:pPr algn="ctr"/>
                      <a:r>
                        <a:rPr lang="en-US" dirty="0" smtClean="0"/>
                        <a:t>Burst Time (BT)</a:t>
                      </a:r>
                      <a:endParaRPr lang="en-US" dirty="0"/>
                    </a:p>
                  </a:txBody>
                  <a:tcPr/>
                </a:tc>
              </a:tr>
              <a:tr h="456564">
                <a:tc>
                  <a:txBody>
                    <a:bodyPr/>
                    <a:lstStyle/>
                    <a:p>
                      <a:pPr algn="ctr"/>
                      <a:r>
                        <a:rPr lang="en-US" dirty="0" smtClean="0"/>
                        <a:t>1</a:t>
                      </a:r>
                      <a:endParaRPr lang="en-US" dirty="0"/>
                    </a:p>
                  </a:txBody>
                  <a:tcPr/>
                </a:tc>
                <a:tc>
                  <a:txBody>
                    <a:bodyPr/>
                    <a:lstStyle/>
                    <a:p>
                      <a:pPr algn="ctr"/>
                      <a:r>
                        <a:rPr lang="en-US" dirty="0" smtClean="0"/>
                        <a:t>0</a:t>
                      </a:r>
                      <a:endParaRPr lang="en-US" dirty="0"/>
                    </a:p>
                  </a:txBody>
                  <a:tcPr/>
                </a:tc>
                <a:tc>
                  <a:txBody>
                    <a:bodyPr/>
                    <a:lstStyle/>
                    <a:p>
                      <a:pPr algn="ctr"/>
                      <a:r>
                        <a:rPr lang="en-US" dirty="0" smtClean="0"/>
                        <a:t>4      2    0  </a:t>
                      </a:r>
                      <a:endParaRPr lang="en-US" dirty="0"/>
                    </a:p>
                  </a:txBody>
                  <a:tcPr/>
                </a:tc>
              </a:tr>
              <a:tr h="456564">
                <a:tc>
                  <a:txBody>
                    <a:bodyPr/>
                    <a:lstStyle/>
                    <a:p>
                      <a:pPr algn="ctr"/>
                      <a:r>
                        <a:rPr lang="en-US" dirty="0" smtClean="0"/>
                        <a:t>2</a:t>
                      </a:r>
                      <a:endParaRPr lang="en-US" dirty="0"/>
                    </a:p>
                  </a:txBody>
                  <a:tcPr/>
                </a:tc>
                <a:tc>
                  <a:txBody>
                    <a:bodyPr/>
                    <a:lstStyle/>
                    <a:p>
                      <a:pPr algn="ctr"/>
                      <a:r>
                        <a:rPr lang="en-US" dirty="0" smtClean="0"/>
                        <a:t>1</a:t>
                      </a:r>
                      <a:endParaRPr lang="en-US" dirty="0"/>
                    </a:p>
                  </a:txBody>
                  <a:tcPr/>
                </a:tc>
                <a:tc>
                  <a:txBody>
                    <a:bodyPr/>
                    <a:lstStyle/>
                    <a:p>
                      <a:pPr algn="ctr"/>
                      <a:r>
                        <a:rPr lang="en-US" dirty="0" smtClean="0"/>
                        <a:t>5     3    </a:t>
                      </a:r>
                      <a:endParaRPr lang="en-US" dirty="0"/>
                    </a:p>
                  </a:txBody>
                  <a:tcPr/>
                </a:tc>
              </a:tr>
              <a:tr h="456564">
                <a:tc>
                  <a:txBody>
                    <a:bodyPr/>
                    <a:lstStyle/>
                    <a:p>
                      <a:pPr algn="ctr"/>
                      <a:r>
                        <a:rPr lang="en-US" dirty="0" smtClean="0"/>
                        <a:t>3</a:t>
                      </a:r>
                      <a:endParaRPr lang="en-US" dirty="0"/>
                    </a:p>
                  </a:txBody>
                  <a:tcPr/>
                </a:tc>
                <a:tc>
                  <a:txBody>
                    <a:bodyPr/>
                    <a:lstStyle/>
                    <a:p>
                      <a:pPr algn="ctr"/>
                      <a:r>
                        <a:rPr lang="en-US" dirty="0" smtClean="0"/>
                        <a:t>2</a:t>
                      </a:r>
                      <a:endParaRPr lang="en-US" dirty="0"/>
                    </a:p>
                  </a:txBody>
                  <a:tcPr/>
                </a:tc>
                <a:tc>
                  <a:txBody>
                    <a:bodyPr/>
                    <a:lstStyle/>
                    <a:p>
                      <a:pPr algn="ctr"/>
                      <a:r>
                        <a:rPr lang="en-US" dirty="0" smtClean="0"/>
                        <a:t>2    0</a:t>
                      </a:r>
                      <a:endParaRPr lang="en-US" dirty="0"/>
                    </a:p>
                  </a:txBody>
                  <a:tcPr/>
                </a:tc>
              </a:tr>
              <a:tr h="456564">
                <a:tc>
                  <a:txBody>
                    <a:bodyPr/>
                    <a:lstStyle/>
                    <a:p>
                      <a:pPr algn="ctr"/>
                      <a:r>
                        <a:rPr lang="en-US" dirty="0" smtClean="0"/>
                        <a:t>4</a:t>
                      </a:r>
                      <a:endParaRPr lang="en-US" dirty="0"/>
                    </a:p>
                  </a:txBody>
                  <a:tcPr/>
                </a:tc>
                <a:tc>
                  <a:txBody>
                    <a:bodyPr/>
                    <a:lstStyle/>
                    <a:p>
                      <a:pPr algn="ctr"/>
                      <a:r>
                        <a:rPr lang="en-US" dirty="0" smtClean="0"/>
                        <a:t>3</a:t>
                      </a:r>
                      <a:endParaRPr lang="en-US" dirty="0"/>
                    </a:p>
                  </a:txBody>
                  <a:tcPr/>
                </a:tc>
                <a:tc>
                  <a:txBody>
                    <a:bodyPr/>
                    <a:lstStyle/>
                    <a:p>
                      <a:pPr algn="ctr"/>
                      <a:r>
                        <a:rPr lang="en-US" dirty="0" smtClean="0"/>
                        <a:t>1      0</a:t>
                      </a:r>
                      <a:endParaRPr lang="en-US" dirty="0"/>
                    </a:p>
                  </a:txBody>
                  <a:tcPr/>
                </a:tc>
              </a:tr>
              <a:tr h="456564">
                <a:tc>
                  <a:txBody>
                    <a:bodyPr/>
                    <a:lstStyle/>
                    <a:p>
                      <a:pPr algn="ctr"/>
                      <a:r>
                        <a:rPr lang="en-US" dirty="0" smtClean="0"/>
                        <a:t>5</a:t>
                      </a:r>
                      <a:endParaRPr lang="en-US" dirty="0"/>
                    </a:p>
                  </a:txBody>
                  <a:tcPr/>
                </a:tc>
                <a:tc>
                  <a:txBody>
                    <a:bodyPr/>
                    <a:lstStyle/>
                    <a:p>
                      <a:pPr algn="ctr"/>
                      <a:r>
                        <a:rPr lang="en-US" dirty="0" smtClean="0"/>
                        <a:t>4</a:t>
                      </a:r>
                      <a:endParaRPr lang="en-US" dirty="0"/>
                    </a:p>
                  </a:txBody>
                  <a:tcPr/>
                </a:tc>
                <a:tc>
                  <a:txBody>
                    <a:bodyPr/>
                    <a:lstStyle/>
                    <a:p>
                      <a:pPr algn="ctr"/>
                      <a:r>
                        <a:rPr lang="en-US" dirty="0" smtClean="0"/>
                        <a:t>6</a:t>
                      </a:r>
                      <a:endParaRPr lang="en-US" dirty="0"/>
                    </a:p>
                  </a:txBody>
                  <a:tcPr/>
                </a:tc>
              </a:tr>
              <a:tr h="456564">
                <a:tc>
                  <a:txBody>
                    <a:bodyPr/>
                    <a:lstStyle/>
                    <a:p>
                      <a:pPr algn="ctr"/>
                      <a:r>
                        <a:rPr lang="en-US" dirty="0" smtClean="0"/>
                        <a:t>6</a:t>
                      </a:r>
                      <a:endParaRPr lang="en-US" dirty="0"/>
                    </a:p>
                  </a:txBody>
                  <a:tcPr/>
                </a:tc>
                <a:tc>
                  <a:txBody>
                    <a:bodyPr/>
                    <a:lstStyle/>
                    <a:p>
                      <a:pPr algn="ctr"/>
                      <a:r>
                        <a:rPr lang="en-US" dirty="0" smtClean="0"/>
                        <a:t>5</a:t>
                      </a:r>
                      <a:endParaRPr lang="en-US" dirty="0"/>
                    </a:p>
                  </a:txBody>
                  <a:tcPr/>
                </a:tc>
                <a:tc>
                  <a:txBody>
                    <a:bodyPr/>
                    <a:lstStyle/>
                    <a:p>
                      <a:pPr algn="ctr"/>
                      <a:r>
                        <a:rPr lang="en-US" dirty="0" smtClean="0"/>
                        <a:t>3</a:t>
                      </a:r>
                      <a:endParaRPr lang="en-US" dirty="0"/>
                    </a:p>
                  </a:txBody>
                  <a:tcPr/>
                </a:tc>
              </a:tr>
            </a:tbl>
          </a:graphicData>
        </a:graphic>
      </p:graphicFrame>
      <p:grpSp>
        <p:nvGrpSpPr>
          <p:cNvPr id="26" name="Group 25"/>
          <p:cNvGrpSpPr/>
          <p:nvPr/>
        </p:nvGrpSpPr>
        <p:grpSpPr>
          <a:xfrm>
            <a:off x="1042861" y="5583238"/>
            <a:ext cx="1546316" cy="853426"/>
            <a:chOff x="3480547" y="5150225"/>
            <a:chExt cx="1546316" cy="853426"/>
          </a:xfrm>
        </p:grpSpPr>
        <p:sp>
          <p:nvSpPr>
            <p:cNvPr id="35" name="Rectangle 34"/>
            <p:cNvSpPr/>
            <p:nvPr/>
          </p:nvSpPr>
          <p:spPr>
            <a:xfrm>
              <a:off x="3644153" y="5150225"/>
              <a:ext cx="1143000"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 P1</a:t>
              </a:r>
              <a:endParaRPr lang="en-US" sz="2400" dirty="0"/>
            </a:p>
          </p:txBody>
        </p:sp>
        <p:sp>
          <p:nvSpPr>
            <p:cNvPr id="38" name="TextBox 37"/>
            <p:cNvSpPr txBox="1"/>
            <p:nvPr/>
          </p:nvSpPr>
          <p:spPr>
            <a:xfrm>
              <a:off x="3480547" y="5634319"/>
              <a:ext cx="295835" cy="369332"/>
            </a:xfrm>
            <a:prstGeom prst="rect">
              <a:avLst/>
            </a:prstGeom>
            <a:noFill/>
          </p:spPr>
          <p:txBody>
            <a:bodyPr wrap="square" rtlCol="0">
              <a:spAutoFit/>
            </a:bodyPr>
            <a:lstStyle/>
            <a:p>
              <a:r>
                <a:rPr lang="en-US" dirty="0" smtClean="0"/>
                <a:t>0</a:t>
              </a:r>
              <a:endParaRPr lang="en-US" dirty="0"/>
            </a:p>
          </p:txBody>
        </p:sp>
        <p:sp>
          <p:nvSpPr>
            <p:cNvPr id="39" name="TextBox 38"/>
            <p:cNvSpPr txBox="1"/>
            <p:nvPr/>
          </p:nvSpPr>
          <p:spPr>
            <a:xfrm>
              <a:off x="4581618" y="5593364"/>
              <a:ext cx="445245" cy="369332"/>
            </a:xfrm>
            <a:prstGeom prst="rect">
              <a:avLst/>
            </a:prstGeom>
            <a:noFill/>
          </p:spPr>
          <p:txBody>
            <a:bodyPr wrap="square" rtlCol="0">
              <a:spAutoFit/>
            </a:bodyPr>
            <a:lstStyle/>
            <a:p>
              <a:r>
                <a:rPr lang="en-US" dirty="0"/>
                <a:t>2</a:t>
              </a:r>
              <a:endParaRPr lang="en-US" dirty="0"/>
            </a:p>
          </p:txBody>
        </p:sp>
      </p:grpSp>
      <p:sp>
        <p:nvSpPr>
          <p:cNvPr id="20" name="TextBox 19"/>
          <p:cNvSpPr txBox="1"/>
          <p:nvPr/>
        </p:nvSpPr>
        <p:spPr>
          <a:xfrm>
            <a:off x="898209" y="2895862"/>
            <a:ext cx="1835620" cy="369332"/>
          </a:xfrm>
          <a:prstGeom prst="rect">
            <a:avLst/>
          </a:prstGeom>
          <a:noFill/>
        </p:spPr>
        <p:txBody>
          <a:bodyPr wrap="square" rtlCol="0">
            <a:spAutoFit/>
          </a:bodyPr>
          <a:lstStyle/>
          <a:p>
            <a:r>
              <a:rPr lang="en-US" dirty="0" smtClean="0"/>
              <a:t>Process Que </a:t>
            </a:r>
            <a:endParaRPr lang="en-US" dirty="0"/>
          </a:p>
        </p:txBody>
      </p:sp>
      <p:sp>
        <p:nvSpPr>
          <p:cNvPr id="95" name="TextBox 94"/>
          <p:cNvSpPr txBox="1"/>
          <p:nvPr/>
        </p:nvSpPr>
        <p:spPr>
          <a:xfrm>
            <a:off x="1202919" y="5112125"/>
            <a:ext cx="1835620" cy="369332"/>
          </a:xfrm>
          <a:prstGeom prst="rect">
            <a:avLst/>
          </a:prstGeom>
          <a:noFill/>
        </p:spPr>
        <p:txBody>
          <a:bodyPr wrap="square" rtlCol="0">
            <a:spAutoFit/>
          </a:bodyPr>
          <a:lstStyle/>
          <a:p>
            <a:r>
              <a:rPr lang="en-US" b="1" dirty="0" smtClean="0">
                <a:effectLst>
                  <a:outerShdw blurRad="38100" dist="38100" dir="2700000" algn="tl">
                    <a:srgbClr val="000000">
                      <a:alpha val="43137"/>
                    </a:srgbClr>
                  </a:outerShdw>
                </a:effectLst>
              </a:rPr>
              <a:t>Gantt Chart</a:t>
            </a:r>
            <a:endParaRPr lang="en-US" b="1" dirty="0">
              <a:effectLst>
                <a:outerShdw blurRad="38100" dist="38100" dir="2700000" algn="tl">
                  <a:srgbClr val="000000">
                    <a:alpha val="43137"/>
                  </a:srgbClr>
                </a:outerShdw>
              </a:effectLst>
            </a:endParaRPr>
          </a:p>
        </p:txBody>
      </p:sp>
      <p:sp>
        <p:nvSpPr>
          <p:cNvPr id="98" name="Rectangle 97"/>
          <p:cNvSpPr/>
          <p:nvPr/>
        </p:nvSpPr>
        <p:spPr>
          <a:xfrm>
            <a:off x="2388312" y="5576616"/>
            <a:ext cx="1143000"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 P2</a:t>
            </a:r>
            <a:endParaRPr lang="en-US" sz="2400" dirty="0"/>
          </a:p>
        </p:txBody>
      </p:sp>
      <p:sp>
        <p:nvSpPr>
          <p:cNvPr id="99" name="TextBox 98"/>
          <p:cNvSpPr txBox="1"/>
          <p:nvPr/>
        </p:nvSpPr>
        <p:spPr>
          <a:xfrm>
            <a:off x="3304019" y="6067332"/>
            <a:ext cx="445245" cy="369332"/>
          </a:xfrm>
          <a:prstGeom prst="rect">
            <a:avLst/>
          </a:prstGeom>
          <a:noFill/>
        </p:spPr>
        <p:txBody>
          <a:bodyPr wrap="square" rtlCol="0">
            <a:spAutoFit/>
          </a:bodyPr>
          <a:lstStyle/>
          <a:p>
            <a:r>
              <a:rPr lang="en-US" dirty="0"/>
              <a:t>4</a:t>
            </a:r>
            <a:endParaRPr lang="en-US" dirty="0"/>
          </a:p>
        </p:txBody>
      </p:sp>
      <p:grpSp>
        <p:nvGrpSpPr>
          <p:cNvPr id="18" name="Group 17"/>
          <p:cNvGrpSpPr/>
          <p:nvPr/>
        </p:nvGrpSpPr>
        <p:grpSpPr>
          <a:xfrm>
            <a:off x="951209" y="3404172"/>
            <a:ext cx="2637835" cy="484095"/>
            <a:chOff x="3644153" y="5150225"/>
            <a:chExt cx="3451413" cy="484095"/>
          </a:xfrm>
        </p:grpSpPr>
        <p:sp>
          <p:nvSpPr>
            <p:cNvPr id="19" name="Rectangle 18"/>
            <p:cNvSpPr/>
            <p:nvPr/>
          </p:nvSpPr>
          <p:spPr>
            <a:xfrm>
              <a:off x="3644153" y="5150225"/>
              <a:ext cx="1143000"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 P1</a:t>
              </a:r>
              <a:endParaRPr lang="en-US" sz="2400" dirty="0"/>
            </a:p>
          </p:txBody>
        </p:sp>
        <p:sp>
          <p:nvSpPr>
            <p:cNvPr id="21" name="Rectangle 20"/>
            <p:cNvSpPr/>
            <p:nvPr/>
          </p:nvSpPr>
          <p:spPr>
            <a:xfrm>
              <a:off x="4805083" y="5150225"/>
              <a:ext cx="1142999"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P2</a:t>
              </a:r>
              <a:endParaRPr lang="en-US" sz="2400" dirty="0"/>
            </a:p>
          </p:txBody>
        </p:sp>
        <p:sp>
          <p:nvSpPr>
            <p:cNvPr id="22" name="Rectangle 21"/>
            <p:cNvSpPr/>
            <p:nvPr/>
          </p:nvSpPr>
          <p:spPr>
            <a:xfrm>
              <a:off x="5952566" y="5150226"/>
              <a:ext cx="1143000"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P3</a:t>
              </a:r>
              <a:endParaRPr lang="en-US" sz="2400" dirty="0"/>
            </a:p>
          </p:txBody>
        </p:sp>
      </p:grpSp>
      <p:sp>
        <p:nvSpPr>
          <p:cNvPr id="28" name="Title 1"/>
          <p:cNvSpPr txBox="1"/>
          <p:nvPr/>
        </p:nvSpPr>
        <p:spPr>
          <a:xfrm>
            <a:off x="0" y="182880"/>
            <a:ext cx="12192000" cy="1626895"/>
          </a:xfrm>
          <a:prstGeom prst="rect">
            <a:avLst/>
          </a:prstGeom>
          <a:solidFill>
            <a:schemeClr val="accent2"/>
          </a:solidFill>
        </p:spPr>
        <p:txBody>
          <a:bodyPr vert="horz" lIns="91440" tIns="45720" rIns="91440" bIns="45720" rtlCol="0" anchor="ctr">
            <a:normAutofit fontScale="70000"/>
          </a:bodyPr>
          <a:lst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a:lstStyle>
          <a:p>
            <a:br>
              <a:rPr lang="en-US" b="1" dirty="0" smtClean="0"/>
            </a:br>
            <a:br>
              <a:rPr lang="en-US" b="1" dirty="0" smtClean="0"/>
            </a:br>
            <a:r>
              <a:rPr lang="en-US" b="1" dirty="0">
                <a:effectLst>
                  <a:outerShdw blurRad="38100" dist="38100" dir="2700000" algn="tl">
                    <a:srgbClr val="000000">
                      <a:alpha val="43137"/>
                    </a:srgbClr>
                  </a:outerShdw>
                </a:effectLst>
              </a:rPr>
              <a:t>Round-Robin (RR) </a:t>
            </a:r>
            <a:r>
              <a:rPr lang="en-US" b="1" dirty="0"/>
              <a:t>Performance</a:t>
            </a:r>
            <a:endParaRPr lang="en-US" dirty="0"/>
          </a:p>
          <a:p>
            <a:r>
              <a:rPr lang="en-US" b="1" dirty="0"/>
              <a:t> </a:t>
            </a:r>
            <a:endParaRPr lang="en-US" b="1" dirty="0"/>
          </a:p>
        </p:txBody>
      </p:sp>
      <p:sp>
        <p:nvSpPr>
          <p:cNvPr id="5" name="Footer Placeholder 4"/>
          <p:cNvSpPr>
            <a:spLocks noGrp="1"/>
          </p:cNvSpPr>
          <p:nvPr>
            <p:ph type="ftr" sz="quarter" idx="11"/>
          </p:nvPr>
        </p:nvSpPr>
        <p:spPr/>
        <p:txBody>
          <a:bodyPr/>
          <a:lstStyle/>
          <a:p>
            <a:r>
              <a:rPr lang="en-US" smtClean="0"/>
              <a:t>Total 81 Slides</a:t>
            </a:r>
            <a:endParaRPr lang="en-US"/>
          </a:p>
        </p:txBody>
      </p:sp>
      <p:sp>
        <p:nvSpPr>
          <p:cNvPr id="6" name="Slide Number Placeholder 5"/>
          <p:cNvSpPr>
            <a:spLocks noGrp="1"/>
          </p:cNvSpPr>
          <p:nvPr>
            <p:ph type="sldNum" sz="quarter" idx="12"/>
          </p:nvPr>
        </p:nvSpPr>
        <p:spPr/>
        <p:txBody>
          <a:bodyPr/>
          <a:lstStyle/>
          <a:p>
            <a:fld id="{F786D4BC-F94B-4070-BC7E-46CD478BA6CC}" type="slidenum">
              <a:rPr lang="en-US" smtClean="0"/>
            </a:fld>
            <a:endParaRPr lang="en-US"/>
          </a:p>
        </p:txBody>
      </p:sp>
      <p:sp>
        <p:nvSpPr>
          <p:cNvPr id="29" name="Rectangle 28"/>
          <p:cNvSpPr/>
          <p:nvPr/>
        </p:nvSpPr>
        <p:spPr>
          <a:xfrm>
            <a:off x="3606175" y="3404172"/>
            <a:ext cx="873568"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 P1</a:t>
            </a:r>
            <a:endParaRPr lang="en-US" sz="2400" dirty="0"/>
          </a:p>
        </p:txBody>
      </p:sp>
      <p:cxnSp>
        <p:nvCxnSpPr>
          <p:cNvPr id="30" name="Straight Connector 29"/>
          <p:cNvCxnSpPr/>
          <p:nvPr/>
        </p:nvCxnSpPr>
        <p:spPr>
          <a:xfrm flipH="1">
            <a:off x="1075796" y="3280281"/>
            <a:ext cx="663512" cy="834519"/>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a:off x="1895636" y="3354140"/>
            <a:ext cx="663512" cy="834519"/>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H="1">
            <a:off x="10996938" y="3238409"/>
            <a:ext cx="360219" cy="331526"/>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11143327" y="3707922"/>
            <a:ext cx="360219" cy="331526"/>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4481615" y="3397080"/>
            <a:ext cx="873568"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 P4</a:t>
            </a:r>
            <a:endParaRPr lang="en-US" sz="2400" dirty="0"/>
          </a:p>
        </p:txBody>
      </p:sp>
      <p:sp>
        <p:nvSpPr>
          <p:cNvPr id="27" name="Rectangle 26"/>
          <p:cNvSpPr/>
          <p:nvPr/>
        </p:nvSpPr>
        <p:spPr>
          <a:xfrm>
            <a:off x="5375741" y="3401288"/>
            <a:ext cx="873568"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 P5</a:t>
            </a:r>
            <a:endParaRPr lang="en-US" sz="2400" dirty="0"/>
          </a:p>
        </p:txBody>
      </p:sp>
      <p:sp>
        <p:nvSpPr>
          <p:cNvPr id="34" name="Rectangle 33"/>
          <p:cNvSpPr/>
          <p:nvPr/>
        </p:nvSpPr>
        <p:spPr>
          <a:xfrm>
            <a:off x="6297907" y="3404172"/>
            <a:ext cx="873568"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P6</a:t>
            </a:r>
            <a:endParaRPr lang="en-US" sz="2400" dirty="0"/>
          </a:p>
        </p:txBody>
      </p:sp>
      <p:sp>
        <p:nvSpPr>
          <p:cNvPr id="42" name="Rectangle 41"/>
          <p:cNvSpPr/>
          <p:nvPr/>
        </p:nvSpPr>
        <p:spPr>
          <a:xfrm>
            <a:off x="3578908" y="5587154"/>
            <a:ext cx="873568"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P3</a:t>
            </a:r>
            <a:endParaRPr lang="en-US" sz="2400" dirty="0"/>
          </a:p>
        </p:txBody>
      </p:sp>
      <p:sp>
        <p:nvSpPr>
          <p:cNvPr id="43" name="TextBox 42"/>
          <p:cNvSpPr txBox="1"/>
          <p:nvPr/>
        </p:nvSpPr>
        <p:spPr>
          <a:xfrm>
            <a:off x="4289696" y="6087187"/>
            <a:ext cx="445245" cy="369332"/>
          </a:xfrm>
          <a:prstGeom prst="rect">
            <a:avLst/>
          </a:prstGeom>
          <a:noFill/>
        </p:spPr>
        <p:txBody>
          <a:bodyPr wrap="square" rtlCol="0">
            <a:spAutoFit/>
          </a:bodyPr>
          <a:lstStyle/>
          <a:p>
            <a:r>
              <a:rPr lang="en-US" dirty="0" smtClean="0"/>
              <a:t>6</a:t>
            </a:r>
            <a:endParaRPr lang="en-US" dirty="0"/>
          </a:p>
        </p:txBody>
      </p:sp>
      <p:cxnSp>
        <p:nvCxnSpPr>
          <p:cNvPr id="44" name="Straight Connector 43"/>
          <p:cNvCxnSpPr/>
          <p:nvPr/>
        </p:nvCxnSpPr>
        <p:spPr>
          <a:xfrm flipH="1">
            <a:off x="11350161" y="4182723"/>
            <a:ext cx="360219" cy="331526"/>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45" name="Rectangle 44"/>
          <p:cNvSpPr/>
          <p:nvPr/>
        </p:nvSpPr>
        <p:spPr>
          <a:xfrm>
            <a:off x="7149500" y="3409393"/>
            <a:ext cx="873568"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P2</a:t>
            </a:r>
            <a:endParaRPr lang="en-US" sz="2400" dirty="0"/>
          </a:p>
        </p:txBody>
      </p:sp>
      <p:cxnSp>
        <p:nvCxnSpPr>
          <p:cNvPr id="46" name="Straight Connector 45"/>
          <p:cNvCxnSpPr/>
          <p:nvPr/>
        </p:nvCxnSpPr>
        <p:spPr>
          <a:xfrm flipH="1">
            <a:off x="2693332" y="3290662"/>
            <a:ext cx="663512" cy="834519"/>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4481615" y="5575532"/>
            <a:ext cx="873568"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 P1</a:t>
            </a:r>
            <a:endParaRPr lang="en-US" sz="2400" dirty="0"/>
          </a:p>
        </p:txBody>
      </p:sp>
      <p:sp>
        <p:nvSpPr>
          <p:cNvPr id="37" name="TextBox 36"/>
          <p:cNvSpPr txBox="1"/>
          <p:nvPr/>
        </p:nvSpPr>
        <p:spPr>
          <a:xfrm>
            <a:off x="5152361" y="6067332"/>
            <a:ext cx="445245" cy="369332"/>
          </a:xfrm>
          <a:prstGeom prst="rect">
            <a:avLst/>
          </a:prstGeom>
          <a:noFill/>
        </p:spPr>
        <p:txBody>
          <a:bodyPr wrap="square" rtlCol="0">
            <a:spAutoFit/>
          </a:bodyPr>
          <a:lstStyle/>
          <a:p>
            <a:r>
              <a:rPr lang="en-US" dirty="0"/>
              <a:t>8</a:t>
            </a:r>
            <a:endParaRPr lang="en-US" dirty="0"/>
          </a:p>
        </p:txBody>
      </p:sp>
      <p:cxnSp>
        <p:nvCxnSpPr>
          <p:cNvPr id="40" name="Straight Connector 39"/>
          <p:cNvCxnSpPr/>
          <p:nvPr/>
        </p:nvCxnSpPr>
        <p:spPr>
          <a:xfrm flipH="1">
            <a:off x="3611693" y="3261727"/>
            <a:ext cx="663512" cy="834519"/>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a:off x="11463353" y="3191355"/>
            <a:ext cx="360219" cy="331526"/>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a:off x="4506366" y="3264973"/>
            <a:ext cx="663512" cy="834519"/>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48" name="Rectangle 47"/>
          <p:cNvSpPr/>
          <p:nvPr/>
        </p:nvSpPr>
        <p:spPr>
          <a:xfrm>
            <a:off x="5374984" y="5580171"/>
            <a:ext cx="873568"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 P4</a:t>
            </a:r>
            <a:endParaRPr lang="en-US" sz="2400" dirty="0"/>
          </a:p>
        </p:txBody>
      </p:sp>
      <p:sp>
        <p:nvSpPr>
          <p:cNvPr id="49" name="TextBox 48"/>
          <p:cNvSpPr txBox="1"/>
          <p:nvPr/>
        </p:nvSpPr>
        <p:spPr>
          <a:xfrm>
            <a:off x="6094959" y="6084533"/>
            <a:ext cx="445245" cy="369332"/>
          </a:xfrm>
          <a:prstGeom prst="rect">
            <a:avLst/>
          </a:prstGeom>
          <a:noFill/>
        </p:spPr>
        <p:txBody>
          <a:bodyPr wrap="square" rtlCol="0">
            <a:spAutoFit/>
          </a:bodyPr>
          <a:lstStyle/>
          <a:p>
            <a:r>
              <a:rPr lang="en-US" dirty="0"/>
              <a:t>9</a:t>
            </a:r>
            <a:endParaRPr lang="en-US" dirty="0"/>
          </a:p>
        </p:txBody>
      </p:sp>
      <p:cxnSp>
        <p:nvCxnSpPr>
          <p:cNvPr id="50" name="Straight Connector 49"/>
          <p:cNvCxnSpPr/>
          <p:nvPr/>
        </p:nvCxnSpPr>
        <p:spPr>
          <a:xfrm flipH="1">
            <a:off x="11143327" y="4541871"/>
            <a:ext cx="360219" cy="331526"/>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1597979" y="4365041"/>
            <a:ext cx="3508094" cy="461665"/>
          </a:xfrm>
          <a:prstGeom prst="rect">
            <a:avLst/>
          </a:prstGeom>
          <a:noFill/>
        </p:spPr>
        <p:txBody>
          <a:bodyPr wrap="square" rtlCol="0">
            <a:spAutoFit/>
          </a:bodyPr>
          <a:lstStyle/>
          <a:p>
            <a:r>
              <a:rPr lang="en-US" sz="2400" b="1" dirty="0" smtClean="0"/>
              <a:t>Time Quantum = 2 </a:t>
            </a:r>
            <a:endParaRPr lang="en-US" sz="2400" b="1" dirty="0"/>
          </a:p>
        </p:txBody>
      </p:sp>
      <p:cxnSp>
        <p:nvCxnSpPr>
          <p:cNvPr id="7" name="Straight Connector 6"/>
          <p:cNvCxnSpPr/>
          <p:nvPr/>
        </p:nvCxnSpPr>
        <p:spPr>
          <a:xfrm flipH="1">
            <a:off x="8952577" y="4541871"/>
            <a:ext cx="360219" cy="331526"/>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H="1">
            <a:off x="8952577" y="4210401"/>
            <a:ext cx="360219" cy="331526"/>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84176"/>
            <a:ext cx="11360727" cy="1508760"/>
          </a:xfrm>
        </p:spPr>
        <p:txBody>
          <a:bodyPr>
            <a:normAutofit fontScale="90000"/>
          </a:bodyPr>
          <a:lstStyle/>
          <a:p>
            <a:br>
              <a:rPr lang="en-US" b="1" dirty="0" smtClean="0"/>
            </a:br>
            <a:br>
              <a:rPr lang="en-US" b="1" dirty="0"/>
            </a:br>
            <a:endParaRPr lang="en-US" dirty="0"/>
          </a:p>
        </p:txBody>
      </p:sp>
      <p:sp>
        <p:nvSpPr>
          <p:cNvPr id="3" name="Content Placeholder 2"/>
          <p:cNvSpPr>
            <a:spLocks noGrp="1"/>
          </p:cNvSpPr>
          <p:nvPr>
            <p:ph idx="1"/>
          </p:nvPr>
        </p:nvSpPr>
        <p:spPr/>
        <p:txBody>
          <a:bodyPr/>
          <a:lstStyle/>
          <a:p>
            <a:r>
              <a:rPr lang="en-US" sz="2400" b="1" dirty="0">
                <a:effectLst>
                  <a:outerShdw blurRad="38100" dist="38100" dir="2700000" algn="tl">
                    <a:srgbClr val="000000">
                      <a:alpha val="43137"/>
                    </a:srgbClr>
                  </a:outerShdw>
                </a:effectLst>
              </a:rPr>
              <a:t>Round-Robin (RR) </a:t>
            </a:r>
            <a:r>
              <a:rPr lang="en-US" sz="2400" b="1" dirty="0"/>
              <a:t>Performance</a:t>
            </a:r>
            <a:endParaRPr lang="en-US" sz="2400" dirty="0"/>
          </a:p>
          <a:p>
            <a:pPr marL="0" indent="0">
              <a:buNone/>
            </a:pPr>
            <a:r>
              <a:rPr lang="en-US" sz="2400" b="1" dirty="0"/>
              <a:t> </a:t>
            </a:r>
            <a:endParaRPr lang="en-US" sz="2400" b="1" dirty="0"/>
          </a:p>
          <a:p>
            <a:pPr marL="0" indent="0">
              <a:buNone/>
            </a:pPr>
            <a:r>
              <a:rPr lang="en-US" sz="2400" b="1" dirty="0" smtClean="0"/>
              <a:t> </a:t>
            </a:r>
            <a:endParaRPr lang="en-US" sz="2400" b="1" dirty="0"/>
          </a:p>
          <a:p>
            <a:endParaRPr lang="en-US" sz="2000" b="1" dirty="0" smtClean="0">
              <a:effectLst>
                <a:outerShdw blurRad="38100" dist="38100" dir="2700000" algn="tl">
                  <a:srgbClr val="000000">
                    <a:alpha val="43137"/>
                  </a:srgbClr>
                </a:outerShdw>
              </a:effectLst>
            </a:endParaRPr>
          </a:p>
          <a:p>
            <a:pPr marL="0" indent="0">
              <a:buNone/>
            </a:pPr>
            <a:endParaRPr lang="en-US" sz="2000" b="1" dirty="0" smtClean="0">
              <a:effectLst>
                <a:outerShdw blurRad="38100" dist="38100" dir="2700000" algn="tl">
                  <a:srgbClr val="000000">
                    <a:alpha val="43137"/>
                  </a:srgbClr>
                </a:outerShdw>
              </a:effectLst>
            </a:endParaRPr>
          </a:p>
          <a:p>
            <a:pPr marL="0" indent="0">
              <a:buNone/>
            </a:pPr>
            <a:endParaRPr lang="en-US" sz="2000" b="1" dirty="0" smtClean="0">
              <a:effectLst>
                <a:outerShdw blurRad="38100" dist="38100" dir="2700000" algn="tl">
                  <a:srgbClr val="000000">
                    <a:alpha val="43137"/>
                  </a:srgbClr>
                </a:outerShdw>
              </a:effectLst>
            </a:endParaRPr>
          </a:p>
          <a:p>
            <a:pPr marL="0" indent="0">
              <a:buNone/>
            </a:pPr>
            <a:endParaRPr lang="en-US" sz="2000" b="1" dirty="0">
              <a:effectLst>
                <a:outerShdw blurRad="38100" dist="38100" dir="2700000" algn="tl">
                  <a:srgbClr val="000000">
                    <a:alpha val="43137"/>
                  </a:srgbClr>
                </a:outerShdw>
              </a:effectLst>
            </a:endParaRPr>
          </a:p>
          <a:p>
            <a:endParaRPr lang="en-US" dirty="0"/>
          </a:p>
        </p:txBody>
      </p:sp>
      <p:graphicFrame>
        <p:nvGraphicFramePr>
          <p:cNvPr id="4" name="Table 3"/>
          <p:cNvGraphicFramePr>
            <a:graphicFrameLocks noGrp="1"/>
          </p:cNvGraphicFramePr>
          <p:nvPr/>
        </p:nvGraphicFramePr>
        <p:xfrm>
          <a:off x="8537433" y="2252503"/>
          <a:ext cx="3634959" cy="3653784"/>
        </p:xfrm>
        <a:graphic>
          <a:graphicData uri="http://schemas.openxmlformats.org/drawingml/2006/table">
            <a:tbl>
              <a:tblPr firstRow="1" bandRow="1">
                <a:tableStyleId>{5C22544A-7EE6-4342-B048-85BDC9FD1C3A}</a:tableStyleId>
              </a:tblPr>
              <a:tblGrid>
                <a:gridCol w="1139584"/>
                <a:gridCol w="1302328"/>
                <a:gridCol w="1193047"/>
              </a:tblGrid>
              <a:tr h="450310">
                <a:tc>
                  <a:txBody>
                    <a:bodyPr/>
                    <a:lstStyle/>
                    <a:p>
                      <a:pPr algn="ctr"/>
                      <a:r>
                        <a:rPr lang="en-US" dirty="0" smtClean="0"/>
                        <a:t>Process No</a:t>
                      </a:r>
                      <a:endParaRPr lang="en-US" dirty="0"/>
                    </a:p>
                  </a:txBody>
                  <a:tcPr/>
                </a:tc>
                <a:tc>
                  <a:txBody>
                    <a:bodyPr/>
                    <a:lstStyle/>
                    <a:p>
                      <a:pPr algn="ctr"/>
                      <a:r>
                        <a:rPr lang="en-US" dirty="0" smtClean="0"/>
                        <a:t>Arrival Time</a:t>
                      </a:r>
                      <a:endParaRPr lang="en-US" dirty="0" smtClean="0"/>
                    </a:p>
                    <a:p>
                      <a:pPr algn="ctr"/>
                      <a:r>
                        <a:rPr lang="en-US" dirty="0" smtClean="0"/>
                        <a:t>(AT)</a:t>
                      </a:r>
                      <a:endParaRPr lang="en-US" dirty="0"/>
                    </a:p>
                  </a:txBody>
                  <a:tcPr/>
                </a:tc>
                <a:tc>
                  <a:txBody>
                    <a:bodyPr/>
                    <a:lstStyle/>
                    <a:p>
                      <a:pPr algn="ctr"/>
                      <a:r>
                        <a:rPr lang="en-US" dirty="0" smtClean="0"/>
                        <a:t>Burst Time (BT)</a:t>
                      </a:r>
                      <a:endParaRPr lang="en-US" dirty="0"/>
                    </a:p>
                  </a:txBody>
                  <a:tcPr/>
                </a:tc>
              </a:tr>
              <a:tr h="456564">
                <a:tc>
                  <a:txBody>
                    <a:bodyPr/>
                    <a:lstStyle/>
                    <a:p>
                      <a:pPr algn="ctr"/>
                      <a:r>
                        <a:rPr lang="en-US" dirty="0" smtClean="0"/>
                        <a:t>1</a:t>
                      </a:r>
                      <a:endParaRPr lang="en-US" dirty="0"/>
                    </a:p>
                  </a:txBody>
                  <a:tcPr/>
                </a:tc>
                <a:tc>
                  <a:txBody>
                    <a:bodyPr/>
                    <a:lstStyle/>
                    <a:p>
                      <a:pPr algn="ctr"/>
                      <a:r>
                        <a:rPr lang="en-US" dirty="0" smtClean="0"/>
                        <a:t>0</a:t>
                      </a:r>
                      <a:endParaRPr lang="en-US" dirty="0"/>
                    </a:p>
                  </a:txBody>
                  <a:tcPr/>
                </a:tc>
                <a:tc>
                  <a:txBody>
                    <a:bodyPr/>
                    <a:lstStyle/>
                    <a:p>
                      <a:pPr algn="ctr"/>
                      <a:r>
                        <a:rPr lang="en-US" dirty="0" smtClean="0"/>
                        <a:t>4      2    0  </a:t>
                      </a:r>
                      <a:endParaRPr lang="en-US" dirty="0"/>
                    </a:p>
                  </a:txBody>
                  <a:tcPr/>
                </a:tc>
              </a:tr>
              <a:tr h="456564">
                <a:tc>
                  <a:txBody>
                    <a:bodyPr/>
                    <a:lstStyle/>
                    <a:p>
                      <a:pPr algn="ctr"/>
                      <a:r>
                        <a:rPr lang="en-US" dirty="0" smtClean="0"/>
                        <a:t>2</a:t>
                      </a:r>
                      <a:endParaRPr lang="en-US" dirty="0"/>
                    </a:p>
                  </a:txBody>
                  <a:tcPr/>
                </a:tc>
                <a:tc>
                  <a:txBody>
                    <a:bodyPr/>
                    <a:lstStyle/>
                    <a:p>
                      <a:pPr algn="ctr"/>
                      <a:r>
                        <a:rPr lang="en-US" dirty="0" smtClean="0"/>
                        <a:t>1</a:t>
                      </a:r>
                      <a:endParaRPr lang="en-US" dirty="0"/>
                    </a:p>
                  </a:txBody>
                  <a:tcPr/>
                </a:tc>
                <a:tc>
                  <a:txBody>
                    <a:bodyPr/>
                    <a:lstStyle/>
                    <a:p>
                      <a:pPr algn="ctr"/>
                      <a:r>
                        <a:rPr lang="en-US" dirty="0" smtClean="0"/>
                        <a:t>5     3    </a:t>
                      </a:r>
                      <a:endParaRPr lang="en-US" dirty="0"/>
                    </a:p>
                  </a:txBody>
                  <a:tcPr/>
                </a:tc>
              </a:tr>
              <a:tr h="456564">
                <a:tc>
                  <a:txBody>
                    <a:bodyPr/>
                    <a:lstStyle/>
                    <a:p>
                      <a:pPr algn="ctr"/>
                      <a:r>
                        <a:rPr lang="en-US" dirty="0" smtClean="0"/>
                        <a:t>3</a:t>
                      </a:r>
                      <a:endParaRPr lang="en-US" dirty="0"/>
                    </a:p>
                  </a:txBody>
                  <a:tcPr/>
                </a:tc>
                <a:tc>
                  <a:txBody>
                    <a:bodyPr/>
                    <a:lstStyle/>
                    <a:p>
                      <a:pPr algn="ctr"/>
                      <a:r>
                        <a:rPr lang="en-US" dirty="0" smtClean="0"/>
                        <a:t>2</a:t>
                      </a:r>
                      <a:endParaRPr lang="en-US" dirty="0"/>
                    </a:p>
                  </a:txBody>
                  <a:tcPr/>
                </a:tc>
                <a:tc>
                  <a:txBody>
                    <a:bodyPr/>
                    <a:lstStyle/>
                    <a:p>
                      <a:pPr algn="ctr"/>
                      <a:r>
                        <a:rPr lang="en-US" dirty="0" smtClean="0"/>
                        <a:t>2    </a:t>
                      </a:r>
                      <a:endParaRPr lang="en-US" dirty="0"/>
                    </a:p>
                  </a:txBody>
                  <a:tcPr/>
                </a:tc>
              </a:tr>
              <a:tr h="456564">
                <a:tc>
                  <a:txBody>
                    <a:bodyPr/>
                    <a:lstStyle/>
                    <a:p>
                      <a:pPr algn="ctr"/>
                      <a:r>
                        <a:rPr lang="en-US" dirty="0" smtClean="0"/>
                        <a:t>4</a:t>
                      </a:r>
                      <a:endParaRPr lang="en-US" dirty="0"/>
                    </a:p>
                  </a:txBody>
                  <a:tcPr/>
                </a:tc>
                <a:tc>
                  <a:txBody>
                    <a:bodyPr/>
                    <a:lstStyle/>
                    <a:p>
                      <a:pPr algn="ctr"/>
                      <a:r>
                        <a:rPr lang="en-US" dirty="0" smtClean="0"/>
                        <a:t>3</a:t>
                      </a:r>
                      <a:endParaRPr lang="en-US" dirty="0"/>
                    </a:p>
                  </a:txBody>
                  <a:tcPr/>
                </a:tc>
                <a:tc>
                  <a:txBody>
                    <a:bodyPr/>
                    <a:lstStyle/>
                    <a:p>
                      <a:pPr algn="ctr"/>
                      <a:r>
                        <a:rPr lang="en-US" dirty="0" smtClean="0"/>
                        <a:t>1      0</a:t>
                      </a:r>
                      <a:endParaRPr lang="en-US" dirty="0"/>
                    </a:p>
                  </a:txBody>
                  <a:tcPr/>
                </a:tc>
              </a:tr>
              <a:tr h="456564">
                <a:tc>
                  <a:txBody>
                    <a:bodyPr/>
                    <a:lstStyle/>
                    <a:p>
                      <a:pPr algn="ctr"/>
                      <a:r>
                        <a:rPr lang="en-US" dirty="0" smtClean="0"/>
                        <a:t>5</a:t>
                      </a:r>
                      <a:endParaRPr lang="en-US" dirty="0"/>
                    </a:p>
                  </a:txBody>
                  <a:tcPr/>
                </a:tc>
                <a:tc>
                  <a:txBody>
                    <a:bodyPr/>
                    <a:lstStyle/>
                    <a:p>
                      <a:pPr algn="ctr"/>
                      <a:r>
                        <a:rPr lang="en-US" dirty="0" smtClean="0"/>
                        <a:t>4</a:t>
                      </a:r>
                      <a:endParaRPr lang="en-US" dirty="0"/>
                    </a:p>
                  </a:txBody>
                  <a:tcPr/>
                </a:tc>
                <a:tc>
                  <a:txBody>
                    <a:bodyPr/>
                    <a:lstStyle/>
                    <a:p>
                      <a:pPr algn="ctr"/>
                      <a:r>
                        <a:rPr lang="en-US" dirty="0" smtClean="0"/>
                        <a:t>6    4</a:t>
                      </a:r>
                      <a:endParaRPr lang="en-US" dirty="0"/>
                    </a:p>
                  </a:txBody>
                  <a:tcPr/>
                </a:tc>
              </a:tr>
              <a:tr h="456564">
                <a:tc>
                  <a:txBody>
                    <a:bodyPr/>
                    <a:lstStyle/>
                    <a:p>
                      <a:pPr algn="ctr"/>
                      <a:r>
                        <a:rPr lang="en-US" dirty="0" smtClean="0"/>
                        <a:t>6</a:t>
                      </a:r>
                      <a:endParaRPr lang="en-US" dirty="0"/>
                    </a:p>
                  </a:txBody>
                  <a:tcPr/>
                </a:tc>
                <a:tc>
                  <a:txBody>
                    <a:bodyPr/>
                    <a:lstStyle/>
                    <a:p>
                      <a:pPr algn="ctr"/>
                      <a:r>
                        <a:rPr lang="en-US" dirty="0" smtClean="0"/>
                        <a:t>5</a:t>
                      </a:r>
                      <a:endParaRPr lang="en-US" dirty="0"/>
                    </a:p>
                  </a:txBody>
                  <a:tcPr/>
                </a:tc>
                <a:tc>
                  <a:txBody>
                    <a:bodyPr/>
                    <a:lstStyle/>
                    <a:p>
                      <a:pPr algn="ctr"/>
                      <a:r>
                        <a:rPr lang="en-US" dirty="0" smtClean="0"/>
                        <a:t>3</a:t>
                      </a:r>
                      <a:endParaRPr lang="en-US" dirty="0"/>
                    </a:p>
                  </a:txBody>
                  <a:tcPr/>
                </a:tc>
              </a:tr>
            </a:tbl>
          </a:graphicData>
        </a:graphic>
      </p:graphicFrame>
      <p:grpSp>
        <p:nvGrpSpPr>
          <p:cNvPr id="26" name="Group 25"/>
          <p:cNvGrpSpPr/>
          <p:nvPr/>
        </p:nvGrpSpPr>
        <p:grpSpPr>
          <a:xfrm>
            <a:off x="1042861" y="5583238"/>
            <a:ext cx="1546316" cy="853426"/>
            <a:chOff x="3480547" y="5150225"/>
            <a:chExt cx="1546316" cy="853426"/>
          </a:xfrm>
        </p:grpSpPr>
        <p:sp>
          <p:nvSpPr>
            <p:cNvPr id="35" name="Rectangle 34"/>
            <p:cNvSpPr/>
            <p:nvPr/>
          </p:nvSpPr>
          <p:spPr>
            <a:xfrm>
              <a:off x="3644153" y="5150225"/>
              <a:ext cx="1143000"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 P1</a:t>
              </a:r>
              <a:endParaRPr lang="en-US" sz="2400" dirty="0"/>
            </a:p>
          </p:txBody>
        </p:sp>
        <p:sp>
          <p:nvSpPr>
            <p:cNvPr id="38" name="TextBox 37"/>
            <p:cNvSpPr txBox="1"/>
            <p:nvPr/>
          </p:nvSpPr>
          <p:spPr>
            <a:xfrm>
              <a:off x="3480547" y="5634319"/>
              <a:ext cx="295835" cy="369332"/>
            </a:xfrm>
            <a:prstGeom prst="rect">
              <a:avLst/>
            </a:prstGeom>
            <a:noFill/>
          </p:spPr>
          <p:txBody>
            <a:bodyPr wrap="square" rtlCol="0">
              <a:spAutoFit/>
            </a:bodyPr>
            <a:lstStyle/>
            <a:p>
              <a:r>
                <a:rPr lang="en-US" dirty="0" smtClean="0"/>
                <a:t>0</a:t>
              </a:r>
              <a:endParaRPr lang="en-US" dirty="0"/>
            </a:p>
          </p:txBody>
        </p:sp>
        <p:sp>
          <p:nvSpPr>
            <p:cNvPr id="39" name="TextBox 38"/>
            <p:cNvSpPr txBox="1"/>
            <p:nvPr/>
          </p:nvSpPr>
          <p:spPr>
            <a:xfrm>
              <a:off x="4581618" y="5593364"/>
              <a:ext cx="445245" cy="369332"/>
            </a:xfrm>
            <a:prstGeom prst="rect">
              <a:avLst/>
            </a:prstGeom>
            <a:noFill/>
          </p:spPr>
          <p:txBody>
            <a:bodyPr wrap="square" rtlCol="0">
              <a:spAutoFit/>
            </a:bodyPr>
            <a:lstStyle/>
            <a:p>
              <a:r>
                <a:rPr lang="en-US" dirty="0"/>
                <a:t>2</a:t>
              </a:r>
              <a:endParaRPr lang="en-US" dirty="0"/>
            </a:p>
          </p:txBody>
        </p:sp>
      </p:grpSp>
      <p:sp>
        <p:nvSpPr>
          <p:cNvPr id="20" name="TextBox 19"/>
          <p:cNvSpPr txBox="1"/>
          <p:nvPr/>
        </p:nvSpPr>
        <p:spPr>
          <a:xfrm>
            <a:off x="898209" y="2895862"/>
            <a:ext cx="1835620" cy="369332"/>
          </a:xfrm>
          <a:prstGeom prst="rect">
            <a:avLst/>
          </a:prstGeom>
          <a:noFill/>
        </p:spPr>
        <p:txBody>
          <a:bodyPr wrap="square" rtlCol="0">
            <a:spAutoFit/>
          </a:bodyPr>
          <a:lstStyle/>
          <a:p>
            <a:r>
              <a:rPr lang="en-US" dirty="0" smtClean="0"/>
              <a:t>Process Que </a:t>
            </a:r>
            <a:endParaRPr lang="en-US" dirty="0"/>
          </a:p>
        </p:txBody>
      </p:sp>
      <p:sp>
        <p:nvSpPr>
          <p:cNvPr id="95" name="TextBox 94"/>
          <p:cNvSpPr txBox="1"/>
          <p:nvPr/>
        </p:nvSpPr>
        <p:spPr>
          <a:xfrm>
            <a:off x="1202919" y="5112125"/>
            <a:ext cx="1835620" cy="369332"/>
          </a:xfrm>
          <a:prstGeom prst="rect">
            <a:avLst/>
          </a:prstGeom>
          <a:noFill/>
        </p:spPr>
        <p:txBody>
          <a:bodyPr wrap="square" rtlCol="0">
            <a:spAutoFit/>
          </a:bodyPr>
          <a:lstStyle/>
          <a:p>
            <a:r>
              <a:rPr lang="en-US" b="1" dirty="0" smtClean="0">
                <a:effectLst>
                  <a:outerShdw blurRad="38100" dist="38100" dir="2700000" algn="tl">
                    <a:srgbClr val="000000">
                      <a:alpha val="43137"/>
                    </a:srgbClr>
                  </a:outerShdw>
                </a:effectLst>
              </a:rPr>
              <a:t>Gantt Chart</a:t>
            </a:r>
            <a:endParaRPr lang="en-US" b="1" dirty="0">
              <a:effectLst>
                <a:outerShdw blurRad="38100" dist="38100" dir="2700000" algn="tl">
                  <a:srgbClr val="000000">
                    <a:alpha val="43137"/>
                  </a:srgbClr>
                </a:outerShdw>
              </a:effectLst>
            </a:endParaRPr>
          </a:p>
        </p:txBody>
      </p:sp>
      <p:sp>
        <p:nvSpPr>
          <p:cNvPr id="98" name="Rectangle 97"/>
          <p:cNvSpPr/>
          <p:nvPr/>
        </p:nvSpPr>
        <p:spPr>
          <a:xfrm>
            <a:off x="2388312" y="5576616"/>
            <a:ext cx="1143000"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 P2</a:t>
            </a:r>
            <a:endParaRPr lang="en-US" sz="2400" dirty="0"/>
          </a:p>
        </p:txBody>
      </p:sp>
      <p:sp>
        <p:nvSpPr>
          <p:cNvPr id="99" name="TextBox 98"/>
          <p:cNvSpPr txBox="1"/>
          <p:nvPr/>
        </p:nvSpPr>
        <p:spPr>
          <a:xfrm>
            <a:off x="3304019" y="6067332"/>
            <a:ext cx="445245" cy="369332"/>
          </a:xfrm>
          <a:prstGeom prst="rect">
            <a:avLst/>
          </a:prstGeom>
          <a:noFill/>
        </p:spPr>
        <p:txBody>
          <a:bodyPr wrap="square" rtlCol="0">
            <a:spAutoFit/>
          </a:bodyPr>
          <a:lstStyle/>
          <a:p>
            <a:r>
              <a:rPr lang="en-US" dirty="0"/>
              <a:t>4</a:t>
            </a:r>
            <a:endParaRPr lang="en-US" dirty="0"/>
          </a:p>
        </p:txBody>
      </p:sp>
      <p:grpSp>
        <p:nvGrpSpPr>
          <p:cNvPr id="18" name="Group 17"/>
          <p:cNvGrpSpPr/>
          <p:nvPr/>
        </p:nvGrpSpPr>
        <p:grpSpPr>
          <a:xfrm>
            <a:off x="951209" y="3404172"/>
            <a:ext cx="2637835" cy="484095"/>
            <a:chOff x="3644153" y="5150225"/>
            <a:chExt cx="3451413" cy="484095"/>
          </a:xfrm>
        </p:grpSpPr>
        <p:sp>
          <p:nvSpPr>
            <p:cNvPr id="19" name="Rectangle 18"/>
            <p:cNvSpPr/>
            <p:nvPr/>
          </p:nvSpPr>
          <p:spPr>
            <a:xfrm>
              <a:off x="3644153" y="5150225"/>
              <a:ext cx="1143000"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 P1</a:t>
              </a:r>
              <a:endParaRPr lang="en-US" sz="2400" dirty="0"/>
            </a:p>
          </p:txBody>
        </p:sp>
        <p:sp>
          <p:nvSpPr>
            <p:cNvPr id="21" name="Rectangle 20"/>
            <p:cNvSpPr/>
            <p:nvPr/>
          </p:nvSpPr>
          <p:spPr>
            <a:xfrm>
              <a:off x="4805083" y="5150225"/>
              <a:ext cx="1142999"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P2</a:t>
              </a:r>
              <a:endParaRPr lang="en-US" sz="2400" dirty="0"/>
            </a:p>
          </p:txBody>
        </p:sp>
        <p:sp>
          <p:nvSpPr>
            <p:cNvPr id="22" name="Rectangle 21"/>
            <p:cNvSpPr/>
            <p:nvPr/>
          </p:nvSpPr>
          <p:spPr>
            <a:xfrm>
              <a:off x="5952566" y="5150226"/>
              <a:ext cx="1143000"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P3</a:t>
              </a:r>
              <a:endParaRPr lang="en-US" sz="2400" dirty="0"/>
            </a:p>
          </p:txBody>
        </p:sp>
      </p:grpSp>
      <p:sp>
        <p:nvSpPr>
          <p:cNvPr id="28" name="Title 1"/>
          <p:cNvSpPr txBox="1"/>
          <p:nvPr/>
        </p:nvSpPr>
        <p:spPr>
          <a:xfrm>
            <a:off x="0" y="182880"/>
            <a:ext cx="12192000" cy="1626895"/>
          </a:xfrm>
          <a:prstGeom prst="rect">
            <a:avLst/>
          </a:prstGeom>
          <a:solidFill>
            <a:schemeClr val="accent2"/>
          </a:solidFill>
        </p:spPr>
        <p:txBody>
          <a:bodyPr vert="horz" lIns="91440" tIns="45720" rIns="91440" bIns="45720" rtlCol="0" anchor="ctr">
            <a:normAutofit/>
          </a:bodyPr>
          <a:lst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a:lstStyle>
          <a:p>
            <a:r>
              <a:rPr lang="en-US" b="1" dirty="0">
                <a:effectLst>
                  <a:outerShdw blurRad="38100" dist="38100" dir="2700000" algn="tl">
                    <a:srgbClr val="000000">
                      <a:alpha val="43137"/>
                    </a:srgbClr>
                  </a:outerShdw>
                </a:effectLst>
              </a:rPr>
              <a:t>Round-Robin (RR) </a:t>
            </a:r>
            <a:r>
              <a:rPr lang="en-US" b="1" dirty="0"/>
              <a:t>Performance</a:t>
            </a:r>
            <a:endParaRPr lang="en-US" dirty="0"/>
          </a:p>
          <a:p>
            <a:r>
              <a:rPr lang="en-US" b="1" dirty="0"/>
              <a:t> </a:t>
            </a:r>
            <a:endParaRPr lang="en-US" b="1" dirty="0"/>
          </a:p>
        </p:txBody>
      </p:sp>
      <p:sp>
        <p:nvSpPr>
          <p:cNvPr id="5" name="Footer Placeholder 4"/>
          <p:cNvSpPr>
            <a:spLocks noGrp="1"/>
          </p:cNvSpPr>
          <p:nvPr>
            <p:ph type="ftr" sz="quarter" idx="11"/>
          </p:nvPr>
        </p:nvSpPr>
        <p:spPr/>
        <p:txBody>
          <a:bodyPr/>
          <a:lstStyle/>
          <a:p>
            <a:r>
              <a:rPr lang="en-US" smtClean="0"/>
              <a:t>Total 81 Slides</a:t>
            </a:r>
            <a:endParaRPr lang="en-US"/>
          </a:p>
        </p:txBody>
      </p:sp>
      <p:sp>
        <p:nvSpPr>
          <p:cNvPr id="6" name="Slide Number Placeholder 5"/>
          <p:cNvSpPr>
            <a:spLocks noGrp="1"/>
          </p:cNvSpPr>
          <p:nvPr>
            <p:ph type="sldNum" sz="quarter" idx="12"/>
          </p:nvPr>
        </p:nvSpPr>
        <p:spPr/>
        <p:txBody>
          <a:bodyPr/>
          <a:lstStyle/>
          <a:p>
            <a:fld id="{F786D4BC-F94B-4070-BC7E-46CD478BA6CC}" type="slidenum">
              <a:rPr lang="en-US" smtClean="0"/>
            </a:fld>
            <a:endParaRPr lang="en-US"/>
          </a:p>
        </p:txBody>
      </p:sp>
      <p:sp>
        <p:nvSpPr>
          <p:cNvPr id="29" name="Rectangle 28"/>
          <p:cNvSpPr/>
          <p:nvPr/>
        </p:nvSpPr>
        <p:spPr>
          <a:xfrm>
            <a:off x="3606175" y="3404172"/>
            <a:ext cx="873568"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 P1</a:t>
            </a:r>
            <a:endParaRPr lang="en-US" sz="2400" dirty="0"/>
          </a:p>
        </p:txBody>
      </p:sp>
      <p:cxnSp>
        <p:nvCxnSpPr>
          <p:cNvPr id="30" name="Straight Connector 29"/>
          <p:cNvCxnSpPr/>
          <p:nvPr/>
        </p:nvCxnSpPr>
        <p:spPr>
          <a:xfrm flipH="1">
            <a:off x="1075796" y="3280281"/>
            <a:ext cx="663512" cy="834519"/>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a:off x="1895636" y="3354140"/>
            <a:ext cx="663512" cy="834519"/>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H="1">
            <a:off x="10996938" y="3238409"/>
            <a:ext cx="360219" cy="331526"/>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11143327" y="3707922"/>
            <a:ext cx="360219" cy="331526"/>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4481615" y="3397080"/>
            <a:ext cx="873568"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 P4</a:t>
            </a:r>
            <a:endParaRPr lang="en-US" sz="2400" dirty="0"/>
          </a:p>
        </p:txBody>
      </p:sp>
      <p:sp>
        <p:nvSpPr>
          <p:cNvPr id="27" name="Rectangle 26"/>
          <p:cNvSpPr/>
          <p:nvPr/>
        </p:nvSpPr>
        <p:spPr>
          <a:xfrm>
            <a:off x="5375741" y="3401288"/>
            <a:ext cx="873568"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 P5</a:t>
            </a:r>
            <a:endParaRPr lang="en-US" sz="2400" dirty="0"/>
          </a:p>
        </p:txBody>
      </p:sp>
      <p:sp>
        <p:nvSpPr>
          <p:cNvPr id="34" name="Rectangle 33"/>
          <p:cNvSpPr/>
          <p:nvPr/>
        </p:nvSpPr>
        <p:spPr>
          <a:xfrm>
            <a:off x="6297907" y="3404172"/>
            <a:ext cx="873568"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P6</a:t>
            </a:r>
            <a:endParaRPr lang="en-US" sz="2400" dirty="0"/>
          </a:p>
        </p:txBody>
      </p:sp>
      <p:sp>
        <p:nvSpPr>
          <p:cNvPr id="42" name="Rectangle 41"/>
          <p:cNvSpPr/>
          <p:nvPr/>
        </p:nvSpPr>
        <p:spPr>
          <a:xfrm>
            <a:off x="3578908" y="5587154"/>
            <a:ext cx="873568"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P3</a:t>
            </a:r>
            <a:endParaRPr lang="en-US" sz="2400" dirty="0"/>
          </a:p>
        </p:txBody>
      </p:sp>
      <p:sp>
        <p:nvSpPr>
          <p:cNvPr id="43" name="TextBox 42"/>
          <p:cNvSpPr txBox="1"/>
          <p:nvPr/>
        </p:nvSpPr>
        <p:spPr>
          <a:xfrm>
            <a:off x="4289696" y="6087187"/>
            <a:ext cx="445245" cy="369332"/>
          </a:xfrm>
          <a:prstGeom prst="rect">
            <a:avLst/>
          </a:prstGeom>
          <a:noFill/>
        </p:spPr>
        <p:txBody>
          <a:bodyPr wrap="square" rtlCol="0">
            <a:spAutoFit/>
          </a:bodyPr>
          <a:lstStyle/>
          <a:p>
            <a:r>
              <a:rPr lang="en-US" dirty="0" smtClean="0"/>
              <a:t>6</a:t>
            </a:r>
            <a:endParaRPr lang="en-US" dirty="0"/>
          </a:p>
        </p:txBody>
      </p:sp>
      <p:cxnSp>
        <p:nvCxnSpPr>
          <p:cNvPr id="44" name="Straight Connector 43"/>
          <p:cNvCxnSpPr/>
          <p:nvPr/>
        </p:nvCxnSpPr>
        <p:spPr>
          <a:xfrm flipH="1">
            <a:off x="11350161" y="4182723"/>
            <a:ext cx="360219" cy="331526"/>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45" name="Rectangle 44"/>
          <p:cNvSpPr/>
          <p:nvPr/>
        </p:nvSpPr>
        <p:spPr>
          <a:xfrm>
            <a:off x="7149500" y="3409393"/>
            <a:ext cx="873568"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P2</a:t>
            </a:r>
            <a:endParaRPr lang="en-US" sz="2400" dirty="0"/>
          </a:p>
        </p:txBody>
      </p:sp>
      <p:cxnSp>
        <p:nvCxnSpPr>
          <p:cNvPr id="46" name="Straight Connector 45"/>
          <p:cNvCxnSpPr/>
          <p:nvPr/>
        </p:nvCxnSpPr>
        <p:spPr>
          <a:xfrm flipH="1">
            <a:off x="2693332" y="3290662"/>
            <a:ext cx="663512" cy="834519"/>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4481615" y="5575532"/>
            <a:ext cx="873568"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 P1</a:t>
            </a:r>
            <a:endParaRPr lang="en-US" sz="2400" dirty="0"/>
          </a:p>
        </p:txBody>
      </p:sp>
      <p:sp>
        <p:nvSpPr>
          <p:cNvPr id="37" name="TextBox 36"/>
          <p:cNvSpPr txBox="1"/>
          <p:nvPr/>
        </p:nvSpPr>
        <p:spPr>
          <a:xfrm>
            <a:off x="5152361" y="6067332"/>
            <a:ext cx="445245" cy="369332"/>
          </a:xfrm>
          <a:prstGeom prst="rect">
            <a:avLst/>
          </a:prstGeom>
          <a:noFill/>
        </p:spPr>
        <p:txBody>
          <a:bodyPr wrap="square" rtlCol="0">
            <a:spAutoFit/>
          </a:bodyPr>
          <a:lstStyle/>
          <a:p>
            <a:r>
              <a:rPr lang="en-US" dirty="0"/>
              <a:t>8</a:t>
            </a:r>
            <a:endParaRPr lang="en-US" dirty="0"/>
          </a:p>
        </p:txBody>
      </p:sp>
      <p:cxnSp>
        <p:nvCxnSpPr>
          <p:cNvPr id="40" name="Straight Connector 39"/>
          <p:cNvCxnSpPr/>
          <p:nvPr/>
        </p:nvCxnSpPr>
        <p:spPr>
          <a:xfrm flipH="1">
            <a:off x="3611693" y="3261727"/>
            <a:ext cx="663512" cy="834519"/>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a:off x="11463353" y="3191355"/>
            <a:ext cx="360219" cy="331526"/>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a:off x="4506366" y="3264973"/>
            <a:ext cx="663512" cy="834519"/>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48" name="Rectangle 47"/>
          <p:cNvSpPr/>
          <p:nvPr/>
        </p:nvSpPr>
        <p:spPr>
          <a:xfrm>
            <a:off x="5374984" y="5580171"/>
            <a:ext cx="873568"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 P4</a:t>
            </a:r>
            <a:endParaRPr lang="en-US" sz="2400" dirty="0"/>
          </a:p>
        </p:txBody>
      </p:sp>
      <p:sp>
        <p:nvSpPr>
          <p:cNvPr id="49" name="TextBox 48"/>
          <p:cNvSpPr txBox="1"/>
          <p:nvPr/>
        </p:nvSpPr>
        <p:spPr>
          <a:xfrm>
            <a:off x="6094959" y="6084533"/>
            <a:ext cx="445245" cy="369332"/>
          </a:xfrm>
          <a:prstGeom prst="rect">
            <a:avLst/>
          </a:prstGeom>
          <a:noFill/>
        </p:spPr>
        <p:txBody>
          <a:bodyPr wrap="square" rtlCol="0">
            <a:spAutoFit/>
          </a:bodyPr>
          <a:lstStyle/>
          <a:p>
            <a:r>
              <a:rPr lang="en-US" dirty="0"/>
              <a:t>9</a:t>
            </a:r>
            <a:endParaRPr lang="en-US" dirty="0"/>
          </a:p>
        </p:txBody>
      </p:sp>
      <p:cxnSp>
        <p:nvCxnSpPr>
          <p:cNvPr id="50" name="Straight Connector 49"/>
          <p:cNvCxnSpPr/>
          <p:nvPr/>
        </p:nvCxnSpPr>
        <p:spPr>
          <a:xfrm flipH="1">
            <a:off x="11143327" y="4555841"/>
            <a:ext cx="360219" cy="331526"/>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a:off x="5438003" y="3244876"/>
            <a:ext cx="663512" cy="834519"/>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52" name="Rectangle 51"/>
          <p:cNvSpPr/>
          <p:nvPr/>
        </p:nvSpPr>
        <p:spPr>
          <a:xfrm>
            <a:off x="6296180" y="5584848"/>
            <a:ext cx="873568"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 P5</a:t>
            </a:r>
            <a:endParaRPr lang="en-US" sz="2400" dirty="0"/>
          </a:p>
        </p:txBody>
      </p:sp>
      <p:sp>
        <p:nvSpPr>
          <p:cNvPr id="53" name="TextBox 52"/>
          <p:cNvSpPr txBox="1"/>
          <p:nvPr/>
        </p:nvSpPr>
        <p:spPr>
          <a:xfrm>
            <a:off x="6956489" y="6114467"/>
            <a:ext cx="445245" cy="369332"/>
          </a:xfrm>
          <a:prstGeom prst="rect">
            <a:avLst/>
          </a:prstGeom>
          <a:noFill/>
        </p:spPr>
        <p:txBody>
          <a:bodyPr wrap="square" rtlCol="0">
            <a:spAutoFit/>
          </a:bodyPr>
          <a:lstStyle/>
          <a:p>
            <a:r>
              <a:rPr lang="en-US" dirty="0" smtClean="0"/>
              <a:t>11</a:t>
            </a:r>
            <a:endParaRPr lang="en-US" dirty="0"/>
          </a:p>
        </p:txBody>
      </p:sp>
      <p:cxnSp>
        <p:nvCxnSpPr>
          <p:cNvPr id="54" name="Straight Connector 53"/>
          <p:cNvCxnSpPr/>
          <p:nvPr/>
        </p:nvCxnSpPr>
        <p:spPr>
          <a:xfrm flipH="1">
            <a:off x="11200121" y="5025354"/>
            <a:ext cx="360219" cy="331526"/>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55" name="Rectangle 54"/>
          <p:cNvSpPr/>
          <p:nvPr/>
        </p:nvSpPr>
        <p:spPr>
          <a:xfrm>
            <a:off x="8070354" y="3410045"/>
            <a:ext cx="873568"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 P5</a:t>
            </a:r>
            <a:endParaRPr lang="en-US" sz="2400" dirty="0"/>
          </a:p>
        </p:txBody>
      </p:sp>
      <p:sp>
        <p:nvSpPr>
          <p:cNvPr id="57" name="TextBox 56"/>
          <p:cNvSpPr txBox="1"/>
          <p:nvPr/>
        </p:nvSpPr>
        <p:spPr>
          <a:xfrm>
            <a:off x="1597979" y="4486064"/>
            <a:ext cx="3508094" cy="461665"/>
          </a:xfrm>
          <a:prstGeom prst="rect">
            <a:avLst/>
          </a:prstGeom>
          <a:noFill/>
        </p:spPr>
        <p:txBody>
          <a:bodyPr wrap="square" rtlCol="0">
            <a:spAutoFit/>
          </a:bodyPr>
          <a:lstStyle/>
          <a:p>
            <a:r>
              <a:rPr lang="en-US" sz="2400" b="1" dirty="0" smtClean="0"/>
              <a:t>Time Quantum = 2 </a:t>
            </a:r>
            <a:endParaRPr lang="en-US" sz="2400" b="1" dirty="0"/>
          </a:p>
        </p:txBody>
      </p:sp>
      <p:sp>
        <p:nvSpPr>
          <p:cNvPr id="8" name="TextBox 33"/>
          <p:cNvSpPr txBox="1"/>
          <p:nvPr/>
        </p:nvSpPr>
        <p:spPr>
          <a:xfrm>
            <a:off x="5354955" y="1565910"/>
            <a:ext cx="6199505" cy="583565"/>
          </a:xfrm>
          <a:prstGeom prst="rect">
            <a:avLst/>
          </a:prstGeom>
          <a:noFill/>
        </p:spPr>
        <p:txBody>
          <a:bodyPr wrap="square" rtlCol="0">
            <a:spAutoFit/>
          </a:bodyPr>
          <a:p>
            <a:r>
              <a:rPr lang="en-US" sz="1600" b="1" dirty="0" smtClean="0"/>
              <a:t>in this case if quatum time of P5 is remaing so it always come after newly come process in ready que</a:t>
            </a:r>
            <a:endParaRPr lang="en-US" sz="1600" b="1" dirty="0" smtClean="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84176"/>
            <a:ext cx="11360727" cy="1508760"/>
          </a:xfrm>
        </p:spPr>
        <p:txBody>
          <a:bodyPr>
            <a:normAutofit fontScale="90000"/>
          </a:bodyPr>
          <a:lstStyle/>
          <a:p>
            <a:br>
              <a:rPr lang="en-US" b="1" dirty="0" smtClean="0"/>
            </a:br>
            <a:br>
              <a:rPr lang="en-US" b="1" dirty="0"/>
            </a:br>
            <a:endParaRPr lang="en-US" dirty="0"/>
          </a:p>
        </p:txBody>
      </p:sp>
      <p:sp>
        <p:nvSpPr>
          <p:cNvPr id="3" name="Content Placeholder 2"/>
          <p:cNvSpPr>
            <a:spLocks noGrp="1"/>
          </p:cNvSpPr>
          <p:nvPr>
            <p:ph idx="1"/>
          </p:nvPr>
        </p:nvSpPr>
        <p:spPr/>
        <p:txBody>
          <a:bodyPr/>
          <a:lstStyle/>
          <a:p>
            <a:r>
              <a:rPr lang="en-US" sz="2400" b="1" dirty="0">
                <a:effectLst>
                  <a:outerShdw blurRad="38100" dist="38100" dir="2700000" algn="tl">
                    <a:srgbClr val="000000">
                      <a:alpha val="43137"/>
                    </a:srgbClr>
                  </a:outerShdw>
                </a:effectLst>
              </a:rPr>
              <a:t>Round-Robin (RR) </a:t>
            </a:r>
            <a:r>
              <a:rPr lang="en-US" sz="2400" b="1" dirty="0"/>
              <a:t>Performance</a:t>
            </a:r>
            <a:endParaRPr lang="en-US" sz="2400" dirty="0"/>
          </a:p>
          <a:p>
            <a:pPr marL="0" indent="0">
              <a:buNone/>
            </a:pPr>
            <a:r>
              <a:rPr lang="en-US" sz="2400" b="1" dirty="0"/>
              <a:t> </a:t>
            </a:r>
            <a:endParaRPr lang="en-US" sz="2400" b="1" dirty="0"/>
          </a:p>
          <a:p>
            <a:pPr marL="0" indent="0">
              <a:buNone/>
            </a:pPr>
            <a:r>
              <a:rPr lang="en-US" sz="2400" b="1" dirty="0" smtClean="0"/>
              <a:t> </a:t>
            </a:r>
            <a:endParaRPr lang="en-US" sz="2400" b="1" dirty="0"/>
          </a:p>
          <a:p>
            <a:endParaRPr lang="en-US" sz="2000" b="1" dirty="0" smtClean="0">
              <a:effectLst>
                <a:outerShdw blurRad="38100" dist="38100" dir="2700000" algn="tl">
                  <a:srgbClr val="000000">
                    <a:alpha val="43137"/>
                  </a:srgbClr>
                </a:outerShdw>
              </a:effectLst>
            </a:endParaRPr>
          </a:p>
          <a:p>
            <a:pPr marL="0" indent="0">
              <a:buNone/>
            </a:pPr>
            <a:endParaRPr lang="en-US" sz="2000" b="1" dirty="0" smtClean="0">
              <a:effectLst>
                <a:outerShdw blurRad="38100" dist="38100" dir="2700000" algn="tl">
                  <a:srgbClr val="000000">
                    <a:alpha val="43137"/>
                  </a:srgbClr>
                </a:outerShdw>
              </a:effectLst>
            </a:endParaRPr>
          </a:p>
          <a:p>
            <a:pPr marL="0" indent="0">
              <a:buNone/>
            </a:pPr>
            <a:endParaRPr lang="en-US" sz="2000" b="1" dirty="0" smtClean="0">
              <a:effectLst>
                <a:outerShdw blurRad="38100" dist="38100" dir="2700000" algn="tl">
                  <a:srgbClr val="000000">
                    <a:alpha val="43137"/>
                  </a:srgbClr>
                </a:outerShdw>
              </a:effectLst>
            </a:endParaRPr>
          </a:p>
          <a:p>
            <a:pPr marL="0" indent="0">
              <a:buNone/>
            </a:pPr>
            <a:endParaRPr lang="en-US" sz="2000" b="1" dirty="0">
              <a:effectLst>
                <a:outerShdw blurRad="38100" dist="38100" dir="2700000" algn="tl">
                  <a:srgbClr val="000000">
                    <a:alpha val="43137"/>
                  </a:srgbClr>
                </a:outerShdw>
              </a:effectLst>
            </a:endParaRPr>
          </a:p>
          <a:p>
            <a:endParaRPr lang="en-US" dirty="0"/>
          </a:p>
        </p:txBody>
      </p:sp>
      <p:graphicFrame>
        <p:nvGraphicFramePr>
          <p:cNvPr id="4" name="Table 3"/>
          <p:cNvGraphicFramePr>
            <a:graphicFrameLocks noGrp="1"/>
          </p:cNvGraphicFramePr>
          <p:nvPr/>
        </p:nvGraphicFramePr>
        <p:xfrm>
          <a:off x="8537433" y="2252503"/>
          <a:ext cx="3634959" cy="3653784"/>
        </p:xfrm>
        <a:graphic>
          <a:graphicData uri="http://schemas.openxmlformats.org/drawingml/2006/table">
            <a:tbl>
              <a:tblPr firstRow="1" bandRow="1">
                <a:tableStyleId>{5C22544A-7EE6-4342-B048-85BDC9FD1C3A}</a:tableStyleId>
              </a:tblPr>
              <a:tblGrid>
                <a:gridCol w="1139584"/>
                <a:gridCol w="1302328"/>
                <a:gridCol w="1193047"/>
              </a:tblGrid>
              <a:tr h="450310">
                <a:tc>
                  <a:txBody>
                    <a:bodyPr/>
                    <a:lstStyle/>
                    <a:p>
                      <a:pPr algn="ctr"/>
                      <a:r>
                        <a:rPr lang="en-US" dirty="0" smtClean="0"/>
                        <a:t>Process No</a:t>
                      </a:r>
                      <a:endParaRPr lang="en-US" dirty="0"/>
                    </a:p>
                  </a:txBody>
                  <a:tcPr/>
                </a:tc>
                <a:tc>
                  <a:txBody>
                    <a:bodyPr/>
                    <a:lstStyle/>
                    <a:p>
                      <a:pPr algn="ctr"/>
                      <a:r>
                        <a:rPr lang="en-US" dirty="0" smtClean="0"/>
                        <a:t>Arrival Time</a:t>
                      </a:r>
                      <a:endParaRPr lang="en-US" dirty="0" smtClean="0"/>
                    </a:p>
                    <a:p>
                      <a:pPr algn="ctr"/>
                      <a:r>
                        <a:rPr lang="en-US" dirty="0" smtClean="0"/>
                        <a:t>(AT)</a:t>
                      </a:r>
                      <a:endParaRPr lang="en-US" dirty="0"/>
                    </a:p>
                  </a:txBody>
                  <a:tcPr/>
                </a:tc>
                <a:tc>
                  <a:txBody>
                    <a:bodyPr/>
                    <a:lstStyle/>
                    <a:p>
                      <a:pPr algn="ctr"/>
                      <a:r>
                        <a:rPr lang="en-US" dirty="0" smtClean="0"/>
                        <a:t>Burst Time (BT)</a:t>
                      </a:r>
                      <a:endParaRPr lang="en-US" dirty="0"/>
                    </a:p>
                  </a:txBody>
                  <a:tcPr/>
                </a:tc>
              </a:tr>
              <a:tr h="456564">
                <a:tc>
                  <a:txBody>
                    <a:bodyPr/>
                    <a:lstStyle/>
                    <a:p>
                      <a:pPr algn="ctr"/>
                      <a:r>
                        <a:rPr lang="en-US" dirty="0" smtClean="0"/>
                        <a:t>1</a:t>
                      </a:r>
                      <a:endParaRPr lang="en-US" dirty="0"/>
                    </a:p>
                  </a:txBody>
                  <a:tcPr/>
                </a:tc>
                <a:tc>
                  <a:txBody>
                    <a:bodyPr/>
                    <a:lstStyle/>
                    <a:p>
                      <a:pPr algn="ctr"/>
                      <a:r>
                        <a:rPr lang="en-US" dirty="0" smtClean="0"/>
                        <a:t>0</a:t>
                      </a:r>
                      <a:endParaRPr lang="en-US" dirty="0"/>
                    </a:p>
                  </a:txBody>
                  <a:tcPr/>
                </a:tc>
                <a:tc>
                  <a:txBody>
                    <a:bodyPr/>
                    <a:lstStyle/>
                    <a:p>
                      <a:pPr algn="ctr"/>
                      <a:r>
                        <a:rPr lang="en-US" dirty="0" smtClean="0"/>
                        <a:t>4      2    0  </a:t>
                      </a:r>
                      <a:endParaRPr lang="en-US" dirty="0"/>
                    </a:p>
                  </a:txBody>
                  <a:tcPr/>
                </a:tc>
              </a:tr>
              <a:tr h="456564">
                <a:tc>
                  <a:txBody>
                    <a:bodyPr/>
                    <a:lstStyle/>
                    <a:p>
                      <a:pPr algn="ctr"/>
                      <a:r>
                        <a:rPr lang="en-US" dirty="0" smtClean="0"/>
                        <a:t>2</a:t>
                      </a:r>
                      <a:endParaRPr lang="en-US" dirty="0"/>
                    </a:p>
                  </a:txBody>
                  <a:tcPr/>
                </a:tc>
                <a:tc>
                  <a:txBody>
                    <a:bodyPr/>
                    <a:lstStyle/>
                    <a:p>
                      <a:pPr algn="ctr"/>
                      <a:r>
                        <a:rPr lang="en-US" dirty="0" smtClean="0"/>
                        <a:t>1</a:t>
                      </a:r>
                      <a:endParaRPr lang="en-US" dirty="0"/>
                    </a:p>
                  </a:txBody>
                  <a:tcPr/>
                </a:tc>
                <a:tc>
                  <a:txBody>
                    <a:bodyPr/>
                    <a:lstStyle/>
                    <a:p>
                      <a:pPr algn="ctr"/>
                      <a:r>
                        <a:rPr lang="en-US" dirty="0" smtClean="0"/>
                        <a:t>5     3      </a:t>
                      </a:r>
                      <a:endParaRPr lang="en-US" dirty="0"/>
                    </a:p>
                  </a:txBody>
                  <a:tcPr/>
                </a:tc>
              </a:tr>
              <a:tr h="456564">
                <a:tc>
                  <a:txBody>
                    <a:bodyPr/>
                    <a:lstStyle/>
                    <a:p>
                      <a:pPr algn="ctr"/>
                      <a:r>
                        <a:rPr lang="en-US" dirty="0" smtClean="0"/>
                        <a:t>3</a:t>
                      </a:r>
                      <a:endParaRPr lang="en-US" dirty="0"/>
                    </a:p>
                  </a:txBody>
                  <a:tcPr/>
                </a:tc>
                <a:tc>
                  <a:txBody>
                    <a:bodyPr/>
                    <a:lstStyle/>
                    <a:p>
                      <a:pPr algn="ctr"/>
                      <a:r>
                        <a:rPr lang="en-US" dirty="0" smtClean="0"/>
                        <a:t>2</a:t>
                      </a:r>
                      <a:endParaRPr lang="en-US" dirty="0"/>
                    </a:p>
                  </a:txBody>
                  <a:tcPr/>
                </a:tc>
                <a:tc>
                  <a:txBody>
                    <a:bodyPr/>
                    <a:lstStyle/>
                    <a:p>
                      <a:pPr algn="ctr"/>
                      <a:r>
                        <a:rPr lang="en-US" dirty="0" smtClean="0"/>
                        <a:t>2    </a:t>
                      </a:r>
                      <a:endParaRPr lang="en-US" dirty="0"/>
                    </a:p>
                  </a:txBody>
                  <a:tcPr/>
                </a:tc>
              </a:tr>
              <a:tr h="456564">
                <a:tc>
                  <a:txBody>
                    <a:bodyPr/>
                    <a:lstStyle/>
                    <a:p>
                      <a:pPr algn="ctr"/>
                      <a:r>
                        <a:rPr lang="en-US" dirty="0" smtClean="0"/>
                        <a:t>4</a:t>
                      </a:r>
                      <a:endParaRPr lang="en-US" dirty="0"/>
                    </a:p>
                  </a:txBody>
                  <a:tcPr/>
                </a:tc>
                <a:tc>
                  <a:txBody>
                    <a:bodyPr/>
                    <a:lstStyle/>
                    <a:p>
                      <a:pPr algn="ctr"/>
                      <a:r>
                        <a:rPr lang="en-US" dirty="0" smtClean="0"/>
                        <a:t>3</a:t>
                      </a:r>
                      <a:endParaRPr lang="en-US" dirty="0"/>
                    </a:p>
                  </a:txBody>
                  <a:tcPr/>
                </a:tc>
                <a:tc>
                  <a:txBody>
                    <a:bodyPr/>
                    <a:lstStyle/>
                    <a:p>
                      <a:pPr algn="ctr"/>
                      <a:r>
                        <a:rPr lang="en-US" dirty="0" smtClean="0"/>
                        <a:t>1      0</a:t>
                      </a:r>
                      <a:endParaRPr lang="en-US" dirty="0"/>
                    </a:p>
                  </a:txBody>
                  <a:tcPr/>
                </a:tc>
              </a:tr>
              <a:tr h="456564">
                <a:tc>
                  <a:txBody>
                    <a:bodyPr/>
                    <a:lstStyle/>
                    <a:p>
                      <a:pPr algn="ctr"/>
                      <a:r>
                        <a:rPr lang="en-US" dirty="0" smtClean="0"/>
                        <a:t>5</a:t>
                      </a:r>
                      <a:endParaRPr lang="en-US" dirty="0"/>
                    </a:p>
                  </a:txBody>
                  <a:tcPr/>
                </a:tc>
                <a:tc>
                  <a:txBody>
                    <a:bodyPr/>
                    <a:lstStyle/>
                    <a:p>
                      <a:pPr algn="ctr"/>
                      <a:r>
                        <a:rPr lang="en-US" dirty="0" smtClean="0"/>
                        <a:t>4</a:t>
                      </a:r>
                      <a:endParaRPr lang="en-US" dirty="0"/>
                    </a:p>
                  </a:txBody>
                  <a:tcPr/>
                </a:tc>
                <a:tc>
                  <a:txBody>
                    <a:bodyPr/>
                    <a:lstStyle/>
                    <a:p>
                      <a:pPr algn="ctr"/>
                      <a:r>
                        <a:rPr lang="en-US" dirty="0" smtClean="0"/>
                        <a:t>6    4</a:t>
                      </a:r>
                      <a:endParaRPr lang="en-US" dirty="0"/>
                    </a:p>
                  </a:txBody>
                  <a:tcPr/>
                </a:tc>
              </a:tr>
              <a:tr h="456564">
                <a:tc>
                  <a:txBody>
                    <a:bodyPr/>
                    <a:lstStyle/>
                    <a:p>
                      <a:pPr algn="ctr"/>
                      <a:r>
                        <a:rPr lang="en-US" dirty="0" smtClean="0"/>
                        <a:t>6</a:t>
                      </a:r>
                      <a:endParaRPr lang="en-US" dirty="0"/>
                    </a:p>
                  </a:txBody>
                  <a:tcPr/>
                </a:tc>
                <a:tc>
                  <a:txBody>
                    <a:bodyPr/>
                    <a:lstStyle/>
                    <a:p>
                      <a:pPr algn="ctr"/>
                      <a:r>
                        <a:rPr lang="en-US" dirty="0" smtClean="0"/>
                        <a:t>5</a:t>
                      </a:r>
                      <a:endParaRPr lang="en-US" dirty="0"/>
                    </a:p>
                  </a:txBody>
                  <a:tcPr/>
                </a:tc>
                <a:tc>
                  <a:txBody>
                    <a:bodyPr/>
                    <a:lstStyle/>
                    <a:p>
                      <a:pPr algn="ctr"/>
                      <a:r>
                        <a:rPr lang="en-US" dirty="0" smtClean="0"/>
                        <a:t>3    1</a:t>
                      </a:r>
                      <a:endParaRPr lang="en-US" dirty="0"/>
                    </a:p>
                  </a:txBody>
                  <a:tcPr/>
                </a:tc>
              </a:tr>
            </a:tbl>
          </a:graphicData>
        </a:graphic>
      </p:graphicFrame>
      <p:grpSp>
        <p:nvGrpSpPr>
          <p:cNvPr id="26" name="Group 25"/>
          <p:cNvGrpSpPr/>
          <p:nvPr/>
        </p:nvGrpSpPr>
        <p:grpSpPr>
          <a:xfrm>
            <a:off x="1042861" y="5583238"/>
            <a:ext cx="1546316" cy="853426"/>
            <a:chOff x="3480547" y="5150225"/>
            <a:chExt cx="1546316" cy="853426"/>
          </a:xfrm>
        </p:grpSpPr>
        <p:sp>
          <p:nvSpPr>
            <p:cNvPr id="35" name="Rectangle 34"/>
            <p:cNvSpPr/>
            <p:nvPr/>
          </p:nvSpPr>
          <p:spPr>
            <a:xfrm>
              <a:off x="3644153" y="5150225"/>
              <a:ext cx="1143000"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 P1</a:t>
              </a:r>
              <a:endParaRPr lang="en-US" sz="2400" dirty="0"/>
            </a:p>
          </p:txBody>
        </p:sp>
        <p:sp>
          <p:nvSpPr>
            <p:cNvPr id="38" name="TextBox 37"/>
            <p:cNvSpPr txBox="1"/>
            <p:nvPr/>
          </p:nvSpPr>
          <p:spPr>
            <a:xfrm>
              <a:off x="3480547" y="5634319"/>
              <a:ext cx="295835" cy="369332"/>
            </a:xfrm>
            <a:prstGeom prst="rect">
              <a:avLst/>
            </a:prstGeom>
            <a:noFill/>
          </p:spPr>
          <p:txBody>
            <a:bodyPr wrap="square" rtlCol="0">
              <a:spAutoFit/>
            </a:bodyPr>
            <a:lstStyle/>
            <a:p>
              <a:r>
                <a:rPr lang="en-US" dirty="0" smtClean="0"/>
                <a:t>0</a:t>
              </a:r>
              <a:endParaRPr lang="en-US" dirty="0"/>
            </a:p>
          </p:txBody>
        </p:sp>
        <p:sp>
          <p:nvSpPr>
            <p:cNvPr id="39" name="TextBox 38"/>
            <p:cNvSpPr txBox="1"/>
            <p:nvPr/>
          </p:nvSpPr>
          <p:spPr>
            <a:xfrm>
              <a:off x="4581618" y="5593364"/>
              <a:ext cx="445245" cy="369332"/>
            </a:xfrm>
            <a:prstGeom prst="rect">
              <a:avLst/>
            </a:prstGeom>
            <a:noFill/>
          </p:spPr>
          <p:txBody>
            <a:bodyPr wrap="square" rtlCol="0">
              <a:spAutoFit/>
            </a:bodyPr>
            <a:lstStyle/>
            <a:p>
              <a:r>
                <a:rPr lang="en-US" dirty="0"/>
                <a:t>2</a:t>
              </a:r>
              <a:endParaRPr lang="en-US" dirty="0"/>
            </a:p>
          </p:txBody>
        </p:sp>
      </p:grpSp>
      <p:sp>
        <p:nvSpPr>
          <p:cNvPr id="20" name="TextBox 19"/>
          <p:cNvSpPr txBox="1"/>
          <p:nvPr/>
        </p:nvSpPr>
        <p:spPr>
          <a:xfrm>
            <a:off x="898209" y="2895862"/>
            <a:ext cx="1835620" cy="369332"/>
          </a:xfrm>
          <a:prstGeom prst="rect">
            <a:avLst/>
          </a:prstGeom>
          <a:noFill/>
        </p:spPr>
        <p:txBody>
          <a:bodyPr wrap="square" rtlCol="0">
            <a:spAutoFit/>
          </a:bodyPr>
          <a:lstStyle/>
          <a:p>
            <a:r>
              <a:rPr lang="en-US" dirty="0" smtClean="0"/>
              <a:t>Process Que </a:t>
            </a:r>
            <a:endParaRPr lang="en-US" dirty="0"/>
          </a:p>
        </p:txBody>
      </p:sp>
      <p:sp>
        <p:nvSpPr>
          <p:cNvPr id="95" name="TextBox 94"/>
          <p:cNvSpPr txBox="1"/>
          <p:nvPr/>
        </p:nvSpPr>
        <p:spPr>
          <a:xfrm>
            <a:off x="1202919" y="5112125"/>
            <a:ext cx="1835620" cy="369332"/>
          </a:xfrm>
          <a:prstGeom prst="rect">
            <a:avLst/>
          </a:prstGeom>
          <a:noFill/>
        </p:spPr>
        <p:txBody>
          <a:bodyPr wrap="square" rtlCol="0">
            <a:spAutoFit/>
          </a:bodyPr>
          <a:lstStyle/>
          <a:p>
            <a:r>
              <a:rPr lang="en-US" b="1" dirty="0" smtClean="0">
                <a:effectLst>
                  <a:outerShdw blurRad="38100" dist="38100" dir="2700000" algn="tl">
                    <a:srgbClr val="000000">
                      <a:alpha val="43137"/>
                    </a:srgbClr>
                  </a:outerShdw>
                </a:effectLst>
              </a:rPr>
              <a:t>Gantt Chart</a:t>
            </a:r>
            <a:endParaRPr lang="en-US" b="1" dirty="0">
              <a:effectLst>
                <a:outerShdw blurRad="38100" dist="38100" dir="2700000" algn="tl">
                  <a:srgbClr val="000000">
                    <a:alpha val="43137"/>
                  </a:srgbClr>
                </a:outerShdw>
              </a:effectLst>
            </a:endParaRPr>
          </a:p>
        </p:txBody>
      </p:sp>
      <p:sp>
        <p:nvSpPr>
          <p:cNvPr id="98" name="Rectangle 97"/>
          <p:cNvSpPr/>
          <p:nvPr/>
        </p:nvSpPr>
        <p:spPr>
          <a:xfrm>
            <a:off x="2388312" y="5576616"/>
            <a:ext cx="1143000"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 P2</a:t>
            </a:r>
            <a:endParaRPr lang="en-US" sz="2400" dirty="0"/>
          </a:p>
        </p:txBody>
      </p:sp>
      <p:sp>
        <p:nvSpPr>
          <p:cNvPr id="99" name="TextBox 98"/>
          <p:cNvSpPr txBox="1"/>
          <p:nvPr/>
        </p:nvSpPr>
        <p:spPr>
          <a:xfrm>
            <a:off x="3304019" y="6067332"/>
            <a:ext cx="445245" cy="369332"/>
          </a:xfrm>
          <a:prstGeom prst="rect">
            <a:avLst/>
          </a:prstGeom>
          <a:noFill/>
        </p:spPr>
        <p:txBody>
          <a:bodyPr wrap="square" rtlCol="0">
            <a:spAutoFit/>
          </a:bodyPr>
          <a:lstStyle/>
          <a:p>
            <a:r>
              <a:rPr lang="en-US" dirty="0"/>
              <a:t>4</a:t>
            </a:r>
            <a:endParaRPr lang="en-US" dirty="0"/>
          </a:p>
        </p:txBody>
      </p:sp>
      <p:sp>
        <p:nvSpPr>
          <p:cNvPr id="28" name="Title 1"/>
          <p:cNvSpPr txBox="1"/>
          <p:nvPr/>
        </p:nvSpPr>
        <p:spPr>
          <a:xfrm>
            <a:off x="0" y="182880"/>
            <a:ext cx="12192000" cy="1626895"/>
          </a:xfrm>
          <a:prstGeom prst="rect">
            <a:avLst/>
          </a:prstGeom>
          <a:solidFill>
            <a:schemeClr val="accent2"/>
          </a:solidFill>
        </p:spPr>
        <p:txBody>
          <a:bodyPr vert="horz" lIns="91440" tIns="45720" rIns="91440" bIns="45720" rtlCol="0" anchor="ctr">
            <a:normAutofit fontScale="60000" lnSpcReduction="20000"/>
          </a:bodyPr>
          <a:lst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a:lstStyle>
          <a:p>
            <a:br>
              <a:rPr lang="en-US" b="1" dirty="0" smtClean="0"/>
            </a:br>
            <a:br>
              <a:rPr lang="en-US" b="1" dirty="0" smtClean="0"/>
            </a:br>
            <a:r>
              <a:rPr lang="en-US" b="1" dirty="0" smtClean="0">
                <a:effectLst>
                  <a:outerShdw blurRad="38100" dist="38100" dir="2700000" algn="tl">
                    <a:srgbClr val="000000">
                      <a:alpha val="43137"/>
                    </a:srgbClr>
                  </a:outerShdw>
                </a:effectLst>
              </a:rPr>
              <a:t>Round-Robin </a:t>
            </a:r>
            <a:r>
              <a:rPr lang="en-US" b="1" dirty="0">
                <a:effectLst>
                  <a:outerShdw blurRad="38100" dist="38100" dir="2700000" algn="tl">
                    <a:srgbClr val="000000">
                      <a:alpha val="43137"/>
                    </a:srgbClr>
                  </a:outerShdw>
                </a:effectLst>
              </a:rPr>
              <a:t>(RR) </a:t>
            </a:r>
            <a:r>
              <a:rPr lang="en-US" b="1" dirty="0"/>
              <a:t>Performance</a:t>
            </a:r>
            <a:endParaRPr lang="en-US" dirty="0"/>
          </a:p>
          <a:p>
            <a:r>
              <a:rPr lang="en-US" b="1" dirty="0"/>
              <a:t> </a:t>
            </a:r>
            <a:endParaRPr lang="en-US" b="1" dirty="0"/>
          </a:p>
          <a:p>
            <a:br>
              <a:rPr lang="en-US" b="1" dirty="0" smtClean="0"/>
            </a:br>
            <a:endParaRPr lang="en-US" dirty="0"/>
          </a:p>
        </p:txBody>
      </p:sp>
      <p:sp>
        <p:nvSpPr>
          <p:cNvPr id="5" name="Footer Placeholder 4"/>
          <p:cNvSpPr>
            <a:spLocks noGrp="1"/>
          </p:cNvSpPr>
          <p:nvPr>
            <p:ph type="ftr" sz="quarter" idx="11"/>
          </p:nvPr>
        </p:nvSpPr>
        <p:spPr/>
        <p:txBody>
          <a:bodyPr/>
          <a:lstStyle/>
          <a:p>
            <a:r>
              <a:rPr lang="en-US" smtClean="0"/>
              <a:t>Total 81 Slides</a:t>
            </a:r>
            <a:endParaRPr lang="en-US"/>
          </a:p>
        </p:txBody>
      </p:sp>
      <p:sp>
        <p:nvSpPr>
          <p:cNvPr id="6" name="Slide Number Placeholder 5"/>
          <p:cNvSpPr>
            <a:spLocks noGrp="1"/>
          </p:cNvSpPr>
          <p:nvPr>
            <p:ph type="sldNum" sz="quarter" idx="12"/>
          </p:nvPr>
        </p:nvSpPr>
        <p:spPr/>
        <p:txBody>
          <a:bodyPr/>
          <a:lstStyle/>
          <a:p>
            <a:fld id="{F786D4BC-F94B-4070-BC7E-46CD478BA6CC}" type="slidenum">
              <a:rPr lang="en-US" smtClean="0"/>
            </a:fld>
            <a:endParaRPr lang="en-US"/>
          </a:p>
        </p:txBody>
      </p:sp>
      <p:cxnSp>
        <p:nvCxnSpPr>
          <p:cNvPr id="32" name="Straight Connector 31"/>
          <p:cNvCxnSpPr/>
          <p:nvPr/>
        </p:nvCxnSpPr>
        <p:spPr>
          <a:xfrm flipH="1">
            <a:off x="10996938" y="3238409"/>
            <a:ext cx="360219" cy="331526"/>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11007557" y="3693890"/>
            <a:ext cx="360219" cy="331526"/>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42" name="Rectangle 41"/>
          <p:cNvSpPr/>
          <p:nvPr/>
        </p:nvSpPr>
        <p:spPr>
          <a:xfrm>
            <a:off x="3578908" y="5587154"/>
            <a:ext cx="873568"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P3</a:t>
            </a:r>
            <a:endParaRPr lang="en-US" sz="2400" dirty="0"/>
          </a:p>
        </p:txBody>
      </p:sp>
      <p:sp>
        <p:nvSpPr>
          <p:cNvPr id="43" name="TextBox 42"/>
          <p:cNvSpPr txBox="1"/>
          <p:nvPr/>
        </p:nvSpPr>
        <p:spPr>
          <a:xfrm>
            <a:off x="4289696" y="6087187"/>
            <a:ext cx="445245" cy="369332"/>
          </a:xfrm>
          <a:prstGeom prst="rect">
            <a:avLst/>
          </a:prstGeom>
          <a:noFill/>
        </p:spPr>
        <p:txBody>
          <a:bodyPr wrap="square" rtlCol="0">
            <a:spAutoFit/>
          </a:bodyPr>
          <a:lstStyle/>
          <a:p>
            <a:r>
              <a:rPr lang="en-US" dirty="0" smtClean="0"/>
              <a:t>6</a:t>
            </a:r>
            <a:endParaRPr lang="en-US" dirty="0"/>
          </a:p>
        </p:txBody>
      </p:sp>
      <p:cxnSp>
        <p:nvCxnSpPr>
          <p:cNvPr id="44" name="Straight Connector 43"/>
          <p:cNvCxnSpPr/>
          <p:nvPr/>
        </p:nvCxnSpPr>
        <p:spPr>
          <a:xfrm flipH="1">
            <a:off x="11350161" y="4182723"/>
            <a:ext cx="360219" cy="331526"/>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4481615" y="5575532"/>
            <a:ext cx="873568"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 P1</a:t>
            </a:r>
            <a:endParaRPr lang="en-US" sz="2400" dirty="0"/>
          </a:p>
        </p:txBody>
      </p:sp>
      <p:sp>
        <p:nvSpPr>
          <p:cNvPr id="37" name="TextBox 36"/>
          <p:cNvSpPr txBox="1"/>
          <p:nvPr/>
        </p:nvSpPr>
        <p:spPr>
          <a:xfrm>
            <a:off x="5152361" y="6067332"/>
            <a:ext cx="445245" cy="369332"/>
          </a:xfrm>
          <a:prstGeom prst="rect">
            <a:avLst/>
          </a:prstGeom>
          <a:noFill/>
        </p:spPr>
        <p:txBody>
          <a:bodyPr wrap="square" rtlCol="0">
            <a:spAutoFit/>
          </a:bodyPr>
          <a:lstStyle/>
          <a:p>
            <a:r>
              <a:rPr lang="en-US" dirty="0"/>
              <a:t>8</a:t>
            </a:r>
            <a:endParaRPr lang="en-US" dirty="0"/>
          </a:p>
        </p:txBody>
      </p:sp>
      <p:cxnSp>
        <p:nvCxnSpPr>
          <p:cNvPr id="41" name="Straight Connector 40"/>
          <p:cNvCxnSpPr/>
          <p:nvPr/>
        </p:nvCxnSpPr>
        <p:spPr>
          <a:xfrm flipH="1">
            <a:off x="11463353" y="3191355"/>
            <a:ext cx="360219" cy="331526"/>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48" name="Rectangle 47"/>
          <p:cNvSpPr/>
          <p:nvPr/>
        </p:nvSpPr>
        <p:spPr>
          <a:xfrm>
            <a:off x="5374984" y="5580171"/>
            <a:ext cx="873568"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 P4</a:t>
            </a:r>
            <a:endParaRPr lang="en-US" sz="2400" dirty="0"/>
          </a:p>
        </p:txBody>
      </p:sp>
      <p:sp>
        <p:nvSpPr>
          <p:cNvPr id="49" name="TextBox 48"/>
          <p:cNvSpPr txBox="1"/>
          <p:nvPr/>
        </p:nvSpPr>
        <p:spPr>
          <a:xfrm>
            <a:off x="6094959" y="6084533"/>
            <a:ext cx="445245" cy="369332"/>
          </a:xfrm>
          <a:prstGeom prst="rect">
            <a:avLst/>
          </a:prstGeom>
          <a:noFill/>
        </p:spPr>
        <p:txBody>
          <a:bodyPr wrap="square" rtlCol="0">
            <a:spAutoFit/>
          </a:bodyPr>
          <a:lstStyle/>
          <a:p>
            <a:r>
              <a:rPr lang="en-US" dirty="0"/>
              <a:t>9</a:t>
            </a:r>
            <a:endParaRPr lang="en-US" dirty="0"/>
          </a:p>
        </p:txBody>
      </p:sp>
      <p:cxnSp>
        <p:nvCxnSpPr>
          <p:cNvPr id="50" name="Straight Connector 49"/>
          <p:cNvCxnSpPr/>
          <p:nvPr/>
        </p:nvCxnSpPr>
        <p:spPr>
          <a:xfrm flipH="1">
            <a:off x="11143327" y="4555841"/>
            <a:ext cx="360219" cy="331526"/>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52" name="Rectangle 51"/>
          <p:cNvSpPr/>
          <p:nvPr/>
        </p:nvSpPr>
        <p:spPr>
          <a:xfrm>
            <a:off x="6296180" y="5584848"/>
            <a:ext cx="873568"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 P5</a:t>
            </a:r>
            <a:endParaRPr lang="en-US" sz="2400" dirty="0"/>
          </a:p>
        </p:txBody>
      </p:sp>
      <p:sp>
        <p:nvSpPr>
          <p:cNvPr id="53" name="TextBox 52"/>
          <p:cNvSpPr txBox="1"/>
          <p:nvPr/>
        </p:nvSpPr>
        <p:spPr>
          <a:xfrm>
            <a:off x="6997515" y="6060399"/>
            <a:ext cx="445245" cy="369332"/>
          </a:xfrm>
          <a:prstGeom prst="rect">
            <a:avLst/>
          </a:prstGeom>
          <a:noFill/>
        </p:spPr>
        <p:txBody>
          <a:bodyPr wrap="square" rtlCol="0">
            <a:spAutoFit/>
          </a:bodyPr>
          <a:lstStyle/>
          <a:p>
            <a:r>
              <a:rPr lang="en-US" dirty="0" smtClean="0"/>
              <a:t>11</a:t>
            </a:r>
            <a:endParaRPr lang="en-US" dirty="0"/>
          </a:p>
        </p:txBody>
      </p:sp>
      <p:cxnSp>
        <p:nvCxnSpPr>
          <p:cNvPr id="54" name="Straight Connector 53"/>
          <p:cNvCxnSpPr/>
          <p:nvPr/>
        </p:nvCxnSpPr>
        <p:spPr>
          <a:xfrm flipH="1">
            <a:off x="11200121" y="5025354"/>
            <a:ext cx="360219" cy="331526"/>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grpSp>
        <p:nvGrpSpPr>
          <p:cNvPr id="7" name="Group 6"/>
          <p:cNvGrpSpPr/>
          <p:nvPr/>
        </p:nvGrpSpPr>
        <p:grpSpPr>
          <a:xfrm>
            <a:off x="119140" y="3244876"/>
            <a:ext cx="8004515" cy="943783"/>
            <a:chOff x="119140" y="3244876"/>
            <a:chExt cx="8004515" cy="943783"/>
          </a:xfrm>
        </p:grpSpPr>
        <p:grpSp>
          <p:nvGrpSpPr>
            <p:cNvPr id="18" name="Group 17"/>
            <p:cNvGrpSpPr/>
            <p:nvPr/>
          </p:nvGrpSpPr>
          <p:grpSpPr>
            <a:xfrm>
              <a:off x="119140" y="3392264"/>
              <a:ext cx="2637835" cy="484095"/>
              <a:chOff x="3644153" y="5150225"/>
              <a:chExt cx="3451413" cy="484095"/>
            </a:xfrm>
          </p:grpSpPr>
          <p:sp>
            <p:nvSpPr>
              <p:cNvPr id="19" name="Rectangle 18"/>
              <p:cNvSpPr/>
              <p:nvPr/>
            </p:nvSpPr>
            <p:spPr>
              <a:xfrm>
                <a:off x="3644153" y="5150225"/>
                <a:ext cx="1143000"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 P1</a:t>
                </a:r>
                <a:endParaRPr lang="en-US" sz="2400" dirty="0"/>
              </a:p>
            </p:txBody>
          </p:sp>
          <p:sp>
            <p:nvSpPr>
              <p:cNvPr id="21" name="Rectangle 20"/>
              <p:cNvSpPr/>
              <p:nvPr/>
            </p:nvSpPr>
            <p:spPr>
              <a:xfrm>
                <a:off x="4805083" y="5150225"/>
                <a:ext cx="1142999"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P2</a:t>
                </a:r>
                <a:endParaRPr lang="en-US" sz="2400" dirty="0"/>
              </a:p>
            </p:txBody>
          </p:sp>
          <p:sp>
            <p:nvSpPr>
              <p:cNvPr id="22" name="Rectangle 21"/>
              <p:cNvSpPr/>
              <p:nvPr/>
            </p:nvSpPr>
            <p:spPr>
              <a:xfrm>
                <a:off x="5952566" y="5150226"/>
                <a:ext cx="1143000"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P3</a:t>
                </a:r>
                <a:endParaRPr lang="en-US" sz="2400" dirty="0"/>
              </a:p>
            </p:txBody>
          </p:sp>
        </p:grpSp>
        <p:sp>
          <p:nvSpPr>
            <p:cNvPr id="29" name="Rectangle 28"/>
            <p:cNvSpPr/>
            <p:nvPr/>
          </p:nvSpPr>
          <p:spPr>
            <a:xfrm>
              <a:off x="2785908" y="3404172"/>
              <a:ext cx="873568"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 P1</a:t>
              </a:r>
              <a:endParaRPr lang="en-US" sz="2400" dirty="0"/>
            </a:p>
          </p:txBody>
        </p:sp>
        <p:cxnSp>
          <p:nvCxnSpPr>
            <p:cNvPr id="30" name="Straight Connector 29"/>
            <p:cNvCxnSpPr/>
            <p:nvPr/>
          </p:nvCxnSpPr>
          <p:spPr>
            <a:xfrm flipH="1">
              <a:off x="255529" y="3280281"/>
              <a:ext cx="663512" cy="834519"/>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a:off x="1075369" y="3354140"/>
              <a:ext cx="663512" cy="834519"/>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3661348" y="3397080"/>
              <a:ext cx="873568"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 P4</a:t>
              </a:r>
              <a:endParaRPr lang="en-US" sz="2400" dirty="0"/>
            </a:p>
          </p:txBody>
        </p:sp>
        <p:sp>
          <p:nvSpPr>
            <p:cNvPr id="27" name="Rectangle 26"/>
            <p:cNvSpPr/>
            <p:nvPr/>
          </p:nvSpPr>
          <p:spPr>
            <a:xfrm>
              <a:off x="4555474" y="3401288"/>
              <a:ext cx="873568"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 P5</a:t>
              </a:r>
              <a:endParaRPr lang="en-US" sz="2400" dirty="0"/>
            </a:p>
          </p:txBody>
        </p:sp>
        <p:sp>
          <p:nvSpPr>
            <p:cNvPr id="34" name="Rectangle 33"/>
            <p:cNvSpPr/>
            <p:nvPr/>
          </p:nvSpPr>
          <p:spPr>
            <a:xfrm>
              <a:off x="5477640" y="3404172"/>
              <a:ext cx="873568"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P6</a:t>
              </a:r>
              <a:endParaRPr lang="en-US" sz="2400" dirty="0"/>
            </a:p>
          </p:txBody>
        </p:sp>
        <p:sp>
          <p:nvSpPr>
            <p:cNvPr id="45" name="Rectangle 44"/>
            <p:cNvSpPr/>
            <p:nvPr/>
          </p:nvSpPr>
          <p:spPr>
            <a:xfrm>
              <a:off x="6329233" y="3409393"/>
              <a:ext cx="873568"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P2</a:t>
              </a:r>
              <a:endParaRPr lang="en-US" sz="2400" dirty="0"/>
            </a:p>
          </p:txBody>
        </p:sp>
        <p:cxnSp>
          <p:nvCxnSpPr>
            <p:cNvPr id="46" name="Straight Connector 45"/>
            <p:cNvCxnSpPr/>
            <p:nvPr/>
          </p:nvCxnSpPr>
          <p:spPr>
            <a:xfrm flipH="1">
              <a:off x="1873065" y="3290662"/>
              <a:ext cx="663512" cy="834519"/>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a:off x="2791426" y="3261727"/>
              <a:ext cx="663512" cy="834519"/>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a:off x="3686099" y="3264973"/>
              <a:ext cx="663512" cy="834519"/>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a:off x="4617736" y="3244876"/>
              <a:ext cx="663512" cy="834519"/>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55" name="Rectangle 54"/>
            <p:cNvSpPr/>
            <p:nvPr/>
          </p:nvSpPr>
          <p:spPr>
            <a:xfrm>
              <a:off x="7250087" y="3410045"/>
              <a:ext cx="873568"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 P5</a:t>
              </a:r>
              <a:endParaRPr lang="en-US" sz="2400" dirty="0"/>
            </a:p>
          </p:txBody>
        </p:sp>
      </p:grpSp>
      <p:sp>
        <p:nvSpPr>
          <p:cNvPr id="56" name="Rectangle 55"/>
          <p:cNvSpPr/>
          <p:nvPr/>
        </p:nvSpPr>
        <p:spPr>
          <a:xfrm>
            <a:off x="7189549" y="5574009"/>
            <a:ext cx="873568"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P6</a:t>
            </a:r>
            <a:endParaRPr lang="en-US" sz="2400" dirty="0"/>
          </a:p>
        </p:txBody>
      </p:sp>
      <p:sp>
        <p:nvSpPr>
          <p:cNvPr id="57" name="TextBox 56"/>
          <p:cNvSpPr txBox="1"/>
          <p:nvPr/>
        </p:nvSpPr>
        <p:spPr>
          <a:xfrm>
            <a:off x="7900222" y="6026377"/>
            <a:ext cx="445245" cy="369332"/>
          </a:xfrm>
          <a:prstGeom prst="rect">
            <a:avLst/>
          </a:prstGeom>
          <a:noFill/>
        </p:spPr>
        <p:txBody>
          <a:bodyPr wrap="square" rtlCol="0">
            <a:spAutoFit/>
          </a:bodyPr>
          <a:lstStyle/>
          <a:p>
            <a:r>
              <a:rPr lang="en-US" dirty="0" smtClean="0"/>
              <a:t>13</a:t>
            </a:r>
            <a:endParaRPr lang="en-US" dirty="0"/>
          </a:p>
        </p:txBody>
      </p:sp>
      <p:sp>
        <p:nvSpPr>
          <p:cNvPr id="59" name="Rectangle 58"/>
          <p:cNvSpPr/>
          <p:nvPr/>
        </p:nvSpPr>
        <p:spPr>
          <a:xfrm>
            <a:off x="8144047" y="3420088"/>
            <a:ext cx="873568"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P6</a:t>
            </a:r>
            <a:endParaRPr lang="en-US" sz="2400" dirty="0"/>
          </a:p>
        </p:txBody>
      </p:sp>
      <p:sp>
        <p:nvSpPr>
          <p:cNvPr id="60" name="TextBox 59"/>
          <p:cNvSpPr txBox="1"/>
          <p:nvPr/>
        </p:nvSpPr>
        <p:spPr>
          <a:xfrm>
            <a:off x="1597979" y="4338147"/>
            <a:ext cx="3508094" cy="461665"/>
          </a:xfrm>
          <a:prstGeom prst="rect">
            <a:avLst/>
          </a:prstGeom>
          <a:noFill/>
        </p:spPr>
        <p:txBody>
          <a:bodyPr wrap="square" rtlCol="0">
            <a:spAutoFit/>
          </a:bodyPr>
          <a:lstStyle/>
          <a:p>
            <a:r>
              <a:rPr lang="en-US" sz="2400" b="1" dirty="0" smtClean="0"/>
              <a:t>Time Quantum = 2 </a:t>
            </a:r>
            <a:endParaRPr lang="en-US" sz="2400" b="1" dirty="0"/>
          </a:p>
        </p:txBody>
      </p:sp>
      <p:cxnSp>
        <p:nvCxnSpPr>
          <p:cNvPr id="8" name="Straight Connector 7"/>
          <p:cNvCxnSpPr/>
          <p:nvPr/>
        </p:nvCxnSpPr>
        <p:spPr>
          <a:xfrm flipH="1">
            <a:off x="11245206" y="5587329"/>
            <a:ext cx="360219" cy="331526"/>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a:off x="5477281" y="3290373"/>
            <a:ext cx="663512" cy="834519"/>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84176"/>
            <a:ext cx="11360727" cy="1508760"/>
          </a:xfrm>
        </p:spPr>
        <p:txBody>
          <a:bodyPr>
            <a:normAutofit fontScale="90000"/>
          </a:bodyPr>
          <a:lstStyle/>
          <a:p>
            <a:br>
              <a:rPr lang="en-US" b="1" dirty="0" smtClean="0"/>
            </a:br>
            <a:br>
              <a:rPr lang="en-US" b="1" dirty="0"/>
            </a:br>
            <a:endParaRPr lang="en-US" dirty="0"/>
          </a:p>
        </p:txBody>
      </p:sp>
      <p:sp>
        <p:nvSpPr>
          <p:cNvPr id="3" name="Content Placeholder 2"/>
          <p:cNvSpPr>
            <a:spLocks noGrp="1"/>
          </p:cNvSpPr>
          <p:nvPr>
            <p:ph idx="1"/>
          </p:nvPr>
        </p:nvSpPr>
        <p:spPr/>
        <p:txBody>
          <a:bodyPr/>
          <a:lstStyle/>
          <a:p>
            <a:r>
              <a:rPr lang="en-US" sz="2400" b="1" dirty="0">
                <a:effectLst>
                  <a:outerShdw blurRad="38100" dist="38100" dir="2700000" algn="tl">
                    <a:srgbClr val="000000">
                      <a:alpha val="43137"/>
                    </a:srgbClr>
                  </a:outerShdw>
                </a:effectLst>
              </a:rPr>
              <a:t>Round-Robin (RR) </a:t>
            </a:r>
            <a:r>
              <a:rPr lang="en-US" sz="2400" b="1" dirty="0"/>
              <a:t>Performance</a:t>
            </a:r>
            <a:endParaRPr lang="en-US" sz="2400" dirty="0"/>
          </a:p>
          <a:p>
            <a:pPr marL="0" indent="0">
              <a:buNone/>
            </a:pPr>
            <a:r>
              <a:rPr lang="en-US" sz="2400" b="1" dirty="0"/>
              <a:t> </a:t>
            </a:r>
            <a:endParaRPr lang="en-US" sz="2400" b="1" dirty="0"/>
          </a:p>
          <a:p>
            <a:pPr marL="0" indent="0">
              <a:buNone/>
            </a:pPr>
            <a:r>
              <a:rPr lang="en-US" sz="2400" b="1" dirty="0" smtClean="0"/>
              <a:t> </a:t>
            </a:r>
            <a:endParaRPr lang="en-US" sz="2400" b="1" dirty="0"/>
          </a:p>
          <a:p>
            <a:endParaRPr lang="en-US" sz="2000" b="1" dirty="0" smtClean="0">
              <a:effectLst>
                <a:outerShdw blurRad="38100" dist="38100" dir="2700000" algn="tl">
                  <a:srgbClr val="000000">
                    <a:alpha val="43137"/>
                  </a:srgbClr>
                </a:outerShdw>
              </a:effectLst>
            </a:endParaRPr>
          </a:p>
          <a:p>
            <a:pPr marL="0" indent="0">
              <a:buNone/>
            </a:pPr>
            <a:endParaRPr lang="en-US" sz="2000" b="1" dirty="0" smtClean="0">
              <a:effectLst>
                <a:outerShdw blurRad="38100" dist="38100" dir="2700000" algn="tl">
                  <a:srgbClr val="000000">
                    <a:alpha val="43137"/>
                  </a:srgbClr>
                </a:outerShdw>
              </a:effectLst>
            </a:endParaRPr>
          </a:p>
          <a:p>
            <a:pPr marL="0" indent="0">
              <a:buNone/>
            </a:pPr>
            <a:endParaRPr lang="en-US" sz="2000" b="1" dirty="0" smtClean="0">
              <a:effectLst>
                <a:outerShdw blurRad="38100" dist="38100" dir="2700000" algn="tl">
                  <a:srgbClr val="000000">
                    <a:alpha val="43137"/>
                  </a:srgbClr>
                </a:outerShdw>
              </a:effectLst>
            </a:endParaRPr>
          </a:p>
          <a:p>
            <a:pPr marL="0" indent="0">
              <a:buNone/>
            </a:pPr>
            <a:endParaRPr lang="en-US" sz="2000" b="1" dirty="0">
              <a:effectLst>
                <a:outerShdw blurRad="38100" dist="38100" dir="2700000" algn="tl">
                  <a:srgbClr val="000000">
                    <a:alpha val="43137"/>
                  </a:srgbClr>
                </a:outerShdw>
              </a:effectLst>
            </a:endParaRPr>
          </a:p>
          <a:p>
            <a:endParaRPr lang="en-US" dirty="0"/>
          </a:p>
        </p:txBody>
      </p:sp>
      <p:graphicFrame>
        <p:nvGraphicFramePr>
          <p:cNvPr id="4" name="Table 3"/>
          <p:cNvGraphicFramePr>
            <a:graphicFrameLocks noGrp="1"/>
          </p:cNvGraphicFramePr>
          <p:nvPr/>
        </p:nvGraphicFramePr>
        <p:xfrm>
          <a:off x="8537433" y="2252503"/>
          <a:ext cx="3634959" cy="3653784"/>
        </p:xfrm>
        <a:graphic>
          <a:graphicData uri="http://schemas.openxmlformats.org/drawingml/2006/table">
            <a:tbl>
              <a:tblPr firstRow="1" bandRow="1">
                <a:tableStyleId>{5C22544A-7EE6-4342-B048-85BDC9FD1C3A}</a:tableStyleId>
              </a:tblPr>
              <a:tblGrid>
                <a:gridCol w="1139584"/>
                <a:gridCol w="1302328"/>
                <a:gridCol w="1193047"/>
              </a:tblGrid>
              <a:tr h="450310">
                <a:tc>
                  <a:txBody>
                    <a:bodyPr/>
                    <a:lstStyle/>
                    <a:p>
                      <a:pPr algn="ctr"/>
                      <a:r>
                        <a:rPr lang="en-US" dirty="0" smtClean="0"/>
                        <a:t>Process No</a:t>
                      </a:r>
                      <a:endParaRPr lang="en-US" dirty="0"/>
                    </a:p>
                  </a:txBody>
                  <a:tcPr/>
                </a:tc>
                <a:tc>
                  <a:txBody>
                    <a:bodyPr/>
                    <a:lstStyle/>
                    <a:p>
                      <a:pPr algn="ctr"/>
                      <a:r>
                        <a:rPr lang="en-US" dirty="0" smtClean="0"/>
                        <a:t>Arrival Time</a:t>
                      </a:r>
                      <a:endParaRPr lang="en-US" dirty="0" smtClean="0"/>
                    </a:p>
                    <a:p>
                      <a:pPr algn="ctr"/>
                      <a:r>
                        <a:rPr lang="en-US" dirty="0" smtClean="0"/>
                        <a:t>(AT)</a:t>
                      </a:r>
                      <a:endParaRPr lang="en-US" dirty="0"/>
                    </a:p>
                  </a:txBody>
                  <a:tcPr/>
                </a:tc>
                <a:tc>
                  <a:txBody>
                    <a:bodyPr/>
                    <a:lstStyle/>
                    <a:p>
                      <a:pPr algn="ctr"/>
                      <a:r>
                        <a:rPr lang="en-US" dirty="0" smtClean="0"/>
                        <a:t>Burst Time (BT)</a:t>
                      </a:r>
                      <a:endParaRPr lang="en-US" dirty="0"/>
                    </a:p>
                  </a:txBody>
                  <a:tcPr/>
                </a:tc>
              </a:tr>
              <a:tr h="456564">
                <a:tc>
                  <a:txBody>
                    <a:bodyPr/>
                    <a:lstStyle/>
                    <a:p>
                      <a:pPr algn="ctr"/>
                      <a:r>
                        <a:rPr lang="en-US" dirty="0" smtClean="0"/>
                        <a:t>1</a:t>
                      </a:r>
                      <a:endParaRPr lang="en-US" dirty="0"/>
                    </a:p>
                  </a:txBody>
                  <a:tcPr/>
                </a:tc>
                <a:tc>
                  <a:txBody>
                    <a:bodyPr/>
                    <a:lstStyle/>
                    <a:p>
                      <a:pPr algn="ctr"/>
                      <a:r>
                        <a:rPr lang="en-US" dirty="0" smtClean="0"/>
                        <a:t>0</a:t>
                      </a:r>
                      <a:endParaRPr lang="en-US" dirty="0"/>
                    </a:p>
                  </a:txBody>
                  <a:tcPr/>
                </a:tc>
                <a:tc>
                  <a:txBody>
                    <a:bodyPr/>
                    <a:lstStyle/>
                    <a:p>
                      <a:pPr algn="ctr"/>
                      <a:r>
                        <a:rPr lang="en-US" dirty="0" smtClean="0"/>
                        <a:t>4      2    0  </a:t>
                      </a:r>
                      <a:endParaRPr lang="en-US" dirty="0"/>
                    </a:p>
                  </a:txBody>
                  <a:tcPr/>
                </a:tc>
              </a:tr>
              <a:tr h="456564">
                <a:tc>
                  <a:txBody>
                    <a:bodyPr/>
                    <a:lstStyle/>
                    <a:p>
                      <a:pPr algn="ctr"/>
                      <a:r>
                        <a:rPr lang="en-US" dirty="0" smtClean="0"/>
                        <a:t>2</a:t>
                      </a:r>
                      <a:endParaRPr lang="en-US" dirty="0"/>
                    </a:p>
                  </a:txBody>
                  <a:tcPr/>
                </a:tc>
                <a:tc>
                  <a:txBody>
                    <a:bodyPr/>
                    <a:lstStyle/>
                    <a:p>
                      <a:pPr algn="ctr"/>
                      <a:r>
                        <a:rPr lang="en-US" dirty="0" smtClean="0"/>
                        <a:t>1</a:t>
                      </a:r>
                      <a:endParaRPr lang="en-US" dirty="0"/>
                    </a:p>
                  </a:txBody>
                  <a:tcPr/>
                </a:tc>
                <a:tc>
                  <a:txBody>
                    <a:bodyPr/>
                    <a:lstStyle/>
                    <a:p>
                      <a:pPr algn="ctr"/>
                      <a:r>
                        <a:rPr lang="en-US" dirty="0" smtClean="0"/>
                        <a:t>5     3     1  </a:t>
                      </a:r>
                      <a:endParaRPr lang="en-US" dirty="0"/>
                    </a:p>
                  </a:txBody>
                  <a:tcPr/>
                </a:tc>
              </a:tr>
              <a:tr h="456564">
                <a:tc>
                  <a:txBody>
                    <a:bodyPr/>
                    <a:lstStyle/>
                    <a:p>
                      <a:pPr algn="ctr"/>
                      <a:r>
                        <a:rPr lang="en-US" dirty="0" smtClean="0"/>
                        <a:t>3</a:t>
                      </a:r>
                      <a:endParaRPr lang="en-US" dirty="0"/>
                    </a:p>
                  </a:txBody>
                  <a:tcPr/>
                </a:tc>
                <a:tc>
                  <a:txBody>
                    <a:bodyPr/>
                    <a:lstStyle/>
                    <a:p>
                      <a:pPr algn="ctr"/>
                      <a:r>
                        <a:rPr lang="en-US" dirty="0" smtClean="0"/>
                        <a:t>2</a:t>
                      </a:r>
                      <a:endParaRPr lang="en-US" dirty="0"/>
                    </a:p>
                  </a:txBody>
                  <a:tcPr/>
                </a:tc>
                <a:tc>
                  <a:txBody>
                    <a:bodyPr/>
                    <a:lstStyle/>
                    <a:p>
                      <a:pPr algn="ctr"/>
                      <a:r>
                        <a:rPr lang="en-US" dirty="0" smtClean="0"/>
                        <a:t>2    </a:t>
                      </a:r>
                      <a:endParaRPr lang="en-US" dirty="0"/>
                    </a:p>
                  </a:txBody>
                  <a:tcPr/>
                </a:tc>
              </a:tr>
              <a:tr h="456564">
                <a:tc>
                  <a:txBody>
                    <a:bodyPr/>
                    <a:lstStyle/>
                    <a:p>
                      <a:pPr algn="ctr"/>
                      <a:r>
                        <a:rPr lang="en-US" dirty="0" smtClean="0"/>
                        <a:t>4</a:t>
                      </a:r>
                      <a:endParaRPr lang="en-US" dirty="0"/>
                    </a:p>
                  </a:txBody>
                  <a:tcPr/>
                </a:tc>
                <a:tc>
                  <a:txBody>
                    <a:bodyPr/>
                    <a:lstStyle/>
                    <a:p>
                      <a:pPr algn="ctr"/>
                      <a:r>
                        <a:rPr lang="en-US" dirty="0" smtClean="0"/>
                        <a:t>3</a:t>
                      </a:r>
                      <a:endParaRPr lang="en-US" dirty="0"/>
                    </a:p>
                  </a:txBody>
                  <a:tcPr/>
                </a:tc>
                <a:tc>
                  <a:txBody>
                    <a:bodyPr/>
                    <a:lstStyle/>
                    <a:p>
                      <a:pPr algn="ctr"/>
                      <a:r>
                        <a:rPr lang="en-US" dirty="0" smtClean="0"/>
                        <a:t>1      0</a:t>
                      </a:r>
                      <a:endParaRPr lang="en-US" dirty="0"/>
                    </a:p>
                  </a:txBody>
                  <a:tcPr/>
                </a:tc>
              </a:tr>
              <a:tr h="456564">
                <a:tc>
                  <a:txBody>
                    <a:bodyPr/>
                    <a:lstStyle/>
                    <a:p>
                      <a:pPr algn="ctr"/>
                      <a:r>
                        <a:rPr lang="en-US" dirty="0" smtClean="0"/>
                        <a:t>5</a:t>
                      </a:r>
                      <a:endParaRPr lang="en-US" dirty="0"/>
                    </a:p>
                  </a:txBody>
                  <a:tcPr/>
                </a:tc>
                <a:tc>
                  <a:txBody>
                    <a:bodyPr/>
                    <a:lstStyle/>
                    <a:p>
                      <a:pPr algn="ctr"/>
                      <a:r>
                        <a:rPr lang="en-US" dirty="0" smtClean="0"/>
                        <a:t>4</a:t>
                      </a:r>
                      <a:endParaRPr lang="en-US" dirty="0"/>
                    </a:p>
                  </a:txBody>
                  <a:tcPr/>
                </a:tc>
                <a:tc>
                  <a:txBody>
                    <a:bodyPr/>
                    <a:lstStyle/>
                    <a:p>
                      <a:pPr algn="ctr"/>
                      <a:r>
                        <a:rPr lang="en-US" dirty="0" smtClean="0"/>
                        <a:t>6    4</a:t>
                      </a:r>
                      <a:endParaRPr lang="en-US" dirty="0"/>
                    </a:p>
                  </a:txBody>
                  <a:tcPr/>
                </a:tc>
              </a:tr>
              <a:tr h="456564">
                <a:tc>
                  <a:txBody>
                    <a:bodyPr/>
                    <a:lstStyle/>
                    <a:p>
                      <a:pPr algn="ctr"/>
                      <a:r>
                        <a:rPr lang="en-US" dirty="0" smtClean="0"/>
                        <a:t>6</a:t>
                      </a:r>
                      <a:endParaRPr lang="en-US" dirty="0"/>
                    </a:p>
                  </a:txBody>
                  <a:tcPr/>
                </a:tc>
                <a:tc>
                  <a:txBody>
                    <a:bodyPr/>
                    <a:lstStyle/>
                    <a:p>
                      <a:pPr algn="ctr"/>
                      <a:r>
                        <a:rPr lang="en-US" dirty="0" smtClean="0"/>
                        <a:t>5</a:t>
                      </a:r>
                      <a:endParaRPr lang="en-US" dirty="0"/>
                    </a:p>
                  </a:txBody>
                  <a:tcPr/>
                </a:tc>
                <a:tc>
                  <a:txBody>
                    <a:bodyPr/>
                    <a:lstStyle/>
                    <a:p>
                      <a:pPr algn="ctr"/>
                      <a:r>
                        <a:rPr lang="en-US" dirty="0" smtClean="0"/>
                        <a:t>3    1</a:t>
                      </a:r>
                      <a:endParaRPr lang="en-US" dirty="0"/>
                    </a:p>
                  </a:txBody>
                  <a:tcPr/>
                </a:tc>
              </a:tr>
            </a:tbl>
          </a:graphicData>
        </a:graphic>
      </p:graphicFrame>
      <p:sp>
        <p:nvSpPr>
          <p:cNvPr id="20" name="TextBox 19"/>
          <p:cNvSpPr txBox="1"/>
          <p:nvPr/>
        </p:nvSpPr>
        <p:spPr>
          <a:xfrm>
            <a:off x="898209" y="2895862"/>
            <a:ext cx="1835620" cy="369332"/>
          </a:xfrm>
          <a:prstGeom prst="rect">
            <a:avLst/>
          </a:prstGeom>
          <a:noFill/>
        </p:spPr>
        <p:txBody>
          <a:bodyPr wrap="square" rtlCol="0">
            <a:spAutoFit/>
          </a:bodyPr>
          <a:lstStyle/>
          <a:p>
            <a:r>
              <a:rPr lang="en-US" dirty="0" smtClean="0"/>
              <a:t>Process Que </a:t>
            </a:r>
            <a:endParaRPr lang="en-US" dirty="0"/>
          </a:p>
        </p:txBody>
      </p:sp>
      <p:sp>
        <p:nvSpPr>
          <p:cNvPr id="95" name="TextBox 94"/>
          <p:cNvSpPr txBox="1"/>
          <p:nvPr/>
        </p:nvSpPr>
        <p:spPr>
          <a:xfrm>
            <a:off x="1202919" y="5112125"/>
            <a:ext cx="1835620" cy="369332"/>
          </a:xfrm>
          <a:prstGeom prst="rect">
            <a:avLst/>
          </a:prstGeom>
          <a:noFill/>
        </p:spPr>
        <p:txBody>
          <a:bodyPr wrap="square" rtlCol="0">
            <a:spAutoFit/>
          </a:bodyPr>
          <a:lstStyle/>
          <a:p>
            <a:r>
              <a:rPr lang="en-US" b="1" dirty="0" smtClean="0">
                <a:effectLst>
                  <a:outerShdw blurRad="38100" dist="38100" dir="2700000" algn="tl">
                    <a:srgbClr val="000000">
                      <a:alpha val="43137"/>
                    </a:srgbClr>
                  </a:outerShdw>
                </a:effectLst>
              </a:rPr>
              <a:t>Gantt Chart</a:t>
            </a:r>
            <a:endParaRPr lang="en-US" b="1" dirty="0">
              <a:effectLst>
                <a:outerShdw blurRad="38100" dist="38100" dir="2700000" algn="tl">
                  <a:srgbClr val="000000">
                    <a:alpha val="43137"/>
                  </a:srgbClr>
                </a:outerShdw>
              </a:effectLst>
            </a:endParaRPr>
          </a:p>
        </p:txBody>
      </p:sp>
      <p:sp>
        <p:nvSpPr>
          <p:cNvPr id="28" name="Title 1"/>
          <p:cNvSpPr txBox="1"/>
          <p:nvPr/>
        </p:nvSpPr>
        <p:spPr>
          <a:xfrm>
            <a:off x="0" y="182880"/>
            <a:ext cx="12192000" cy="1626895"/>
          </a:xfrm>
          <a:prstGeom prst="rect">
            <a:avLst/>
          </a:prstGeom>
          <a:solidFill>
            <a:schemeClr val="accent2"/>
          </a:solidFill>
        </p:spPr>
        <p:txBody>
          <a:bodyPr vert="horz" lIns="91440" tIns="45720" rIns="91440" bIns="45720" rtlCol="0" anchor="ctr">
            <a:normAutofit fontScale="97500"/>
          </a:bodyPr>
          <a:lst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a:lstStyle>
          <a:p>
            <a:r>
              <a:rPr lang="en-US" b="1" dirty="0">
                <a:effectLst>
                  <a:outerShdw blurRad="38100" dist="38100" dir="2700000" algn="tl">
                    <a:srgbClr val="000000">
                      <a:alpha val="43137"/>
                    </a:srgbClr>
                  </a:outerShdw>
                </a:effectLst>
              </a:rPr>
              <a:t>Round-Robin (RR) </a:t>
            </a:r>
            <a:r>
              <a:rPr lang="en-US" b="1" dirty="0"/>
              <a:t>Performance</a:t>
            </a:r>
            <a:endParaRPr lang="en-US" dirty="0"/>
          </a:p>
          <a:p>
            <a:r>
              <a:rPr lang="en-US" b="1" dirty="0"/>
              <a:t> </a:t>
            </a:r>
            <a:endParaRPr lang="en-US" b="1" dirty="0"/>
          </a:p>
        </p:txBody>
      </p:sp>
      <p:sp>
        <p:nvSpPr>
          <p:cNvPr id="5" name="Footer Placeholder 4"/>
          <p:cNvSpPr>
            <a:spLocks noGrp="1"/>
          </p:cNvSpPr>
          <p:nvPr>
            <p:ph type="ftr" sz="quarter" idx="11"/>
          </p:nvPr>
        </p:nvSpPr>
        <p:spPr/>
        <p:txBody>
          <a:bodyPr/>
          <a:lstStyle/>
          <a:p>
            <a:r>
              <a:rPr lang="en-US" smtClean="0"/>
              <a:t>Total 81 Slides</a:t>
            </a:r>
            <a:endParaRPr lang="en-US"/>
          </a:p>
        </p:txBody>
      </p:sp>
      <p:sp>
        <p:nvSpPr>
          <p:cNvPr id="6" name="Slide Number Placeholder 5"/>
          <p:cNvSpPr>
            <a:spLocks noGrp="1"/>
          </p:cNvSpPr>
          <p:nvPr>
            <p:ph type="sldNum" sz="quarter" idx="12"/>
          </p:nvPr>
        </p:nvSpPr>
        <p:spPr/>
        <p:txBody>
          <a:bodyPr/>
          <a:lstStyle/>
          <a:p>
            <a:fld id="{F786D4BC-F94B-4070-BC7E-46CD478BA6CC}" type="slidenum">
              <a:rPr lang="en-US" smtClean="0"/>
            </a:fld>
            <a:endParaRPr lang="en-US"/>
          </a:p>
        </p:txBody>
      </p:sp>
      <p:cxnSp>
        <p:nvCxnSpPr>
          <p:cNvPr id="32" name="Straight Connector 31"/>
          <p:cNvCxnSpPr/>
          <p:nvPr/>
        </p:nvCxnSpPr>
        <p:spPr>
          <a:xfrm flipH="1">
            <a:off x="10996938" y="3238409"/>
            <a:ext cx="360219" cy="331526"/>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11007557" y="3693890"/>
            <a:ext cx="360219" cy="331526"/>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11350161" y="4182723"/>
            <a:ext cx="360219" cy="331526"/>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a:off x="11463353" y="3191355"/>
            <a:ext cx="360219" cy="331526"/>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11143327" y="4555841"/>
            <a:ext cx="360219" cy="331526"/>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a:off x="11200121" y="5025354"/>
            <a:ext cx="360219" cy="331526"/>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grpSp>
        <p:nvGrpSpPr>
          <p:cNvPr id="7" name="Group 6"/>
          <p:cNvGrpSpPr/>
          <p:nvPr/>
        </p:nvGrpSpPr>
        <p:grpSpPr>
          <a:xfrm>
            <a:off x="119140" y="3244876"/>
            <a:ext cx="8004515" cy="943783"/>
            <a:chOff x="119140" y="3244876"/>
            <a:chExt cx="8004515" cy="943783"/>
          </a:xfrm>
        </p:grpSpPr>
        <p:grpSp>
          <p:nvGrpSpPr>
            <p:cNvPr id="18" name="Group 17"/>
            <p:cNvGrpSpPr/>
            <p:nvPr/>
          </p:nvGrpSpPr>
          <p:grpSpPr>
            <a:xfrm>
              <a:off x="119140" y="3392264"/>
              <a:ext cx="2637835" cy="484095"/>
              <a:chOff x="3644153" y="5150225"/>
              <a:chExt cx="3451413" cy="484095"/>
            </a:xfrm>
          </p:grpSpPr>
          <p:sp>
            <p:nvSpPr>
              <p:cNvPr id="19" name="Rectangle 18"/>
              <p:cNvSpPr/>
              <p:nvPr/>
            </p:nvSpPr>
            <p:spPr>
              <a:xfrm>
                <a:off x="3644153" y="5150225"/>
                <a:ext cx="1143000"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 P1</a:t>
                </a:r>
                <a:endParaRPr lang="en-US" sz="2400" dirty="0"/>
              </a:p>
            </p:txBody>
          </p:sp>
          <p:sp>
            <p:nvSpPr>
              <p:cNvPr id="21" name="Rectangle 20"/>
              <p:cNvSpPr/>
              <p:nvPr/>
            </p:nvSpPr>
            <p:spPr>
              <a:xfrm>
                <a:off x="4805083" y="5150225"/>
                <a:ext cx="1142999"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P2</a:t>
                </a:r>
                <a:endParaRPr lang="en-US" sz="2400" dirty="0"/>
              </a:p>
            </p:txBody>
          </p:sp>
          <p:sp>
            <p:nvSpPr>
              <p:cNvPr id="22" name="Rectangle 21"/>
              <p:cNvSpPr/>
              <p:nvPr/>
            </p:nvSpPr>
            <p:spPr>
              <a:xfrm>
                <a:off x="5952566" y="5150226"/>
                <a:ext cx="1143000"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P3</a:t>
                </a:r>
                <a:endParaRPr lang="en-US" sz="2400" dirty="0"/>
              </a:p>
            </p:txBody>
          </p:sp>
        </p:grpSp>
        <p:sp>
          <p:nvSpPr>
            <p:cNvPr id="29" name="Rectangle 28"/>
            <p:cNvSpPr/>
            <p:nvPr/>
          </p:nvSpPr>
          <p:spPr>
            <a:xfrm>
              <a:off x="2785908" y="3404172"/>
              <a:ext cx="873568"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 P1</a:t>
              </a:r>
              <a:endParaRPr lang="en-US" sz="2400" dirty="0"/>
            </a:p>
          </p:txBody>
        </p:sp>
        <p:cxnSp>
          <p:nvCxnSpPr>
            <p:cNvPr id="30" name="Straight Connector 29"/>
            <p:cNvCxnSpPr/>
            <p:nvPr/>
          </p:nvCxnSpPr>
          <p:spPr>
            <a:xfrm flipH="1">
              <a:off x="255529" y="3280281"/>
              <a:ext cx="663512" cy="834519"/>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a:off x="1075369" y="3354140"/>
              <a:ext cx="663512" cy="834519"/>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3661348" y="3397080"/>
              <a:ext cx="873568"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 P4</a:t>
              </a:r>
              <a:endParaRPr lang="en-US" sz="2400" dirty="0"/>
            </a:p>
          </p:txBody>
        </p:sp>
        <p:sp>
          <p:nvSpPr>
            <p:cNvPr id="27" name="Rectangle 26"/>
            <p:cNvSpPr/>
            <p:nvPr/>
          </p:nvSpPr>
          <p:spPr>
            <a:xfrm>
              <a:off x="4555474" y="3401288"/>
              <a:ext cx="873568"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 P5</a:t>
              </a:r>
              <a:endParaRPr lang="en-US" sz="2400" dirty="0"/>
            </a:p>
          </p:txBody>
        </p:sp>
        <p:sp>
          <p:nvSpPr>
            <p:cNvPr id="34" name="Rectangle 33"/>
            <p:cNvSpPr/>
            <p:nvPr/>
          </p:nvSpPr>
          <p:spPr>
            <a:xfrm>
              <a:off x="5477640" y="3404172"/>
              <a:ext cx="873568"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P6</a:t>
              </a:r>
              <a:endParaRPr lang="en-US" sz="2400" dirty="0"/>
            </a:p>
          </p:txBody>
        </p:sp>
        <p:sp>
          <p:nvSpPr>
            <p:cNvPr id="45" name="Rectangle 44"/>
            <p:cNvSpPr/>
            <p:nvPr/>
          </p:nvSpPr>
          <p:spPr>
            <a:xfrm>
              <a:off x="6329233" y="3409393"/>
              <a:ext cx="873568"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P2</a:t>
              </a:r>
              <a:endParaRPr lang="en-US" sz="2400" dirty="0"/>
            </a:p>
          </p:txBody>
        </p:sp>
        <p:cxnSp>
          <p:nvCxnSpPr>
            <p:cNvPr id="46" name="Straight Connector 45"/>
            <p:cNvCxnSpPr/>
            <p:nvPr/>
          </p:nvCxnSpPr>
          <p:spPr>
            <a:xfrm flipH="1">
              <a:off x="1873065" y="3290662"/>
              <a:ext cx="663512" cy="834519"/>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a:off x="2791426" y="3261727"/>
              <a:ext cx="663512" cy="834519"/>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a:off x="3686099" y="3264973"/>
              <a:ext cx="663512" cy="834519"/>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a:off x="4617736" y="3244876"/>
              <a:ext cx="663512" cy="834519"/>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55" name="Rectangle 54"/>
            <p:cNvSpPr/>
            <p:nvPr/>
          </p:nvSpPr>
          <p:spPr>
            <a:xfrm>
              <a:off x="7250087" y="3410045"/>
              <a:ext cx="873568"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 P5</a:t>
              </a:r>
              <a:endParaRPr lang="en-US" sz="2400" dirty="0"/>
            </a:p>
          </p:txBody>
        </p:sp>
      </p:grpSp>
      <p:cxnSp>
        <p:nvCxnSpPr>
          <p:cNvPr id="58" name="Straight Connector 57"/>
          <p:cNvCxnSpPr/>
          <p:nvPr/>
        </p:nvCxnSpPr>
        <p:spPr>
          <a:xfrm flipH="1">
            <a:off x="11397895" y="3697609"/>
            <a:ext cx="360219" cy="331526"/>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59" name="Rectangle 58"/>
          <p:cNvSpPr/>
          <p:nvPr/>
        </p:nvSpPr>
        <p:spPr>
          <a:xfrm>
            <a:off x="8144047" y="3420088"/>
            <a:ext cx="873568"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P6</a:t>
            </a:r>
            <a:endParaRPr lang="en-US" sz="2400" dirty="0"/>
          </a:p>
        </p:txBody>
      </p:sp>
      <p:cxnSp>
        <p:nvCxnSpPr>
          <p:cNvPr id="60" name="Straight Connector 59"/>
          <p:cNvCxnSpPr/>
          <p:nvPr/>
        </p:nvCxnSpPr>
        <p:spPr>
          <a:xfrm flipH="1">
            <a:off x="5536028" y="3223276"/>
            <a:ext cx="663512" cy="834519"/>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86690" y="5574009"/>
            <a:ext cx="8146868" cy="882510"/>
            <a:chOff x="1042861" y="5574009"/>
            <a:chExt cx="8146868" cy="882510"/>
          </a:xfrm>
        </p:grpSpPr>
        <p:grpSp>
          <p:nvGrpSpPr>
            <p:cNvPr id="26" name="Group 25"/>
            <p:cNvGrpSpPr/>
            <p:nvPr/>
          </p:nvGrpSpPr>
          <p:grpSpPr>
            <a:xfrm>
              <a:off x="1042861" y="5583238"/>
              <a:ext cx="1546316" cy="853426"/>
              <a:chOff x="3480547" y="5150225"/>
              <a:chExt cx="1546316" cy="853426"/>
            </a:xfrm>
          </p:grpSpPr>
          <p:sp>
            <p:nvSpPr>
              <p:cNvPr id="35" name="Rectangle 34"/>
              <p:cNvSpPr/>
              <p:nvPr/>
            </p:nvSpPr>
            <p:spPr>
              <a:xfrm>
                <a:off x="3644153" y="5150225"/>
                <a:ext cx="1143000"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 P1</a:t>
                </a:r>
                <a:endParaRPr lang="en-US" sz="2400" dirty="0"/>
              </a:p>
            </p:txBody>
          </p:sp>
          <p:sp>
            <p:nvSpPr>
              <p:cNvPr id="38" name="TextBox 37"/>
              <p:cNvSpPr txBox="1"/>
              <p:nvPr/>
            </p:nvSpPr>
            <p:spPr>
              <a:xfrm>
                <a:off x="3480547" y="5634319"/>
                <a:ext cx="295835" cy="369332"/>
              </a:xfrm>
              <a:prstGeom prst="rect">
                <a:avLst/>
              </a:prstGeom>
              <a:noFill/>
            </p:spPr>
            <p:txBody>
              <a:bodyPr wrap="square" rtlCol="0">
                <a:spAutoFit/>
              </a:bodyPr>
              <a:lstStyle/>
              <a:p>
                <a:r>
                  <a:rPr lang="en-US" dirty="0" smtClean="0"/>
                  <a:t>0</a:t>
                </a:r>
                <a:endParaRPr lang="en-US" dirty="0"/>
              </a:p>
            </p:txBody>
          </p:sp>
          <p:sp>
            <p:nvSpPr>
              <p:cNvPr id="39" name="TextBox 38"/>
              <p:cNvSpPr txBox="1"/>
              <p:nvPr/>
            </p:nvSpPr>
            <p:spPr>
              <a:xfrm>
                <a:off x="4581618" y="5593364"/>
                <a:ext cx="445245" cy="369332"/>
              </a:xfrm>
              <a:prstGeom prst="rect">
                <a:avLst/>
              </a:prstGeom>
              <a:noFill/>
            </p:spPr>
            <p:txBody>
              <a:bodyPr wrap="square" rtlCol="0">
                <a:spAutoFit/>
              </a:bodyPr>
              <a:lstStyle/>
              <a:p>
                <a:r>
                  <a:rPr lang="en-US" dirty="0"/>
                  <a:t>2</a:t>
                </a:r>
                <a:endParaRPr lang="en-US" dirty="0"/>
              </a:p>
            </p:txBody>
          </p:sp>
        </p:grpSp>
        <p:sp>
          <p:nvSpPr>
            <p:cNvPr id="98" name="Rectangle 97"/>
            <p:cNvSpPr/>
            <p:nvPr/>
          </p:nvSpPr>
          <p:spPr>
            <a:xfrm>
              <a:off x="2388312" y="5576616"/>
              <a:ext cx="1143000"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 P2</a:t>
              </a:r>
              <a:endParaRPr lang="en-US" sz="2400" dirty="0"/>
            </a:p>
          </p:txBody>
        </p:sp>
        <p:sp>
          <p:nvSpPr>
            <p:cNvPr id="99" name="TextBox 98"/>
            <p:cNvSpPr txBox="1"/>
            <p:nvPr/>
          </p:nvSpPr>
          <p:spPr>
            <a:xfrm>
              <a:off x="3304019" y="6067332"/>
              <a:ext cx="445245" cy="369332"/>
            </a:xfrm>
            <a:prstGeom prst="rect">
              <a:avLst/>
            </a:prstGeom>
            <a:noFill/>
          </p:spPr>
          <p:txBody>
            <a:bodyPr wrap="square" rtlCol="0">
              <a:spAutoFit/>
            </a:bodyPr>
            <a:lstStyle/>
            <a:p>
              <a:r>
                <a:rPr lang="en-US" dirty="0"/>
                <a:t>4</a:t>
              </a:r>
              <a:endParaRPr lang="en-US" dirty="0"/>
            </a:p>
          </p:txBody>
        </p:sp>
        <p:sp>
          <p:nvSpPr>
            <p:cNvPr id="42" name="Rectangle 41"/>
            <p:cNvSpPr/>
            <p:nvPr/>
          </p:nvSpPr>
          <p:spPr>
            <a:xfrm>
              <a:off x="3578908" y="5587154"/>
              <a:ext cx="873568"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P3</a:t>
              </a:r>
              <a:endParaRPr lang="en-US" sz="2400" dirty="0"/>
            </a:p>
          </p:txBody>
        </p:sp>
        <p:sp>
          <p:nvSpPr>
            <p:cNvPr id="43" name="TextBox 42"/>
            <p:cNvSpPr txBox="1"/>
            <p:nvPr/>
          </p:nvSpPr>
          <p:spPr>
            <a:xfrm>
              <a:off x="4289696" y="6087187"/>
              <a:ext cx="445245" cy="369332"/>
            </a:xfrm>
            <a:prstGeom prst="rect">
              <a:avLst/>
            </a:prstGeom>
            <a:noFill/>
          </p:spPr>
          <p:txBody>
            <a:bodyPr wrap="square" rtlCol="0">
              <a:spAutoFit/>
            </a:bodyPr>
            <a:lstStyle/>
            <a:p>
              <a:r>
                <a:rPr lang="en-US" dirty="0" smtClean="0"/>
                <a:t>6</a:t>
              </a:r>
              <a:endParaRPr lang="en-US" dirty="0"/>
            </a:p>
          </p:txBody>
        </p:sp>
        <p:sp>
          <p:nvSpPr>
            <p:cNvPr id="36" name="Rectangle 35"/>
            <p:cNvSpPr/>
            <p:nvPr/>
          </p:nvSpPr>
          <p:spPr>
            <a:xfrm>
              <a:off x="4481615" y="5575532"/>
              <a:ext cx="873568"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 P1</a:t>
              </a:r>
              <a:endParaRPr lang="en-US" sz="2400" dirty="0"/>
            </a:p>
          </p:txBody>
        </p:sp>
        <p:sp>
          <p:nvSpPr>
            <p:cNvPr id="37" name="TextBox 36"/>
            <p:cNvSpPr txBox="1"/>
            <p:nvPr/>
          </p:nvSpPr>
          <p:spPr>
            <a:xfrm>
              <a:off x="5152361" y="6067332"/>
              <a:ext cx="445245" cy="369332"/>
            </a:xfrm>
            <a:prstGeom prst="rect">
              <a:avLst/>
            </a:prstGeom>
            <a:noFill/>
          </p:spPr>
          <p:txBody>
            <a:bodyPr wrap="square" rtlCol="0">
              <a:spAutoFit/>
            </a:bodyPr>
            <a:lstStyle/>
            <a:p>
              <a:r>
                <a:rPr lang="en-US" dirty="0"/>
                <a:t>8</a:t>
              </a:r>
              <a:endParaRPr lang="en-US" dirty="0"/>
            </a:p>
          </p:txBody>
        </p:sp>
        <p:sp>
          <p:nvSpPr>
            <p:cNvPr id="48" name="Rectangle 47"/>
            <p:cNvSpPr/>
            <p:nvPr/>
          </p:nvSpPr>
          <p:spPr>
            <a:xfrm>
              <a:off x="5374984" y="5580171"/>
              <a:ext cx="873568"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 P4</a:t>
              </a:r>
              <a:endParaRPr lang="en-US" sz="2400" dirty="0"/>
            </a:p>
          </p:txBody>
        </p:sp>
        <p:sp>
          <p:nvSpPr>
            <p:cNvPr id="49" name="TextBox 48"/>
            <p:cNvSpPr txBox="1"/>
            <p:nvPr/>
          </p:nvSpPr>
          <p:spPr>
            <a:xfrm>
              <a:off x="6094959" y="6084533"/>
              <a:ext cx="445245" cy="369332"/>
            </a:xfrm>
            <a:prstGeom prst="rect">
              <a:avLst/>
            </a:prstGeom>
            <a:noFill/>
          </p:spPr>
          <p:txBody>
            <a:bodyPr wrap="square" rtlCol="0">
              <a:spAutoFit/>
            </a:bodyPr>
            <a:lstStyle/>
            <a:p>
              <a:r>
                <a:rPr lang="en-US" dirty="0"/>
                <a:t>9</a:t>
              </a:r>
              <a:endParaRPr lang="en-US" dirty="0"/>
            </a:p>
          </p:txBody>
        </p:sp>
        <p:sp>
          <p:nvSpPr>
            <p:cNvPr id="52" name="Rectangle 51"/>
            <p:cNvSpPr/>
            <p:nvPr/>
          </p:nvSpPr>
          <p:spPr>
            <a:xfrm>
              <a:off x="6296180" y="5584848"/>
              <a:ext cx="873568"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 P5</a:t>
              </a:r>
              <a:endParaRPr lang="en-US" sz="2400" dirty="0"/>
            </a:p>
          </p:txBody>
        </p:sp>
        <p:sp>
          <p:nvSpPr>
            <p:cNvPr id="53" name="TextBox 52"/>
            <p:cNvSpPr txBox="1"/>
            <p:nvPr/>
          </p:nvSpPr>
          <p:spPr>
            <a:xfrm>
              <a:off x="6997515" y="6060399"/>
              <a:ext cx="445245" cy="369332"/>
            </a:xfrm>
            <a:prstGeom prst="rect">
              <a:avLst/>
            </a:prstGeom>
            <a:noFill/>
          </p:spPr>
          <p:txBody>
            <a:bodyPr wrap="square" rtlCol="0">
              <a:spAutoFit/>
            </a:bodyPr>
            <a:lstStyle/>
            <a:p>
              <a:r>
                <a:rPr lang="en-US" dirty="0" smtClean="0"/>
                <a:t>11</a:t>
              </a:r>
              <a:endParaRPr lang="en-US" dirty="0"/>
            </a:p>
          </p:txBody>
        </p:sp>
        <p:sp>
          <p:nvSpPr>
            <p:cNvPr id="56" name="Rectangle 55"/>
            <p:cNvSpPr/>
            <p:nvPr/>
          </p:nvSpPr>
          <p:spPr>
            <a:xfrm>
              <a:off x="7189549" y="5574009"/>
              <a:ext cx="873568"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P6</a:t>
              </a:r>
              <a:endParaRPr lang="en-US" sz="2400" dirty="0"/>
            </a:p>
          </p:txBody>
        </p:sp>
        <p:sp>
          <p:nvSpPr>
            <p:cNvPr id="57" name="TextBox 56"/>
            <p:cNvSpPr txBox="1"/>
            <p:nvPr/>
          </p:nvSpPr>
          <p:spPr>
            <a:xfrm>
              <a:off x="7900222" y="6026377"/>
              <a:ext cx="445245" cy="369332"/>
            </a:xfrm>
            <a:prstGeom prst="rect">
              <a:avLst/>
            </a:prstGeom>
            <a:noFill/>
          </p:spPr>
          <p:txBody>
            <a:bodyPr wrap="square" rtlCol="0">
              <a:spAutoFit/>
            </a:bodyPr>
            <a:lstStyle/>
            <a:p>
              <a:r>
                <a:rPr lang="en-US" dirty="0" smtClean="0"/>
                <a:t>13</a:t>
              </a:r>
              <a:endParaRPr lang="en-US" dirty="0"/>
            </a:p>
          </p:txBody>
        </p:sp>
        <p:sp>
          <p:nvSpPr>
            <p:cNvPr id="61" name="Rectangle 60"/>
            <p:cNvSpPr/>
            <p:nvPr/>
          </p:nvSpPr>
          <p:spPr>
            <a:xfrm>
              <a:off x="8110713" y="5580799"/>
              <a:ext cx="873568"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P2</a:t>
              </a:r>
              <a:endParaRPr lang="en-US" sz="2400" dirty="0"/>
            </a:p>
          </p:txBody>
        </p:sp>
        <p:sp>
          <p:nvSpPr>
            <p:cNvPr id="62" name="TextBox 61"/>
            <p:cNvSpPr txBox="1"/>
            <p:nvPr/>
          </p:nvSpPr>
          <p:spPr>
            <a:xfrm>
              <a:off x="8744484" y="6039950"/>
              <a:ext cx="445245" cy="369332"/>
            </a:xfrm>
            <a:prstGeom prst="rect">
              <a:avLst/>
            </a:prstGeom>
            <a:noFill/>
          </p:spPr>
          <p:txBody>
            <a:bodyPr wrap="square" rtlCol="0">
              <a:spAutoFit/>
            </a:bodyPr>
            <a:lstStyle/>
            <a:p>
              <a:r>
                <a:rPr lang="en-US" dirty="0" smtClean="0"/>
                <a:t>15</a:t>
              </a:r>
              <a:endParaRPr lang="en-US" dirty="0"/>
            </a:p>
          </p:txBody>
        </p:sp>
      </p:grpSp>
      <p:cxnSp>
        <p:nvCxnSpPr>
          <p:cNvPr id="63" name="Straight Connector 62"/>
          <p:cNvCxnSpPr/>
          <p:nvPr/>
        </p:nvCxnSpPr>
        <p:spPr>
          <a:xfrm flipH="1">
            <a:off x="11193359" y="5536459"/>
            <a:ext cx="360219" cy="331526"/>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flipH="1">
            <a:off x="6281285" y="3309150"/>
            <a:ext cx="663512" cy="834519"/>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65" name="Rectangle 64"/>
          <p:cNvSpPr/>
          <p:nvPr/>
        </p:nvSpPr>
        <p:spPr>
          <a:xfrm>
            <a:off x="9013235" y="3413356"/>
            <a:ext cx="873568"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P2</a:t>
            </a:r>
            <a:endParaRPr lang="en-US" sz="2400" dirty="0"/>
          </a:p>
        </p:txBody>
      </p:sp>
      <p:sp>
        <p:nvSpPr>
          <p:cNvPr id="66" name="TextBox 65"/>
          <p:cNvSpPr txBox="1"/>
          <p:nvPr/>
        </p:nvSpPr>
        <p:spPr>
          <a:xfrm>
            <a:off x="1517297" y="4338147"/>
            <a:ext cx="3508094" cy="461665"/>
          </a:xfrm>
          <a:prstGeom prst="rect">
            <a:avLst/>
          </a:prstGeom>
          <a:noFill/>
        </p:spPr>
        <p:txBody>
          <a:bodyPr wrap="square" rtlCol="0">
            <a:spAutoFit/>
          </a:bodyPr>
          <a:lstStyle/>
          <a:p>
            <a:r>
              <a:rPr lang="en-US" sz="2400" b="1" dirty="0" smtClean="0"/>
              <a:t>Time Quantum = 2 </a:t>
            </a:r>
            <a:endParaRPr lang="en-US" sz="2400" b="1"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84176"/>
            <a:ext cx="11360727" cy="1508760"/>
          </a:xfrm>
        </p:spPr>
        <p:txBody>
          <a:bodyPr>
            <a:normAutofit fontScale="90000"/>
          </a:bodyPr>
          <a:lstStyle/>
          <a:p>
            <a:br>
              <a:rPr lang="en-US" b="1" dirty="0" smtClean="0"/>
            </a:br>
            <a:br>
              <a:rPr lang="en-US" b="1" dirty="0"/>
            </a:br>
            <a:endParaRPr lang="en-US" dirty="0"/>
          </a:p>
        </p:txBody>
      </p:sp>
      <p:sp>
        <p:nvSpPr>
          <p:cNvPr id="3" name="Content Placeholder 2"/>
          <p:cNvSpPr>
            <a:spLocks noGrp="1"/>
          </p:cNvSpPr>
          <p:nvPr>
            <p:ph idx="1"/>
          </p:nvPr>
        </p:nvSpPr>
        <p:spPr/>
        <p:txBody>
          <a:bodyPr/>
          <a:lstStyle/>
          <a:p>
            <a:r>
              <a:rPr lang="en-US" sz="2400" b="1" dirty="0">
                <a:effectLst>
                  <a:outerShdw blurRad="38100" dist="38100" dir="2700000" algn="tl">
                    <a:srgbClr val="000000">
                      <a:alpha val="43137"/>
                    </a:srgbClr>
                  </a:outerShdw>
                </a:effectLst>
              </a:rPr>
              <a:t>Round-Robin (RR) </a:t>
            </a:r>
            <a:r>
              <a:rPr lang="en-US" sz="2400" b="1" dirty="0"/>
              <a:t>Performance</a:t>
            </a:r>
            <a:endParaRPr lang="en-US" sz="2400" dirty="0"/>
          </a:p>
          <a:p>
            <a:pPr marL="0" indent="0">
              <a:buNone/>
            </a:pPr>
            <a:r>
              <a:rPr lang="en-US" sz="2400" b="1" dirty="0"/>
              <a:t> </a:t>
            </a:r>
            <a:endParaRPr lang="en-US" sz="2400" b="1" dirty="0"/>
          </a:p>
          <a:p>
            <a:pPr marL="0" indent="0">
              <a:buNone/>
            </a:pPr>
            <a:r>
              <a:rPr lang="en-US" sz="2400" b="1" dirty="0" smtClean="0"/>
              <a:t> </a:t>
            </a:r>
            <a:endParaRPr lang="en-US" sz="2400" b="1" dirty="0"/>
          </a:p>
          <a:p>
            <a:endParaRPr lang="en-US" sz="2000" b="1" dirty="0" smtClean="0">
              <a:effectLst>
                <a:outerShdw blurRad="38100" dist="38100" dir="2700000" algn="tl">
                  <a:srgbClr val="000000">
                    <a:alpha val="43137"/>
                  </a:srgbClr>
                </a:outerShdw>
              </a:effectLst>
            </a:endParaRPr>
          </a:p>
          <a:p>
            <a:pPr marL="0" indent="0">
              <a:buNone/>
            </a:pPr>
            <a:endParaRPr lang="en-US" sz="2000" b="1" dirty="0" smtClean="0">
              <a:effectLst>
                <a:outerShdw blurRad="38100" dist="38100" dir="2700000" algn="tl">
                  <a:srgbClr val="000000">
                    <a:alpha val="43137"/>
                  </a:srgbClr>
                </a:outerShdw>
              </a:effectLst>
            </a:endParaRPr>
          </a:p>
          <a:p>
            <a:pPr marL="0" indent="0">
              <a:buNone/>
            </a:pPr>
            <a:endParaRPr lang="en-US" sz="2000" b="1" dirty="0" smtClean="0">
              <a:effectLst>
                <a:outerShdw blurRad="38100" dist="38100" dir="2700000" algn="tl">
                  <a:srgbClr val="000000">
                    <a:alpha val="43137"/>
                  </a:srgbClr>
                </a:outerShdw>
              </a:effectLst>
            </a:endParaRPr>
          </a:p>
          <a:p>
            <a:pPr marL="0" indent="0">
              <a:buNone/>
            </a:pPr>
            <a:endParaRPr lang="en-US" sz="2000" b="1" dirty="0">
              <a:effectLst>
                <a:outerShdw blurRad="38100" dist="38100" dir="2700000" algn="tl">
                  <a:srgbClr val="000000">
                    <a:alpha val="43137"/>
                  </a:srgbClr>
                </a:outerShdw>
              </a:effectLst>
            </a:endParaRPr>
          </a:p>
          <a:p>
            <a:endParaRPr lang="en-US" dirty="0"/>
          </a:p>
        </p:txBody>
      </p:sp>
      <p:graphicFrame>
        <p:nvGraphicFramePr>
          <p:cNvPr id="4" name="Table 3"/>
          <p:cNvGraphicFramePr>
            <a:graphicFrameLocks noGrp="1"/>
          </p:cNvGraphicFramePr>
          <p:nvPr/>
        </p:nvGraphicFramePr>
        <p:xfrm>
          <a:off x="8537433" y="2252503"/>
          <a:ext cx="3634959" cy="3653784"/>
        </p:xfrm>
        <a:graphic>
          <a:graphicData uri="http://schemas.openxmlformats.org/drawingml/2006/table">
            <a:tbl>
              <a:tblPr firstRow="1" bandRow="1">
                <a:tableStyleId>{5C22544A-7EE6-4342-B048-85BDC9FD1C3A}</a:tableStyleId>
              </a:tblPr>
              <a:tblGrid>
                <a:gridCol w="1139584"/>
                <a:gridCol w="1302328"/>
                <a:gridCol w="1193047"/>
              </a:tblGrid>
              <a:tr h="450310">
                <a:tc>
                  <a:txBody>
                    <a:bodyPr/>
                    <a:lstStyle/>
                    <a:p>
                      <a:pPr algn="ctr"/>
                      <a:r>
                        <a:rPr lang="en-US" dirty="0" smtClean="0"/>
                        <a:t>Process No</a:t>
                      </a:r>
                      <a:endParaRPr lang="en-US" dirty="0"/>
                    </a:p>
                  </a:txBody>
                  <a:tcPr/>
                </a:tc>
                <a:tc>
                  <a:txBody>
                    <a:bodyPr/>
                    <a:lstStyle/>
                    <a:p>
                      <a:pPr algn="ctr"/>
                      <a:r>
                        <a:rPr lang="en-US" dirty="0" smtClean="0"/>
                        <a:t>Arrival Time</a:t>
                      </a:r>
                      <a:endParaRPr lang="en-US" dirty="0" smtClean="0"/>
                    </a:p>
                    <a:p>
                      <a:pPr algn="ctr"/>
                      <a:r>
                        <a:rPr lang="en-US" dirty="0" smtClean="0"/>
                        <a:t>(AT)</a:t>
                      </a:r>
                      <a:endParaRPr lang="en-US" dirty="0"/>
                    </a:p>
                  </a:txBody>
                  <a:tcPr/>
                </a:tc>
                <a:tc>
                  <a:txBody>
                    <a:bodyPr/>
                    <a:lstStyle/>
                    <a:p>
                      <a:pPr algn="ctr"/>
                      <a:r>
                        <a:rPr lang="en-US" dirty="0" smtClean="0"/>
                        <a:t>Burst Time (BT)</a:t>
                      </a:r>
                      <a:endParaRPr lang="en-US" dirty="0"/>
                    </a:p>
                  </a:txBody>
                  <a:tcPr/>
                </a:tc>
              </a:tr>
              <a:tr h="456564">
                <a:tc>
                  <a:txBody>
                    <a:bodyPr/>
                    <a:lstStyle/>
                    <a:p>
                      <a:pPr algn="ctr"/>
                      <a:r>
                        <a:rPr lang="en-US" dirty="0" smtClean="0"/>
                        <a:t>1</a:t>
                      </a:r>
                      <a:endParaRPr lang="en-US" dirty="0"/>
                    </a:p>
                  </a:txBody>
                  <a:tcPr/>
                </a:tc>
                <a:tc>
                  <a:txBody>
                    <a:bodyPr/>
                    <a:lstStyle/>
                    <a:p>
                      <a:pPr algn="ctr"/>
                      <a:r>
                        <a:rPr lang="en-US" dirty="0" smtClean="0"/>
                        <a:t>0</a:t>
                      </a:r>
                      <a:endParaRPr lang="en-US" dirty="0"/>
                    </a:p>
                  </a:txBody>
                  <a:tcPr/>
                </a:tc>
                <a:tc>
                  <a:txBody>
                    <a:bodyPr/>
                    <a:lstStyle/>
                    <a:p>
                      <a:pPr algn="ctr"/>
                      <a:r>
                        <a:rPr lang="en-US" dirty="0" smtClean="0"/>
                        <a:t>4      2    0  </a:t>
                      </a:r>
                      <a:endParaRPr lang="en-US" dirty="0"/>
                    </a:p>
                  </a:txBody>
                  <a:tcPr/>
                </a:tc>
              </a:tr>
              <a:tr h="456564">
                <a:tc>
                  <a:txBody>
                    <a:bodyPr/>
                    <a:lstStyle/>
                    <a:p>
                      <a:pPr algn="ctr"/>
                      <a:r>
                        <a:rPr lang="en-US" dirty="0" smtClean="0"/>
                        <a:t>2</a:t>
                      </a:r>
                      <a:endParaRPr lang="en-US" dirty="0"/>
                    </a:p>
                  </a:txBody>
                  <a:tcPr/>
                </a:tc>
                <a:tc>
                  <a:txBody>
                    <a:bodyPr/>
                    <a:lstStyle/>
                    <a:p>
                      <a:pPr algn="ctr"/>
                      <a:r>
                        <a:rPr lang="en-US" dirty="0" smtClean="0"/>
                        <a:t>1</a:t>
                      </a:r>
                      <a:endParaRPr lang="en-US" dirty="0"/>
                    </a:p>
                  </a:txBody>
                  <a:tcPr/>
                </a:tc>
                <a:tc>
                  <a:txBody>
                    <a:bodyPr/>
                    <a:lstStyle/>
                    <a:p>
                      <a:pPr algn="ctr"/>
                      <a:r>
                        <a:rPr lang="en-US" dirty="0" smtClean="0"/>
                        <a:t>5     3     1  </a:t>
                      </a:r>
                      <a:endParaRPr lang="en-US" dirty="0"/>
                    </a:p>
                  </a:txBody>
                  <a:tcPr/>
                </a:tc>
              </a:tr>
              <a:tr h="456564">
                <a:tc>
                  <a:txBody>
                    <a:bodyPr/>
                    <a:lstStyle/>
                    <a:p>
                      <a:pPr algn="ctr"/>
                      <a:r>
                        <a:rPr lang="en-US" dirty="0" smtClean="0"/>
                        <a:t>3</a:t>
                      </a:r>
                      <a:endParaRPr lang="en-US" dirty="0"/>
                    </a:p>
                  </a:txBody>
                  <a:tcPr/>
                </a:tc>
                <a:tc>
                  <a:txBody>
                    <a:bodyPr/>
                    <a:lstStyle/>
                    <a:p>
                      <a:pPr algn="ctr"/>
                      <a:r>
                        <a:rPr lang="en-US" dirty="0" smtClean="0"/>
                        <a:t>2</a:t>
                      </a:r>
                      <a:endParaRPr lang="en-US" dirty="0"/>
                    </a:p>
                  </a:txBody>
                  <a:tcPr/>
                </a:tc>
                <a:tc>
                  <a:txBody>
                    <a:bodyPr/>
                    <a:lstStyle/>
                    <a:p>
                      <a:pPr algn="ctr"/>
                      <a:r>
                        <a:rPr lang="en-US" dirty="0" smtClean="0"/>
                        <a:t>2    </a:t>
                      </a:r>
                      <a:endParaRPr lang="en-US" dirty="0"/>
                    </a:p>
                  </a:txBody>
                  <a:tcPr/>
                </a:tc>
              </a:tr>
              <a:tr h="456564">
                <a:tc>
                  <a:txBody>
                    <a:bodyPr/>
                    <a:lstStyle/>
                    <a:p>
                      <a:pPr algn="ctr"/>
                      <a:r>
                        <a:rPr lang="en-US" dirty="0" smtClean="0"/>
                        <a:t>4</a:t>
                      </a:r>
                      <a:endParaRPr lang="en-US" dirty="0"/>
                    </a:p>
                  </a:txBody>
                  <a:tcPr/>
                </a:tc>
                <a:tc>
                  <a:txBody>
                    <a:bodyPr/>
                    <a:lstStyle/>
                    <a:p>
                      <a:pPr algn="ctr"/>
                      <a:r>
                        <a:rPr lang="en-US" dirty="0" smtClean="0"/>
                        <a:t>3</a:t>
                      </a:r>
                      <a:endParaRPr lang="en-US" dirty="0"/>
                    </a:p>
                  </a:txBody>
                  <a:tcPr/>
                </a:tc>
                <a:tc>
                  <a:txBody>
                    <a:bodyPr/>
                    <a:lstStyle/>
                    <a:p>
                      <a:pPr algn="ctr"/>
                      <a:r>
                        <a:rPr lang="en-US" dirty="0" smtClean="0"/>
                        <a:t>1      0</a:t>
                      </a:r>
                      <a:endParaRPr lang="en-US" dirty="0"/>
                    </a:p>
                  </a:txBody>
                  <a:tcPr/>
                </a:tc>
              </a:tr>
              <a:tr h="456564">
                <a:tc>
                  <a:txBody>
                    <a:bodyPr/>
                    <a:lstStyle/>
                    <a:p>
                      <a:pPr algn="ctr"/>
                      <a:r>
                        <a:rPr lang="en-US" dirty="0" smtClean="0"/>
                        <a:t>5</a:t>
                      </a:r>
                      <a:endParaRPr lang="en-US" dirty="0"/>
                    </a:p>
                  </a:txBody>
                  <a:tcPr/>
                </a:tc>
                <a:tc>
                  <a:txBody>
                    <a:bodyPr/>
                    <a:lstStyle/>
                    <a:p>
                      <a:pPr algn="ctr"/>
                      <a:r>
                        <a:rPr lang="en-US" dirty="0" smtClean="0"/>
                        <a:t>4</a:t>
                      </a:r>
                      <a:endParaRPr lang="en-US" dirty="0"/>
                    </a:p>
                  </a:txBody>
                  <a:tcPr/>
                </a:tc>
                <a:tc>
                  <a:txBody>
                    <a:bodyPr/>
                    <a:lstStyle/>
                    <a:p>
                      <a:pPr algn="ctr"/>
                      <a:r>
                        <a:rPr lang="en-US" dirty="0" smtClean="0"/>
                        <a:t>6    4   2</a:t>
                      </a:r>
                      <a:endParaRPr lang="en-US" dirty="0"/>
                    </a:p>
                  </a:txBody>
                  <a:tcPr/>
                </a:tc>
              </a:tr>
              <a:tr h="456564">
                <a:tc>
                  <a:txBody>
                    <a:bodyPr/>
                    <a:lstStyle/>
                    <a:p>
                      <a:pPr algn="ctr"/>
                      <a:r>
                        <a:rPr lang="en-US" dirty="0" smtClean="0"/>
                        <a:t>6</a:t>
                      </a:r>
                      <a:endParaRPr lang="en-US" dirty="0"/>
                    </a:p>
                  </a:txBody>
                  <a:tcPr/>
                </a:tc>
                <a:tc>
                  <a:txBody>
                    <a:bodyPr/>
                    <a:lstStyle/>
                    <a:p>
                      <a:pPr algn="ctr"/>
                      <a:r>
                        <a:rPr lang="en-US" dirty="0" smtClean="0"/>
                        <a:t>5</a:t>
                      </a:r>
                      <a:endParaRPr lang="en-US" dirty="0"/>
                    </a:p>
                  </a:txBody>
                  <a:tcPr/>
                </a:tc>
                <a:tc>
                  <a:txBody>
                    <a:bodyPr/>
                    <a:lstStyle/>
                    <a:p>
                      <a:pPr algn="ctr"/>
                      <a:r>
                        <a:rPr lang="en-US" dirty="0" smtClean="0"/>
                        <a:t>3    1</a:t>
                      </a:r>
                      <a:endParaRPr lang="en-US" dirty="0"/>
                    </a:p>
                  </a:txBody>
                  <a:tcPr/>
                </a:tc>
              </a:tr>
            </a:tbl>
          </a:graphicData>
        </a:graphic>
      </p:graphicFrame>
      <p:sp>
        <p:nvSpPr>
          <p:cNvPr id="20" name="TextBox 19"/>
          <p:cNvSpPr txBox="1"/>
          <p:nvPr/>
        </p:nvSpPr>
        <p:spPr>
          <a:xfrm>
            <a:off x="898209" y="2895862"/>
            <a:ext cx="1835620" cy="369332"/>
          </a:xfrm>
          <a:prstGeom prst="rect">
            <a:avLst/>
          </a:prstGeom>
          <a:noFill/>
        </p:spPr>
        <p:txBody>
          <a:bodyPr wrap="square" rtlCol="0">
            <a:spAutoFit/>
          </a:bodyPr>
          <a:lstStyle/>
          <a:p>
            <a:r>
              <a:rPr lang="en-US" dirty="0" smtClean="0"/>
              <a:t>Process Que </a:t>
            </a:r>
            <a:endParaRPr lang="en-US" dirty="0"/>
          </a:p>
        </p:txBody>
      </p:sp>
      <p:sp>
        <p:nvSpPr>
          <p:cNvPr id="95" name="TextBox 94"/>
          <p:cNvSpPr txBox="1"/>
          <p:nvPr/>
        </p:nvSpPr>
        <p:spPr>
          <a:xfrm>
            <a:off x="1202919" y="5112125"/>
            <a:ext cx="1835620" cy="369332"/>
          </a:xfrm>
          <a:prstGeom prst="rect">
            <a:avLst/>
          </a:prstGeom>
          <a:noFill/>
        </p:spPr>
        <p:txBody>
          <a:bodyPr wrap="square" rtlCol="0">
            <a:spAutoFit/>
          </a:bodyPr>
          <a:lstStyle/>
          <a:p>
            <a:r>
              <a:rPr lang="en-US" b="1" dirty="0" smtClean="0">
                <a:effectLst>
                  <a:outerShdw blurRad="38100" dist="38100" dir="2700000" algn="tl">
                    <a:srgbClr val="000000">
                      <a:alpha val="43137"/>
                    </a:srgbClr>
                  </a:outerShdw>
                </a:effectLst>
              </a:rPr>
              <a:t>Gantt Chart</a:t>
            </a:r>
            <a:endParaRPr lang="en-US" b="1" dirty="0">
              <a:effectLst>
                <a:outerShdw blurRad="38100" dist="38100" dir="2700000" algn="tl">
                  <a:srgbClr val="000000">
                    <a:alpha val="43137"/>
                  </a:srgbClr>
                </a:outerShdw>
              </a:effectLst>
            </a:endParaRPr>
          </a:p>
        </p:txBody>
      </p:sp>
      <p:sp>
        <p:nvSpPr>
          <p:cNvPr id="28" name="Title 1"/>
          <p:cNvSpPr txBox="1"/>
          <p:nvPr/>
        </p:nvSpPr>
        <p:spPr>
          <a:xfrm>
            <a:off x="0" y="182880"/>
            <a:ext cx="12192000" cy="1626895"/>
          </a:xfrm>
          <a:prstGeom prst="rect">
            <a:avLst/>
          </a:prstGeom>
          <a:solidFill>
            <a:schemeClr val="accent2"/>
          </a:solidFill>
        </p:spPr>
        <p:txBody>
          <a:bodyPr vert="horz" lIns="91440" tIns="45720" rIns="91440" bIns="45720" rtlCol="0" anchor="ctr">
            <a:normAutofit fontScale="97500"/>
          </a:bodyPr>
          <a:lst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a:lstStyle>
          <a:p>
            <a:br>
              <a:rPr lang="en-US" b="1" dirty="0" smtClean="0"/>
            </a:br>
            <a:r>
              <a:rPr lang="en-US" b="1" dirty="0">
                <a:effectLst>
                  <a:outerShdw blurRad="38100" dist="38100" dir="2700000" algn="tl">
                    <a:srgbClr val="000000">
                      <a:alpha val="43137"/>
                    </a:srgbClr>
                  </a:outerShdw>
                </a:effectLst>
              </a:rPr>
              <a:t>Round-Robin (RR) </a:t>
            </a:r>
            <a:r>
              <a:rPr lang="en-US" b="1" dirty="0"/>
              <a:t>Performance</a:t>
            </a:r>
            <a:endParaRPr lang="en-US" dirty="0"/>
          </a:p>
          <a:p>
            <a:r>
              <a:rPr lang="en-US" b="1" dirty="0"/>
              <a:t> </a:t>
            </a:r>
            <a:endParaRPr lang="en-US" b="1" dirty="0"/>
          </a:p>
        </p:txBody>
      </p:sp>
      <p:sp>
        <p:nvSpPr>
          <p:cNvPr id="5" name="Footer Placeholder 4"/>
          <p:cNvSpPr>
            <a:spLocks noGrp="1"/>
          </p:cNvSpPr>
          <p:nvPr>
            <p:ph type="ftr" sz="quarter" idx="11"/>
          </p:nvPr>
        </p:nvSpPr>
        <p:spPr/>
        <p:txBody>
          <a:bodyPr/>
          <a:lstStyle/>
          <a:p>
            <a:r>
              <a:rPr lang="en-US" smtClean="0"/>
              <a:t>Total 81 Slides</a:t>
            </a:r>
            <a:endParaRPr lang="en-US"/>
          </a:p>
        </p:txBody>
      </p:sp>
      <p:sp>
        <p:nvSpPr>
          <p:cNvPr id="6" name="Slide Number Placeholder 5"/>
          <p:cNvSpPr>
            <a:spLocks noGrp="1"/>
          </p:cNvSpPr>
          <p:nvPr>
            <p:ph type="sldNum" sz="quarter" idx="12"/>
          </p:nvPr>
        </p:nvSpPr>
        <p:spPr/>
        <p:txBody>
          <a:bodyPr/>
          <a:lstStyle/>
          <a:p>
            <a:fld id="{F786D4BC-F94B-4070-BC7E-46CD478BA6CC}" type="slidenum">
              <a:rPr lang="en-US" smtClean="0"/>
            </a:fld>
            <a:endParaRPr lang="en-US"/>
          </a:p>
        </p:txBody>
      </p:sp>
      <p:cxnSp>
        <p:nvCxnSpPr>
          <p:cNvPr id="32" name="Straight Connector 31"/>
          <p:cNvCxnSpPr/>
          <p:nvPr/>
        </p:nvCxnSpPr>
        <p:spPr>
          <a:xfrm flipH="1">
            <a:off x="10996938" y="3238409"/>
            <a:ext cx="360219" cy="331526"/>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11007557" y="3693890"/>
            <a:ext cx="360219" cy="331526"/>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11350161" y="4182723"/>
            <a:ext cx="360219" cy="331526"/>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a:off x="11463353" y="3191355"/>
            <a:ext cx="360219" cy="331526"/>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11143327" y="4555841"/>
            <a:ext cx="360219" cy="331526"/>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a:off x="11132059" y="5020444"/>
            <a:ext cx="360219" cy="331526"/>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grpSp>
        <p:nvGrpSpPr>
          <p:cNvPr id="7" name="Group 6"/>
          <p:cNvGrpSpPr/>
          <p:nvPr/>
        </p:nvGrpSpPr>
        <p:grpSpPr>
          <a:xfrm>
            <a:off x="119140" y="3244876"/>
            <a:ext cx="8004515" cy="943783"/>
            <a:chOff x="119140" y="3244876"/>
            <a:chExt cx="8004515" cy="943783"/>
          </a:xfrm>
        </p:grpSpPr>
        <p:grpSp>
          <p:nvGrpSpPr>
            <p:cNvPr id="18" name="Group 17"/>
            <p:cNvGrpSpPr/>
            <p:nvPr/>
          </p:nvGrpSpPr>
          <p:grpSpPr>
            <a:xfrm>
              <a:off x="119140" y="3392264"/>
              <a:ext cx="2637835" cy="484095"/>
              <a:chOff x="3644153" y="5150225"/>
              <a:chExt cx="3451413" cy="484095"/>
            </a:xfrm>
          </p:grpSpPr>
          <p:sp>
            <p:nvSpPr>
              <p:cNvPr id="19" name="Rectangle 18"/>
              <p:cNvSpPr/>
              <p:nvPr/>
            </p:nvSpPr>
            <p:spPr>
              <a:xfrm>
                <a:off x="3644153" y="5150225"/>
                <a:ext cx="1143000"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 P1</a:t>
                </a:r>
                <a:endParaRPr lang="en-US" sz="2400" dirty="0"/>
              </a:p>
            </p:txBody>
          </p:sp>
          <p:sp>
            <p:nvSpPr>
              <p:cNvPr id="21" name="Rectangle 20"/>
              <p:cNvSpPr/>
              <p:nvPr/>
            </p:nvSpPr>
            <p:spPr>
              <a:xfrm>
                <a:off x="4805083" y="5150225"/>
                <a:ext cx="1142999"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P2</a:t>
                </a:r>
                <a:endParaRPr lang="en-US" sz="2400" dirty="0"/>
              </a:p>
            </p:txBody>
          </p:sp>
          <p:sp>
            <p:nvSpPr>
              <p:cNvPr id="22" name="Rectangle 21"/>
              <p:cNvSpPr/>
              <p:nvPr/>
            </p:nvSpPr>
            <p:spPr>
              <a:xfrm>
                <a:off x="5952566" y="5150226"/>
                <a:ext cx="1143000"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P3</a:t>
                </a:r>
                <a:endParaRPr lang="en-US" sz="2400" dirty="0"/>
              </a:p>
            </p:txBody>
          </p:sp>
        </p:grpSp>
        <p:sp>
          <p:nvSpPr>
            <p:cNvPr id="29" name="Rectangle 28"/>
            <p:cNvSpPr/>
            <p:nvPr/>
          </p:nvSpPr>
          <p:spPr>
            <a:xfrm>
              <a:off x="2785908" y="3404172"/>
              <a:ext cx="873568"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 P1</a:t>
              </a:r>
              <a:endParaRPr lang="en-US" sz="2400" dirty="0"/>
            </a:p>
          </p:txBody>
        </p:sp>
        <p:cxnSp>
          <p:nvCxnSpPr>
            <p:cNvPr id="30" name="Straight Connector 29"/>
            <p:cNvCxnSpPr/>
            <p:nvPr/>
          </p:nvCxnSpPr>
          <p:spPr>
            <a:xfrm flipH="1">
              <a:off x="255529" y="3280281"/>
              <a:ext cx="663512" cy="834519"/>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a:off x="1075369" y="3354140"/>
              <a:ext cx="663512" cy="834519"/>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3661348" y="3397080"/>
              <a:ext cx="873568"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 P4</a:t>
              </a:r>
              <a:endParaRPr lang="en-US" sz="2400" dirty="0"/>
            </a:p>
          </p:txBody>
        </p:sp>
        <p:sp>
          <p:nvSpPr>
            <p:cNvPr id="27" name="Rectangle 26"/>
            <p:cNvSpPr/>
            <p:nvPr/>
          </p:nvSpPr>
          <p:spPr>
            <a:xfrm>
              <a:off x="4555474" y="3401288"/>
              <a:ext cx="873568"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 P5</a:t>
              </a:r>
              <a:endParaRPr lang="en-US" sz="2400" dirty="0"/>
            </a:p>
          </p:txBody>
        </p:sp>
        <p:sp>
          <p:nvSpPr>
            <p:cNvPr id="34" name="Rectangle 33"/>
            <p:cNvSpPr/>
            <p:nvPr/>
          </p:nvSpPr>
          <p:spPr>
            <a:xfrm>
              <a:off x="5477640" y="3404172"/>
              <a:ext cx="873568"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P2</a:t>
              </a:r>
              <a:endParaRPr lang="en-US" sz="2400" dirty="0"/>
            </a:p>
          </p:txBody>
        </p:sp>
        <p:sp>
          <p:nvSpPr>
            <p:cNvPr id="45" name="Rectangle 44"/>
            <p:cNvSpPr/>
            <p:nvPr/>
          </p:nvSpPr>
          <p:spPr>
            <a:xfrm>
              <a:off x="6329233" y="3409393"/>
              <a:ext cx="873568"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P6</a:t>
              </a:r>
              <a:endParaRPr lang="en-US" sz="2400" dirty="0"/>
            </a:p>
          </p:txBody>
        </p:sp>
        <p:cxnSp>
          <p:nvCxnSpPr>
            <p:cNvPr id="46" name="Straight Connector 45"/>
            <p:cNvCxnSpPr/>
            <p:nvPr/>
          </p:nvCxnSpPr>
          <p:spPr>
            <a:xfrm flipH="1">
              <a:off x="1873065" y="3290662"/>
              <a:ext cx="663512" cy="834519"/>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a:off x="2791426" y="3261727"/>
              <a:ext cx="663512" cy="834519"/>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a:off x="3686099" y="3264973"/>
              <a:ext cx="663512" cy="834519"/>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a:off x="4617736" y="3244876"/>
              <a:ext cx="663512" cy="834519"/>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55" name="Rectangle 54"/>
            <p:cNvSpPr/>
            <p:nvPr/>
          </p:nvSpPr>
          <p:spPr>
            <a:xfrm>
              <a:off x="7250087" y="3410045"/>
              <a:ext cx="873568"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 P5</a:t>
              </a:r>
              <a:endParaRPr lang="en-US" sz="2400" dirty="0"/>
            </a:p>
          </p:txBody>
        </p:sp>
      </p:grpSp>
      <p:cxnSp>
        <p:nvCxnSpPr>
          <p:cNvPr id="58" name="Straight Connector 57"/>
          <p:cNvCxnSpPr/>
          <p:nvPr/>
        </p:nvCxnSpPr>
        <p:spPr>
          <a:xfrm flipH="1">
            <a:off x="11397895" y="3697609"/>
            <a:ext cx="360219" cy="331526"/>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59" name="Rectangle 58"/>
          <p:cNvSpPr/>
          <p:nvPr/>
        </p:nvSpPr>
        <p:spPr>
          <a:xfrm>
            <a:off x="8144047" y="3420088"/>
            <a:ext cx="873568"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P6</a:t>
            </a:r>
            <a:endParaRPr lang="en-US" sz="2400" dirty="0"/>
          </a:p>
        </p:txBody>
      </p:sp>
      <p:cxnSp>
        <p:nvCxnSpPr>
          <p:cNvPr id="60" name="Straight Connector 59"/>
          <p:cNvCxnSpPr/>
          <p:nvPr/>
        </p:nvCxnSpPr>
        <p:spPr>
          <a:xfrm flipH="1">
            <a:off x="5536028" y="3223276"/>
            <a:ext cx="663512" cy="834519"/>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86690" y="5990866"/>
            <a:ext cx="8146868" cy="882510"/>
            <a:chOff x="1042861" y="5574009"/>
            <a:chExt cx="8146868" cy="882510"/>
          </a:xfrm>
        </p:grpSpPr>
        <p:grpSp>
          <p:nvGrpSpPr>
            <p:cNvPr id="26" name="Group 25"/>
            <p:cNvGrpSpPr/>
            <p:nvPr/>
          </p:nvGrpSpPr>
          <p:grpSpPr>
            <a:xfrm>
              <a:off x="1042861" y="5583238"/>
              <a:ext cx="1546316" cy="853426"/>
              <a:chOff x="3480547" y="5150225"/>
              <a:chExt cx="1546316" cy="853426"/>
            </a:xfrm>
          </p:grpSpPr>
          <p:sp>
            <p:nvSpPr>
              <p:cNvPr id="35" name="Rectangle 34"/>
              <p:cNvSpPr/>
              <p:nvPr/>
            </p:nvSpPr>
            <p:spPr>
              <a:xfrm>
                <a:off x="3644153" y="5150225"/>
                <a:ext cx="1143000"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 P1</a:t>
                </a:r>
                <a:endParaRPr lang="en-US" sz="2400" dirty="0"/>
              </a:p>
            </p:txBody>
          </p:sp>
          <p:sp>
            <p:nvSpPr>
              <p:cNvPr id="38" name="TextBox 37"/>
              <p:cNvSpPr txBox="1"/>
              <p:nvPr/>
            </p:nvSpPr>
            <p:spPr>
              <a:xfrm>
                <a:off x="3480547" y="5634319"/>
                <a:ext cx="295835" cy="369332"/>
              </a:xfrm>
              <a:prstGeom prst="rect">
                <a:avLst/>
              </a:prstGeom>
              <a:noFill/>
            </p:spPr>
            <p:txBody>
              <a:bodyPr wrap="square" rtlCol="0">
                <a:spAutoFit/>
              </a:bodyPr>
              <a:lstStyle/>
              <a:p>
                <a:r>
                  <a:rPr lang="en-US" dirty="0" smtClean="0"/>
                  <a:t>0</a:t>
                </a:r>
                <a:endParaRPr lang="en-US" dirty="0"/>
              </a:p>
            </p:txBody>
          </p:sp>
          <p:sp>
            <p:nvSpPr>
              <p:cNvPr id="39" name="TextBox 38"/>
              <p:cNvSpPr txBox="1"/>
              <p:nvPr/>
            </p:nvSpPr>
            <p:spPr>
              <a:xfrm>
                <a:off x="4581618" y="5593364"/>
                <a:ext cx="445245" cy="369332"/>
              </a:xfrm>
              <a:prstGeom prst="rect">
                <a:avLst/>
              </a:prstGeom>
              <a:noFill/>
            </p:spPr>
            <p:txBody>
              <a:bodyPr wrap="square" rtlCol="0">
                <a:spAutoFit/>
              </a:bodyPr>
              <a:lstStyle/>
              <a:p>
                <a:r>
                  <a:rPr lang="en-US" dirty="0"/>
                  <a:t>2</a:t>
                </a:r>
                <a:endParaRPr lang="en-US" dirty="0"/>
              </a:p>
            </p:txBody>
          </p:sp>
        </p:grpSp>
        <p:sp>
          <p:nvSpPr>
            <p:cNvPr id="98" name="Rectangle 97"/>
            <p:cNvSpPr/>
            <p:nvPr/>
          </p:nvSpPr>
          <p:spPr>
            <a:xfrm>
              <a:off x="2388312" y="5576616"/>
              <a:ext cx="1143000"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 P2</a:t>
              </a:r>
              <a:endParaRPr lang="en-US" sz="2400" dirty="0"/>
            </a:p>
          </p:txBody>
        </p:sp>
        <p:sp>
          <p:nvSpPr>
            <p:cNvPr id="99" name="TextBox 98"/>
            <p:cNvSpPr txBox="1"/>
            <p:nvPr/>
          </p:nvSpPr>
          <p:spPr>
            <a:xfrm>
              <a:off x="3304019" y="6067332"/>
              <a:ext cx="445245" cy="369332"/>
            </a:xfrm>
            <a:prstGeom prst="rect">
              <a:avLst/>
            </a:prstGeom>
            <a:noFill/>
          </p:spPr>
          <p:txBody>
            <a:bodyPr wrap="square" rtlCol="0">
              <a:spAutoFit/>
            </a:bodyPr>
            <a:lstStyle/>
            <a:p>
              <a:r>
                <a:rPr lang="en-US" dirty="0"/>
                <a:t>4</a:t>
              </a:r>
              <a:endParaRPr lang="en-US" dirty="0"/>
            </a:p>
          </p:txBody>
        </p:sp>
        <p:sp>
          <p:nvSpPr>
            <p:cNvPr id="42" name="Rectangle 41"/>
            <p:cNvSpPr/>
            <p:nvPr/>
          </p:nvSpPr>
          <p:spPr>
            <a:xfrm>
              <a:off x="3578908" y="5587154"/>
              <a:ext cx="873568"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P3</a:t>
              </a:r>
              <a:endParaRPr lang="en-US" sz="2400" dirty="0"/>
            </a:p>
          </p:txBody>
        </p:sp>
        <p:sp>
          <p:nvSpPr>
            <p:cNvPr id="43" name="TextBox 42"/>
            <p:cNvSpPr txBox="1"/>
            <p:nvPr/>
          </p:nvSpPr>
          <p:spPr>
            <a:xfrm>
              <a:off x="4289696" y="6087187"/>
              <a:ext cx="445245" cy="369332"/>
            </a:xfrm>
            <a:prstGeom prst="rect">
              <a:avLst/>
            </a:prstGeom>
            <a:noFill/>
          </p:spPr>
          <p:txBody>
            <a:bodyPr wrap="square" rtlCol="0">
              <a:spAutoFit/>
            </a:bodyPr>
            <a:lstStyle/>
            <a:p>
              <a:r>
                <a:rPr lang="en-US" dirty="0" smtClean="0"/>
                <a:t>6</a:t>
              </a:r>
              <a:endParaRPr lang="en-US" dirty="0"/>
            </a:p>
          </p:txBody>
        </p:sp>
        <p:sp>
          <p:nvSpPr>
            <p:cNvPr id="36" name="Rectangle 35"/>
            <p:cNvSpPr/>
            <p:nvPr/>
          </p:nvSpPr>
          <p:spPr>
            <a:xfrm>
              <a:off x="4481615" y="5575532"/>
              <a:ext cx="873568"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 P1</a:t>
              </a:r>
              <a:endParaRPr lang="en-US" sz="2400" dirty="0"/>
            </a:p>
          </p:txBody>
        </p:sp>
        <p:sp>
          <p:nvSpPr>
            <p:cNvPr id="37" name="TextBox 36"/>
            <p:cNvSpPr txBox="1"/>
            <p:nvPr/>
          </p:nvSpPr>
          <p:spPr>
            <a:xfrm>
              <a:off x="5152361" y="6067332"/>
              <a:ext cx="445245" cy="369332"/>
            </a:xfrm>
            <a:prstGeom prst="rect">
              <a:avLst/>
            </a:prstGeom>
            <a:noFill/>
          </p:spPr>
          <p:txBody>
            <a:bodyPr wrap="square" rtlCol="0">
              <a:spAutoFit/>
            </a:bodyPr>
            <a:lstStyle/>
            <a:p>
              <a:r>
                <a:rPr lang="en-US" dirty="0"/>
                <a:t>8</a:t>
              </a:r>
              <a:endParaRPr lang="en-US" dirty="0"/>
            </a:p>
          </p:txBody>
        </p:sp>
        <p:sp>
          <p:nvSpPr>
            <p:cNvPr id="48" name="Rectangle 47"/>
            <p:cNvSpPr/>
            <p:nvPr/>
          </p:nvSpPr>
          <p:spPr>
            <a:xfrm>
              <a:off x="5374984" y="5580171"/>
              <a:ext cx="873568"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 P4</a:t>
              </a:r>
              <a:endParaRPr lang="en-US" sz="2400" dirty="0"/>
            </a:p>
          </p:txBody>
        </p:sp>
        <p:sp>
          <p:nvSpPr>
            <p:cNvPr id="49" name="TextBox 48"/>
            <p:cNvSpPr txBox="1"/>
            <p:nvPr/>
          </p:nvSpPr>
          <p:spPr>
            <a:xfrm>
              <a:off x="6094959" y="6084533"/>
              <a:ext cx="445245" cy="369332"/>
            </a:xfrm>
            <a:prstGeom prst="rect">
              <a:avLst/>
            </a:prstGeom>
            <a:noFill/>
          </p:spPr>
          <p:txBody>
            <a:bodyPr wrap="square" rtlCol="0">
              <a:spAutoFit/>
            </a:bodyPr>
            <a:lstStyle/>
            <a:p>
              <a:r>
                <a:rPr lang="en-US" dirty="0"/>
                <a:t>9</a:t>
              </a:r>
              <a:endParaRPr lang="en-US" dirty="0"/>
            </a:p>
          </p:txBody>
        </p:sp>
        <p:sp>
          <p:nvSpPr>
            <p:cNvPr id="52" name="Rectangle 51"/>
            <p:cNvSpPr/>
            <p:nvPr/>
          </p:nvSpPr>
          <p:spPr>
            <a:xfrm>
              <a:off x="6296180" y="5584848"/>
              <a:ext cx="873568"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 P5</a:t>
              </a:r>
              <a:endParaRPr lang="en-US" sz="2400" dirty="0"/>
            </a:p>
          </p:txBody>
        </p:sp>
        <p:sp>
          <p:nvSpPr>
            <p:cNvPr id="53" name="TextBox 52"/>
            <p:cNvSpPr txBox="1"/>
            <p:nvPr/>
          </p:nvSpPr>
          <p:spPr>
            <a:xfrm>
              <a:off x="6997515" y="6060399"/>
              <a:ext cx="445245" cy="369332"/>
            </a:xfrm>
            <a:prstGeom prst="rect">
              <a:avLst/>
            </a:prstGeom>
            <a:noFill/>
          </p:spPr>
          <p:txBody>
            <a:bodyPr wrap="square" rtlCol="0">
              <a:spAutoFit/>
            </a:bodyPr>
            <a:lstStyle/>
            <a:p>
              <a:r>
                <a:rPr lang="en-US" dirty="0" smtClean="0"/>
                <a:t>11</a:t>
              </a:r>
              <a:endParaRPr lang="en-US" dirty="0"/>
            </a:p>
          </p:txBody>
        </p:sp>
        <p:sp>
          <p:nvSpPr>
            <p:cNvPr id="56" name="Rectangle 55"/>
            <p:cNvSpPr/>
            <p:nvPr/>
          </p:nvSpPr>
          <p:spPr>
            <a:xfrm>
              <a:off x="7189549" y="5574009"/>
              <a:ext cx="873568"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P2</a:t>
              </a:r>
              <a:endParaRPr lang="en-US" sz="2400" dirty="0"/>
            </a:p>
          </p:txBody>
        </p:sp>
        <p:sp>
          <p:nvSpPr>
            <p:cNvPr id="57" name="TextBox 56"/>
            <p:cNvSpPr txBox="1"/>
            <p:nvPr/>
          </p:nvSpPr>
          <p:spPr>
            <a:xfrm>
              <a:off x="7900222" y="6026377"/>
              <a:ext cx="445245" cy="369332"/>
            </a:xfrm>
            <a:prstGeom prst="rect">
              <a:avLst/>
            </a:prstGeom>
            <a:noFill/>
          </p:spPr>
          <p:txBody>
            <a:bodyPr wrap="square" rtlCol="0">
              <a:spAutoFit/>
            </a:bodyPr>
            <a:lstStyle/>
            <a:p>
              <a:r>
                <a:rPr lang="en-US" dirty="0" smtClean="0"/>
                <a:t>13</a:t>
              </a:r>
              <a:endParaRPr lang="en-US" dirty="0"/>
            </a:p>
          </p:txBody>
        </p:sp>
        <p:sp>
          <p:nvSpPr>
            <p:cNvPr id="61" name="Rectangle 60"/>
            <p:cNvSpPr/>
            <p:nvPr/>
          </p:nvSpPr>
          <p:spPr>
            <a:xfrm>
              <a:off x="8110713" y="5580799"/>
              <a:ext cx="873568"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P6</a:t>
              </a:r>
              <a:endParaRPr lang="en-US" sz="2400" dirty="0"/>
            </a:p>
          </p:txBody>
        </p:sp>
        <p:sp>
          <p:nvSpPr>
            <p:cNvPr id="62" name="TextBox 61"/>
            <p:cNvSpPr txBox="1"/>
            <p:nvPr/>
          </p:nvSpPr>
          <p:spPr>
            <a:xfrm>
              <a:off x="8744484" y="6039950"/>
              <a:ext cx="445245" cy="369332"/>
            </a:xfrm>
            <a:prstGeom prst="rect">
              <a:avLst/>
            </a:prstGeom>
            <a:noFill/>
          </p:spPr>
          <p:txBody>
            <a:bodyPr wrap="square" rtlCol="0">
              <a:spAutoFit/>
            </a:bodyPr>
            <a:lstStyle/>
            <a:p>
              <a:r>
                <a:rPr lang="en-US" dirty="0" smtClean="0"/>
                <a:t>15</a:t>
              </a:r>
              <a:endParaRPr lang="en-US" dirty="0"/>
            </a:p>
          </p:txBody>
        </p:sp>
      </p:grpSp>
      <p:cxnSp>
        <p:nvCxnSpPr>
          <p:cNvPr id="63" name="Straight Connector 62"/>
          <p:cNvCxnSpPr/>
          <p:nvPr/>
        </p:nvCxnSpPr>
        <p:spPr>
          <a:xfrm flipH="1">
            <a:off x="11193359" y="5536459"/>
            <a:ext cx="360219" cy="331526"/>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flipH="1">
            <a:off x="6281285" y="3309150"/>
            <a:ext cx="663512" cy="834519"/>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65" name="Rectangle 64"/>
          <p:cNvSpPr/>
          <p:nvPr/>
        </p:nvSpPr>
        <p:spPr>
          <a:xfrm>
            <a:off x="7898880" y="5997656"/>
            <a:ext cx="873568"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 P5</a:t>
            </a:r>
            <a:endParaRPr lang="en-US" sz="2400" dirty="0"/>
          </a:p>
        </p:txBody>
      </p:sp>
      <p:sp>
        <p:nvSpPr>
          <p:cNvPr id="67" name="TextBox 66"/>
          <p:cNvSpPr txBox="1"/>
          <p:nvPr/>
        </p:nvSpPr>
        <p:spPr>
          <a:xfrm>
            <a:off x="8518411" y="6447952"/>
            <a:ext cx="445245" cy="369332"/>
          </a:xfrm>
          <a:prstGeom prst="rect">
            <a:avLst/>
          </a:prstGeom>
          <a:noFill/>
        </p:spPr>
        <p:txBody>
          <a:bodyPr wrap="square" rtlCol="0">
            <a:spAutoFit/>
          </a:bodyPr>
          <a:lstStyle/>
          <a:p>
            <a:r>
              <a:rPr lang="en-US" dirty="0" smtClean="0"/>
              <a:t>17</a:t>
            </a:r>
            <a:endParaRPr lang="en-US" dirty="0"/>
          </a:p>
        </p:txBody>
      </p:sp>
      <p:sp>
        <p:nvSpPr>
          <p:cNvPr id="68" name="Rectangle 67"/>
          <p:cNvSpPr/>
          <p:nvPr/>
        </p:nvSpPr>
        <p:spPr>
          <a:xfrm>
            <a:off x="9851179" y="3382883"/>
            <a:ext cx="873568"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 P5</a:t>
            </a:r>
            <a:endParaRPr lang="en-US" sz="2400" dirty="0"/>
          </a:p>
        </p:txBody>
      </p:sp>
      <p:cxnSp>
        <p:nvCxnSpPr>
          <p:cNvPr id="69" name="Straight Connector 68"/>
          <p:cNvCxnSpPr/>
          <p:nvPr/>
        </p:nvCxnSpPr>
        <p:spPr>
          <a:xfrm flipH="1">
            <a:off x="7295380" y="3244876"/>
            <a:ext cx="663512" cy="834519"/>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flipH="1">
            <a:off x="11488238" y="5044505"/>
            <a:ext cx="360219" cy="331526"/>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71" name="Rectangle 70"/>
          <p:cNvSpPr/>
          <p:nvPr/>
        </p:nvSpPr>
        <p:spPr>
          <a:xfrm>
            <a:off x="9068179" y="3402453"/>
            <a:ext cx="873568"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P2</a:t>
            </a:r>
            <a:endParaRPr lang="en-US" sz="2400" dirty="0"/>
          </a:p>
        </p:txBody>
      </p:sp>
      <p:sp>
        <p:nvSpPr>
          <p:cNvPr id="73" name="TextBox 72"/>
          <p:cNvSpPr txBox="1"/>
          <p:nvPr/>
        </p:nvSpPr>
        <p:spPr>
          <a:xfrm>
            <a:off x="1597979" y="4472617"/>
            <a:ext cx="3508094" cy="461665"/>
          </a:xfrm>
          <a:prstGeom prst="rect">
            <a:avLst/>
          </a:prstGeom>
          <a:noFill/>
        </p:spPr>
        <p:txBody>
          <a:bodyPr wrap="square" rtlCol="0">
            <a:spAutoFit/>
          </a:bodyPr>
          <a:lstStyle/>
          <a:p>
            <a:r>
              <a:rPr lang="en-US" sz="2400" b="1" dirty="0" smtClean="0"/>
              <a:t>Time Quantum = 2 </a:t>
            </a:r>
            <a:endParaRPr lang="en-US" sz="2400" b="1"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84176"/>
            <a:ext cx="11360727" cy="1508760"/>
          </a:xfrm>
        </p:spPr>
        <p:txBody>
          <a:bodyPr>
            <a:normAutofit fontScale="90000"/>
          </a:bodyPr>
          <a:lstStyle/>
          <a:p>
            <a:br>
              <a:rPr lang="en-US" b="1" dirty="0" smtClean="0"/>
            </a:br>
            <a:br>
              <a:rPr lang="en-US" b="1" dirty="0"/>
            </a:br>
            <a:endParaRPr lang="en-US" dirty="0"/>
          </a:p>
        </p:txBody>
      </p:sp>
      <p:sp>
        <p:nvSpPr>
          <p:cNvPr id="3" name="Content Placeholder 2"/>
          <p:cNvSpPr>
            <a:spLocks noGrp="1"/>
          </p:cNvSpPr>
          <p:nvPr>
            <p:ph idx="1"/>
          </p:nvPr>
        </p:nvSpPr>
        <p:spPr/>
        <p:txBody>
          <a:bodyPr/>
          <a:lstStyle/>
          <a:p>
            <a:r>
              <a:rPr lang="en-US" sz="2400" b="1" dirty="0">
                <a:effectLst>
                  <a:outerShdw blurRad="38100" dist="38100" dir="2700000" algn="tl">
                    <a:srgbClr val="000000">
                      <a:alpha val="43137"/>
                    </a:srgbClr>
                  </a:outerShdw>
                </a:effectLst>
              </a:rPr>
              <a:t>Round-Robin (RR) </a:t>
            </a:r>
            <a:r>
              <a:rPr lang="en-US" sz="2400" b="1" dirty="0"/>
              <a:t>Performance</a:t>
            </a:r>
            <a:endParaRPr lang="en-US" sz="2400" dirty="0"/>
          </a:p>
          <a:p>
            <a:pPr marL="0" indent="0">
              <a:buNone/>
            </a:pPr>
            <a:r>
              <a:rPr lang="en-US" sz="2400" b="1" dirty="0"/>
              <a:t> </a:t>
            </a:r>
            <a:endParaRPr lang="en-US" sz="2400" b="1" dirty="0"/>
          </a:p>
          <a:p>
            <a:endParaRPr lang="en-US" sz="2000" b="1" dirty="0" smtClean="0">
              <a:effectLst>
                <a:outerShdw blurRad="38100" dist="38100" dir="2700000" algn="tl">
                  <a:srgbClr val="000000">
                    <a:alpha val="43137"/>
                  </a:srgbClr>
                </a:outerShdw>
              </a:effectLst>
            </a:endParaRPr>
          </a:p>
          <a:p>
            <a:pPr marL="0" indent="0">
              <a:buNone/>
            </a:pPr>
            <a:endParaRPr lang="en-US" sz="2000" b="1" dirty="0" smtClean="0">
              <a:effectLst>
                <a:outerShdw blurRad="38100" dist="38100" dir="2700000" algn="tl">
                  <a:srgbClr val="000000">
                    <a:alpha val="43137"/>
                  </a:srgbClr>
                </a:outerShdw>
              </a:effectLst>
            </a:endParaRPr>
          </a:p>
          <a:p>
            <a:pPr marL="0" indent="0">
              <a:buNone/>
            </a:pPr>
            <a:endParaRPr lang="en-US" sz="2000" b="1" dirty="0" smtClean="0">
              <a:effectLst>
                <a:outerShdw blurRad="38100" dist="38100" dir="2700000" algn="tl">
                  <a:srgbClr val="000000">
                    <a:alpha val="43137"/>
                  </a:srgbClr>
                </a:outerShdw>
              </a:effectLst>
            </a:endParaRPr>
          </a:p>
          <a:p>
            <a:pPr marL="0" indent="0">
              <a:buNone/>
            </a:pPr>
            <a:endParaRPr lang="en-US" sz="2000" b="1" dirty="0">
              <a:effectLst>
                <a:outerShdw blurRad="38100" dist="38100" dir="2700000" algn="tl">
                  <a:srgbClr val="000000">
                    <a:alpha val="43137"/>
                  </a:srgbClr>
                </a:outerShdw>
              </a:effectLst>
            </a:endParaRPr>
          </a:p>
          <a:p>
            <a:endParaRPr lang="en-US" dirty="0"/>
          </a:p>
        </p:txBody>
      </p:sp>
      <p:graphicFrame>
        <p:nvGraphicFramePr>
          <p:cNvPr id="4" name="Table 3"/>
          <p:cNvGraphicFramePr>
            <a:graphicFrameLocks noGrp="1"/>
          </p:cNvGraphicFramePr>
          <p:nvPr/>
        </p:nvGraphicFramePr>
        <p:xfrm>
          <a:off x="7933603" y="2252503"/>
          <a:ext cx="4238790" cy="3653784"/>
        </p:xfrm>
        <a:graphic>
          <a:graphicData uri="http://schemas.openxmlformats.org/drawingml/2006/table">
            <a:tbl>
              <a:tblPr firstRow="1" bandRow="1">
                <a:tableStyleId>{5C22544A-7EE6-4342-B048-85BDC9FD1C3A}</a:tableStyleId>
              </a:tblPr>
              <a:tblGrid>
                <a:gridCol w="1328889"/>
                <a:gridCol w="1518668"/>
                <a:gridCol w="1391233"/>
              </a:tblGrid>
              <a:tr h="450310">
                <a:tc>
                  <a:txBody>
                    <a:bodyPr/>
                    <a:lstStyle/>
                    <a:p>
                      <a:pPr algn="ctr"/>
                      <a:r>
                        <a:rPr lang="en-US" dirty="0" smtClean="0"/>
                        <a:t>Process No</a:t>
                      </a:r>
                      <a:endParaRPr lang="en-US" dirty="0"/>
                    </a:p>
                  </a:txBody>
                  <a:tcPr/>
                </a:tc>
                <a:tc>
                  <a:txBody>
                    <a:bodyPr/>
                    <a:lstStyle/>
                    <a:p>
                      <a:pPr algn="ctr"/>
                      <a:r>
                        <a:rPr lang="en-US" dirty="0" smtClean="0"/>
                        <a:t>Arrival Time</a:t>
                      </a:r>
                      <a:endParaRPr lang="en-US" dirty="0" smtClean="0"/>
                    </a:p>
                    <a:p>
                      <a:pPr algn="ctr"/>
                      <a:r>
                        <a:rPr lang="en-US" dirty="0" smtClean="0"/>
                        <a:t>(AT)</a:t>
                      </a:r>
                      <a:endParaRPr lang="en-US" dirty="0"/>
                    </a:p>
                  </a:txBody>
                  <a:tcPr/>
                </a:tc>
                <a:tc>
                  <a:txBody>
                    <a:bodyPr/>
                    <a:lstStyle/>
                    <a:p>
                      <a:pPr algn="ctr"/>
                      <a:r>
                        <a:rPr lang="en-US" dirty="0" smtClean="0"/>
                        <a:t>Burst Time (BT)</a:t>
                      </a:r>
                      <a:endParaRPr lang="en-US" dirty="0"/>
                    </a:p>
                  </a:txBody>
                  <a:tcPr/>
                </a:tc>
              </a:tr>
              <a:tr h="456564">
                <a:tc>
                  <a:txBody>
                    <a:bodyPr/>
                    <a:lstStyle/>
                    <a:p>
                      <a:pPr algn="ctr"/>
                      <a:r>
                        <a:rPr lang="en-US" dirty="0" smtClean="0"/>
                        <a:t>1</a:t>
                      </a:r>
                      <a:endParaRPr lang="en-US" dirty="0"/>
                    </a:p>
                  </a:txBody>
                  <a:tcPr/>
                </a:tc>
                <a:tc>
                  <a:txBody>
                    <a:bodyPr/>
                    <a:lstStyle/>
                    <a:p>
                      <a:pPr algn="ctr"/>
                      <a:r>
                        <a:rPr lang="en-US" dirty="0" smtClean="0"/>
                        <a:t>0</a:t>
                      </a:r>
                      <a:endParaRPr lang="en-US" dirty="0"/>
                    </a:p>
                  </a:txBody>
                  <a:tcPr/>
                </a:tc>
                <a:tc>
                  <a:txBody>
                    <a:bodyPr/>
                    <a:lstStyle/>
                    <a:p>
                      <a:pPr algn="ctr"/>
                      <a:r>
                        <a:rPr lang="en-US" dirty="0" smtClean="0"/>
                        <a:t>4      2    0  </a:t>
                      </a:r>
                      <a:endParaRPr lang="en-US" dirty="0"/>
                    </a:p>
                  </a:txBody>
                  <a:tcPr/>
                </a:tc>
              </a:tr>
              <a:tr h="456564">
                <a:tc>
                  <a:txBody>
                    <a:bodyPr/>
                    <a:lstStyle/>
                    <a:p>
                      <a:pPr algn="ctr"/>
                      <a:r>
                        <a:rPr lang="en-US" dirty="0" smtClean="0"/>
                        <a:t>2</a:t>
                      </a:r>
                      <a:endParaRPr lang="en-US" dirty="0"/>
                    </a:p>
                  </a:txBody>
                  <a:tcPr/>
                </a:tc>
                <a:tc>
                  <a:txBody>
                    <a:bodyPr/>
                    <a:lstStyle/>
                    <a:p>
                      <a:pPr algn="ctr"/>
                      <a:r>
                        <a:rPr lang="en-US" dirty="0" smtClean="0"/>
                        <a:t>1</a:t>
                      </a:r>
                      <a:endParaRPr lang="en-US" dirty="0"/>
                    </a:p>
                  </a:txBody>
                  <a:tcPr/>
                </a:tc>
                <a:tc>
                  <a:txBody>
                    <a:bodyPr/>
                    <a:lstStyle/>
                    <a:p>
                      <a:pPr algn="ctr"/>
                      <a:r>
                        <a:rPr lang="en-US" dirty="0" smtClean="0"/>
                        <a:t>5     3     1   </a:t>
                      </a:r>
                      <a:endParaRPr lang="en-US" dirty="0"/>
                    </a:p>
                  </a:txBody>
                  <a:tcPr/>
                </a:tc>
              </a:tr>
              <a:tr h="456564">
                <a:tc>
                  <a:txBody>
                    <a:bodyPr/>
                    <a:lstStyle/>
                    <a:p>
                      <a:pPr algn="ctr"/>
                      <a:r>
                        <a:rPr lang="en-US" dirty="0" smtClean="0"/>
                        <a:t>3</a:t>
                      </a:r>
                      <a:endParaRPr lang="en-US" dirty="0"/>
                    </a:p>
                  </a:txBody>
                  <a:tcPr/>
                </a:tc>
                <a:tc>
                  <a:txBody>
                    <a:bodyPr/>
                    <a:lstStyle/>
                    <a:p>
                      <a:pPr algn="ctr"/>
                      <a:r>
                        <a:rPr lang="en-US" dirty="0" smtClean="0"/>
                        <a:t>2</a:t>
                      </a:r>
                      <a:endParaRPr lang="en-US" dirty="0"/>
                    </a:p>
                  </a:txBody>
                  <a:tcPr/>
                </a:tc>
                <a:tc>
                  <a:txBody>
                    <a:bodyPr/>
                    <a:lstStyle/>
                    <a:p>
                      <a:pPr algn="ctr"/>
                      <a:r>
                        <a:rPr lang="en-US" dirty="0" smtClean="0"/>
                        <a:t>2    </a:t>
                      </a:r>
                      <a:endParaRPr lang="en-US" dirty="0"/>
                    </a:p>
                  </a:txBody>
                  <a:tcPr/>
                </a:tc>
              </a:tr>
              <a:tr h="456564">
                <a:tc>
                  <a:txBody>
                    <a:bodyPr/>
                    <a:lstStyle/>
                    <a:p>
                      <a:pPr algn="ctr"/>
                      <a:r>
                        <a:rPr lang="en-US" dirty="0" smtClean="0"/>
                        <a:t>4</a:t>
                      </a:r>
                      <a:endParaRPr lang="en-US" dirty="0"/>
                    </a:p>
                  </a:txBody>
                  <a:tcPr/>
                </a:tc>
                <a:tc>
                  <a:txBody>
                    <a:bodyPr/>
                    <a:lstStyle/>
                    <a:p>
                      <a:pPr algn="ctr"/>
                      <a:r>
                        <a:rPr lang="en-US" dirty="0" smtClean="0"/>
                        <a:t>3</a:t>
                      </a:r>
                      <a:endParaRPr lang="en-US" dirty="0"/>
                    </a:p>
                  </a:txBody>
                  <a:tcPr/>
                </a:tc>
                <a:tc>
                  <a:txBody>
                    <a:bodyPr/>
                    <a:lstStyle/>
                    <a:p>
                      <a:pPr algn="ctr"/>
                      <a:r>
                        <a:rPr lang="en-US" dirty="0" smtClean="0"/>
                        <a:t>1      0</a:t>
                      </a:r>
                      <a:endParaRPr lang="en-US" dirty="0"/>
                    </a:p>
                  </a:txBody>
                  <a:tcPr/>
                </a:tc>
              </a:tr>
              <a:tr h="456564">
                <a:tc>
                  <a:txBody>
                    <a:bodyPr/>
                    <a:lstStyle/>
                    <a:p>
                      <a:pPr algn="ctr"/>
                      <a:r>
                        <a:rPr lang="en-US" dirty="0" smtClean="0"/>
                        <a:t>5</a:t>
                      </a:r>
                      <a:endParaRPr lang="en-US" dirty="0"/>
                    </a:p>
                  </a:txBody>
                  <a:tcPr/>
                </a:tc>
                <a:tc>
                  <a:txBody>
                    <a:bodyPr/>
                    <a:lstStyle/>
                    <a:p>
                      <a:pPr algn="ctr"/>
                      <a:r>
                        <a:rPr lang="en-US" dirty="0" smtClean="0"/>
                        <a:t>4</a:t>
                      </a:r>
                      <a:endParaRPr lang="en-US" dirty="0"/>
                    </a:p>
                  </a:txBody>
                  <a:tcPr/>
                </a:tc>
                <a:tc>
                  <a:txBody>
                    <a:bodyPr/>
                    <a:lstStyle/>
                    <a:p>
                      <a:pPr algn="ctr"/>
                      <a:r>
                        <a:rPr lang="en-US" dirty="0" smtClean="0"/>
                        <a:t>6    4   2</a:t>
                      </a:r>
                      <a:endParaRPr lang="en-US" dirty="0"/>
                    </a:p>
                  </a:txBody>
                  <a:tcPr/>
                </a:tc>
              </a:tr>
              <a:tr h="456564">
                <a:tc>
                  <a:txBody>
                    <a:bodyPr/>
                    <a:lstStyle/>
                    <a:p>
                      <a:pPr algn="ctr"/>
                      <a:r>
                        <a:rPr lang="en-US" dirty="0" smtClean="0"/>
                        <a:t>6</a:t>
                      </a:r>
                      <a:endParaRPr lang="en-US" dirty="0"/>
                    </a:p>
                  </a:txBody>
                  <a:tcPr/>
                </a:tc>
                <a:tc>
                  <a:txBody>
                    <a:bodyPr/>
                    <a:lstStyle/>
                    <a:p>
                      <a:pPr algn="ctr"/>
                      <a:r>
                        <a:rPr lang="en-US" dirty="0" smtClean="0"/>
                        <a:t>5</a:t>
                      </a:r>
                      <a:endParaRPr lang="en-US" dirty="0"/>
                    </a:p>
                  </a:txBody>
                  <a:tcPr/>
                </a:tc>
                <a:tc>
                  <a:txBody>
                    <a:bodyPr/>
                    <a:lstStyle/>
                    <a:p>
                      <a:pPr algn="ctr"/>
                      <a:r>
                        <a:rPr lang="en-US" dirty="0" smtClean="0"/>
                        <a:t>3    1     0</a:t>
                      </a:r>
                      <a:endParaRPr lang="en-US" dirty="0"/>
                    </a:p>
                  </a:txBody>
                  <a:tcPr/>
                </a:tc>
              </a:tr>
            </a:tbl>
          </a:graphicData>
        </a:graphic>
      </p:graphicFrame>
      <p:sp>
        <p:nvSpPr>
          <p:cNvPr id="20" name="TextBox 19"/>
          <p:cNvSpPr txBox="1"/>
          <p:nvPr/>
        </p:nvSpPr>
        <p:spPr>
          <a:xfrm>
            <a:off x="898209" y="2895862"/>
            <a:ext cx="1835620" cy="369332"/>
          </a:xfrm>
          <a:prstGeom prst="rect">
            <a:avLst/>
          </a:prstGeom>
          <a:noFill/>
        </p:spPr>
        <p:txBody>
          <a:bodyPr wrap="square" rtlCol="0">
            <a:spAutoFit/>
          </a:bodyPr>
          <a:lstStyle/>
          <a:p>
            <a:r>
              <a:rPr lang="en-US" dirty="0" smtClean="0"/>
              <a:t>Process Que </a:t>
            </a:r>
            <a:endParaRPr lang="en-US" dirty="0"/>
          </a:p>
        </p:txBody>
      </p:sp>
      <p:sp>
        <p:nvSpPr>
          <p:cNvPr id="95" name="TextBox 94"/>
          <p:cNvSpPr txBox="1"/>
          <p:nvPr/>
        </p:nvSpPr>
        <p:spPr>
          <a:xfrm>
            <a:off x="1202919" y="5112125"/>
            <a:ext cx="1835620" cy="369332"/>
          </a:xfrm>
          <a:prstGeom prst="rect">
            <a:avLst/>
          </a:prstGeom>
          <a:noFill/>
        </p:spPr>
        <p:txBody>
          <a:bodyPr wrap="square" rtlCol="0">
            <a:spAutoFit/>
          </a:bodyPr>
          <a:lstStyle/>
          <a:p>
            <a:r>
              <a:rPr lang="en-US" b="1" dirty="0" smtClean="0">
                <a:effectLst>
                  <a:outerShdw blurRad="38100" dist="38100" dir="2700000" algn="tl">
                    <a:srgbClr val="000000">
                      <a:alpha val="43137"/>
                    </a:srgbClr>
                  </a:outerShdw>
                </a:effectLst>
              </a:rPr>
              <a:t>Gantt Chart</a:t>
            </a:r>
            <a:endParaRPr lang="en-US" b="1" dirty="0">
              <a:effectLst>
                <a:outerShdw blurRad="38100" dist="38100" dir="2700000" algn="tl">
                  <a:srgbClr val="000000">
                    <a:alpha val="43137"/>
                  </a:srgbClr>
                </a:outerShdw>
              </a:effectLst>
            </a:endParaRPr>
          </a:p>
        </p:txBody>
      </p:sp>
      <p:sp>
        <p:nvSpPr>
          <p:cNvPr id="28" name="Title 1"/>
          <p:cNvSpPr txBox="1"/>
          <p:nvPr/>
        </p:nvSpPr>
        <p:spPr>
          <a:xfrm>
            <a:off x="0" y="182880"/>
            <a:ext cx="12192000" cy="1626895"/>
          </a:xfrm>
          <a:prstGeom prst="rect">
            <a:avLst/>
          </a:prstGeom>
          <a:solidFill>
            <a:schemeClr val="accent2"/>
          </a:solidFill>
        </p:spPr>
        <p:txBody>
          <a:bodyPr vert="horz" lIns="91440" tIns="45720" rIns="91440" bIns="45720" rtlCol="0" anchor="ctr">
            <a:normAutofit fontScale="70000"/>
          </a:bodyPr>
          <a:lst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a:lstStyle>
          <a:p>
            <a:br>
              <a:rPr lang="en-US" b="1" dirty="0" smtClean="0"/>
            </a:br>
            <a:br>
              <a:rPr lang="en-US" b="1" dirty="0" smtClean="0"/>
            </a:br>
            <a:r>
              <a:rPr lang="en-US" b="1" dirty="0">
                <a:effectLst>
                  <a:outerShdw blurRad="38100" dist="38100" dir="2700000" algn="tl">
                    <a:srgbClr val="000000">
                      <a:alpha val="43137"/>
                    </a:srgbClr>
                  </a:outerShdw>
                </a:effectLst>
              </a:rPr>
              <a:t>Round-Robin (RR) </a:t>
            </a:r>
            <a:r>
              <a:rPr lang="en-US" b="1" dirty="0"/>
              <a:t>Performance</a:t>
            </a:r>
            <a:endParaRPr lang="en-US" dirty="0"/>
          </a:p>
          <a:p>
            <a:r>
              <a:rPr lang="en-US" b="1" dirty="0"/>
              <a:t> </a:t>
            </a:r>
            <a:endParaRPr lang="en-US" b="1" dirty="0"/>
          </a:p>
        </p:txBody>
      </p:sp>
      <p:cxnSp>
        <p:nvCxnSpPr>
          <p:cNvPr id="32" name="Straight Connector 31"/>
          <p:cNvCxnSpPr/>
          <p:nvPr/>
        </p:nvCxnSpPr>
        <p:spPr>
          <a:xfrm flipH="1">
            <a:off x="10996938" y="3238409"/>
            <a:ext cx="360219" cy="331526"/>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10847762" y="3707748"/>
            <a:ext cx="360219" cy="331526"/>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11350161" y="4182723"/>
            <a:ext cx="360219" cy="331526"/>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a:off x="11463353" y="3191355"/>
            <a:ext cx="360219" cy="331526"/>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11143327" y="4555841"/>
            <a:ext cx="360219" cy="331526"/>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a:off x="10864956" y="5033685"/>
            <a:ext cx="360219" cy="331526"/>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grpSp>
        <p:nvGrpSpPr>
          <p:cNvPr id="7" name="Group 6"/>
          <p:cNvGrpSpPr/>
          <p:nvPr/>
        </p:nvGrpSpPr>
        <p:grpSpPr>
          <a:xfrm>
            <a:off x="119140" y="3244876"/>
            <a:ext cx="8004515" cy="943783"/>
            <a:chOff x="119140" y="3244876"/>
            <a:chExt cx="8004515" cy="943783"/>
          </a:xfrm>
        </p:grpSpPr>
        <p:grpSp>
          <p:nvGrpSpPr>
            <p:cNvPr id="18" name="Group 17"/>
            <p:cNvGrpSpPr/>
            <p:nvPr/>
          </p:nvGrpSpPr>
          <p:grpSpPr>
            <a:xfrm>
              <a:off x="119140" y="3392264"/>
              <a:ext cx="2637835" cy="484095"/>
              <a:chOff x="3644153" y="5150225"/>
              <a:chExt cx="3451413" cy="484095"/>
            </a:xfrm>
          </p:grpSpPr>
          <p:sp>
            <p:nvSpPr>
              <p:cNvPr id="19" name="Rectangle 18"/>
              <p:cNvSpPr/>
              <p:nvPr/>
            </p:nvSpPr>
            <p:spPr>
              <a:xfrm>
                <a:off x="3644153" y="5150225"/>
                <a:ext cx="1143000"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 P1</a:t>
                </a:r>
                <a:endParaRPr lang="en-US" sz="2400" dirty="0"/>
              </a:p>
            </p:txBody>
          </p:sp>
          <p:sp>
            <p:nvSpPr>
              <p:cNvPr id="21" name="Rectangle 20"/>
              <p:cNvSpPr/>
              <p:nvPr/>
            </p:nvSpPr>
            <p:spPr>
              <a:xfrm>
                <a:off x="4805083" y="5150225"/>
                <a:ext cx="1142999"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P2</a:t>
                </a:r>
                <a:endParaRPr lang="en-US" sz="2400" dirty="0"/>
              </a:p>
            </p:txBody>
          </p:sp>
          <p:sp>
            <p:nvSpPr>
              <p:cNvPr id="22" name="Rectangle 21"/>
              <p:cNvSpPr/>
              <p:nvPr/>
            </p:nvSpPr>
            <p:spPr>
              <a:xfrm>
                <a:off x="5952566" y="5150226"/>
                <a:ext cx="1143000"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P3</a:t>
                </a:r>
                <a:endParaRPr lang="en-US" sz="2400" dirty="0"/>
              </a:p>
            </p:txBody>
          </p:sp>
        </p:grpSp>
        <p:sp>
          <p:nvSpPr>
            <p:cNvPr id="29" name="Rectangle 28"/>
            <p:cNvSpPr/>
            <p:nvPr/>
          </p:nvSpPr>
          <p:spPr>
            <a:xfrm>
              <a:off x="2785908" y="3404172"/>
              <a:ext cx="873568"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 P1</a:t>
              </a:r>
              <a:endParaRPr lang="en-US" sz="2400" dirty="0"/>
            </a:p>
          </p:txBody>
        </p:sp>
        <p:cxnSp>
          <p:nvCxnSpPr>
            <p:cNvPr id="30" name="Straight Connector 29"/>
            <p:cNvCxnSpPr/>
            <p:nvPr/>
          </p:nvCxnSpPr>
          <p:spPr>
            <a:xfrm flipH="1">
              <a:off x="255529" y="3280281"/>
              <a:ext cx="663512" cy="834519"/>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a:off x="1075369" y="3354140"/>
              <a:ext cx="663512" cy="834519"/>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3661348" y="3397080"/>
              <a:ext cx="873568"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 P4</a:t>
              </a:r>
              <a:endParaRPr lang="en-US" sz="2400" dirty="0"/>
            </a:p>
          </p:txBody>
        </p:sp>
        <p:sp>
          <p:nvSpPr>
            <p:cNvPr id="27" name="Rectangle 26"/>
            <p:cNvSpPr/>
            <p:nvPr/>
          </p:nvSpPr>
          <p:spPr>
            <a:xfrm>
              <a:off x="4555474" y="3401288"/>
              <a:ext cx="873568"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 P5</a:t>
              </a:r>
              <a:endParaRPr lang="en-US" sz="2400" dirty="0"/>
            </a:p>
          </p:txBody>
        </p:sp>
        <p:sp>
          <p:nvSpPr>
            <p:cNvPr id="34" name="Rectangle 33"/>
            <p:cNvSpPr/>
            <p:nvPr/>
          </p:nvSpPr>
          <p:spPr>
            <a:xfrm>
              <a:off x="5477640" y="3404172"/>
              <a:ext cx="873568"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P2</a:t>
              </a:r>
              <a:endParaRPr lang="en-US" sz="2400" dirty="0"/>
            </a:p>
          </p:txBody>
        </p:sp>
        <p:sp>
          <p:nvSpPr>
            <p:cNvPr id="45" name="Rectangle 44"/>
            <p:cNvSpPr/>
            <p:nvPr/>
          </p:nvSpPr>
          <p:spPr>
            <a:xfrm>
              <a:off x="6329233" y="3409393"/>
              <a:ext cx="873568"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P6</a:t>
              </a:r>
              <a:endParaRPr lang="en-US" sz="2400" dirty="0"/>
            </a:p>
          </p:txBody>
        </p:sp>
        <p:cxnSp>
          <p:nvCxnSpPr>
            <p:cNvPr id="46" name="Straight Connector 45"/>
            <p:cNvCxnSpPr/>
            <p:nvPr/>
          </p:nvCxnSpPr>
          <p:spPr>
            <a:xfrm flipH="1">
              <a:off x="1873065" y="3290662"/>
              <a:ext cx="663512" cy="834519"/>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a:off x="2791426" y="3261727"/>
              <a:ext cx="663512" cy="834519"/>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a:off x="3686099" y="3264973"/>
              <a:ext cx="663512" cy="834519"/>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a:off x="4617736" y="3244876"/>
              <a:ext cx="663512" cy="834519"/>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55" name="Rectangle 54"/>
            <p:cNvSpPr/>
            <p:nvPr/>
          </p:nvSpPr>
          <p:spPr>
            <a:xfrm>
              <a:off x="7250087" y="3410045"/>
              <a:ext cx="873568"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 P5</a:t>
              </a:r>
              <a:endParaRPr lang="en-US" sz="2400" dirty="0"/>
            </a:p>
          </p:txBody>
        </p:sp>
      </p:grpSp>
      <p:cxnSp>
        <p:nvCxnSpPr>
          <p:cNvPr id="58" name="Straight Connector 57"/>
          <p:cNvCxnSpPr/>
          <p:nvPr/>
        </p:nvCxnSpPr>
        <p:spPr>
          <a:xfrm flipH="1">
            <a:off x="11169126" y="3698893"/>
            <a:ext cx="360219" cy="331526"/>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59" name="Rectangle 58"/>
          <p:cNvSpPr/>
          <p:nvPr/>
        </p:nvSpPr>
        <p:spPr>
          <a:xfrm>
            <a:off x="8144047" y="3420088"/>
            <a:ext cx="873568"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P6</a:t>
            </a:r>
            <a:endParaRPr lang="en-US" sz="2400" dirty="0"/>
          </a:p>
        </p:txBody>
      </p:sp>
      <p:cxnSp>
        <p:nvCxnSpPr>
          <p:cNvPr id="60" name="Straight Connector 59"/>
          <p:cNvCxnSpPr/>
          <p:nvPr/>
        </p:nvCxnSpPr>
        <p:spPr>
          <a:xfrm flipH="1">
            <a:off x="5536028" y="3223276"/>
            <a:ext cx="663512" cy="834519"/>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86690" y="5990866"/>
            <a:ext cx="8146868" cy="882510"/>
            <a:chOff x="1042861" y="5574009"/>
            <a:chExt cx="8146868" cy="882510"/>
          </a:xfrm>
        </p:grpSpPr>
        <p:grpSp>
          <p:nvGrpSpPr>
            <p:cNvPr id="26" name="Group 25"/>
            <p:cNvGrpSpPr/>
            <p:nvPr/>
          </p:nvGrpSpPr>
          <p:grpSpPr>
            <a:xfrm>
              <a:off x="1042861" y="5583238"/>
              <a:ext cx="1546316" cy="853426"/>
              <a:chOff x="3480547" y="5150225"/>
              <a:chExt cx="1546316" cy="853426"/>
            </a:xfrm>
          </p:grpSpPr>
          <p:sp>
            <p:nvSpPr>
              <p:cNvPr id="35" name="Rectangle 34"/>
              <p:cNvSpPr/>
              <p:nvPr/>
            </p:nvSpPr>
            <p:spPr>
              <a:xfrm>
                <a:off x="3644153" y="5150225"/>
                <a:ext cx="1143000"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 P1</a:t>
                </a:r>
                <a:endParaRPr lang="en-US" sz="2400" dirty="0"/>
              </a:p>
            </p:txBody>
          </p:sp>
          <p:sp>
            <p:nvSpPr>
              <p:cNvPr id="38" name="TextBox 37"/>
              <p:cNvSpPr txBox="1"/>
              <p:nvPr/>
            </p:nvSpPr>
            <p:spPr>
              <a:xfrm>
                <a:off x="3480547" y="5634319"/>
                <a:ext cx="295835" cy="369332"/>
              </a:xfrm>
              <a:prstGeom prst="rect">
                <a:avLst/>
              </a:prstGeom>
              <a:noFill/>
            </p:spPr>
            <p:txBody>
              <a:bodyPr wrap="square" rtlCol="0">
                <a:spAutoFit/>
              </a:bodyPr>
              <a:lstStyle/>
              <a:p>
                <a:r>
                  <a:rPr lang="en-US" dirty="0" smtClean="0"/>
                  <a:t>0</a:t>
                </a:r>
                <a:endParaRPr lang="en-US" dirty="0"/>
              </a:p>
            </p:txBody>
          </p:sp>
          <p:sp>
            <p:nvSpPr>
              <p:cNvPr id="39" name="TextBox 38"/>
              <p:cNvSpPr txBox="1"/>
              <p:nvPr/>
            </p:nvSpPr>
            <p:spPr>
              <a:xfrm>
                <a:off x="4581618" y="5593364"/>
                <a:ext cx="445245" cy="369332"/>
              </a:xfrm>
              <a:prstGeom prst="rect">
                <a:avLst/>
              </a:prstGeom>
              <a:noFill/>
            </p:spPr>
            <p:txBody>
              <a:bodyPr wrap="square" rtlCol="0">
                <a:spAutoFit/>
              </a:bodyPr>
              <a:lstStyle/>
              <a:p>
                <a:r>
                  <a:rPr lang="en-US" dirty="0"/>
                  <a:t>2</a:t>
                </a:r>
                <a:endParaRPr lang="en-US" dirty="0"/>
              </a:p>
            </p:txBody>
          </p:sp>
        </p:grpSp>
        <p:sp>
          <p:nvSpPr>
            <p:cNvPr id="98" name="Rectangle 97"/>
            <p:cNvSpPr/>
            <p:nvPr/>
          </p:nvSpPr>
          <p:spPr>
            <a:xfrm>
              <a:off x="2388312" y="5576616"/>
              <a:ext cx="1143000"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 P2</a:t>
              </a:r>
              <a:endParaRPr lang="en-US" sz="2400" dirty="0"/>
            </a:p>
          </p:txBody>
        </p:sp>
        <p:sp>
          <p:nvSpPr>
            <p:cNvPr id="99" name="TextBox 98"/>
            <p:cNvSpPr txBox="1"/>
            <p:nvPr/>
          </p:nvSpPr>
          <p:spPr>
            <a:xfrm>
              <a:off x="3304019" y="6067332"/>
              <a:ext cx="445245" cy="369332"/>
            </a:xfrm>
            <a:prstGeom prst="rect">
              <a:avLst/>
            </a:prstGeom>
            <a:noFill/>
          </p:spPr>
          <p:txBody>
            <a:bodyPr wrap="square" rtlCol="0">
              <a:spAutoFit/>
            </a:bodyPr>
            <a:lstStyle/>
            <a:p>
              <a:r>
                <a:rPr lang="en-US" dirty="0"/>
                <a:t>4</a:t>
              </a:r>
              <a:endParaRPr lang="en-US" dirty="0"/>
            </a:p>
          </p:txBody>
        </p:sp>
        <p:sp>
          <p:nvSpPr>
            <p:cNvPr id="42" name="Rectangle 41"/>
            <p:cNvSpPr/>
            <p:nvPr/>
          </p:nvSpPr>
          <p:spPr>
            <a:xfrm>
              <a:off x="3578908" y="5587154"/>
              <a:ext cx="873568"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P3</a:t>
              </a:r>
              <a:endParaRPr lang="en-US" sz="2400" dirty="0"/>
            </a:p>
          </p:txBody>
        </p:sp>
        <p:sp>
          <p:nvSpPr>
            <p:cNvPr id="43" name="TextBox 42"/>
            <p:cNvSpPr txBox="1"/>
            <p:nvPr/>
          </p:nvSpPr>
          <p:spPr>
            <a:xfrm>
              <a:off x="4289696" y="6087187"/>
              <a:ext cx="445245" cy="369332"/>
            </a:xfrm>
            <a:prstGeom prst="rect">
              <a:avLst/>
            </a:prstGeom>
            <a:noFill/>
          </p:spPr>
          <p:txBody>
            <a:bodyPr wrap="square" rtlCol="0">
              <a:spAutoFit/>
            </a:bodyPr>
            <a:lstStyle/>
            <a:p>
              <a:r>
                <a:rPr lang="en-US" dirty="0" smtClean="0"/>
                <a:t>6</a:t>
              </a:r>
              <a:endParaRPr lang="en-US" dirty="0"/>
            </a:p>
          </p:txBody>
        </p:sp>
        <p:sp>
          <p:nvSpPr>
            <p:cNvPr id="36" name="Rectangle 35"/>
            <p:cNvSpPr/>
            <p:nvPr/>
          </p:nvSpPr>
          <p:spPr>
            <a:xfrm>
              <a:off x="4481615" y="5575532"/>
              <a:ext cx="873568"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 P1</a:t>
              </a:r>
              <a:endParaRPr lang="en-US" sz="2400" dirty="0"/>
            </a:p>
          </p:txBody>
        </p:sp>
        <p:sp>
          <p:nvSpPr>
            <p:cNvPr id="37" name="TextBox 36"/>
            <p:cNvSpPr txBox="1"/>
            <p:nvPr/>
          </p:nvSpPr>
          <p:spPr>
            <a:xfrm>
              <a:off x="5152361" y="6067332"/>
              <a:ext cx="445245" cy="369332"/>
            </a:xfrm>
            <a:prstGeom prst="rect">
              <a:avLst/>
            </a:prstGeom>
            <a:noFill/>
          </p:spPr>
          <p:txBody>
            <a:bodyPr wrap="square" rtlCol="0">
              <a:spAutoFit/>
            </a:bodyPr>
            <a:lstStyle/>
            <a:p>
              <a:r>
                <a:rPr lang="en-US" dirty="0"/>
                <a:t>8</a:t>
              </a:r>
              <a:endParaRPr lang="en-US" dirty="0"/>
            </a:p>
          </p:txBody>
        </p:sp>
        <p:sp>
          <p:nvSpPr>
            <p:cNvPr id="48" name="Rectangle 47"/>
            <p:cNvSpPr/>
            <p:nvPr/>
          </p:nvSpPr>
          <p:spPr>
            <a:xfrm>
              <a:off x="5374984" y="5580171"/>
              <a:ext cx="873568"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 P4</a:t>
              </a:r>
              <a:endParaRPr lang="en-US" sz="2400" dirty="0"/>
            </a:p>
          </p:txBody>
        </p:sp>
        <p:sp>
          <p:nvSpPr>
            <p:cNvPr id="49" name="TextBox 48"/>
            <p:cNvSpPr txBox="1"/>
            <p:nvPr/>
          </p:nvSpPr>
          <p:spPr>
            <a:xfrm>
              <a:off x="6094959" y="6084533"/>
              <a:ext cx="445245" cy="369332"/>
            </a:xfrm>
            <a:prstGeom prst="rect">
              <a:avLst/>
            </a:prstGeom>
            <a:noFill/>
          </p:spPr>
          <p:txBody>
            <a:bodyPr wrap="square" rtlCol="0">
              <a:spAutoFit/>
            </a:bodyPr>
            <a:lstStyle/>
            <a:p>
              <a:r>
                <a:rPr lang="en-US" dirty="0"/>
                <a:t>9</a:t>
              </a:r>
              <a:endParaRPr lang="en-US" dirty="0"/>
            </a:p>
          </p:txBody>
        </p:sp>
        <p:sp>
          <p:nvSpPr>
            <p:cNvPr id="52" name="Rectangle 51"/>
            <p:cNvSpPr/>
            <p:nvPr/>
          </p:nvSpPr>
          <p:spPr>
            <a:xfrm>
              <a:off x="6296180" y="5584848"/>
              <a:ext cx="873568"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 P5</a:t>
              </a:r>
              <a:endParaRPr lang="en-US" sz="2400" dirty="0"/>
            </a:p>
          </p:txBody>
        </p:sp>
        <p:sp>
          <p:nvSpPr>
            <p:cNvPr id="53" name="TextBox 52"/>
            <p:cNvSpPr txBox="1"/>
            <p:nvPr/>
          </p:nvSpPr>
          <p:spPr>
            <a:xfrm>
              <a:off x="6997515" y="6060399"/>
              <a:ext cx="445245" cy="369332"/>
            </a:xfrm>
            <a:prstGeom prst="rect">
              <a:avLst/>
            </a:prstGeom>
            <a:noFill/>
          </p:spPr>
          <p:txBody>
            <a:bodyPr wrap="square" rtlCol="0">
              <a:spAutoFit/>
            </a:bodyPr>
            <a:lstStyle/>
            <a:p>
              <a:r>
                <a:rPr lang="en-US" dirty="0" smtClean="0"/>
                <a:t>11</a:t>
              </a:r>
              <a:endParaRPr lang="en-US" dirty="0"/>
            </a:p>
          </p:txBody>
        </p:sp>
        <p:sp>
          <p:nvSpPr>
            <p:cNvPr id="56" name="Rectangle 55"/>
            <p:cNvSpPr/>
            <p:nvPr/>
          </p:nvSpPr>
          <p:spPr>
            <a:xfrm>
              <a:off x="7189549" y="5574009"/>
              <a:ext cx="873568"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P2</a:t>
              </a:r>
              <a:endParaRPr lang="en-US" sz="2400" dirty="0"/>
            </a:p>
          </p:txBody>
        </p:sp>
        <p:sp>
          <p:nvSpPr>
            <p:cNvPr id="57" name="TextBox 56"/>
            <p:cNvSpPr txBox="1"/>
            <p:nvPr/>
          </p:nvSpPr>
          <p:spPr>
            <a:xfrm>
              <a:off x="7900222" y="6026377"/>
              <a:ext cx="445245" cy="369332"/>
            </a:xfrm>
            <a:prstGeom prst="rect">
              <a:avLst/>
            </a:prstGeom>
            <a:noFill/>
          </p:spPr>
          <p:txBody>
            <a:bodyPr wrap="square" rtlCol="0">
              <a:spAutoFit/>
            </a:bodyPr>
            <a:lstStyle/>
            <a:p>
              <a:r>
                <a:rPr lang="en-US" dirty="0" smtClean="0"/>
                <a:t>13</a:t>
              </a:r>
              <a:endParaRPr lang="en-US" dirty="0"/>
            </a:p>
          </p:txBody>
        </p:sp>
        <p:sp>
          <p:nvSpPr>
            <p:cNvPr id="61" name="Rectangle 60"/>
            <p:cNvSpPr/>
            <p:nvPr/>
          </p:nvSpPr>
          <p:spPr>
            <a:xfrm>
              <a:off x="8110713" y="5580799"/>
              <a:ext cx="873568"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P6</a:t>
              </a:r>
              <a:endParaRPr lang="en-US" sz="2400" dirty="0"/>
            </a:p>
          </p:txBody>
        </p:sp>
        <p:sp>
          <p:nvSpPr>
            <p:cNvPr id="62" name="TextBox 61"/>
            <p:cNvSpPr txBox="1"/>
            <p:nvPr/>
          </p:nvSpPr>
          <p:spPr>
            <a:xfrm>
              <a:off x="8744484" y="6039950"/>
              <a:ext cx="445245" cy="369332"/>
            </a:xfrm>
            <a:prstGeom prst="rect">
              <a:avLst/>
            </a:prstGeom>
            <a:noFill/>
          </p:spPr>
          <p:txBody>
            <a:bodyPr wrap="square" rtlCol="0">
              <a:spAutoFit/>
            </a:bodyPr>
            <a:lstStyle/>
            <a:p>
              <a:r>
                <a:rPr lang="en-US" dirty="0" smtClean="0"/>
                <a:t>15</a:t>
              </a:r>
              <a:endParaRPr lang="en-US" dirty="0"/>
            </a:p>
          </p:txBody>
        </p:sp>
      </p:grpSp>
      <p:cxnSp>
        <p:nvCxnSpPr>
          <p:cNvPr id="63" name="Straight Connector 62"/>
          <p:cNvCxnSpPr/>
          <p:nvPr/>
        </p:nvCxnSpPr>
        <p:spPr>
          <a:xfrm flipH="1">
            <a:off x="10809184" y="5574559"/>
            <a:ext cx="360219" cy="331526"/>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flipH="1">
            <a:off x="6281285" y="3309150"/>
            <a:ext cx="663512" cy="834519"/>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65" name="Rectangle 64"/>
          <p:cNvSpPr/>
          <p:nvPr/>
        </p:nvSpPr>
        <p:spPr>
          <a:xfrm>
            <a:off x="7898880" y="5997656"/>
            <a:ext cx="873568"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 P5</a:t>
            </a:r>
            <a:endParaRPr lang="en-US" sz="2400" dirty="0"/>
          </a:p>
        </p:txBody>
      </p:sp>
      <p:sp>
        <p:nvSpPr>
          <p:cNvPr id="67" name="TextBox 66"/>
          <p:cNvSpPr txBox="1"/>
          <p:nvPr/>
        </p:nvSpPr>
        <p:spPr>
          <a:xfrm>
            <a:off x="8518411" y="6447952"/>
            <a:ext cx="445245" cy="369332"/>
          </a:xfrm>
          <a:prstGeom prst="rect">
            <a:avLst/>
          </a:prstGeom>
          <a:noFill/>
        </p:spPr>
        <p:txBody>
          <a:bodyPr wrap="square" rtlCol="0">
            <a:spAutoFit/>
          </a:bodyPr>
          <a:lstStyle/>
          <a:p>
            <a:r>
              <a:rPr lang="en-US" dirty="0" smtClean="0"/>
              <a:t>17</a:t>
            </a:r>
            <a:endParaRPr lang="en-US" dirty="0"/>
          </a:p>
        </p:txBody>
      </p:sp>
      <p:sp>
        <p:nvSpPr>
          <p:cNvPr id="68" name="Rectangle 67"/>
          <p:cNvSpPr/>
          <p:nvPr/>
        </p:nvSpPr>
        <p:spPr>
          <a:xfrm>
            <a:off x="9883131" y="3362959"/>
            <a:ext cx="873568"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 P5</a:t>
            </a:r>
            <a:endParaRPr lang="en-US" sz="2400" dirty="0"/>
          </a:p>
        </p:txBody>
      </p:sp>
      <p:cxnSp>
        <p:nvCxnSpPr>
          <p:cNvPr id="69" name="Straight Connector 68"/>
          <p:cNvCxnSpPr/>
          <p:nvPr/>
        </p:nvCxnSpPr>
        <p:spPr>
          <a:xfrm flipH="1">
            <a:off x="7295380" y="3244876"/>
            <a:ext cx="663512" cy="834519"/>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flipH="1">
            <a:off x="11355340" y="5058561"/>
            <a:ext cx="360219" cy="331526"/>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66" name="Rectangle 65"/>
          <p:cNvSpPr/>
          <p:nvPr/>
        </p:nvSpPr>
        <p:spPr>
          <a:xfrm>
            <a:off x="8790464" y="5989320"/>
            <a:ext cx="873568"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P6</a:t>
            </a:r>
            <a:endParaRPr lang="en-US" sz="2400" dirty="0"/>
          </a:p>
        </p:txBody>
      </p:sp>
      <p:sp>
        <p:nvSpPr>
          <p:cNvPr id="71" name="TextBox 70"/>
          <p:cNvSpPr txBox="1"/>
          <p:nvPr/>
        </p:nvSpPr>
        <p:spPr>
          <a:xfrm>
            <a:off x="9383051" y="6393549"/>
            <a:ext cx="445245" cy="369332"/>
          </a:xfrm>
          <a:prstGeom prst="rect">
            <a:avLst/>
          </a:prstGeom>
          <a:noFill/>
        </p:spPr>
        <p:txBody>
          <a:bodyPr wrap="square" rtlCol="0">
            <a:spAutoFit/>
          </a:bodyPr>
          <a:lstStyle/>
          <a:p>
            <a:r>
              <a:rPr lang="en-US" dirty="0" smtClean="0"/>
              <a:t>18</a:t>
            </a:r>
            <a:endParaRPr lang="en-US" dirty="0"/>
          </a:p>
        </p:txBody>
      </p:sp>
      <p:cxnSp>
        <p:nvCxnSpPr>
          <p:cNvPr id="72" name="Straight Connector 71"/>
          <p:cNvCxnSpPr/>
          <p:nvPr/>
        </p:nvCxnSpPr>
        <p:spPr>
          <a:xfrm flipH="1">
            <a:off x="8296874" y="3263793"/>
            <a:ext cx="663512" cy="834519"/>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74" name="Rectangle 73"/>
          <p:cNvSpPr/>
          <p:nvPr/>
        </p:nvSpPr>
        <p:spPr>
          <a:xfrm>
            <a:off x="9020593" y="3392264"/>
            <a:ext cx="873568"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P2</a:t>
            </a:r>
            <a:endParaRPr lang="en-US" sz="2400" dirty="0"/>
          </a:p>
        </p:txBody>
      </p:sp>
      <p:sp>
        <p:nvSpPr>
          <p:cNvPr id="75" name="TextBox 74"/>
          <p:cNvSpPr txBox="1"/>
          <p:nvPr/>
        </p:nvSpPr>
        <p:spPr>
          <a:xfrm>
            <a:off x="1597979" y="4539852"/>
            <a:ext cx="3508094" cy="461665"/>
          </a:xfrm>
          <a:prstGeom prst="rect">
            <a:avLst/>
          </a:prstGeom>
          <a:noFill/>
        </p:spPr>
        <p:txBody>
          <a:bodyPr wrap="square" rtlCol="0">
            <a:spAutoFit/>
          </a:bodyPr>
          <a:lstStyle/>
          <a:p>
            <a:r>
              <a:rPr lang="en-US" sz="2400" b="1" dirty="0" smtClean="0"/>
              <a:t>Time Quantum = 2 </a:t>
            </a:r>
            <a:endParaRPr lang="en-US" sz="2400" b="1" dirty="0"/>
          </a:p>
        </p:txBody>
      </p:sp>
      <p:cxnSp>
        <p:nvCxnSpPr>
          <p:cNvPr id="9" name="Straight Connector 8"/>
          <p:cNvCxnSpPr/>
          <p:nvPr/>
        </p:nvCxnSpPr>
        <p:spPr>
          <a:xfrm flipH="1">
            <a:off x="11350204" y="5481214"/>
            <a:ext cx="360219" cy="331526"/>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84176"/>
            <a:ext cx="11360727" cy="1508760"/>
          </a:xfrm>
        </p:spPr>
        <p:txBody>
          <a:bodyPr>
            <a:normAutofit fontScale="90000"/>
          </a:bodyPr>
          <a:lstStyle/>
          <a:p>
            <a:br>
              <a:rPr lang="en-US" b="1" dirty="0" smtClean="0"/>
            </a:br>
            <a:br>
              <a:rPr lang="en-US" b="1" dirty="0"/>
            </a:br>
            <a:endParaRPr lang="en-US" dirty="0"/>
          </a:p>
        </p:txBody>
      </p:sp>
      <p:sp>
        <p:nvSpPr>
          <p:cNvPr id="3" name="Content Placeholder 2"/>
          <p:cNvSpPr>
            <a:spLocks noGrp="1"/>
          </p:cNvSpPr>
          <p:nvPr>
            <p:ph idx="1"/>
          </p:nvPr>
        </p:nvSpPr>
        <p:spPr/>
        <p:txBody>
          <a:bodyPr/>
          <a:lstStyle/>
          <a:p>
            <a:r>
              <a:rPr lang="en-US" sz="2400" b="1" dirty="0">
                <a:effectLst>
                  <a:outerShdw blurRad="38100" dist="38100" dir="2700000" algn="tl">
                    <a:srgbClr val="000000">
                      <a:alpha val="43137"/>
                    </a:srgbClr>
                  </a:outerShdw>
                </a:effectLst>
              </a:rPr>
              <a:t>Round-Robin (RR) </a:t>
            </a:r>
            <a:r>
              <a:rPr lang="en-US" sz="2400" b="1" dirty="0"/>
              <a:t>Performance</a:t>
            </a:r>
            <a:endParaRPr lang="en-US" sz="2400" dirty="0"/>
          </a:p>
          <a:p>
            <a:pPr marL="0" indent="0">
              <a:buNone/>
            </a:pPr>
            <a:r>
              <a:rPr lang="en-US" sz="2400" b="1" dirty="0"/>
              <a:t> </a:t>
            </a:r>
            <a:endParaRPr lang="en-US" sz="2400" b="1" dirty="0"/>
          </a:p>
          <a:p>
            <a:endParaRPr lang="en-US" sz="2000" b="1" dirty="0" smtClean="0">
              <a:effectLst>
                <a:outerShdw blurRad="38100" dist="38100" dir="2700000" algn="tl">
                  <a:srgbClr val="000000">
                    <a:alpha val="43137"/>
                  </a:srgbClr>
                </a:outerShdw>
              </a:effectLst>
            </a:endParaRPr>
          </a:p>
          <a:p>
            <a:pPr marL="0" indent="0">
              <a:buNone/>
            </a:pPr>
            <a:endParaRPr lang="en-US" sz="2000" b="1" dirty="0" smtClean="0">
              <a:effectLst>
                <a:outerShdw blurRad="38100" dist="38100" dir="2700000" algn="tl">
                  <a:srgbClr val="000000">
                    <a:alpha val="43137"/>
                  </a:srgbClr>
                </a:outerShdw>
              </a:effectLst>
            </a:endParaRPr>
          </a:p>
          <a:p>
            <a:pPr marL="0" indent="0">
              <a:buNone/>
            </a:pPr>
            <a:endParaRPr lang="en-US" sz="2000" b="1" dirty="0" smtClean="0">
              <a:effectLst>
                <a:outerShdw blurRad="38100" dist="38100" dir="2700000" algn="tl">
                  <a:srgbClr val="000000">
                    <a:alpha val="43137"/>
                  </a:srgbClr>
                </a:outerShdw>
              </a:effectLst>
            </a:endParaRPr>
          </a:p>
          <a:p>
            <a:pPr marL="0" indent="0">
              <a:buNone/>
            </a:pPr>
            <a:endParaRPr lang="en-US" sz="2000" b="1" dirty="0">
              <a:effectLst>
                <a:outerShdw blurRad="38100" dist="38100" dir="2700000" algn="tl">
                  <a:srgbClr val="000000">
                    <a:alpha val="43137"/>
                  </a:srgbClr>
                </a:outerShdw>
              </a:effectLst>
            </a:endParaRPr>
          </a:p>
          <a:p>
            <a:endParaRPr lang="en-US" dirty="0"/>
          </a:p>
        </p:txBody>
      </p:sp>
      <p:graphicFrame>
        <p:nvGraphicFramePr>
          <p:cNvPr id="4" name="Table 3"/>
          <p:cNvGraphicFramePr>
            <a:graphicFrameLocks noGrp="1"/>
          </p:cNvGraphicFramePr>
          <p:nvPr/>
        </p:nvGraphicFramePr>
        <p:xfrm>
          <a:off x="7933603" y="2252503"/>
          <a:ext cx="4238790" cy="3653784"/>
        </p:xfrm>
        <a:graphic>
          <a:graphicData uri="http://schemas.openxmlformats.org/drawingml/2006/table">
            <a:tbl>
              <a:tblPr firstRow="1" bandRow="1">
                <a:tableStyleId>{5C22544A-7EE6-4342-B048-85BDC9FD1C3A}</a:tableStyleId>
              </a:tblPr>
              <a:tblGrid>
                <a:gridCol w="1328889"/>
                <a:gridCol w="1518668"/>
                <a:gridCol w="1391233"/>
              </a:tblGrid>
              <a:tr h="450310">
                <a:tc>
                  <a:txBody>
                    <a:bodyPr/>
                    <a:lstStyle/>
                    <a:p>
                      <a:pPr algn="ctr"/>
                      <a:r>
                        <a:rPr lang="en-US" dirty="0" smtClean="0"/>
                        <a:t>Process No</a:t>
                      </a:r>
                      <a:endParaRPr lang="en-US" dirty="0"/>
                    </a:p>
                  </a:txBody>
                  <a:tcPr/>
                </a:tc>
                <a:tc>
                  <a:txBody>
                    <a:bodyPr/>
                    <a:lstStyle/>
                    <a:p>
                      <a:pPr algn="ctr"/>
                      <a:r>
                        <a:rPr lang="en-US" dirty="0" smtClean="0"/>
                        <a:t>Arrival Time</a:t>
                      </a:r>
                      <a:endParaRPr lang="en-US" dirty="0" smtClean="0"/>
                    </a:p>
                    <a:p>
                      <a:pPr algn="ctr"/>
                      <a:r>
                        <a:rPr lang="en-US" dirty="0" smtClean="0"/>
                        <a:t>(AT)</a:t>
                      </a:r>
                      <a:endParaRPr lang="en-US" dirty="0"/>
                    </a:p>
                  </a:txBody>
                  <a:tcPr/>
                </a:tc>
                <a:tc>
                  <a:txBody>
                    <a:bodyPr/>
                    <a:lstStyle/>
                    <a:p>
                      <a:pPr algn="ctr"/>
                      <a:r>
                        <a:rPr lang="en-US" dirty="0" smtClean="0"/>
                        <a:t>Burst Time (BT)</a:t>
                      </a:r>
                      <a:endParaRPr lang="en-US" dirty="0"/>
                    </a:p>
                  </a:txBody>
                  <a:tcPr/>
                </a:tc>
              </a:tr>
              <a:tr h="456564">
                <a:tc>
                  <a:txBody>
                    <a:bodyPr/>
                    <a:lstStyle/>
                    <a:p>
                      <a:pPr algn="ctr"/>
                      <a:r>
                        <a:rPr lang="en-US" dirty="0" smtClean="0"/>
                        <a:t>1</a:t>
                      </a:r>
                      <a:endParaRPr lang="en-US" dirty="0"/>
                    </a:p>
                  </a:txBody>
                  <a:tcPr/>
                </a:tc>
                <a:tc>
                  <a:txBody>
                    <a:bodyPr/>
                    <a:lstStyle/>
                    <a:p>
                      <a:pPr algn="ctr"/>
                      <a:r>
                        <a:rPr lang="en-US" dirty="0" smtClean="0"/>
                        <a:t>0</a:t>
                      </a:r>
                      <a:endParaRPr lang="en-US" dirty="0"/>
                    </a:p>
                  </a:txBody>
                  <a:tcPr/>
                </a:tc>
                <a:tc>
                  <a:txBody>
                    <a:bodyPr/>
                    <a:lstStyle/>
                    <a:p>
                      <a:pPr algn="ctr"/>
                      <a:r>
                        <a:rPr lang="en-US" dirty="0" smtClean="0"/>
                        <a:t>4      2    0  </a:t>
                      </a:r>
                      <a:endParaRPr lang="en-US" dirty="0"/>
                    </a:p>
                  </a:txBody>
                  <a:tcPr/>
                </a:tc>
              </a:tr>
              <a:tr h="456564">
                <a:tc>
                  <a:txBody>
                    <a:bodyPr/>
                    <a:lstStyle/>
                    <a:p>
                      <a:pPr algn="ctr"/>
                      <a:r>
                        <a:rPr lang="en-US" dirty="0" smtClean="0"/>
                        <a:t>2</a:t>
                      </a:r>
                      <a:endParaRPr lang="en-US" dirty="0"/>
                    </a:p>
                  </a:txBody>
                  <a:tcPr/>
                </a:tc>
                <a:tc>
                  <a:txBody>
                    <a:bodyPr/>
                    <a:lstStyle/>
                    <a:p>
                      <a:pPr algn="ctr"/>
                      <a:r>
                        <a:rPr lang="en-US" dirty="0" smtClean="0"/>
                        <a:t>1</a:t>
                      </a:r>
                      <a:endParaRPr lang="en-US" dirty="0"/>
                    </a:p>
                  </a:txBody>
                  <a:tcPr/>
                </a:tc>
                <a:tc>
                  <a:txBody>
                    <a:bodyPr/>
                    <a:lstStyle/>
                    <a:p>
                      <a:pPr algn="ctr"/>
                      <a:r>
                        <a:rPr lang="en-US" dirty="0" smtClean="0"/>
                        <a:t>5     3     1   0  </a:t>
                      </a:r>
                      <a:endParaRPr lang="en-US" dirty="0"/>
                    </a:p>
                  </a:txBody>
                  <a:tcPr/>
                </a:tc>
              </a:tr>
              <a:tr h="456564">
                <a:tc>
                  <a:txBody>
                    <a:bodyPr/>
                    <a:lstStyle/>
                    <a:p>
                      <a:pPr algn="ctr"/>
                      <a:r>
                        <a:rPr lang="en-US" dirty="0" smtClean="0"/>
                        <a:t>3</a:t>
                      </a:r>
                      <a:endParaRPr lang="en-US" dirty="0"/>
                    </a:p>
                  </a:txBody>
                  <a:tcPr/>
                </a:tc>
                <a:tc>
                  <a:txBody>
                    <a:bodyPr/>
                    <a:lstStyle/>
                    <a:p>
                      <a:pPr algn="ctr"/>
                      <a:r>
                        <a:rPr lang="en-US" dirty="0" smtClean="0"/>
                        <a:t>2</a:t>
                      </a:r>
                      <a:endParaRPr lang="en-US" dirty="0"/>
                    </a:p>
                  </a:txBody>
                  <a:tcPr/>
                </a:tc>
                <a:tc>
                  <a:txBody>
                    <a:bodyPr/>
                    <a:lstStyle/>
                    <a:p>
                      <a:pPr algn="ctr"/>
                      <a:r>
                        <a:rPr lang="en-US" dirty="0" smtClean="0"/>
                        <a:t>2    </a:t>
                      </a:r>
                      <a:endParaRPr lang="en-US" dirty="0"/>
                    </a:p>
                  </a:txBody>
                  <a:tcPr/>
                </a:tc>
              </a:tr>
              <a:tr h="456564">
                <a:tc>
                  <a:txBody>
                    <a:bodyPr/>
                    <a:lstStyle/>
                    <a:p>
                      <a:pPr algn="ctr"/>
                      <a:r>
                        <a:rPr lang="en-US" dirty="0" smtClean="0"/>
                        <a:t>4</a:t>
                      </a:r>
                      <a:endParaRPr lang="en-US" dirty="0"/>
                    </a:p>
                  </a:txBody>
                  <a:tcPr/>
                </a:tc>
                <a:tc>
                  <a:txBody>
                    <a:bodyPr/>
                    <a:lstStyle/>
                    <a:p>
                      <a:pPr algn="ctr"/>
                      <a:r>
                        <a:rPr lang="en-US" dirty="0" smtClean="0"/>
                        <a:t>3</a:t>
                      </a:r>
                      <a:endParaRPr lang="en-US" dirty="0"/>
                    </a:p>
                  </a:txBody>
                  <a:tcPr/>
                </a:tc>
                <a:tc>
                  <a:txBody>
                    <a:bodyPr/>
                    <a:lstStyle/>
                    <a:p>
                      <a:pPr algn="ctr"/>
                      <a:r>
                        <a:rPr lang="en-US" dirty="0" smtClean="0"/>
                        <a:t>1      0</a:t>
                      </a:r>
                      <a:endParaRPr lang="en-US" dirty="0"/>
                    </a:p>
                  </a:txBody>
                  <a:tcPr/>
                </a:tc>
              </a:tr>
              <a:tr h="456564">
                <a:tc>
                  <a:txBody>
                    <a:bodyPr/>
                    <a:lstStyle/>
                    <a:p>
                      <a:pPr algn="ctr"/>
                      <a:r>
                        <a:rPr lang="en-US" dirty="0" smtClean="0"/>
                        <a:t>5</a:t>
                      </a:r>
                      <a:endParaRPr lang="en-US" dirty="0"/>
                    </a:p>
                  </a:txBody>
                  <a:tcPr/>
                </a:tc>
                <a:tc>
                  <a:txBody>
                    <a:bodyPr/>
                    <a:lstStyle/>
                    <a:p>
                      <a:pPr algn="ctr"/>
                      <a:r>
                        <a:rPr lang="en-US" dirty="0" smtClean="0"/>
                        <a:t>4</a:t>
                      </a:r>
                      <a:endParaRPr lang="en-US" dirty="0"/>
                    </a:p>
                  </a:txBody>
                  <a:tcPr/>
                </a:tc>
                <a:tc>
                  <a:txBody>
                    <a:bodyPr/>
                    <a:lstStyle/>
                    <a:p>
                      <a:pPr algn="ctr"/>
                      <a:r>
                        <a:rPr lang="en-US" dirty="0" smtClean="0"/>
                        <a:t>6    4   2</a:t>
                      </a:r>
                      <a:endParaRPr lang="en-US" dirty="0"/>
                    </a:p>
                  </a:txBody>
                  <a:tcPr/>
                </a:tc>
              </a:tr>
              <a:tr h="456564">
                <a:tc>
                  <a:txBody>
                    <a:bodyPr/>
                    <a:lstStyle/>
                    <a:p>
                      <a:pPr algn="ctr"/>
                      <a:r>
                        <a:rPr lang="en-US" dirty="0" smtClean="0"/>
                        <a:t>6</a:t>
                      </a:r>
                      <a:endParaRPr lang="en-US" dirty="0"/>
                    </a:p>
                  </a:txBody>
                  <a:tcPr/>
                </a:tc>
                <a:tc>
                  <a:txBody>
                    <a:bodyPr/>
                    <a:lstStyle/>
                    <a:p>
                      <a:pPr algn="ctr"/>
                      <a:r>
                        <a:rPr lang="en-US" dirty="0" smtClean="0"/>
                        <a:t>5</a:t>
                      </a:r>
                      <a:endParaRPr lang="en-US" dirty="0"/>
                    </a:p>
                  </a:txBody>
                  <a:tcPr/>
                </a:tc>
                <a:tc>
                  <a:txBody>
                    <a:bodyPr/>
                    <a:lstStyle/>
                    <a:p>
                      <a:pPr algn="ctr"/>
                      <a:r>
                        <a:rPr lang="en-US" dirty="0" smtClean="0"/>
                        <a:t>3    1    0</a:t>
                      </a:r>
                      <a:endParaRPr lang="en-US" dirty="0"/>
                    </a:p>
                  </a:txBody>
                  <a:tcPr/>
                </a:tc>
              </a:tr>
            </a:tbl>
          </a:graphicData>
        </a:graphic>
      </p:graphicFrame>
      <p:sp>
        <p:nvSpPr>
          <p:cNvPr id="20" name="TextBox 19"/>
          <p:cNvSpPr txBox="1"/>
          <p:nvPr/>
        </p:nvSpPr>
        <p:spPr>
          <a:xfrm>
            <a:off x="898209" y="2895862"/>
            <a:ext cx="1835620" cy="369332"/>
          </a:xfrm>
          <a:prstGeom prst="rect">
            <a:avLst/>
          </a:prstGeom>
          <a:noFill/>
        </p:spPr>
        <p:txBody>
          <a:bodyPr wrap="square" rtlCol="0">
            <a:spAutoFit/>
          </a:bodyPr>
          <a:lstStyle/>
          <a:p>
            <a:r>
              <a:rPr lang="en-US" dirty="0" smtClean="0"/>
              <a:t>Process Que </a:t>
            </a:r>
            <a:endParaRPr lang="en-US" dirty="0"/>
          </a:p>
        </p:txBody>
      </p:sp>
      <p:sp>
        <p:nvSpPr>
          <p:cNvPr id="95" name="TextBox 94"/>
          <p:cNvSpPr txBox="1"/>
          <p:nvPr/>
        </p:nvSpPr>
        <p:spPr>
          <a:xfrm>
            <a:off x="1202919" y="5112125"/>
            <a:ext cx="1835620" cy="369332"/>
          </a:xfrm>
          <a:prstGeom prst="rect">
            <a:avLst/>
          </a:prstGeom>
          <a:noFill/>
        </p:spPr>
        <p:txBody>
          <a:bodyPr wrap="square" rtlCol="0">
            <a:spAutoFit/>
          </a:bodyPr>
          <a:lstStyle/>
          <a:p>
            <a:r>
              <a:rPr lang="en-US" b="1" dirty="0" smtClean="0">
                <a:effectLst>
                  <a:outerShdw blurRad="38100" dist="38100" dir="2700000" algn="tl">
                    <a:srgbClr val="000000">
                      <a:alpha val="43137"/>
                    </a:srgbClr>
                  </a:outerShdw>
                </a:effectLst>
              </a:rPr>
              <a:t>Gantt Chart</a:t>
            </a:r>
            <a:endParaRPr lang="en-US" b="1" dirty="0">
              <a:effectLst>
                <a:outerShdw blurRad="38100" dist="38100" dir="2700000" algn="tl">
                  <a:srgbClr val="000000">
                    <a:alpha val="43137"/>
                  </a:srgbClr>
                </a:outerShdw>
              </a:effectLst>
            </a:endParaRPr>
          </a:p>
        </p:txBody>
      </p:sp>
      <p:sp>
        <p:nvSpPr>
          <p:cNvPr id="28" name="Title 1"/>
          <p:cNvSpPr txBox="1"/>
          <p:nvPr/>
        </p:nvSpPr>
        <p:spPr>
          <a:xfrm>
            <a:off x="0" y="182880"/>
            <a:ext cx="12192000" cy="1626895"/>
          </a:xfrm>
          <a:prstGeom prst="rect">
            <a:avLst/>
          </a:prstGeom>
          <a:solidFill>
            <a:schemeClr val="accent2"/>
          </a:solidFill>
        </p:spPr>
        <p:txBody>
          <a:bodyPr vert="horz" lIns="91440" tIns="45720" rIns="91440" bIns="45720" rtlCol="0" anchor="ctr">
            <a:normAutofit fontScale="97500"/>
          </a:bodyPr>
          <a:lst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a:lstStyle>
          <a:p>
            <a:r>
              <a:rPr lang="en-US" b="1" dirty="0">
                <a:effectLst>
                  <a:outerShdw blurRad="38100" dist="38100" dir="2700000" algn="tl">
                    <a:srgbClr val="000000">
                      <a:alpha val="43137"/>
                    </a:srgbClr>
                  </a:outerShdw>
                </a:effectLst>
              </a:rPr>
              <a:t>Round-Robin (RR) </a:t>
            </a:r>
            <a:r>
              <a:rPr lang="en-US" b="1" dirty="0"/>
              <a:t>Performance</a:t>
            </a:r>
            <a:endParaRPr lang="en-US" dirty="0"/>
          </a:p>
          <a:p>
            <a:r>
              <a:rPr lang="en-US" b="1" dirty="0"/>
              <a:t> </a:t>
            </a:r>
            <a:endParaRPr lang="en-US" b="1" dirty="0"/>
          </a:p>
        </p:txBody>
      </p:sp>
      <p:cxnSp>
        <p:nvCxnSpPr>
          <p:cNvPr id="32" name="Straight Connector 31"/>
          <p:cNvCxnSpPr/>
          <p:nvPr/>
        </p:nvCxnSpPr>
        <p:spPr>
          <a:xfrm flipH="1">
            <a:off x="10996938" y="3238409"/>
            <a:ext cx="360219" cy="331526"/>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10847762" y="3707748"/>
            <a:ext cx="360219" cy="331526"/>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11350161" y="4182723"/>
            <a:ext cx="360219" cy="331526"/>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a:off x="11463353" y="3191355"/>
            <a:ext cx="360219" cy="331526"/>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11143327" y="4555841"/>
            <a:ext cx="360219" cy="331526"/>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a:off x="10996938" y="5024253"/>
            <a:ext cx="360219" cy="331526"/>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grpSp>
        <p:nvGrpSpPr>
          <p:cNvPr id="7" name="Group 6"/>
          <p:cNvGrpSpPr/>
          <p:nvPr/>
        </p:nvGrpSpPr>
        <p:grpSpPr>
          <a:xfrm>
            <a:off x="119140" y="3244876"/>
            <a:ext cx="8004515" cy="943783"/>
            <a:chOff x="119140" y="3244876"/>
            <a:chExt cx="8004515" cy="943783"/>
          </a:xfrm>
        </p:grpSpPr>
        <p:grpSp>
          <p:nvGrpSpPr>
            <p:cNvPr id="18" name="Group 17"/>
            <p:cNvGrpSpPr/>
            <p:nvPr/>
          </p:nvGrpSpPr>
          <p:grpSpPr>
            <a:xfrm>
              <a:off x="119140" y="3392264"/>
              <a:ext cx="2637835" cy="484095"/>
              <a:chOff x="3644153" y="5150225"/>
              <a:chExt cx="3451413" cy="484095"/>
            </a:xfrm>
          </p:grpSpPr>
          <p:sp>
            <p:nvSpPr>
              <p:cNvPr id="19" name="Rectangle 18"/>
              <p:cNvSpPr/>
              <p:nvPr/>
            </p:nvSpPr>
            <p:spPr>
              <a:xfrm>
                <a:off x="3644153" y="5150225"/>
                <a:ext cx="1143000"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 P1</a:t>
                </a:r>
                <a:endParaRPr lang="en-US" sz="2400" dirty="0"/>
              </a:p>
            </p:txBody>
          </p:sp>
          <p:sp>
            <p:nvSpPr>
              <p:cNvPr id="21" name="Rectangle 20"/>
              <p:cNvSpPr/>
              <p:nvPr/>
            </p:nvSpPr>
            <p:spPr>
              <a:xfrm>
                <a:off x="4805083" y="5150225"/>
                <a:ext cx="1142999"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P2</a:t>
                </a:r>
                <a:endParaRPr lang="en-US" sz="2400" dirty="0"/>
              </a:p>
            </p:txBody>
          </p:sp>
          <p:sp>
            <p:nvSpPr>
              <p:cNvPr id="22" name="Rectangle 21"/>
              <p:cNvSpPr/>
              <p:nvPr/>
            </p:nvSpPr>
            <p:spPr>
              <a:xfrm>
                <a:off x="5952566" y="5150226"/>
                <a:ext cx="1143000"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P3</a:t>
                </a:r>
                <a:endParaRPr lang="en-US" sz="2400" dirty="0"/>
              </a:p>
            </p:txBody>
          </p:sp>
        </p:grpSp>
        <p:sp>
          <p:nvSpPr>
            <p:cNvPr id="29" name="Rectangle 28"/>
            <p:cNvSpPr/>
            <p:nvPr/>
          </p:nvSpPr>
          <p:spPr>
            <a:xfrm>
              <a:off x="2785908" y="3404172"/>
              <a:ext cx="873568"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 P1</a:t>
              </a:r>
              <a:endParaRPr lang="en-US" sz="2400" dirty="0"/>
            </a:p>
          </p:txBody>
        </p:sp>
        <p:cxnSp>
          <p:nvCxnSpPr>
            <p:cNvPr id="30" name="Straight Connector 29"/>
            <p:cNvCxnSpPr/>
            <p:nvPr/>
          </p:nvCxnSpPr>
          <p:spPr>
            <a:xfrm flipH="1">
              <a:off x="255529" y="3280281"/>
              <a:ext cx="663512" cy="834519"/>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a:off x="1075369" y="3354140"/>
              <a:ext cx="663512" cy="834519"/>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3661348" y="3397080"/>
              <a:ext cx="873568"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 P4</a:t>
              </a:r>
              <a:endParaRPr lang="en-US" sz="2400" dirty="0"/>
            </a:p>
          </p:txBody>
        </p:sp>
        <p:sp>
          <p:nvSpPr>
            <p:cNvPr id="27" name="Rectangle 26"/>
            <p:cNvSpPr/>
            <p:nvPr/>
          </p:nvSpPr>
          <p:spPr>
            <a:xfrm>
              <a:off x="4555474" y="3401288"/>
              <a:ext cx="873568"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 P5</a:t>
              </a:r>
              <a:endParaRPr lang="en-US" sz="2400" dirty="0"/>
            </a:p>
          </p:txBody>
        </p:sp>
        <p:sp>
          <p:nvSpPr>
            <p:cNvPr id="34" name="Rectangle 33"/>
            <p:cNvSpPr/>
            <p:nvPr/>
          </p:nvSpPr>
          <p:spPr>
            <a:xfrm>
              <a:off x="5477640" y="3404172"/>
              <a:ext cx="873568"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P2</a:t>
              </a:r>
              <a:endParaRPr lang="en-US" sz="2400" dirty="0"/>
            </a:p>
          </p:txBody>
        </p:sp>
        <p:sp>
          <p:nvSpPr>
            <p:cNvPr id="45" name="Rectangle 44"/>
            <p:cNvSpPr/>
            <p:nvPr/>
          </p:nvSpPr>
          <p:spPr>
            <a:xfrm>
              <a:off x="6329233" y="3409393"/>
              <a:ext cx="873568"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P6</a:t>
              </a:r>
              <a:endParaRPr lang="en-US" sz="2400" dirty="0"/>
            </a:p>
          </p:txBody>
        </p:sp>
        <p:cxnSp>
          <p:nvCxnSpPr>
            <p:cNvPr id="46" name="Straight Connector 45"/>
            <p:cNvCxnSpPr/>
            <p:nvPr/>
          </p:nvCxnSpPr>
          <p:spPr>
            <a:xfrm flipH="1">
              <a:off x="1873065" y="3290662"/>
              <a:ext cx="663512" cy="834519"/>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a:off x="2791426" y="3261727"/>
              <a:ext cx="663512" cy="834519"/>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a:off x="3686099" y="3264973"/>
              <a:ext cx="663512" cy="834519"/>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a:off x="4617736" y="3244876"/>
              <a:ext cx="663512" cy="834519"/>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55" name="Rectangle 54"/>
            <p:cNvSpPr/>
            <p:nvPr/>
          </p:nvSpPr>
          <p:spPr>
            <a:xfrm>
              <a:off x="7250087" y="3410045"/>
              <a:ext cx="873568"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 P5</a:t>
              </a:r>
              <a:endParaRPr lang="en-US" sz="2400" dirty="0"/>
            </a:p>
          </p:txBody>
        </p:sp>
      </p:grpSp>
      <p:cxnSp>
        <p:nvCxnSpPr>
          <p:cNvPr id="58" name="Straight Connector 57"/>
          <p:cNvCxnSpPr/>
          <p:nvPr/>
        </p:nvCxnSpPr>
        <p:spPr>
          <a:xfrm flipH="1">
            <a:off x="11169126" y="3698893"/>
            <a:ext cx="360219" cy="331526"/>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59" name="Rectangle 58"/>
          <p:cNvSpPr/>
          <p:nvPr/>
        </p:nvSpPr>
        <p:spPr>
          <a:xfrm>
            <a:off x="8144047" y="3420088"/>
            <a:ext cx="873568"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P6</a:t>
            </a:r>
            <a:endParaRPr lang="en-US" sz="2400" dirty="0"/>
          </a:p>
        </p:txBody>
      </p:sp>
      <p:cxnSp>
        <p:nvCxnSpPr>
          <p:cNvPr id="60" name="Straight Connector 59"/>
          <p:cNvCxnSpPr/>
          <p:nvPr/>
        </p:nvCxnSpPr>
        <p:spPr>
          <a:xfrm flipH="1">
            <a:off x="5536028" y="3223276"/>
            <a:ext cx="663512" cy="834519"/>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86690" y="5990866"/>
            <a:ext cx="8146868" cy="882510"/>
            <a:chOff x="1042861" y="5574009"/>
            <a:chExt cx="8146868" cy="882510"/>
          </a:xfrm>
        </p:grpSpPr>
        <p:grpSp>
          <p:nvGrpSpPr>
            <p:cNvPr id="26" name="Group 25"/>
            <p:cNvGrpSpPr/>
            <p:nvPr/>
          </p:nvGrpSpPr>
          <p:grpSpPr>
            <a:xfrm>
              <a:off x="1042861" y="5583238"/>
              <a:ext cx="1546316" cy="853426"/>
              <a:chOff x="3480547" y="5150225"/>
              <a:chExt cx="1546316" cy="853426"/>
            </a:xfrm>
          </p:grpSpPr>
          <p:sp>
            <p:nvSpPr>
              <p:cNvPr id="35" name="Rectangle 34"/>
              <p:cNvSpPr/>
              <p:nvPr/>
            </p:nvSpPr>
            <p:spPr>
              <a:xfrm>
                <a:off x="3644153" y="5150225"/>
                <a:ext cx="1143000"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 P1</a:t>
                </a:r>
                <a:endParaRPr lang="en-US" sz="2400" dirty="0"/>
              </a:p>
            </p:txBody>
          </p:sp>
          <p:sp>
            <p:nvSpPr>
              <p:cNvPr id="38" name="TextBox 37"/>
              <p:cNvSpPr txBox="1"/>
              <p:nvPr/>
            </p:nvSpPr>
            <p:spPr>
              <a:xfrm>
                <a:off x="3480547" y="5634319"/>
                <a:ext cx="295835" cy="369332"/>
              </a:xfrm>
              <a:prstGeom prst="rect">
                <a:avLst/>
              </a:prstGeom>
              <a:noFill/>
            </p:spPr>
            <p:txBody>
              <a:bodyPr wrap="square" rtlCol="0">
                <a:spAutoFit/>
              </a:bodyPr>
              <a:lstStyle/>
              <a:p>
                <a:r>
                  <a:rPr lang="en-US" dirty="0" smtClean="0"/>
                  <a:t>0</a:t>
                </a:r>
                <a:endParaRPr lang="en-US" dirty="0"/>
              </a:p>
            </p:txBody>
          </p:sp>
          <p:sp>
            <p:nvSpPr>
              <p:cNvPr id="39" name="TextBox 38"/>
              <p:cNvSpPr txBox="1"/>
              <p:nvPr/>
            </p:nvSpPr>
            <p:spPr>
              <a:xfrm>
                <a:off x="4581618" y="5593364"/>
                <a:ext cx="445245" cy="369332"/>
              </a:xfrm>
              <a:prstGeom prst="rect">
                <a:avLst/>
              </a:prstGeom>
              <a:noFill/>
            </p:spPr>
            <p:txBody>
              <a:bodyPr wrap="square" rtlCol="0">
                <a:spAutoFit/>
              </a:bodyPr>
              <a:lstStyle/>
              <a:p>
                <a:r>
                  <a:rPr lang="en-US" dirty="0"/>
                  <a:t>2</a:t>
                </a:r>
                <a:endParaRPr lang="en-US" dirty="0"/>
              </a:p>
            </p:txBody>
          </p:sp>
        </p:grpSp>
        <p:sp>
          <p:nvSpPr>
            <p:cNvPr id="98" name="Rectangle 97"/>
            <p:cNvSpPr/>
            <p:nvPr/>
          </p:nvSpPr>
          <p:spPr>
            <a:xfrm>
              <a:off x="2388312" y="5576616"/>
              <a:ext cx="1143000"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 P2</a:t>
              </a:r>
              <a:endParaRPr lang="en-US" sz="2400" dirty="0"/>
            </a:p>
          </p:txBody>
        </p:sp>
        <p:sp>
          <p:nvSpPr>
            <p:cNvPr id="99" name="TextBox 98"/>
            <p:cNvSpPr txBox="1"/>
            <p:nvPr/>
          </p:nvSpPr>
          <p:spPr>
            <a:xfrm>
              <a:off x="3304019" y="6067332"/>
              <a:ext cx="445245" cy="369332"/>
            </a:xfrm>
            <a:prstGeom prst="rect">
              <a:avLst/>
            </a:prstGeom>
            <a:noFill/>
          </p:spPr>
          <p:txBody>
            <a:bodyPr wrap="square" rtlCol="0">
              <a:spAutoFit/>
            </a:bodyPr>
            <a:lstStyle/>
            <a:p>
              <a:r>
                <a:rPr lang="en-US" dirty="0"/>
                <a:t>4</a:t>
              </a:r>
              <a:endParaRPr lang="en-US" dirty="0"/>
            </a:p>
          </p:txBody>
        </p:sp>
        <p:sp>
          <p:nvSpPr>
            <p:cNvPr id="42" name="Rectangle 41"/>
            <p:cNvSpPr/>
            <p:nvPr/>
          </p:nvSpPr>
          <p:spPr>
            <a:xfrm>
              <a:off x="3578908" y="5587154"/>
              <a:ext cx="873568"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P3</a:t>
              </a:r>
              <a:endParaRPr lang="en-US" sz="2400" dirty="0"/>
            </a:p>
          </p:txBody>
        </p:sp>
        <p:sp>
          <p:nvSpPr>
            <p:cNvPr id="43" name="TextBox 42"/>
            <p:cNvSpPr txBox="1"/>
            <p:nvPr/>
          </p:nvSpPr>
          <p:spPr>
            <a:xfrm>
              <a:off x="4289696" y="6087187"/>
              <a:ext cx="445245" cy="369332"/>
            </a:xfrm>
            <a:prstGeom prst="rect">
              <a:avLst/>
            </a:prstGeom>
            <a:noFill/>
          </p:spPr>
          <p:txBody>
            <a:bodyPr wrap="square" rtlCol="0">
              <a:spAutoFit/>
            </a:bodyPr>
            <a:lstStyle/>
            <a:p>
              <a:r>
                <a:rPr lang="en-US" dirty="0" smtClean="0"/>
                <a:t>6</a:t>
              </a:r>
              <a:endParaRPr lang="en-US" dirty="0"/>
            </a:p>
          </p:txBody>
        </p:sp>
        <p:sp>
          <p:nvSpPr>
            <p:cNvPr id="36" name="Rectangle 35"/>
            <p:cNvSpPr/>
            <p:nvPr/>
          </p:nvSpPr>
          <p:spPr>
            <a:xfrm>
              <a:off x="4481615" y="5575532"/>
              <a:ext cx="873568"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 P1</a:t>
              </a:r>
              <a:endParaRPr lang="en-US" sz="2400" dirty="0"/>
            </a:p>
          </p:txBody>
        </p:sp>
        <p:sp>
          <p:nvSpPr>
            <p:cNvPr id="37" name="TextBox 36"/>
            <p:cNvSpPr txBox="1"/>
            <p:nvPr/>
          </p:nvSpPr>
          <p:spPr>
            <a:xfrm>
              <a:off x="5152361" y="6067332"/>
              <a:ext cx="445245" cy="369332"/>
            </a:xfrm>
            <a:prstGeom prst="rect">
              <a:avLst/>
            </a:prstGeom>
            <a:noFill/>
          </p:spPr>
          <p:txBody>
            <a:bodyPr wrap="square" rtlCol="0">
              <a:spAutoFit/>
            </a:bodyPr>
            <a:lstStyle/>
            <a:p>
              <a:r>
                <a:rPr lang="en-US" dirty="0"/>
                <a:t>8</a:t>
              </a:r>
              <a:endParaRPr lang="en-US" dirty="0"/>
            </a:p>
          </p:txBody>
        </p:sp>
        <p:sp>
          <p:nvSpPr>
            <p:cNvPr id="48" name="Rectangle 47"/>
            <p:cNvSpPr/>
            <p:nvPr/>
          </p:nvSpPr>
          <p:spPr>
            <a:xfrm>
              <a:off x="5374984" y="5580171"/>
              <a:ext cx="873568"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 P4</a:t>
              </a:r>
              <a:endParaRPr lang="en-US" sz="2400" dirty="0"/>
            </a:p>
          </p:txBody>
        </p:sp>
        <p:sp>
          <p:nvSpPr>
            <p:cNvPr id="49" name="TextBox 48"/>
            <p:cNvSpPr txBox="1"/>
            <p:nvPr/>
          </p:nvSpPr>
          <p:spPr>
            <a:xfrm>
              <a:off x="6094959" y="6084533"/>
              <a:ext cx="445245" cy="369332"/>
            </a:xfrm>
            <a:prstGeom prst="rect">
              <a:avLst/>
            </a:prstGeom>
            <a:noFill/>
          </p:spPr>
          <p:txBody>
            <a:bodyPr wrap="square" rtlCol="0">
              <a:spAutoFit/>
            </a:bodyPr>
            <a:lstStyle/>
            <a:p>
              <a:r>
                <a:rPr lang="en-US" dirty="0"/>
                <a:t>9</a:t>
              </a:r>
              <a:endParaRPr lang="en-US" dirty="0"/>
            </a:p>
          </p:txBody>
        </p:sp>
        <p:sp>
          <p:nvSpPr>
            <p:cNvPr id="52" name="Rectangle 51"/>
            <p:cNvSpPr/>
            <p:nvPr/>
          </p:nvSpPr>
          <p:spPr>
            <a:xfrm>
              <a:off x="6296180" y="5584848"/>
              <a:ext cx="873568"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 P5</a:t>
              </a:r>
              <a:endParaRPr lang="en-US" sz="2400" dirty="0"/>
            </a:p>
          </p:txBody>
        </p:sp>
        <p:sp>
          <p:nvSpPr>
            <p:cNvPr id="53" name="TextBox 52"/>
            <p:cNvSpPr txBox="1"/>
            <p:nvPr/>
          </p:nvSpPr>
          <p:spPr>
            <a:xfrm>
              <a:off x="6997515" y="6060399"/>
              <a:ext cx="445245" cy="369332"/>
            </a:xfrm>
            <a:prstGeom prst="rect">
              <a:avLst/>
            </a:prstGeom>
            <a:noFill/>
          </p:spPr>
          <p:txBody>
            <a:bodyPr wrap="square" rtlCol="0">
              <a:spAutoFit/>
            </a:bodyPr>
            <a:lstStyle/>
            <a:p>
              <a:r>
                <a:rPr lang="en-US" dirty="0" smtClean="0"/>
                <a:t>11</a:t>
              </a:r>
              <a:endParaRPr lang="en-US" dirty="0"/>
            </a:p>
          </p:txBody>
        </p:sp>
        <p:sp>
          <p:nvSpPr>
            <p:cNvPr id="56" name="Rectangle 55"/>
            <p:cNvSpPr/>
            <p:nvPr/>
          </p:nvSpPr>
          <p:spPr>
            <a:xfrm>
              <a:off x="7189549" y="5574009"/>
              <a:ext cx="873568"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P2</a:t>
              </a:r>
              <a:endParaRPr lang="en-US" sz="2400" dirty="0"/>
            </a:p>
          </p:txBody>
        </p:sp>
        <p:sp>
          <p:nvSpPr>
            <p:cNvPr id="57" name="TextBox 56"/>
            <p:cNvSpPr txBox="1"/>
            <p:nvPr/>
          </p:nvSpPr>
          <p:spPr>
            <a:xfrm>
              <a:off x="7900222" y="6026377"/>
              <a:ext cx="445245" cy="369332"/>
            </a:xfrm>
            <a:prstGeom prst="rect">
              <a:avLst/>
            </a:prstGeom>
            <a:noFill/>
          </p:spPr>
          <p:txBody>
            <a:bodyPr wrap="square" rtlCol="0">
              <a:spAutoFit/>
            </a:bodyPr>
            <a:lstStyle/>
            <a:p>
              <a:r>
                <a:rPr lang="en-US" dirty="0" smtClean="0"/>
                <a:t>13</a:t>
              </a:r>
              <a:endParaRPr lang="en-US" dirty="0"/>
            </a:p>
          </p:txBody>
        </p:sp>
        <p:sp>
          <p:nvSpPr>
            <p:cNvPr id="61" name="Rectangle 60"/>
            <p:cNvSpPr/>
            <p:nvPr/>
          </p:nvSpPr>
          <p:spPr>
            <a:xfrm>
              <a:off x="8110713" y="5580799"/>
              <a:ext cx="873568"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P6</a:t>
              </a:r>
              <a:endParaRPr lang="en-US" sz="2400" dirty="0"/>
            </a:p>
          </p:txBody>
        </p:sp>
        <p:sp>
          <p:nvSpPr>
            <p:cNvPr id="62" name="TextBox 61"/>
            <p:cNvSpPr txBox="1"/>
            <p:nvPr/>
          </p:nvSpPr>
          <p:spPr>
            <a:xfrm>
              <a:off x="8744484" y="6039950"/>
              <a:ext cx="445245" cy="369332"/>
            </a:xfrm>
            <a:prstGeom prst="rect">
              <a:avLst/>
            </a:prstGeom>
            <a:noFill/>
          </p:spPr>
          <p:txBody>
            <a:bodyPr wrap="square" rtlCol="0">
              <a:spAutoFit/>
            </a:bodyPr>
            <a:lstStyle/>
            <a:p>
              <a:r>
                <a:rPr lang="en-US" dirty="0" smtClean="0"/>
                <a:t>15</a:t>
              </a:r>
              <a:endParaRPr lang="en-US" dirty="0"/>
            </a:p>
          </p:txBody>
        </p:sp>
      </p:grpSp>
      <p:cxnSp>
        <p:nvCxnSpPr>
          <p:cNvPr id="63" name="Straight Connector 62"/>
          <p:cNvCxnSpPr/>
          <p:nvPr/>
        </p:nvCxnSpPr>
        <p:spPr>
          <a:xfrm flipH="1">
            <a:off x="10986999" y="5549460"/>
            <a:ext cx="360219" cy="331526"/>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flipH="1">
            <a:off x="6281285" y="3309150"/>
            <a:ext cx="663512" cy="834519"/>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65" name="Rectangle 64"/>
          <p:cNvSpPr/>
          <p:nvPr/>
        </p:nvSpPr>
        <p:spPr>
          <a:xfrm>
            <a:off x="7898880" y="5997656"/>
            <a:ext cx="873568"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 P5</a:t>
            </a:r>
            <a:endParaRPr lang="en-US" sz="2400" dirty="0"/>
          </a:p>
        </p:txBody>
      </p:sp>
      <p:sp>
        <p:nvSpPr>
          <p:cNvPr id="67" name="TextBox 66"/>
          <p:cNvSpPr txBox="1"/>
          <p:nvPr/>
        </p:nvSpPr>
        <p:spPr>
          <a:xfrm>
            <a:off x="8518411" y="6447952"/>
            <a:ext cx="445245" cy="369332"/>
          </a:xfrm>
          <a:prstGeom prst="rect">
            <a:avLst/>
          </a:prstGeom>
          <a:noFill/>
        </p:spPr>
        <p:txBody>
          <a:bodyPr wrap="square" rtlCol="0">
            <a:spAutoFit/>
          </a:bodyPr>
          <a:lstStyle/>
          <a:p>
            <a:r>
              <a:rPr lang="en-US" dirty="0" smtClean="0"/>
              <a:t>17</a:t>
            </a:r>
            <a:endParaRPr lang="en-US" dirty="0"/>
          </a:p>
        </p:txBody>
      </p:sp>
      <p:sp>
        <p:nvSpPr>
          <p:cNvPr id="68" name="Rectangle 67"/>
          <p:cNvSpPr/>
          <p:nvPr/>
        </p:nvSpPr>
        <p:spPr>
          <a:xfrm>
            <a:off x="9883131" y="3362959"/>
            <a:ext cx="873568"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 P5</a:t>
            </a:r>
            <a:endParaRPr lang="en-US" sz="2400" dirty="0"/>
          </a:p>
        </p:txBody>
      </p:sp>
      <p:cxnSp>
        <p:nvCxnSpPr>
          <p:cNvPr id="69" name="Straight Connector 68"/>
          <p:cNvCxnSpPr/>
          <p:nvPr/>
        </p:nvCxnSpPr>
        <p:spPr>
          <a:xfrm flipH="1">
            <a:off x="7295380" y="3244876"/>
            <a:ext cx="663512" cy="834519"/>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flipH="1">
            <a:off x="11347218" y="5071767"/>
            <a:ext cx="360219" cy="331526"/>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66" name="Rectangle 65"/>
          <p:cNvSpPr/>
          <p:nvPr/>
        </p:nvSpPr>
        <p:spPr>
          <a:xfrm>
            <a:off x="8790464" y="5989320"/>
            <a:ext cx="873568"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P6</a:t>
            </a:r>
            <a:endParaRPr lang="en-US" sz="2400" dirty="0"/>
          </a:p>
        </p:txBody>
      </p:sp>
      <p:sp>
        <p:nvSpPr>
          <p:cNvPr id="71" name="TextBox 70"/>
          <p:cNvSpPr txBox="1"/>
          <p:nvPr/>
        </p:nvSpPr>
        <p:spPr>
          <a:xfrm>
            <a:off x="9383051" y="6393549"/>
            <a:ext cx="445245" cy="369332"/>
          </a:xfrm>
          <a:prstGeom prst="rect">
            <a:avLst/>
          </a:prstGeom>
          <a:noFill/>
        </p:spPr>
        <p:txBody>
          <a:bodyPr wrap="square" rtlCol="0">
            <a:spAutoFit/>
          </a:bodyPr>
          <a:lstStyle/>
          <a:p>
            <a:r>
              <a:rPr lang="en-US" dirty="0" smtClean="0"/>
              <a:t>18</a:t>
            </a:r>
            <a:endParaRPr lang="en-US" dirty="0"/>
          </a:p>
        </p:txBody>
      </p:sp>
      <p:cxnSp>
        <p:nvCxnSpPr>
          <p:cNvPr id="72" name="Straight Connector 71"/>
          <p:cNvCxnSpPr/>
          <p:nvPr/>
        </p:nvCxnSpPr>
        <p:spPr>
          <a:xfrm flipH="1">
            <a:off x="8296874" y="3263793"/>
            <a:ext cx="663512" cy="834519"/>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flipH="1">
            <a:off x="11559790" y="3662135"/>
            <a:ext cx="360219" cy="331526"/>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74" name="Rectangle 73"/>
          <p:cNvSpPr/>
          <p:nvPr/>
        </p:nvSpPr>
        <p:spPr>
          <a:xfrm>
            <a:off x="9020593" y="3392264"/>
            <a:ext cx="873568"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P2</a:t>
            </a:r>
            <a:endParaRPr lang="en-US" sz="2400" dirty="0"/>
          </a:p>
        </p:txBody>
      </p:sp>
      <p:cxnSp>
        <p:nvCxnSpPr>
          <p:cNvPr id="75" name="Straight Connector 74"/>
          <p:cNvCxnSpPr/>
          <p:nvPr/>
        </p:nvCxnSpPr>
        <p:spPr>
          <a:xfrm flipH="1">
            <a:off x="9174088" y="3261726"/>
            <a:ext cx="663512" cy="834519"/>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76" name="Rectangle 75"/>
          <p:cNvSpPr/>
          <p:nvPr/>
        </p:nvSpPr>
        <p:spPr>
          <a:xfrm>
            <a:off x="9694735" y="5986034"/>
            <a:ext cx="873568"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P2</a:t>
            </a:r>
            <a:endParaRPr lang="en-US" sz="2400" dirty="0"/>
          </a:p>
        </p:txBody>
      </p:sp>
      <p:sp>
        <p:nvSpPr>
          <p:cNvPr id="77" name="TextBox 76"/>
          <p:cNvSpPr txBox="1"/>
          <p:nvPr/>
        </p:nvSpPr>
        <p:spPr>
          <a:xfrm>
            <a:off x="10332406" y="6420750"/>
            <a:ext cx="445245" cy="369332"/>
          </a:xfrm>
          <a:prstGeom prst="rect">
            <a:avLst/>
          </a:prstGeom>
          <a:noFill/>
        </p:spPr>
        <p:txBody>
          <a:bodyPr wrap="square" rtlCol="0">
            <a:spAutoFit/>
          </a:bodyPr>
          <a:lstStyle/>
          <a:p>
            <a:r>
              <a:rPr lang="en-US" dirty="0" smtClean="0"/>
              <a:t>19</a:t>
            </a:r>
            <a:endParaRPr lang="en-US" dirty="0"/>
          </a:p>
        </p:txBody>
      </p:sp>
      <p:cxnSp>
        <p:nvCxnSpPr>
          <p:cNvPr id="78" name="Straight Connector 77"/>
          <p:cNvCxnSpPr/>
          <p:nvPr/>
        </p:nvCxnSpPr>
        <p:spPr>
          <a:xfrm flipH="1">
            <a:off x="11265003" y="5546786"/>
            <a:ext cx="360219" cy="331526"/>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1597979" y="4351594"/>
            <a:ext cx="3508094" cy="461665"/>
          </a:xfrm>
          <a:prstGeom prst="rect">
            <a:avLst/>
          </a:prstGeom>
          <a:noFill/>
        </p:spPr>
        <p:txBody>
          <a:bodyPr wrap="square" rtlCol="0">
            <a:spAutoFit/>
          </a:bodyPr>
          <a:lstStyle/>
          <a:p>
            <a:r>
              <a:rPr lang="en-US" sz="2400" b="1" dirty="0" smtClean="0"/>
              <a:t>Time Quantum = 2 </a:t>
            </a:r>
            <a:endParaRPr lang="en-US" sz="2400" b="1"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84176"/>
            <a:ext cx="11360727" cy="1508760"/>
          </a:xfrm>
        </p:spPr>
        <p:txBody>
          <a:bodyPr>
            <a:normAutofit fontScale="90000"/>
          </a:bodyPr>
          <a:lstStyle/>
          <a:p>
            <a:br>
              <a:rPr lang="en-US" b="1" dirty="0" smtClean="0"/>
            </a:br>
            <a:br>
              <a:rPr lang="en-US" b="1" dirty="0"/>
            </a:br>
            <a:endParaRPr lang="en-US" dirty="0"/>
          </a:p>
        </p:txBody>
      </p:sp>
      <p:sp>
        <p:nvSpPr>
          <p:cNvPr id="3" name="Content Placeholder 2"/>
          <p:cNvSpPr>
            <a:spLocks noGrp="1"/>
          </p:cNvSpPr>
          <p:nvPr>
            <p:ph idx="1"/>
          </p:nvPr>
        </p:nvSpPr>
        <p:spPr/>
        <p:txBody>
          <a:bodyPr/>
          <a:lstStyle/>
          <a:p>
            <a:r>
              <a:rPr lang="en-US" sz="2400" b="1" dirty="0">
                <a:effectLst>
                  <a:outerShdw blurRad="38100" dist="38100" dir="2700000" algn="tl">
                    <a:srgbClr val="000000">
                      <a:alpha val="43137"/>
                    </a:srgbClr>
                  </a:outerShdw>
                </a:effectLst>
              </a:rPr>
              <a:t>Round-Robin (RR) </a:t>
            </a:r>
            <a:r>
              <a:rPr lang="en-US" sz="2400" b="1" dirty="0"/>
              <a:t>Performance</a:t>
            </a:r>
            <a:endParaRPr lang="en-US" sz="2400" dirty="0"/>
          </a:p>
          <a:p>
            <a:pPr marL="0" indent="0">
              <a:buNone/>
            </a:pPr>
            <a:r>
              <a:rPr lang="en-US" sz="2400" b="1" dirty="0"/>
              <a:t> </a:t>
            </a:r>
            <a:endParaRPr lang="en-US" sz="2400" b="1" dirty="0"/>
          </a:p>
          <a:p>
            <a:endParaRPr lang="en-US" sz="2000" b="1" dirty="0" smtClean="0">
              <a:effectLst>
                <a:outerShdw blurRad="38100" dist="38100" dir="2700000" algn="tl">
                  <a:srgbClr val="000000">
                    <a:alpha val="43137"/>
                  </a:srgbClr>
                </a:outerShdw>
              </a:effectLst>
            </a:endParaRPr>
          </a:p>
          <a:p>
            <a:pPr marL="0" indent="0">
              <a:buNone/>
            </a:pPr>
            <a:endParaRPr lang="en-US" sz="2000" b="1" dirty="0" smtClean="0">
              <a:effectLst>
                <a:outerShdw blurRad="38100" dist="38100" dir="2700000" algn="tl">
                  <a:srgbClr val="000000">
                    <a:alpha val="43137"/>
                  </a:srgbClr>
                </a:outerShdw>
              </a:effectLst>
            </a:endParaRPr>
          </a:p>
          <a:p>
            <a:pPr marL="0" indent="0">
              <a:buNone/>
            </a:pPr>
            <a:endParaRPr lang="en-US" sz="2000" b="1" dirty="0" smtClean="0">
              <a:effectLst>
                <a:outerShdw blurRad="38100" dist="38100" dir="2700000" algn="tl">
                  <a:srgbClr val="000000">
                    <a:alpha val="43137"/>
                  </a:srgbClr>
                </a:outerShdw>
              </a:effectLst>
            </a:endParaRPr>
          </a:p>
          <a:p>
            <a:pPr marL="0" indent="0">
              <a:buNone/>
            </a:pPr>
            <a:endParaRPr lang="en-US" sz="2000" b="1" dirty="0">
              <a:effectLst>
                <a:outerShdw blurRad="38100" dist="38100" dir="2700000" algn="tl">
                  <a:srgbClr val="000000">
                    <a:alpha val="43137"/>
                  </a:srgbClr>
                </a:outerShdw>
              </a:effectLst>
            </a:endParaRPr>
          </a:p>
          <a:p>
            <a:endParaRPr lang="en-US" dirty="0"/>
          </a:p>
        </p:txBody>
      </p:sp>
      <p:graphicFrame>
        <p:nvGraphicFramePr>
          <p:cNvPr id="4" name="Table 3"/>
          <p:cNvGraphicFramePr>
            <a:graphicFrameLocks noGrp="1"/>
          </p:cNvGraphicFramePr>
          <p:nvPr/>
        </p:nvGraphicFramePr>
        <p:xfrm>
          <a:off x="7933603" y="2252503"/>
          <a:ext cx="4238790" cy="3653784"/>
        </p:xfrm>
        <a:graphic>
          <a:graphicData uri="http://schemas.openxmlformats.org/drawingml/2006/table">
            <a:tbl>
              <a:tblPr firstRow="1" bandRow="1">
                <a:tableStyleId>{5C22544A-7EE6-4342-B048-85BDC9FD1C3A}</a:tableStyleId>
              </a:tblPr>
              <a:tblGrid>
                <a:gridCol w="1328889"/>
                <a:gridCol w="1518668"/>
                <a:gridCol w="1391233"/>
              </a:tblGrid>
              <a:tr h="450310">
                <a:tc>
                  <a:txBody>
                    <a:bodyPr/>
                    <a:lstStyle/>
                    <a:p>
                      <a:pPr algn="ctr"/>
                      <a:r>
                        <a:rPr lang="en-US" dirty="0" smtClean="0"/>
                        <a:t>Process No</a:t>
                      </a:r>
                      <a:endParaRPr lang="en-US" dirty="0"/>
                    </a:p>
                  </a:txBody>
                  <a:tcPr/>
                </a:tc>
                <a:tc>
                  <a:txBody>
                    <a:bodyPr/>
                    <a:lstStyle/>
                    <a:p>
                      <a:pPr algn="ctr"/>
                      <a:r>
                        <a:rPr lang="en-US" dirty="0" smtClean="0"/>
                        <a:t>Arrival Time</a:t>
                      </a:r>
                      <a:endParaRPr lang="en-US" dirty="0" smtClean="0"/>
                    </a:p>
                    <a:p>
                      <a:pPr algn="ctr"/>
                      <a:r>
                        <a:rPr lang="en-US" dirty="0" smtClean="0"/>
                        <a:t>(AT)</a:t>
                      </a:r>
                      <a:endParaRPr lang="en-US" dirty="0"/>
                    </a:p>
                  </a:txBody>
                  <a:tcPr/>
                </a:tc>
                <a:tc>
                  <a:txBody>
                    <a:bodyPr/>
                    <a:lstStyle/>
                    <a:p>
                      <a:pPr algn="ctr"/>
                      <a:r>
                        <a:rPr lang="en-US" dirty="0" smtClean="0"/>
                        <a:t>Burst Time (BT)</a:t>
                      </a:r>
                      <a:endParaRPr lang="en-US" dirty="0"/>
                    </a:p>
                  </a:txBody>
                  <a:tcPr/>
                </a:tc>
              </a:tr>
              <a:tr h="456564">
                <a:tc>
                  <a:txBody>
                    <a:bodyPr/>
                    <a:lstStyle/>
                    <a:p>
                      <a:pPr algn="ctr"/>
                      <a:r>
                        <a:rPr lang="en-US" dirty="0" smtClean="0"/>
                        <a:t>1</a:t>
                      </a:r>
                      <a:endParaRPr lang="en-US" dirty="0"/>
                    </a:p>
                  </a:txBody>
                  <a:tcPr/>
                </a:tc>
                <a:tc>
                  <a:txBody>
                    <a:bodyPr/>
                    <a:lstStyle/>
                    <a:p>
                      <a:pPr algn="ctr"/>
                      <a:r>
                        <a:rPr lang="en-US" dirty="0" smtClean="0"/>
                        <a:t>0</a:t>
                      </a:r>
                      <a:endParaRPr lang="en-US" dirty="0"/>
                    </a:p>
                  </a:txBody>
                  <a:tcPr/>
                </a:tc>
                <a:tc>
                  <a:txBody>
                    <a:bodyPr/>
                    <a:lstStyle/>
                    <a:p>
                      <a:pPr algn="ctr"/>
                      <a:r>
                        <a:rPr lang="en-US" dirty="0" smtClean="0"/>
                        <a:t>4      2    0  </a:t>
                      </a:r>
                      <a:endParaRPr lang="en-US" dirty="0"/>
                    </a:p>
                  </a:txBody>
                  <a:tcPr/>
                </a:tc>
              </a:tr>
              <a:tr h="456564">
                <a:tc>
                  <a:txBody>
                    <a:bodyPr/>
                    <a:lstStyle/>
                    <a:p>
                      <a:pPr algn="ctr"/>
                      <a:r>
                        <a:rPr lang="en-US" dirty="0" smtClean="0"/>
                        <a:t>2</a:t>
                      </a:r>
                      <a:endParaRPr lang="en-US" dirty="0"/>
                    </a:p>
                  </a:txBody>
                  <a:tcPr/>
                </a:tc>
                <a:tc>
                  <a:txBody>
                    <a:bodyPr/>
                    <a:lstStyle/>
                    <a:p>
                      <a:pPr algn="ctr"/>
                      <a:r>
                        <a:rPr lang="en-US" dirty="0" smtClean="0"/>
                        <a:t>1</a:t>
                      </a:r>
                      <a:endParaRPr lang="en-US" dirty="0"/>
                    </a:p>
                  </a:txBody>
                  <a:tcPr/>
                </a:tc>
                <a:tc>
                  <a:txBody>
                    <a:bodyPr/>
                    <a:lstStyle/>
                    <a:p>
                      <a:pPr algn="ctr"/>
                      <a:r>
                        <a:rPr lang="en-US" dirty="0" smtClean="0"/>
                        <a:t>5     3     1   0  </a:t>
                      </a:r>
                      <a:endParaRPr lang="en-US" dirty="0"/>
                    </a:p>
                  </a:txBody>
                  <a:tcPr/>
                </a:tc>
              </a:tr>
              <a:tr h="456564">
                <a:tc>
                  <a:txBody>
                    <a:bodyPr/>
                    <a:lstStyle/>
                    <a:p>
                      <a:pPr algn="ctr"/>
                      <a:r>
                        <a:rPr lang="en-US" dirty="0" smtClean="0"/>
                        <a:t>3</a:t>
                      </a:r>
                      <a:endParaRPr lang="en-US" dirty="0"/>
                    </a:p>
                  </a:txBody>
                  <a:tcPr/>
                </a:tc>
                <a:tc>
                  <a:txBody>
                    <a:bodyPr/>
                    <a:lstStyle/>
                    <a:p>
                      <a:pPr algn="ctr"/>
                      <a:r>
                        <a:rPr lang="en-US" dirty="0" smtClean="0"/>
                        <a:t>2</a:t>
                      </a:r>
                      <a:endParaRPr lang="en-US" dirty="0"/>
                    </a:p>
                  </a:txBody>
                  <a:tcPr/>
                </a:tc>
                <a:tc>
                  <a:txBody>
                    <a:bodyPr/>
                    <a:lstStyle/>
                    <a:p>
                      <a:pPr algn="ctr"/>
                      <a:r>
                        <a:rPr lang="en-US" dirty="0" smtClean="0"/>
                        <a:t>2    </a:t>
                      </a:r>
                      <a:endParaRPr lang="en-US" dirty="0"/>
                    </a:p>
                  </a:txBody>
                  <a:tcPr/>
                </a:tc>
              </a:tr>
              <a:tr h="456564">
                <a:tc>
                  <a:txBody>
                    <a:bodyPr/>
                    <a:lstStyle/>
                    <a:p>
                      <a:pPr algn="ctr"/>
                      <a:r>
                        <a:rPr lang="en-US" dirty="0" smtClean="0"/>
                        <a:t>4</a:t>
                      </a:r>
                      <a:endParaRPr lang="en-US" dirty="0"/>
                    </a:p>
                  </a:txBody>
                  <a:tcPr/>
                </a:tc>
                <a:tc>
                  <a:txBody>
                    <a:bodyPr/>
                    <a:lstStyle/>
                    <a:p>
                      <a:pPr algn="ctr"/>
                      <a:r>
                        <a:rPr lang="en-US" dirty="0" smtClean="0"/>
                        <a:t>3</a:t>
                      </a:r>
                      <a:endParaRPr lang="en-US" dirty="0"/>
                    </a:p>
                  </a:txBody>
                  <a:tcPr/>
                </a:tc>
                <a:tc>
                  <a:txBody>
                    <a:bodyPr/>
                    <a:lstStyle/>
                    <a:p>
                      <a:pPr algn="ctr"/>
                      <a:r>
                        <a:rPr lang="en-US" dirty="0" smtClean="0"/>
                        <a:t>1      0</a:t>
                      </a:r>
                      <a:endParaRPr lang="en-US" dirty="0"/>
                    </a:p>
                  </a:txBody>
                  <a:tcPr/>
                </a:tc>
              </a:tr>
              <a:tr h="456564">
                <a:tc>
                  <a:txBody>
                    <a:bodyPr/>
                    <a:lstStyle/>
                    <a:p>
                      <a:pPr algn="ctr"/>
                      <a:r>
                        <a:rPr lang="en-US" dirty="0" smtClean="0"/>
                        <a:t>5</a:t>
                      </a:r>
                      <a:endParaRPr lang="en-US" dirty="0"/>
                    </a:p>
                  </a:txBody>
                  <a:tcPr/>
                </a:tc>
                <a:tc>
                  <a:txBody>
                    <a:bodyPr/>
                    <a:lstStyle/>
                    <a:p>
                      <a:pPr algn="ctr"/>
                      <a:r>
                        <a:rPr lang="en-US" dirty="0" smtClean="0"/>
                        <a:t>4</a:t>
                      </a:r>
                      <a:endParaRPr lang="en-US" dirty="0"/>
                    </a:p>
                  </a:txBody>
                  <a:tcPr/>
                </a:tc>
                <a:tc>
                  <a:txBody>
                    <a:bodyPr/>
                    <a:lstStyle/>
                    <a:p>
                      <a:pPr algn="ctr"/>
                      <a:r>
                        <a:rPr lang="en-US" dirty="0" smtClean="0"/>
                        <a:t>6    4   2</a:t>
                      </a:r>
                      <a:endParaRPr lang="en-US" dirty="0"/>
                    </a:p>
                  </a:txBody>
                  <a:tcPr/>
                </a:tc>
              </a:tr>
              <a:tr h="456564">
                <a:tc>
                  <a:txBody>
                    <a:bodyPr/>
                    <a:lstStyle/>
                    <a:p>
                      <a:pPr algn="ctr"/>
                      <a:r>
                        <a:rPr lang="en-US" dirty="0" smtClean="0"/>
                        <a:t>6</a:t>
                      </a:r>
                      <a:endParaRPr lang="en-US" dirty="0"/>
                    </a:p>
                  </a:txBody>
                  <a:tcPr/>
                </a:tc>
                <a:tc>
                  <a:txBody>
                    <a:bodyPr/>
                    <a:lstStyle/>
                    <a:p>
                      <a:pPr algn="ctr"/>
                      <a:r>
                        <a:rPr lang="en-US" dirty="0" smtClean="0"/>
                        <a:t>5</a:t>
                      </a:r>
                      <a:endParaRPr lang="en-US" dirty="0"/>
                    </a:p>
                  </a:txBody>
                  <a:tcPr/>
                </a:tc>
                <a:tc>
                  <a:txBody>
                    <a:bodyPr/>
                    <a:lstStyle/>
                    <a:p>
                      <a:pPr algn="ctr"/>
                      <a:r>
                        <a:rPr lang="en-US" dirty="0" smtClean="0"/>
                        <a:t>3    1    0</a:t>
                      </a:r>
                      <a:endParaRPr lang="en-US" dirty="0"/>
                    </a:p>
                  </a:txBody>
                  <a:tcPr/>
                </a:tc>
              </a:tr>
            </a:tbl>
          </a:graphicData>
        </a:graphic>
      </p:graphicFrame>
      <p:sp>
        <p:nvSpPr>
          <p:cNvPr id="20" name="TextBox 19"/>
          <p:cNvSpPr txBox="1"/>
          <p:nvPr/>
        </p:nvSpPr>
        <p:spPr>
          <a:xfrm>
            <a:off x="898209" y="2895862"/>
            <a:ext cx="1835620" cy="369332"/>
          </a:xfrm>
          <a:prstGeom prst="rect">
            <a:avLst/>
          </a:prstGeom>
          <a:noFill/>
        </p:spPr>
        <p:txBody>
          <a:bodyPr wrap="square" rtlCol="0">
            <a:spAutoFit/>
          </a:bodyPr>
          <a:lstStyle/>
          <a:p>
            <a:r>
              <a:rPr lang="en-US" dirty="0" smtClean="0"/>
              <a:t>Process Que </a:t>
            </a:r>
            <a:endParaRPr lang="en-US" dirty="0"/>
          </a:p>
        </p:txBody>
      </p:sp>
      <p:sp>
        <p:nvSpPr>
          <p:cNvPr id="95" name="TextBox 94"/>
          <p:cNvSpPr txBox="1"/>
          <p:nvPr/>
        </p:nvSpPr>
        <p:spPr>
          <a:xfrm>
            <a:off x="1202919" y="5112125"/>
            <a:ext cx="1835620" cy="369332"/>
          </a:xfrm>
          <a:prstGeom prst="rect">
            <a:avLst/>
          </a:prstGeom>
          <a:noFill/>
        </p:spPr>
        <p:txBody>
          <a:bodyPr wrap="square" rtlCol="0">
            <a:spAutoFit/>
          </a:bodyPr>
          <a:lstStyle/>
          <a:p>
            <a:r>
              <a:rPr lang="en-US" b="1" dirty="0" smtClean="0">
                <a:effectLst>
                  <a:outerShdw blurRad="38100" dist="38100" dir="2700000" algn="tl">
                    <a:srgbClr val="000000">
                      <a:alpha val="43137"/>
                    </a:srgbClr>
                  </a:outerShdw>
                </a:effectLst>
              </a:rPr>
              <a:t>Gantt Chart</a:t>
            </a:r>
            <a:endParaRPr lang="en-US" b="1" dirty="0">
              <a:effectLst>
                <a:outerShdw blurRad="38100" dist="38100" dir="2700000" algn="tl">
                  <a:srgbClr val="000000">
                    <a:alpha val="43137"/>
                  </a:srgbClr>
                </a:outerShdw>
              </a:effectLst>
            </a:endParaRPr>
          </a:p>
        </p:txBody>
      </p:sp>
      <p:sp>
        <p:nvSpPr>
          <p:cNvPr id="28" name="Title 1"/>
          <p:cNvSpPr txBox="1"/>
          <p:nvPr/>
        </p:nvSpPr>
        <p:spPr>
          <a:xfrm>
            <a:off x="0" y="182880"/>
            <a:ext cx="12192000" cy="1626895"/>
          </a:xfrm>
          <a:prstGeom prst="rect">
            <a:avLst/>
          </a:prstGeom>
          <a:solidFill>
            <a:schemeClr val="accent2"/>
          </a:solidFill>
        </p:spPr>
        <p:txBody>
          <a:bodyPr vert="horz" lIns="91440" tIns="45720" rIns="91440" bIns="45720" rtlCol="0" anchor="ctr">
            <a:normAutofit fontScale="97500"/>
          </a:bodyPr>
          <a:lst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a:lstStyle>
          <a:p>
            <a:r>
              <a:rPr lang="en-US" b="1" dirty="0">
                <a:effectLst>
                  <a:outerShdw blurRad="38100" dist="38100" dir="2700000" algn="tl">
                    <a:srgbClr val="000000">
                      <a:alpha val="43137"/>
                    </a:srgbClr>
                  </a:outerShdw>
                </a:effectLst>
              </a:rPr>
              <a:t>Round-Robin (RR) </a:t>
            </a:r>
            <a:r>
              <a:rPr lang="en-US" b="1" dirty="0"/>
              <a:t>Performance</a:t>
            </a:r>
            <a:endParaRPr lang="en-US" dirty="0"/>
          </a:p>
          <a:p>
            <a:r>
              <a:rPr lang="en-US" b="1" dirty="0"/>
              <a:t> </a:t>
            </a:r>
            <a:endParaRPr lang="en-US" b="1" dirty="0"/>
          </a:p>
        </p:txBody>
      </p:sp>
      <p:cxnSp>
        <p:nvCxnSpPr>
          <p:cNvPr id="32" name="Straight Connector 31"/>
          <p:cNvCxnSpPr/>
          <p:nvPr/>
        </p:nvCxnSpPr>
        <p:spPr>
          <a:xfrm flipH="1">
            <a:off x="10996938" y="3238409"/>
            <a:ext cx="360219" cy="331526"/>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10847762" y="3707748"/>
            <a:ext cx="360219" cy="331526"/>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11350161" y="4182723"/>
            <a:ext cx="360219" cy="331526"/>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a:off x="11463353" y="3191355"/>
            <a:ext cx="360219" cy="331526"/>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11143327" y="4555841"/>
            <a:ext cx="360219" cy="331526"/>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a:off x="10996938" y="5007905"/>
            <a:ext cx="360219" cy="331526"/>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grpSp>
        <p:nvGrpSpPr>
          <p:cNvPr id="7" name="Group 6"/>
          <p:cNvGrpSpPr/>
          <p:nvPr/>
        </p:nvGrpSpPr>
        <p:grpSpPr>
          <a:xfrm>
            <a:off x="119140" y="3244876"/>
            <a:ext cx="8004515" cy="943783"/>
            <a:chOff x="119140" y="3244876"/>
            <a:chExt cx="8004515" cy="943783"/>
          </a:xfrm>
        </p:grpSpPr>
        <p:grpSp>
          <p:nvGrpSpPr>
            <p:cNvPr id="18" name="Group 17"/>
            <p:cNvGrpSpPr/>
            <p:nvPr/>
          </p:nvGrpSpPr>
          <p:grpSpPr>
            <a:xfrm>
              <a:off x="119140" y="3392264"/>
              <a:ext cx="2637835" cy="484095"/>
              <a:chOff x="3644153" y="5150225"/>
              <a:chExt cx="3451413" cy="484095"/>
            </a:xfrm>
          </p:grpSpPr>
          <p:sp>
            <p:nvSpPr>
              <p:cNvPr id="19" name="Rectangle 18"/>
              <p:cNvSpPr/>
              <p:nvPr/>
            </p:nvSpPr>
            <p:spPr>
              <a:xfrm>
                <a:off x="3644153" y="5150225"/>
                <a:ext cx="1143000"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 P1</a:t>
                </a:r>
                <a:endParaRPr lang="en-US" sz="2400" dirty="0"/>
              </a:p>
            </p:txBody>
          </p:sp>
          <p:sp>
            <p:nvSpPr>
              <p:cNvPr id="21" name="Rectangle 20"/>
              <p:cNvSpPr/>
              <p:nvPr/>
            </p:nvSpPr>
            <p:spPr>
              <a:xfrm>
                <a:off x="4805083" y="5150225"/>
                <a:ext cx="1142999"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P2</a:t>
                </a:r>
                <a:endParaRPr lang="en-US" sz="2400" dirty="0"/>
              </a:p>
            </p:txBody>
          </p:sp>
          <p:sp>
            <p:nvSpPr>
              <p:cNvPr id="22" name="Rectangle 21"/>
              <p:cNvSpPr/>
              <p:nvPr/>
            </p:nvSpPr>
            <p:spPr>
              <a:xfrm>
                <a:off x="5952566" y="5150226"/>
                <a:ext cx="1143000"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P3</a:t>
                </a:r>
                <a:endParaRPr lang="en-US" sz="2400" dirty="0"/>
              </a:p>
            </p:txBody>
          </p:sp>
        </p:grpSp>
        <p:sp>
          <p:nvSpPr>
            <p:cNvPr id="29" name="Rectangle 28"/>
            <p:cNvSpPr/>
            <p:nvPr/>
          </p:nvSpPr>
          <p:spPr>
            <a:xfrm>
              <a:off x="2785908" y="3404172"/>
              <a:ext cx="873568"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 P1</a:t>
              </a:r>
              <a:endParaRPr lang="en-US" sz="2400" dirty="0"/>
            </a:p>
          </p:txBody>
        </p:sp>
        <p:cxnSp>
          <p:nvCxnSpPr>
            <p:cNvPr id="30" name="Straight Connector 29"/>
            <p:cNvCxnSpPr/>
            <p:nvPr/>
          </p:nvCxnSpPr>
          <p:spPr>
            <a:xfrm flipH="1">
              <a:off x="255529" y="3280281"/>
              <a:ext cx="663512" cy="834519"/>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a:off x="1075369" y="3354140"/>
              <a:ext cx="663512" cy="834519"/>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3661348" y="3397080"/>
              <a:ext cx="873568"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 P4</a:t>
              </a:r>
              <a:endParaRPr lang="en-US" sz="2400" dirty="0"/>
            </a:p>
          </p:txBody>
        </p:sp>
        <p:sp>
          <p:nvSpPr>
            <p:cNvPr id="27" name="Rectangle 26"/>
            <p:cNvSpPr/>
            <p:nvPr/>
          </p:nvSpPr>
          <p:spPr>
            <a:xfrm>
              <a:off x="4555474" y="3401288"/>
              <a:ext cx="873568"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 P5</a:t>
              </a:r>
              <a:endParaRPr lang="en-US" sz="2400" dirty="0"/>
            </a:p>
          </p:txBody>
        </p:sp>
        <p:sp>
          <p:nvSpPr>
            <p:cNvPr id="34" name="Rectangle 33"/>
            <p:cNvSpPr/>
            <p:nvPr/>
          </p:nvSpPr>
          <p:spPr>
            <a:xfrm>
              <a:off x="5477640" y="3404172"/>
              <a:ext cx="873568"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P2</a:t>
              </a:r>
              <a:endParaRPr lang="en-US" sz="2400" dirty="0"/>
            </a:p>
          </p:txBody>
        </p:sp>
        <p:sp>
          <p:nvSpPr>
            <p:cNvPr id="45" name="Rectangle 44"/>
            <p:cNvSpPr/>
            <p:nvPr/>
          </p:nvSpPr>
          <p:spPr>
            <a:xfrm>
              <a:off x="6329233" y="3409393"/>
              <a:ext cx="873568"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P6</a:t>
              </a:r>
              <a:endParaRPr lang="en-US" sz="2400" dirty="0"/>
            </a:p>
          </p:txBody>
        </p:sp>
        <p:cxnSp>
          <p:nvCxnSpPr>
            <p:cNvPr id="46" name="Straight Connector 45"/>
            <p:cNvCxnSpPr/>
            <p:nvPr/>
          </p:nvCxnSpPr>
          <p:spPr>
            <a:xfrm flipH="1">
              <a:off x="1873065" y="3290662"/>
              <a:ext cx="663512" cy="834519"/>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a:off x="2791426" y="3261727"/>
              <a:ext cx="663512" cy="834519"/>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a:off x="3686099" y="3264973"/>
              <a:ext cx="663512" cy="834519"/>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a:off x="4617736" y="3244876"/>
              <a:ext cx="663512" cy="834519"/>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55" name="Rectangle 54"/>
            <p:cNvSpPr/>
            <p:nvPr/>
          </p:nvSpPr>
          <p:spPr>
            <a:xfrm>
              <a:off x="7250087" y="3410045"/>
              <a:ext cx="873568"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 P5</a:t>
              </a:r>
              <a:endParaRPr lang="en-US" sz="2400" dirty="0"/>
            </a:p>
          </p:txBody>
        </p:sp>
      </p:grpSp>
      <p:cxnSp>
        <p:nvCxnSpPr>
          <p:cNvPr id="58" name="Straight Connector 57"/>
          <p:cNvCxnSpPr/>
          <p:nvPr/>
        </p:nvCxnSpPr>
        <p:spPr>
          <a:xfrm flipH="1">
            <a:off x="11169126" y="3698893"/>
            <a:ext cx="360219" cy="331526"/>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59" name="Rectangle 58"/>
          <p:cNvSpPr/>
          <p:nvPr/>
        </p:nvSpPr>
        <p:spPr>
          <a:xfrm>
            <a:off x="8144047" y="3420088"/>
            <a:ext cx="873568"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P2</a:t>
            </a:r>
            <a:endParaRPr lang="en-US" sz="2400" dirty="0"/>
          </a:p>
        </p:txBody>
      </p:sp>
      <p:cxnSp>
        <p:nvCxnSpPr>
          <p:cNvPr id="60" name="Straight Connector 59"/>
          <p:cNvCxnSpPr/>
          <p:nvPr/>
        </p:nvCxnSpPr>
        <p:spPr>
          <a:xfrm flipH="1">
            <a:off x="5536028" y="3223276"/>
            <a:ext cx="663512" cy="834519"/>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flipH="1">
            <a:off x="10986999" y="5549460"/>
            <a:ext cx="360219" cy="331526"/>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flipH="1">
            <a:off x="6281285" y="3309150"/>
            <a:ext cx="663512" cy="834519"/>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68" name="Rectangle 67"/>
          <p:cNvSpPr/>
          <p:nvPr/>
        </p:nvSpPr>
        <p:spPr>
          <a:xfrm>
            <a:off x="9883131" y="3362959"/>
            <a:ext cx="873568"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 P5</a:t>
            </a:r>
            <a:endParaRPr lang="en-US" sz="2400" dirty="0"/>
          </a:p>
        </p:txBody>
      </p:sp>
      <p:cxnSp>
        <p:nvCxnSpPr>
          <p:cNvPr id="69" name="Straight Connector 68"/>
          <p:cNvCxnSpPr/>
          <p:nvPr/>
        </p:nvCxnSpPr>
        <p:spPr>
          <a:xfrm flipH="1">
            <a:off x="7295380" y="3244876"/>
            <a:ext cx="663512" cy="834519"/>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flipH="1">
            <a:off x="11355984" y="5026198"/>
            <a:ext cx="360219" cy="331526"/>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flipH="1">
            <a:off x="8296874" y="3263793"/>
            <a:ext cx="663512" cy="834519"/>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flipH="1">
            <a:off x="11559790" y="3662135"/>
            <a:ext cx="360219" cy="331526"/>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74" name="Rectangle 73"/>
          <p:cNvSpPr/>
          <p:nvPr/>
        </p:nvSpPr>
        <p:spPr>
          <a:xfrm>
            <a:off x="9020593" y="3392264"/>
            <a:ext cx="873568"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P6</a:t>
            </a:r>
            <a:endParaRPr lang="en-US" sz="2400" dirty="0"/>
          </a:p>
        </p:txBody>
      </p:sp>
      <p:cxnSp>
        <p:nvCxnSpPr>
          <p:cNvPr id="75" name="Straight Connector 74"/>
          <p:cNvCxnSpPr/>
          <p:nvPr/>
        </p:nvCxnSpPr>
        <p:spPr>
          <a:xfrm flipH="1">
            <a:off x="9174088" y="3261726"/>
            <a:ext cx="663512" cy="834519"/>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flipH="1">
            <a:off x="11265003" y="5546786"/>
            <a:ext cx="360219" cy="331526"/>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grpSp>
        <p:nvGrpSpPr>
          <p:cNvPr id="5" name="Group 4"/>
          <p:cNvGrpSpPr/>
          <p:nvPr/>
        </p:nvGrpSpPr>
        <p:grpSpPr>
          <a:xfrm>
            <a:off x="-86690" y="5986034"/>
            <a:ext cx="11796938" cy="887342"/>
            <a:chOff x="-86690" y="5986034"/>
            <a:chExt cx="11796938" cy="887342"/>
          </a:xfrm>
        </p:grpSpPr>
        <p:grpSp>
          <p:nvGrpSpPr>
            <p:cNvPr id="8" name="Group 7"/>
            <p:cNvGrpSpPr/>
            <p:nvPr/>
          </p:nvGrpSpPr>
          <p:grpSpPr>
            <a:xfrm>
              <a:off x="-86690" y="5990866"/>
              <a:ext cx="8146868" cy="882510"/>
              <a:chOff x="1042861" y="5574009"/>
              <a:chExt cx="8146868" cy="882510"/>
            </a:xfrm>
          </p:grpSpPr>
          <p:grpSp>
            <p:nvGrpSpPr>
              <p:cNvPr id="26" name="Group 25"/>
              <p:cNvGrpSpPr/>
              <p:nvPr/>
            </p:nvGrpSpPr>
            <p:grpSpPr>
              <a:xfrm>
                <a:off x="1042861" y="5583238"/>
                <a:ext cx="1546316" cy="853426"/>
                <a:chOff x="3480547" y="5150225"/>
                <a:chExt cx="1546316" cy="853426"/>
              </a:xfrm>
            </p:grpSpPr>
            <p:sp>
              <p:nvSpPr>
                <p:cNvPr id="35" name="Rectangle 34"/>
                <p:cNvSpPr/>
                <p:nvPr/>
              </p:nvSpPr>
              <p:spPr>
                <a:xfrm>
                  <a:off x="3644153" y="5150225"/>
                  <a:ext cx="1143000"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 P1</a:t>
                  </a:r>
                  <a:endParaRPr lang="en-US" sz="2400" dirty="0"/>
                </a:p>
              </p:txBody>
            </p:sp>
            <p:sp>
              <p:nvSpPr>
                <p:cNvPr id="38" name="TextBox 37"/>
                <p:cNvSpPr txBox="1"/>
                <p:nvPr/>
              </p:nvSpPr>
              <p:spPr>
                <a:xfrm>
                  <a:off x="3480547" y="5634319"/>
                  <a:ext cx="295835" cy="369332"/>
                </a:xfrm>
                <a:prstGeom prst="rect">
                  <a:avLst/>
                </a:prstGeom>
                <a:noFill/>
              </p:spPr>
              <p:txBody>
                <a:bodyPr wrap="square" rtlCol="0">
                  <a:spAutoFit/>
                </a:bodyPr>
                <a:lstStyle/>
                <a:p>
                  <a:r>
                    <a:rPr lang="en-US" dirty="0" smtClean="0"/>
                    <a:t>0</a:t>
                  </a:r>
                  <a:endParaRPr lang="en-US" dirty="0"/>
                </a:p>
              </p:txBody>
            </p:sp>
            <p:sp>
              <p:nvSpPr>
                <p:cNvPr id="39" name="TextBox 38"/>
                <p:cNvSpPr txBox="1"/>
                <p:nvPr/>
              </p:nvSpPr>
              <p:spPr>
                <a:xfrm>
                  <a:off x="4581618" y="5593364"/>
                  <a:ext cx="445245" cy="369332"/>
                </a:xfrm>
                <a:prstGeom prst="rect">
                  <a:avLst/>
                </a:prstGeom>
                <a:noFill/>
              </p:spPr>
              <p:txBody>
                <a:bodyPr wrap="square" rtlCol="0">
                  <a:spAutoFit/>
                </a:bodyPr>
                <a:lstStyle/>
                <a:p>
                  <a:r>
                    <a:rPr lang="en-US" dirty="0"/>
                    <a:t>2</a:t>
                  </a:r>
                  <a:endParaRPr lang="en-US" dirty="0"/>
                </a:p>
              </p:txBody>
            </p:sp>
          </p:grpSp>
          <p:sp>
            <p:nvSpPr>
              <p:cNvPr id="98" name="Rectangle 97"/>
              <p:cNvSpPr/>
              <p:nvPr/>
            </p:nvSpPr>
            <p:spPr>
              <a:xfrm>
                <a:off x="2388312" y="5576616"/>
                <a:ext cx="1143000"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 P2</a:t>
                </a:r>
                <a:endParaRPr lang="en-US" sz="2400" dirty="0"/>
              </a:p>
            </p:txBody>
          </p:sp>
          <p:sp>
            <p:nvSpPr>
              <p:cNvPr id="99" name="TextBox 98"/>
              <p:cNvSpPr txBox="1"/>
              <p:nvPr/>
            </p:nvSpPr>
            <p:spPr>
              <a:xfrm>
                <a:off x="3304019" y="6067332"/>
                <a:ext cx="445245" cy="369332"/>
              </a:xfrm>
              <a:prstGeom prst="rect">
                <a:avLst/>
              </a:prstGeom>
              <a:noFill/>
            </p:spPr>
            <p:txBody>
              <a:bodyPr wrap="square" rtlCol="0">
                <a:spAutoFit/>
              </a:bodyPr>
              <a:lstStyle/>
              <a:p>
                <a:r>
                  <a:rPr lang="en-US" dirty="0"/>
                  <a:t>4</a:t>
                </a:r>
                <a:endParaRPr lang="en-US" dirty="0"/>
              </a:p>
            </p:txBody>
          </p:sp>
          <p:sp>
            <p:nvSpPr>
              <p:cNvPr id="42" name="Rectangle 41"/>
              <p:cNvSpPr/>
              <p:nvPr/>
            </p:nvSpPr>
            <p:spPr>
              <a:xfrm>
                <a:off x="3578908" y="5587154"/>
                <a:ext cx="873568"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P3</a:t>
                </a:r>
                <a:endParaRPr lang="en-US" sz="2400" dirty="0"/>
              </a:p>
            </p:txBody>
          </p:sp>
          <p:sp>
            <p:nvSpPr>
              <p:cNvPr id="43" name="TextBox 42"/>
              <p:cNvSpPr txBox="1"/>
              <p:nvPr/>
            </p:nvSpPr>
            <p:spPr>
              <a:xfrm>
                <a:off x="4289696" y="6087187"/>
                <a:ext cx="445245" cy="369332"/>
              </a:xfrm>
              <a:prstGeom prst="rect">
                <a:avLst/>
              </a:prstGeom>
              <a:noFill/>
            </p:spPr>
            <p:txBody>
              <a:bodyPr wrap="square" rtlCol="0">
                <a:spAutoFit/>
              </a:bodyPr>
              <a:lstStyle/>
              <a:p>
                <a:r>
                  <a:rPr lang="en-US" dirty="0" smtClean="0"/>
                  <a:t>6</a:t>
                </a:r>
                <a:endParaRPr lang="en-US" dirty="0"/>
              </a:p>
            </p:txBody>
          </p:sp>
          <p:sp>
            <p:nvSpPr>
              <p:cNvPr id="36" name="Rectangle 35"/>
              <p:cNvSpPr/>
              <p:nvPr/>
            </p:nvSpPr>
            <p:spPr>
              <a:xfrm>
                <a:off x="4481615" y="5575532"/>
                <a:ext cx="873568"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 P1</a:t>
                </a:r>
                <a:endParaRPr lang="en-US" sz="2400" dirty="0"/>
              </a:p>
            </p:txBody>
          </p:sp>
          <p:sp>
            <p:nvSpPr>
              <p:cNvPr id="37" name="TextBox 36"/>
              <p:cNvSpPr txBox="1"/>
              <p:nvPr/>
            </p:nvSpPr>
            <p:spPr>
              <a:xfrm>
                <a:off x="5152361" y="6067332"/>
                <a:ext cx="445245" cy="369332"/>
              </a:xfrm>
              <a:prstGeom prst="rect">
                <a:avLst/>
              </a:prstGeom>
              <a:noFill/>
            </p:spPr>
            <p:txBody>
              <a:bodyPr wrap="square" rtlCol="0">
                <a:spAutoFit/>
              </a:bodyPr>
              <a:lstStyle/>
              <a:p>
                <a:r>
                  <a:rPr lang="en-US" dirty="0"/>
                  <a:t>8</a:t>
                </a:r>
                <a:endParaRPr lang="en-US" dirty="0"/>
              </a:p>
            </p:txBody>
          </p:sp>
          <p:sp>
            <p:nvSpPr>
              <p:cNvPr id="48" name="Rectangle 47"/>
              <p:cNvSpPr/>
              <p:nvPr/>
            </p:nvSpPr>
            <p:spPr>
              <a:xfrm>
                <a:off x="5374984" y="5580171"/>
                <a:ext cx="873568"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 P4</a:t>
                </a:r>
                <a:endParaRPr lang="en-US" sz="2400" dirty="0"/>
              </a:p>
            </p:txBody>
          </p:sp>
          <p:sp>
            <p:nvSpPr>
              <p:cNvPr id="49" name="TextBox 48"/>
              <p:cNvSpPr txBox="1"/>
              <p:nvPr/>
            </p:nvSpPr>
            <p:spPr>
              <a:xfrm>
                <a:off x="6094959" y="6084533"/>
                <a:ext cx="445245" cy="369332"/>
              </a:xfrm>
              <a:prstGeom prst="rect">
                <a:avLst/>
              </a:prstGeom>
              <a:noFill/>
            </p:spPr>
            <p:txBody>
              <a:bodyPr wrap="square" rtlCol="0">
                <a:spAutoFit/>
              </a:bodyPr>
              <a:lstStyle/>
              <a:p>
                <a:r>
                  <a:rPr lang="en-US" dirty="0"/>
                  <a:t>9</a:t>
                </a:r>
                <a:endParaRPr lang="en-US" dirty="0"/>
              </a:p>
            </p:txBody>
          </p:sp>
          <p:sp>
            <p:nvSpPr>
              <p:cNvPr id="52" name="Rectangle 51"/>
              <p:cNvSpPr/>
              <p:nvPr/>
            </p:nvSpPr>
            <p:spPr>
              <a:xfrm>
                <a:off x="6296180" y="5584848"/>
                <a:ext cx="873568"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 P5</a:t>
                </a:r>
                <a:endParaRPr lang="en-US" sz="2400" dirty="0"/>
              </a:p>
            </p:txBody>
          </p:sp>
          <p:sp>
            <p:nvSpPr>
              <p:cNvPr id="53" name="TextBox 52"/>
              <p:cNvSpPr txBox="1"/>
              <p:nvPr/>
            </p:nvSpPr>
            <p:spPr>
              <a:xfrm>
                <a:off x="6997515" y="6060399"/>
                <a:ext cx="445245" cy="369332"/>
              </a:xfrm>
              <a:prstGeom prst="rect">
                <a:avLst/>
              </a:prstGeom>
              <a:noFill/>
            </p:spPr>
            <p:txBody>
              <a:bodyPr wrap="square" rtlCol="0">
                <a:spAutoFit/>
              </a:bodyPr>
              <a:lstStyle/>
              <a:p>
                <a:r>
                  <a:rPr lang="en-US" dirty="0" smtClean="0"/>
                  <a:t>11</a:t>
                </a:r>
                <a:endParaRPr lang="en-US" dirty="0"/>
              </a:p>
            </p:txBody>
          </p:sp>
          <p:sp>
            <p:nvSpPr>
              <p:cNvPr id="56" name="Rectangle 55"/>
              <p:cNvSpPr/>
              <p:nvPr/>
            </p:nvSpPr>
            <p:spPr>
              <a:xfrm>
                <a:off x="7189549" y="5574009"/>
                <a:ext cx="873568"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P2</a:t>
                </a:r>
                <a:endParaRPr lang="en-US" sz="2400" dirty="0"/>
              </a:p>
            </p:txBody>
          </p:sp>
          <p:sp>
            <p:nvSpPr>
              <p:cNvPr id="57" name="TextBox 56"/>
              <p:cNvSpPr txBox="1"/>
              <p:nvPr/>
            </p:nvSpPr>
            <p:spPr>
              <a:xfrm>
                <a:off x="7900222" y="6026377"/>
                <a:ext cx="445245" cy="369332"/>
              </a:xfrm>
              <a:prstGeom prst="rect">
                <a:avLst/>
              </a:prstGeom>
              <a:noFill/>
            </p:spPr>
            <p:txBody>
              <a:bodyPr wrap="square" rtlCol="0">
                <a:spAutoFit/>
              </a:bodyPr>
              <a:lstStyle/>
              <a:p>
                <a:r>
                  <a:rPr lang="en-US" dirty="0" smtClean="0"/>
                  <a:t>13</a:t>
                </a:r>
                <a:endParaRPr lang="en-US" dirty="0"/>
              </a:p>
            </p:txBody>
          </p:sp>
          <p:sp>
            <p:nvSpPr>
              <p:cNvPr id="61" name="Rectangle 60"/>
              <p:cNvSpPr/>
              <p:nvPr/>
            </p:nvSpPr>
            <p:spPr>
              <a:xfrm>
                <a:off x="8110713" y="5580799"/>
                <a:ext cx="873568"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P6</a:t>
                </a:r>
                <a:endParaRPr lang="en-US" sz="2400" dirty="0"/>
              </a:p>
            </p:txBody>
          </p:sp>
          <p:sp>
            <p:nvSpPr>
              <p:cNvPr id="62" name="TextBox 61"/>
              <p:cNvSpPr txBox="1"/>
              <p:nvPr/>
            </p:nvSpPr>
            <p:spPr>
              <a:xfrm>
                <a:off x="8744484" y="6039950"/>
                <a:ext cx="445245" cy="369332"/>
              </a:xfrm>
              <a:prstGeom prst="rect">
                <a:avLst/>
              </a:prstGeom>
              <a:noFill/>
            </p:spPr>
            <p:txBody>
              <a:bodyPr wrap="square" rtlCol="0">
                <a:spAutoFit/>
              </a:bodyPr>
              <a:lstStyle/>
              <a:p>
                <a:r>
                  <a:rPr lang="en-US" dirty="0" smtClean="0"/>
                  <a:t>15</a:t>
                </a:r>
                <a:endParaRPr lang="en-US" dirty="0"/>
              </a:p>
            </p:txBody>
          </p:sp>
        </p:grpSp>
        <p:sp>
          <p:nvSpPr>
            <p:cNvPr id="65" name="Rectangle 64"/>
            <p:cNvSpPr/>
            <p:nvPr/>
          </p:nvSpPr>
          <p:spPr>
            <a:xfrm>
              <a:off x="7898880" y="5997656"/>
              <a:ext cx="873568"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 P5</a:t>
              </a:r>
              <a:endParaRPr lang="en-US" sz="2400" dirty="0"/>
            </a:p>
          </p:txBody>
        </p:sp>
        <p:sp>
          <p:nvSpPr>
            <p:cNvPr id="67" name="TextBox 66"/>
            <p:cNvSpPr txBox="1"/>
            <p:nvPr/>
          </p:nvSpPr>
          <p:spPr>
            <a:xfrm>
              <a:off x="8518411" y="6447952"/>
              <a:ext cx="445245" cy="369332"/>
            </a:xfrm>
            <a:prstGeom prst="rect">
              <a:avLst/>
            </a:prstGeom>
            <a:noFill/>
          </p:spPr>
          <p:txBody>
            <a:bodyPr wrap="square" rtlCol="0">
              <a:spAutoFit/>
            </a:bodyPr>
            <a:lstStyle/>
            <a:p>
              <a:r>
                <a:rPr lang="en-US" dirty="0" smtClean="0"/>
                <a:t>17</a:t>
              </a:r>
              <a:endParaRPr lang="en-US" dirty="0"/>
            </a:p>
          </p:txBody>
        </p:sp>
        <p:sp>
          <p:nvSpPr>
            <p:cNvPr id="66" name="Rectangle 65"/>
            <p:cNvSpPr/>
            <p:nvPr/>
          </p:nvSpPr>
          <p:spPr>
            <a:xfrm>
              <a:off x="8790464" y="5989320"/>
              <a:ext cx="873568"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P2</a:t>
              </a:r>
              <a:endParaRPr lang="en-US" sz="2400" dirty="0"/>
            </a:p>
          </p:txBody>
        </p:sp>
        <p:sp>
          <p:nvSpPr>
            <p:cNvPr id="71" name="TextBox 70"/>
            <p:cNvSpPr txBox="1"/>
            <p:nvPr/>
          </p:nvSpPr>
          <p:spPr>
            <a:xfrm>
              <a:off x="9383051" y="6393549"/>
              <a:ext cx="445245" cy="369332"/>
            </a:xfrm>
            <a:prstGeom prst="rect">
              <a:avLst/>
            </a:prstGeom>
            <a:noFill/>
          </p:spPr>
          <p:txBody>
            <a:bodyPr wrap="square" rtlCol="0">
              <a:spAutoFit/>
            </a:bodyPr>
            <a:lstStyle/>
            <a:p>
              <a:r>
                <a:rPr lang="en-US" dirty="0" smtClean="0"/>
                <a:t>18</a:t>
              </a:r>
              <a:endParaRPr lang="en-US" dirty="0"/>
            </a:p>
          </p:txBody>
        </p:sp>
        <p:sp>
          <p:nvSpPr>
            <p:cNvPr id="76" name="Rectangle 75"/>
            <p:cNvSpPr/>
            <p:nvPr/>
          </p:nvSpPr>
          <p:spPr>
            <a:xfrm>
              <a:off x="9694735" y="5986034"/>
              <a:ext cx="873568"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P6</a:t>
              </a:r>
              <a:endParaRPr lang="en-US" sz="2400" dirty="0"/>
            </a:p>
          </p:txBody>
        </p:sp>
        <p:sp>
          <p:nvSpPr>
            <p:cNvPr id="77" name="TextBox 76"/>
            <p:cNvSpPr txBox="1"/>
            <p:nvPr/>
          </p:nvSpPr>
          <p:spPr>
            <a:xfrm>
              <a:off x="10332406" y="6420750"/>
              <a:ext cx="445245" cy="369332"/>
            </a:xfrm>
            <a:prstGeom prst="rect">
              <a:avLst/>
            </a:prstGeom>
            <a:noFill/>
          </p:spPr>
          <p:txBody>
            <a:bodyPr wrap="square" rtlCol="0">
              <a:spAutoFit/>
            </a:bodyPr>
            <a:lstStyle/>
            <a:p>
              <a:r>
                <a:rPr lang="en-US" dirty="0" smtClean="0"/>
                <a:t>19</a:t>
              </a:r>
              <a:endParaRPr lang="en-US" dirty="0"/>
            </a:p>
          </p:txBody>
        </p:sp>
        <p:sp>
          <p:nvSpPr>
            <p:cNvPr id="79" name="Rectangle 78"/>
            <p:cNvSpPr/>
            <p:nvPr/>
          </p:nvSpPr>
          <p:spPr>
            <a:xfrm>
              <a:off x="10599006" y="5989320"/>
              <a:ext cx="873568"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 P5</a:t>
              </a:r>
              <a:endParaRPr lang="en-US" sz="2400" dirty="0"/>
            </a:p>
          </p:txBody>
        </p:sp>
        <p:sp>
          <p:nvSpPr>
            <p:cNvPr id="80" name="TextBox 79"/>
            <p:cNvSpPr txBox="1"/>
            <p:nvPr/>
          </p:nvSpPr>
          <p:spPr>
            <a:xfrm>
              <a:off x="11265003" y="6397553"/>
              <a:ext cx="445245" cy="369332"/>
            </a:xfrm>
            <a:prstGeom prst="rect">
              <a:avLst/>
            </a:prstGeom>
            <a:noFill/>
          </p:spPr>
          <p:txBody>
            <a:bodyPr wrap="square" rtlCol="0">
              <a:spAutoFit/>
            </a:bodyPr>
            <a:lstStyle/>
            <a:p>
              <a:r>
                <a:rPr lang="en-US" dirty="0" smtClean="0"/>
                <a:t>21</a:t>
              </a:r>
              <a:endParaRPr lang="en-US" dirty="0"/>
            </a:p>
          </p:txBody>
        </p:sp>
      </p:grpSp>
      <p:cxnSp>
        <p:nvCxnSpPr>
          <p:cNvPr id="81" name="Straight Connector 80"/>
          <p:cNvCxnSpPr/>
          <p:nvPr/>
        </p:nvCxnSpPr>
        <p:spPr>
          <a:xfrm flipH="1">
            <a:off x="9973682" y="3309149"/>
            <a:ext cx="663512" cy="834519"/>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82" name="TextBox 81"/>
          <p:cNvSpPr txBox="1"/>
          <p:nvPr/>
        </p:nvSpPr>
        <p:spPr>
          <a:xfrm>
            <a:off x="1597979" y="4486064"/>
            <a:ext cx="3508094" cy="461665"/>
          </a:xfrm>
          <a:prstGeom prst="rect">
            <a:avLst/>
          </a:prstGeom>
          <a:noFill/>
        </p:spPr>
        <p:txBody>
          <a:bodyPr wrap="square" rtlCol="0">
            <a:spAutoFit/>
          </a:bodyPr>
          <a:lstStyle/>
          <a:p>
            <a:r>
              <a:rPr lang="en-US" sz="2400" b="1" dirty="0" smtClean="0"/>
              <a:t>Time Quantum = 2 </a:t>
            </a:r>
            <a:endParaRPr lang="en-US" sz="2400" b="1"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5636" y="284176"/>
            <a:ext cx="10571363" cy="1508760"/>
          </a:xfrm>
        </p:spPr>
        <p:txBody>
          <a:bodyPr>
            <a:normAutofit fontScale="90000"/>
          </a:bodyPr>
          <a:lstStyle/>
          <a:p>
            <a:br>
              <a:rPr lang="en-US" b="1" dirty="0"/>
            </a:br>
            <a:br>
              <a:rPr lang="en-US" b="1" dirty="0"/>
            </a:br>
            <a:br>
              <a:rPr lang="en-US" b="1" dirty="0"/>
            </a:br>
            <a:endParaRPr lang="en-US" dirty="0"/>
          </a:p>
        </p:txBody>
      </p:sp>
      <p:sp>
        <p:nvSpPr>
          <p:cNvPr id="3" name="Content Placeholder 2"/>
          <p:cNvSpPr>
            <a:spLocks noGrp="1"/>
          </p:cNvSpPr>
          <p:nvPr>
            <p:ph idx="1"/>
          </p:nvPr>
        </p:nvSpPr>
        <p:spPr/>
        <p:txBody>
          <a:bodyPr/>
          <a:lstStyle/>
          <a:p>
            <a:endParaRPr lang="en-US" dirty="0"/>
          </a:p>
        </p:txBody>
      </p:sp>
      <p:graphicFrame>
        <p:nvGraphicFramePr>
          <p:cNvPr id="4" name="Table 3"/>
          <p:cNvGraphicFramePr>
            <a:graphicFrameLocks noGrp="1"/>
          </p:cNvGraphicFramePr>
          <p:nvPr/>
        </p:nvGraphicFramePr>
        <p:xfrm>
          <a:off x="2319669" y="1819697"/>
          <a:ext cx="8108420" cy="3928104"/>
        </p:xfrm>
        <a:graphic>
          <a:graphicData uri="http://schemas.openxmlformats.org/drawingml/2006/table">
            <a:tbl>
              <a:tblPr firstRow="1" bandRow="1">
                <a:tableStyleId>{5C22544A-7EE6-4342-B048-85BDC9FD1C3A}</a:tableStyleId>
              </a:tblPr>
              <a:tblGrid>
                <a:gridCol w="1160487"/>
                <a:gridCol w="1326215"/>
                <a:gridCol w="1214930"/>
                <a:gridCol w="1663588"/>
                <a:gridCol w="1537855"/>
                <a:gridCol w="1205345"/>
              </a:tblGrid>
              <a:tr h="987432">
                <a:tc>
                  <a:txBody>
                    <a:bodyPr/>
                    <a:lstStyle/>
                    <a:p>
                      <a:pPr algn="ctr"/>
                      <a:r>
                        <a:rPr lang="en-US" dirty="0" smtClean="0"/>
                        <a:t>Process No</a:t>
                      </a:r>
                      <a:endParaRPr lang="en-US" dirty="0"/>
                    </a:p>
                  </a:txBody>
                  <a:tcPr/>
                </a:tc>
                <a:tc>
                  <a:txBody>
                    <a:bodyPr/>
                    <a:lstStyle/>
                    <a:p>
                      <a:pPr algn="ctr"/>
                      <a:r>
                        <a:rPr lang="en-US" dirty="0" smtClean="0"/>
                        <a:t>Arrival Time</a:t>
                      </a:r>
                      <a:endParaRPr lang="en-US" dirty="0" smtClean="0"/>
                    </a:p>
                    <a:p>
                      <a:pPr algn="ctr"/>
                      <a:r>
                        <a:rPr lang="en-US" dirty="0" smtClean="0"/>
                        <a:t>(AT)</a:t>
                      </a:r>
                      <a:endParaRPr lang="en-US" dirty="0"/>
                    </a:p>
                  </a:txBody>
                  <a:tcPr/>
                </a:tc>
                <a:tc>
                  <a:txBody>
                    <a:bodyPr/>
                    <a:lstStyle/>
                    <a:p>
                      <a:pPr algn="ctr"/>
                      <a:r>
                        <a:rPr lang="en-US" dirty="0" smtClean="0"/>
                        <a:t>Burst Time (BT)</a:t>
                      </a:r>
                      <a:endParaRPr lang="en-US" dirty="0"/>
                    </a:p>
                  </a:txBody>
                  <a:tcPr/>
                </a:tc>
                <a:tc>
                  <a:txBody>
                    <a:bodyPr/>
                    <a:lstStyle/>
                    <a:p>
                      <a:pPr algn="ctr"/>
                      <a:r>
                        <a:rPr lang="en-US" dirty="0" err="1" smtClean="0"/>
                        <a:t>CompletionTime</a:t>
                      </a:r>
                      <a:endParaRPr lang="en-US" dirty="0" smtClean="0"/>
                    </a:p>
                    <a:p>
                      <a:pPr algn="ctr"/>
                      <a:r>
                        <a:rPr lang="en-US" dirty="0" smtClean="0"/>
                        <a:t> (CT)</a:t>
                      </a:r>
                      <a:endParaRPr lang="en-US" dirty="0"/>
                    </a:p>
                  </a:txBody>
                  <a:tcPr/>
                </a:tc>
                <a:tc>
                  <a:txBody>
                    <a:bodyPr/>
                    <a:lstStyle/>
                    <a:p>
                      <a:pPr algn="ctr"/>
                      <a:r>
                        <a:rPr lang="en-US" dirty="0" smtClean="0"/>
                        <a:t>Turn </a:t>
                      </a:r>
                      <a:r>
                        <a:rPr lang="en-US" dirty="0" err="1" smtClean="0"/>
                        <a:t>Arround</a:t>
                      </a:r>
                      <a:r>
                        <a:rPr lang="en-US" dirty="0" smtClean="0"/>
                        <a:t> Time</a:t>
                      </a:r>
                      <a:endParaRPr lang="en-US" dirty="0" smtClean="0"/>
                    </a:p>
                    <a:p>
                      <a:pPr algn="ctr"/>
                      <a:r>
                        <a:rPr lang="en-US" dirty="0" smtClean="0"/>
                        <a:t>(TAT)</a:t>
                      </a:r>
                      <a:endParaRPr lang="en-US" dirty="0"/>
                    </a:p>
                  </a:txBody>
                  <a:tcPr/>
                </a:tc>
                <a:tc>
                  <a:txBody>
                    <a:bodyPr/>
                    <a:lstStyle/>
                    <a:p>
                      <a:pPr algn="ctr"/>
                      <a:r>
                        <a:rPr lang="en-US" dirty="0" smtClean="0"/>
                        <a:t>Waiting Time</a:t>
                      </a:r>
                      <a:endParaRPr lang="en-US" dirty="0" smtClean="0"/>
                    </a:p>
                    <a:p>
                      <a:pPr algn="ctr"/>
                      <a:r>
                        <a:rPr lang="en-US" dirty="0" smtClean="0"/>
                        <a:t>(WT)</a:t>
                      </a:r>
                      <a:endParaRPr lang="en-US" dirty="0"/>
                    </a:p>
                  </a:txBody>
                  <a:tcPr/>
                </a:tc>
              </a:tr>
              <a:tr h="456564">
                <a:tc>
                  <a:txBody>
                    <a:bodyPr/>
                    <a:lstStyle/>
                    <a:p>
                      <a:pPr algn="ctr"/>
                      <a:r>
                        <a:rPr lang="en-US" dirty="0" smtClean="0"/>
                        <a:t>1</a:t>
                      </a:r>
                      <a:endParaRPr lang="en-US" dirty="0"/>
                    </a:p>
                  </a:txBody>
                  <a:tcPr/>
                </a:tc>
                <a:tc>
                  <a:txBody>
                    <a:bodyPr/>
                    <a:lstStyle/>
                    <a:p>
                      <a:pPr algn="ctr"/>
                      <a:r>
                        <a:rPr lang="en-US" dirty="0" smtClean="0"/>
                        <a:t>0</a:t>
                      </a:r>
                      <a:endParaRPr lang="en-US" dirty="0"/>
                    </a:p>
                  </a:txBody>
                  <a:tcPr/>
                </a:tc>
                <a:tc>
                  <a:txBody>
                    <a:bodyPr/>
                    <a:lstStyle/>
                    <a:p>
                      <a:pPr algn="ctr"/>
                      <a:r>
                        <a:rPr lang="en-US" dirty="0" smtClean="0"/>
                        <a:t>4     </a:t>
                      </a: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r>
              <a:tr h="456564">
                <a:tc>
                  <a:txBody>
                    <a:bodyPr/>
                    <a:lstStyle/>
                    <a:p>
                      <a:pPr algn="ctr"/>
                      <a:r>
                        <a:rPr lang="en-US" dirty="0" smtClean="0"/>
                        <a:t>2</a:t>
                      </a:r>
                      <a:endParaRPr lang="en-US" dirty="0"/>
                    </a:p>
                  </a:txBody>
                  <a:tcPr/>
                </a:tc>
                <a:tc>
                  <a:txBody>
                    <a:bodyPr/>
                    <a:lstStyle/>
                    <a:p>
                      <a:pPr algn="ctr"/>
                      <a:r>
                        <a:rPr lang="en-US" dirty="0" smtClean="0"/>
                        <a:t>1</a:t>
                      </a:r>
                      <a:endParaRPr lang="en-US" dirty="0"/>
                    </a:p>
                  </a:txBody>
                  <a:tcPr/>
                </a:tc>
                <a:tc>
                  <a:txBody>
                    <a:bodyPr/>
                    <a:lstStyle/>
                    <a:p>
                      <a:pPr algn="ctr"/>
                      <a:r>
                        <a:rPr lang="en-US" dirty="0" smtClean="0"/>
                        <a:t>5    </a:t>
                      </a: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r>
              <a:tr h="456564">
                <a:tc>
                  <a:txBody>
                    <a:bodyPr/>
                    <a:lstStyle/>
                    <a:p>
                      <a:pPr algn="ctr"/>
                      <a:r>
                        <a:rPr lang="en-US" dirty="0" smtClean="0"/>
                        <a:t>3</a:t>
                      </a:r>
                      <a:endParaRPr lang="en-US" dirty="0"/>
                    </a:p>
                  </a:txBody>
                  <a:tcPr/>
                </a:tc>
                <a:tc>
                  <a:txBody>
                    <a:bodyPr/>
                    <a:lstStyle/>
                    <a:p>
                      <a:pPr algn="ctr"/>
                      <a:r>
                        <a:rPr lang="en-US" dirty="0" smtClean="0"/>
                        <a:t>2</a:t>
                      </a:r>
                      <a:endParaRPr lang="en-US" dirty="0"/>
                    </a:p>
                  </a:txBody>
                  <a:tcPr/>
                </a:tc>
                <a:tc>
                  <a:txBody>
                    <a:bodyPr/>
                    <a:lstStyle/>
                    <a:p>
                      <a:pPr algn="ctr"/>
                      <a:r>
                        <a:rPr lang="en-US" dirty="0" smtClean="0"/>
                        <a:t>2</a:t>
                      </a: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r>
              <a:tr h="456564">
                <a:tc>
                  <a:txBody>
                    <a:bodyPr/>
                    <a:lstStyle/>
                    <a:p>
                      <a:pPr algn="ctr"/>
                      <a:r>
                        <a:rPr lang="en-US" dirty="0" smtClean="0"/>
                        <a:t>4</a:t>
                      </a:r>
                      <a:endParaRPr lang="en-US" dirty="0"/>
                    </a:p>
                  </a:txBody>
                  <a:tcPr/>
                </a:tc>
                <a:tc>
                  <a:txBody>
                    <a:bodyPr/>
                    <a:lstStyle/>
                    <a:p>
                      <a:pPr algn="ctr"/>
                      <a:r>
                        <a:rPr lang="en-US" dirty="0" smtClean="0"/>
                        <a:t>3</a:t>
                      </a:r>
                      <a:endParaRPr lang="en-US" dirty="0"/>
                    </a:p>
                  </a:txBody>
                  <a:tcPr/>
                </a:tc>
                <a:tc>
                  <a:txBody>
                    <a:bodyPr/>
                    <a:lstStyle/>
                    <a:p>
                      <a:pPr algn="ctr"/>
                      <a:r>
                        <a:rPr lang="en-US" dirty="0" smtClean="0"/>
                        <a:t>1</a:t>
                      </a: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r>
              <a:tr h="456564">
                <a:tc>
                  <a:txBody>
                    <a:bodyPr/>
                    <a:lstStyle/>
                    <a:p>
                      <a:pPr algn="ctr"/>
                      <a:r>
                        <a:rPr lang="en-US" dirty="0" smtClean="0"/>
                        <a:t>5</a:t>
                      </a:r>
                      <a:endParaRPr lang="en-US" dirty="0"/>
                    </a:p>
                  </a:txBody>
                  <a:tcPr/>
                </a:tc>
                <a:tc>
                  <a:txBody>
                    <a:bodyPr/>
                    <a:lstStyle/>
                    <a:p>
                      <a:pPr algn="ctr"/>
                      <a:r>
                        <a:rPr lang="en-US" dirty="0" smtClean="0"/>
                        <a:t>4</a:t>
                      </a:r>
                      <a:endParaRPr lang="en-US" dirty="0"/>
                    </a:p>
                  </a:txBody>
                  <a:tcPr/>
                </a:tc>
                <a:tc>
                  <a:txBody>
                    <a:bodyPr/>
                    <a:lstStyle/>
                    <a:p>
                      <a:pPr algn="ctr"/>
                      <a:r>
                        <a:rPr lang="en-US" dirty="0" smtClean="0"/>
                        <a:t>6</a:t>
                      </a: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r>
              <a:tr h="456564">
                <a:tc>
                  <a:txBody>
                    <a:bodyPr/>
                    <a:lstStyle/>
                    <a:p>
                      <a:pPr algn="ctr"/>
                      <a:r>
                        <a:rPr lang="en-US" dirty="0" smtClean="0"/>
                        <a:t>6</a:t>
                      </a:r>
                      <a:endParaRPr lang="en-US" dirty="0"/>
                    </a:p>
                  </a:txBody>
                  <a:tcPr/>
                </a:tc>
                <a:tc>
                  <a:txBody>
                    <a:bodyPr/>
                    <a:lstStyle/>
                    <a:p>
                      <a:pPr algn="ctr"/>
                      <a:r>
                        <a:rPr lang="en-US" dirty="0" smtClean="0"/>
                        <a:t>5</a:t>
                      </a:r>
                      <a:endParaRPr lang="en-US" dirty="0"/>
                    </a:p>
                  </a:txBody>
                  <a:tcPr/>
                </a:tc>
                <a:tc>
                  <a:txBody>
                    <a:bodyPr/>
                    <a:lstStyle/>
                    <a:p>
                      <a:pPr algn="ctr"/>
                      <a:r>
                        <a:rPr lang="en-US" dirty="0" smtClean="0"/>
                        <a:t>3</a:t>
                      </a: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r>
            </a:tbl>
          </a:graphicData>
        </a:graphic>
      </p:graphicFrame>
      <p:sp>
        <p:nvSpPr>
          <p:cNvPr id="29" name="Title 1"/>
          <p:cNvSpPr txBox="1"/>
          <p:nvPr/>
        </p:nvSpPr>
        <p:spPr>
          <a:xfrm>
            <a:off x="0" y="182880"/>
            <a:ext cx="12192000" cy="1626895"/>
          </a:xfrm>
          <a:prstGeom prst="rect">
            <a:avLst/>
          </a:prstGeom>
          <a:solidFill>
            <a:schemeClr val="accent2"/>
          </a:solidFill>
        </p:spPr>
        <p:txBody>
          <a:bodyPr vert="horz" lIns="91440" tIns="45720" rIns="91440" bIns="45720" rtlCol="0" anchor="ctr">
            <a:normAutofit fontScale="97500"/>
          </a:bodyPr>
          <a:lst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a:lstStyle>
          <a:p>
            <a:r>
              <a:rPr lang="en-US" b="1" dirty="0">
                <a:effectLst>
                  <a:outerShdw blurRad="38100" dist="38100" dir="2700000" algn="tl">
                    <a:srgbClr val="000000">
                      <a:alpha val="43137"/>
                    </a:srgbClr>
                  </a:outerShdw>
                </a:effectLst>
              </a:rPr>
              <a:t>Round-Robin (RR) </a:t>
            </a:r>
            <a:r>
              <a:rPr lang="en-US" b="1" dirty="0"/>
              <a:t>Performance</a:t>
            </a:r>
            <a:endParaRPr lang="en-US" dirty="0"/>
          </a:p>
          <a:p>
            <a:r>
              <a:rPr lang="en-US" b="1" dirty="0"/>
              <a:t> </a:t>
            </a:r>
            <a:endParaRPr lang="en-US" b="1" dirty="0"/>
          </a:p>
        </p:txBody>
      </p:sp>
      <p:grpSp>
        <p:nvGrpSpPr>
          <p:cNvPr id="32" name="Group 31"/>
          <p:cNvGrpSpPr/>
          <p:nvPr/>
        </p:nvGrpSpPr>
        <p:grpSpPr>
          <a:xfrm>
            <a:off x="196490" y="5976154"/>
            <a:ext cx="11796938" cy="887342"/>
            <a:chOff x="-86690" y="5986034"/>
            <a:chExt cx="11796938" cy="887342"/>
          </a:xfrm>
        </p:grpSpPr>
        <p:grpSp>
          <p:nvGrpSpPr>
            <p:cNvPr id="33" name="Group 32"/>
            <p:cNvGrpSpPr/>
            <p:nvPr/>
          </p:nvGrpSpPr>
          <p:grpSpPr>
            <a:xfrm>
              <a:off x="-86690" y="5990866"/>
              <a:ext cx="8146868" cy="882510"/>
              <a:chOff x="1042861" y="5574009"/>
              <a:chExt cx="8146868" cy="882510"/>
            </a:xfrm>
          </p:grpSpPr>
          <p:grpSp>
            <p:nvGrpSpPr>
              <p:cNvPr id="42" name="Group 41"/>
              <p:cNvGrpSpPr/>
              <p:nvPr/>
            </p:nvGrpSpPr>
            <p:grpSpPr>
              <a:xfrm>
                <a:off x="1042861" y="5583238"/>
                <a:ext cx="1546316" cy="853426"/>
                <a:chOff x="3480547" y="5150225"/>
                <a:chExt cx="1546316" cy="853426"/>
              </a:xfrm>
            </p:grpSpPr>
            <p:sp>
              <p:nvSpPr>
                <p:cNvPr id="57" name="Rectangle 56"/>
                <p:cNvSpPr/>
                <p:nvPr/>
              </p:nvSpPr>
              <p:spPr>
                <a:xfrm>
                  <a:off x="3644153" y="5150225"/>
                  <a:ext cx="1143000"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 P1</a:t>
                  </a:r>
                  <a:endParaRPr lang="en-US" sz="2400" dirty="0"/>
                </a:p>
              </p:txBody>
            </p:sp>
            <p:sp>
              <p:nvSpPr>
                <p:cNvPr id="58" name="TextBox 57"/>
                <p:cNvSpPr txBox="1"/>
                <p:nvPr/>
              </p:nvSpPr>
              <p:spPr>
                <a:xfrm>
                  <a:off x="3480547" y="5634319"/>
                  <a:ext cx="295835" cy="369332"/>
                </a:xfrm>
                <a:prstGeom prst="rect">
                  <a:avLst/>
                </a:prstGeom>
                <a:noFill/>
              </p:spPr>
              <p:txBody>
                <a:bodyPr wrap="square" rtlCol="0">
                  <a:spAutoFit/>
                </a:bodyPr>
                <a:lstStyle/>
                <a:p>
                  <a:r>
                    <a:rPr lang="en-US" dirty="0" smtClean="0"/>
                    <a:t>0</a:t>
                  </a:r>
                  <a:endParaRPr lang="en-US" dirty="0"/>
                </a:p>
              </p:txBody>
            </p:sp>
            <p:sp>
              <p:nvSpPr>
                <p:cNvPr id="59" name="TextBox 58"/>
                <p:cNvSpPr txBox="1"/>
                <p:nvPr/>
              </p:nvSpPr>
              <p:spPr>
                <a:xfrm>
                  <a:off x="4581618" y="5593364"/>
                  <a:ext cx="445245" cy="369332"/>
                </a:xfrm>
                <a:prstGeom prst="rect">
                  <a:avLst/>
                </a:prstGeom>
                <a:noFill/>
              </p:spPr>
              <p:txBody>
                <a:bodyPr wrap="square" rtlCol="0">
                  <a:spAutoFit/>
                </a:bodyPr>
                <a:lstStyle/>
                <a:p>
                  <a:r>
                    <a:rPr lang="en-US" dirty="0"/>
                    <a:t>2</a:t>
                  </a:r>
                  <a:endParaRPr lang="en-US" dirty="0"/>
                </a:p>
              </p:txBody>
            </p:sp>
          </p:grpSp>
          <p:sp>
            <p:nvSpPr>
              <p:cNvPr id="43" name="Rectangle 42"/>
              <p:cNvSpPr/>
              <p:nvPr/>
            </p:nvSpPr>
            <p:spPr>
              <a:xfrm>
                <a:off x="2388312" y="5576616"/>
                <a:ext cx="1143000"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 P2</a:t>
                </a:r>
                <a:endParaRPr lang="en-US" sz="2400" dirty="0"/>
              </a:p>
            </p:txBody>
          </p:sp>
          <p:sp>
            <p:nvSpPr>
              <p:cNvPr id="44" name="TextBox 43"/>
              <p:cNvSpPr txBox="1"/>
              <p:nvPr/>
            </p:nvSpPr>
            <p:spPr>
              <a:xfrm>
                <a:off x="3304019" y="6067332"/>
                <a:ext cx="445245" cy="369332"/>
              </a:xfrm>
              <a:prstGeom prst="rect">
                <a:avLst/>
              </a:prstGeom>
              <a:noFill/>
            </p:spPr>
            <p:txBody>
              <a:bodyPr wrap="square" rtlCol="0">
                <a:spAutoFit/>
              </a:bodyPr>
              <a:lstStyle/>
              <a:p>
                <a:r>
                  <a:rPr lang="en-US" dirty="0"/>
                  <a:t>4</a:t>
                </a:r>
                <a:endParaRPr lang="en-US" dirty="0"/>
              </a:p>
            </p:txBody>
          </p:sp>
          <p:sp>
            <p:nvSpPr>
              <p:cNvPr id="45" name="Rectangle 44"/>
              <p:cNvSpPr/>
              <p:nvPr/>
            </p:nvSpPr>
            <p:spPr>
              <a:xfrm>
                <a:off x="3578908" y="5587154"/>
                <a:ext cx="873568"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P3</a:t>
                </a:r>
                <a:endParaRPr lang="en-US" sz="2400" dirty="0"/>
              </a:p>
            </p:txBody>
          </p:sp>
          <p:sp>
            <p:nvSpPr>
              <p:cNvPr id="46" name="TextBox 45"/>
              <p:cNvSpPr txBox="1"/>
              <p:nvPr/>
            </p:nvSpPr>
            <p:spPr>
              <a:xfrm>
                <a:off x="4289696" y="6087187"/>
                <a:ext cx="445245" cy="369332"/>
              </a:xfrm>
              <a:prstGeom prst="rect">
                <a:avLst/>
              </a:prstGeom>
              <a:noFill/>
            </p:spPr>
            <p:txBody>
              <a:bodyPr wrap="square" rtlCol="0">
                <a:spAutoFit/>
              </a:bodyPr>
              <a:lstStyle/>
              <a:p>
                <a:r>
                  <a:rPr lang="en-US" dirty="0" smtClean="0"/>
                  <a:t>6</a:t>
                </a:r>
                <a:endParaRPr lang="en-US" dirty="0"/>
              </a:p>
            </p:txBody>
          </p:sp>
          <p:sp>
            <p:nvSpPr>
              <p:cNvPr id="47" name="Rectangle 46"/>
              <p:cNvSpPr/>
              <p:nvPr/>
            </p:nvSpPr>
            <p:spPr>
              <a:xfrm>
                <a:off x="4481615" y="5575532"/>
                <a:ext cx="873568"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 P1</a:t>
                </a:r>
                <a:endParaRPr lang="en-US" sz="2400" dirty="0"/>
              </a:p>
            </p:txBody>
          </p:sp>
          <p:sp>
            <p:nvSpPr>
              <p:cNvPr id="48" name="TextBox 47"/>
              <p:cNvSpPr txBox="1"/>
              <p:nvPr/>
            </p:nvSpPr>
            <p:spPr>
              <a:xfrm>
                <a:off x="5152361" y="6067332"/>
                <a:ext cx="445245" cy="369332"/>
              </a:xfrm>
              <a:prstGeom prst="rect">
                <a:avLst/>
              </a:prstGeom>
              <a:noFill/>
            </p:spPr>
            <p:txBody>
              <a:bodyPr wrap="square" rtlCol="0">
                <a:spAutoFit/>
              </a:bodyPr>
              <a:lstStyle/>
              <a:p>
                <a:r>
                  <a:rPr lang="en-US" dirty="0"/>
                  <a:t>8</a:t>
                </a:r>
                <a:endParaRPr lang="en-US" dirty="0"/>
              </a:p>
            </p:txBody>
          </p:sp>
          <p:sp>
            <p:nvSpPr>
              <p:cNvPr id="49" name="Rectangle 48"/>
              <p:cNvSpPr/>
              <p:nvPr/>
            </p:nvSpPr>
            <p:spPr>
              <a:xfrm>
                <a:off x="5374984" y="5580171"/>
                <a:ext cx="873568"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 P4</a:t>
                </a:r>
                <a:endParaRPr lang="en-US" sz="2400" dirty="0"/>
              </a:p>
            </p:txBody>
          </p:sp>
          <p:sp>
            <p:nvSpPr>
              <p:cNvPr id="50" name="TextBox 49"/>
              <p:cNvSpPr txBox="1"/>
              <p:nvPr/>
            </p:nvSpPr>
            <p:spPr>
              <a:xfrm>
                <a:off x="6094959" y="6084533"/>
                <a:ext cx="445245" cy="369332"/>
              </a:xfrm>
              <a:prstGeom prst="rect">
                <a:avLst/>
              </a:prstGeom>
              <a:noFill/>
            </p:spPr>
            <p:txBody>
              <a:bodyPr wrap="square" rtlCol="0">
                <a:spAutoFit/>
              </a:bodyPr>
              <a:lstStyle/>
              <a:p>
                <a:r>
                  <a:rPr lang="en-US" dirty="0"/>
                  <a:t>9</a:t>
                </a:r>
                <a:endParaRPr lang="en-US" dirty="0"/>
              </a:p>
            </p:txBody>
          </p:sp>
          <p:sp>
            <p:nvSpPr>
              <p:cNvPr id="51" name="Rectangle 50"/>
              <p:cNvSpPr/>
              <p:nvPr/>
            </p:nvSpPr>
            <p:spPr>
              <a:xfrm>
                <a:off x="6296180" y="5584848"/>
                <a:ext cx="873568"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 P5</a:t>
                </a:r>
                <a:endParaRPr lang="en-US" sz="2400" dirty="0"/>
              </a:p>
            </p:txBody>
          </p:sp>
          <p:sp>
            <p:nvSpPr>
              <p:cNvPr id="52" name="TextBox 51"/>
              <p:cNvSpPr txBox="1"/>
              <p:nvPr/>
            </p:nvSpPr>
            <p:spPr>
              <a:xfrm>
                <a:off x="6997515" y="6060399"/>
                <a:ext cx="445245" cy="369332"/>
              </a:xfrm>
              <a:prstGeom prst="rect">
                <a:avLst/>
              </a:prstGeom>
              <a:noFill/>
            </p:spPr>
            <p:txBody>
              <a:bodyPr wrap="square" rtlCol="0">
                <a:spAutoFit/>
              </a:bodyPr>
              <a:lstStyle/>
              <a:p>
                <a:r>
                  <a:rPr lang="en-US" dirty="0" smtClean="0"/>
                  <a:t>11</a:t>
                </a:r>
                <a:endParaRPr lang="en-US" dirty="0"/>
              </a:p>
            </p:txBody>
          </p:sp>
          <p:sp>
            <p:nvSpPr>
              <p:cNvPr id="53" name="Rectangle 52"/>
              <p:cNvSpPr/>
              <p:nvPr/>
            </p:nvSpPr>
            <p:spPr>
              <a:xfrm>
                <a:off x="7189549" y="5574009"/>
                <a:ext cx="873568"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P2</a:t>
                </a:r>
                <a:endParaRPr lang="en-US" sz="2400" dirty="0"/>
              </a:p>
            </p:txBody>
          </p:sp>
          <p:sp>
            <p:nvSpPr>
              <p:cNvPr id="54" name="TextBox 53"/>
              <p:cNvSpPr txBox="1"/>
              <p:nvPr/>
            </p:nvSpPr>
            <p:spPr>
              <a:xfrm>
                <a:off x="7900222" y="6026377"/>
                <a:ext cx="445245" cy="369332"/>
              </a:xfrm>
              <a:prstGeom prst="rect">
                <a:avLst/>
              </a:prstGeom>
              <a:noFill/>
            </p:spPr>
            <p:txBody>
              <a:bodyPr wrap="square" rtlCol="0">
                <a:spAutoFit/>
              </a:bodyPr>
              <a:lstStyle/>
              <a:p>
                <a:r>
                  <a:rPr lang="en-US" dirty="0" smtClean="0"/>
                  <a:t>13</a:t>
                </a:r>
                <a:endParaRPr lang="en-US" dirty="0"/>
              </a:p>
            </p:txBody>
          </p:sp>
          <p:sp>
            <p:nvSpPr>
              <p:cNvPr id="55" name="Rectangle 54"/>
              <p:cNvSpPr/>
              <p:nvPr/>
            </p:nvSpPr>
            <p:spPr>
              <a:xfrm>
                <a:off x="8110713" y="5580799"/>
                <a:ext cx="873568"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P6</a:t>
                </a:r>
                <a:endParaRPr lang="en-US" sz="2400" dirty="0"/>
              </a:p>
            </p:txBody>
          </p:sp>
          <p:sp>
            <p:nvSpPr>
              <p:cNvPr id="56" name="TextBox 55"/>
              <p:cNvSpPr txBox="1"/>
              <p:nvPr/>
            </p:nvSpPr>
            <p:spPr>
              <a:xfrm>
                <a:off x="8744484" y="6039950"/>
                <a:ext cx="445245" cy="369332"/>
              </a:xfrm>
              <a:prstGeom prst="rect">
                <a:avLst/>
              </a:prstGeom>
              <a:noFill/>
            </p:spPr>
            <p:txBody>
              <a:bodyPr wrap="square" rtlCol="0">
                <a:spAutoFit/>
              </a:bodyPr>
              <a:lstStyle/>
              <a:p>
                <a:r>
                  <a:rPr lang="en-US" dirty="0" smtClean="0"/>
                  <a:t>15</a:t>
                </a:r>
                <a:endParaRPr lang="en-US" dirty="0"/>
              </a:p>
            </p:txBody>
          </p:sp>
        </p:grpSp>
        <p:sp>
          <p:nvSpPr>
            <p:cNvPr id="34" name="Rectangle 33"/>
            <p:cNvSpPr/>
            <p:nvPr/>
          </p:nvSpPr>
          <p:spPr>
            <a:xfrm>
              <a:off x="7898880" y="5997656"/>
              <a:ext cx="873568"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 P5</a:t>
              </a:r>
              <a:endParaRPr lang="en-US" sz="2400" dirty="0"/>
            </a:p>
          </p:txBody>
        </p:sp>
        <p:sp>
          <p:nvSpPr>
            <p:cNvPr id="35" name="TextBox 34"/>
            <p:cNvSpPr txBox="1"/>
            <p:nvPr/>
          </p:nvSpPr>
          <p:spPr>
            <a:xfrm>
              <a:off x="8518411" y="6447952"/>
              <a:ext cx="445245" cy="369332"/>
            </a:xfrm>
            <a:prstGeom prst="rect">
              <a:avLst/>
            </a:prstGeom>
            <a:noFill/>
          </p:spPr>
          <p:txBody>
            <a:bodyPr wrap="square" rtlCol="0">
              <a:spAutoFit/>
            </a:bodyPr>
            <a:lstStyle/>
            <a:p>
              <a:r>
                <a:rPr lang="en-US" dirty="0" smtClean="0"/>
                <a:t>17</a:t>
              </a:r>
              <a:endParaRPr lang="en-US" dirty="0"/>
            </a:p>
          </p:txBody>
        </p:sp>
        <p:sp>
          <p:nvSpPr>
            <p:cNvPr id="36" name="Rectangle 35"/>
            <p:cNvSpPr/>
            <p:nvPr/>
          </p:nvSpPr>
          <p:spPr>
            <a:xfrm>
              <a:off x="8790464" y="5989320"/>
              <a:ext cx="873568"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P2</a:t>
              </a:r>
              <a:endParaRPr lang="en-US" sz="2400" dirty="0"/>
            </a:p>
          </p:txBody>
        </p:sp>
        <p:sp>
          <p:nvSpPr>
            <p:cNvPr id="37" name="TextBox 36"/>
            <p:cNvSpPr txBox="1"/>
            <p:nvPr/>
          </p:nvSpPr>
          <p:spPr>
            <a:xfrm>
              <a:off x="9383051" y="6393549"/>
              <a:ext cx="445245" cy="369332"/>
            </a:xfrm>
            <a:prstGeom prst="rect">
              <a:avLst/>
            </a:prstGeom>
            <a:noFill/>
          </p:spPr>
          <p:txBody>
            <a:bodyPr wrap="square" rtlCol="0">
              <a:spAutoFit/>
            </a:bodyPr>
            <a:lstStyle/>
            <a:p>
              <a:r>
                <a:rPr lang="en-US" dirty="0" smtClean="0"/>
                <a:t>18</a:t>
              </a:r>
              <a:endParaRPr lang="en-US" dirty="0"/>
            </a:p>
          </p:txBody>
        </p:sp>
        <p:sp>
          <p:nvSpPr>
            <p:cNvPr id="38" name="Rectangle 37"/>
            <p:cNvSpPr/>
            <p:nvPr/>
          </p:nvSpPr>
          <p:spPr>
            <a:xfrm>
              <a:off x="9694735" y="5986034"/>
              <a:ext cx="873568"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P6</a:t>
              </a:r>
              <a:endParaRPr lang="en-US" sz="2400" dirty="0"/>
            </a:p>
          </p:txBody>
        </p:sp>
        <p:sp>
          <p:nvSpPr>
            <p:cNvPr id="39" name="TextBox 38"/>
            <p:cNvSpPr txBox="1"/>
            <p:nvPr/>
          </p:nvSpPr>
          <p:spPr>
            <a:xfrm>
              <a:off x="10332406" y="6420750"/>
              <a:ext cx="445245" cy="369332"/>
            </a:xfrm>
            <a:prstGeom prst="rect">
              <a:avLst/>
            </a:prstGeom>
            <a:noFill/>
          </p:spPr>
          <p:txBody>
            <a:bodyPr wrap="square" rtlCol="0">
              <a:spAutoFit/>
            </a:bodyPr>
            <a:lstStyle/>
            <a:p>
              <a:r>
                <a:rPr lang="en-US" dirty="0" smtClean="0"/>
                <a:t>19</a:t>
              </a:r>
              <a:endParaRPr lang="en-US" dirty="0"/>
            </a:p>
          </p:txBody>
        </p:sp>
        <p:sp>
          <p:nvSpPr>
            <p:cNvPr id="40" name="Rectangle 39"/>
            <p:cNvSpPr/>
            <p:nvPr/>
          </p:nvSpPr>
          <p:spPr>
            <a:xfrm>
              <a:off x="10599006" y="5989320"/>
              <a:ext cx="873568"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 P5</a:t>
              </a:r>
              <a:endParaRPr lang="en-US" sz="2400" dirty="0"/>
            </a:p>
          </p:txBody>
        </p:sp>
        <p:sp>
          <p:nvSpPr>
            <p:cNvPr id="41" name="TextBox 40"/>
            <p:cNvSpPr txBox="1"/>
            <p:nvPr/>
          </p:nvSpPr>
          <p:spPr>
            <a:xfrm>
              <a:off x="11265003" y="6397553"/>
              <a:ext cx="445245" cy="369332"/>
            </a:xfrm>
            <a:prstGeom prst="rect">
              <a:avLst/>
            </a:prstGeom>
            <a:noFill/>
          </p:spPr>
          <p:txBody>
            <a:bodyPr wrap="square" rtlCol="0">
              <a:spAutoFit/>
            </a:bodyPr>
            <a:lstStyle/>
            <a:p>
              <a:r>
                <a:rPr lang="en-US" dirty="0" smtClean="0"/>
                <a:t>21</a:t>
              </a:r>
              <a:endParaRPr lang="en-US" dirty="0"/>
            </a:p>
          </p:txBody>
        </p: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8565" y="624110"/>
            <a:ext cx="10886048" cy="1280890"/>
          </a:xfrm>
        </p:spPr>
        <p:txBody>
          <a:bodyPr/>
          <a:lstStyle/>
          <a:p>
            <a:r>
              <a:rPr lang="en-US" b="1" dirty="0">
                <a:effectLst>
                  <a:outerShdw blurRad="38100" dist="38100" dir="2700000" algn="tl">
                    <a:srgbClr val="000000">
                      <a:alpha val="43137"/>
                    </a:srgbClr>
                  </a:outerShdw>
                </a:effectLst>
              </a:rPr>
              <a:t> </a:t>
            </a:r>
            <a:r>
              <a:rPr lang="en-US" b="1" dirty="0" smtClean="0">
                <a:effectLst>
                  <a:outerShdw blurRad="38100" dist="38100" dir="2700000" algn="tl">
                    <a:srgbClr val="000000">
                      <a:alpha val="43137"/>
                    </a:srgbClr>
                  </a:outerShdw>
                </a:effectLst>
              </a:rPr>
              <a:t>Round-Robin </a:t>
            </a:r>
            <a:r>
              <a:rPr lang="en-US" b="1" dirty="0">
                <a:effectLst>
                  <a:outerShdw blurRad="38100" dist="38100" dir="2700000" algn="tl">
                    <a:srgbClr val="000000">
                      <a:alpha val="43137"/>
                    </a:srgbClr>
                  </a:outerShdw>
                </a:effectLst>
              </a:rPr>
              <a:t>(RR) scheduling algorithm </a:t>
            </a:r>
            <a:endParaRPr lang="en-US"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336176" y="1905000"/>
            <a:ext cx="11855824" cy="5150223"/>
          </a:xfrm>
        </p:spPr>
        <p:txBody>
          <a:bodyPr>
            <a:noAutofit/>
          </a:bodyPr>
          <a:lstStyle/>
          <a:p>
            <a:r>
              <a:rPr lang="en-US" sz="1600" dirty="0" smtClean="0"/>
              <a:t>The round-robin (RR) scheduling algorithm is </a:t>
            </a:r>
            <a:r>
              <a:rPr lang="en-US" sz="1600" dirty="0"/>
              <a:t>designed especially for timesharing systems</a:t>
            </a:r>
            <a:r>
              <a:rPr lang="en-US" sz="1600" dirty="0" smtClean="0"/>
              <a:t>.</a:t>
            </a:r>
            <a:endParaRPr lang="en-US" sz="1600" dirty="0" smtClean="0"/>
          </a:p>
          <a:p>
            <a:r>
              <a:rPr lang="en-US" sz="1600" dirty="0" smtClean="0"/>
              <a:t> </a:t>
            </a:r>
            <a:r>
              <a:rPr lang="en-US" sz="1600" dirty="0"/>
              <a:t>It is similar to FCFS scheduling, but preemption is added to enable the system to switch between processes</a:t>
            </a:r>
            <a:r>
              <a:rPr lang="en-US" sz="1600" dirty="0" smtClean="0"/>
              <a:t>.</a:t>
            </a:r>
            <a:endParaRPr lang="en-US" sz="1600" dirty="0" smtClean="0"/>
          </a:p>
          <a:p>
            <a:r>
              <a:rPr lang="en-US" sz="1600" dirty="0" smtClean="0"/>
              <a:t> </a:t>
            </a:r>
            <a:r>
              <a:rPr lang="en-US" sz="1600" dirty="0"/>
              <a:t>A small unit of time, called a time quantum or time </a:t>
            </a:r>
            <a:r>
              <a:rPr lang="en-US" sz="1600" dirty="0" smtClean="0"/>
              <a:t>slice.</a:t>
            </a:r>
            <a:endParaRPr lang="en-US" sz="1600" dirty="0" smtClean="0"/>
          </a:p>
          <a:p>
            <a:r>
              <a:rPr lang="en-US" sz="1600" dirty="0" smtClean="0"/>
              <a:t> </a:t>
            </a:r>
            <a:r>
              <a:rPr lang="en-US" sz="1600" dirty="0"/>
              <a:t>A time quantum is generally from 10 to 100 milliseconds in length. </a:t>
            </a:r>
            <a:endParaRPr lang="en-US" sz="1600" dirty="0" smtClean="0"/>
          </a:p>
          <a:p>
            <a:r>
              <a:rPr lang="en-US" sz="1600" dirty="0" smtClean="0"/>
              <a:t>The </a:t>
            </a:r>
            <a:r>
              <a:rPr lang="en-US" sz="1600" dirty="0"/>
              <a:t>ready queue is treated as a circular queue. </a:t>
            </a:r>
            <a:endParaRPr lang="en-US" sz="1600" dirty="0" smtClean="0"/>
          </a:p>
          <a:p>
            <a:r>
              <a:rPr lang="en-US" sz="1600" dirty="0" smtClean="0"/>
              <a:t>The </a:t>
            </a:r>
            <a:r>
              <a:rPr lang="en-US" sz="1600" dirty="0"/>
              <a:t>CPU scheduler goes around the ready queue, allocating the CPU to each process for a time interval of up to 1 time quantum</a:t>
            </a:r>
            <a:r>
              <a:rPr lang="en-US" sz="1600" dirty="0" smtClean="0"/>
              <a:t>.</a:t>
            </a:r>
            <a:endParaRPr lang="en-US" sz="1600" dirty="0" smtClean="0"/>
          </a:p>
          <a:p>
            <a:r>
              <a:rPr lang="en-US" sz="1600" dirty="0" smtClean="0"/>
              <a:t> </a:t>
            </a:r>
            <a:r>
              <a:rPr lang="en-US" sz="1600" dirty="0"/>
              <a:t>To implement RR scheduling, we again treat the ready queue as a FIFO queue of processes</a:t>
            </a:r>
            <a:r>
              <a:rPr lang="en-US" sz="1600" dirty="0" smtClean="0"/>
              <a:t>.</a:t>
            </a:r>
            <a:endParaRPr lang="en-US" sz="1600" dirty="0" smtClean="0"/>
          </a:p>
          <a:p>
            <a:r>
              <a:rPr lang="en-US" sz="1600" dirty="0" smtClean="0"/>
              <a:t> The ready Que kept as a FIFO, New </a:t>
            </a:r>
            <a:r>
              <a:rPr lang="en-US" sz="1600" dirty="0"/>
              <a:t>processes are added to the tail of the ready queue. </a:t>
            </a:r>
            <a:endParaRPr lang="en-US" sz="1600" dirty="0" smtClean="0"/>
          </a:p>
          <a:p>
            <a:r>
              <a:rPr lang="en-US" sz="1600" dirty="0" smtClean="0"/>
              <a:t>The </a:t>
            </a:r>
            <a:r>
              <a:rPr lang="en-US" sz="1600" dirty="0"/>
              <a:t>CPU </a:t>
            </a:r>
            <a:r>
              <a:rPr lang="en-US" sz="1600" dirty="0" smtClean="0"/>
              <a:t>scheduler picks the ﬁrst process from the ready queue, sets a timer to </a:t>
            </a:r>
            <a:r>
              <a:rPr lang="en-US" sz="1600" dirty="0"/>
              <a:t>interrupt after 1 time quantum, and dispatches the process. </a:t>
            </a:r>
            <a:endParaRPr lang="en-US" sz="1600" dirty="0" smtClean="0"/>
          </a:p>
          <a:p>
            <a:r>
              <a:rPr lang="en-US" sz="1600" dirty="0" smtClean="0"/>
              <a:t>One of the two things happens the process may have a CPU Burst less than the Time Quantum, In this case the process release otherwise if</a:t>
            </a:r>
            <a:r>
              <a:rPr lang="en-US" sz="1600" dirty="0"/>
              <a:t> CPU </a:t>
            </a:r>
            <a:r>
              <a:rPr lang="en-US" sz="1600" dirty="0" smtClean="0"/>
              <a:t>Burst of the concurrently running process is greater  </a:t>
            </a:r>
            <a:r>
              <a:rPr lang="en-US" sz="1600" dirty="0"/>
              <a:t>than the Time Quantum, In this case the </a:t>
            </a:r>
            <a:r>
              <a:rPr lang="en-US" sz="1600" dirty="0" smtClean="0"/>
              <a:t>timer will go off and cause an interrupt to the O.S and the process put at the tail of Ready Que. The CPU scheduler than select the next job in the ready Que and give it to the next time Quantum.</a:t>
            </a:r>
            <a:endParaRPr lang="en-US" sz="1600" dirty="0"/>
          </a:p>
        </p:txBody>
      </p:sp>
      <p:sp>
        <p:nvSpPr>
          <p:cNvPr id="4" name="Footer Placeholder 3"/>
          <p:cNvSpPr>
            <a:spLocks noGrp="1"/>
          </p:cNvSpPr>
          <p:nvPr>
            <p:ph type="ftr" sz="quarter" idx="11"/>
          </p:nvPr>
        </p:nvSpPr>
        <p:spPr/>
        <p:txBody>
          <a:bodyPr/>
          <a:lstStyle/>
          <a:p>
            <a:r>
              <a:rPr lang="en-US" smtClean="0"/>
              <a:t>Total 81 Slides</a:t>
            </a:r>
            <a:endParaRPr lang="en-US"/>
          </a:p>
        </p:txBody>
      </p:sp>
      <p:sp>
        <p:nvSpPr>
          <p:cNvPr id="5" name="Slide Number Placeholder 4"/>
          <p:cNvSpPr>
            <a:spLocks noGrp="1"/>
          </p:cNvSpPr>
          <p:nvPr>
            <p:ph type="sldNum" sz="quarter" idx="12"/>
          </p:nvPr>
        </p:nvSpPr>
        <p:spPr/>
        <p:txBody>
          <a:bodyPr/>
          <a:lstStyle/>
          <a:p>
            <a:fld id="{54CFA0A4-E8DA-4278-ABF3-83922433C952}" type="slidenum">
              <a:rPr lang="en-US" smtClean="0"/>
            </a:fld>
            <a:endParaRPr 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8873" y="284176"/>
            <a:ext cx="10308126" cy="1508760"/>
          </a:xfrm>
        </p:spPr>
        <p:txBody>
          <a:bodyPr>
            <a:normAutofit fontScale="90000"/>
          </a:bodyPr>
          <a:lstStyle/>
          <a:p>
            <a:br>
              <a:rPr lang="en-US" b="1" dirty="0"/>
            </a:br>
            <a:br>
              <a:rPr lang="en-US" b="1" dirty="0"/>
            </a:br>
            <a:endParaRPr lang="en-US" dirty="0"/>
          </a:p>
        </p:txBody>
      </p:sp>
      <p:sp>
        <p:nvSpPr>
          <p:cNvPr id="3" name="Content Placeholder 2"/>
          <p:cNvSpPr>
            <a:spLocks noGrp="1"/>
          </p:cNvSpPr>
          <p:nvPr>
            <p:ph idx="1"/>
          </p:nvPr>
        </p:nvSpPr>
        <p:spPr/>
        <p:txBody>
          <a:bodyPr/>
          <a:lstStyle/>
          <a:p>
            <a:endParaRPr lang="en-US" dirty="0"/>
          </a:p>
          <a:p>
            <a:endParaRPr lang="en-US" dirty="0" smtClean="0"/>
          </a:p>
          <a:p>
            <a:endParaRPr lang="en-US" dirty="0"/>
          </a:p>
          <a:p>
            <a:endParaRPr lang="en-US" dirty="0" smtClean="0"/>
          </a:p>
          <a:p>
            <a:endParaRPr lang="en-US" dirty="0"/>
          </a:p>
        </p:txBody>
      </p:sp>
      <p:graphicFrame>
        <p:nvGraphicFramePr>
          <p:cNvPr id="4" name="Table 3"/>
          <p:cNvGraphicFramePr>
            <a:graphicFrameLocks noGrp="1"/>
          </p:cNvGraphicFramePr>
          <p:nvPr/>
        </p:nvGraphicFramePr>
        <p:xfrm>
          <a:off x="2647914" y="1864698"/>
          <a:ext cx="7683890" cy="3928104"/>
        </p:xfrm>
        <a:graphic>
          <a:graphicData uri="http://schemas.openxmlformats.org/drawingml/2006/table">
            <a:tbl>
              <a:tblPr firstRow="1" bandRow="1">
                <a:tableStyleId>{5C22544A-7EE6-4342-B048-85BDC9FD1C3A}</a:tableStyleId>
              </a:tblPr>
              <a:tblGrid>
                <a:gridCol w="1099728"/>
                <a:gridCol w="1256779"/>
                <a:gridCol w="1151320"/>
                <a:gridCol w="1576488"/>
                <a:gridCol w="1457338"/>
                <a:gridCol w="1142237"/>
              </a:tblGrid>
              <a:tr h="450310">
                <a:tc>
                  <a:txBody>
                    <a:bodyPr/>
                    <a:lstStyle/>
                    <a:p>
                      <a:pPr algn="ctr"/>
                      <a:r>
                        <a:rPr lang="en-US" dirty="0" smtClean="0"/>
                        <a:t>Process No</a:t>
                      </a:r>
                      <a:endParaRPr lang="en-US" dirty="0"/>
                    </a:p>
                  </a:txBody>
                  <a:tcPr/>
                </a:tc>
                <a:tc>
                  <a:txBody>
                    <a:bodyPr/>
                    <a:lstStyle/>
                    <a:p>
                      <a:pPr algn="ctr"/>
                      <a:r>
                        <a:rPr lang="en-US" dirty="0" smtClean="0"/>
                        <a:t>Arrival Time</a:t>
                      </a:r>
                      <a:endParaRPr lang="en-US" dirty="0" smtClean="0"/>
                    </a:p>
                    <a:p>
                      <a:pPr algn="ctr"/>
                      <a:r>
                        <a:rPr lang="en-US" dirty="0" smtClean="0"/>
                        <a:t>(AT)</a:t>
                      </a:r>
                      <a:endParaRPr lang="en-US" dirty="0"/>
                    </a:p>
                  </a:txBody>
                  <a:tcPr/>
                </a:tc>
                <a:tc>
                  <a:txBody>
                    <a:bodyPr/>
                    <a:lstStyle/>
                    <a:p>
                      <a:pPr algn="ctr"/>
                      <a:r>
                        <a:rPr lang="en-US" dirty="0" smtClean="0"/>
                        <a:t>Burst Time (BT)</a:t>
                      </a:r>
                      <a:endParaRPr lang="en-US" dirty="0"/>
                    </a:p>
                  </a:txBody>
                  <a:tcPr/>
                </a:tc>
                <a:tc>
                  <a:txBody>
                    <a:bodyPr/>
                    <a:lstStyle/>
                    <a:p>
                      <a:pPr algn="ctr"/>
                      <a:r>
                        <a:rPr lang="en-US" dirty="0" err="1" smtClean="0"/>
                        <a:t>CompletionTime</a:t>
                      </a:r>
                      <a:endParaRPr lang="en-US" dirty="0" smtClean="0"/>
                    </a:p>
                    <a:p>
                      <a:pPr algn="ctr"/>
                      <a:r>
                        <a:rPr lang="en-US" dirty="0" smtClean="0"/>
                        <a:t> (CT)</a:t>
                      </a:r>
                      <a:endParaRPr lang="en-US" dirty="0"/>
                    </a:p>
                  </a:txBody>
                  <a:tcPr/>
                </a:tc>
                <a:tc>
                  <a:txBody>
                    <a:bodyPr/>
                    <a:lstStyle/>
                    <a:p>
                      <a:pPr algn="ctr"/>
                      <a:r>
                        <a:rPr lang="en-US" dirty="0" smtClean="0"/>
                        <a:t>Turn </a:t>
                      </a:r>
                      <a:r>
                        <a:rPr lang="en-US" dirty="0" err="1" smtClean="0"/>
                        <a:t>Arround</a:t>
                      </a:r>
                      <a:r>
                        <a:rPr lang="en-US" dirty="0" smtClean="0"/>
                        <a:t> Time</a:t>
                      </a:r>
                      <a:endParaRPr lang="en-US" dirty="0" smtClean="0"/>
                    </a:p>
                    <a:p>
                      <a:pPr algn="ctr"/>
                      <a:r>
                        <a:rPr lang="en-US" dirty="0" smtClean="0"/>
                        <a:t>(TAT)</a:t>
                      </a:r>
                      <a:endParaRPr lang="en-US" dirty="0"/>
                    </a:p>
                  </a:txBody>
                  <a:tcPr/>
                </a:tc>
                <a:tc>
                  <a:txBody>
                    <a:bodyPr/>
                    <a:lstStyle/>
                    <a:p>
                      <a:pPr algn="ctr"/>
                      <a:r>
                        <a:rPr lang="en-US" dirty="0" smtClean="0"/>
                        <a:t>Waiting Time</a:t>
                      </a:r>
                      <a:endParaRPr lang="en-US" dirty="0" smtClean="0"/>
                    </a:p>
                    <a:p>
                      <a:pPr algn="ctr"/>
                      <a:r>
                        <a:rPr lang="en-US" dirty="0" smtClean="0"/>
                        <a:t>(WT)</a:t>
                      </a:r>
                      <a:endParaRPr lang="en-US" dirty="0"/>
                    </a:p>
                  </a:txBody>
                  <a:tcPr/>
                </a:tc>
              </a:tr>
              <a:tr h="456564">
                <a:tc>
                  <a:txBody>
                    <a:bodyPr/>
                    <a:lstStyle/>
                    <a:p>
                      <a:pPr algn="ctr"/>
                      <a:r>
                        <a:rPr lang="en-US" dirty="0" smtClean="0"/>
                        <a:t>1</a:t>
                      </a:r>
                      <a:endParaRPr lang="en-US" dirty="0"/>
                    </a:p>
                  </a:txBody>
                  <a:tcPr/>
                </a:tc>
                <a:tc>
                  <a:txBody>
                    <a:bodyPr/>
                    <a:lstStyle/>
                    <a:p>
                      <a:pPr algn="ctr"/>
                      <a:r>
                        <a:rPr lang="en-US" dirty="0" smtClean="0"/>
                        <a:t>0</a:t>
                      </a:r>
                      <a:endParaRPr lang="en-US" dirty="0"/>
                    </a:p>
                  </a:txBody>
                  <a:tcPr/>
                </a:tc>
                <a:tc>
                  <a:txBody>
                    <a:bodyPr/>
                    <a:lstStyle/>
                    <a:p>
                      <a:pPr algn="ctr"/>
                      <a:r>
                        <a:rPr lang="en-US" dirty="0" smtClean="0"/>
                        <a:t>4     </a:t>
                      </a:r>
                      <a:endParaRPr lang="en-US" dirty="0"/>
                    </a:p>
                  </a:txBody>
                  <a:tcPr/>
                </a:tc>
                <a:tc>
                  <a:txBody>
                    <a:bodyPr/>
                    <a:lstStyle/>
                    <a:p>
                      <a:pPr algn="ctr"/>
                      <a:r>
                        <a:rPr lang="en-US" dirty="0" smtClean="0"/>
                        <a:t>8</a:t>
                      </a:r>
                      <a:endParaRPr lang="en-US" dirty="0"/>
                    </a:p>
                  </a:txBody>
                  <a:tcPr/>
                </a:tc>
                <a:tc>
                  <a:txBody>
                    <a:bodyPr/>
                    <a:lstStyle/>
                    <a:p>
                      <a:pPr algn="ctr"/>
                      <a:endParaRPr lang="en-US" dirty="0"/>
                    </a:p>
                  </a:txBody>
                  <a:tcPr/>
                </a:tc>
                <a:tc>
                  <a:txBody>
                    <a:bodyPr/>
                    <a:lstStyle/>
                    <a:p>
                      <a:pPr algn="ctr"/>
                      <a:endParaRPr lang="en-US" dirty="0"/>
                    </a:p>
                  </a:txBody>
                  <a:tcPr/>
                </a:tc>
              </a:tr>
              <a:tr h="456564">
                <a:tc>
                  <a:txBody>
                    <a:bodyPr/>
                    <a:lstStyle/>
                    <a:p>
                      <a:pPr algn="ctr"/>
                      <a:r>
                        <a:rPr lang="en-US" dirty="0" smtClean="0"/>
                        <a:t>2</a:t>
                      </a:r>
                      <a:endParaRPr lang="en-US" dirty="0"/>
                    </a:p>
                  </a:txBody>
                  <a:tcPr/>
                </a:tc>
                <a:tc>
                  <a:txBody>
                    <a:bodyPr/>
                    <a:lstStyle/>
                    <a:p>
                      <a:pPr algn="ctr"/>
                      <a:r>
                        <a:rPr lang="en-US" dirty="0" smtClean="0"/>
                        <a:t>1</a:t>
                      </a:r>
                      <a:endParaRPr lang="en-US" dirty="0"/>
                    </a:p>
                  </a:txBody>
                  <a:tcPr/>
                </a:tc>
                <a:tc>
                  <a:txBody>
                    <a:bodyPr/>
                    <a:lstStyle/>
                    <a:p>
                      <a:pPr algn="ctr"/>
                      <a:r>
                        <a:rPr lang="en-US" dirty="0" smtClean="0"/>
                        <a:t>5    </a:t>
                      </a:r>
                      <a:endParaRPr lang="en-US" dirty="0"/>
                    </a:p>
                  </a:txBody>
                  <a:tcPr/>
                </a:tc>
                <a:tc>
                  <a:txBody>
                    <a:bodyPr/>
                    <a:lstStyle/>
                    <a:p>
                      <a:pPr algn="ctr"/>
                      <a:r>
                        <a:rPr lang="en-US" dirty="0" smtClean="0"/>
                        <a:t>18</a:t>
                      </a:r>
                      <a:endParaRPr lang="en-US" dirty="0"/>
                    </a:p>
                  </a:txBody>
                  <a:tcPr/>
                </a:tc>
                <a:tc>
                  <a:txBody>
                    <a:bodyPr/>
                    <a:lstStyle/>
                    <a:p>
                      <a:pPr algn="ctr"/>
                      <a:endParaRPr lang="en-US" dirty="0"/>
                    </a:p>
                  </a:txBody>
                  <a:tcPr/>
                </a:tc>
                <a:tc>
                  <a:txBody>
                    <a:bodyPr/>
                    <a:lstStyle/>
                    <a:p>
                      <a:pPr algn="ctr"/>
                      <a:endParaRPr lang="en-US" dirty="0"/>
                    </a:p>
                  </a:txBody>
                  <a:tcPr/>
                </a:tc>
              </a:tr>
              <a:tr h="456564">
                <a:tc>
                  <a:txBody>
                    <a:bodyPr/>
                    <a:lstStyle/>
                    <a:p>
                      <a:pPr algn="ctr"/>
                      <a:r>
                        <a:rPr lang="en-US" dirty="0" smtClean="0"/>
                        <a:t>3</a:t>
                      </a:r>
                      <a:endParaRPr lang="en-US" dirty="0"/>
                    </a:p>
                  </a:txBody>
                  <a:tcPr/>
                </a:tc>
                <a:tc>
                  <a:txBody>
                    <a:bodyPr/>
                    <a:lstStyle/>
                    <a:p>
                      <a:pPr algn="ctr"/>
                      <a:r>
                        <a:rPr lang="en-US" dirty="0" smtClean="0"/>
                        <a:t>2</a:t>
                      </a:r>
                      <a:endParaRPr lang="en-US" dirty="0"/>
                    </a:p>
                  </a:txBody>
                  <a:tcPr/>
                </a:tc>
                <a:tc>
                  <a:txBody>
                    <a:bodyPr/>
                    <a:lstStyle/>
                    <a:p>
                      <a:pPr algn="ctr"/>
                      <a:r>
                        <a:rPr lang="en-US" dirty="0" smtClean="0"/>
                        <a:t>2</a:t>
                      </a:r>
                      <a:endParaRPr lang="en-US" dirty="0"/>
                    </a:p>
                  </a:txBody>
                  <a:tcPr/>
                </a:tc>
                <a:tc>
                  <a:txBody>
                    <a:bodyPr/>
                    <a:lstStyle/>
                    <a:p>
                      <a:pPr algn="ctr"/>
                      <a:r>
                        <a:rPr lang="en-US" dirty="0" smtClean="0"/>
                        <a:t>6</a:t>
                      </a:r>
                      <a:endParaRPr lang="en-US" dirty="0"/>
                    </a:p>
                  </a:txBody>
                  <a:tcPr/>
                </a:tc>
                <a:tc>
                  <a:txBody>
                    <a:bodyPr/>
                    <a:lstStyle/>
                    <a:p>
                      <a:pPr algn="ctr"/>
                      <a:endParaRPr lang="en-US" dirty="0"/>
                    </a:p>
                  </a:txBody>
                  <a:tcPr/>
                </a:tc>
                <a:tc>
                  <a:txBody>
                    <a:bodyPr/>
                    <a:lstStyle/>
                    <a:p>
                      <a:pPr algn="ctr"/>
                      <a:endParaRPr lang="en-US" dirty="0"/>
                    </a:p>
                  </a:txBody>
                  <a:tcPr/>
                </a:tc>
              </a:tr>
              <a:tr h="456564">
                <a:tc>
                  <a:txBody>
                    <a:bodyPr/>
                    <a:lstStyle/>
                    <a:p>
                      <a:pPr algn="ctr"/>
                      <a:r>
                        <a:rPr lang="en-US" dirty="0" smtClean="0"/>
                        <a:t>4</a:t>
                      </a:r>
                      <a:endParaRPr lang="en-US" dirty="0"/>
                    </a:p>
                  </a:txBody>
                  <a:tcPr/>
                </a:tc>
                <a:tc>
                  <a:txBody>
                    <a:bodyPr/>
                    <a:lstStyle/>
                    <a:p>
                      <a:pPr algn="ctr"/>
                      <a:r>
                        <a:rPr lang="en-US" dirty="0" smtClean="0"/>
                        <a:t>3</a:t>
                      </a:r>
                      <a:endParaRPr lang="en-US" dirty="0"/>
                    </a:p>
                  </a:txBody>
                  <a:tcPr/>
                </a:tc>
                <a:tc>
                  <a:txBody>
                    <a:bodyPr/>
                    <a:lstStyle/>
                    <a:p>
                      <a:pPr algn="ctr"/>
                      <a:r>
                        <a:rPr lang="en-US" dirty="0" smtClean="0"/>
                        <a:t>1</a:t>
                      </a:r>
                      <a:endParaRPr lang="en-US" dirty="0"/>
                    </a:p>
                  </a:txBody>
                  <a:tcPr/>
                </a:tc>
                <a:tc>
                  <a:txBody>
                    <a:bodyPr/>
                    <a:lstStyle/>
                    <a:p>
                      <a:pPr algn="ctr"/>
                      <a:r>
                        <a:rPr lang="en-US" dirty="0" smtClean="0"/>
                        <a:t>9</a:t>
                      </a:r>
                      <a:endParaRPr lang="en-US" dirty="0"/>
                    </a:p>
                  </a:txBody>
                  <a:tcPr/>
                </a:tc>
                <a:tc>
                  <a:txBody>
                    <a:bodyPr/>
                    <a:lstStyle/>
                    <a:p>
                      <a:pPr algn="ctr"/>
                      <a:endParaRPr lang="en-US" dirty="0"/>
                    </a:p>
                  </a:txBody>
                  <a:tcPr/>
                </a:tc>
                <a:tc>
                  <a:txBody>
                    <a:bodyPr/>
                    <a:lstStyle/>
                    <a:p>
                      <a:pPr algn="ctr"/>
                      <a:endParaRPr lang="en-US" dirty="0"/>
                    </a:p>
                  </a:txBody>
                  <a:tcPr/>
                </a:tc>
              </a:tr>
              <a:tr h="456564">
                <a:tc>
                  <a:txBody>
                    <a:bodyPr/>
                    <a:lstStyle/>
                    <a:p>
                      <a:pPr algn="ctr"/>
                      <a:r>
                        <a:rPr lang="en-US" dirty="0" smtClean="0"/>
                        <a:t>5</a:t>
                      </a:r>
                      <a:endParaRPr lang="en-US" dirty="0"/>
                    </a:p>
                  </a:txBody>
                  <a:tcPr/>
                </a:tc>
                <a:tc>
                  <a:txBody>
                    <a:bodyPr/>
                    <a:lstStyle/>
                    <a:p>
                      <a:pPr algn="ctr"/>
                      <a:r>
                        <a:rPr lang="en-US" dirty="0" smtClean="0"/>
                        <a:t>4</a:t>
                      </a:r>
                      <a:endParaRPr lang="en-US" dirty="0"/>
                    </a:p>
                  </a:txBody>
                  <a:tcPr/>
                </a:tc>
                <a:tc>
                  <a:txBody>
                    <a:bodyPr/>
                    <a:lstStyle/>
                    <a:p>
                      <a:pPr algn="ctr"/>
                      <a:r>
                        <a:rPr lang="en-US" dirty="0" smtClean="0"/>
                        <a:t>6</a:t>
                      </a:r>
                      <a:endParaRPr lang="en-US" dirty="0"/>
                    </a:p>
                  </a:txBody>
                  <a:tcPr/>
                </a:tc>
                <a:tc>
                  <a:txBody>
                    <a:bodyPr/>
                    <a:lstStyle/>
                    <a:p>
                      <a:pPr algn="ctr"/>
                      <a:r>
                        <a:rPr lang="en-US" dirty="0" smtClean="0"/>
                        <a:t>21</a:t>
                      </a:r>
                      <a:endParaRPr lang="en-US" dirty="0"/>
                    </a:p>
                  </a:txBody>
                  <a:tcPr/>
                </a:tc>
                <a:tc>
                  <a:txBody>
                    <a:bodyPr/>
                    <a:lstStyle/>
                    <a:p>
                      <a:pPr algn="ctr"/>
                      <a:endParaRPr lang="en-US" dirty="0"/>
                    </a:p>
                  </a:txBody>
                  <a:tcPr/>
                </a:tc>
                <a:tc>
                  <a:txBody>
                    <a:bodyPr/>
                    <a:lstStyle/>
                    <a:p>
                      <a:pPr algn="ctr"/>
                      <a:endParaRPr lang="en-US" dirty="0"/>
                    </a:p>
                  </a:txBody>
                  <a:tcPr/>
                </a:tc>
              </a:tr>
              <a:tr h="456564">
                <a:tc>
                  <a:txBody>
                    <a:bodyPr/>
                    <a:lstStyle/>
                    <a:p>
                      <a:pPr algn="ctr"/>
                      <a:r>
                        <a:rPr lang="en-US" dirty="0" smtClean="0"/>
                        <a:t>6</a:t>
                      </a:r>
                      <a:endParaRPr lang="en-US" dirty="0"/>
                    </a:p>
                  </a:txBody>
                  <a:tcPr/>
                </a:tc>
                <a:tc>
                  <a:txBody>
                    <a:bodyPr/>
                    <a:lstStyle/>
                    <a:p>
                      <a:pPr algn="ctr"/>
                      <a:r>
                        <a:rPr lang="en-US" dirty="0" smtClean="0"/>
                        <a:t>5</a:t>
                      </a:r>
                      <a:endParaRPr lang="en-US" dirty="0"/>
                    </a:p>
                  </a:txBody>
                  <a:tcPr/>
                </a:tc>
                <a:tc>
                  <a:txBody>
                    <a:bodyPr/>
                    <a:lstStyle/>
                    <a:p>
                      <a:pPr algn="ctr"/>
                      <a:r>
                        <a:rPr lang="en-US" dirty="0" smtClean="0"/>
                        <a:t>3</a:t>
                      </a:r>
                      <a:endParaRPr lang="en-US" dirty="0"/>
                    </a:p>
                  </a:txBody>
                  <a:tcPr/>
                </a:tc>
                <a:tc>
                  <a:txBody>
                    <a:bodyPr/>
                    <a:lstStyle/>
                    <a:p>
                      <a:pPr algn="ctr"/>
                      <a:r>
                        <a:rPr lang="en-US" dirty="0" smtClean="0"/>
                        <a:t>19</a:t>
                      </a:r>
                      <a:endParaRPr lang="en-US" dirty="0"/>
                    </a:p>
                  </a:txBody>
                  <a:tcPr/>
                </a:tc>
                <a:tc>
                  <a:txBody>
                    <a:bodyPr/>
                    <a:lstStyle/>
                    <a:p>
                      <a:pPr algn="ctr"/>
                      <a:endParaRPr lang="en-US" dirty="0"/>
                    </a:p>
                  </a:txBody>
                  <a:tcPr/>
                </a:tc>
                <a:tc>
                  <a:txBody>
                    <a:bodyPr/>
                    <a:lstStyle/>
                    <a:p>
                      <a:pPr algn="ctr"/>
                      <a:endParaRPr lang="en-US" dirty="0"/>
                    </a:p>
                  </a:txBody>
                  <a:tcPr/>
                </a:tc>
              </a:tr>
            </a:tbl>
          </a:graphicData>
        </a:graphic>
      </p:graphicFrame>
      <p:sp>
        <p:nvSpPr>
          <p:cNvPr id="26" name="Left Arrow 25"/>
          <p:cNvSpPr/>
          <p:nvPr/>
        </p:nvSpPr>
        <p:spPr>
          <a:xfrm>
            <a:off x="7926688" y="5593925"/>
            <a:ext cx="3927262" cy="344621"/>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lowchart: Sequential Access Storage 31"/>
          <p:cNvSpPr/>
          <p:nvPr/>
        </p:nvSpPr>
        <p:spPr>
          <a:xfrm>
            <a:off x="3038446" y="2277606"/>
            <a:ext cx="3512788" cy="1406769"/>
          </a:xfrm>
          <a:prstGeom prst="flowChartMagneticTape">
            <a:avLst/>
          </a:prstGeom>
          <a:ln>
            <a:solidFill>
              <a:schemeClr val="bg1">
                <a:lumMod val="95000"/>
                <a:lumOff val="5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solidFill>
                  <a:schemeClr val="bg1">
                    <a:lumMod val="95000"/>
                    <a:lumOff val="5000"/>
                  </a:schemeClr>
                </a:solidFill>
              </a:rPr>
              <a:t>For Fill the column of Completion Time look from the Right side of the Gantt Chart </a:t>
            </a:r>
            <a:endParaRPr lang="en-US" dirty="0" smtClean="0">
              <a:solidFill>
                <a:schemeClr val="bg1">
                  <a:lumMod val="95000"/>
                  <a:lumOff val="5000"/>
                </a:schemeClr>
              </a:solidFill>
            </a:endParaRPr>
          </a:p>
        </p:txBody>
      </p:sp>
      <p:sp>
        <p:nvSpPr>
          <p:cNvPr id="52" name="Title 1"/>
          <p:cNvSpPr txBox="1"/>
          <p:nvPr/>
        </p:nvSpPr>
        <p:spPr>
          <a:xfrm>
            <a:off x="0" y="182880"/>
            <a:ext cx="12192000" cy="1626895"/>
          </a:xfrm>
          <a:prstGeom prst="rect">
            <a:avLst/>
          </a:prstGeom>
          <a:solidFill>
            <a:schemeClr val="accent2"/>
          </a:solidFill>
        </p:spPr>
        <p:txBody>
          <a:bodyPr vert="horz" lIns="91440" tIns="45720" rIns="91440" bIns="45720" rtlCol="0" anchor="ctr">
            <a:normAutofit fontScale="97500"/>
          </a:bodyPr>
          <a:lst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a:lstStyle>
          <a:p>
            <a:r>
              <a:rPr lang="en-US" b="1" dirty="0">
                <a:effectLst>
                  <a:outerShdw blurRad="38100" dist="38100" dir="2700000" algn="tl">
                    <a:srgbClr val="000000">
                      <a:alpha val="43137"/>
                    </a:srgbClr>
                  </a:outerShdw>
                </a:effectLst>
              </a:rPr>
              <a:t>Round-Robin (RR) </a:t>
            </a:r>
            <a:r>
              <a:rPr lang="en-US" b="1" dirty="0"/>
              <a:t>Performance</a:t>
            </a:r>
            <a:endParaRPr lang="en-US" dirty="0"/>
          </a:p>
          <a:p>
            <a:r>
              <a:rPr lang="en-US" b="1" dirty="0"/>
              <a:t> </a:t>
            </a:r>
            <a:endParaRPr lang="en-US" b="1" dirty="0"/>
          </a:p>
        </p:txBody>
      </p:sp>
      <p:grpSp>
        <p:nvGrpSpPr>
          <p:cNvPr id="54" name="Group 53"/>
          <p:cNvGrpSpPr/>
          <p:nvPr/>
        </p:nvGrpSpPr>
        <p:grpSpPr>
          <a:xfrm>
            <a:off x="196490" y="5976154"/>
            <a:ext cx="11796938" cy="887342"/>
            <a:chOff x="-86690" y="5986034"/>
            <a:chExt cx="11796938" cy="887342"/>
          </a:xfrm>
        </p:grpSpPr>
        <p:grpSp>
          <p:nvGrpSpPr>
            <p:cNvPr id="55" name="Group 54"/>
            <p:cNvGrpSpPr/>
            <p:nvPr/>
          </p:nvGrpSpPr>
          <p:grpSpPr>
            <a:xfrm>
              <a:off x="-86690" y="5990866"/>
              <a:ext cx="8146868" cy="882510"/>
              <a:chOff x="1042861" y="5574009"/>
              <a:chExt cx="8146868" cy="882510"/>
            </a:xfrm>
          </p:grpSpPr>
          <p:grpSp>
            <p:nvGrpSpPr>
              <p:cNvPr id="64" name="Group 63"/>
              <p:cNvGrpSpPr/>
              <p:nvPr/>
            </p:nvGrpSpPr>
            <p:grpSpPr>
              <a:xfrm>
                <a:off x="1042861" y="5583238"/>
                <a:ext cx="1546316" cy="853426"/>
                <a:chOff x="3480547" y="5150225"/>
                <a:chExt cx="1546316" cy="853426"/>
              </a:xfrm>
            </p:grpSpPr>
            <p:sp>
              <p:nvSpPr>
                <p:cNvPr id="79" name="Rectangle 78"/>
                <p:cNvSpPr/>
                <p:nvPr/>
              </p:nvSpPr>
              <p:spPr>
                <a:xfrm>
                  <a:off x="3644153" y="5150225"/>
                  <a:ext cx="1143000"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 P1</a:t>
                  </a:r>
                  <a:endParaRPr lang="en-US" sz="2400" dirty="0"/>
                </a:p>
              </p:txBody>
            </p:sp>
            <p:sp>
              <p:nvSpPr>
                <p:cNvPr id="80" name="TextBox 79"/>
                <p:cNvSpPr txBox="1"/>
                <p:nvPr/>
              </p:nvSpPr>
              <p:spPr>
                <a:xfrm>
                  <a:off x="3480547" y="5634319"/>
                  <a:ext cx="295835" cy="369332"/>
                </a:xfrm>
                <a:prstGeom prst="rect">
                  <a:avLst/>
                </a:prstGeom>
                <a:noFill/>
              </p:spPr>
              <p:txBody>
                <a:bodyPr wrap="square" rtlCol="0">
                  <a:spAutoFit/>
                </a:bodyPr>
                <a:lstStyle/>
                <a:p>
                  <a:r>
                    <a:rPr lang="en-US" dirty="0" smtClean="0"/>
                    <a:t>0</a:t>
                  </a:r>
                  <a:endParaRPr lang="en-US" dirty="0"/>
                </a:p>
              </p:txBody>
            </p:sp>
            <p:sp>
              <p:nvSpPr>
                <p:cNvPr id="81" name="TextBox 80"/>
                <p:cNvSpPr txBox="1"/>
                <p:nvPr/>
              </p:nvSpPr>
              <p:spPr>
                <a:xfrm>
                  <a:off x="4581618" y="5593364"/>
                  <a:ext cx="445245" cy="369332"/>
                </a:xfrm>
                <a:prstGeom prst="rect">
                  <a:avLst/>
                </a:prstGeom>
                <a:noFill/>
              </p:spPr>
              <p:txBody>
                <a:bodyPr wrap="square" rtlCol="0">
                  <a:spAutoFit/>
                </a:bodyPr>
                <a:lstStyle/>
                <a:p>
                  <a:r>
                    <a:rPr lang="en-US" dirty="0"/>
                    <a:t>2</a:t>
                  </a:r>
                  <a:endParaRPr lang="en-US" dirty="0"/>
                </a:p>
              </p:txBody>
            </p:sp>
          </p:grpSp>
          <p:sp>
            <p:nvSpPr>
              <p:cNvPr id="65" name="Rectangle 64"/>
              <p:cNvSpPr/>
              <p:nvPr/>
            </p:nvSpPr>
            <p:spPr>
              <a:xfrm>
                <a:off x="2388312" y="5576616"/>
                <a:ext cx="1143000"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 P2</a:t>
                </a:r>
                <a:endParaRPr lang="en-US" sz="2400" dirty="0"/>
              </a:p>
            </p:txBody>
          </p:sp>
          <p:sp>
            <p:nvSpPr>
              <p:cNvPr id="66" name="TextBox 65"/>
              <p:cNvSpPr txBox="1"/>
              <p:nvPr/>
            </p:nvSpPr>
            <p:spPr>
              <a:xfrm>
                <a:off x="3304019" y="6067332"/>
                <a:ext cx="445245" cy="369332"/>
              </a:xfrm>
              <a:prstGeom prst="rect">
                <a:avLst/>
              </a:prstGeom>
              <a:noFill/>
            </p:spPr>
            <p:txBody>
              <a:bodyPr wrap="square" rtlCol="0">
                <a:spAutoFit/>
              </a:bodyPr>
              <a:lstStyle/>
              <a:p>
                <a:r>
                  <a:rPr lang="en-US" dirty="0"/>
                  <a:t>4</a:t>
                </a:r>
                <a:endParaRPr lang="en-US" dirty="0"/>
              </a:p>
            </p:txBody>
          </p:sp>
          <p:sp>
            <p:nvSpPr>
              <p:cNvPr id="67" name="Rectangle 66"/>
              <p:cNvSpPr/>
              <p:nvPr/>
            </p:nvSpPr>
            <p:spPr>
              <a:xfrm>
                <a:off x="3578908" y="5587154"/>
                <a:ext cx="873568"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P3</a:t>
                </a:r>
                <a:endParaRPr lang="en-US" sz="2400" dirty="0"/>
              </a:p>
            </p:txBody>
          </p:sp>
          <p:sp>
            <p:nvSpPr>
              <p:cNvPr id="68" name="TextBox 67"/>
              <p:cNvSpPr txBox="1"/>
              <p:nvPr/>
            </p:nvSpPr>
            <p:spPr>
              <a:xfrm>
                <a:off x="4289696" y="6087187"/>
                <a:ext cx="445245" cy="369332"/>
              </a:xfrm>
              <a:prstGeom prst="rect">
                <a:avLst/>
              </a:prstGeom>
              <a:noFill/>
            </p:spPr>
            <p:txBody>
              <a:bodyPr wrap="square" rtlCol="0">
                <a:spAutoFit/>
              </a:bodyPr>
              <a:lstStyle/>
              <a:p>
                <a:r>
                  <a:rPr lang="en-US" dirty="0" smtClean="0"/>
                  <a:t>6</a:t>
                </a:r>
                <a:endParaRPr lang="en-US" dirty="0"/>
              </a:p>
            </p:txBody>
          </p:sp>
          <p:sp>
            <p:nvSpPr>
              <p:cNvPr id="69" name="Rectangle 68"/>
              <p:cNvSpPr/>
              <p:nvPr/>
            </p:nvSpPr>
            <p:spPr>
              <a:xfrm>
                <a:off x="4481615" y="5575532"/>
                <a:ext cx="873568"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 P1</a:t>
                </a:r>
                <a:endParaRPr lang="en-US" sz="2400" dirty="0"/>
              </a:p>
            </p:txBody>
          </p:sp>
          <p:sp>
            <p:nvSpPr>
              <p:cNvPr id="70" name="TextBox 69"/>
              <p:cNvSpPr txBox="1"/>
              <p:nvPr/>
            </p:nvSpPr>
            <p:spPr>
              <a:xfrm>
                <a:off x="5152361" y="6067332"/>
                <a:ext cx="445245" cy="369332"/>
              </a:xfrm>
              <a:prstGeom prst="rect">
                <a:avLst/>
              </a:prstGeom>
              <a:noFill/>
            </p:spPr>
            <p:txBody>
              <a:bodyPr wrap="square" rtlCol="0">
                <a:spAutoFit/>
              </a:bodyPr>
              <a:lstStyle/>
              <a:p>
                <a:r>
                  <a:rPr lang="en-US" dirty="0"/>
                  <a:t>8</a:t>
                </a:r>
                <a:endParaRPr lang="en-US" dirty="0"/>
              </a:p>
            </p:txBody>
          </p:sp>
          <p:sp>
            <p:nvSpPr>
              <p:cNvPr id="71" name="Rectangle 70"/>
              <p:cNvSpPr/>
              <p:nvPr/>
            </p:nvSpPr>
            <p:spPr>
              <a:xfrm>
                <a:off x="5374984" y="5580171"/>
                <a:ext cx="873568"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 P4</a:t>
                </a:r>
                <a:endParaRPr lang="en-US" sz="2400" dirty="0"/>
              </a:p>
            </p:txBody>
          </p:sp>
          <p:sp>
            <p:nvSpPr>
              <p:cNvPr id="72" name="TextBox 71"/>
              <p:cNvSpPr txBox="1"/>
              <p:nvPr/>
            </p:nvSpPr>
            <p:spPr>
              <a:xfrm>
                <a:off x="6094959" y="6084533"/>
                <a:ext cx="445245" cy="369332"/>
              </a:xfrm>
              <a:prstGeom prst="rect">
                <a:avLst/>
              </a:prstGeom>
              <a:noFill/>
            </p:spPr>
            <p:txBody>
              <a:bodyPr wrap="square" rtlCol="0">
                <a:spAutoFit/>
              </a:bodyPr>
              <a:lstStyle/>
              <a:p>
                <a:r>
                  <a:rPr lang="en-US" dirty="0"/>
                  <a:t>9</a:t>
                </a:r>
                <a:endParaRPr lang="en-US" dirty="0"/>
              </a:p>
            </p:txBody>
          </p:sp>
          <p:sp>
            <p:nvSpPr>
              <p:cNvPr id="73" name="Rectangle 72"/>
              <p:cNvSpPr/>
              <p:nvPr/>
            </p:nvSpPr>
            <p:spPr>
              <a:xfrm>
                <a:off x="6296180" y="5584848"/>
                <a:ext cx="873568"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 P5</a:t>
                </a:r>
                <a:endParaRPr lang="en-US" sz="2400" dirty="0"/>
              </a:p>
            </p:txBody>
          </p:sp>
          <p:sp>
            <p:nvSpPr>
              <p:cNvPr id="74" name="TextBox 73"/>
              <p:cNvSpPr txBox="1"/>
              <p:nvPr/>
            </p:nvSpPr>
            <p:spPr>
              <a:xfrm>
                <a:off x="6997515" y="6060399"/>
                <a:ext cx="445245" cy="369332"/>
              </a:xfrm>
              <a:prstGeom prst="rect">
                <a:avLst/>
              </a:prstGeom>
              <a:noFill/>
            </p:spPr>
            <p:txBody>
              <a:bodyPr wrap="square" rtlCol="0">
                <a:spAutoFit/>
              </a:bodyPr>
              <a:lstStyle/>
              <a:p>
                <a:r>
                  <a:rPr lang="en-US" dirty="0" smtClean="0"/>
                  <a:t>11</a:t>
                </a:r>
                <a:endParaRPr lang="en-US" dirty="0"/>
              </a:p>
            </p:txBody>
          </p:sp>
          <p:sp>
            <p:nvSpPr>
              <p:cNvPr id="75" name="Rectangle 74"/>
              <p:cNvSpPr/>
              <p:nvPr/>
            </p:nvSpPr>
            <p:spPr>
              <a:xfrm>
                <a:off x="7189549" y="5574009"/>
                <a:ext cx="873568"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P2</a:t>
                </a:r>
                <a:endParaRPr lang="en-US" sz="2400" dirty="0"/>
              </a:p>
            </p:txBody>
          </p:sp>
          <p:sp>
            <p:nvSpPr>
              <p:cNvPr id="76" name="TextBox 75"/>
              <p:cNvSpPr txBox="1"/>
              <p:nvPr/>
            </p:nvSpPr>
            <p:spPr>
              <a:xfrm>
                <a:off x="7900222" y="6026377"/>
                <a:ext cx="445245" cy="369332"/>
              </a:xfrm>
              <a:prstGeom prst="rect">
                <a:avLst/>
              </a:prstGeom>
              <a:noFill/>
            </p:spPr>
            <p:txBody>
              <a:bodyPr wrap="square" rtlCol="0">
                <a:spAutoFit/>
              </a:bodyPr>
              <a:lstStyle/>
              <a:p>
                <a:r>
                  <a:rPr lang="en-US" dirty="0" smtClean="0"/>
                  <a:t>13</a:t>
                </a:r>
                <a:endParaRPr lang="en-US" dirty="0"/>
              </a:p>
            </p:txBody>
          </p:sp>
          <p:sp>
            <p:nvSpPr>
              <p:cNvPr id="77" name="Rectangle 76"/>
              <p:cNvSpPr/>
              <p:nvPr/>
            </p:nvSpPr>
            <p:spPr>
              <a:xfrm>
                <a:off x="8110713" y="5580799"/>
                <a:ext cx="873568"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P6</a:t>
                </a:r>
                <a:endParaRPr lang="en-US" sz="2400" dirty="0"/>
              </a:p>
            </p:txBody>
          </p:sp>
          <p:sp>
            <p:nvSpPr>
              <p:cNvPr id="78" name="TextBox 77"/>
              <p:cNvSpPr txBox="1"/>
              <p:nvPr/>
            </p:nvSpPr>
            <p:spPr>
              <a:xfrm>
                <a:off x="8744484" y="6039950"/>
                <a:ext cx="445245" cy="369332"/>
              </a:xfrm>
              <a:prstGeom prst="rect">
                <a:avLst/>
              </a:prstGeom>
              <a:noFill/>
            </p:spPr>
            <p:txBody>
              <a:bodyPr wrap="square" rtlCol="0">
                <a:spAutoFit/>
              </a:bodyPr>
              <a:lstStyle/>
              <a:p>
                <a:r>
                  <a:rPr lang="en-US" dirty="0" smtClean="0"/>
                  <a:t>15</a:t>
                </a:r>
                <a:endParaRPr lang="en-US" dirty="0"/>
              </a:p>
            </p:txBody>
          </p:sp>
        </p:grpSp>
        <p:sp>
          <p:nvSpPr>
            <p:cNvPr id="56" name="Rectangle 55"/>
            <p:cNvSpPr/>
            <p:nvPr/>
          </p:nvSpPr>
          <p:spPr>
            <a:xfrm>
              <a:off x="7898880" y="5997656"/>
              <a:ext cx="873568"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 P5</a:t>
              </a:r>
              <a:endParaRPr lang="en-US" sz="2400" dirty="0"/>
            </a:p>
          </p:txBody>
        </p:sp>
        <p:sp>
          <p:nvSpPr>
            <p:cNvPr id="57" name="TextBox 56"/>
            <p:cNvSpPr txBox="1"/>
            <p:nvPr/>
          </p:nvSpPr>
          <p:spPr>
            <a:xfrm>
              <a:off x="8518411" y="6447952"/>
              <a:ext cx="445245" cy="369332"/>
            </a:xfrm>
            <a:prstGeom prst="rect">
              <a:avLst/>
            </a:prstGeom>
            <a:noFill/>
          </p:spPr>
          <p:txBody>
            <a:bodyPr wrap="square" rtlCol="0">
              <a:spAutoFit/>
            </a:bodyPr>
            <a:lstStyle/>
            <a:p>
              <a:r>
                <a:rPr lang="en-US" dirty="0" smtClean="0"/>
                <a:t>17</a:t>
              </a:r>
              <a:endParaRPr lang="en-US" dirty="0"/>
            </a:p>
          </p:txBody>
        </p:sp>
        <p:sp>
          <p:nvSpPr>
            <p:cNvPr id="58" name="Rectangle 57"/>
            <p:cNvSpPr/>
            <p:nvPr/>
          </p:nvSpPr>
          <p:spPr>
            <a:xfrm>
              <a:off x="8790464" y="5989320"/>
              <a:ext cx="873568"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P2</a:t>
              </a:r>
              <a:endParaRPr lang="en-US" sz="2400" dirty="0"/>
            </a:p>
          </p:txBody>
        </p:sp>
        <p:sp>
          <p:nvSpPr>
            <p:cNvPr id="59" name="TextBox 58"/>
            <p:cNvSpPr txBox="1"/>
            <p:nvPr/>
          </p:nvSpPr>
          <p:spPr>
            <a:xfrm>
              <a:off x="9383051" y="6393549"/>
              <a:ext cx="445245" cy="369332"/>
            </a:xfrm>
            <a:prstGeom prst="rect">
              <a:avLst/>
            </a:prstGeom>
            <a:noFill/>
          </p:spPr>
          <p:txBody>
            <a:bodyPr wrap="square" rtlCol="0">
              <a:spAutoFit/>
            </a:bodyPr>
            <a:lstStyle/>
            <a:p>
              <a:r>
                <a:rPr lang="en-US" dirty="0" smtClean="0"/>
                <a:t>18</a:t>
              </a:r>
              <a:endParaRPr lang="en-US" dirty="0"/>
            </a:p>
          </p:txBody>
        </p:sp>
        <p:sp>
          <p:nvSpPr>
            <p:cNvPr id="60" name="Rectangle 59"/>
            <p:cNvSpPr/>
            <p:nvPr/>
          </p:nvSpPr>
          <p:spPr>
            <a:xfrm>
              <a:off x="9694735" y="5986034"/>
              <a:ext cx="873568"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P6</a:t>
              </a:r>
              <a:endParaRPr lang="en-US" sz="2400" dirty="0"/>
            </a:p>
          </p:txBody>
        </p:sp>
        <p:sp>
          <p:nvSpPr>
            <p:cNvPr id="61" name="TextBox 60"/>
            <p:cNvSpPr txBox="1"/>
            <p:nvPr/>
          </p:nvSpPr>
          <p:spPr>
            <a:xfrm>
              <a:off x="10332406" y="6420750"/>
              <a:ext cx="445245" cy="369332"/>
            </a:xfrm>
            <a:prstGeom prst="rect">
              <a:avLst/>
            </a:prstGeom>
            <a:noFill/>
          </p:spPr>
          <p:txBody>
            <a:bodyPr wrap="square" rtlCol="0">
              <a:spAutoFit/>
            </a:bodyPr>
            <a:lstStyle/>
            <a:p>
              <a:r>
                <a:rPr lang="en-US" dirty="0" smtClean="0"/>
                <a:t>19</a:t>
              </a:r>
              <a:endParaRPr lang="en-US" dirty="0"/>
            </a:p>
          </p:txBody>
        </p:sp>
        <p:sp>
          <p:nvSpPr>
            <p:cNvPr id="62" name="Rectangle 61"/>
            <p:cNvSpPr/>
            <p:nvPr/>
          </p:nvSpPr>
          <p:spPr>
            <a:xfrm>
              <a:off x="10599006" y="5989320"/>
              <a:ext cx="873568"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 P5</a:t>
              </a:r>
              <a:endParaRPr lang="en-US" sz="2400" dirty="0"/>
            </a:p>
          </p:txBody>
        </p:sp>
        <p:sp>
          <p:nvSpPr>
            <p:cNvPr id="63" name="TextBox 62"/>
            <p:cNvSpPr txBox="1"/>
            <p:nvPr/>
          </p:nvSpPr>
          <p:spPr>
            <a:xfrm>
              <a:off x="11265003" y="6397553"/>
              <a:ext cx="445245" cy="369332"/>
            </a:xfrm>
            <a:prstGeom prst="rect">
              <a:avLst/>
            </a:prstGeom>
            <a:noFill/>
          </p:spPr>
          <p:txBody>
            <a:bodyPr wrap="square" rtlCol="0">
              <a:spAutoFit/>
            </a:bodyPr>
            <a:lstStyle/>
            <a:p>
              <a:r>
                <a:rPr lang="en-US" dirty="0" smtClean="0"/>
                <a:t>21</a:t>
              </a:r>
              <a:endParaRPr lang="en-US" dirty="0"/>
            </a:p>
          </p:txBody>
        </p: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circle(in)">
                                      <p:cBhvr>
                                        <p:cTn id="7" dur="2000"/>
                                        <p:tgtEl>
                                          <p:spTgt spid="32"/>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grpId="0" nodeType="clickEffect">
                                  <p:stCondLst>
                                    <p:cond delay="0"/>
                                  </p:stCondLst>
                                  <p:childTnLst>
                                    <p:set>
                                      <p:cBhvr>
                                        <p:cTn id="11" dur="1" fill="hold">
                                          <p:stCondLst>
                                            <p:cond delay="0"/>
                                          </p:stCondLst>
                                        </p:cTn>
                                        <p:tgtEl>
                                          <p:spTgt spid="26"/>
                                        </p:tgtEl>
                                        <p:attrNameLst>
                                          <p:attrName>style.visibility</p:attrName>
                                        </p:attrNameLst>
                                      </p:cBhvr>
                                      <p:to>
                                        <p:strVal val="visible"/>
                                      </p:to>
                                    </p:set>
                                    <p:anim calcmode="lin" valueType="num">
                                      <p:cBhvr>
                                        <p:cTn id="12" dur="1000" fill="hold"/>
                                        <p:tgtEl>
                                          <p:spTgt spid="26"/>
                                        </p:tgtEl>
                                        <p:attrNameLst>
                                          <p:attrName>ppt_w</p:attrName>
                                        </p:attrNameLst>
                                      </p:cBhvr>
                                      <p:tavLst>
                                        <p:tav tm="0">
                                          <p:val>
                                            <p:fltVal val="0"/>
                                          </p:val>
                                        </p:tav>
                                        <p:tav tm="100000">
                                          <p:val>
                                            <p:strVal val="#ppt_w"/>
                                          </p:val>
                                        </p:tav>
                                      </p:tavLst>
                                    </p:anim>
                                    <p:anim calcmode="lin" valueType="num">
                                      <p:cBhvr>
                                        <p:cTn id="13" dur="1000" fill="hold"/>
                                        <p:tgtEl>
                                          <p:spTgt spid="26"/>
                                        </p:tgtEl>
                                        <p:attrNameLst>
                                          <p:attrName>ppt_h</p:attrName>
                                        </p:attrNameLst>
                                      </p:cBhvr>
                                      <p:tavLst>
                                        <p:tav tm="0">
                                          <p:val>
                                            <p:fltVal val="0"/>
                                          </p:val>
                                        </p:tav>
                                        <p:tav tm="100000">
                                          <p:val>
                                            <p:strVal val="#ppt_h"/>
                                          </p:val>
                                        </p:tav>
                                      </p:tavLst>
                                    </p:anim>
                                    <p:anim calcmode="lin" valueType="num">
                                      <p:cBhvr>
                                        <p:cTn id="14" dur="1000" fill="hold"/>
                                        <p:tgtEl>
                                          <p:spTgt spid="26"/>
                                        </p:tgtEl>
                                        <p:attrNameLst>
                                          <p:attrName>style.rotation</p:attrName>
                                        </p:attrNameLst>
                                      </p:cBhvr>
                                      <p:tavLst>
                                        <p:tav tm="0">
                                          <p:val>
                                            <p:fltVal val="90"/>
                                          </p:val>
                                        </p:tav>
                                        <p:tav tm="100000">
                                          <p:val>
                                            <p:fltVal val="0"/>
                                          </p:val>
                                        </p:tav>
                                      </p:tavLst>
                                    </p:anim>
                                    <p:animEffect transition="in" filter="fade">
                                      <p:cBhvr>
                                        <p:cTn id="15" dur="10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bldLvl="0" animBg="1"/>
      <p:bldP spid="32" grpId="0" bldLvl="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8036" y="284176"/>
            <a:ext cx="10418963" cy="1508760"/>
          </a:xfrm>
        </p:spPr>
        <p:txBody>
          <a:bodyPr>
            <a:normAutofit fontScale="90000"/>
          </a:bodyPr>
          <a:lstStyle/>
          <a:p>
            <a:br>
              <a:rPr lang="en-US" b="1" dirty="0"/>
            </a:br>
            <a:br>
              <a:rPr lang="en-US" b="1" dirty="0"/>
            </a:br>
            <a:endParaRPr lang="en-US" dirty="0"/>
          </a:p>
        </p:txBody>
      </p:sp>
      <p:sp>
        <p:nvSpPr>
          <p:cNvPr id="3" name="Content Placeholder 2"/>
          <p:cNvSpPr>
            <a:spLocks noGrp="1"/>
          </p:cNvSpPr>
          <p:nvPr>
            <p:ph idx="1"/>
          </p:nvPr>
        </p:nvSpPr>
        <p:spPr/>
        <p:txBody>
          <a:bodyPr/>
          <a:lstStyle/>
          <a:p>
            <a:r>
              <a:rPr lang="en-US" dirty="0" smtClean="0"/>
              <a:t>TAT=CT – AT</a:t>
            </a:r>
            <a:endParaRPr lang="en-US" dirty="0" smtClean="0"/>
          </a:p>
          <a:p>
            <a:pPr marL="0" indent="0">
              <a:buNone/>
            </a:pPr>
            <a:endParaRPr lang="en-US" dirty="0" smtClean="0"/>
          </a:p>
          <a:p>
            <a:endParaRPr lang="en-US" dirty="0"/>
          </a:p>
          <a:p>
            <a:endParaRPr lang="en-US" dirty="0" smtClean="0"/>
          </a:p>
          <a:p>
            <a:endParaRPr lang="en-US" dirty="0"/>
          </a:p>
          <a:p>
            <a:endParaRPr lang="en-US" dirty="0" smtClean="0"/>
          </a:p>
          <a:p>
            <a:endParaRPr lang="en-US" dirty="0"/>
          </a:p>
        </p:txBody>
      </p:sp>
      <p:graphicFrame>
        <p:nvGraphicFramePr>
          <p:cNvPr id="51" name="Table 50"/>
          <p:cNvGraphicFramePr>
            <a:graphicFrameLocks noGrp="1"/>
          </p:cNvGraphicFramePr>
          <p:nvPr/>
        </p:nvGraphicFramePr>
        <p:xfrm>
          <a:off x="4062865" y="1979714"/>
          <a:ext cx="7683890" cy="3928104"/>
        </p:xfrm>
        <a:graphic>
          <a:graphicData uri="http://schemas.openxmlformats.org/drawingml/2006/table">
            <a:tbl>
              <a:tblPr firstRow="1" bandRow="1">
                <a:tableStyleId>{5C22544A-7EE6-4342-B048-85BDC9FD1C3A}</a:tableStyleId>
              </a:tblPr>
              <a:tblGrid>
                <a:gridCol w="1099728"/>
                <a:gridCol w="1256779"/>
                <a:gridCol w="1151320"/>
                <a:gridCol w="1576488"/>
                <a:gridCol w="1457338"/>
                <a:gridCol w="1142237"/>
              </a:tblGrid>
              <a:tr h="1147156">
                <a:tc>
                  <a:txBody>
                    <a:bodyPr/>
                    <a:lstStyle/>
                    <a:p>
                      <a:pPr algn="ctr"/>
                      <a:r>
                        <a:rPr lang="en-US" dirty="0" smtClean="0"/>
                        <a:t>Process No</a:t>
                      </a:r>
                      <a:endParaRPr lang="en-US" dirty="0"/>
                    </a:p>
                  </a:txBody>
                  <a:tcPr/>
                </a:tc>
                <a:tc>
                  <a:txBody>
                    <a:bodyPr/>
                    <a:lstStyle/>
                    <a:p>
                      <a:pPr algn="ctr"/>
                      <a:r>
                        <a:rPr lang="en-US" dirty="0" smtClean="0"/>
                        <a:t>Arrival Time</a:t>
                      </a:r>
                      <a:endParaRPr lang="en-US" dirty="0" smtClean="0"/>
                    </a:p>
                    <a:p>
                      <a:pPr algn="ctr"/>
                      <a:r>
                        <a:rPr lang="en-US" dirty="0" smtClean="0"/>
                        <a:t>(AT)</a:t>
                      </a:r>
                      <a:endParaRPr lang="en-US" dirty="0"/>
                    </a:p>
                  </a:txBody>
                  <a:tcPr/>
                </a:tc>
                <a:tc>
                  <a:txBody>
                    <a:bodyPr/>
                    <a:lstStyle/>
                    <a:p>
                      <a:pPr algn="ctr"/>
                      <a:r>
                        <a:rPr lang="en-US" dirty="0" smtClean="0"/>
                        <a:t>Burst Time (BT)</a:t>
                      </a:r>
                      <a:endParaRPr lang="en-US" dirty="0"/>
                    </a:p>
                  </a:txBody>
                  <a:tcPr/>
                </a:tc>
                <a:tc>
                  <a:txBody>
                    <a:bodyPr/>
                    <a:lstStyle/>
                    <a:p>
                      <a:pPr algn="ctr"/>
                      <a:r>
                        <a:rPr lang="en-US" dirty="0" err="1" smtClean="0"/>
                        <a:t>CompletionTime</a:t>
                      </a:r>
                      <a:endParaRPr lang="en-US" dirty="0" smtClean="0"/>
                    </a:p>
                    <a:p>
                      <a:pPr algn="ctr"/>
                      <a:r>
                        <a:rPr lang="en-US" dirty="0" smtClean="0"/>
                        <a:t> (CT)</a:t>
                      </a:r>
                      <a:endParaRPr lang="en-US" dirty="0"/>
                    </a:p>
                  </a:txBody>
                  <a:tcPr/>
                </a:tc>
                <a:tc>
                  <a:txBody>
                    <a:bodyPr/>
                    <a:lstStyle/>
                    <a:p>
                      <a:pPr algn="ctr"/>
                      <a:r>
                        <a:rPr lang="en-US" dirty="0" smtClean="0"/>
                        <a:t>Turn </a:t>
                      </a:r>
                      <a:r>
                        <a:rPr lang="en-US" dirty="0" err="1" smtClean="0"/>
                        <a:t>Arround</a:t>
                      </a:r>
                      <a:r>
                        <a:rPr lang="en-US" dirty="0" smtClean="0"/>
                        <a:t> Time</a:t>
                      </a:r>
                      <a:endParaRPr lang="en-US" dirty="0" smtClean="0"/>
                    </a:p>
                    <a:p>
                      <a:pPr algn="ctr"/>
                      <a:r>
                        <a:rPr lang="en-US" dirty="0" smtClean="0"/>
                        <a:t>(TAT)</a:t>
                      </a:r>
                      <a:endParaRPr lang="en-US" dirty="0"/>
                    </a:p>
                  </a:txBody>
                  <a:tcPr/>
                </a:tc>
                <a:tc>
                  <a:txBody>
                    <a:bodyPr/>
                    <a:lstStyle/>
                    <a:p>
                      <a:pPr algn="ctr"/>
                      <a:r>
                        <a:rPr lang="en-US" dirty="0" smtClean="0"/>
                        <a:t>Waiting Time</a:t>
                      </a:r>
                      <a:endParaRPr lang="en-US" dirty="0" smtClean="0"/>
                    </a:p>
                    <a:p>
                      <a:pPr algn="ctr"/>
                      <a:r>
                        <a:rPr lang="en-US" dirty="0" smtClean="0"/>
                        <a:t>(WT)</a:t>
                      </a:r>
                      <a:endParaRPr lang="en-US" dirty="0"/>
                    </a:p>
                  </a:txBody>
                  <a:tcPr/>
                </a:tc>
              </a:tr>
              <a:tr h="456564">
                <a:tc>
                  <a:txBody>
                    <a:bodyPr/>
                    <a:lstStyle/>
                    <a:p>
                      <a:pPr algn="ctr"/>
                      <a:r>
                        <a:rPr lang="en-US" dirty="0" smtClean="0"/>
                        <a:t>1</a:t>
                      </a:r>
                      <a:endParaRPr lang="en-US" dirty="0"/>
                    </a:p>
                  </a:txBody>
                  <a:tcPr/>
                </a:tc>
                <a:tc>
                  <a:txBody>
                    <a:bodyPr/>
                    <a:lstStyle/>
                    <a:p>
                      <a:pPr algn="ctr"/>
                      <a:r>
                        <a:rPr lang="en-US" dirty="0" smtClean="0"/>
                        <a:t>0</a:t>
                      </a:r>
                      <a:endParaRPr lang="en-US" dirty="0"/>
                    </a:p>
                  </a:txBody>
                  <a:tcPr/>
                </a:tc>
                <a:tc>
                  <a:txBody>
                    <a:bodyPr/>
                    <a:lstStyle/>
                    <a:p>
                      <a:pPr algn="ctr"/>
                      <a:r>
                        <a:rPr lang="en-US" dirty="0" smtClean="0"/>
                        <a:t>4     </a:t>
                      </a:r>
                      <a:endParaRPr lang="en-US" dirty="0"/>
                    </a:p>
                  </a:txBody>
                  <a:tcPr/>
                </a:tc>
                <a:tc>
                  <a:txBody>
                    <a:bodyPr/>
                    <a:lstStyle/>
                    <a:p>
                      <a:pPr algn="ctr"/>
                      <a:r>
                        <a:rPr lang="en-US" dirty="0" smtClean="0"/>
                        <a:t>8</a:t>
                      </a:r>
                      <a:endParaRPr lang="en-US" dirty="0"/>
                    </a:p>
                  </a:txBody>
                  <a:tcPr/>
                </a:tc>
                <a:tc>
                  <a:txBody>
                    <a:bodyPr/>
                    <a:lstStyle/>
                    <a:p>
                      <a:pPr algn="ctr"/>
                      <a:endParaRPr lang="en-US" dirty="0"/>
                    </a:p>
                  </a:txBody>
                  <a:tcPr/>
                </a:tc>
                <a:tc>
                  <a:txBody>
                    <a:bodyPr/>
                    <a:lstStyle/>
                    <a:p>
                      <a:pPr algn="ctr"/>
                      <a:endParaRPr lang="en-US" dirty="0"/>
                    </a:p>
                  </a:txBody>
                  <a:tcPr/>
                </a:tc>
              </a:tr>
              <a:tr h="456564">
                <a:tc>
                  <a:txBody>
                    <a:bodyPr/>
                    <a:lstStyle/>
                    <a:p>
                      <a:pPr algn="ctr"/>
                      <a:r>
                        <a:rPr lang="en-US" dirty="0" smtClean="0"/>
                        <a:t>2</a:t>
                      </a:r>
                      <a:endParaRPr lang="en-US" dirty="0"/>
                    </a:p>
                  </a:txBody>
                  <a:tcPr/>
                </a:tc>
                <a:tc>
                  <a:txBody>
                    <a:bodyPr/>
                    <a:lstStyle/>
                    <a:p>
                      <a:pPr algn="ctr"/>
                      <a:r>
                        <a:rPr lang="en-US" dirty="0" smtClean="0"/>
                        <a:t>1</a:t>
                      </a:r>
                      <a:endParaRPr lang="en-US" dirty="0"/>
                    </a:p>
                  </a:txBody>
                  <a:tcPr/>
                </a:tc>
                <a:tc>
                  <a:txBody>
                    <a:bodyPr/>
                    <a:lstStyle/>
                    <a:p>
                      <a:pPr algn="ctr"/>
                      <a:r>
                        <a:rPr lang="en-US" dirty="0" smtClean="0"/>
                        <a:t>5    </a:t>
                      </a:r>
                      <a:endParaRPr lang="en-US" dirty="0"/>
                    </a:p>
                  </a:txBody>
                  <a:tcPr/>
                </a:tc>
                <a:tc>
                  <a:txBody>
                    <a:bodyPr/>
                    <a:lstStyle/>
                    <a:p>
                      <a:pPr algn="ctr"/>
                      <a:r>
                        <a:rPr lang="en-US" dirty="0" smtClean="0"/>
                        <a:t>18</a:t>
                      </a:r>
                      <a:endParaRPr lang="en-US" dirty="0"/>
                    </a:p>
                  </a:txBody>
                  <a:tcPr/>
                </a:tc>
                <a:tc>
                  <a:txBody>
                    <a:bodyPr/>
                    <a:lstStyle/>
                    <a:p>
                      <a:pPr algn="ctr"/>
                      <a:endParaRPr lang="en-US" dirty="0"/>
                    </a:p>
                  </a:txBody>
                  <a:tcPr/>
                </a:tc>
                <a:tc>
                  <a:txBody>
                    <a:bodyPr/>
                    <a:lstStyle/>
                    <a:p>
                      <a:pPr algn="ctr"/>
                      <a:endParaRPr lang="en-US" dirty="0"/>
                    </a:p>
                  </a:txBody>
                  <a:tcPr/>
                </a:tc>
              </a:tr>
              <a:tr h="456564">
                <a:tc>
                  <a:txBody>
                    <a:bodyPr/>
                    <a:lstStyle/>
                    <a:p>
                      <a:pPr algn="ctr"/>
                      <a:r>
                        <a:rPr lang="en-US" dirty="0" smtClean="0"/>
                        <a:t>3</a:t>
                      </a:r>
                      <a:endParaRPr lang="en-US" dirty="0"/>
                    </a:p>
                  </a:txBody>
                  <a:tcPr/>
                </a:tc>
                <a:tc>
                  <a:txBody>
                    <a:bodyPr/>
                    <a:lstStyle/>
                    <a:p>
                      <a:pPr algn="ctr"/>
                      <a:r>
                        <a:rPr lang="en-US" dirty="0" smtClean="0"/>
                        <a:t>2</a:t>
                      </a:r>
                      <a:endParaRPr lang="en-US" dirty="0"/>
                    </a:p>
                  </a:txBody>
                  <a:tcPr/>
                </a:tc>
                <a:tc>
                  <a:txBody>
                    <a:bodyPr/>
                    <a:lstStyle/>
                    <a:p>
                      <a:pPr algn="ctr"/>
                      <a:r>
                        <a:rPr lang="en-US" dirty="0" smtClean="0"/>
                        <a:t>2</a:t>
                      </a:r>
                      <a:endParaRPr lang="en-US" dirty="0"/>
                    </a:p>
                  </a:txBody>
                  <a:tcPr/>
                </a:tc>
                <a:tc>
                  <a:txBody>
                    <a:bodyPr/>
                    <a:lstStyle/>
                    <a:p>
                      <a:pPr algn="ctr"/>
                      <a:r>
                        <a:rPr lang="en-US" dirty="0" smtClean="0"/>
                        <a:t>6</a:t>
                      </a:r>
                      <a:endParaRPr lang="en-US" dirty="0"/>
                    </a:p>
                  </a:txBody>
                  <a:tcPr/>
                </a:tc>
                <a:tc>
                  <a:txBody>
                    <a:bodyPr/>
                    <a:lstStyle/>
                    <a:p>
                      <a:pPr algn="ctr"/>
                      <a:endParaRPr lang="en-US" dirty="0"/>
                    </a:p>
                  </a:txBody>
                  <a:tcPr/>
                </a:tc>
                <a:tc>
                  <a:txBody>
                    <a:bodyPr/>
                    <a:lstStyle/>
                    <a:p>
                      <a:pPr algn="ctr"/>
                      <a:endParaRPr lang="en-US" dirty="0"/>
                    </a:p>
                  </a:txBody>
                  <a:tcPr/>
                </a:tc>
              </a:tr>
              <a:tr h="456564">
                <a:tc>
                  <a:txBody>
                    <a:bodyPr/>
                    <a:lstStyle/>
                    <a:p>
                      <a:pPr algn="ctr"/>
                      <a:r>
                        <a:rPr lang="en-US" dirty="0" smtClean="0"/>
                        <a:t>4</a:t>
                      </a:r>
                      <a:endParaRPr lang="en-US" dirty="0"/>
                    </a:p>
                  </a:txBody>
                  <a:tcPr/>
                </a:tc>
                <a:tc>
                  <a:txBody>
                    <a:bodyPr/>
                    <a:lstStyle/>
                    <a:p>
                      <a:pPr algn="ctr"/>
                      <a:r>
                        <a:rPr lang="en-US" dirty="0" smtClean="0"/>
                        <a:t>3</a:t>
                      </a:r>
                      <a:endParaRPr lang="en-US" dirty="0"/>
                    </a:p>
                  </a:txBody>
                  <a:tcPr/>
                </a:tc>
                <a:tc>
                  <a:txBody>
                    <a:bodyPr/>
                    <a:lstStyle/>
                    <a:p>
                      <a:pPr algn="ctr"/>
                      <a:r>
                        <a:rPr lang="en-US" dirty="0" smtClean="0"/>
                        <a:t>1</a:t>
                      </a:r>
                      <a:endParaRPr lang="en-US" dirty="0"/>
                    </a:p>
                  </a:txBody>
                  <a:tcPr/>
                </a:tc>
                <a:tc>
                  <a:txBody>
                    <a:bodyPr/>
                    <a:lstStyle/>
                    <a:p>
                      <a:pPr algn="ctr"/>
                      <a:r>
                        <a:rPr lang="en-US" dirty="0" smtClean="0"/>
                        <a:t>9</a:t>
                      </a:r>
                      <a:endParaRPr lang="en-US" dirty="0"/>
                    </a:p>
                  </a:txBody>
                  <a:tcPr/>
                </a:tc>
                <a:tc>
                  <a:txBody>
                    <a:bodyPr/>
                    <a:lstStyle/>
                    <a:p>
                      <a:pPr algn="ctr"/>
                      <a:endParaRPr lang="en-US" dirty="0"/>
                    </a:p>
                  </a:txBody>
                  <a:tcPr/>
                </a:tc>
                <a:tc>
                  <a:txBody>
                    <a:bodyPr/>
                    <a:lstStyle/>
                    <a:p>
                      <a:pPr algn="ctr"/>
                      <a:endParaRPr lang="en-US" dirty="0"/>
                    </a:p>
                  </a:txBody>
                  <a:tcPr/>
                </a:tc>
              </a:tr>
              <a:tr h="456564">
                <a:tc>
                  <a:txBody>
                    <a:bodyPr/>
                    <a:lstStyle/>
                    <a:p>
                      <a:pPr algn="ctr"/>
                      <a:r>
                        <a:rPr lang="en-US" dirty="0" smtClean="0"/>
                        <a:t>5</a:t>
                      </a:r>
                      <a:endParaRPr lang="en-US" dirty="0"/>
                    </a:p>
                  </a:txBody>
                  <a:tcPr/>
                </a:tc>
                <a:tc>
                  <a:txBody>
                    <a:bodyPr/>
                    <a:lstStyle/>
                    <a:p>
                      <a:pPr algn="ctr"/>
                      <a:r>
                        <a:rPr lang="en-US" dirty="0" smtClean="0"/>
                        <a:t>4</a:t>
                      </a:r>
                      <a:endParaRPr lang="en-US" dirty="0"/>
                    </a:p>
                  </a:txBody>
                  <a:tcPr/>
                </a:tc>
                <a:tc>
                  <a:txBody>
                    <a:bodyPr/>
                    <a:lstStyle/>
                    <a:p>
                      <a:pPr algn="ctr"/>
                      <a:r>
                        <a:rPr lang="en-US" dirty="0" smtClean="0"/>
                        <a:t>6</a:t>
                      </a:r>
                      <a:endParaRPr lang="en-US" dirty="0"/>
                    </a:p>
                  </a:txBody>
                  <a:tcPr/>
                </a:tc>
                <a:tc>
                  <a:txBody>
                    <a:bodyPr/>
                    <a:lstStyle/>
                    <a:p>
                      <a:pPr algn="ctr"/>
                      <a:r>
                        <a:rPr lang="en-US" dirty="0" smtClean="0"/>
                        <a:t>21</a:t>
                      </a:r>
                      <a:endParaRPr lang="en-US" dirty="0"/>
                    </a:p>
                  </a:txBody>
                  <a:tcPr/>
                </a:tc>
                <a:tc>
                  <a:txBody>
                    <a:bodyPr/>
                    <a:lstStyle/>
                    <a:p>
                      <a:pPr algn="ctr"/>
                      <a:endParaRPr lang="en-US" dirty="0"/>
                    </a:p>
                  </a:txBody>
                  <a:tcPr/>
                </a:tc>
                <a:tc>
                  <a:txBody>
                    <a:bodyPr/>
                    <a:lstStyle/>
                    <a:p>
                      <a:pPr algn="ctr"/>
                      <a:endParaRPr lang="en-US" dirty="0"/>
                    </a:p>
                  </a:txBody>
                  <a:tcPr/>
                </a:tc>
              </a:tr>
              <a:tr h="456564">
                <a:tc>
                  <a:txBody>
                    <a:bodyPr/>
                    <a:lstStyle/>
                    <a:p>
                      <a:pPr algn="ctr"/>
                      <a:r>
                        <a:rPr lang="en-US" dirty="0" smtClean="0"/>
                        <a:t>6</a:t>
                      </a:r>
                      <a:endParaRPr lang="en-US" dirty="0"/>
                    </a:p>
                  </a:txBody>
                  <a:tcPr/>
                </a:tc>
                <a:tc>
                  <a:txBody>
                    <a:bodyPr/>
                    <a:lstStyle/>
                    <a:p>
                      <a:pPr algn="ctr"/>
                      <a:r>
                        <a:rPr lang="en-US" dirty="0" smtClean="0"/>
                        <a:t>5</a:t>
                      </a:r>
                      <a:endParaRPr lang="en-US" dirty="0"/>
                    </a:p>
                  </a:txBody>
                  <a:tcPr/>
                </a:tc>
                <a:tc>
                  <a:txBody>
                    <a:bodyPr/>
                    <a:lstStyle/>
                    <a:p>
                      <a:pPr algn="ctr"/>
                      <a:r>
                        <a:rPr lang="en-US" dirty="0" smtClean="0"/>
                        <a:t>3</a:t>
                      </a:r>
                      <a:endParaRPr lang="en-US" dirty="0"/>
                    </a:p>
                  </a:txBody>
                  <a:tcPr/>
                </a:tc>
                <a:tc>
                  <a:txBody>
                    <a:bodyPr/>
                    <a:lstStyle/>
                    <a:p>
                      <a:pPr algn="ctr"/>
                      <a:r>
                        <a:rPr lang="en-US" dirty="0" smtClean="0"/>
                        <a:t>19</a:t>
                      </a:r>
                      <a:endParaRPr lang="en-US" dirty="0"/>
                    </a:p>
                  </a:txBody>
                  <a:tcPr/>
                </a:tc>
                <a:tc>
                  <a:txBody>
                    <a:bodyPr/>
                    <a:lstStyle/>
                    <a:p>
                      <a:pPr algn="ctr"/>
                      <a:endParaRPr lang="en-US" dirty="0"/>
                    </a:p>
                  </a:txBody>
                  <a:tcPr/>
                </a:tc>
                <a:tc>
                  <a:txBody>
                    <a:bodyPr/>
                    <a:lstStyle/>
                    <a:p>
                      <a:pPr algn="ctr"/>
                      <a:endParaRPr lang="en-US" dirty="0"/>
                    </a:p>
                  </a:txBody>
                  <a:tcPr/>
                </a:tc>
              </a:tr>
            </a:tbl>
          </a:graphicData>
        </a:graphic>
      </p:graphicFrame>
      <p:sp>
        <p:nvSpPr>
          <p:cNvPr id="32" name="Flowchart: Sequential Access Storage 31"/>
          <p:cNvSpPr/>
          <p:nvPr/>
        </p:nvSpPr>
        <p:spPr>
          <a:xfrm>
            <a:off x="3321653" y="3144141"/>
            <a:ext cx="6217920" cy="1831744"/>
          </a:xfrm>
          <a:prstGeom prst="flowChartMagneticTape">
            <a:avLst/>
          </a:prstGeom>
          <a:ln>
            <a:solidFill>
              <a:schemeClr val="bg1">
                <a:lumMod val="95000"/>
                <a:lumOff val="5000"/>
              </a:schemeClr>
            </a:solidFill>
          </a:ln>
        </p:spPr>
        <p:style>
          <a:lnRef idx="1">
            <a:schemeClr val="accent3"/>
          </a:lnRef>
          <a:fillRef idx="2">
            <a:schemeClr val="accent3"/>
          </a:fillRef>
          <a:effectRef idx="1">
            <a:schemeClr val="accent3"/>
          </a:effectRef>
          <a:fontRef idx="minor">
            <a:schemeClr val="dk1"/>
          </a:fontRef>
        </p:style>
        <p:txBody>
          <a:bodyPr rtlCol="0" anchor="ctr"/>
          <a:lstStyle/>
          <a:p>
            <a:r>
              <a:rPr lang="en-US" dirty="0" smtClean="0">
                <a:solidFill>
                  <a:schemeClr val="bg1">
                    <a:lumMod val="95000"/>
                    <a:lumOff val="5000"/>
                  </a:schemeClr>
                </a:solidFill>
              </a:rPr>
              <a:t>For Fill the column of Turn Around Time  perform this,</a:t>
            </a:r>
            <a:endParaRPr lang="en-US" dirty="0" smtClean="0">
              <a:solidFill>
                <a:schemeClr val="bg1">
                  <a:lumMod val="95000"/>
                  <a:lumOff val="5000"/>
                </a:schemeClr>
              </a:solidFill>
            </a:endParaRPr>
          </a:p>
          <a:p>
            <a:r>
              <a:rPr lang="en-US" sz="2000" b="1" dirty="0" smtClean="0">
                <a:solidFill>
                  <a:schemeClr val="bg1">
                    <a:lumMod val="95000"/>
                    <a:lumOff val="5000"/>
                  </a:schemeClr>
                </a:solidFill>
              </a:rPr>
              <a:t>Completion Time - Arrival Time </a:t>
            </a:r>
            <a:endParaRPr lang="en-US" sz="2000" b="1" dirty="0" smtClean="0">
              <a:solidFill>
                <a:schemeClr val="bg1">
                  <a:lumMod val="95000"/>
                  <a:lumOff val="5000"/>
                </a:schemeClr>
              </a:solidFill>
            </a:endParaRPr>
          </a:p>
        </p:txBody>
      </p:sp>
      <p:sp>
        <p:nvSpPr>
          <p:cNvPr id="52" name="Title 1"/>
          <p:cNvSpPr txBox="1"/>
          <p:nvPr/>
        </p:nvSpPr>
        <p:spPr>
          <a:xfrm>
            <a:off x="0" y="182880"/>
            <a:ext cx="12192000" cy="1626895"/>
          </a:xfrm>
          <a:prstGeom prst="rect">
            <a:avLst/>
          </a:prstGeom>
          <a:solidFill>
            <a:schemeClr val="accent2"/>
          </a:solidFill>
        </p:spPr>
        <p:txBody>
          <a:bodyPr vert="horz" lIns="91440" tIns="45720" rIns="91440" bIns="45720" rtlCol="0" anchor="ctr">
            <a:normAutofit fontScale="97500"/>
          </a:bodyPr>
          <a:lst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a:lstStyle>
          <a:p>
            <a:r>
              <a:rPr lang="en-US" b="1" dirty="0">
                <a:effectLst>
                  <a:outerShdw blurRad="38100" dist="38100" dir="2700000" algn="tl">
                    <a:srgbClr val="000000">
                      <a:alpha val="43137"/>
                    </a:srgbClr>
                  </a:outerShdw>
                </a:effectLst>
              </a:rPr>
              <a:t>Round-Robin (RR) </a:t>
            </a:r>
            <a:r>
              <a:rPr lang="en-US" b="1" dirty="0"/>
              <a:t>Performance</a:t>
            </a:r>
            <a:endParaRPr lang="en-US" dirty="0"/>
          </a:p>
          <a:p>
            <a:r>
              <a:rPr lang="en-US" b="1" dirty="0"/>
              <a:t> </a:t>
            </a:r>
            <a:endParaRPr lang="en-US" b="1" dirty="0"/>
          </a:p>
        </p:txBody>
      </p:sp>
      <p:grpSp>
        <p:nvGrpSpPr>
          <p:cNvPr id="54" name="Group 53"/>
          <p:cNvGrpSpPr/>
          <p:nvPr/>
        </p:nvGrpSpPr>
        <p:grpSpPr>
          <a:xfrm>
            <a:off x="196490" y="5976154"/>
            <a:ext cx="11796938" cy="887342"/>
            <a:chOff x="-86690" y="5986034"/>
            <a:chExt cx="11796938" cy="887342"/>
          </a:xfrm>
        </p:grpSpPr>
        <p:grpSp>
          <p:nvGrpSpPr>
            <p:cNvPr id="55" name="Group 54"/>
            <p:cNvGrpSpPr/>
            <p:nvPr/>
          </p:nvGrpSpPr>
          <p:grpSpPr>
            <a:xfrm>
              <a:off x="-86690" y="5990866"/>
              <a:ext cx="8146868" cy="882510"/>
              <a:chOff x="1042861" y="5574009"/>
              <a:chExt cx="8146868" cy="882510"/>
            </a:xfrm>
          </p:grpSpPr>
          <p:grpSp>
            <p:nvGrpSpPr>
              <p:cNvPr id="64" name="Group 63"/>
              <p:cNvGrpSpPr/>
              <p:nvPr/>
            </p:nvGrpSpPr>
            <p:grpSpPr>
              <a:xfrm>
                <a:off x="1042861" y="5583238"/>
                <a:ext cx="1546316" cy="853426"/>
                <a:chOff x="3480547" y="5150225"/>
                <a:chExt cx="1546316" cy="853426"/>
              </a:xfrm>
            </p:grpSpPr>
            <p:sp>
              <p:nvSpPr>
                <p:cNvPr id="79" name="Rectangle 78"/>
                <p:cNvSpPr/>
                <p:nvPr/>
              </p:nvSpPr>
              <p:spPr>
                <a:xfrm>
                  <a:off x="3644153" y="5150225"/>
                  <a:ext cx="1143000"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 P1</a:t>
                  </a:r>
                  <a:endParaRPr lang="en-US" sz="2400" dirty="0"/>
                </a:p>
              </p:txBody>
            </p:sp>
            <p:sp>
              <p:nvSpPr>
                <p:cNvPr id="80" name="TextBox 79"/>
                <p:cNvSpPr txBox="1"/>
                <p:nvPr/>
              </p:nvSpPr>
              <p:spPr>
                <a:xfrm>
                  <a:off x="3480547" y="5634319"/>
                  <a:ext cx="295835" cy="369332"/>
                </a:xfrm>
                <a:prstGeom prst="rect">
                  <a:avLst/>
                </a:prstGeom>
                <a:noFill/>
              </p:spPr>
              <p:txBody>
                <a:bodyPr wrap="square" rtlCol="0">
                  <a:spAutoFit/>
                </a:bodyPr>
                <a:lstStyle/>
                <a:p>
                  <a:r>
                    <a:rPr lang="en-US" dirty="0" smtClean="0"/>
                    <a:t>0</a:t>
                  </a:r>
                  <a:endParaRPr lang="en-US" dirty="0"/>
                </a:p>
              </p:txBody>
            </p:sp>
            <p:sp>
              <p:nvSpPr>
                <p:cNvPr id="81" name="TextBox 80"/>
                <p:cNvSpPr txBox="1"/>
                <p:nvPr/>
              </p:nvSpPr>
              <p:spPr>
                <a:xfrm>
                  <a:off x="4581618" y="5593364"/>
                  <a:ext cx="445245" cy="369332"/>
                </a:xfrm>
                <a:prstGeom prst="rect">
                  <a:avLst/>
                </a:prstGeom>
                <a:noFill/>
              </p:spPr>
              <p:txBody>
                <a:bodyPr wrap="square" rtlCol="0">
                  <a:spAutoFit/>
                </a:bodyPr>
                <a:lstStyle/>
                <a:p>
                  <a:r>
                    <a:rPr lang="en-US" dirty="0"/>
                    <a:t>2</a:t>
                  </a:r>
                  <a:endParaRPr lang="en-US" dirty="0"/>
                </a:p>
              </p:txBody>
            </p:sp>
          </p:grpSp>
          <p:sp>
            <p:nvSpPr>
              <p:cNvPr id="65" name="Rectangle 64"/>
              <p:cNvSpPr/>
              <p:nvPr/>
            </p:nvSpPr>
            <p:spPr>
              <a:xfrm>
                <a:off x="2388312" y="5576616"/>
                <a:ext cx="1143000"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 P2</a:t>
                </a:r>
                <a:endParaRPr lang="en-US" sz="2400" dirty="0"/>
              </a:p>
            </p:txBody>
          </p:sp>
          <p:sp>
            <p:nvSpPr>
              <p:cNvPr id="66" name="TextBox 65"/>
              <p:cNvSpPr txBox="1"/>
              <p:nvPr/>
            </p:nvSpPr>
            <p:spPr>
              <a:xfrm>
                <a:off x="3304019" y="6067332"/>
                <a:ext cx="445245" cy="369332"/>
              </a:xfrm>
              <a:prstGeom prst="rect">
                <a:avLst/>
              </a:prstGeom>
              <a:noFill/>
            </p:spPr>
            <p:txBody>
              <a:bodyPr wrap="square" rtlCol="0">
                <a:spAutoFit/>
              </a:bodyPr>
              <a:lstStyle/>
              <a:p>
                <a:r>
                  <a:rPr lang="en-US" dirty="0"/>
                  <a:t>4</a:t>
                </a:r>
                <a:endParaRPr lang="en-US" dirty="0"/>
              </a:p>
            </p:txBody>
          </p:sp>
          <p:sp>
            <p:nvSpPr>
              <p:cNvPr id="67" name="Rectangle 66"/>
              <p:cNvSpPr/>
              <p:nvPr/>
            </p:nvSpPr>
            <p:spPr>
              <a:xfrm>
                <a:off x="3578908" y="5587154"/>
                <a:ext cx="873568"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P3</a:t>
                </a:r>
                <a:endParaRPr lang="en-US" sz="2400" dirty="0"/>
              </a:p>
            </p:txBody>
          </p:sp>
          <p:sp>
            <p:nvSpPr>
              <p:cNvPr id="68" name="TextBox 67"/>
              <p:cNvSpPr txBox="1"/>
              <p:nvPr/>
            </p:nvSpPr>
            <p:spPr>
              <a:xfrm>
                <a:off x="4289696" y="6087187"/>
                <a:ext cx="445245" cy="369332"/>
              </a:xfrm>
              <a:prstGeom prst="rect">
                <a:avLst/>
              </a:prstGeom>
              <a:noFill/>
            </p:spPr>
            <p:txBody>
              <a:bodyPr wrap="square" rtlCol="0">
                <a:spAutoFit/>
              </a:bodyPr>
              <a:lstStyle/>
              <a:p>
                <a:r>
                  <a:rPr lang="en-US" dirty="0" smtClean="0"/>
                  <a:t>6</a:t>
                </a:r>
                <a:endParaRPr lang="en-US" dirty="0"/>
              </a:p>
            </p:txBody>
          </p:sp>
          <p:sp>
            <p:nvSpPr>
              <p:cNvPr id="69" name="Rectangle 68"/>
              <p:cNvSpPr/>
              <p:nvPr/>
            </p:nvSpPr>
            <p:spPr>
              <a:xfrm>
                <a:off x="4481615" y="5575532"/>
                <a:ext cx="873568"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 P1</a:t>
                </a:r>
                <a:endParaRPr lang="en-US" sz="2400" dirty="0"/>
              </a:p>
            </p:txBody>
          </p:sp>
          <p:sp>
            <p:nvSpPr>
              <p:cNvPr id="70" name="TextBox 69"/>
              <p:cNvSpPr txBox="1"/>
              <p:nvPr/>
            </p:nvSpPr>
            <p:spPr>
              <a:xfrm>
                <a:off x="5152361" y="6067332"/>
                <a:ext cx="445245" cy="369332"/>
              </a:xfrm>
              <a:prstGeom prst="rect">
                <a:avLst/>
              </a:prstGeom>
              <a:noFill/>
            </p:spPr>
            <p:txBody>
              <a:bodyPr wrap="square" rtlCol="0">
                <a:spAutoFit/>
              </a:bodyPr>
              <a:lstStyle/>
              <a:p>
                <a:r>
                  <a:rPr lang="en-US" dirty="0"/>
                  <a:t>8</a:t>
                </a:r>
                <a:endParaRPr lang="en-US" dirty="0"/>
              </a:p>
            </p:txBody>
          </p:sp>
          <p:sp>
            <p:nvSpPr>
              <p:cNvPr id="71" name="Rectangle 70"/>
              <p:cNvSpPr/>
              <p:nvPr/>
            </p:nvSpPr>
            <p:spPr>
              <a:xfrm>
                <a:off x="5374984" y="5580171"/>
                <a:ext cx="873568"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 P4</a:t>
                </a:r>
                <a:endParaRPr lang="en-US" sz="2400" dirty="0"/>
              </a:p>
            </p:txBody>
          </p:sp>
          <p:sp>
            <p:nvSpPr>
              <p:cNvPr id="72" name="TextBox 71"/>
              <p:cNvSpPr txBox="1"/>
              <p:nvPr/>
            </p:nvSpPr>
            <p:spPr>
              <a:xfrm>
                <a:off x="6094959" y="6084533"/>
                <a:ext cx="445245" cy="369332"/>
              </a:xfrm>
              <a:prstGeom prst="rect">
                <a:avLst/>
              </a:prstGeom>
              <a:noFill/>
            </p:spPr>
            <p:txBody>
              <a:bodyPr wrap="square" rtlCol="0">
                <a:spAutoFit/>
              </a:bodyPr>
              <a:lstStyle/>
              <a:p>
                <a:r>
                  <a:rPr lang="en-US" dirty="0"/>
                  <a:t>9</a:t>
                </a:r>
                <a:endParaRPr lang="en-US" dirty="0"/>
              </a:p>
            </p:txBody>
          </p:sp>
          <p:sp>
            <p:nvSpPr>
              <p:cNvPr id="73" name="Rectangle 72"/>
              <p:cNvSpPr/>
              <p:nvPr/>
            </p:nvSpPr>
            <p:spPr>
              <a:xfrm>
                <a:off x="6296180" y="5584848"/>
                <a:ext cx="873568"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 P5</a:t>
                </a:r>
                <a:endParaRPr lang="en-US" sz="2400" dirty="0"/>
              </a:p>
            </p:txBody>
          </p:sp>
          <p:sp>
            <p:nvSpPr>
              <p:cNvPr id="74" name="TextBox 73"/>
              <p:cNvSpPr txBox="1"/>
              <p:nvPr/>
            </p:nvSpPr>
            <p:spPr>
              <a:xfrm>
                <a:off x="6997515" y="6060399"/>
                <a:ext cx="445245" cy="369332"/>
              </a:xfrm>
              <a:prstGeom prst="rect">
                <a:avLst/>
              </a:prstGeom>
              <a:noFill/>
            </p:spPr>
            <p:txBody>
              <a:bodyPr wrap="square" rtlCol="0">
                <a:spAutoFit/>
              </a:bodyPr>
              <a:lstStyle/>
              <a:p>
                <a:r>
                  <a:rPr lang="en-US" dirty="0" smtClean="0"/>
                  <a:t>11</a:t>
                </a:r>
                <a:endParaRPr lang="en-US" dirty="0"/>
              </a:p>
            </p:txBody>
          </p:sp>
          <p:sp>
            <p:nvSpPr>
              <p:cNvPr id="75" name="Rectangle 74"/>
              <p:cNvSpPr/>
              <p:nvPr/>
            </p:nvSpPr>
            <p:spPr>
              <a:xfrm>
                <a:off x="7189549" y="5574009"/>
                <a:ext cx="873568"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P2</a:t>
                </a:r>
                <a:endParaRPr lang="en-US" sz="2400" dirty="0"/>
              </a:p>
            </p:txBody>
          </p:sp>
          <p:sp>
            <p:nvSpPr>
              <p:cNvPr id="76" name="TextBox 75"/>
              <p:cNvSpPr txBox="1"/>
              <p:nvPr/>
            </p:nvSpPr>
            <p:spPr>
              <a:xfrm>
                <a:off x="7900222" y="6026377"/>
                <a:ext cx="445245" cy="369332"/>
              </a:xfrm>
              <a:prstGeom prst="rect">
                <a:avLst/>
              </a:prstGeom>
              <a:noFill/>
            </p:spPr>
            <p:txBody>
              <a:bodyPr wrap="square" rtlCol="0">
                <a:spAutoFit/>
              </a:bodyPr>
              <a:lstStyle/>
              <a:p>
                <a:r>
                  <a:rPr lang="en-US" dirty="0" smtClean="0"/>
                  <a:t>13</a:t>
                </a:r>
                <a:endParaRPr lang="en-US" dirty="0"/>
              </a:p>
            </p:txBody>
          </p:sp>
          <p:sp>
            <p:nvSpPr>
              <p:cNvPr id="77" name="Rectangle 76"/>
              <p:cNvSpPr/>
              <p:nvPr/>
            </p:nvSpPr>
            <p:spPr>
              <a:xfrm>
                <a:off x="8110713" y="5580799"/>
                <a:ext cx="873568"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P6</a:t>
                </a:r>
                <a:endParaRPr lang="en-US" sz="2400" dirty="0"/>
              </a:p>
            </p:txBody>
          </p:sp>
          <p:sp>
            <p:nvSpPr>
              <p:cNvPr id="78" name="TextBox 77"/>
              <p:cNvSpPr txBox="1"/>
              <p:nvPr/>
            </p:nvSpPr>
            <p:spPr>
              <a:xfrm>
                <a:off x="8744484" y="6039950"/>
                <a:ext cx="445245" cy="369332"/>
              </a:xfrm>
              <a:prstGeom prst="rect">
                <a:avLst/>
              </a:prstGeom>
              <a:noFill/>
            </p:spPr>
            <p:txBody>
              <a:bodyPr wrap="square" rtlCol="0">
                <a:spAutoFit/>
              </a:bodyPr>
              <a:lstStyle/>
              <a:p>
                <a:r>
                  <a:rPr lang="en-US" dirty="0" smtClean="0"/>
                  <a:t>15</a:t>
                </a:r>
                <a:endParaRPr lang="en-US" dirty="0"/>
              </a:p>
            </p:txBody>
          </p:sp>
        </p:grpSp>
        <p:sp>
          <p:nvSpPr>
            <p:cNvPr id="56" name="Rectangle 55"/>
            <p:cNvSpPr/>
            <p:nvPr/>
          </p:nvSpPr>
          <p:spPr>
            <a:xfrm>
              <a:off x="7898880" y="5997656"/>
              <a:ext cx="873568"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 P5</a:t>
              </a:r>
              <a:endParaRPr lang="en-US" sz="2400" dirty="0"/>
            </a:p>
          </p:txBody>
        </p:sp>
        <p:sp>
          <p:nvSpPr>
            <p:cNvPr id="57" name="TextBox 56"/>
            <p:cNvSpPr txBox="1"/>
            <p:nvPr/>
          </p:nvSpPr>
          <p:spPr>
            <a:xfrm>
              <a:off x="8518411" y="6447952"/>
              <a:ext cx="445245" cy="369332"/>
            </a:xfrm>
            <a:prstGeom prst="rect">
              <a:avLst/>
            </a:prstGeom>
            <a:noFill/>
          </p:spPr>
          <p:txBody>
            <a:bodyPr wrap="square" rtlCol="0">
              <a:spAutoFit/>
            </a:bodyPr>
            <a:lstStyle/>
            <a:p>
              <a:r>
                <a:rPr lang="en-US" dirty="0" smtClean="0"/>
                <a:t>17</a:t>
              </a:r>
              <a:endParaRPr lang="en-US" dirty="0"/>
            </a:p>
          </p:txBody>
        </p:sp>
        <p:sp>
          <p:nvSpPr>
            <p:cNvPr id="58" name="Rectangle 57"/>
            <p:cNvSpPr/>
            <p:nvPr/>
          </p:nvSpPr>
          <p:spPr>
            <a:xfrm>
              <a:off x="8790464" y="5989320"/>
              <a:ext cx="873568"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P2</a:t>
              </a:r>
              <a:endParaRPr lang="en-US" sz="2400" dirty="0"/>
            </a:p>
          </p:txBody>
        </p:sp>
        <p:sp>
          <p:nvSpPr>
            <p:cNvPr id="59" name="TextBox 58"/>
            <p:cNvSpPr txBox="1"/>
            <p:nvPr/>
          </p:nvSpPr>
          <p:spPr>
            <a:xfrm>
              <a:off x="9383051" y="6393549"/>
              <a:ext cx="445245" cy="369332"/>
            </a:xfrm>
            <a:prstGeom prst="rect">
              <a:avLst/>
            </a:prstGeom>
            <a:noFill/>
          </p:spPr>
          <p:txBody>
            <a:bodyPr wrap="square" rtlCol="0">
              <a:spAutoFit/>
            </a:bodyPr>
            <a:lstStyle/>
            <a:p>
              <a:r>
                <a:rPr lang="en-US" dirty="0" smtClean="0"/>
                <a:t>18</a:t>
              </a:r>
              <a:endParaRPr lang="en-US" dirty="0"/>
            </a:p>
          </p:txBody>
        </p:sp>
        <p:sp>
          <p:nvSpPr>
            <p:cNvPr id="60" name="Rectangle 59"/>
            <p:cNvSpPr/>
            <p:nvPr/>
          </p:nvSpPr>
          <p:spPr>
            <a:xfrm>
              <a:off x="9694735" y="5986034"/>
              <a:ext cx="873568"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P6</a:t>
              </a:r>
              <a:endParaRPr lang="en-US" sz="2400" dirty="0"/>
            </a:p>
          </p:txBody>
        </p:sp>
        <p:sp>
          <p:nvSpPr>
            <p:cNvPr id="61" name="TextBox 60"/>
            <p:cNvSpPr txBox="1"/>
            <p:nvPr/>
          </p:nvSpPr>
          <p:spPr>
            <a:xfrm>
              <a:off x="10332406" y="6420750"/>
              <a:ext cx="445245" cy="369332"/>
            </a:xfrm>
            <a:prstGeom prst="rect">
              <a:avLst/>
            </a:prstGeom>
            <a:noFill/>
          </p:spPr>
          <p:txBody>
            <a:bodyPr wrap="square" rtlCol="0">
              <a:spAutoFit/>
            </a:bodyPr>
            <a:lstStyle/>
            <a:p>
              <a:r>
                <a:rPr lang="en-US" dirty="0" smtClean="0"/>
                <a:t>19</a:t>
              </a:r>
              <a:endParaRPr lang="en-US" dirty="0"/>
            </a:p>
          </p:txBody>
        </p:sp>
        <p:sp>
          <p:nvSpPr>
            <p:cNvPr id="62" name="Rectangle 61"/>
            <p:cNvSpPr/>
            <p:nvPr/>
          </p:nvSpPr>
          <p:spPr>
            <a:xfrm>
              <a:off x="10599006" y="5989320"/>
              <a:ext cx="873568"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 P5</a:t>
              </a:r>
              <a:endParaRPr lang="en-US" sz="2400" dirty="0"/>
            </a:p>
          </p:txBody>
        </p:sp>
        <p:sp>
          <p:nvSpPr>
            <p:cNvPr id="63" name="TextBox 62"/>
            <p:cNvSpPr txBox="1"/>
            <p:nvPr/>
          </p:nvSpPr>
          <p:spPr>
            <a:xfrm>
              <a:off x="11265003" y="6397553"/>
              <a:ext cx="445245" cy="369332"/>
            </a:xfrm>
            <a:prstGeom prst="rect">
              <a:avLst/>
            </a:prstGeom>
            <a:noFill/>
          </p:spPr>
          <p:txBody>
            <a:bodyPr wrap="square" rtlCol="0">
              <a:spAutoFit/>
            </a:bodyPr>
            <a:lstStyle/>
            <a:p>
              <a:r>
                <a:rPr lang="en-US" dirty="0" smtClean="0"/>
                <a:t>21</a:t>
              </a:r>
              <a:endParaRPr lang="en-US" dirty="0"/>
            </a:p>
          </p:txBody>
        </p: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circle(in)">
                                      <p:cBhvr>
                                        <p:cTn id="7" dur="20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bldLvl="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7927" y="284176"/>
            <a:ext cx="10599072" cy="1508760"/>
          </a:xfrm>
        </p:spPr>
        <p:txBody>
          <a:bodyPr>
            <a:normAutofit fontScale="90000"/>
          </a:bodyPr>
          <a:lstStyle/>
          <a:p>
            <a:br>
              <a:rPr lang="en-US" b="1" dirty="0"/>
            </a:br>
            <a:br>
              <a:rPr lang="en-US" b="1" dirty="0"/>
            </a:br>
            <a:endParaRPr lang="en-US" dirty="0"/>
          </a:p>
        </p:txBody>
      </p:sp>
      <p:sp>
        <p:nvSpPr>
          <p:cNvPr id="3" name="Content Placeholder 2"/>
          <p:cNvSpPr>
            <a:spLocks noGrp="1"/>
          </p:cNvSpPr>
          <p:nvPr>
            <p:ph idx="1"/>
          </p:nvPr>
        </p:nvSpPr>
        <p:spPr/>
        <p:txBody>
          <a:bodyPr/>
          <a:lstStyle/>
          <a:p>
            <a:r>
              <a:rPr lang="en-US" dirty="0" smtClean="0"/>
              <a:t>TAT=CT – AT</a:t>
            </a:r>
            <a:endParaRPr lang="en-US" dirty="0" smtClean="0"/>
          </a:p>
          <a:p>
            <a:pPr marL="0" indent="0">
              <a:buNone/>
            </a:pPr>
            <a:endParaRPr lang="en-US" dirty="0"/>
          </a:p>
          <a:p>
            <a:endParaRPr lang="en-US" dirty="0" smtClean="0"/>
          </a:p>
          <a:p>
            <a:endParaRPr lang="en-US" dirty="0"/>
          </a:p>
          <a:p>
            <a:endParaRPr lang="en-US" dirty="0" smtClean="0"/>
          </a:p>
          <a:p>
            <a:endParaRPr lang="en-US" dirty="0"/>
          </a:p>
        </p:txBody>
      </p:sp>
      <p:graphicFrame>
        <p:nvGraphicFramePr>
          <p:cNvPr id="26" name="Table 25"/>
          <p:cNvGraphicFramePr>
            <a:graphicFrameLocks noGrp="1"/>
          </p:cNvGraphicFramePr>
          <p:nvPr/>
        </p:nvGraphicFramePr>
        <p:xfrm>
          <a:off x="4062865" y="1979714"/>
          <a:ext cx="7683890" cy="4017038"/>
        </p:xfrm>
        <a:graphic>
          <a:graphicData uri="http://schemas.openxmlformats.org/drawingml/2006/table">
            <a:tbl>
              <a:tblPr firstRow="1" bandRow="1">
                <a:tableStyleId>{5C22544A-7EE6-4342-B048-85BDC9FD1C3A}</a:tableStyleId>
              </a:tblPr>
              <a:tblGrid>
                <a:gridCol w="1099728"/>
                <a:gridCol w="1256779"/>
                <a:gridCol w="1151320"/>
                <a:gridCol w="1576488"/>
                <a:gridCol w="1457338"/>
                <a:gridCol w="1142237"/>
              </a:tblGrid>
              <a:tr h="1147156">
                <a:tc>
                  <a:txBody>
                    <a:bodyPr/>
                    <a:lstStyle/>
                    <a:p>
                      <a:pPr algn="ctr"/>
                      <a:r>
                        <a:rPr lang="en-US" dirty="0" smtClean="0"/>
                        <a:t>Process No</a:t>
                      </a:r>
                      <a:endParaRPr lang="en-US" dirty="0"/>
                    </a:p>
                  </a:txBody>
                  <a:tcPr/>
                </a:tc>
                <a:tc>
                  <a:txBody>
                    <a:bodyPr/>
                    <a:lstStyle/>
                    <a:p>
                      <a:pPr algn="ctr"/>
                      <a:r>
                        <a:rPr lang="en-US" dirty="0" smtClean="0"/>
                        <a:t>Arrival Time</a:t>
                      </a:r>
                      <a:endParaRPr lang="en-US" dirty="0" smtClean="0"/>
                    </a:p>
                    <a:p>
                      <a:pPr algn="ctr"/>
                      <a:r>
                        <a:rPr lang="en-US" dirty="0" smtClean="0"/>
                        <a:t>(AT)</a:t>
                      </a:r>
                      <a:endParaRPr lang="en-US" dirty="0"/>
                    </a:p>
                  </a:txBody>
                  <a:tcPr/>
                </a:tc>
                <a:tc>
                  <a:txBody>
                    <a:bodyPr/>
                    <a:lstStyle/>
                    <a:p>
                      <a:pPr algn="ctr"/>
                      <a:r>
                        <a:rPr lang="en-US" dirty="0" smtClean="0"/>
                        <a:t>Burst Time (BT)</a:t>
                      </a:r>
                      <a:endParaRPr lang="en-US" dirty="0"/>
                    </a:p>
                  </a:txBody>
                  <a:tcPr/>
                </a:tc>
                <a:tc>
                  <a:txBody>
                    <a:bodyPr/>
                    <a:lstStyle/>
                    <a:p>
                      <a:pPr algn="ctr"/>
                      <a:r>
                        <a:rPr lang="en-US" dirty="0" err="1" smtClean="0"/>
                        <a:t>CompletionTime</a:t>
                      </a:r>
                      <a:endParaRPr lang="en-US" dirty="0" smtClean="0"/>
                    </a:p>
                    <a:p>
                      <a:pPr algn="ctr"/>
                      <a:r>
                        <a:rPr lang="en-US" dirty="0" smtClean="0"/>
                        <a:t> (CT)</a:t>
                      </a:r>
                      <a:endParaRPr lang="en-US" dirty="0"/>
                    </a:p>
                  </a:txBody>
                  <a:tcPr/>
                </a:tc>
                <a:tc>
                  <a:txBody>
                    <a:bodyPr/>
                    <a:lstStyle/>
                    <a:p>
                      <a:pPr algn="ctr"/>
                      <a:r>
                        <a:rPr lang="en-US" dirty="0" smtClean="0"/>
                        <a:t>Turn </a:t>
                      </a:r>
                      <a:r>
                        <a:rPr lang="en-US" dirty="0" err="1" smtClean="0"/>
                        <a:t>Arround</a:t>
                      </a:r>
                      <a:r>
                        <a:rPr lang="en-US" dirty="0" smtClean="0"/>
                        <a:t> Time</a:t>
                      </a:r>
                      <a:endParaRPr lang="en-US" dirty="0" smtClean="0"/>
                    </a:p>
                    <a:p>
                      <a:pPr algn="ctr"/>
                      <a:r>
                        <a:rPr lang="en-US" dirty="0" smtClean="0"/>
                        <a:t>(TAT)</a:t>
                      </a:r>
                      <a:endParaRPr lang="en-US" dirty="0"/>
                    </a:p>
                  </a:txBody>
                  <a:tcPr/>
                </a:tc>
                <a:tc>
                  <a:txBody>
                    <a:bodyPr/>
                    <a:lstStyle/>
                    <a:p>
                      <a:pPr algn="ctr"/>
                      <a:r>
                        <a:rPr lang="en-US" dirty="0" smtClean="0"/>
                        <a:t>Waiting Time</a:t>
                      </a:r>
                      <a:endParaRPr lang="en-US" dirty="0" smtClean="0"/>
                    </a:p>
                    <a:p>
                      <a:pPr algn="ctr"/>
                      <a:r>
                        <a:rPr lang="en-US" dirty="0" smtClean="0"/>
                        <a:t>(WT)</a:t>
                      </a:r>
                      <a:endParaRPr lang="en-US" dirty="0"/>
                    </a:p>
                  </a:txBody>
                  <a:tcPr/>
                </a:tc>
              </a:tr>
              <a:tr h="456564">
                <a:tc>
                  <a:txBody>
                    <a:bodyPr/>
                    <a:lstStyle/>
                    <a:p>
                      <a:pPr algn="ctr"/>
                      <a:r>
                        <a:rPr lang="en-US" dirty="0" smtClean="0"/>
                        <a:t>1</a:t>
                      </a:r>
                      <a:endParaRPr lang="en-US" dirty="0"/>
                    </a:p>
                  </a:txBody>
                  <a:tcPr/>
                </a:tc>
                <a:tc>
                  <a:txBody>
                    <a:bodyPr/>
                    <a:lstStyle/>
                    <a:p>
                      <a:pPr algn="ctr"/>
                      <a:r>
                        <a:rPr lang="en-US" dirty="0" smtClean="0"/>
                        <a:t>0</a:t>
                      </a:r>
                      <a:endParaRPr lang="en-US" dirty="0"/>
                    </a:p>
                  </a:txBody>
                  <a:tcPr/>
                </a:tc>
                <a:tc>
                  <a:txBody>
                    <a:bodyPr/>
                    <a:lstStyle/>
                    <a:p>
                      <a:pPr algn="ctr"/>
                      <a:r>
                        <a:rPr lang="en-US" dirty="0" smtClean="0"/>
                        <a:t>4     </a:t>
                      </a:r>
                      <a:endParaRPr lang="en-US" dirty="0"/>
                    </a:p>
                  </a:txBody>
                  <a:tcPr/>
                </a:tc>
                <a:tc>
                  <a:txBody>
                    <a:bodyPr/>
                    <a:lstStyle/>
                    <a:p>
                      <a:pPr algn="ctr"/>
                      <a:r>
                        <a:rPr lang="en-US" dirty="0" smtClean="0"/>
                        <a:t>8</a:t>
                      </a:r>
                      <a:endParaRPr lang="en-US" dirty="0"/>
                    </a:p>
                  </a:txBody>
                  <a:tcPr/>
                </a:tc>
                <a:tc>
                  <a:txBody>
                    <a:bodyPr/>
                    <a:lstStyle/>
                    <a:p>
                      <a:pPr algn="ctr"/>
                      <a:r>
                        <a:rPr lang="en-US" dirty="0" smtClean="0"/>
                        <a:t>8</a:t>
                      </a:r>
                      <a:endParaRPr lang="en-US" dirty="0"/>
                    </a:p>
                  </a:txBody>
                  <a:tcPr/>
                </a:tc>
                <a:tc>
                  <a:txBody>
                    <a:bodyPr/>
                    <a:lstStyle/>
                    <a:p>
                      <a:pPr algn="ctr"/>
                      <a:endParaRPr lang="en-US" dirty="0"/>
                    </a:p>
                  </a:txBody>
                  <a:tcPr/>
                </a:tc>
              </a:tr>
              <a:tr h="456564">
                <a:tc>
                  <a:txBody>
                    <a:bodyPr/>
                    <a:lstStyle/>
                    <a:p>
                      <a:pPr algn="ctr"/>
                      <a:r>
                        <a:rPr lang="en-US" dirty="0" smtClean="0"/>
                        <a:t>2</a:t>
                      </a:r>
                      <a:endParaRPr lang="en-US" dirty="0"/>
                    </a:p>
                  </a:txBody>
                  <a:tcPr/>
                </a:tc>
                <a:tc>
                  <a:txBody>
                    <a:bodyPr/>
                    <a:lstStyle/>
                    <a:p>
                      <a:pPr algn="ctr"/>
                      <a:r>
                        <a:rPr lang="en-US" dirty="0" smtClean="0"/>
                        <a:t>1</a:t>
                      </a:r>
                      <a:endParaRPr lang="en-US" dirty="0"/>
                    </a:p>
                  </a:txBody>
                  <a:tcPr/>
                </a:tc>
                <a:tc>
                  <a:txBody>
                    <a:bodyPr/>
                    <a:lstStyle/>
                    <a:p>
                      <a:pPr algn="ctr"/>
                      <a:r>
                        <a:rPr lang="en-US" dirty="0" smtClean="0"/>
                        <a:t>5    </a:t>
                      </a:r>
                      <a:endParaRPr lang="en-US" dirty="0"/>
                    </a:p>
                  </a:txBody>
                  <a:tcPr/>
                </a:tc>
                <a:tc>
                  <a:txBody>
                    <a:bodyPr/>
                    <a:lstStyle/>
                    <a:p>
                      <a:pPr algn="ctr"/>
                      <a:r>
                        <a:rPr lang="en-US" dirty="0" smtClean="0"/>
                        <a:t>18</a:t>
                      </a:r>
                      <a:endParaRPr lang="en-US" dirty="0"/>
                    </a:p>
                  </a:txBody>
                  <a:tcPr/>
                </a:tc>
                <a:tc>
                  <a:txBody>
                    <a:bodyPr/>
                    <a:lstStyle/>
                    <a:p>
                      <a:pPr algn="ctr"/>
                      <a:r>
                        <a:rPr lang="en-US" dirty="0" smtClean="0"/>
                        <a:t>17</a:t>
                      </a:r>
                      <a:endParaRPr lang="en-US" dirty="0"/>
                    </a:p>
                  </a:txBody>
                  <a:tcPr/>
                </a:tc>
                <a:tc>
                  <a:txBody>
                    <a:bodyPr/>
                    <a:lstStyle/>
                    <a:p>
                      <a:pPr algn="ctr"/>
                      <a:endParaRPr lang="en-US" dirty="0"/>
                    </a:p>
                  </a:txBody>
                  <a:tcPr/>
                </a:tc>
              </a:tr>
              <a:tr h="456564">
                <a:tc>
                  <a:txBody>
                    <a:bodyPr/>
                    <a:lstStyle/>
                    <a:p>
                      <a:pPr algn="ctr"/>
                      <a:r>
                        <a:rPr lang="en-US" dirty="0" smtClean="0"/>
                        <a:t>3</a:t>
                      </a:r>
                      <a:endParaRPr lang="en-US" dirty="0"/>
                    </a:p>
                  </a:txBody>
                  <a:tcPr/>
                </a:tc>
                <a:tc>
                  <a:txBody>
                    <a:bodyPr/>
                    <a:lstStyle/>
                    <a:p>
                      <a:pPr algn="ctr"/>
                      <a:r>
                        <a:rPr lang="en-US" dirty="0" smtClean="0"/>
                        <a:t>2</a:t>
                      </a:r>
                      <a:endParaRPr lang="en-US" dirty="0"/>
                    </a:p>
                  </a:txBody>
                  <a:tcPr/>
                </a:tc>
                <a:tc>
                  <a:txBody>
                    <a:bodyPr/>
                    <a:lstStyle/>
                    <a:p>
                      <a:pPr algn="ctr"/>
                      <a:r>
                        <a:rPr lang="en-US" dirty="0" smtClean="0"/>
                        <a:t>2</a:t>
                      </a:r>
                      <a:endParaRPr lang="en-US" dirty="0"/>
                    </a:p>
                  </a:txBody>
                  <a:tcPr/>
                </a:tc>
                <a:tc>
                  <a:txBody>
                    <a:bodyPr/>
                    <a:lstStyle/>
                    <a:p>
                      <a:pPr algn="ctr"/>
                      <a:r>
                        <a:rPr lang="en-US" dirty="0" smtClean="0"/>
                        <a:t>6</a:t>
                      </a:r>
                      <a:endParaRPr lang="en-US" dirty="0"/>
                    </a:p>
                  </a:txBody>
                  <a:tcPr/>
                </a:tc>
                <a:tc>
                  <a:txBody>
                    <a:bodyPr/>
                    <a:lstStyle/>
                    <a:p>
                      <a:pPr algn="ctr"/>
                      <a:r>
                        <a:rPr lang="en-US" dirty="0" smtClean="0"/>
                        <a:t>4</a:t>
                      </a:r>
                      <a:endParaRPr lang="en-US" dirty="0"/>
                    </a:p>
                  </a:txBody>
                  <a:tcPr/>
                </a:tc>
                <a:tc>
                  <a:txBody>
                    <a:bodyPr/>
                    <a:lstStyle/>
                    <a:p>
                      <a:pPr algn="ctr"/>
                      <a:endParaRPr lang="en-US" dirty="0"/>
                    </a:p>
                  </a:txBody>
                  <a:tcPr/>
                </a:tc>
              </a:tr>
              <a:tr h="456564">
                <a:tc>
                  <a:txBody>
                    <a:bodyPr/>
                    <a:lstStyle/>
                    <a:p>
                      <a:pPr algn="ctr"/>
                      <a:r>
                        <a:rPr lang="en-US" dirty="0" smtClean="0"/>
                        <a:t>4</a:t>
                      </a:r>
                      <a:endParaRPr lang="en-US" dirty="0"/>
                    </a:p>
                  </a:txBody>
                  <a:tcPr/>
                </a:tc>
                <a:tc>
                  <a:txBody>
                    <a:bodyPr/>
                    <a:lstStyle/>
                    <a:p>
                      <a:pPr algn="ctr"/>
                      <a:r>
                        <a:rPr lang="en-US" dirty="0" smtClean="0"/>
                        <a:t>3</a:t>
                      </a:r>
                      <a:endParaRPr lang="en-US" dirty="0"/>
                    </a:p>
                  </a:txBody>
                  <a:tcPr/>
                </a:tc>
                <a:tc>
                  <a:txBody>
                    <a:bodyPr/>
                    <a:lstStyle/>
                    <a:p>
                      <a:pPr algn="ctr"/>
                      <a:r>
                        <a:rPr lang="en-US" dirty="0" smtClean="0"/>
                        <a:t>1</a:t>
                      </a:r>
                      <a:endParaRPr lang="en-US" dirty="0"/>
                    </a:p>
                  </a:txBody>
                  <a:tcPr/>
                </a:tc>
                <a:tc>
                  <a:txBody>
                    <a:bodyPr/>
                    <a:lstStyle/>
                    <a:p>
                      <a:pPr algn="ctr"/>
                      <a:r>
                        <a:rPr lang="en-US" dirty="0" smtClean="0"/>
                        <a:t>9</a:t>
                      </a:r>
                      <a:endParaRPr lang="en-US" dirty="0"/>
                    </a:p>
                  </a:txBody>
                  <a:tcPr/>
                </a:tc>
                <a:tc>
                  <a:txBody>
                    <a:bodyPr/>
                    <a:lstStyle/>
                    <a:p>
                      <a:pPr algn="ctr"/>
                      <a:r>
                        <a:rPr lang="en-US" dirty="0" smtClean="0"/>
                        <a:t>6</a:t>
                      </a:r>
                      <a:endParaRPr lang="en-US" dirty="0"/>
                    </a:p>
                  </a:txBody>
                  <a:tcPr/>
                </a:tc>
                <a:tc>
                  <a:txBody>
                    <a:bodyPr/>
                    <a:lstStyle/>
                    <a:p>
                      <a:pPr algn="ctr"/>
                      <a:endParaRPr lang="en-US" dirty="0"/>
                    </a:p>
                  </a:txBody>
                  <a:tcPr/>
                </a:tc>
              </a:tr>
              <a:tr h="545498">
                <a:tc>
                  <a:txBody>
                    <a:bodyPr/>
                    <a:lstStyle/>
                    <a:p>
                      <a:pPr algn="ctr"/>
                      <a:r>
                        <a:rPr lang="en-US" dirty="0" smtClean="0"/>
                        <a:t>5</a:t>
                      </a:r>
                      <a:endParaRPr lang="en-US" dirty="0"/>
                    </a:p>
                  </a:txBody>
                  <a:tcPr/>
                </a:tc>
                <a:tc>
                  <a:txBody>
                    <a:bodyPr/>
                    <a:lstStyle/>
                    <a:p>
                      <a:pPr algn="ctr"/>
                      <a:r>
                        <a:rPr lang="en-US" dirty="0" smtClean="0"/>
                        <a:t>4</a:t>
                      </a:r>
                      <a:endParaRPr lang="en-US" dirty="0"/>
                    </a:p>
                  </a:txBody>
                  <a:tcPr/>
                </a:tc>
                <a:tc>
                  <a:txBody>
                    <a:bodyPr/>
                    <a:lstStyle/>
                    <a:p>
                      <a:pPr algn="ctr"/>
                      <a:r>
                        <a:rPr lang="en-US" dirty="0" smtClean="0"/>
                        <a:t>6</a:t>
                      </a:r>
                      <a:endParaRPr lang="en-US" dirty="0"/>
                    </a:p>
                  </a:txBody>
                  <a:tcPr/>
                </a:tc>
                <a:tc>
                  <a:txBody>
                    <a:bodyPr/>
                    <a:lstStyle/>
                    <a:p>
                      <a:pPr algn="ctr"/>
                      <a:r>
                        <a:rPr lang="en-US" dirty="0" smtClean="0"/>
                        <a:t>21</a:t>
                      </a:r>
                      <a:endParaRPr lang="en-US" dirty="0"/>
                    </a:p>
                  </a:txBody>
                  <a:tcPr/>
                </a:tc>
                <a:tc>
                  <a:txBody>
                    <a:bodyPr/>
                    <a:lstStyle/>
                    <a:p>
                      <a:pPr algn="ctr"/>
                      <a:r>
                        <a:rPr lang="en-US" dirty="0" smtClean="0"/>
                        <a:t>17</a:t>
                      </a:r>
                      <a:endParaRPr lang="en-US" dirty="0"/>
                    </a:p>
                  </a:txBody>
                  <a:tcPr/>
                </a:tc>
                <a:tc>
                  <a:txBody>
                    <a:bodyPr/>
                    <a:lstStyle/>
                    <a:p>
                      <a:pPr algn="ctr"/>
                      <a:endParaRPr lang="en-US" dirty="0"/>
                    </a:p>
                  </a:txBody>
                  <a:tcPr/>
                </a:tc>
              </a:tr>
              <a:tr h="456564">
                <a:tc>
                  <a:txBody>
                    <a:bodyPr/>
                    <a:lstStyle/>
                    <a:p>
                      <a:pPr algn="ctr"/>
                      <a:r>
                        <a:rPr lang="en-US" dirty="0" smtClean="0"/>
                        <a:t>6</a:t>
                      </a:r>
                      <a:endParaRPr lang="en-US" dirty="0"/>
                    </a:p>
                  </a:txBody>
                  <a:tcPr/>
                </a:tc>
                <a:tc>
                  <a:txBody>
                    <a:bodyPr/>
                    <a:lstStyle/>
                    <a:p>
                      <a:pPr algn="ctr"/>
                      <a:r>
                        <a:rPr lang="en-US" dirty="0" smtClean="0"/>
                        <a:t>5</a:t>
                      </a:r>
                      <a:endParaRPr lang="en-US" dirty="0"/>
                    </a:p>
                  </a:txBody>
                  <a:tcPr/>
                </a:tc>
                <a:tc>
                  <a:txBody>
                    <a:bodyPr/>
                    <a:lstStyle/>
                    <a:p>
                      <a:pPr algn="ctr"/>
                      <a:r>
                        <a:rPr lang="en-US" dirty="0" smtClean="0"/>
                        <a:t>3</a:t>
                      </a:r>
                      <a:endParaRPr lang="en-US" dirty="0"/>
                    </a:p>
                  </a:txBody>
                  <a:tcPr/>
                </a:tc>
                <a:tc>
                  <a:txBody>
                    <a:bodyPr/>
                    <a:lstStyle/>
                    <a:p>
                      <a:pPr algn="ctr"/>
                      <a:r>
                        <a:rPr lang="en-US" dirty="0" smtClean="0"/>
                        <a:t>19</a:t>
                      </a:r>
                      <a:endParaRPr lang="en-US" dirty="0"/>
                    </a:p>
                  </a:txBody>
                  <a:tcPr/>
                </a:tc>
                <a:tc>
                  <a:txBody>
                    <a:bodyPr/>
                    <a:lstStyle/>
                    <a:p>
                      <a:pPr algn="ctr"/>
                      <a:r>
                        <a:rPr lang="en-US" dirty="0" smtClean="0"/>
                        <a:t>13</a:t>
                      </a:r>
                      <a:endParaRPr lang="en-US" dirty="0"/>
                    </a:p>
                  </a:txBody>
                  <a:tcPr/>
                </a:tc>
                <a:tc>
                  <a:txBody>
                    <a:bodyPr/>
                    <a:lstStyle/>
                    <a:p>
                      <a:pPr algn="ctr"/>
                      <a:endParaRPr lang="en-US" dirty="0"/>
                    </a:p>
                  </a:txBody>
                  <a:tcPr/>
                </a:tc>
              </a:tr>
            </a:tbl>
          </a:graphicData>
        </a:graphic>
      </p:graphicFrame>
      <p:grpSp>
        <p:nvGrpSpPr>
          <p:cNvPr id="27" name="Group 26"/>
          <p:cNvGrpSpPr/>
          <p:nvPr/>
        </p:nvGrpSpPr>
        <p:grpSpPr>
          <a:xfrm>
            <a:off x="22664" y="6020044"/>
            <a:ext cx="12169336" cy="888659"/>
            <a:chOff x="132478" y="5756773"/>
            <a:chExt cx="12169336" cy="888659"/>
          </a:xfrm>
        </p:grpSpPr>
        <p:grpSp>
          <p:nvGrpSpPr>
            <p:cNvPr id="28" name="Group 27"/>
            <p:cNvGrpSpPr/>
            <p:nvPr/>
          </p:nvGrpSpPr>
          <p:grpSpPr>
            <a:xfrm>
              <a:off x="132478" y="5756773"/>
              <a:ext cx="6354703" cy="888659"/>
              <a:chOff x="1042861" y="5559444"/>
              <a:chExt cx="6354703" cy="888659"/>
            </a:xfrm>
          </p:grpSpPr>
          <p:grpSp>
            <p:nvGrpSpPr>
              <p:cNvPr id="39" name="Group 38"/>
              <p:cNvGrpSpPr/>
              <p:nvPr/>
            </p:nvGrpSpPr>
            <p:grpSpPr>
              <a:xfrm>
                <a:off x="1042861" y="5583238"/>
                <a:ext cx="1546316" cy="853426"/>
                <a:chOff x="3480547" y="5150225"/>
                <a:chExt cx="1546316" cy="853426"/>
              </a:xfrm>
            </p:grpSpPr>
            <p:sp>
              <p:nvSpPr>
                <p:cNvPr id="48" name="Rectangle 47"/>
                <p:cNvSpPr/>
                <p:nvPr/>
              </p:nvSpPr>
              <p:spPr>
                <a:xfrm>
                  <a:off x="3644153" y="5150225"/>
                  <a:ext cx="1143000"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 P1</a:t>
                  </a:r>
                  <a:endParaRPr lang="en-US" sz="2400" dirty="0"/>
                </a:p>
              </p:txBody>
            </p:sp>
            <p:sp>
              <p:nvSpPr>
                <p:cNvPr id="49" name="TextBox 48"/>
                <p:cNvSpPr txBox="1"/>
                <p:nvPr/>
              </p:nvSpPr>
              <p:spPr>
                <a:xfrm>
                  <a:off x="3480547" y="5634319"/>
                  <a:ext cx="295835" cy="369332"/>
                </a:xfrm>
                <a:prstGeom prst="rect">
                  <a:avLst/>
                </a:prstGeom>
                <a:noFill/>
              </p:spPr>
              <p:txBody>
                <a:bodyPr wrap="square" rtlCol="0">
                  <a:spAutoFit/>
                </a:bodyPr>
                <a:lstStyle/>
                <a:p>
                  <a:r>
                    <a:rPr lang="en-US" dirty="0" smtClean="0"/>
                    <a:t>0</a:t>
                  </a:r>
                  <a:endParaRPr lang="en-US" dirty="0"/>
                </a:p>
              </p:txBody>
            </p:sp>
            <p:sp>
              <p:nvSpPr>
                <p:cNvPr id="50" name="TextBox 49"/>
                <p:cNvSpPr txBox="1"/>
                <p:nvPr/>
              </p:nvSpPr>
              <p:spPr>
                <a:xfrm>
                  <a:off x="4581618" y="5593364"/>
                  <a:ext cx="445245" cy="369332"/>
                </a:xfrm>
                <a:prstGeom prst="rect">
                  <a:avLst/>
                </a:prstGeom>
                <a:noFill/>
              </p:spPr>
              <p:txBody>
                <a:bodyPr wrap="square" rtlCol="0">
                  <a:spAutoFit/>
                </a:bodyPr>
                <a:lstStyle/>
                <a:p>
                  <a:r>
                    <a:rPr lang="en-US" dirty="0"/>
                    <a:t>1</a:t>
                  </a:r>
                  <a:endParaRPr lang="en-US" dirty="0"/>
                </a:p>
              </p:txBody>
            </p:sp>
          </p:grpSp>
          <p:sp>
            <p:nvSpPr>
              <p:cNvPr id="40" name="Rectangle 39"/>
              <p:cNvSpPr/>
              <p:nvPr/>
            </p:nvSpPr>
            <p:spPr>
              <a:xfrm>
                <a:off x="2388312" y="5576616"/>
                <a:ext cx="1143000"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 P2</a:t>
                </a:r>
                <a:endParaRPr lang="en-US" sz="2400" dirty="0"/>
              </a:p>
            </p:txBody>
          </p:sp>
          <p:sp>
            <p:nvSpPr>
              <p:cNvPr id="41" name="TextBox 40"/>
              <p:cNvSpPr txBox="1"/>
              <p:nvPr/>
            </p:nvSpPr>
            <p:spPr>
              <a:xfrm>
                <a:off x="3304019" y="6067332"/>
                <a:ext cx="445245" cy="369332"/>
              </a:xfrm>
              <a:prstGeom prst="rect">
                <a:avLst/>
              </a:prstGeom>
              <a:noFill/>
            </p:spPr>
            <p:txBody>
              <a:bodyPr wrap="square" rtlCol="0">
                <a:spAutoFit/>
              </a:bodyPr>
              <a:lstStyle/>
              <a:p>
                <a:r>
                  <a:rPr lang="en-US" dirty="0" smtClean="0"/>
                  <a:t>2</a:t>
                </a:r>
                <a:endParaRPr lang="en-US" dirty="0"/>
              </a:p>
            </p:txBody>
          </p:sp>
          <p:sp>
            <p:nvSpPr>
              <p:cNvPr id="42" name="Rectangle 41"/>
              <p:cNvSpPr/>
              <p:nvPr/>
            </p:nvSpPr>
            <p:spPr>
              <a:xfrm>
                <a:off x="3557217" y="5576616"/>
                <a:ext cx="1143000"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 P3</a:t>
                </a:r>
                <a:endParaRPr lang="en-US" sz="2400" dirty="0"/>
              </a:p>
            </p:txBody>
          </p:sp>
          <p:sp>
            <p:nvSpPr>
              <p:cNvPr id="43" name="TextBox 42"/>
              <p:cNvSpPr txBox="1"/>
              <p:nvPr/>
            </p:nvSpPr>
            <p:spPr>
              <a:xfrm>
                <a:off x="4554500" y="6078771"/>
                <a:ext cx="445245" cy="369332"/>
              </a:xfrm>
              <a:prstGeom prst="rect">
                <a:avLst/>
              </a:prstGeom>
              <a:noFill/>
            </p:spPr>
            <p:txBody>
              <a:bodyPr wrap="square" rtlCol="0">
                <a:spAutoFit/>
              </a:bodyPr>
              <a:lstStyle/>
              <a:p>
                <a:r>
                  <a:rPr lang="en-US" dirty="0"/>
                  <a:t>3</a:t>
                </a:r>
                <a:endParaRPr lang="en-US" dirty="0"/>
              </a:p>
            </p:txBody>
          </p:sp>
          <p:sp>
            <p:nvSpPr>
              <p:cNvPr id="44" name="Rectangle 43"/>
              <p:cNvSpPr/>
              <p:nvPr/>
            </p:nvSpPr>
            <p:spPr>
              <a:xfrm>
                <a:off x="4714072" y="5566967"/>
                <a:ext cx="1143000"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 P4</a:t>
                </a:r>
                <a:endParaRPr lang="en-US" sz="2400" dirty="0"/>
              </a:p>
            </p:txBody>
          </p:sp>
          <p:sp>
            <p:nvSpPr>
              <p:cNvPr id="45" name="Rectangle 44"/>
              <p:cNvSpPr/>
              <p:nvPr/>
            </p:nvSpPr>
            <p:spPr>
              <a:xfrm>
                <a:off x="5892402" y="5559444"/>
                <a:ext cx="1143000"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 P3</a:t>
                </a:r>
                <a:endParaRPr lang="en-US" sz="2400" dirty="0"/>
              </a:p>
            </p:txBody>
          </p:sp>
          <p:sp>
            <p:nvSpPr>
              <p:cNvPr id="46" name="TextBox 45"/>
              <p:cNvSpPr txBox="1"/>
              <p:nvPr/>
            </p:nvSpPr>
            <p:spPr>
              <a:xfrm>
                <a:off x="5617461" y="6035490"/>
                <a:ext cx="445245" cy="369332"/>
              </a:xfrm>
              <a:prstGeom prst="rect">
                <a:avLst/>
              </a:prstGeom>
              <a:noFill/>
            </p:spPr>
            <p:txBody>
              <a:bodyPr wrap="square" rtlCol="0">
                <a:spAutoFit/>
              </a:bodyPr>
              <a:lstStyle/>
              <a:p>
                <a:r>
                  <a:rPr lang="en-US" dirty="0" smtClean="0"/>
                  <a:t>4</a:t>
                </a:r>
                <a:endParaRPr lang="en-US" dirty="0"/>
              </a:p>
            </p:txBody>
          </p:sp>
          <p:sp>
            <p:nvSpPr>
              <p:cNvPr id="47" name="TextBox 46"/>
              <p:cNvSpPr txBox="1"/>
              <p:nvPr/>
            </p:nvSpPr>
            <p:spPr>
              <a:xfrm>
                <a:off x="6952319" y="6039880"/>
                <a:ext cx="445245" cy="369332"/>
              </a:xfrm>
              <a:prstGeom prst="rect">
                <a:avLst/>
              </a:prstGeom>
              <a:noFill/>
            </p:spPr>
            <p:txBody>
              <a:bodyPr wrap="square" rtlCol="0">
                <a:spAutoFit/>
              </a:bodyPr>
              <a:lstStyle/>
              <a:p>
                <a:r>
                  <a:rPr lang="en-US" dirty="0" smtClean="0"/>
                  <a:t>5</a:t>
                </a:r>
                <a:endParaRPr lang="en-US" dirty="0"/>
              </a:p>
            </p:txBody>
          </p:sp>
        </p:grpSp>
        <p:sp>
          <p:nvSpPr>
            <p:cNvPr id="29" name="Rectangle 28"/>
            <p:cNvSpPr/>
            <p:nvPr/>
          </p:nvSpPr>
          <p:spPr>
            <a:xfrm>
              <a:off x="6146213" y="5757326"/>
              <a:ext cx="1143000"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 P3</a:t>
              </a:r>
              <a:endParaRPr lang="en-US" sz="2400" dirty="0"/>
            </a:p>
          </p:txBody>
        </p:sp>
        <p:sp>
          <p:nvSpPr>
            <p:cNvPr id="30" name="TextBox 29"/>
            <p:cNvSpPr txBox="1"/>
            <p:nvPr/>
          </p:nvSpPr>
          <p:spPr>
            <a:xfrm>
              <a:off x="7182018" y="6215815"/>
              <a:ext cx="445245" cy="369332"/>
            </a:xfrm>
            <a:prstGeom prst="rect">
              <a:avLst/>
            </a:prstGeom>
            <a:noFill/>
          </p:spPr>
          <p:txBody>
            <a:bodyPr wrap="square" rtlCol="0">
              <a:spAutoFit/>
            </a:bodyPr>
            <a:lstStyle/>
            <a:p>
              <a:r>
                <a:rPr lang="en-US" dirty="0"/>
                <a:t>6</a:t>
              </a:r>
              <a:endParaRPr lang="en-US" dirty="0"/>
            </a:p>
          </p:txBody>
        </p:sp>
        <p:sp>
          <p:nvSpPr>
            <p:cNvPr id="31" name="Rectangle 30"/>
            <p:cNvSpPr/>
            <p:nvPr/>
          </p:nvSpPr>
          <p:spPr>
            <a:xfrm>
              <a:off x="7296474" y="5756773"/>
              <a:ext cx="1143000"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 P6</a:t>
              </a:r>
              <a:endParaRPr lang="en-US" sz="2400" dirty="0"/>
            </a:p>
          </p:txBody>
        </p:sp>
        <p:sp>
          <p:nvSpPr>
            <p:cNvPr id="32" name="TextBox 31"/>
            <p:cNvSpPr txBox="1"/>
            <p:nvPr/>
          </p:nvSpPr>
          <p:spPr>
            <a:xfrm>
              <a:off x="8332279" y="6215262"/>
              <a:ext cx="445245" cy="369332"/>
            </a:xfrm>
            <a:prstGeom prst="rect">
              <a:avLst/>
            </a:prstGeom>
            <a:noFill/>
          </p:spPr>
          <p:txBody>
            <a:bodyPr wrap="square" rtlCol="0">
              <a:spAutoFit/>
            </a:bodyPr>
            <a:lstStyle/>
            <a:p>
              <a:r>
                <a:rPr lang="en-US" dirty="0" smtClean="0"/>
                <a:t>7</a:t>
              </a:r>
              <a:endParaRPr lang="en-US" dirty="0"/>
            </a:p>
          </p:txBody>
        </p:sp>
        <p:sp>
          <p:nvSpPr>
            <p:cNvPr id="33" name="Rectangle 32"/>
            <p:cNvSpPr/>
            <p:nvPr/>
          </p:nvSpPr>
          <p:spPr>
            <a:xfrm>
              <a:off x="8473542" y="5767774"/>
              <a:ext cx="1143000"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 P5</a:t>
              </a:r>
              <a:endParaRPr lang="en-US" sz="2400" dirty="0"/>
            </a:p>
          </p:txBody>
        </p:sp>
        <p:sp>
          <p:nvSpPr>
            <p:cNvPr id="34" name="TextBox 33"/>
            <p:cNvSpPr txBox="1"/>
            <p:nvPr/>
          </p:nvSpPr>
          <p:spPr>
            <a:xfrm>
              <a:off x="9509347" y="6226263"/>
              <a:ext cx="445245" cy="369332"/>
            </a:xfrm>
            <a:prstGeom prst="rect">
              <a:avLst/>
            </a:prstGeom>
            <a:noFill/>
          </p:spPr>
          <p:txBody>
            <a:bodyPr wrap="square" rtlCol="0">
              <a:spAutoFit/>
            </a:bodyPr>
            <a:lstStyle/>
            <a:p>
              <a:r>
                <a:rPr lang="en-US" dirty="0"/>
                <a:t>9</a:t>
              </a:r>
              <a:endParaRPr lang="en-US" dirty="0"/>
            </a:p>
          </p:txBody>
        </p:sp>
        <p:sp>
          <p:nvSpPr>
            <p:cNvPr id="35" name="Rectangle 34"/>
            <p:cNvSpPr/>
            <p:nvPr/>
          </p:nvSpPr>
          <p:spPr>
            <a:xfrm>
              <a:off x="9649387" y="5783621"/>
              <a:ext cx="1143000"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 P2</a:t>
              </a:r>
              <a:endParaRPr lang="en-US" sz="2400" dirty="0"/>
            </a:p>
          </p:txBody>
        </p:sp>
        <p:sp>
          <p:nvSpPr>
            <p:cNvPr id="36" name="TextBox 35"/>
            <p:cNvSpPr txBox="1"/>
            <p:nvPr/>
          </p:nvSpPr>
          <p:spPr>
            <a:xfrm>
              <a:off x="10685192" y="6242110"/>
              <a:ext cx="445245" cy="369332"/>
            </a:xfrm>
            <a:prstGeom prst="rect">
              <a:avLst/>
            </a:prstGeom>
            <a:noFill/>
          </p:spPr>
          <p:txBody>
            <a:bodyPr wrap="square" rtlCol="0">
              <a:spAutoFit/>
            </a:bodyPr>
            <a:lstStyle/>
            <a:p>
              <a:r>
                <a:rPr lang="en-US" dirty="0" smtClean="0"/>
                <a:t>13</a:t>
              </a:r>
              <a:endParaRPr lang="en-US" dirty="0"/>
            </a:p>
          </p:txBody>
        </p:sp>
        <p:sp>
          <p:nvSpPr>
            <p:cNvPr id="37" name="Rectangle 36"/>
            <p:cNvSpPr/>
            <p:nvPr/>
          </p:nvSpPr>
          <p:spPr>
            <a:xfrm>
              <a:off x="10820764" y="5781629"/>
              <a:ext cx="1143000"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 P1</a:t>
              </a:r>
              <a:endParaRPr lang="en-US" sz="2400" dirty="0"/>
            </a:p>
          </p:txBody>
        </p:sp>
        <p:sp>
          <p:nvSpPr>
            <p:cNvPr id="38" name="TextBox 37"/>
            <p:cNvSpPr txBox="1"/>
            <p:nvPr/>
          </p:nvSpPr>
          <p:spPr>
            <a:xfrm>
              <a:off x="11856569" y="6240118"/>
              <a:ext cx="445245" cy="369332"/>
            </a:xfrm>
            <a:prstGeom prst="rect">
              <a:avLst/>
            </a:prstGeom>
            <a:noFill/>
          </p:spPr>
          <p:txBody>
            <a:bodyPr wrap="square" rtlCol="0">
              <a:spAutoFit/>
            </a:bodyPr>
            <a:lstStyle/>
            <a:p>
              <a:r>
                <a:rPr lang="en-US" dirty="0" smtClean="0"/>
                <a:t>19</a:t>
              </a:r>
              <a:endParaRPr lang="en-US" dirty="0"/>
            </a:p>
          </p:txBody>
        </p:sp>
      </p:grpSp>
      <p:sp>
        <p:nvSpPr>
          <p:cNvPr id="51" name="Title 1"/>
          <p:cNvSpPr txBox="1"/>
          <p:nvPr/>
        </p:nvSpPr>
        <p:spPr>
          <a:xfrm>
            <a:off x="0" y="182880"/>
            <a:ext cx="12192000" cy="1626895"/>
          </a:xfrm>
          <a:prstGeom prst="rect">
            <a:avLst/>
          </a:prstGeom>
          <a:solidFill>
            <a:schemeClr val="accent2"/>
          </a:solidFill>
        </p:spPr>
        <p:txBody>
          <a:bodyPr vert="horz" lIns="91440" tIns="45720" rIns="91440" bIns="45720" rtlCol="0" anchor="ctr">
            <a:normAutofit fontScale="97500"/>
          </a:bodyPr>
          <a:lst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a:lstStyle>
          <a:p>
            <a:r>
              <a:rPr lang="en-US" b="1" dirty="0">
                <a:effectLst>
                  <a:outerShdw blurRad="38100" dist="38100" dir="2700000" algn="tl">
                    <a:srgbClr val="000000">
                      <a:alpha val="43137"/>
                    </a:srgbClr>
                  </a:outerShdw>
                </a:effectLst>
              </a:rPr>
              <a:t>Round-Robin (RR) </a:t>
            </a:r>
            <a:r>
              <a:rPr lang="en-US" b="1" dirty="0"/>
              <a:t>Performance</a:t>
            </a:r>
            <a:endParaRPr lang="en-US" dirty="0"/>
          </a:p>
          <a:p>
            <a:r>
              <a:rPr lang="en-US" b="1" dirty="0"/>
              <a:t> </a:t>
            </a:r>
            <a:endParaRPr lang="en-US" b="1"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84176"/>
            <a:ext cx="10377399" cy="1508760"/>
          </a:xfrm>
        </p:spPr>
        <p:txBody>
          <a:bodyPr>
            <a:normAutofit fontScale="90000"/>
          </a:bodyPr>
          <a:lstStyle/>
          <a:p>
            <a:br>
              <a:rPr lang="en-US" b="1" dirty="0"/>
            </a:br>
            <a:br>
              <a:rPr lang="en-US" b="1" dirty="0"/>
            </a:br>
            <a:endParaRPr lang="en-US" dirty="0"/>
          </a:p>
        </p:txBody>
      </p:sp>
      <p:sp>
        <p:nvSpPr>
          <p:cNvPr id="3" name="Content Placeholder 2"/>
          <p:cNvSpPr>
            <a:spLocks noGrp="1"/>
          </p:cNvSpPr>
          <p:nvPr>
            <p:ph idx="1"/>
          </p:nvPr>
        </p:nvSpPr>
        <p:spPr/>
        <p:txBody>
          <a:bodyPr/>
          <a:lstStyle/>
          <a:p>
            <a:pPr marL="0" indent="0">
              <a:buNone/>
            </a:pPr>
            <a:endParaRPr lang="en-US" dirty="0" smtClean="0"/>
          </a:p>
          <a:p>
            <a:r>
              <a:rPr lang="en-US" dirty="0" smtClean="0"/>
              <a:t>WT= TAT - BT</a:t>
            </a:r>
            <a:endParaRPr lang="en-US" dirty="0" smtClean="0"/>
          </a:p>
          <a:p>
            <a:endParaRPr lang="en-US" dirty="0"/>
          </a:p>
          <a:p>
            <a:endParaRPr lang="en-US" dirty="0" smtClean="0"/>
          </a:p>
          <a:p>
            <a:endParaRPr lang="en-US" dirty="0"/>
          </a:p>
          <a:p>
            <a:endParaRPr lang="en-US" dirty="0" smtClean="0"/>
          </a:p>
          <a:p>
            <a:endParaRPr lang="en-US" dirty="0"/>
          </a:p>
        </p:txBody>
      </p:sp>
      <p:grpSp>
        <p:nvGrpSpPr>
          <p:cNvPr id="26" name="Group 25"/>
          <p:cNvGrpSpPr/>
          <p:nvPr/>
        </p:nvGrpSpPr>
        <p:grpSpPr>
          <a:xfrm>
            <a:off x="22664" y="6020044"/>
            <a:ext cx="12169336" cy="888659"/>
            <a:chOff x="132478" y="5756773"/>
            <a:chExt cx="12169336" cy="888659"/>
          </a:xfrm>
        </p:grpSpPr>
        <p:grpSp>
          <p:nvGrpSpPr>
            <p:cNvPr id="27" name="Group 26"/>
            <p:cNvGrpSpPr/>
            <p:nvPr/>
          </p:nvGrpSpPr>
          <p:grpSpPr>
            <a:xfrm>
              <a:off x="132478" y="5756773"/>
              <a:ext cx="6354703" cy="888659"/>
              <a:chOff x="1042861" y="5559444"/>
              <a:chExt cx="6354703" cy="888659"/>
            </a:xfrm>
          </p:grpSpPr>
          <p:grpSp>
            <p:nvGrpSpPr>
              <p:cNvPr id="39" name="Group 38"/>
              <p:cNvGrpSpPr/>
              <p:nvPr/>
            </p:nvGrpSpPr>
            <p:grpSpPr>
              <a:xfrm>
                <a:off x="1042861" y="5583238"/>
                <a:ext cx="1546316" cy="853426"/>
                <a:chOff x="3480547" y="5150225"/>
                <a:chExt cx="1546316" cy="853426"/>
              </a:xfrm>
            </p:grpSpPr>
            <p:sp>
              <p:nvSpPr>
                <p:cNvPr id="48" name="Rectangle 47"/>
                <p:cNvSpPr/>
                <p:nvPr/>
              </p:nvSpPr>
              <p:spPr>
                <a:xfrm>
                  <a:off x="3644153" y="5150225"/>
                  <a:ext cx="1143000"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 P1</a:t>
                  </a:r>
                  <a:endParaRPr lang="en-US" sz="2400" dirty="0"/>
                </a:p>
              </p:txBody>
            </p:sp>
            <p:sp>
              <p:nvSpPr>
                <p:cNvPr id="49" name="TextBox 48"/>
                <p:cNvSpPr txBox="1"/>
                <p:nvPr/>
              </p:nvSpPr>
              <p:spPr>
                <a:xfrm>
                  <a:off x="3480547" y="5634319"/>
                  <a:ext cx="295835" cy="369332"/>
                </a:xfrm>
                <a:prstGeom prst="rect">
                  <a:avLst/>
                </a:prstGeom>
                <a:noFill/>
              </p:spPr>
              <p:txBody>
                <a:bodyPr wrap="square" rtlCol="0">
                  <a:spAutoFit/>
                </a:bodyPr>
                <a:lstStyle/>
                <a:p>
                  <a:r>
                    <a:rPr lang="en-US" dirty="0" smtClean="0"/>
                    <a:t>0</a:t>
                  </a:r>
                  <a:endParaRPr lang="en-US" dirty="0"/>
                </a:p>
              </p:txBody>
            </p:sp>
            <p:sp>
              <p:nvSpPr>
                <p:cNvPr id="50" name="TextBox 49"/>
                <p:cNvSpPr txBox="1"/>
                <p:nvPr/>
              </p:nvSpPr>
              <p:spPr>
                <a:xfrm>
                  <a:off x="4581618" y="5593364"/>
                  <a:ext cx="445245" cy="369332"/>
                </a:xfrm>
                <a:prstGeom prst="rect">
                  <a:avLst/>
                </a:prstGeom>
                <a:noFill/>
              </p:spPr>
              <p:txBody>
                <a:bodyPr wrap="square" rtlCol="0">
                  <a:spAutoFit/>
                </a:bodyPr>
                <a:lstStyle/>
                <a:p>
                  <a:r>
                    <a:rPr lang="en-US" dirty="0"/>
                    <a:t>1</a:t>
                  </a:r>
                  <a:endParaRPr lang="en-US" dirty="0"/>
                </a:p>
              </p:txBody>
            </p:sp>
          </p:grpSp>
          <p:sp>
            <p:nvSpPr>
              <p:cNvPr id="40" name="Rectangle 39"/>
              <p:cNvSpPr/>
              <p:nvPr/>
            </p:nvSpPr>
            <p:spPr>
              <a:xfrm>
                <a:off x="2388312" y="5576616"/>
                <a:ext cx="1143000"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 P2</a:t>
                </a:r>
                <a:endParaRPr lang="en-US" sz="2400" dirty="0"/>
              </a:p>
            </p:txBody>
          </p:sp>
          <p:sp>
            <p:nvSpPr>
              <p:cNvPr id="41" name="TextBox 40"/>
              <p:cNvSpPr txBox="1"/>
              <p:nvPr/>
            </p:nvSpPr>
            <p:spPr>
              <a:xfrm>
                <a:off x="3304019" y="6067332"/>
                <a:ext cx="445245" cy="369332"/>
              </a:xfrm>
              <a:prstGeom prst="rect">
                <a:avLst/>
              </a:prstGeom>
              <a:noFill/>
            </p:spPr>
            <p:txBody>
              <a:bodyPr wrap="square" rtlCol="0">
                <a:spAutoFit/>
              </a:bodyPr>
              <a:lstStyle/>
              <a:p>
                <a:r>
                  <a:rPr lang="en-US" dirty="0" smtClean="0"/>
                  <a:t>2</a:t>
                </a:r>
                <a:endParaRPr lang="en-US" dirty="0"/>
              </a:p>
            </p:txBody>
          </p:sp>
          <p:sp>
            <p:nvSpPr>
              <p:cNvPr id="42" name="Rectangle 41"/>
              <p:cNvSpPr/>
              <p:nvPr/>
            </p:nvSpPr>
            <p:spPr>
              <a:xfrm>
                <a:off x="3557217" y="5576616"/>
                <a:ext cx="1143000"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 P3</a:t>
                </a:r>
                <a:endParaRPr lang="en-US" sz="2400" dirty="0"/>
              </a:p>
            </p:txBody>
          </p:sp>
          <p:sp>
            <p:nvSpPr>
              <p:cNvPr id="43" name="TextBox 42"/>
              <p:cNvSpPr txBox="1"/>
              <p:nvPr/>
            </p:nvSpPr>
            <p:spPr>
              <a:xfrm>
                <a:off x="4554500" y="6078771"/>
                <a:ext cx="445245" cy="369332"/>
              </a:xfrm>
              <a:prstGeom prst="rect">
                <a:avLst/>
              </a:prstGeom>
              <a:noFill/>
            </p:spPr>
            <p:txBody>
              <a:bodyPr wrap="square" rtlCol="0">
                <a:spAutoFit/>
              </a:bodyPr>
              <a:lstStyle/>
              <a:p>
                <a:r>
                  <a:rPr lang="en-US" dirty="0"/>
                  <a:t>3</a:t>
                </a:r>
                <a:endParaRPr lang="en-US" dirty="0"/>
              </a:p>
            </p:txBody>
          </p:sp>
          <p:sp>
            <p:nvSpPr>
              <p:cNvPr id="44" name="Rectangle 43"/>
              <p:cNvSpPr/>
              <p:nvPr/>
            </p:nvSpPr>
            <p:spPr>
              <a:xfrm>
                <a:off x="4714072" y="5566967"/>
                <a:ext cx="1143000"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 P4</a:t>
                </a:r>
                <a:endParaRPr lang="en-US" sz="2400" dirty="0"/>
              </a:p>
            </p:txBody>
          </p:sp>
          <p:sp>
            <p:nvSpPr>
              <p:cNvPr id="45" name="Rectangle 44"/>
              <p:cNvSpPr/>
              <p:nvPr/>
            </p:nvSpPr>
            <p:spPr>
              <a:xfrm>
                <a:off x="5892402" y="5559444"/>
                <a:ext cx="1143000"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 P3</a:t>
                </a:r>
                <a:endParaRPr lang="en-US" sz="2400" dirty="0"/>
              </a:p>
            </p:txBody>
          </p:sp>
          <p:sp>
            <p:nvSpPr>
              <p:cNvPr id="46" name="TextBox 45"/>
              <p:cNvSpPr txBox="1"/>
              <p:nvPr/>
            </p:nvSpPr>
            <p:spPr>
              <a:xfrm>
                <a:off x="5617461" y="6035490"/>
                <a:ext cx="445245" cy="369332"/>
              </a:xfrm>
              <a:prstGeom prst="rect">
                <a:avLst/>
              </a:prstGeom>
              <a:noFill/>
            </p:spPr>
            <p:txBody>
              <a:bodyPr wrap="square" rtlCol="0">
                <a:spAutoFit/>
              </a:bodyPr>
              <a:lstStyle/>
              <a:p>
                <a:r>
                  <a:rPr lang="en-US" dirty="0" smtClean="0"/>
                  <a:t>4</a:t>
                </a:r>
                <a:endParaRPr lang="en-US" dirty="0"/>
              </a:p>
            </p:txBody>
          </p:sp>
          <p:sp>
            <p:nvSpPr>
              <p:cNvPr id="47" name="TextBox 46"/>
              <p:cNvSpPr txBox="1"/>
              <p:nvPr/>
            </p:nvSpPr>
            <p:spPr>
              <a:xfrm>
                <a:off x="6952319" y="6039880"/>
                <a:ext cx="445245" cy="369332"/>
              </a:xfrm>
              <a:prstGeom prst="rect">
                <a:avLst/>
              </a:prstGeom>
              <a:noFill/>
            </p:spPr>
            <p:txBody>
              <a:bodyPr wrap="square" rtlCol="0">
                <a:spAutoFit/>
              </a:bodyPr>
              <a:lstStyle/>
              <a:p>
                <a:r>
                  <a:rPr lang="en-US" dirty="0" smtClean="0"/>
                  <a:t>5</a:t>
                </a:r>
                <a:endParaRPr lang="en-US" dirty="0"/>
              </a:p>
            </p:txBody>
          </p:sp>
        </p:grpSp>
        <p:sp>
          <p:nvSpPr>
            <p:cNvPr id="28" name="Rectangle 27"/>
            <p:cNvSpPr/>
            <p:nvPr/>
          </p:nvSpPr>
          <p:spPr>
            <a:xfrm>
              <a:off x="6146213" y="5757326"/>
              <a:ext cx="1143000"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 P3</a:t>
              </a:r>
              <a:endParaRPr lang="en-US" sz="2400" dirty="0"/>
            </a:p>
          </p:txBody>
        </p:sp>
        <p:sp>
          <p:nvSpPr>
            <p:cNvPr id="29" name="TextBox 28"/>
            <p:cNvSpPr txBox="1"/>
            <p:nvPr/>
          </p:nvSpPr>
          <p:spPr>
            <a:xfrm>
              <a:off x="7182018" y="6215815"/>
              <a:ext cx="445245" cy="369332"/>
            </a:xfrm>
            <a:prstGeom prst="rect">
              <a:avLst/>
            </a:prstGeom>
            <a:noFill/>
          </p:spPr>
          <p:txBody>
            <a:bodyPr wrap="square" rtlCol="0">
              <a:spAutoFit/>
            </a:bodyPr>
            <a:lstStyle/>
            <a:p>
              <a:r>
                <a:rPr lang="en-US" dirty="0"/>
                <a:t>6</a:t>
              </a:r>
              <a:endParaRPr lang="en-US" dirty="0"/>
            </a:p>
          </p:txBody>
        </p:sp>
        <p:sp>
          <p:nvSpPr>
            <p:cNvPr id="30" name="Rectangle 29"/>
            <p:cNvSpPr/>
            <p:nvPr/>
          </p:nvSpPr>
          <p:spPr>
            <a:xfrm>
              <a:off x="7296474" y="5756773"/>
              <a:ext cx="1143000"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 P6</a:t>
              </a:r>
              <a:endParaRPr lang="en-US" sz="2400" dirty="0"/>
            </a:p>
          </p:txBody>
        </p:sp>
        <p:sp>
          <p:nvSpPr>
            <p:cNvPr id="31" name="TextBox 30"/>
            <p:cNvSpPr txBox="1"/>
            <p:nvPr/>
          </p:nvSpPr>
          <p:spPr>
            <a:xfrm>
              <a:off x="8332279" y="6215262"/>
              <a:ext cx="445245" cy="369332"/>
            </a:xfrm>
            <a:prstGeom prst="rect">
              <a:avLst/>
            </a:prstGeom>
            <a:noFill/>
          </p:spPr>
          <p:txBody>
            <a:bodyPr wrap="square" rtlCol="0">
              <a:spAutoFit/>
            </a:bodyPr>
            <a:lstStyle/>
            <a:p>
              <a:r>
                <a:rPr lang="en-US" dirty="0" smtClean="0"/>
                <a:t>7</a:t>
              </a:r>
              <a:endParaRPr lang="en-US" dirty="0"/>
            </a:p>
          </p:txBody>
        </p:sp>
        <p:sp>
          <p:nvSpPr>
            <p:cNvPr id="33" name="Rectangle 32"/>
            <p:cNvSpPr/>
            <p:nvPr/>
          </p:nvSpPr>
          <p:spPr>
            <a:xfrm>
              <a:off x="8473542" y="5767774"/>
              <a:ext cx="1143000"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 P5</a:t>
              </a:r>
              <a:endParaRPr lang="en-US" sz="2400" dirty="0"/>
            </a:p>
          </p:txBody>
        </p:sp>
        <p:sp>
          <p:nvSpPr>
            <p:cNvPr id="34" name="TextBox 33"/>
            <p:cNvSpPr txBox="1"/>
            <p:nvPr/>
          </p:nvSpPr>
          <p:spPr>
            <a:xfrm>
              <a:off x="9509347" y="6226263"/>
              <a:ext cx="445245" cy="369332"/>
            </a:xfrm>
            <a:prstGeom prst="rect">
              <a:avLst/>
            </a:prstGeom>
            <a:noFill/>
          </p:spPr>
          <p:txBody>
            <a:bodyPr wrap="square" rtlCol="0">
              <a:spAutoFit/>
            </a:bodyPr>
            <a:lstStyle/>
            <a:p>
              <a:r>
                <a:rPr lang="en-US" dirty="0"/>
                <a:t>9</a:t>
              </a:r>
              <a:endParaRPr lang="en-US" dirty="0"/>
            </a:p>
          </p:txBody>
        </p:sp>
        <p:sp>
          <p:nvSpPr>
            <p:cNvPr id="35" name="Rectangle 34"/>
            <p:cNvSpPr/>
            <p:nvPr/>
          </p:nvSpPr>
          <p:spPr>
            <a:xfrm>
              <a:off x="9649387" y="5783621"/>
              <a:ext cx="1143000"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 P2</a:t>
              </a:r>
              <a:endParaRPr lang="en-US" sz="2400" dirty="0"/>
            </a:p>
          </p:txBody>
        </p:sp>
        <p:sp>
          <p:nvSpPr>
            <p:cNvPr id="36" name="TextBox 35"/>
            <p:cNvSpPr txBox="1"/>
            <p:nvPr/>
          </p:nvSpPr>
          <p:spPr>
            <a:xfrm>
              <a:off x="10685192" y="6242110"/>
              <a:ext cx="445245" cy="369332"/>
            </a:xfrm>
            <a:prstGeom prst="rect">
              <a:avLst/>
            </a:prstGeom>
            <a:noFill/>
          </p:spPr>
          <p:txBody>
            <a:bodyPr wrap="square" rtlCol="0">
              <a:spAutoFit/>
            </a:bodyPr>
            <a:lstStyle/>
            <a:p>
              <a:r>
                <a:rPr lang="en-US" dirty="0" smtClean="0"/>
                <a:t>13</a:t>
              </a:r>
              <a:endParaRPr lang="en-US" dirty="0"/>
            </a:p>
          </p:txBody>
        </p:sp>
        <p:sp>
          <p:nvSpPr>
            <p:cNvPr id="37" name="Rectangle 36"/>
            <p:cNvSpPr/>
            <p:nvPr/>
          </p:nvSpPr>
          <p:spPr>
            <a:xfrm>
              <a:off x="10820764" y="5781629"/>
              <a:ext cx="1143000"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 P1</a:t>
              </a:r>
              <a:endParaRPr lang="en-US" sz="2400" dirty="0"/>
            </a:p>
          </p:txBody>
        </p:sp>
        <p:sp>
          <p:nvSpPr>
            <p:cNvPr id="38" name="TextBox 37"/>
            <p:cNvSpPr txBox="1"/>
            <p:nvPr/>
          </p:nvSpPr>
          <p:spPr>
            <a:xfrm>
              <a:off x="11856569" y="6240118"/>
              <a:ext cx="445245" cy="369332"/>
            </a:xfrm>
            <a:prstGeom prst="rect">
              <a:avLst/>
            </a:prstGeom>
            <a:noFill/>
          </p:spPr>
          <p:txBody>
            <a:bodyPr wrap="square" rtlCol="0">
              <a:spAutoFit/>
            </a:bodyPr>
            <a:lstStyle/>
            <a:p>
              <a:r>
                <a:rPr lang="en-US" dirty="0" smtClean="0"/>
                <a:t>19</a:t>
              </a:r>
              <a:endParaRPr lang="en-US" dirty="0"/>
            </a:p>
          </p:txBody>
        </p:sp>
      </p:grpSp>
      <p:graphicFrame>
        <p:nvGraphicFramePr>
          <p:cNvPr id="51" name="Table 50"/>
          <p:cNvGraphicFramePr>
            <a:graphicFrameLocks noGrp="1"/>
          </p:cNvGraphicFramePr>
          <p:nvPr/>
        </p:nvGraphicFramePr>
        <p:xfrm>
          <a:off x="4319758" y="2012318"/>
          <a:ext cx="7683890" cy="3928104"/>
        </p:xfrm>
        <a:graphic>
          <a:graphicData uri="http://schemas.openxmlformats.org/drawingml/2006/table">
            <a:tbl>
              <a:tblPr firstRow="1" bandRow="1">
                <a:tableStyleId>{5C22544A-7EE6-4342-B048-85BDC9FD1C3A}</a:tableStyleId>
              </a:tblPr>
              <a:tblGrid>
                <a:gridCol w="1099728"/>
                <a:gridCol w="1256779"/>
                <a:gridCol w="1151320"/>
                <a:gridCol w="1576488"/>
                <a:gridCol w="1457338"/>
                <a:gridCol w="1142237"/>
              </a:tblGrid>
              <a:tr h="1147156">
                <a:tc>
                  <a:txBody>
                    <a:bodyPr/>
                    <a:lstStyle/>
                    <a:p>
                      <a:pPr algn="ctr"/>
                      <a:r>
                        <a:rPr lang="en-US" dirty="0" smtClean="0"/>
                        <a:t>Process No</a:t>
                      </a:r>
                      <a:endParaRPr lang="en-US" dirty="0"/>
                    </a:p>
                  </a:txBody>
                  <a:tcPr/>
                </a:tc>
                <a:tc>
                  <a:txBody>
                    <a:bodyPr/>
                    <a:lstStyle/>
                    <a:p>
                      <a:pPr algn="ctr"/>
                      <a:r>
                        <a:rPr lang="en-US" dirty="0" smtClean="0"/>
                        <a:t>Arrival Time</a:t>
                      </a:r>
                      <a:endParaRPr lang="en-US" dirty="0" smtClean="0"/>
                    </a:p>
                    <a:p>
                      <a:pPr algn="ctr"/>
                      <a:r>
                        <a:rPr lang="en-US" dirty="0" smtClean="0"/>
                        <a:t>(AT)</a:t>
                      </a:r>
                      <a:endParaRPr lang="en-US" dirty="0"/>
                    </a:p>
                  </a:txBody>
                  <a:tcPr/>
                </a:tc>
                <a:tc>
                  <a:txBody>
                    <a:bodyPr/>
                    <a:lstStyle/>
                    <a:p>
                      <a:pPr algn="ctr"/>
                      <a:r>
                        <a:rPr lang="en-US" dirty="0" smtClean="0"/>
                        <a:t>Burst Time (BT)</a:t>
                      </a:r>
                      <a:endParaRPr lang="en-US" dirty="0"/>
                    </a:p>
                  </a:txBody>
                  <a:tcPr/>
                </a:tc>
                <a:tc>
                  <a:txBody>
                    <a:bodyPr/>
                    <a:lstStyle/>
                    <a:p>
                      <a:pPr algn="ctr"/>
                      <a:r>
                        <a:rPr lang="en-US" dirty="0" err="1" smtClean="0"/>
                        <a:t>CompletionTime</a:t>
                      </a:r>
                      <a:endParaRPr lang="en-US" dirty="0" smtClean="0"/>
                    </a:p>
                    <a:p>
                      <a:pPr algn="ctr"/>
                      <a:r>
                        <a:rPr lang="en-US" dirty="0" smtClean="0"/>
                        <a:t> (CT)</a:t>
                      </a:r>
                      <a:endParaRPr lang="en-US" dirty="0"/>
                    </a:p>
                  </a:txBody>
                  <a:tcPr/>
                </a:tc>
                <a:tc>
                  <a:txBody>
                    <a:bodyPr/>
                    <a:lstStyle/>
                    <a:p>
                      <a:pPr algn="ctr"/>
                      <a:r>
                        <a:rPr lang="en-US" dirty="0" smtClean="0"/>
                        <a:t>Turn </a:t>
                      </a:r>
                      <a:r>
                        <a:rPr lang="en-US" dirty="0" err="1" smtClean="0"/>
                        <a:t>Arround</a:t>
                      </a:r>
                      <a:r>
                        <a:rPr lang="en-US" dirty="0" smtClean="0"/>
                        <a:t> Time</a:t>
                      </a:r>
                      <a:endParaRPr lang="en-US" dirty="0" smtClean="0"/>
                    </a:p>
                    <a:p>
                      <a:pPr algn="ctr"/>
                      <a:r>
                        <a:rPr lang="en-US" dirty="0" smtClean="0"/>
                        <a:t>(TAT)</a:t>
                      </a:r>
                      <a:endParaRPr lang="en-US" dirty="0"/>
                    </a:p>
                  </a:txBody>
                  <a:tcPr/>
                </a:tc>
                <a:tc>
                  <a:txBody>
                    <a:bodyPr/>
                    <a:lstStyle/>
                    <a:p>
                      <a:pPr algn="ctr"/>
                      <a:r>
                        <a:rPr lang="en-US" dirty="0" smtClean="0"/>
                        <a:t>Waiting Time</a:t>
                      </a:r>
                      <a:endParaRPr lang="en-US" dirty="0" smtClean="0"/>
                    </a:p>
                    <a:p>
                      <a:pPr algn="ctr"/>
                      <a:r>
                        <a:rPr lang="en-US" dirty="0" smtClean="0"/>
                        <a:t>(WT)</a:t>
                      </a:r>
                      <a:endParaRPr lang="en-US" dirty="0"/>
                    </a:p>
                  </a:txBody>
                  <a:tcPr/>
                </a:tc>
              </a:tr>
              <a:tr h="456564">
                <a:tc>
                  <a:txBody>
                    <a:bodyPr/>
                    <a:lstStyle/>
                    <a:p>
                      <a:pPr algn="ctr"/>
                      <a:r>
                        <a:rPr lang="en-US" dirty="0" smtClean="0"/>
                        <a:t>1</a:t>
                      </a:r>
                      <a:endParaRPr lang="en-US" dirty="0"/>
                    </a:p>
                  </a:txBody>
                  <a:tcPr/>
                </a:tc>
                <a:tc>
                  <a:txBody>
                    <a:bodyPr/>
                    <a:lstStyle/>
                    <a:p>
                      <a:pPr algn="ctr"/>
                      <a:r>
                        <a:rPr lang="en-US" dirty="0" smtClean="0"/>
                        <a:t>0</a:t>
                      </a:r>
                      <a:endParaRPr lang="en-US" dirty="0"/>
                    </a:p>
                  </a:txBody>
                  <a:tcPr/>
                </a:tc>
                <a:tc>
                  <a:txBody>
                    <a:bodyPr/>
                    <a:lstStyle/>
                    <a:p>
                      <a:pPr algn="ctr"/>
                      <a:r>
                        <a:rPr lang="en-US" dirty="0" smtClean="0"/>
                        <a:t>4     </a:t>
                      </a:r>
                      <a:endParaRPr lang="en-US" dirty="0"/>
                    </a:p>
                  </a:txBody>
                  <a:tcPr/>
                </a:tc>
                <a:tc>
                  <a:txBody>
                    <a:bodyPr/>
                    <a:lstStyle/>
                    <a:p>
                      <a:pPr algn="ctr"/>
                      <a:r>
                        <a:rPr lang="en-US" dirty="0" smtClean="0"/>
                        <a:t>8</a:t>
                      </a:r>
                      <a:endParaRPr lang="en-US" dirty="0"/>
                    </a:p>
                  </a:txBody>
                  <a:tcPr/>
                </a:tc>
                <a:tc>
                  <a:txBody>
                    <a:bodyPr/>
                    <a:lstStyle/>
                    <a:p>
                      <a:pPr algn="ctr"/>
                      <a:r>
                        <a:rPr lang="en-US" dirty="0" smtClean="0"/>
                        <a:t>8</a:t>
                      </a:r>
                      <a:endParaRPr lang="en-US" dirty="0"/>
                    </a:p>
                  </a:txBody>
                  <a:tcPr/>
                </a:tc>
                <a:tc>
                  <a:txBody>
                    <a:bodyPr/>
                    <a:lstStyle/>
                    <a:p>
                      <a:pPr algn="ctr"/>
                      <a:endParaRPr lang="en-US" dirty="0"/>
                    </a:p>
                  </a:txBody>
                  <a:tcPr/>
                </a:tc>
              </a:tr>
              <a:tr h="456564">
                <a:tc>
                  <a:txBody>
                    <a:bodyPr/>
                    <a:lstStyle/>
                    <a:p>
                      <a:pPr algn="ctr"/>
                      <a:r>
                        <a:rPr lang="en-US" dirty="0" smtClean="0"/>
                        <a:t>2</a:t>
                      </a:r>
                      <a:endParaRPr lang="en-US" dirty="0"/>
                    </a:p>
                  </a:txBody>
                  <a:tcPr/>
                </a:tc>
                <a:tc>
                  <a:txBody>
                    <a:bodyPr/>
                    <a:lstStyle/>
                    <a:p>
                      <a:pPr algn="ctr"/>
                      <a:r>
                        <a:rPr lang="en-US" dirty="0" smtClean="0"/>
                        <a:t>1</a:t>
                      </a:r>
                      <a:endParaRPr lang="en-US" dirty="0"/>
                    </a:p>
                  </a:txBody>
                  <a:tcPr/>
                </a:tc>
                <a:tc>
                  <a:txBody>
                    <a:bodyPr/>
                    <a:lstStyle/>
                    <a:p>
                      <a:pPr algn="ctr"/>
                      <a:r>
                        <a:rPr lang="en-US" dirty="0" smtClean="0"/>
                        <a:t>5    </a:t>
                      </a:r>
                      <a:endParaRPr lang="en-US" dirty="0"/>
                    </a:p>
                  </a:txBody>
                  <a:tcPr/>
                </a:tc>
                <a:tc>
                  <a:txBody>
                    <a:bodyPr/>
                    <a:lstStyle/>
                    <a:p>
                      <a:pPr algn="ctr"/>
                      <a:r>
                        <a:rPr lang="en-US" dirty="0" smtClean="0"/>
                        <a:t>18</a:t>
                      </a:r>
                      <a:endParaRPr lang="en-US" dirty="0"/>
                    </a:p>
                  </a:txBody>
                  <a:tcPr/>
                </a:tc>
                <a:tc>
                  <a:txBody>
                    <a:bodyPr/>
                    <a:lstStyle/>
                    <a:p>
                      <a:pPr algn="ctr"/>
                      <a:r>
                        <a:rPr lang="en-US" dirty="0" smtClean="0"/>
                        <a:t>17</a:t>
                      </a:r>
                      <a:endParaRPr lang="en-US" dirty="0"/>
                    </a:p>
                  </a:txBody>
                  <a:tcPr/>
                </a:tc>
                <a:tc>
                  <a:txBody>
                    <a:bodyPr/>
                    <a:lstStyle/>
                    <a:p>
                      <a:pPr algn="ctr"/>
                      <a:endParaRPr lang="en-US" dirty="0"/>
                    </a:p>
                  </a:txBody>
                  <a:tcPr/>
                </a:tc>
              </a:tr>
              <a:tr h="456564">
                <a:tc>
                  <a:txBody>
                    <a:bodyPr/>
                    <a:lstStyle/>
                    <a:p>
                      <a:pPr algn="ctr"/>
                      <a:r>
                        <a:rPr lang="en-US" dirty="0" smtClean="0"/>
                        <a:t>3</a:t>
                      </a:r>
                      <a:endParaRPr lang="en-US" dirty="0"/>
                    </a:p>
                  </a:txBody>
                  <a:tcPr/>
                </a:tc>
                <a:tc>
                  <a:txBody>
                    <a:bodyPr/>
                    <a:lstStyle/>
                    <a:p>
                      <a:pPr algn="ctr"/>
                      <a:r>
                        <a:rPr lang="en-US" dirty="0" smtClean="0"/>
                        <a:t>2</a:t>
                      </a:r>
                      <a:endParaRPr lang="en-US" dirty="0"/>
                    </a:p>
                  </a:txBody>
                  <a:tcPr/>
                </a:tc>
                <a:tc>
                  <a:txBody>
                    <a:bodyPr/>
                    <a:lstStyle/>
                    <a:p>
                      <a:pPr algn="ctr"/>
                      <a:r>
                        <a:rPr lang="en-US" dirty="0" smtClean="0"/>
                        <a:t>2</a:t>
                      </a:r>
                      <a:endParaRPr lang="en-US" dirty="0"/>
                    </a:p>
                  </a:txBody>
                  <a:tcPr/>
                </a:tc>
                <a:tc>
                  <a:txBody>
                    <a:bodyPr/>
                    <a:lstStyle/>
                    <a:p>
                      <a:pPr algn="ctr"/>
                      <a:r>
                        <a:rPr lang="en-US" dirty="0" smtClean="0"/>
                        <a:t>6</a:t>
                      </a:r>
                      <a:endParaRPr lang="en-US" dirty="0"/>
                    </a:p>
                  </a:txBody>
                  <a:tcPr/>
                </a:tc>
                <a:tc>
                  <a:txBody>
                    <a:bodyPr/>
                    <a:lstStyle/>
                    <a:p>
                      <a:pPr algn="ctr"/>
                      <a:r>
                        <a:rPr lang="en-US" dirty="0" smtClean="0"/>
                        <a:t>4</a:t>
                      </a:r>
                      <a:endParaRPr lang="en-US" dirty="0"/>
                    </a:p>
                  </a:txBody>
                  <a:tcPr/>
                </a:tc>
                <a:tc>
                  <a:txBody>
                    <a:bodyPr/>
                    <a:lstStyle/>
                    <a:p>
                      <a:pPr algn="ctr"/>
                      <a:endParaRPr lang="en-US" dirty="0"/>
                    </a:p>
                  </a:txBody>
                  <a:tcPr/>
                </a:tc>
              </a:tr>
              <a:tr h="456564">
                <a:tc>
                  <a:txBody>
                    <a:bodyPr/>
                    <a:lstStyle/>
                    <a:p>
                      <a:pPr algn="ctr"/>
                      <a:r>
                        <a:rPr lang="en-US" dirty="0" smtClean="0"/>
                        <a:t>4</a:t>
                      </a:r>
                      <a:endParaRPr lang="en-US" dirty="0"/>
                    </a:p>
                  </a:txBody>
                  <a:tcPr/>
                </a:tc>
                <a:tc>
                  <a:txBody>
                    <a:bodyPr/>
                    <a:lstStyle/>
                    <a:p>
                      <a:pPr algn="ctr"/>
                      <a:r>
                        <a:rPr lang="en-US" dirty="0" smtClean="0"/>
                        <a:t>3</a:t>
                      </a:r>
                      <a:endParaRPr lang="en-US" dirty="0"/>
                    </a:p>
                  </a:txBody>
                  <a:tcPr/>
                </a:tc>
                <a:tc>
                  <a:txBody>
                    <a:bodyPr/>
                    <a:lstStyle/>
                    <a:p>
                      <a:pPr algn="ctr"/>
                      <a:r>
                        <a:rPr lang="en-US" dirty="0" smtClean="0"/>
                        <a:t>1</a:t>
                      </a:r>
                      <a:endParaRPr lang="en-US" dirty="0"/>
                    </a:p>
                  </a:txBody>
                  <a:tcPr/>
                </a:tc>
                <a:tc>
                  <a:txBody>
                    <a:bodyPr/>
                    <a:lstStyle/>
                    <a:p>
                      <a:pPr algn="ctr"/>
                      <a:r>
                        <a:rPr lang="en-US" dirty="0" smtClean="0"/>
                        <a:t>9</a:t>
                      </a:r>
                      <a:endParaRPr lang="en-US" dirty="0"/>
                    </a:p>
                  </a:txBody>
                  <a:tcPr/>
                </a:tc>
                <a:tc>
                  <a:txBody>
                    <a:bodyPr/>
                    <a:lstStyle/>
                    <a:p>
                      <a:pPr algn="ctr"/>
                      <a:r>
                        <a:rPr lang="en-US" dirty="0" smtClean="0"/>
                        <a:t>6</a:t>
                      </a:r>
                      <a:endParaRPr lang="en-US" dirty="0"/>
                    </a:p>
                  </a:txBody>
                  <a:tcPr/>
                </a:tc>
                <a:tc>
                  <a:txBody>
                    <a:bodyPr/>
                    <a:lstStyle/>
                    <a:p>
                      <a:pPr algn="ctr"/>
                      <a:endParaRPr lang="en-US" dirty="0"/>
                    </a:p>
                  </a:txBody>
                  <a:tcPr/>
                </a:tc>
              </a:tr>
              <a:tr h="456564">
                <a:tc>
                  <a:txBody>
                    <a:bodyPr/>
                    <a:lstStyle/>
                    <a:p>
                      <a:pPr algn="ctr"/>
                      <a:r>
                        <a:rPr lang="en-US" dirty="0" smtClean="0"/>
                        <a:t>5</a:t>
                      </a:r>
                      <a:endParaRPr lang="en-US" dirty="0"/>
                    </a:p>
                  </a:txBody>
                  <a:tcPr/>
                </a:tc>
                <a:tc>
                  <a:txBody>
                    <a:bodyPr/>
                    <a:lstStyle/>
                    <a:p>
                      <a:pPr algn="ctr"/>
                      <a:r>
                        <a:rPr lang="en-US" dirty="0" smtClean="0"/>
                        <a:t>4</a:t>
                      </a:r>
                      <a:endParaRPr lang="en-US" dirty="0"/>
                    </a:p>
                  </a:txBody>
                  <a:tcPr/>
                </a:tc>
                <a:tc>
                  <a:txBody>
                    <a:bodyPr/>
                    <a:lstStyle/>
                    <a:p>
                      <a:pPr algn="ctr"/>
                      <a:r>
                        <a:rPr lang="en-US" dirty="0" smtClean="0"/>
                        <a:t>6</a:t>
                      </a:r>
                      <a:endParaRPr lang="en-US" dirty="0"/>
                    </a:p>
                  </a:txBody>
                  <a:tcPr/>
                </a:tc>
                <a:tc>
                  <a:txBody>
                    <a:bodyPr/>
                    <a:lstStyle/>
                    <a:p>
                      <a:pPr algn="ctr"/>
                      <a:r>
                        <a:rPr lang="en-US" dirty="0" smtClean="0"/>
                        <a:t>21</a:t>
                      </a:r>
                      <a:endParaRPr lang="en-US" dirty="0"/>
                    </a:p>
                  </a:txBody>
                  <a:tcPr/>
                </a:tc>
                <a:tc>
                  <a:txBody>
                    <a:bodyPr/>
                    <a:lstStyle/>
                    <a:p>
                      <a:pPr algn="ctr"/>
                      <a:r>
                        <a:rPr lang="en-US" dirty="0" smtClean="0"/>
                        <a:t>17</a:t>
                      </a:r>
                      <a:endParaRPr lang="en-US" dirty="0"/>
                    </a:p>
                  </a:txBody>
                  <a:tcPr/>
                </a:tc>
                <a:tc>
                  <a:txBody>
                    <a:bodyPr/>
                    <a:lstStyle/>
                    <a:p>
                      <a:pPr algn="ctr"/>
                      <a:endParaRPr lang="en-US" dirty="0"/>
                    </a:p>
                  </a:txBody>
                  <a:tcPr/>
                </a:tc>
              </a:tr>
              <a:tr h="456564">
                <a:tc>
                  <a:txBody>
                    <a:bodyPr/>
                    <a:lstStyle/>
                    <a:p>
                      <a:pPr algn="ctr"/>
                      <a:r>
                        <a:rPr lang="en-US" dirty="0" smtClean="0"/>
                        <a:t>6</a:t>
                      </a:r>
                      <a:endParaRPr lang="en-US" dirty="0"/>
                    </a:p>
                  </a:txBody>
                  <a:tcPr/>
                </a:tc>
                <a:tc>
                  <a:txBody>
                    <a:bodyPr/>
                    <a:lstStyle/>
                    <a:p>
                      <a:pPr algn="ctr"/>
                      <a:r>
                        <a:rPr lang="en-US" dirty="0" smtClean="0"/>
                        <a:t>5</a:t>
                      </a:r>
                      <a:endParaRPr lang="en-US" dirty="0"/>
                    </a:p>
                  </a:txBody>
                  <a:tcPr/>
                </a:tc>
                <a:tc>
                  <a:txBody>
                    <a:bodyPr/>
                    <a:lstStyle/>
                    <a:p>
                      <a:pPr algn="ctr"/>
                      <a:r>
                        <a:rPr lang="en-US" dirty="0" smtClean="0"/>
                        <a:t>3</a:t>
                      </a:r>
                      <a:endParaRPr lang="en-US" dirty="0"/>
                    </a:p>
                  </a:txBody>
                  <a:tcPr/>
                </a:tc>
                <a:tc>
                  <a:txBody>
                    <a:bodyPr/>
                    <a:lstStyle/>
                    <a:p>
                      <a:pPr algn="ctr"/>
                      <a:r>
                        <a:rPr lang="en-US" dirty="0" smtClean="0"/>
                        <a:t>19</a:t>
                      </a:r>
                      <a:endParaRPr lang="en-US" dirty="0"/>
                    </a:p>
                  </a:txBody>
                  <a:tcPr/>
                </a:tc>
                <a:tc>
                  <a:txBody>
                    <a:bodyPr/>
                    <a:lstStyle/>
                    <a:p>
                      <a:pPr algn="ctr"/>
                      <a:r>
                        <a:rPr lang="en-US" dirty="0" smtClean="0"/>
                        <a:t>13</a:t>
                      </a:r>
                      <a:endParaRPr lang="en-US" dirty="0"/>
                    </a:p>
                  </a:txBody>
                  <a:tcPr/>
                </a:tc>
                <a:tc>
                  <a:txBody>
                    <a:bodyPr/>
                    <a:lstStyle/>
                    <a:p>
                      <a:pPr algn="ctr"/>
                      <a:endParaRPr lang="en-US" dirty="0"/>
                    </a:p>
                  </a:txBody>
                  <a:tcPr/>
                </a:tc>
              </a:tr>
            </a:tbl>
          </a:graphicData>
        </a:graphic>
      </p:graphicFrame>
      <p:sp>
        <p:nvSpPr>
          <p:cNvPr id="32" name="Flowchart: Sequential Access Storage 31"/>
          <p:cNvSpPr/>
          <p:nvPr/>
        </p:nvSpPr>
        <p:spPr>
          <a:xfrm>
            <a:off x="5052743" y="3323214"/>
            <a:ext cx="6217920" cy="1583171"/>
          </a:xfrm>
          <a:prstGeom prst="flowChartMagneticTape">
            <a:avLst/>
          </a:prstGeom>
          <a:ln>
            <a:solidFill>
              <a:schemeClr val="bg1">
                <a:lumMod val="95000"/>
                <a:lumOff val="5000"/>
              </a:schemeClr>
            </a:solidFill>
          </a:ln>
        </p:spPr>
        <p:style>
          <a:lnRef idx="1">
            <a:schemeClr val="accent3"/>
          </a:lnRef>
          <a:fillRef idx="2">
            <a:schemeClr val="accent3"/>
          </a:fillRef>
          <a:effectRef idx="1">
            <a:schemeClr val="accent3"/>
          </a:effectRef>
          <a:fontRef idx="minor">
            <a:schemeClr val="dk1"/>
          </a:fontRef>
        </p:style>
        <p:txBody>
          <a:bodyPr rtlCol="0" anchor="ctr"/>
          <a:lstStyle/>
          <a:p>
            <a:r>
              <a:rPr lang="en-US" dirty="0" smtClean="0">
                <a:solidFill>
                  <a:schemeClr val="bg1">
                    <a:lumMod val="95000"/>
                    <a:lumOff val="5000"/>
                  </a:schemeClr>
                </a:solidFill>
              </a:rPr>
              <a:t>For Fill the column of  Waiting Time  perform this,</a:t>
            </a:r>
            <a:endParaRPr lang="en-US" dirty="0" smtClean="0">
              <a:solidFill>
                <a:schemeClr val="bg1">
                  <a:lumMod val="95000"/>
                  <a:lumOff val="5000"/>
                </a:schemeClr>
              </a:solidFill>
            </a:endParaRPr>
          </a:p>
          <a:p>
            <a:r>
              <a:rPr lang="en-US" sz="2000" b="1" dirty="0" smtClean="0">
                <a:solidFill>
                  <a:schemeClr val="bg1">
                    <a:lumMod val="95000"/>
                    <a:lumOff val="5000"/>
                  </a:schemeClr>
                </a:solidFill>
              </a:rPr>
              <a:t>Turn Around Time - Burst Time </a:t>
            </a:r>
            <a:endParaRPr lang="en-US" sz="2000" b="1" dirty="0" smtClean="0">
              <a:solidFill>
                <a:schemeClr val="bg1">
                  <a:lumMod val="95000"/>
                  <a:lumOff val="5000"/>
                </a:schemeClr>
              </a:solidFill>
            </a:endParaRPr>
          </a:p>
        </p:txBody>
      </p:sp>
      <p:sp>
        <p:nvSpPr>
          <p:cNvPr id="52" name="Title 1"/>
          <p:cNvSpPr txBox="1"/>
          <p:nvPr/>
        </p:nvSpPr>
        <p:spPr>
          <a:xfrm>
            <a:off x="0" y="182880"/>
            <a:ext cx="12192000" cy="1626895"/>
          </a:xfrm>
          <a:prstGeom prst="rect">
            <a:avLst/>
          </a:prstGeom>
          <a:solidFill>
            <a:schemeClr val="accent2"/>
          </a:solidFill>
        </p:spPr>
        <p:txBody>
          <a:bodyPr vert="horz" lIns="91440" tIns="45720" rIns="91440" bIns="45720" rtlCol="0" anchor="ctr">
            <a:normAutofit fontScale="97500"/>
          </a:bodyPr>
          <a:lst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a:lstStyle>
          <a:p>
            <a:r>
              <a:rPr lang="en-US" b="1" dirty="0">
                <a:effectLst>
                  <a:outerShdw blurRad="38100" dist="38100" dir="2700000" algn="tl">
                    <a:srgbClr val="000000">
                      <a:alpha val="43137"/>
                    </a:srgbClr>
                  </a:outerShdw>
                </a:effectLst>
              </a:rPr>
              <a:t>Round-Robin (RR) </a:t>
            </a:r>
            <a:r>
              <a:rPr lang="en-US" b="1" dirty="0"/>
              <a:t>Performance</a:t>
            </a:r>
            <a:endParaRPr lang="en-US" dirty="0"/>
          </a:p>
          <a:p>
            <a:r>
              <a:rPr lang="en-US" b="1" dirty="0"/>
              <a:t> </a:t>
            </a:r>
            <a:endParaRPr lang="en-US" b="1"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circle(in)">
                                      <p:cBhvr>
                                        <p:cTn id="7" dur="20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bldLvl="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4176"/>
            <a:ext cx="10529799" cy="1508760"/>
          </a:xfrm>
        </p:spPr>
        <p:txBody>
          <a:bodyPr>
            <a:normAutofit fontScale="90000"/>
          </a:bodyPr>
          <a:lstStyle/>
          <a:p>
            <a:br>
              <a:rPr lang="en-US" b="1" dirty="0"/>
            </a:br>
            <a:br>
              <a:rPr lang="en-US" b="1" dirty="0"/>
            </a:br>
            <a:br>
              <a:rPr lang="en-US" b="1" dirty="0"/>
            </a:br>
            <a:endParaRPr lang="en-US" dirty="0"/>
          </a:p>
        </p:txBody>
      </p:sp>
      <p:sp>
        <p:nvSpPr>
          <p:cNvPr id="3" name="Content Placeholder 2"/>
          <p:cNvSpPr>
            <a:spLocks noGrp="1"/>
          </p:cNvSpPr>
          <p:nvPr>
            <p:ph idx="1"/>
          </p:nvPr>
        </p:nvSpPr>
        <p:spPr/>
        <p:txBody>
          <a:bodyPr/>
          <a:lstStyle/>
          <a:p>
            <a:endParaRPr lang="en-US" dirty="0"/>
          </a:p>
          <a:p>
            <a:r>
              <a:rPr lang="en-US" dirty="0"/>
              <a:t>WT= TAT - BT</a:t>
            </a:r>
            <a:endParaRPr lang="en-US" dirty="0"/>
          </a:p>
          <a:p>
            <a:endParaRPr lang="en-US" dirty="0" smtClean="0"/>
          </a:p>
          <a:p>
            <a:endParaRPr lang="en-US" dirty="0"/>
          </a:p>
          <a:p>
            <a:endParaRPr lang="en-US" dirty="0" smtClean="0"/>
          </a:p>
          <a:p>
            <a:endParaRPr lang="en-US" dirty="0"/>
          </a:p>
        </p:txBody>
      </p:sp>
      <p:graphicFrame>
        <p:nvGraphicFramePr>
          <p:cNvPr id="26" name="Table 25"/>
          <p:cNvGraphicFramePr>
            <a:graphicFrameLocks noGrp="1"/>
          </p:cNvGraphicFramePr>
          <p:nvPr/>
        </p:nvGraphicFramePr>
        <p:xfrm>
          <a:off x="3775264" y="1969791"/>
          <a:ext cx="7683890" cy="3928104"/>
        </p:xfrm>
        <a:graphic>
          <a:graphicData uri="http://schemas.openxmlformats.org/drawingml/2006/table">
            <a:tbl>
              <a:tblPr firstRow="1" bandRow="1">
                <a:tableStyleId>{5C22544A-7EE6-4342-B048-85BDC9FD1C3A}</a:tableStyleId>
              </a:tblPr>
              <a:tblGrid>
                <a:gridCol w="1099728"/>
                <a:gridCol w="1256779"/>
                <a:gridCol w="1151320"/>
                <a:gridCol w="1576488"/>
                <a:gridCol w="1457338"/>
                <a:gridCol w="1142237"/>
              </a:tblGrid>
              <a:tr h="1147156">
                <a:tc>
                  <a:txBody>
                    <a:bodyPr/>
                    <a:lstStyle/>
                    <a:p>
                      <a:pPr algn="ctr"/>
                      <a:r>
                        <a:rPr lang="en-US" dirty="0" smtClean="0"/>
                        <a:t>Process No</a:t>
                      </a:r>
                      <a:endParaRPr lang="en-US" dirty="0"/>
                    </a:p>
                  </a:txBody>
                  <a:tcPr/>
                </a:tc>
                <a:tc>
                  <a:txBody>
                    <a:bodyPr/>
                    <a:lstStyle/>
                    <a:p>
                      <a:pPr algn="ctr"/>
                      <a:r>
                        <a:rPr lang="en-US" dirty="0" smtClean="0"/>
                        <a:t>Arrival Time</a:t>
                      </a:r>
                      <a:endParaRPr lang="en-US" dirty="0" smtClean="0"/>
                    </a:p>
                    <a:p>
                      <a:pPr algn="ctr"/>
                      <a:r>
                        <a:rPr lang="en-US" dirty="0" smtClean="0"/>
                        <a:t>(AT)</a:t>
                      </a:r>
                      <a:endParaRPr lang="en-US" dirty="0"/>
                    </a:p>
                  </a:txBody>
                  <a:tcPr/>
                </a:tc>
                <a:tc>
                  <a:txBody>
                    <a:bodyPr/>
                    <a:lstStyle/>
                    <a:p>
                      <a:pPr algn="ctr"/>
                      <a:r>
                        <a:rPr lang="en-US" dirty="0" smtClean="0"/>
                        <a:t>Burst Time (BT)</a:t>
                      </a:r>
                      <a:endParaRPr lang="en-US" dirty="0"/>
                    </a:p>
                  </a:txBody>
                  <a:tcPr/>
                </a:tc>
                <a:tc>
                  <a:txBody>
                    <a:bodyPr/>
                    <a:lstStyle/>
                    <a:p>
                      <a:pPr algn="ctr"/>
                      <a:r>
                        <a:rPr lang="en-US" dirty="0" err="1" smtClean="0"/>
                        <a:t>CompletionTime</a:t>
                      </a:r>
                      <a:endParaRPr lang="en-US" dirty="0" smtClean="0"/>
                    </a:p>
                    <a:p>
                      <a:pPr algn="ctr"/>
                      <a:r>
                        <a:rPr lang="en-US" dirty="0" smtClean="0"/>
                        <a:t> (CT)</a:t>
                      </a:r>
                      <a:endParaRPr lang="en-US" dirty="0"/>
                    </a:p>
                  </a:txBody>
                  <a:tcPr/>
                </a:tc>
                <a:tc>
                  <a:txBody>
                    <a:bodyPr/>
                    <a:lstStyle/>
                    <a:p>
                      <a:pPr algn="ctr"/>
                      <a:r>
                        <a:rPr lang="en-US" dirty="0" smtClean="0"/>
                        <a:t>Turn </a:t>
                      </a:r>
                      <a:r>
                        <a:rPr lang="en-US" dirty="0" err="1" smtClean="0"/>
                        <a:t>Arround</a:t>
                      </a:r>
                      <a:r>
                        <a:rPr lang="en-US" dirty="0" smtClean="0"/>
                        <a:t> Time</a:t>
                      </a:r>
                      <a:endParaRPr lang="en-US" dirty="0" smtClean="0"/>
                    </a:p>
                    <a:p>
                      <a:pPr algn="ctr"/>
                      <a:r>
                        <a:rPr lang="en-US" dirty="0" smtClean="0"/>
                        <a:t>(TAT)</a:t>
                      </a:r>
                      <a:endParaRPr lang="en-US" dirty="0"/>
                    </a:p>
                  </a:txBody>
                  <a:tcPr/>
                </a:tc>
                <a:tc>
                  <a:txBody>
                    <a:bodyPr/>
                    <a:lstStyle/>
                    <a:p>
                      <a:pPr algn="ctr"/>
                      <a:r>
                        <a:rPr lang="en-US" dirty="0" smtClean="0"/>
                        <a:t>Waiting Time</a:t>
                      </a:r>
                      <a:endParaRPr lang="en-US" dirty="0" smtClean="0"/>
                    </a:p>
                    <a:p>
                      <a:pPr algn="ctr"/>
                      <a:r>
                        <a:rPr lang="en-US" dirty="0" smtClean="0"/>
                        <a:t>(WT)</a:t>
                      </a:r>
                      <a:endParaRPr lang="en-US" dirty="0"/>
                    </a:p>
                  </a:txBody>
                  <a:tcPr/>
                </a:tc>
              </a:tr>
              <a:tr h="456564">
                <a:tc>
                  <a:txBody>
                    <a:bodyPr/>
                    <a:lstStyle/>
                    <a:p>
                      <a:pPr algn="ctr"/>
                      <a:r>
                        <a:rPr lang="en-US" dirty="0" smtClean="0"/>
                        <a:t>1</a:t>
                      </a:r>
                      <a:endParaRPr lang="en-US" dirty="0"/>
                    </a:p>
                  </a:txBody>
                  <a:tcPr/>
                </a:tc>
                <a:tc>
                  <a:txBody>
                    <a:bodyPr/>
                    <a:lstStyle/>
                    <a:p>
                      <a:pPr algn="ctr"/>
                      <a:r>
                        <a:rPr lang="en-US" dirty="0" smtClean="0"/>
                        <a:t>0</a:t>
                      </a:r>
                      <a:endParaRPr lang="en-US" dirty="0"/>
                    </a:p>
                  </a:txBody>
                  <a:tcPr/>
                </a:tc>
                <a:tc>
                  <a:txBody>
                    <a:bodyPr/>
                    <a:lstStyle/>
                    <a:p>
                      <a:pPr algn="ctr"/>
                      <a:r>
                        <a:rPr lang="en-US" dirty="0" smtClean="0"/>
                        <a:t>4     </a:t>
                      </a:r>
                      <a:endParaRPr lang="en-US" dirty="0"/>
                    </a:p>
                  </a:txBody>
                  <a:tcPr/>
                </a:tc>
                <a:tc>
                  <a:txBody>
                    <a:bodyPr/>
                    <a:lstStyle/>
                    <a:p>
                      <a:pPr algn="ctr"/>
                      <a:r>
                        <a:rPr lang="en-US" dirty="0" smtClean="0"/>
                        <a:t>8</a:t>
                      </a:r>
                      <a:endParaRPr lang="en-US" dirty="0"/>
                    </a:p>
                  </a:txBody>
                  <a:tcPr/>
                </a:tc>
                <a:tc>
                  <a:txBody>
                    <a:bodyPr/>
                    <a:lstStyle/>
                    <a:p>
                      <a:pPr algn="ctr"/>
                      <a:r>
                        <a:rPr lang="en-US" dirty="0" smtClean="0"/>
                        <a:t>8</a:t>
                      </a:r>
                      <a:endParaRPr lang="en-US" dirty="0"/>
                    </a:p>
                  </a:txBody>
                  <a:tcPr/>
                </a:tc>
                <a:tc>
                  <a:txBody>
                    <a:bodyPr/>
                    <a:lstStyle/>
                    <a:p>
                      <a:pPr algn="ctr"/>
                      <a:r>
                        <a:rPr lang="en-US" dirty="0" smtClean="0"/>
                        <a:t>4</a:t>
                      </a:r>
                      <a:endParaRPr lang="en-US" dirty="0"/>
                    </a:p>
                  </a:txBody>
                  <a:tcPr/>
                </a:tc>
              </a:tr>
              <a:tr h="456564">
                <a:tc>
                  <a:txBody>
                    <a:bodyPr/>
                    <a:lstStyle/>
                    <a:p>
                      <a:pPr algn="ctr"/>
                      <a:r>
                        <a:rPr lang="en-US" dirty="0" smtClean="0"/>
                        <a:t>2</a:t>
                      </a:r>
                      <a:endParaRPr lang="en-US" dirty="0"/>
                    </a:p>
                  </a:txBody>
                  <a:tcPr/>
                </a:tc>
                <a:tc>
                  <a:txBody>
                    <a:bodyPr/>
                    <a:lstStyle/>
                    <a:p>
                      <a:pPr algn="ctr"/>
                      <a:r>
                        <a:rPr lang="en-US" dirty="0" smtClean="0"/>
                        <a:t>1</a:t>
                      </a:r>
                      <a:endParaRPr lang="en-US" dirty="0"/>
                    </a:p>
                  </a:txBody>
                  <a:tcPr/>
                </a:tc>
                <a:tc>
                  <a:txBody>
                    <a:bodyPr/>
                    <a:lstStyle/>
                    <a:p>
                      <a:pPr algn="ctr"/>
                      <a:r>
                        <a:rPr lang="en-US" dirty="0" smtClean="0"/>
                        <a:t>5    </a:t>
                      </a:r>
                      <a:endParaRPr lang="en-US" dirty="0"/>
                    </a:p>
                  </a:txBody>
                  <a:tcPr/>
                </a:tc>
                <a:tc>
                  <a:txBody>
                    <a:bodyPr/>
                    <a:lstStyle/>
                    <a:p>
                      <a:pPr algn="ctr"/>
                      <a:r>
                        <a:rPr lang="en-US" dirty="0" smtClean="0"/>
                        <a:t>18</a:t>
                      </a:r>
                      <a:endParaRPr lang="en-US" dirty="0"/>
                    </a:p>
                  </a:txBody>
                  <a:tcPr/>
                </a:tc>
                <a:tc>
                  <a:txBody>
                    <a:bodyPr/>
                    <a:lstStyle/>
                    <a:p>
                      <a:pPr algn="ctr"/>
                      <a:r>
                        <a:rPr lang="en-US" dirty="0" smtClean="0"/>
                        <a:t>17</a:t>
                      </a:r>
                      <a:endParaRPr lang="en-US" dirty="0"/>
                    </a:p>
                  </a:txBody>
                  <a:tcPr/>
                </a:tc>
                <a:tc>
                  <a:txBody>
                    <a:bodyPr/>
                    <a:lstStyle/>
                    <a:p>
                      <a:pPr algn="ctr"/>
                      <a:r>
                        <a:rPr lang="en-US" dirty="0" smtClean="0"/>
                        <a:t>12</a:t>
                      </a:r>
                      <a:endParaRPr lang="en-US" dirty="0"/>
                    </a:p>
                  </a:txBody>
                  <a:tcPr/>
                </a:tc>
              </a:tr>
              <a:tr h="456564">
                <a:tc>
                  <a:txBody>
                    <a:bodyPr/>
                    <a:lstStyle/>
                    <a:p>
                      <a:pPr algn="ctr"/>
                      <a:r>
                        <a:rPr lang="en-US" dirty="0" smtClean="0"/>
                        <a:t>3</a:t>
                      </a:r>
                      <a:endParaRPr lang="en-US" dirty="0"/>
                    </a:p>
                  </a:txBody>
                  <a:tcPr/>
                </a:tc>
                <a:tc>
                  <a:txBody>
                    <a:bodyPr/>
                    <a:lstStyle/>
                    <a:p>
                      <a:pPr algn="ctr"/>
                      <a:r>
                        <a:rPr lang="en-US" dirty="0" smtClean="0"/>
                        <a:t>2</a:t>
                      </a:r>
                      <a:endParaRPr lang="en-US" dirty="0"/>
                    </a:p>
                  </a:txBody>
                  <a:tcPr/>
                </a:tc>
                <a:tc>
                  <a:txBody>
                    <a:bodyPr/>
                    <a:lstStyle/>
                    <a:p>
                      <a:pPr algn="ctr"/>
                      <a:r>
                        <a:rPr lang="en-US" dirty="0" smtClean="0"/>
                        <a:t>2</a:t>
                      </a:r>
                      <a:endParaRPr lang="en-US" dirty="0"/>
                    </a:p>
                  </a:txBody>
                  <a:tcPr/>
                </a:tc>
                <a:tc>
                  <a:txBody>
                    <a:bodyPr/>
                    <a:lstStyle/>
                    <a:p>
                      <a:pPr algn="ctr"/>
                      <a:r>
                        <a:rPr lang="en-US" dirty="0" smtClean="0"/>
                        <a:t>6</a:t>
                      </a:r>
                      <a:endParaRPr lang="en-US" dirty="0"/>
                    </a:p>
                  </a:txBody>
                  <a:tcPr/>
                </a:tc>
                <a:tc>
                  <a:txBody>
                    <a:bodyPr/>
                    <a:lstStyle/>
                    <a:p>
                      <a:pPr algn="ctr"/>
                      <a:r>
                        <a:rPr lang="en-US" dirty="0" smtClean="0"/>
                        <a:t>4</a:t>
                      </a:r>
                      <a:endParaRPr lang="en-US" dirty="0"/>
                    </a:p>
                  </a:txBody>
                  <a:tcPr/>
                </a:tc>
                <a:tc>
                  <a:txBody>
                    <a:bodyPr/>
                    <a:lstStyle/>
                    <a:p>
                      <a:pPr algn="ctr"/>
                      <a:r>
                        <a:rPr lang="en-US" dirty="0" smtClean="0"/>
                        <a:t>2</a:t>
                      </a:r>
                      <a:endParaRPr lang="en-US" dirty="0"/>
                    </a:p>
                  </a:txBody>
                  <a:tcPr/>
                </a:tc>
              </a:tr>
              <a:tr h="456564">
                <a:tc>
                  <a:txBody>
                    <a:bodyPr/>
                    <a:lstStyle/>
                    <a:p>
                      <a:pPr algn="ctr"/>
                      <a:r>
                        <a:rPr lang="en-US" dirty="0" smtClean="0"/>
                        <a:t>4</a:t>
                      </a:r>
                      <a:endParaRPr lang="en-US" dirty="0"/>
                    </a:p>
                  </a:txBody>
                  <a:tcPr/>
                </a:tc>
                <a:tc>
                  <a:txBody>
                    <a:bodyPr/>
                    <a:lstStyle/>
                    <a:p>
                      <a:pPr algn="ctr"/>
                      <a:r>
                        <a:rPr lang="en-US" dirty="0" smtClean="0"/>
                        <a:t>3</a:t>
                      </a:r>
                      <a:endParaRPr lang="en-US" dirty="0"/>
                    </a:p>
                  </a:txBody>
                  <a:tcPr/>
                </a:tc>
                <a:tc>
                  <a:txBody>
                    <a:bodyPr/>
                    <a:lstStyle/>
                    <a:p>
                      <a:pPr algn="ctr"/>
                      <a:r>
                        <a:rPr lang="en-US" dirty="0" smtClean="0"/>
                        <a:t>1</a:t>
                      </a:r>
                      <a:endParaRPr lang="en-US" dirty="0"/>
                    </a:p>
                  </a:txBody>
                  <a:tcPr/>
                </a:tc>
                <a:tc>
                  <a:txBody>
                    <a:bodyPr/>
                    <a:lstStyle/>
                    <a:p>
                      <a:pPr algn="ctr"/>
                      <a:r>
                        <a:rPr lang="en-US" dirty="0" smtClean="0"/>
                        <a:t>9</a:t>
                      </a:r>
                      <a:endParaRPr lang="en-US" dirty="0"/>
                    </a:p>
                  </a:txBody>
                  <a:tcPr/>
                </a:tc>
                <a:tc>
                  <a:txBody>
                    <a:bodyPr/>
                    <a:lstStyle/>
                    <a:p>
                      <a:pPr algn="ctr"/>
                      <a:r>
                        <a:rPr lang="en-US" dirty="0" smtClean="0"/>
                        <a:t>6</a:t>
                      </a:r>
                      <a:endParaRPr lang="en-US" dirty="0"/>
                    </a:p>
                  </a:txBody>
                  <a:tcPr/>
                </a:tc>
                <a:tc>
                  <a:txBody>
                    <a:bodyPr/>
                    <a:lstStyle/>
                    <a:p>
                      <a:pPr algn="ctr"/>
                      <a:r>
                        <a:rPr lang="en-US" dirty="0" smtClean="0"/>
                        <a:t>5</a:t>
                      </a:r>
                      <a:endParaRPr lang="en-US" dirty="0"/>
                    </a:p>
                  </a:txBody>
                  <a:tcPr/>
                </a:tc>
              </a:tr>
              <a:tr h="456564">
                <a:tc>
                  <a:txBody>
                    <a:bodyPr/>
                    <a:lstStyle/>
                    <a:p>
                      <a:pPr algn="ctr"/>
                      <a:r>
                        <a:rPr lang="en-US" dirty="0" smtClean="0"/>
                        <a:t>5</a:t>
                      </a:r>
                      <a:endParaRPr lang="en-US" dirty="0"/>
                    </a:p>
                  </a:txBody>
                  <a:tcPr/>
                </a:tc>
                <a:tc>
                  <a:txBody>
                    <a:bodyPr/>
                    <a:lstStyle/>
                    <a:p>
                      <a:pPr algn="ctr"/>
                      <a:r>
                        <a:rPr lang="en-US" dirty="0" smtClean="0"/>
                        <a:t>4</a:t>
                      </a:r>
                      <a:endParaRPr lang="en-US" dirty="0"/>
                    </a:p>
                  </a:txBody>
                  <a:tcPr/>
                </a:tc>
                <a:tc>
                  <a:txBody>
                    <a:bodyPr/>
                    <a:lstStyle/>
                    <a:p>
                      <a:pPr algn="ctr"/>
                      <a:r>
                        <a:rPr lang="en-US" dirty="0" smtClean="0"/>
                        <a:t>6</a:t>
                      </a:r>
                      <a:endParaRPr lang="en-US" dirty="0"/>
                    </a:p>
                  </a:txBody>
                  <a:tcPr/>
                </a:tc>
                <a:tc>
                  <a:txBody>
                    <a:bodyPr/>
                    <a:lstStyle/>
                    <a:p>
                      <a:pPr algn="ctr"/>
                      <a:r>
                        <a:rPr lang="en-US" dirty="0" smtClean="0"/>
                        <a:t>21</a:t>
                      </a:r>
                      <a:endParaRPr lang="en-US" dirty="0"/>
                    </a:p>
                  </a:txBody>
                  <a:tcPr/>
                </a:tc>
                <a:tc>
                  <a:txBody>
                    <a:bodyPr/>
                    <a:lstStyle/>
                    <a:p>
                      <a:pPr algn="ctr"/>
                      <a:r>
                        <a:rPr lang="en-US" dirty="0" smtClean="0"/>
                        <a:t>17</a:t>
                      </a:r>
                      <a:endParaRPr lang="en-US" dirty="0"/>
                    </a:p>
                  </a:txBody>
                  <a:tcPr/>
                </a:tc>
                <a:tc>
                  <a:txBody>
                    <a:bodyPr/>
                    <a:lstStyle/>
                    <a:p>
                      <a:pPr algn="ctr"/>
                      <a:r>
                        <a:rPr lang="en-US" dirty="0" smtClean="0"/>
                        <a:t>11</a:t>
                      </a:r>
                      <a:endParaRPr lang="en-US" dirty="0"/>
                    </a:p>
                  </a:txBody>
                  <a:tcPr/>
                </a:tc>
              </a:tr>
              <a:tr h="456564">
                <a:tc>
                  <a:txBody>
                    <a:bodyPr/>
                    <a:lstStyle/>
                    <a:p>
                      <a:pPr algn="ctr"/>
                      <a:r>
                        <a:rPr lang="en-US" dirty="0" smtClean="0"/>
                        <a:t>6</a:t>
                      </a:r>
                      <a:endParaRPr lang="en-US" dirty="0"/>
                    </a:p>
                  </a:txBody>
                  <a:tcPr/>
                </a:tc>
                <a:tc>
                  <a:txBody>
                    <a:bodyPr/>
                    <a:lstStyle/>
                    <a:p>
                      <a:pPr algn="ctr"/>
                      <a:r>
                        <a:rPr lang="en-US" dirty="0" smtClean="0"/>
                        <a:t>5</a:t>
                      </a:r>
                      <a:endParaRPr lang="en-US" dirty="0"/>
                    </a:p>
                  </a:txBody>
                  <a:tcPr/>
                </a:tc>
                <a:tc>
                  <a:txBody>
                    <a:bodyPr/>
                    <a:lstStyle/>
                    <a:p>
                      <a:pPr algn="ctr"/>
                      <a:r>
                        <a:rPr lang="en-US" dirty="0" smtClean="0"/>
                        <a:t>3</a:t>
                      </a:r>
                      <a:endParaRPr lang="en-US" dirty="0"/>
                    </a:p>
                  </a:txBody>
                  <a:tcPr/>
                </a:tc>
                <a:tc>
                  <a:txBody>
                    <a:bodyPr/>
                    <a:lstStyle/>
                    <a:p>
                      <a:pPr algn="ctr"/>
                      <a:r>
                        <a:rPr lang="en-US" dirty="0" smtClean="0"/>
                        <a:t>19</a:t>
                      </a:r>
                      <a:endParaRPr lang="en-US" dirty="0"/>
                    </a:p>
                  </a:txBody>
                  <a:tcPr/>
                </a:tc>
                <a:tc>
                  <a:txBody>
                    <a:bodyPr/>
                    <a:lstStyle/>
                    <a:p>
                      <a:pPr algn="ctr"/>
                      <a:r>
                        <a:rPr lang="en-US" dirty="0" smtClean="0"/>
                        <a:t>13</a:t>
                      </a:r>
                      <a:endParaRPr lang="en-US" dirty="0"/>
                    </a:p>
                  </a:txBody>
                  <a:tcPr/>
                </a:tc>
                <a:tc>
                  <a:txBody>
                    <a:bodyPr/>
                    <a:lstStyle/>
                    <a:p>
                      <a:pPr algn="ctr"/>
                      <a:r>
                        <a:rPr lang="en-US" dirty="0" smtClean="0"/>
                        <a:t>10</a:t>
                      </a:r>
                      <a:endParaRPr lang="en-US" dirty="0"/>
                    </a:p>
                  </a:txBody>
                  <a:tcPr/>
                </a:tc>
              </a:tr>
            </a:tbl>
          </a:graphicData>
        </a:graphic>
      </p:graphicFrame>
      <p:grpSp>
        <p:nvGrpSpPr>
          <p:cNvPr id="27" name="Group 26"/>
          <p:cNvGrpSpPr/>
          <p:nvPr/>
        </p:nvGrpSpPr>
        <p:grpSpPr>
          <a:xfrm>
            <a:off x="22664" y="6020044"/>
            <a:ext cx="12169336" cy="888659"/>
            <a:chOff x="132478" y="5756773"/>
            <a:chExt cx="12169336" cy="888659"/>
          </a:xfrm>
        </p:grpSpPr>
        <p:grpSp>
          <p:nvGrpSpPr>
            <p:cNvPr id="28" name="Group 27"/>
            <p:cNvGrpSpPr/>
            <p:nvPr/>
          </p:nvGrpSpPr>
          <p:grpSpPr>
            <a:xfrm>
              <a:off x="132478" y="5756773"/>
              <a:ext cx="6354703" cy="888659"/>
              <a:chOff x="1042861" y="5559444"/>
              <a:chExt cx="6354703" cy="888659"/>
            </a:xfrm>
          </p:grpSpPr>
          <p:grpSp>
            <p:nvGrpSpPr>
              <p:cNvPr id="39" name="Group 38"/>
              <p:cNvGrpSpPr/>
              <p:nvPr/>
            </p:nvGrpSpPr>
            <p:grpSpPr>
              <a:xfrm>
                <a:off x="1042861" y="5583238"/>
                <a:ext cx="1546316" cy="853426"/>
                <a:chOff x="3480547" y="5150225"/>
                <a:chExt cx="1546316" cy="853426"/>
              </a:xfrm>
            </p:grpSpPr>
            <p:sp>
              <p:nvSpPr>
                <p:cNvPr id="48" name="Rectangle 47"/>
                <p:cNvSpPr/>
                <p:nvPr/>
              </p:nvSpPr>
              <p:spPr>
                <a:xfrm>
                  <a:off x="3644153" y="5150225"/>
                  <a:ext cx="1143000"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 P1</a:t>
                  </a:r>
                  <a:endParaRPr lang="en-US" sz="2400" dirty="0"/>
                </a:p>
              </p:txBody>
            </p:sp>
            <p:sp>
              <p:nvSpPr>
                <p:cNvPr id="49" name="TextBox 48"/>
                <p:cNvSpPr txBox="1"/>
                <p:nvPr/>
              </p:nvSpPr>
              <p:spPr>
                <a:xfrm>
                  <a:off x="3480547" y="5634319"/>
                  <a:ext cx="295835" cy="369332"/>
                </a:xfrm>
                <a:prstGeom prst="rect">
                  <a:avLst/>
                </a:prstGeom>
                <a:noFill/>
              </p:spPr>
              <p:txBody>
                <a:bodyPr wrap="square" rtlCol="0">
                  <a:spAutoFit/>
                </a:bodyPr>
                <a:lstStyle/>
                <a:p>
                  <a:r>
                    <a:rPr lang="en-US" dirty="0" smtClean="0"/>
                    <a:t>0</a:t>
                  </a:r>
                  <a:endParaRPr lang="en-US" dirty="0"/>
                </a:p>
              </p:txBody>
            </p:sp>
            <p:sp>
              <p:nvSpPr>
                <p:cNvPr id="50" name="TextBox 49"/>
                <p:cNvSpPr txBox="1"/>
                <p:nvPr/>
              </p:nvSpPr>
              <p:spPr>
                <a:xfrm>
                  <a:off x="4581618" y="5593364"/>
                  <a:ext cx="445245" cy="369332"/>
                </a:xfrm>
                <a:prstGeom prst="rect">
                  <a:avLst/>
                </a:prstGeom>
                <a:noFill/>
              </p:spPr>
              <p:txBody>
                <a:bodyPr wrap="square" rtlCol="0">
                  <a:spAutoFit/>
                </a:bodyPr>
                <a:lstStyle/>
                <a:p>
                  <a:r>
                    <a:rPr lang="en-US" dirty="0"/>
                    <a:t>1</a:t>
                  </a:r>
                  <a:endParaRPr lang="en-US" dirty="0"/>
                </a:p>
              </p:txBody>
            </p:sp>
          </p:grpSp>
          <p:sp>
            <p:nvSpPr>
              <p:cNvPr id="40" name="Rectangle 39"/>
              <p:cNvSpPr/>
              <p:nvPr/>
            </p:nvSpPr>
            <p:spPr>
              <a:xfrm>
                <a:off x="2388312" y="5576616"/>
                <a:ext cx="1143000"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 P2</a:t>
                </a:r>
                <a:endParaRPr lang="en-US" sz="2400" dirty="0"/>
              </a:p>
            </p:txBody>
          </p:sp>
          <p:sp>
            <p:nvSpPr>
              <p:cNvPr id="41" name="TextBox 40"/>
              <p:cNvSpPr txBox="1"/>
              <p:nvPr/>
            </p:nvSpPr>
            <p:spPr>
              <a:xfrm>
                <a:off x="3304019" y="6067332"/>
                <a:ext cx="445245" cy="369332"/>
              </a:xfrm>
              <a:prstGeom prst="rect">
                <a:avLst/>
              </a:prstGeom>
              <a:noFill/>
            </p:spPr>
            <p:txBody>
              <a:bodyPr wrap="square" rtlCol="0">
                <a:spAutoFit/>
              </a:bodyPr>
              <a:lstStyle/>
              <a:p>
                <a:r>
                  <a:rPr lang="en-US" dirty="0" smtClean="0"/>
                  <a:t>2</a:t>
                </a:r>
                <a:endParaRPr lang="en-US" dirty="0"/>
              </a:p>
            </p:txBody>
          </p:sp>
          <p:sp>
            <p:nvSpPr>
              <p:cNvPr id="42" name="Rectangle 41"/>
              <p:cNvSpPr/>
              <p:nvPr/>
            </p:nvSpPr>
            <p:spPr>
              <a:xfrm>
                <a:off x="3557217" y="5576616"/>
                <a:ext cx="1143000"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 P3</a:t>
                </a:r>
                <a:endParaRPr lang="en-US" sz="2400" dirty="0"/>
              </a:p>
            </p:txBody>
          </p:sp>
          <p:sp>
            <p:nvSpPr>
              <p:cNvPr id="43" name="TextBox 42"/>
              <p:cNvSpPr txBox="1"/>
              <p:nvPr/>
            </p:nvSpPr>
            <p:spPr>
              <a:xfrm>
                <a:off x="4554500" y="6078771"/>
                <a:ext cx="445245" cy="369332"/>
              </a:xfrm>
              <a:prstGeom prst="rect">
                <a:avLst/>
              </a:prstGeom>
              <a:noFill/>
            </p:spPr>
            <p:txBody>
              <a:bodyPr wrap="square" rtlCol="0">
                <a:spAutoFit/>
              </a:bodyPr>
              <a:lstStyle/>
              <a:p>
                <a:r>
                  <a:rPr lang="en-US" dirty="0"/>
                  <a:t>3</a:t>
                </a:r>
                <a:endParaRPr lang="en-US" dirty="0"/>
              </a:p>
            </p:txBody>
          </p:sp>
          <p:sp>
            <p:nvSpPr>
              <p:cNvPr id="44" name="Rectangle 43"/>
              <p:cNvSpPr/>
              <p:nvPr/>
            </p:nvSpPr>
            <p:spPr>
              <a:xfrm>
                <a:off x="4714072" y="5566967"/>
                <a:ext cx="1143000"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 P4</a:t>
                </a:r>
                <a:endParaRPr lang="en-US" sz="2400" dirty="0"/>
              </a:p>
            </p:txBody>
          </p:sp>
          <p:sp>
            <p:nvSpPr>
              <p:cNvPr id="45" name="Rectangle 44"/>
              <p:cNvSpPr/>
              <p:nvPr/>
            </p:nvSpPr>
            <p:spPr>
              <a:xfrm>
                <a:off x="5892402" y="5559444"/>
                <a:ext cx="1143000"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 P3</a:t>
                </a:r>
                <a:endParaRPr lang="en-US" sz="2400" dirty="0"/>
              </a:p>
            </p:txBody>
          </p:sp>
          <p:sp>
            <p:nvSpPr>
              <p:cNvPr id="46" name="TextBox 45"/>
              <p:cNvSpPr txBox="1"/>
              <p:nvPr/>
            </p:nvSpPr>
            <p:spPr>
              <a:xfrm>
                <a:off x="5617461" y="6035490"/>
                <a:ext cx="445245" cy="369332"/>
              </a:xfrm>
              <a:prstGeom prst="rect">
                <a:avLst/>
              </a:prstGeom>
              <a:noFill/>
            </p:spPr>
            <p:txBody>
              <a:bodyPr wrap="square" rtlCol="0">
                <a:spAutoFit/>
              </a:bodyPr>
              <a:lstStyle/>
              <a:p>
                <a:r>
                  <a:rPr lang="en-US" dirty="0" smtClean="0"/>
                  <a:t>4</a:t>
                </a:r>
                <a:endParaRPr lang="en-US" dirty="0"/>
              </a:p>
            </p:txBody>
          </p:sp>
          <p:sp>
            <p:nvSpPr>
              <p:cNvPr id="47" name="TextBox 46"/>
              <p:cNvSpPr txBox="1"/>
              <p:nvPr/>
            </p:nvSpPr>
            <p:spPr>
              <a:xfrm>
                <a:off x="6952319" y="6039880"/>
                <a:ext cx="445245" cy="369332"/>
              </a:xfrm>
              <a:prstGeom prst="rect">
                <a:avLst/>
              </a:prstGeom>
              <a:noFill/>
            </p:spPr>
            <p:txBody>
              <a:bodyPr wrap="square" rtlCol="0">
                <a:spAutoFit/>
              </a:bodyPr>
              <a:lstStyle/>
              <a:p>
                <a:r>
                  <a:rPr lang="en-US" dirty="0" smtClean="0"/>
                  <a:t>5</a:t>
                </a:r>
                <a:endParaRPr lang="en-US" dirty="0"/>
              </a:p>
            </p:txBody>
          </p:sp>
        </p:grpSp>
        <p:sp>
          <p:nvSpPr>
            <p:cNvPr id="29" name="Rectangle 28"/>
            <p:cNvSpPr/>
            <p:nvPr/>
          </p:nvSpPr>
          <p:spPr>
            <a:xfrm>
              <a:off x="6146213" y="5757326"/>
              <a:ext cx="1143000"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 P3</a:t>
              </a:r>
              <a:endParaRPr lang="en-US" sz="2400" dirty="0"/>
            </a:p>
          </p:txBody>
        </p:sp>
        <p:sp>
          <p:nvSpPr>
            <p:cNvPr id="30" name="TextBox 29"/>
            <p:cNvSpPr txBox="1"/>
            <p:nvPr/>
          </p:nvSpPr>
          <p:spPr>
            <a:xfrm>
              <a:off x="7182018" y="6215815"/>
              <a:ext cx="445245" cy="369332"/>
            </a:xfrm>
            <a:prstGeom prst="rect">
              <a:avLst/>
            </a:prstGeom>
            <a:noFill/>
          </p:spPr>
          <p:txBody>
            <a:bodyPr wrap="square" rtlCol="0">
              <a:spAutoFit/>
            </a:bodyPr>
            <a:lstStyle/>
            <a:p>
              <a:r>
                <a:rPr lang="en-US" dirty="0"/>
                <a:t>6</a:t>
              </a:r>
              <a:endParaRPr lang="en-US" dirty="0"/>
            </a:p>
          </p:txBody>
        </p:sp>
        <p:sp>
          <p:nvSpPr>
            <p:cNvPr id="31" name="Rectangle 30"/>
            <p:cNvSpPr/>
            <p:nvPr/>
          </p:nvSpPr>
          <p:spPr>
            <a:xfrm>
              <a:off x="7296474" y="5756773"/>
              <a:ext cx="1143000"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 P6</a:t>
              </a:r>
              <a:endParaRPr lang="en-US" sz="2400" dirty="0"/>
            </a:p>
          </p:txBody>
        </p:sp>
        <p:sp>
          <p:nvSpPr>
            <p:cNvPr id="32" name="TextBox 31"/>
            <p:cNvSpPr txBox="1"/>
            <p:nvPr/>
          </p:nvSpPr>
          <p:spPr>
            <a:xfrm>
              <a:off x="8332279" y="6215262"/>
              <a:ext cx="445245" cy="369332"/>
            </a:xfrm>
            <a:prstGeom prst="rect">
              <a:avLst/>
            </a:prstGeom>
            <a:noFill/>
          </p:spPr>
          <p:txBody>
            <a:bodyPr wrap="square" rtlCol="0">
              <a:spAutoFit/>
            </a:bodyPr>
            <a:lstStyle/>
            <a:p>
              <a:r>
                <a:rPr lang="en-US" dirty="0" smtClean="0"/>
                <a:t>7</a:t>
              </a:r>
              <a:endParaRPr lang="en-US" dirty="0"/>
            </a:p>
          </p:txBody>
        </p:sp>
        <p:sp>
          <p:nvSpPr>
            <p:cNvPr id="33" name="Rectangle 32"/>
            <p:cNvSpPr/>
            <p:nvPr/>
          </p:nvSpPr>
          <p:spPr>
            <a:xfrm>
              <a:off x="8473542" y="5767774"/>
              <a:ext cx="1143000"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 P5</a:t>
              </a:r>
              <a:endParaRPr lang="en-US" sz="2400" dirty="0"/>
            </a:p>
          </p:txBody>
        </p:sp>
        <p:sp>
          <p:nvSpPr>
            <p:cNvPr id="34" name="TextBox 33"/>
            <p:cNvSpPr txBox="1"/>
            <p:nvPr/>
          </p:nvSpPr>
          <p:spPr>
            <a:xfrm>
              <a:off x="9509347" y="6226263"/>
              <a:ext cx="445245" cy="369332"/>
            </a:xfrm>
            <a:prstGeom prst="rect">
              <a:avLst/>
            </a:prstGeom>
            <a:noFill/>
          </p:spPr>
          <p:txBody>
            <a:bodyPr wrap="square" rtlCol="0">
              <a:spAutoFit/>
            </a:bodyPr>
            <a:lstStyle/>
            <a:p>
              <a:r>
                <a:rPr lang="en-US" dirty="0"/>
                <a:t>9</a:t>
              </a:r>
              <a:endParaRPr lang="en-US" dirty="0"/>
            </a:p>
          </p:txBody>
        </p:sp>
        <p:sp>
          <p:nvSpPr>
            <p:cNvPr id="35" name="Rectangle 34"/>
            <p:cNvSpPr/>
            <p:nvPr/>
          </p:nvSpPr>
          <p:spPr>
            <a:xfrm>
              <a:off x="9649387" y="5783621"/>
              <a:ext cx="1143000"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 P2</a:t>
              </a:r>
              <a:endParaRPr lang="en-US" sz="2400" dirty="0"/>
            </a:p>
          </p:txBody>
        </p:sp>
        <p:sp>
          <p:nvSpPr>
            <p:cNvPr id="36" name="TextBox 35"/>
            <p:cNvSpPr txBox="1"/>
            <p:nvPr/>
          </p:nvSpPr>
          <p:spPr>
            <a:xfrm>
              <a:off x="10685192" y="6242110"/>
              <a:ext cx="445245" cy="369332"/>
            </a:xfrm>
            <a:prstGeom prst="rect">
              <a:avLst/>
            </a:prstGeom>
            <a:noFill/>
          </p:spPr>
          <p:txBody>
            <a:bodyPr wrap="square" rtlCol="0">
              <a:spAutoFit/>
            </a:bodyPr>
            <a:lstStyle/>
            <a:p>
              <a:r>
                <a:rPr lang="en-US" dirty="0" smtClean="0"/>
                <a:t>13</a:t>
              </a:r>
              <a:endParaRPr lang="en-US" dirty="0"/>
            </a:p>
          </p:txBody>
        </p:sp>
        <p:sp>
          <p:nvSpPr>
            <p:cNvPr id="37" name="Rectangle 36"/>
            <p:cNvSpPr/>
            <p:nvPr/>
          </p:nvSpPr>
          <p:spPr>
            <a:xfrm>
              <a:off x="10820764" y="5781629"/>
              <a:ext cx="1143000"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 P1</a:t>
              </a:r>
              <a:endParaRPr lang="en-US" sz="2400" dirty="0"/>
            </a:p>
          </p:txBody>
        </p:sp>
        <p:sp>
          <p:nvSpPr>
            <p:cNvPr id="38" name="TextBox 37"/>
            <p:cNvSpPr txBox="1"/>
            <p:nvPr/>
          </p:nvSpPr>
          <p:spPr>
            <a:xfrm>
              <a:off x="11856569" y="6240118"/>
              <a:ext cx="445245" cy="369332"/>
            </a:xfrm>
            <a:prstGeom prst="rect">
              <a:avLst/>
            </a:prstGeom>
            <a:noFill/>
          </p:spPr>
          <p:txBody>
            <a:bodyPr wrap="square" rtlCol="0">
              <a:spAutoFit/>
            </a:bodyPr>
            <a:lstStyle/>
            <a:p>
              <a:r>
                <a:rPr lang="en-US" dirty="0" smtClean="0"/>
                <a:t>19</a:t>
              </a:r>
              <a:endParaRPr lang="en-US" dirty="0"/>
            </a:p>
          </p:txBody>
        </p:sp>
      </p:grpSp>
      <p:sp>
        <p:nvSpPr>
          <p:cNvPr id="51" name="Title 1"/>
          <p:cNvSpPr txBox="1"/>
          <p:nvPr/>
        </p:nvSpPr>
        <p:spPr>
          <a:xfrm>
            <a:off x="0" y="182880"/>
            <a:ext cx="12192000" cy="1626895"/>
          </a:xfrm>
          <a:prstGeom prst="rect">
            <a:avLst/>
          </a:prstGeom>
          <a:solidFill>
            <a:schemeClr val="accent2"/>
          </a:solidFill>
        </p:spPr>
        <p:txBody>
          <a:bodyPr vert="horz" lIns="91440" tIns="45720" rIns="91440" bIns="45720" rtlCol="0" anchor="ctr">
            <a:normAutofit fontScale="97500"/>
          </a:bodyPr>
          <a:lst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a:lstStyle>
          <a:p>
            <a:r>
              <a:rPr lang="en-US" b="1" dirty="0">
                <a:effectLst>
                  <a:outerShdw blurRad="38100" dist="38100" dir="2700000" algn="tl">
                    <a:srgbClr val="000000">
                      <a:alpha val="43137"/>
                    </a:srgbClr>
                  </a:outerShdw>
                </a:effectLst>
              </a:rPr>
              <a:t>Round-Robin (RR) </a:t>
            </a:r>
            <a:r>
              <a:rPr lang="en-US" b="1" dirty="0"/>
              <a:t>Performance</a:t>
            </a:r>
            <a:endParaRPr lang="en-US" dirty="0"/>
          </a:p>
          <a:p>
            <a:r>
              <a:rPr lang="en-US" b="1" dirty="0"/>
              <a:t> </a:t>
            </a:r>
            <a:endParaRPr lang="en-US" b="1"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If Time quantum =4</a:t>
            </a:r>
            <a:endParaRPr lang="en-US" dirty="0"/>
          </a:p>
        </p:txBody>
      </p:sp>
      <p:sp>
        <p:nvSpPr>
          <p:cNvPr id="7" name="Text Placeholder 6"/>
          <p:cNvSpPr>
            <a:spLocks noGrp="1"/>
          </p:cNvSpPr>
          <p:nvPr>
            <p:ph type="body" idx="1"/>
          </p:nvPr>
        </p:nvSpPr>
        <p:spPr/>
        <p:txBody>
          <a:bodyPr/>
          <a:lstStyle/>
          <a:p>
            <a:r>
              <a:rPr lang="en-US" dirty="0" smtClean="0"/>
              <a:t>If we increase it so</a:t>
            </a:r>
            <a:endParaRPr lang="en-US" dirty="0"/>
          </a:p>
        </p:txBody>
      </p:sp>
      <p:sp>
        <p:nvSpPr>
          <p:cNvPr id="4" name="Footer Placeholder 3"/>
          <p:cNvSpPr>
            <a:spLocks noGrp="1"/>
          </p:cNvSpPr>
          <p:nvPr>
            <p:ph type="ftr" sz="quarter" idx="11"/>
          </p:nvPr>
        </p:nvSpPr>
        <p:spPr/>
        <p:txBody>
          <a:bodyPr/>
          <a:lstStyle/>
          <a:p>
            <a:r>
              <a:rPr lang="en-US" smtClean="0"/>
              <a:t>Total 81 Slides</a:t>
            </a:r>
            <a:endParaRPr lang="en-US"/>
          </a:p>
        </p:txBody>
      </p:sp>
      <p:sp>
        <p:nvSpPr>
          <p:cNvPr id="5" name="Slide Number Placeholder 4"/>
          <p:cNvSpPr>
            <a:spLocks noGrp="1"/>
          </p:cNvSpPr>
          <p:nvPr>
            <p:ph type="sldNum" sz="quarter" idx="12"/>
          </p:nvPr>
        </p:nvSpPr>
        <p:spPr/>
        <p:txBody>
          <a:bodyPr/>
          <a:lstStyle/>
          <a:p>
            <a:fld id="{54CFA0A4-E8DA-4278-ABF3-83922433C952}" type="slidenum">
              <a:rPr lang="en-US" smtClean="0"/>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2880"/>
            <a:ext cx="12192000" cy="1626895"/>
          </a:xfrm>
          <a:solidFill>
            <a:schemeClr val="accent2"/>
          </a:solidFill>
        </p:spPr>
        <p:txBody>
          <a:bodyPr>
            <a:normAutofit fontScale="90000"/>
          </a:bodyPr>
          <a:lstStyle/>
          <a:p>
            <a:br>
              <a:rPr lang="en-US" b="1" dirty="0" smtClean="0"/>
            </a:br>
            <a:br>
              <a:rPr lang="en-US" b="1" dirty="0"/>
            </a:br>
            <a:r>
              <a:rPr lang="en-US" b="1" dirty="0">
                <a:effectLst>
                  <a:outerShdw blurRad="38100" dist="38100" dir="2700000" algn="tl">
                    <a:srgbClr val="000000">
                      <a:alpha val="43137"/>
                    </a:srgbClr>
                  </a:outerShdw>
                </a:effectLst>
              </a:rPr>
              <a:t>Round-Robin (RR</a:t>
            </a:r>
            <a:r>
              <a:rPr lang="en-US" b="1" dirty="0" smtClean="0">
                <a:effectLst>
                  <a:outerShdw blurRad="38100" dist="38100" dir="2700000" algn="tl">
                    <a:srgbClr val="000000">
                      <a:alpha val="43137"/>
                    </a:srgbClr>
                  </a:outerShdw>
                </a:effectLst>
              </a:rPr>
              <a:t>) </a:t>
            </a:r>
            <a:r>
              <a:rPr lang="en-US" b="1" dirty="0" smtClean="0"/>
              <a:t>Performance</a:t>
            </a:r>
            <a:br>
              <a:rPr lang="en-US" b="1" dirty="0"/>
            </a:br>
            <a:endParaRPr lang="en-US" dirty="0"/>
          </a:p>
        </p:txBody>
      </p:sp>
      <p:sp>
        <p:nvSpPr>
          <p:cNvPr id="3" name="Content Placeholder 2"/>
          <p:cNvSpPr>
            <a:spLocks noGrp="1"/>
          </p:cNvSpPr>
          <p:nvPr>
            <p:ph idx="1"/>
          </p:nvPr>
        </p:nvSpPr>
        <p:spPr/>
        <p:txBody>
          <a:bodyPr/>
          <a:lstStyle/>
          <a:p>
            <a:r>
              <a:rPr lang="en-US" sz="2400" b="1" dirty="0" smtClean="0">
                <a:effectLst>
                  <a:outerShdw blurRad="38100" dist="38100" dir="2700000" algn="tl">
                    <a:srgbClr val="000000">
                      <a:alpha val="43137"/>
                    </a:srgbClr>
                  </a:outerShdw>
                </a:effectLst>
              </a:rPr>
              <a:t>Round-Robin</a:t>
            </a:r>
            <a:r>
              <a:rPr lang="en-US" sz="2400" b="1" dirty="0" smtClean="0"/>
              <a:t> (RR)  </a:t>
            </a:r>
            <a:r>
              <a:rPr lang="en-US" sz="2400" b="1" dirty="0"/>
              <a:t>Performance</a:t>
            </a:r>
            <a:endParaRPr lang="en-US" sz="2400" b="1" dirty="0"/>
          </a:p>
          <a:p>
            <a:pPr marL="0" indent="0">
              <a:buNone/>
            </a:pPr>
            <a:r>
              <a:rPr lang="en-US" sz="2400" b="1" dirty="0"/>
              <a:t>Consider the following </a:t>
            </a:r>
            <a:r>
              <a:rPr lang="en-US" sz="2400" b="1" dirty="0" smtClean="0"/>
              <a:t>process</a:t>
            </a:r>
            <a:endParaRPr lang="en-US" sz="2400" b="1" dirty="0"/>
          </a:p>
          <a:p>
            <a:pPr marL="0" indent="0">
              <a:buNone/>
            </a:pPr>
            <a:r>
              <a:rPr lang="en-US" sz="2400" b="1" dirty="0"/>
              <a:t> </a:t>
            </a:r>
            <a:endParaRPr lang="en-US" sz="2400" b="1" dirty="0"/>
          </a:p>
          <a:p>
            <a:endParaRPr lang="en-US" sz="2000" b="1" dirty="0" smtClean="0">
              <a:effectLst>
                <a:outerShdw blurRad="38100" dist="38100" dir="2700000" algn="tl">
                  <a:srgbClr val="000000">
                    <a:alpha val="43137"/>
                  </a:srgbClr>
                </a:outerShdw>
              </a:effectLst>
            </a:endParaRPr>
          </a:p>
          <a:p>
            <a:pPr marL="0" indent="0">
              <a:buNone/>
            </a:pPr>
            <a:endParaRPr lang="en-US" sz="2000" b="1" dirty="0" smtClean="0">
              <a:effectLst>
                <a:outerShdw blurRad="38100" dist="38100" dir="2700000" algn="tl">
                  <a:srgbClr val="000000">
                    <a:alpha val="43137"/>
                  </a:srgbClr>
                </a:outerShdw>
              </a:effectLst>
            </a:endParaRPr>
          </a:p>
          <a:p>
            <a:pPr marL="0" indent="0">
              <a:buNone/>
            </a:pPr>
            <a:endParaRPr lang="en-US" sz="2000" b="1" dirty="0" smtClean="0">
              <a:effectLst>
                <a:outerShdw blurRad="38100" dist="38100" dir="2700000" algn="tl">
                  <a:srgbClr val="000000">
                    <a:alpha val="43137"/>
                  </a:srgbClr>
                </a:outerShdw>
              </a:effectLst>
            </a:endParaRPr>
          </a:p>
          <a:p>
            <a:pPr marL="0" indent="0">
              <a:buNone/>
            </a:pPr>
            <a:endParaRPr lang="en-US" sz="2000" b="1" dirty="0">
              <a:effectLst>
                <a:outerShdw blurRad="38100" dist="38100" dir="2700000" algn="tl">
                  <a:srgbClr val="000000">
                    <a:alpha val="43137"/>
                  </a:srgbClr>
                </a:outerShdw>
              </a:effectLst>
            </a:endParaRPr>
          </a:p>
          <a:p>
            <a:endParaRPr lang="en-US" dirty="0"/>
          </a:p>
        </p:txBody>
      </p:sp>
      <p:graphicFrame>
        <p:nvGraphicFramePr>
          <p:cNvPr id="4" name="Table 3"/>
          <p:cNvGraphicFramePr>
            <a:graphicFrameLocks noGrp="1"/>
          </p:cNvGraphicFramePr>
          <p:nvPr/>
        </p:nvGraphicFramePr>
        <p:xfrm>
          <a:off x="6417315" y="2305959"/>
          <a:ext cx="3634959" cy="3653784"/>
        </p:xfrm>
        <a:graphic>
          <a:graphicData uri="http://schemas.openxmlformats.org/drawingml/2006/table">
            <a:tbl>
              <a:tblPr firstRow="1" bandRow="1">
                <a:tableStyleId>{5C22544A-7EE6-4342-B048-85BDC9FD1C3A}</a:tableStyleId>
              </a:tblPr>
              <a:tblGrid>
                <a:gridCol w="1139584"/>
                <a:gridCol w="1302328"/>
                <a:gridCol w="1193047"/>
              </a:tblGrid>
              <a:tr h="450310">
                <a:tc>
                  <a:txBody>
                    <a:bodyPr/>
                    <a:lstStyle/>
                    <a:p>
                      <a:pPr algn="ctr"/>
                      <a:r>
                        <a:rPr lang="en-US" dirty="0" smtClean="0"/>
                        <a:t>Process No</a:t>
                      </a:r>
                      <a:endParaRPr lang="en-US" dirty="0"/>
                    </a:p>
                  </a:txBody>
                  <a:tcPr/>
                </a:tc>
                <a:tc>
                  <a:txBody>
                    <a:bodyPr/>
                    <a:lstStyle/>
                    <a:p>
                      <a:pPr algn="ctr"/>
                      <a:r>
                        <a:rPr lang="en-US" dirty="0" smtClean="0"/>
                        <a:t>Arrival Time</a:t>
                      </a:r>
                      <a:endParaRPr lang="en-US" dirty="0" smtClean="0"/>
                    </a:p>
                    <a:p>
                      <a:pPr algn="ctr"/>
                      <a:r>
                        <a:rPr lang="en-US" dirty="0" smtClean="0"/>
                        <a:t>(AT)</a:t>
                      </a:r>
                      <a:endParaRPr lang="en-US" dirty="0"/>
                    </a:p>
                  </a:txBody>
                  <a:tcPr/>
                </a:tc>
                <a:tc>
                  <a:txBody>
                    <a:bodyPr/>
                    <a:lstStyle/>
                    <a:p>
                      <a:pPr algn="ctr"/>
                      <a:r>
                        <a:rPr lang="en-US" dirty="0" smtClean="0"/>
                        <a:t>Burst Time (BT)</a:t>
                      </a:r>
                      <a:endParaRPr lang="en-US" dirty="0"/>
                    </a:p>
                  </a:txBody>
                  <a:tcPr/>
                </a:tc>
              </a:tr>
              <a:tr h="456564">
                <a:tc>
                  <a:txBody>
                    <a:bodyPr/>
                    <a:lstStyle/>
                    <a:p>
                      <a:pPr algn="ctr"/>
                      <a:r>
                        <a:rPr lang="en-US" dirty="0" smtClean="0"/>
                        <a:t>1</a:t>
                      </a:r>
                      <a:endParaRPr lang="en-US" dirty="0"/>
                    </a:p>
                  </a:txBody>
                  <a:tcPr/>
                </a:tc>
                <a:tc>
                  <a:txBody>
                    <a:bodyPr/>
                    <a:lstStyle/>
                    <a:p>
                      <a:pPr algn="ctr"/>
                      <a:r>
                        <a:rPr lang="en-US" dirty="0" smtClean="0"/>
                        <a:t>0</a:t>
                      </a:r>
                      <a:endParaRPr lang="en-US" dirty="0"/>
                    </a:p>
                  </a:txBody>
                  <a:tcPr/>
                </a:tc>
                <a:tc>
                  <a:txBody>
                    <a:bodyPr/>
                    <a:lstStyle/>
                    <a:p>
                      <a:pPr algn="ctr"/>
                      <a:r>
                        <a:rPr lang="en-US" dirty="0" smtClean="0"/>
                        <a:t>4     </a:t>
                      </a:r>
                      <a:endParaRPr lang="en-US" dirty="0"/>
                    </a:p>
                  </a:txBody>
                  <a:tcPr/>
                </a:tc>
              </a:tr>
              <a:tr h="456564">
                <a:tc>
                  <a:txBody>
                    <a:bodyPr/>
                    <a:lstStyle/>
                    <a:p>
                      <a:pPr algn="ctr"/>
                      <a:r>
                        <a:rPr lang="en-US" dirty="0" smtClean="0"/>
                        <a:t>2</a:t>
                      </a:r>
                      <a:endParaRPr lang="en-US" dirty="0"/>
                    </a:p>
                  </a:txBody>
                  <a:tcPr/>
                </a:tc>
                <a:tc>
                  <a:txBody>
                    <a:bodyPr/>
                    <a:lstStyle/>
                    <a:p>
                      <a:pPr algn="ctr"/>
                      <a:r>
                        <a:rPr lang="en-US" dirty="0" smtClean="0"/>
                        <a:t>1</a:t>
                      </a:r>
                      <a:endParaRPr lang="en-US" dirty="0"/>
                    </a:p>
                  </a:txBody>
                  <a:tcPr/>
                </a:tc>
                <a:tc>
                  <a:txBody>
                    <a:bodyPr/>
                    <a:lstStyle/>
                    <a:p>
                      <a:pPr algn="ctr"/>
                      <a:r>
                        <a:rPr lang="en-US" dirty="0" smtClean="0"/>
                        <a:t>5    </a:t>
                      </a:r>
                      <a:endParaRPr lang="en-US" dirty="0"/>
                    </a:p>
                  </a:txBody>
                  <a:tcPr/>
                </a:tc>
              </a:tr>
              <a:tr h="456564">
                <a:tc>
                  <a:txBody>
                    <a:bodyPr/>
                    <a:lstStyle/>
                    <a:p>
                      <a:pPr algn="ctr"/>
                      <a:r>
                        <a:rPr lang="en-US" dirty="0" smtClean="0"/>
                        <a:t>3</a:t>
                      </a:r>
                      <a:endParaRPr lang="en-US" dirty="0"/>
                    </a:p>
                  </a:txBody>
                  <a:tcPr/>
                </a:tc>
                <a:tc>
                  <a:txBody>
                    <a:bodyPr/>
                    <a:lstStyle/>
                    <a:p>
                      <a:pPr algn="ctr"/>
                      <a:r>
                        <a:rPr lang="en-US" dirty="0" smtClean="0"/>
                        <a:t>2</a:t>
                      </a:r>
                      <a:endParaRPr lang="en-US" dirty="0"/>
                    </a:p>
                  </a:txBody>
                  <a:tcPr/>
                </a:tc>
                <a:tc>
                  <a:txBody>
                    <a:bodyPr/>
                    <a:lstStyle/>
                    <a:p>
                      <a:pPr algn="ctr"/>
                      <a:r>
                        <a:rPr lang="en-US" dirty="0" smtClean="0"/>
                        <a:t>2</a:t>
                      </a:r>
                      <a:endParaRPr lang="en-US" dirty="0"/>
                    </a:p>
                  </a:txBody>
                  <a:tcPr/>
                </a:tc>
              </a:tr>
              <a:tr h="456564">
                <a:tc>
                  <a:txBody>
                    <a:bodyPr/>
                    <a:lstStyle/>
                    <a:p>
                      <a:pPr algn="ctr"/>
                      <a:r>
                        <a:rPr lang="en-US" dirty="0" smtClean="0"/>
                        <a:t>4</a:t>
                      </a:r>
                      <a:endParaRPr lang="en-US" dirty="0"/>
                    </a:p>
                  </a:txBody>
                  <a:tcPr/>
                </a:tc>
                <a:tc>
                  <a:txBody>
                    <a:bodyPr/>
                    <a:lstStyle/>
                    <a:p>
                      <a:pPr algn="ctr"/>
                      <a:r>
                        <a:rPr lang="en-US" dirty="0" smtClean="0"/>
                        <a:t>3</a:t>
                      </a:r>
                      <a:endParaRPr lang="en-US" dirty="0"/>
                    </a:p>
                  </a:txBody>
                  <a:tcPr/>
                </a:tc>
                <a:tc>
                  <a:txBody>
                    <a:bodyPr/>
                    <a:lstStyle/>
                    <a:p>
                      <a:pPr algn="ctr"/>
                      <a:r>
                        <a:rPr lang="en-US" dirty="0" smtClean="0"/>
                        <a:t>1</a:t>
                      </a:r>
                      <a:endParaRPr lang="en-US" dirty="0"/>
                    </a:p>
                  </a:txBody>
                  <a:tcPr/>
                </a:tc>
              </a:tr>
              <a:tr h="456564">
                <a:tc>
                  <a:txBody>
                    <a:bodyPr/>
                    <a:lstStyle/>
                    <a:p>
                      <a:pPr algn="ctr"/>
                      <a:r>
                        <a:rPr lang="en-US" dirty="0" smtClean="0"/>
                        <a:t>5</a:t>
                      </a:r>
                      <a:endParaRPr lang="en-US" dirty="0"/>
                    </a:p>
                  </a:txBody>
                  <a:tcPr/>
                </a:tc>
                <a:tc>
                  <a:txBody>
                    <a:bodyPr/>
                    <a:lstStyle/>
                    <a:p>
                      <a:pPr algn="ctr"/>
                      <a:r>
                        <a:rPr lang="en-US" dirty="0" smtClean="0"/>
                        <a:t>4</a:t>
                      </a:r>
                      <a:endParaRPr lang="en-US" dirty="0"/>
                    </a:p>
                  </a:txBody>
                  <a:tcPr/>
                </a:tc>
                <a:tc>
                  <a:txBody>
                    <a:bodyPr/>
                    <a:lstStyle/>
                    <a:p>
                      <a:pPr algn="ctr"/>
                      <a:r>
                        <a:rPr lang="en-US" dirty="0" smtClean="0"/>
                        <a:t>6</a:t>
                      </a:r>
                      <a:endParaRPr lang="en-US" dirty="0"/>
                    </a:p>
                  </a:txBody>
                  <a:tcPr/>
                </a:tc>
              </a:tr>
              <a:tr h="456564">
                <a:tc>
                  <a:txBody>
                    <a:bodyPr/>
                    <a:lstStyle/>
                    <a:p>
                      <a:pPr algn="ctr"/>
                      <a:r>
                        <a:rPr lang="en-US" dirty="0" smtClean="0"/>
                        <a:t>6</a:t>
                      </a:r>
                      <a:endParaRPr lang="en-US" dirty="0"/>
                    </a:p>
                  </a:txBody>
                  <a:tcPr/>
                </a:tc>
                <a:tc>
                  <a:txBody>
                    <a:bodyPr/>
                    <a:lstStyle/>
                    <a:p>
                      <a:pPr algn="ctr"/>
                      <a:r>
                        <a:rPr lang="en-US" dirty="0" smtClean="0"/>
                        <a:t>5</a:t>
                      </a:r>
                      <a:endParaRPr lang="en-US" dirty="0"/>
                    </a:p>
                  </a:txBody>
                  <a:tcPr/>
                </a:tc>
                <a:tc>
                  <a:txBody>
                    <a:bodyPr/>
                    <a:lstStyle/>
                    <a:p>
                      <a:pPr algn="ctr"/>
                      <a:r>
                        <a:rPr lang="en-US" dirty="0" smtClean="0"/>
                        <a:t>3</a:t>
                      </a:r>
                      <a:endParaRPr lang="en-US" dirty="0"/>
                    </a:p>
                  </a:txBody>
                  <a:tcPr/>
                </a:tc>
              </a:tr>
            </a:tbl>
          </a:graphicData>
        </a:graphic>
      </p:graphicFrame>
      <p:sp>
        <p:nvSpPr>
          <p:cNvPr id="5" name="Footer Placeholder 4"/>
          <p:cNvSpPr>
            <a:spLocks noGrp="1"/>
          </p:cNvSpPr>
          <p:nvPr>
            <p:ph type="ftr" sz="quarter" idx="11"/>
          </p:nvPr>
        </p:nvSpPr>
        <p:spPr/>
        <p:txBody>
          <a:bodyPr/>
          <a:lstStyle/>
          <a:p>
            <a:r>
              <a:rPr lang="en-US" smtClean="0"/>
              <a:t>Total 81 Slides</a:t>
            </a:r>
            <a:endParaRPr lang="en-US"/>
          </a:p>
        </p:txBody>
      </p:sp>
      <p:sp>
        <p:nvSpPr>
          <p:cNvPr id="6" name="Slide Number Placeholder 5"/>
          <p:cNvSpPr>
            <a:spLocks noGrp="1"/>
          </p:cNvSpPr>
          <p:nvPr>
            <p:ph type="sldNum" sz="quarter" idx="12"/>
          </p:nvPr>
        </p:nvSpPr>
        <p:spPr/>
        <p:txBody>
          <a:bodyPr/>
          <a:lstStyle/>
          <a:p>
            <a:fld id="{F786D4BC-F94B-4070-BC7E-46CD478BA6CC}" type="slidenum">
              <a:rPr lang="en-US" smtClean="0"/>
            </a:fld>
            <a:endParaRPr lang="en-US"/>
          </a:p>
        </p:txBody>
      </p:sp>
      <p:sp>
        <p:nvSpPr>
          <p:cNvPr id="7" name="TextBox 6"/>
          <p:cNvSpPr txBox="1"/>
          <p:nvPr/>
        </p:nvSpPr>
        <p:spPr>
          <a:xfrm>
            <a:off x="1597979" y="3571668"/>
            <a:ext cx="3508094" cy="461665"/>
          </a:xfrm>
          <a:prstGeom prst="rect">
            <a:avLst/>
          </a:prstGeom>
          <a:noFill/>
        </p:spPr>
        <p:txBody>
          <a:bodyPr wrap="square" rtlCol="0">
            <a:spAutoFit/>
          </a:bodyPr>
          <a:lstStyle/>
          <a:p>
            <a:r>
              <a:rPr lang="en-US" sz="2400" b="1" dirty="0" smtClean="0"/>
              <a:t>Time Quantum = 4 </a:t>
            </a:r>
            <a:endParaRPr lang="en-US" sz="2400" b="1" dirty="0"/>
          </a:p>
        </p:txBody>
      </p:sp>
      <p:sp>
        <p:nvSpPr>
          <p:cNvPr id="8" name="TextBox 7"/>
          <p:cNvSpPr txBox="1"/>
          <p:nvPr/>
        </p:nvSpPr>
        <p:spPr>
          <a:xfrm>
            <a:off x="1597979" y="4132851"/>
            <a:ext cx="4560774" cy="830997"/>
          </a:xfrm>
          <a:prstGeom prst="rect">
            <a:avLst/>
          </a:prstGeom>
          <a:noFill/>
        </p:spPr>
        <p:txBody>
          <a:bodyPr wrap="square" rtlCol="0">
            <a:spAutoFit/>
          </a:bodyPr>
          <a:lstStyle/>
          <a:p>
            <a:r>
              <a:rPr lang="en-US" sz="2400" b="1" dirty="0" smtClean="0"/>
              <a:t>Here, Criteria is Time Quantum  and Arrival Time </a:t>
            </a:r>
            <a:endParaRPr lang="en-US" sz="2400" b="1"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84176"/>
            <a:ext cx="11360727" cy="1508760"/>
          </a:xfrm>
        </p:spPr>
        <p:txBody>
          <a:bodyPr>
            <a:normAutofit fontScale="90000"/>
          </a:bodyPr>
          <a:lstStyle/>
          <a:p>
            <a:br>
              <a:rPr lang="en-US" b="1" dirty="0" smtClean="0"/>
            </a:br>
            <a:br>
              <a:rPr lang="en-US" b="1" dirty="0"/>
            </a:br>
            <a:endParaRPr lang="en-US" dirty="0"/>
          </a:p>
        </p:txBody>
      </p:sp>
      <p:sp>
        <p:nvSpPr>
          <p:cNvPr id="3" name="Content Placeholder 2"/>
          <p:cNvSpPr>
            <a:spLocks noGrp="1"/>
          </p:cNvSpPr>
          <p:nvPr>
            <p:ph idx="1"/>
          </p:nvPr>
        </p:nvSpPr>
        <p:spPr/>
        <p:txBody>
          <a:bodyPr/>
          <a:lstStyle/>
          <a:p>
            <a:r>
              <a:rPr lang="en-US" sz="2400" b="1" dirty="0">
                <a:effectLst>
                  <a:outerShdw blurRad="38100" dist="38100" dir="2700000" algn="tl">
                    <a:srgbClr val="000000">
                      <a:alpha val="43137"/>
                    </a:srgbClr>
                  </a:outerShdw>
                </a:effectLst>
              </a:rPr>
              <a:t>Round-Robin</a:t>
            </a:r>
            <a:r>
              <a:rPr lang="en-US" sz="2400" b="1" dirty="0"/>
              <a:t> (RR)  Performance</a:t>
            </a:r>
            <a:endParaRPr lang="en-US" sz="2400" b="1" dirty="0"/>
          </a:p>
          <a:p>
            <a:endParaRPr lang="en-US" sz="2000" b="1" dirty="0" smtClean="0">
              <a:effectLst>
                <a:outerShdw blurRad="38100" dist="38100" dir="2700000" algn="tl">
                  <a:srgbClr val="000000">
                    <a:alpha val="43137"/>
                  </a:srgbClr>
                </a:outerShdw>
              </a:effectLst>
            </a:endParaRPr>
          </a:p>
          <a:p>
            <a:pPr marL="0" indent="0">
              <a:buNone/>
            </a:pPr>
            <a:endParaRPr lang="en-US" sz="2000" b="1" dirty="0" smtClean="0">
              <a:effectLst>
                <a:outerShdw blurRad="38100" dist="38100" dir="2700000" algn="tl">
                  <a:srgbClr val="000000">
                    <a:alpha val="43137"/>
                  </a:srgbClr>
                </a:outerShdw>
              </a:effectLst>
            </a:endParaRPr>
          </a:p>
          <a:p>
            <a:pPr marL="0" indent="0">
              <a:buNone/>
            </a:pPr>
            <a:endParaRPr lang="en-US" sz="2000" b="1" dirty="0" smtClean="0">
              <a:effectLst>
                <a:outerShdw blurRad="38100" dist="38100" dir="2700000" algn="tl">
                  <a:srgbClr val="000000">
                    <a:alpha val="43137"/>
                  </a:srgbClr>
                </a:outerShdw>
              </a:effectLst>
            </a:endParaRPr>
          </a:p>
          <a:p>
            <a:pPr marL="0" indent="0">
              <a:buNone/>
            </a:pPr>
            <a:endParaRPr lang="en-US" sz="2000" b="1" dirty="0">
              <a:effectLst>
                <a:outerShdw blurRad="38100" dist="38100" dir="2700000" algn="tl">
                  <a:srgbClr val="000000">
                    <a:alpha val="43137"/>
                  </a:srgbClr>
                </a:outerShdw>
              </a:effectLst>
            </a:endParaRPr>
          </a:p>
          <a:p>
            <a:endParaRPr lang="en-US" dirty="0"/>
          </a:p>
        </p:txBody>
      </p:sp>
      <p:graphicFrame>
        <p:nvGraphicFramePr>
          <p:cNvPr id="4" name="Table 3"/>
          <p:cNvGraphicFramePr>
            <a:graphicFrameLocks noGrp="1"/>
          </p:cNvGraphicFramePr>
          <p:nvPr/>
        </p:nvGraphicFramePr>
        <p:xfrm>
          <a:off x="6417315" y="2305959"/>
          <a:ext cx="3634959" cy="3650452"/>
        </p:xfrm>
        <a:graphic>
          <a:graphicData uri="http://schemas.openxmlformats.org/drawingml/2006/table">
            <a:tbl>
              <a:tblPr firstRow="1" bandRow="1">
                <a:tableStyleId>{5C22544A-7EE6-4342-B048-85BDC9FD1C3A}</a:tableStyleId>
              </a:tblPr>
              <a:tblGrid>
                <a:gridCol w="1139584"/>
                <a:gridCol w="1302328"/>
                <a:gridCol w="1193047"/>
              </a:tblGrid>
              <a:tr h="450310">
                <a:tc>
                  <a:txBody>
                    <a:bodyPr/>
                    <a:lstStyle/>
                    <a:p>
                      <a:pPr algn="ctr"/>
                      <a:r>
                        <a:rPr lang="en-US" dirty="0" smtClean="0"/>
                        <a:t>Process No</a:t>
                      </a:r>
                      <a:endParaRPr lang="en-US" dirty="0"/>
                    </a:p>
                  </a:txBody>
                  <a:tcPr/>
                </a:tc>
                <a:tc>
                  <a:txBody>
                    <a:bodyPr/>
                    <a:lstStyle/>
                    <a:p>
                      <a:pPr algn="ctr"/>
                      <a:r>
                        <a:rPr lang="en-US" dirty="0" smtClean="0"/>
                        <a:t>Arrival Time</a:t>
                      </a:r>
                      <a:endParaRPr lang="en-US" dirty="0" smtClean="0"/>
                    </a:p>
                    <a:p>
                      <a:pPr algn="ctr"/>
                      <a:r>
                        <a:rPr lang="en-US" dirty="0" smtClean="0"/>
                        <a:t>(AT)</a:t>
                      </a:r>
                      <a:endParaRPr lang="en-US" dirty="0"/>
                    </a:p>
                  </a:txBody>
                  <a:tcPr/>
                </a:tc>
                <a:tc>
                  <a:txBody>
                    <a:bodyPr/>
                    <a:lstStyle/>
                    <a:p>
                      <a:pPr algn="ctr"/>
                      <a:r>
                        <a:rPr lang="en-US" dirty="0" smtClean="0"/>
                        <a:t>Burst Time (BT)</a:t>
                      </a:r>
                      <a:endParaRPr lang="en-US" dirty="0"/>
                    </a:p>
                  </a:txBody>
                  <a:tcPr/>
                </a:tc>
              </a:tr>
              <a:tr h="456564">
                <a:tc>
                  <a:txBody>
                    <a:bodyPr/>
                    <a:lstStyle/>
                    <a:p>
                      <a:pPr algn="ctr"/>
                      <a:r>
                        <a:rPr lang="en-US" dirty="0" smtClean="0"/>
                        <a:t>1</a:t>
                      </a:r>
                      <a:endParaRPr lang="en-US" dirty="0"/>
                    </a:p>
                  </a:txBody>
                  <a:tcPr/>
                </a:tc>
                <a:tc>
                  <a:txBody>
                    <a:bodyPr/>
                    <a:lstStyle/>
                    <a:p>
                      <a:pPr algn="ctr"/>
                      <a:r>
                        <a:rPr lang="en-US" dirty="0" smtClean="0"/>
                        <a:t>0</a:t>
                      </a:r>
                      <a:endParaRPr lang="en-US" dirty="0"/>
                    </a:p>
                  </a:txBody>
                  <a:tcPr/>
                </a:tc>
                <a:tc>
                  <a:txBody>
                    <a:bodyPr/>
                    <a:lstStyle/>
                    <a:p>
                      <a:pPr algn="ctr"/>
                      <a:r>
                        <a:rPr lang="en-US" dirty="0" smtClean="0"/>
                        <a:t>4    0     </a:t>
                      </a:r>
                      <a:endParaRPr lang="en-US" dirty="0"/>
                    </a:p>
                  </a:txBody>
                  <a:tcPr/>
                </a:tc>
              </a:tr>
              <a:tr h="456564">
                <a:tc>
                  <a:txBody>
                    <a:bodyPr/>
                    <a:lstStyle/>
                    <a:p>
                      <a:pPr algn="ctr"/>
                      <a:r>
                        <a:rPr lang="en-US" dirty="0" smtClean="0"/>
                        <a:t>2</a:t>
                      </a:r>
                      <a:endParaRPr lang="en-US" dirty="0"/>
                    </a:p>
                  </a:txBody>
                  <a:tcPr/>
                </a:tc>
                <a:tc>
                  <a:txBody>
                    <a:bodyPr/>
                    <a:lstStyle/>
                    <a:p>
                      <a:pPr algn="ctr"/>
                      <a:r>
                        <a:rPr lang="en-US" dirty="0" smtClean="0"/>
                        <a:t>1</a:t>
                      </a:r>
                      <a:endParaRPr lang="en-US" dirty="0"/>
                    </a:p>
                  </a:txBody>
                  <a:tcPr/>
                </a:tc>
                <a:tc>
                  <a:txBody>
                    <a:bodyPr/>
                    <a:lstStyle/>
                    <a:p>
                      <a:pPr algn="ctr"/>
                      <a:r>
                        <a:rPr lang="en-US" dirty="0" smtClean="0"/>
                        <a:t>5    </a:t>
                      </a:r>
                      <a:endParaRPr lang="en-US" dirty="0"/>
                    </a:p>
                  </a:txBody>
                  <a:tcPr/>
                </a:tc>
              </a:tr>
              <a:tr h="456564">
                <a:tc>
                  <a:txBody>
                    <a:bodyPr/>
                    <a:lstStyle/>
                    <a:p>
                      <a:pPr algn="ctr"/>
                      <a:r>
                        <a:rPr lang="en-US" dirty="0" smtClean="0"/>
                        <a:t>3</a:t>
                      </a:r>
                      <a:endParaRPr lang="en-US" dirty="0"/>
                    </a:p>
                  </a:txBody>
                  <a:tcPr/>
                </a:tc>
                <a:tc>
                  <a:txBody>
                    <a:bodyPr/>
                    <a:lstStyle/>
                    <a:p>
                      <a:pPr algn="ctr"/>
                      <a:r>
                        <a:rPr lang="en-US" dirty="0" smtClean="0"/>
                        <a:t>2</a:t>
                      </a:r>
                      <a:endParaRPr lang="en-US" dirty="0"/>
                    </a:p>
                  </a:txBody>
                  <a:tcPr/>
                </a:tc>
                <a:tc>
                  <a:txBody>
                    <a:bodyPr/>
                    <a:lstStyle/>
                    <a:p>
                      <a:pPr algn="ctr"/>
                      <a:r>
                        <a:rPr lang="en-US" dirty="0" smtClean="0"/>
                        <a:t>2</a:t>
                      </a:r>
                      <a:endParaRPr lang="en-US" dirty="0"/>
                    </a:p>
                  </a:txBody>
                  <a:tcPr/>
                </a:tc>
              </a:tr>
              <a:tr h="456564">
                <a:tc>
                  <a:txBody>
                    <a:bodyPr/>
                    <a:lstStyle/>
                    <a:p>
                      <a:pPr algn="ctr"/>
                      <a:r>
                        <a:rPr lang="en-US" dirty="0" smtClean="0"/>
                        <a:t>4</a:t>
                      </a:r>
                      <a:endParaRPr lang="en-US" dirty="0"/>
                    </a:p>
                  </a:txBody>
                  <a:tcPr/>
                </a:tc>
                <a:tc>
                  <a:txBody>
                    <a:bodyPr/>
                    <a:lstStyle/>
                    <a:p>
                      <a:pPr algn="ctr"/>
                      <a:r>
                        <a:rPr lang="en-US" dirty="0" smtClean="0"/>
                        <a:t>3</a:t>
                      </a:r>
                      <a:endParaRPr lang="en-US" dirty="0"/>
                    </a:p>
                  </a:txBody>
                  <a:tcPr/>
                </a:tc>
                <a:tc>
                  <a:txBody>
                    <a:bodyPr/>
                    <a:lstStyle/>
                    <a:p>
                      <a:pPr algn="ctr"/>
                      <a:r>
                        <a:rPr lang="en-US" dirty="0" smtClean="0"/>
                        <a:t>1</a:t>
                      </a:r>
                      <a:endParaRPr lang="en-US" dirty="0"/>
                    </a:p>
                  </a:txBody>
                  <a:tcPr/>
                </a:tc>
              </a:tr>
              <a:tr h="453232">
                <a:tc>
                  <a:txBody>
                    <a:bodyPr/>
                    <a:lstStyle/>
                    <a:p>
                      <a:pPr algn="ctr"/>
                      <a:r>
                        <a:rPr lang="en-US" dirty="0" smtClean="0"/>
                        <a:t>5</a:t>
                      </a:r>
                      <a:endParaRPr lang="en-US" dirty="0"/>
                    </a:p>
                  </a:txBody>
                  <a:tcPr/>
                </a:tc>
                <a:tc>
                  <a:txBody>
                    <a:bodyPr/>
                    <a:lstStyle/>
                    <a:p>
                      <a:pPr algn="ctr"/>
                      <a:r>
                        <a:rPr lang="en-US" dirty="0" smtClean="0"/>
                        <a:t>4</a:t>
                      </a:r>
                      <a:endParaRPr lang="en-US" dirty="0"/>
                    </a:p>
                  </a:txBody>
                  <a:tcPr/>
                </a:tc>
                <a:tc>
                  <a:txBody>
                    <a:bodyPr/>
                    <a:lstStyle/>
                    <a:p>
                      <a:pPr algn="ctr"/>
                      <a:r>
                        <a:rPr lang="en-US" dirty="0" smtClean="0"/>
                        <a:t>6</a:t>
                      </a:r>
                      <a:endParaRPr lang="en-US" dirty="0"/>
                    </a:p>
                  </a:txBody>
                  <a:tcPr/>
                </a:tc>
              </a:tr>
              <a:tr h="456564">
                <a:tc>
                  <a:txBody>
                    <a:bodyPr/>
                    <a:lstStyle/>
                    <a:p>
                      <a:pPr algn="ctr"/>
                      <a:r>
                        <a:rPr lang="en-US" dirty="0" smtClean="0"/>
                        <a:t>6</a:t>
                      </a:r>
                      <a:endParaRPr lang="en-US" dirty="0"/>
                    </a:p>
                  </a:txBody>
                  <a:tcPr/>
                </a:tc>
                <a:tc>
                  <a:txBody>
                    <a:bodyPr/>
                    <a:lstStyle/>
                    <a:p>
                      <a:pPr algn="ctr"/>
                      <a:r>
                        <a:rPr lang="en-US" dirty="0" smtClean="0"/>
                        <a:t>5</a:t>
                      </a:r>
                      <a:endParaRPr lang="en-US" dirty="0"/>
                    </a:p>
                  </a:txBody>
                  <a:tcPr/>
                </a:tc>
                <a:tc>
                  <a:txBody>
                    <a:bodyPr/>
                    <a:lstStyle/>
                    <a:p>
                      <a:pPr algn="ctr"/>
                      <a:r>
                        <a:rPr lang="en-US" dirty="0" smtClean="0"/>
                        <a:t>3</a:t>
                      </a:r>
                      <a:endParaRPr lang="en-US" dirty="0"/>
                    </a:p>
                  </a:txBody>
                  <a:tcPr/>
                </a:tc>
              </a:tr>
            </a:tbl>
          </a:graphicData>
        </a:graphic>
      </p:graphicFrame>
      <p:grpSp>
        <p:nvGrpSpPr>
          <p:cNvPr id="26" name="Group 25"/>
          <p:cNvGrpSpPr/>
          <p:nvPr/>
        </p:nvGrpSpPr>
        <p:grpSpPr>
          <a:xfrm>
            <a:off x="1042861" y="5583238"/>
            <a:ext cx="1546316" cy="853426"/>
            <a:chOff x="3480547" y="5150225"/>
            <a:chExt cx="1546316" cy="853426"/>
          </a:xfrm>
        </p:grpSpPr>
        <p:sp>
          <p:nvSpPr>
            <p:cNvPr id="35" name="Rectangle 34"/>
            <p:cNvSpPr/>
            <p:nvPr/>
          </p:nvSpPr>
          <p:spPr>
            <a:xfrm>
              <a:off x="3644153" y="5150225"/>
              <a:ext cx="1143000"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 P1</a:t>
              </a:r>
              <a:endParaRPr lang="en-US" sz="2400" dirty="0"/>
            </a:p>
          </p:txBody>
        </p:sp>
        <p:sp>
          <p:nvSpPr>
            <p:cNvPr id="38" name="TextBox 37"/>
            <p:cNvSpPr txBox="1"/>
            <p:nvPr/>
          </p:nvSpPr>
          <p:spPr>
            <a:xfrm>
              <a:off x="3480547" y="5634319"/>
              <a:ext cx="295835" cy="369332"/>
            </a:xfrm>
            <a:prstGeom prst="rect">
              <a:avLst/>
            </a:prstGeom>
            <a:noFill/>
          </p:spPr>
          <p:txBody>
            <a:bodyPr wrap="square" rtlCol="0">
              <a:spAutoFit/>
            </a:bodyPr>
            <a:lstStyle/>
            <a:p>
              <a:r>
                <a:rPr lang="en-US" dirty="0" smtClean="0"/>
                <a:t>0</a:t>
              </a:r>
              <a:endParaRPr lang="en-US" dirty="0"/>
            </a:p>
          </p:txBody>
        </p:sp>
        <p:sp>
          <p:nvSpPr>
            <p:cNvPr id="39" name="TextBox 38"/>
            <p:cNvSpPr txBox="1"/>
            <p:nvPr/>
          </p:nvSpPr>
          <p:spPr>
            <a:xfrm>
              <a:off x="4581618" y="5593364"/>
              <a:ext cx="445245" cy="369332"/>
            </a:xfrm>
            <a:prstGeom prst="rect">
              <a:avLst/>
            </a:prstGeom>
            <a:noFill/>
          </p:spPr>
          <p:txBody>
            <a:bodyPr wrap="square" rtlCol="0">
              <a:spAutoFit/>
            </a:bodyPr>
            <a:lstStyle/>
            <a:p>
              <a:r>
                <a:rPr lang="en-US" dirty="0"/>
                <a:t>4</a:t>
              </a:r>
              <a:endParaRPr lang="en-US" dirty="0"/>
            </a:p>
          </p:txBody>
        </p:sp>
      </p:grpSp>
      <p:sp>
        <p:nvSpPr>
          <p:cNvPr id="20" name="TextBox 19"/>
          <p:cNvSpPr txBox="1"/>
          <p:nvPr/>
        </p:nvSpPr>
        <p:spPr>
          <a:xfrm>
            <a:off x="898209" y="2895862"/>
            <a:ext cx="1835620" cy="369332"/>
          </a:xfrm>
          <a:prstGeom prst="rect">
            <a:avLst/>
          </a:prstGeom>
          <a:noFill/>
        </p:spPr>
        <p:txBody>
          <a:bodyPr wrap="square" rtlCol="0">
            <a:spAutoFit/>
          </a:bodyPr>
          <a:lstStyle/>
          <a:p>
            <a:r>
              <a:rPr lang="en-US" dirty="0" smtClean="0"/>
              <a:t>Process Que </a:t>
            </a:r>
            <a:endParaRPr lang="en-US" dirty="0"/>
          </a:p>
        </p:txBody>
      </p:sp>
      <p:sp>
        <p:nvSpPr>
          <p:cNvPr id="95" name="TextBox 94"/>
          <p:cNvSpPr txBox="1"/>
          <p:nvPr/>
        </p:nvSpPr>
        <p:spPr>
          <a:xfrm>
            <a:off x="1202919" y="5112125"/>
            <a:ext cx="1835620" cy="369332"/>
          </a:xfrm>
          <a:prstGeom prst="rect">
            <a:avLst/>
          </a:prstGeom>
          <a:noFill/>
        </p:spPr>
        <p:txBody>
          <a:bodyPr wrap="square" rtlCol="0">
            <a:spAutoFit/>
          </a:bodyPr>
          <a:lstStyle/>
          <a:p>
            <a:r>
              <a:rPr lang="en-US" b="1" dirty="0" smtClean="0">
                <a:effectLst>
                  <a:outerShdw blurRad="38100" dist="38100" dir="2700000" algn="tl">
                    <a:srgbClr val="000000">
                      <a:alpha val="43137"/>
                    </a:srgbClr>
                  </a:outerShdw>
                </a:effectLst>
              </a:rPr>
              <a:t>Gantt Chart</a:t>
            </a:r>
            <a:endParaRPr lang="en-US" b="1" dirty="0">
              <a:effectLst>
                <a:outerShdw blurRad="38100" dist="38100" dir="2700000" algn="tl">
                  <a:srgbClr val="000000">
                    <a:alpha val="43137"/>
                  </a:srgbClr>
                </a:outerShdw>
              </a:effectLst>
            </a:endParaRPr>
          </a:p>
        </p:txBody>
      </p:sp>
      <p:sp>
        <p:nvSpPr>
          <p:cNvPr id="101" name="Rectangle 100"/>
          <p:cNvSpPr/>
          <p:nvPr/>
        </p:nvSpPr>
        <p:spPr>
          <a:xfrm>
            <a:off x="1042860" y="3295607"/>
            <a:ext cx="873568"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 P1</a:t>
            </a:r>
            <a:endParaRPr lang="en-US" sz="2400" dirty="0"/>
          </a:p>
        </p:txBody>
      </p:sp>
      <p:sp>
        <p:nvSpPr>
          <p:cNvPr id="104" name="Title 1"/>
          <p:cNvSpPr txBox="1"/>
          <p:nvPr/>
        </p:nvSpPr>
        <p:spPr>
          <a:xfrm>
            <a:off x="0" y="177274"/>
            <a:ext cx="12192000" cy="1626895"/>
          </a:xfrm>
          <a:prstGeom prst="rect">
            <a:avLst/>
          </a:prstGeom>
          <a:solidFill>
            <a:schemeClr val="accent2"/>
          </a:solidFill>
        </p:spPr>
        <p:txBody>
          <a:bodyPr vert="horz" lIns="91440" tIns="45720" rIns="91440" bIns="45720" rtlCol="0" anchor="ctr">
            <a:normAutofit fontScale="97500"/>
          </a:bodyPr>
          <a:lst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a:lstStyle>
          <a:p>
            <a:r>
              <a:rPr lang="en-US" b="1" dirty="0" smtClean="0">
                <a:effectLst>
                  <a:outerShdw blurRad="38100" dist="38100" dir="2700000" algn="tl">
                    <a:srgbClr val="000000">
                      <a:alpha val="43137"/>
                    </a:srgbClr>
                  </a:outerShdw>
                </a:effectLst>
              </a:rPr>
              <a:t>Round-Robin (RR) </a:t>
            </a:r>
            <a:r>
              <a:rPr lang="en-US" b="1" dirty="0" smtClean="0"/>
              <a:t>Performance</a:t>
            </a:r>
            <a:endParaRPr lang="en-US" dirty="0"/>
          </a:p>
        </p:txBody>
      </p:sp>
      <p:sp>
        <p:nvSpPr>
          <p:cNvPr id="105" name="Footer Placeholder 104"/>
          <p:cNvSpPr>
            <a:spLocks noGrp="1"/>
          </p:cNvSpPr>
          <p:nvPr>
            <p:ph type="ftr" sz="quarter" idx="11"/>
          </p:nvPr>
        </p:nvSpPr>
        <p:spPr/>
        <p:txBody>
          <a:bodyPr/>
          <a:lstStyle/>
          <a:p>
            <a:r>
              <a:rPr lang="en-US" smtClean="0"/>
              <a:t>Total 81 Slides</a:t>
            </a:r>
            <a:endParaRPr lang="en-US"/>
          </a:p>
        </p:txBody>
      </p:sp>
      <p:sp>
        <p:nvSpPr>
          <p:cNvPr id="106" name="Slide Number Placeholder 105"/>
          <p:cNvSpPr>
            <a:spLocks noGrp="1"/>
          </p:cNvSpPr>
          <p:nvPr>
            <p:ph type="sldNum" sz="quarter" idx="12"/>
          </p:nvPr>
        </p:nvSpPr>
        <p:spPr/>
        <p:txBody>
          <a:bodyPr/>
          <a:lstStyle/>
          <a:p>
            <a:fld id="{F786D4BC-F94B-4070-BC7E-46CD478BA6CC}" type="slidenum">
              <a:rPr lang="en-US" smtClean="0"/>
            </a:fld>
            <a:endParaRPr lang="en-US"/>
          </a:p>
        </p:txBody>
      </p:sp>
      <p:sp>
        <p:nvSpPr>
          <p:cNvPr id="18" name="TextBox 17"/>
          <p:cNvSpPr txBox="1"/>
          <p:nvPr/>
        </p:nvSpPr>
        <p:spPr>
          <a:xfrm>
            <a:off x="1678661" y="3987212"/>
            <a:ext cx="3508094" cy="461665"/>
          </a:xfrm>
          <a:prstGeom prst="rect">
            <a:avLst/>
          </a:prstGeom>
          <a:noFill/>
        </p:spPr>
        <p:txBody>
          <a:bodyPr wrap="square" rtlCol="0">
            <a:spAutoFit/>
          </a:bodyPr>
          <a:lstStyle/>
          <a:p>
            <a:r>
              <a:rPr lang="en-US" sz="2400" b="1" dirty="0" smtClean="0"/>
              <a:t>Time Quantum = 4 </a:t>
            </a:r>
            <a:endParaRPr lang="en-US" sz="2400" b="1" dirty="0"/>
          </a:p>
        </p:txBody>
      </p:sp>
      <p:cxnSp>
        <p:nvCxnSpPr>
          <p:cNvPr id="16" name="Straight Connector 15"/>
          <p:cNvCxnSpPr/>
          <p:nvPr/>
        </p:nvCxnSpPr>
        <p:spPr>
          <a:xfrm flipH="1">
            <a:off x="9073504" y="3265194"/>
            <a:ext cx="360219" cy="331526"/>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84176"/>
            <a:ext cx="11360727" cy="1508760"/>
          </a:xfrm>
        </p:spPr>
        <p:txBody>
          <a:bodyPr>
            <a:normAutofit fontScale="90000"/>
          </a:bodyPr>
          <a:lstStyle/>
          <a:p>
            <a:br>
              <a:rPr lang="en-US" b="1" dirty="0" smtClean="0"/>
            </a:br>
            <a:br>
              <a:rPr lang="en-US" b="1" dirty="0"/>
            </a:br>
            <a:endParaRPr lang="en-US" dirty="0"/>
          </a:p>
        </p:txBody>
      </p:sp>
      <p:sp>
        <p:nvSpPr>
          <p:cNvPr id="3" name="Content Placeholder 2"/>
          <p:cNvSpPr>
            <a:spLocks noGrp="1"/>
          </p:cNvSpPr>
          <p:nvPr>
            <p:ph idx="1"/>
          </p:nvPr>
        </p:nvSpPr>
        <p:spPr/>
        <p:txBody>
          <a:bodyPr/>
          <a:lstStyle/>
          <a:p>
            <a:r>
              <a:rPr lang="en-US" sz="2400" b="1" dirty="0">
                <a:effectLst>
                  <a:outerShdw blurRad="38100" dist="38100" dir="2700000" algn="tl">
                    <a:srgbClr val="000000">
                      <a:alpha val="43137"/>
                    </a:srgbClr>
                  </a:outerShdw>
                </a:effectLst>
              </a:rPr>
              <a:t>Round-Robin (RR) </a:t>
            </a:r>
            <a:r>
              <a:rPr lang="en-US" sz="2400" b="1" dirty="0"/>
              <a:t>Performance</a:t>
            </a:r>
            <a:endParaRPr lang="en-US" sz="2400" dirty="0"/>
          </a:p>
          <a:p>
            <a:pPr marL="0" indent="0">
              <a:buNone/>
            </a:pPr>
            <a:r>
              <a:rPr lang="en-US" sz="2400" b="1" dirty="0"/>
              <a:t> </a:t>
            </a:r>
            <a:endParaRPr lang="en-US" sz="2400" b="1" dirty="0"/>
          </a:p>
          <a:p>
            <a:endParaRPr lang="en-US" sz="2000" b="1" dirty="0" smtClean="0">
              <a:effectLst>
                <a:outerShdw blurRad="38100" dist="38100" dir="2700000" algn="tl">
                  <a:srgbClr val="000000">
                    <a:alpha val="43137"/>
                  </a:srgbClr>
                </a:outerShdw>
              </a:effectLst>
            </a:endParaRPr>
          </a:p>
          <a:p>
            <a:pPr marL="0" indent="0">
              <a:buNone/>
            </a:pPr>
            <a:endParaRPr lang="en-US" sz="2000" b="1" dirty="0" smtClean="0">
              <a:effectLst>
                <a:outerShdw blurRad="38100" dist="38100" dir="2700000" algn="tl">
                  <a:srgbClr val="000000">
                    <a:alpha val="43137"/>
                  </a:srgbClr>
                </a:outerShdw>
              </a:effectLst>
            </a:endParaRPr>
          </a:p>
          <a:p>
            <a:pPr marL="0" indent="0">
              <a:buNone/>
            </a:pPr>
            <a:endParaRPr lang="en-US" sz="2000" b="1" dirty="0" smtClean="0">
              <a:effectLst>
                <a:outerShdw blurRad="38100" dist="38100" dir="2700000" algn="tl">
                  <a:srgbClr val="000000">
                    <a:alpha val="43137"/>
                  </a:srgbClr>
                </a:outerShdw>
              </a:effectLst>
            </a:endParaRPr>
          </a:p>
          <a:p>
            <a:pPr marL="0" indent="0">
              <a:buNone/>
            </a:pPr>
            <a:endParaRPr lang="en-US" sz="2000" b="1" dirty="0">
              <a:effectLst>
                <a:outerShdw blurRad="38100" dist="38100" dir="2700000" algn="tl">
                  <a:srgbClr val="000000">
                    <a:alpha val="43137"/>
                  </a:srgbClr>
                </a:outerShdw>
              </a:effectLst>
            </a:endParaRPr>
          </a:p>
          <a:p>
            <a:endParaRPr lang="en-US" dirty="0"/>
          </a:p>
        </p:txBody>
      </p:sp>
      <p:graphicFrame>
        <p:nvGraphicFramePr>
          <p:cNvPr id="4" name="Table 3"/>
          <p:cNvGraphicFramePr>
            <a:graphicFrameLocks noGrp="1"/>
          </p:cNvGraphicFramePr>
          <p:nvPr/>
        </p:nvGraphicFramePr>
        <p:xfrm>
          <a:off x="6417315" y="2305959"/>
          <a:ext cx="3634959" cy="3653784"/>
        </p:xfrm>
        <a:graphic>
          <a:graphicData uri="http://schemas.openxmlformats.org/drawingml/2006/table">
            <a:tbl>
              <a:tblPr firstRow="1" bandRow="1">
                <a:tableStyleId>{5C22544A-7EE6-4342-B048-85BDC9FD1C3A}</a:tableStyleId>
              </a:tblPr>
              <a:tblGrid>
                <a:gridCol w="1139584"/>
                <a:gridCol w="1302328"/>
                <a:gridCol w="1193047"/>
              </a:tblGrid>
              <a:tr h="450310">
                <a:tc>
                  <a:txBody>
                    <a:bodyPr/>
                    <a:lstStyle/>
                    <a:p>
                      <a:pPr algn="ctr"/>
                      <a:r>
                        <a:rPr lang="en-US" dirty="0" smtClean="0"/>
                        <a:t>Process No</a:t>
                      </a:r>
                      <a:endParaRPr lang="en-US" dirty="0"/>
                    </a:p>
                  </a:txBody>
                  <a:tcPr/>
                </a:tc>
                <a:tc>
                  <a:txBody>
                    <a:bodyPr/>
                    <a:lstStyle/>
                    <a:p>
                      <a:pPr algn="ctr"/>
                      <a:r>
                        <a:rPr lang="en-US" dirty="0" smtClean="0"/>
                        <a:t>Arrival Time</a:t>
                      </a:r>
                      <a:endParaRPr lang="en-US" dirty="0" smtClean="0"/>
                    </a:p>
                    <a:p>
                      <a:pPr algn="ctr"/>
                      <a:r>
                        <a:rPr lang="en-US" dirty="0" smtClean="0"/>
                        <a:t>(AT)</a:t>
                      </a:r>
                      <a:endParaRPr lang="en-US" dirty="0"/>
                    </a:p>
                  </a:txBody>
                  <a:tcPr/>
                </a:tc>
                <a:tc>
                  <a:txBody>
                    <a:bodyPr/>
                    <a:lstStyle/>
                    <a:p>
                      <a:pPr algn="ctr"/>
                      <a:r>
                        <a:rPr lang="en-US" dirty="0" smtClean="0"/>
                        <a:t>Burst Time (BT)</a:t>
                      </a:r>
                      <a:endParaRPr lang="en-US" dirty="0"/>
                    </a:p>
                  </a:txBody>
                  <a:tcPr/>
                </a:tc>
              </a:tr>
              <a:tr h="456564">
                <a:tc>
                  <a:txBody>
                    <a:bodyPr/>
                    <a:lstStyle/>
                    <a:p>
                      <a:pPr algn="ctr"/>
                      <a:r>
                        <a:rPr lang="en-US" dirty="0" smtClean="0"/>
                        <a:t>1</a:t>
                      </a:r>
                      <a:endParaRPr lang="en-US" dirty="0"/>
                    </a:p>
                  </a:txBody>
                  <a:tcPr/>
                </a:tc>
                <a:tc>
                  <a:txBody>
                    <a:bodyPr/>
                    <a:lstStyle/>
                    <a:p>
                      <a:pPr algn="ctr"/>
                      <a:r>
                        <a:rPr lang="en-US" dirty="0" smtClean="0"/>
                        <a:t>0</a:t>
                      </a:r>
                      <a:endParaRPr lang="en-US" dirty="0"/>
                    </a:p>
                  </a:txBody>
                  <a:tcPr/>
                </a:tc>
                <a:tc>
                  <a:txBody>
                    <a:bodyPr/>
                    <a:lstStyle/>
                    <a:p>
                      <a:pPr algn="ctr"/>
                      <a:r>
                        <a:rPr lang="en-US" dirty="0" smtClean="0"/>
                        <a:t>4      0   </a:t>
                      </a:r>
                      <a:endParaRPr lang="en-US" dirty="0"/>
                    </a:p>
                  </a:txBody>
                  <a:tcPr/>
                </a:tc>
              </a:tr>
              <a:tr h="456564">
                <a:tc>
                  <a:txBody>
                    <a:bodyPr/>
                    <a:lstStyle/>
                    <a:p>
                      <a:pPr algn="ctr"/>
                      <a:r>
                        <a:rPr lang="en-US" dirty="0" smtClean="0"/>
                        <a:t>2</a:t>
                      </a:r>
                      <a:endParaRPr lang="en-US" dirty="0"/>
                    </a:p>
                  </a:txBody>
                  <a:tcPr/>
                </a:tc>
                <a:tc>
                  <a:txBody>
                    <a:bodyPr/>
                    <a:lstStyle/>
                    <a:p>
                      <a:pPr algn="ctr"/>
                      <a:r>
                        <a:rPr lang="en-US" dirty="0" smtClean="0"/>
                        <a:t>1</a:t>
                      </a:r>
                      <a:endParaRPr lang="en-US" dirty="0"/>
                    </a:p>
                  </a:txBody>
                  <a:tcPr/>
                </a:tc>
                <a:tc>
                  <a:txBody>
                    <a:bodyPr/>
                    <a:lstStyle/>
                    <a:p>
                      <a:pPr algn="ctr"/>
                      <a:r>
                        <a:rPr lang="en-US" dirty="0" smtClean="0"/>
                        <a:t>5     1   </a:t>
                      </a:r>
                      <a:endParaRPr lang="en-US" dirty="0"/>
                    </a:p>
                  </a:txBody>
                  <a:tcPr/>
                </a:tc>
              </a:tr>
              <a:tr h="456564">
                <a:tc>
                  <a:txBody>
                    <a:bodyPr/>
                    <a:lstStyle/>
                    <a:p>
                      <a:pPr algn="ctr"/>
                      <a:r>
                        <a:rPr lang="en-US" dirty="0" smtClean="0"/>
                        <a:t>3</a:t>
                      </a:r>
                      <a:endParaRPr lang="en-US" dirty="0"/>
                    </a:p>
                  </a:txBody>
                  <a:tcPr/>
                </a:tc>
                <a:tc>
                  <a:txBody>
                    <a:bodyPr/>
                    <a:lstStyle/>
                    <a:p>
                      <a:pPr algn="ctr"/>
                      <a:r>
                        <a:rPr lang="en-US" dirty="0" smtClean="0"/>
                        <a:t>2</a:t>
                      </a:r>
                      <a:endParaRPr lang="en-US" dirty="0"/>
                    </a:p>
                  </a:txBody>
                  <a:tcPr/>
                </a:tc>
                <a:tc>
                  <a:txBody>
                    <a:bodyPr/>
                    <a:lstStyle/>
                    <a:p>
                      <a:pPr algn="ctr"/>
                      <a:r>
                        <a:rPr lang="en-US" dirty="0" smtClean="0"/>
                        <a:t>2</a:t>
                      </a:r>
                      <a:endParaRPr lang="en-US" dirty="0"/>
                    </a:p>
                  </a:txBody>
                  <a:tcPr/>
                </a:tc>
              </a:tr>
              <a:tr h="456564">
                <a:tc>
                  <a:txBody>
                    <a:bodyPr/>
                    <a:lstStyle/>
                    <a:p>
                      <a:pPr algn="ctr"/>
                      <a:r>
                        <a:rPr lang="en-US" dirty="0" smtClean="0"/>
                        <a:t>4</a:t>
                      </a:r>
                      <a:endParaRPr lang="en-US" dirty="0"/>
                    </a:p>
                  </a:txBody>
                  <a:tcPr/>
                </a:tc>
                <a:tc>
                  <a:txBody>
                    <a:bodyPr/>
                    <a:lstStyle/>
                    <a:p>
                      <a:pPr algn="ctr"/>
                      <a:r>
                        <a:rPr lang="en-US" dirty="0" smtClean="0"/>
                        <a:t>3</a:t>
                      </a:r>
                      <a:endParaRPr lang="en-US" dirty="0"/>
                    </a:p>
                  </a:txBody>
                  <a:tcPr/>
                </a:tc>
                <a:tc>
                  <a:txBody>
                    <a:bodyPr/>
                    <a:lstStyle/>
                    <a:p>
                      <a:pPr algn="ctr"/>
                      <a:r>
                        <a:rPr lang="en-US" dirty="0" smtClean="0"/>
                        <a:t>1</a:t>
                      </a:r>
                      <a:endParaRPr lang="en-US" dirty="0"/>
                    </a:p>
                  </a:txBody>
                  <a:tcPr/>
                </a:tc>
              </a:tr>
              <a:tr h="456564">
                <a:tc>
                  <a:txBody>
                    <a:bodyPr/>
                    <a:lstStyle/>
                    <a:p>
                      <a:pPr algn="ctr"/>
                      <a:r>
                        <a:rPr lang="en-US" dirty="0" smtClean="0"/>
                        <a:t>5</a:t>
                      </a:r>
                      <a:endParaRPr lang="en-US" dirty="0"/>
                    </a:p>
                  </a:txBody>
                  <a:tcPr/>
                </a:tc>
                <a:tc>
                  <a:txBody>
                    <a:bodyPr/>
                    <a:lstStyle/>
                    <a:p>
                      <a:pPr algn="ctr"/>
                      <a:r>
                        <a:rPr lang="en-US" dirty="0" smtClean="0"/>
                        <a:t>4</a:t>
                      </a:r>
                      <a:endParaRPr lang="en-US" dirty="0"/>
                    </a:p>
                  </a:txBody>
                  <a:tcPr/>
                </a:tc>
                <a:tc>
                  <a:txBody>
                    <a:bodyPr/>
                    <a:lstStyle/>
                    <a:p>
                      <a:pPr algn="ctr"/>
                      <a:r>
                        <a:rPr lang="en-US" dirty="0" smtClean="0"/>
                        <a:t>6</a:t>
                      </a:r>
                      <a:endParaRPr lang="en-US" dirty="0"/>
                    </a:p>
                  </a:txBody>
                  <a:tcPr/>
                </a:tc>
              </a:tr>
              <a:tr h="456564">
                <a:tc>
                  <a:txBody>
                    <a:bodyPr/>
                    <a:lstStyle/>
                    <a:p>
                      <a:pPr algn="ctr"/>
                      <a:r>
                        <a:rPr lang="en-US" dirty="0" smtClean="0"/>
                        <a:t>6</a:t>
                      </a:r>
                      <a:endParaRPr lang="en-US" dirty="0"/>
                    </a:p>
                  </a:txBody>
                  <a:tcPr/>
                </a:tc>
                <a:tc>
                  <a:txBody>
                    <a:bodyPr/>
                    <a:lstStyle/>
                    <a:p>
                      <a:pPr algn="ctr"/>
                      <a:r>
                        <a:rPr lang="en-US" dirty="0" smtClean="0"/>
                        <a:t>5</a:t>
                      </a:r>
                      <a:endParaRPr lang="en-US" dirty="0"/>
                    </a:p>
                  </a:txBody>
                  <a:tcPr/>
                </a:tc>
                <a:tc>
                  <a:txBody>
                    <a:bodyPr/>
                    <a:lstStyle/>
                    <a:p>
                      <a:pPr algn="ctr"/>
                      <a:r>
                        <a:rPr lang="en-US" dirty="0" smtClean="0"/>
                        <a:t>3</a:t>
                      </a:r>
                      <a:endParaRPr lang="en-US" dirty="0"/>
                    </a:p>
                  </a:txBody>
                  <a:tcPr/>
                </a:tc>
              </a:tr>
            </a:tbl>
          </a:graphicData>
        </a:graphic>
      </p:graphicFrame>
      <p:grpSp>
        <p:nvGrpSpPr>
          <p:cNvPr id="26" name="Group 25"/>
          <p:cNvGrpSpPr/>
          <p:nvPr/>
        </p:nvGrpSpPr>
        <p:grpSpPr>
          <a:xfrm>
            <a:off x="1042861" y="5583238"/>
            <a:ext cx="1546316" cy="853426"/>
            <a:chOff x="3480547" y="5150225"/>
            <a:chExt cx="1546316" cy="853426"/>
          </a:xfrm>
        </p:grpSpPr>
        <p:sp>
          <p:nvSpPr>
            <p:cNvPr id="35" name="Rectangle 34"/>
            <p:cNvSpPr/>
            <p:nvPr/>
          </p:nvSpPr>
          <p:spPr>
            <a:xfrm>
              <a:off x="3644153" y="5150225"/>
              <a:ext cx="1143000"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 P1</a:t>
              </a:r>
              <a:endParaRPr lang="en-US" sz="2400" dirty="0"/>
            </a:p>
          </p:txBody>
        </p:sp>
        <p:sp>
          <p:nvSpPr>
            <p:cNvPr id="38" name="TextBox 37"/>
            <p:cNvSpPr txBox="1"/>
            <p:nvPr/>
          </p:nvSpPr>
          <p:spPr>
            <a:xfrm>
              <a:off x="3480547" y="5634319"/>
              <a:ext cx="295835" cy="369332"/>
            </a:xfrm>
            <a:prstGeom prst="rect">
              <a:avLst/>
            </a:prstGeom>
            <a:noFill/>
          </p:spPr>
          <p:txBody>
            <a:bodyPr wrap="square" rtlCol="0">
              <a:spAutoFit/>
            </a:bodyPr>
            <a:lstStyle/>
            <a:p>
              <a:r>
                <a:rPr lang="en-US" dirty="0" smtClean="0"/>
                <a:t>0</a:t>
              </a:r>
              <a:endParaRPr lang="en-US" dirty="0"/>
            </a:p>
          </p:txBody>
        </p:sp>
        <p:sp>
          <p:nvSpPr>
            <p:cNvPr id="39" name="TextBox 38"/>
            <p:cNvSpPr txBox="1"/>
            <p:nvPr/>
          </p:nvSpPr>
          <p:spPr>
            <a:xfrm>
              <a:off x="4581618" y="5593364"/>
              <a:ext cx="445245" cy="369332"/>
            </a:xfrm>
            <a:prstGeom prst="rect">
              <a:avLst/>
            </a:prstGeom>
            <a:noFill/>
          </p:spPr>
          <p:txBody>
            <a:bodyPr wrap="square" rtlCol="0">
              <a:spAutoFit/>
            </a:bodyPr>
            <a:lstStyle/>
            <a:p>
              <a:r>
                <a:rPr lang="en-US" dirty="0"/>
                <a:t>4</a:t>
              </a:r>
              <a:endParaRPr lang="en-US" dirty="0"/>
            </a:p>
          </p:txBody>
        </p:sp>
      </p:grpSp>
      <p:sp>
        <p:nvSpPr>
          <p:cNvPr id="20" name="TextBox 19"/>
          <p:cNvSpPr txBox="1"/>
          <p:nvPr/>
        </p:nvSpPr>
        <p:spPr>
          <a:xfrm>
            <a:off x="898209" y="2895862"/>
            <a:ext cx="1835620" cy="369332"/>
          </a:xfrm>
          <a:prstGeom prst="rect">
            <a:avLst/>
          </a:prstGeom>
          <a:noFill/>
        </p:spPr>
        <p:txBody>
          <a:bodyPr wrap="square" rtlCol="0">
            <a:spAutoFit/>
          </a:bodyPr>
          <a:lstStyle/>
          <a:p>
            <a:r>
              <a:rPr lang="en-US" dirty="0" smtClean="0"/>
              <a:t>Process Que </a:t>
            </a:r>
            <a:endParaRPr lang="en-US" dirty="0"/>
          </a:p>
        </p:txBody>
      </p:sp>
      <p:sp>
        <p:nvSpPr>
          <p:cNvPr id="95" name="TextBox 94"/>
          <p:cNvSpPr txBox="1"/>
          <p:nvPr/>
        </p:nvSpPr>
        <p:spPr>
          <a:xfrm>
            <a:off x="1202919" y="5112125"/>
            <a:ext cx="1835620" cy="369332"/>
          </a:xfrm>
          <a:prstGeom prst="rect">
            <a:avLst/>
          </a:prstGeom>
          <a:noFill/>
        </p:spPr>
        <p:txBody>
          <a:bodyPr wrap="square" rtlCol="0">
            <a:spAutoFit/>
          </a:bodyPr>
          <a:lstStyle/>
          <a:p>
            <a:r>
              <a:rPr lang="en-US" b="1" dirty="0" smtClean="0">
                <a:effectLst>
                  <a:outerShdw blurRad="38100" dist="38100" dir="2700000" algn="tl">
                    <a:srgbClr val="000000">
                      <a:alpha val="43137"/>
                    </a:srgbClr>
                  </a:outerShdw>
                </a:effectLst>
              </a:rPr>
              <a:t>Gantt Chart</a:t>
            </a:r>
            <a:endParaRPr lang="en-US" b="1" dirty="0">
              <a:effectLst>
                <a:outerShdw blurRad="38100" dist="38100" dir="2700000" algn="tl">
                  <a:srgbClr val="000000">
                    <a:alpha val="43137"/>
                  </a:srgbClr>
                </a:outerShdw>
              </a:effectLst>
            </a:endParaRPr>
          </a:p>
        </p:txBody>
      </p:sp>
      <p:sp>
        <p:nvSpPr>
          <p:cNvPr id="98" name="Rectangle 97"/>
          <p:cNvSpPr/>
          <p:nvPr/>
        </p:nvSpPr>
        <p:spPr>
          <a:xfrm>
            <a:off x="2388312" y="5576616"/>
            <a:ext cx="1143000"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 P2</a:t>
            </a:r>
            <a:endParaRPr lang="en-US" sz="2400" dirty="0"/>
          </a:p>
        </p:txBody>
      </p:sp>
      <p:sp>
        <p:nvSpPr>
          <p:cNvPr id="99" name="TextBox 98"/>
          <p:cNvSpPr txBox="1"/>
          <p:nvPr/>
        </p:nvSpPr>
        <p:spPr>
          <a:xfrm>
            <a:off x="3304019" y="6067332"/>
            <a:ext cx="445245" cy="369332"/>
          </a:xfrm>
          <a:prstGeom prst="rect">
            <a:avLst/>
          </a:prstGeom>
          <a:noFill/>
        </p:spPr>
        <p:txBody>
          <a:bodyPr wrap="square" rtlCol="0">
            <a:spAutoFit/>
          </a:bodyPr>
          <a:lstStyle/>
          <a:p>
            <a:r>
              <a:rPr lang="en-US" dirty="0" smtClean="0"/>
              <a:t>8</a:t>
            </a:r>
            <a:endParaRPr lang="en-US" dirty="0"/>
          </a:p>
        </p:txBody>
      </p:sp>
      <p:grpSp>
        <p:nvGrpSpPr>
          <p:cNvPr id="18" name="Group 17"/>
          <p:cNvGrpSpPr/>
          <p:nvPr/>
        </p:nvGrpSpPr>
        <p:grpSpPr>
          <a:xfrm>
            <a:off x="951209" y="3404172"/>
            <a:ext cx="2637835" cy="484095"/>
            <a:chOff x="3644153" y="5150225"/>
            <a:chExt cx="3451413" cy="484095"/>
          </a:xfrm>
        </p:grpSpPr>
        <p:sp>
          <p:nvSpPr>
            <p:cNvPr id="19" name="Rectangle 18"/>
            <p:cNvSpPr/>
            <p:nvPr/>
          </p:nvSpPr>
          <p:spPr>
            <a:xfrm>
              <a:off x="3644153" y="5150225"/>
              <a:ext cx="1143000"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 P1</a:t>
              </a:r>
              <a:endParaRPr lang="en-US" sz="2400" dirty="0"/>
            </a:p>
          </p:txBody>
        </p:sp>
        <p:sp>
          <p:nvSpPr>
            <p:cNvPr id="21" name="Rectangle 20"/>
            <p:cNvSpPr/>
            <p:nvPr/>
          </p:nvSpPr>
          <p:spPr>
            <a:xfrm>
              <a:off x="4805083" y="5150225"/>
              <a:ext cx="1142999"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P2</a:t>
              </a:r>
              <a:endParaRPr lang="en-US" sz="2400" dirty="0"/>
            </a:p>
          </p:txBody>
        </p:sp>
        <p:sp>
          <p:nvSpPr>
            <p:cNvPr id="22" name="Rectangle 21"/>
            <p:cNvSpPr/>
            <p:nvPr/>
          </p:nvSpPr>
          <p:spPr>
            <a:xfrm>
              <a:off x="5952566" y="5150226"/>
              <a:ext cx="1143000"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P3</a:t>
              </a:r>
              <a:endParaRPr lang="en-US" sz="2400" dirty="0"/>
            </a:p>
          </p:txBody>
        </p:sp>
      </p:grpSp>
      <p:sp>
        <p:nvSpPr>
          <p:cNvPr id="28" name="Title 1"/>
          <p:cNvSpPr txBox="1"/>
          <p:nvPr/>
        </p:nvSpPr>
        <p:spPr>
          <a:xfrm>
            <a:off x="0" y="182880"/>
            <a:ext cx="12192000" cy="1626895"/>
          </a:xfrm>
          <a:prstGeom prst="rect">
            <a:avLst/>
          </a:prstGeom>
          <a:solidFill>
            <a:schemeClr val="accent2"/>
          </a:solidFill>
        </p:spPr>
        <p:txBody>
          <a:bodyPr vert="horz" lIns="91440" tIns="45720" rIns="91440" bIns="45720" rtlCol="0" anchor="ctr">
            <a:normAutofit fontScale="90000" lnSpcReduction="20000"/>
          </a:bodyPr>
          <a:lst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a:lstStyle>
          <a:p>
            <a:br>
              <a:rPr lang="en-US" b="1" dirty="0" smtClean="0"/>
            </a:br>
            <a:br>
              <a:rPr lang="en-US" b="1" dirty="0" smtClean="0"/>
            </a:br>
            <a:r>
              <a:rPr lang="en-US" b="1" dirty="0">
                <a:effectLst>
                  <a:outerShdw blurRad="38100" dist="38100" dir="2700000" algn="tl">
                    <a:srgbClr val="000000">
                      <a:alpha val="43137"/>
                    </a:srgbClr>
                  </a:outerShdw>
                </a:effectLst>
              </a:rPr>
              <a:t>Round-Robin (RR) </a:t>
            </a:r>
            <a:r>
              <a:rPr lang="en-US" b="1" dirty="0"/>
              <a:t>Performance</a:t>
            </a:r>
            <a:br>
              <a:rPr lang="en-US" b="1" dirty="0"/>
            </a:br>
            <a:endParaRPr lang="en-US" dirty="0"/>
          </a:p>
        </p:txBody>
      </p:sp>
      <p:sp>
        <p:nvSpPr>
          <p:cNvPr id="5" name="Footer Placeholder 4"/>
          <p:cNvSpPr>
            <a:spLocks noGrp="1"/>
          </p:cNvSpPr>
          <p:nvPr>
            <p:ph type="ftr" sz="quarter" idx="11"/>
          </p:nvPr>
        </p:nvSpPr>
        <p:spPr/>
        <p:txBody>
          <a:bodyPr/>
          <a:lstStyle/>
          <a:p>
            <a:r>
              <a:rPr lang="en-US" smtClean="0"/>
              <a:t>Total 81 Slides</a:t>
            </a:r>
            <a:endParaRPr lang="en-US"/>
          </a:p>
        </p:txBody>
      </p:sp>
      <p:sp>
        <p:nvSpPr>
          <p:cNvPr id="6" name="Slide Number Placeholder 5"/>
          <p:cNvSpPr>
            <a:spLocks noGrp="1"/>
          </p:cNvSpPr>
          <p:nvPr>
            <p:ph type="sldNum" sz="quarter" idx="12"/>
          </p:nvPr>
        </p:nvSpPr>
        <p:spPr/>
        <p:txBody>
          <a:bodyPr/>
          <a:lstStyle/>
          <a:p>
            <a:fld id="{F786D4BC-F94B-4070-BC7E-46CD478BA6CC}" type="slidenum">
              <a:rPr lang="en-US" smtClean="0"/>
            </a:fld>
            <a:endParaRPr lang="en-US"/>
          </a:p>
        </p:txBody>
      </p:sp>
      <p:sp>
        <p:nvSpPr>
          <p:cNvPr id="29" name="Rectangle 28"/>
          <p:cNvSpPr/>
          <p:nvPr/>
        </p:nvSpPr>
        <p:spPr>
          <a:xfrm>
            <a:off x="3606175" y="3404172"/>
            <a:ext cx="873568"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 P4</a:t>
            </a:r>
            <a:endParaRPr lang="en-US" sz="2400" dirty="0"/>
          </a:p>
        </p:txBody>
      </p:sp>
      <p:cxnSp>
        <p:nvCxnSpPr>
          <p:cNvPr id="30" name="Straight Connector 29"/>
          <p:cNvCxnSpPr/>
          <p:nvPr/>
        </p:nvCxnSpPr>
        <p:spPr>
          <a:xfrm flipH="1">
            <a:off x="1075796" y="3280281"/>
            <a:ext cx="663512" cy="834519"/>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a:off x="1895636" y="3354140"/>
            <a:ext cx="663512" cy="834519"/>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H="1">
            <a:off x="9033163" y="3265194"/>
            <a:ext cx="360219" cy="331526"/>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9033162" y="3722503"/>
            <a:ext cx="360219" cy="331526"/>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1549972" y="4149689"/>
            <a:ext cx="3508094" cy="461665"/>
          </a:xfrm>
          <a:prstGeom prst="rect">
            <a:avLst/>
          </a:prstGeom>
          <a:noFill/>
        </p:spPr>
        <p:txBody>
          <a:bodyPr wrap="square" rtlCol="0">
            <a:spAutoFit/>
          </a:bodyPr>
          <a:lstStyle/>
          <a:p>
            <a:r>
              <a:rPr lang="en-US" sz="2400" b="1" dirty="0" smtClean="0"/>
              <a:t>Time Quantum = 4 </a:t>
            </a:r>
            <a:endParaRPr lang="en-US" sz="2400" b="1" dirty="0"/>
          </a:p>
        </p:txBody>
      </p:sp>
      <p:sp>
        <p:nvSpPr>
          <p:cNvPr id="27" name="Rectangle 26"/>
          <p:cNvSpPr/>
          <p:nvPr/>
        </p:nvSpPr>
        <p:spPr>
          <a:xfrm>
            <a:off x="4510167" y="3396971"/>
            <a:ext cx="873568"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 P5</a:t>
            </a:r>
            <a:endParaRPr lang="en-US" sz="2400" dirty="0"/>
          </a:p>
        </p:txBody>
      </p:sp>
      <p:sp>
        <p:nvSpPr>
          <p:cNvPr id="36" name="Rectangle 35"/>
          <p:cNvSpPr/>
          <p:nvPr/>
        </p:nvSpPr>
        <p:spPr>
          <a:xfrm>
            <a:off x="6289963" y="3390173"/>
            <a:ext cx="1143000"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 P2</a:t>
            </a:r>
            <a:endParaRPr lang="en-US" sz="2400" dirty="0"/>
          </a:p>
        </p:txBody>
      </p:sp>
      <p:sp>
        <p:nvSpPr>
          <p:cNvPr id="37" name="Rectangle 36"/>
          <p:cNvSpPr/>
          <p:nvPr/>
        </p:nvSpPr>
        <p:spPr>
          <a:xfrm>
            <a:off x="5417843" y="3390725"/>
            <a:ext cx="873568"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P6</a:t>
            </a:r>
            <a:endParaRPr lang="en-US" sz="2400"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84176"/>
            <a:ext cx="11360727" cy="1508760"/>
          </a:xfrm>
        </p:spPr>
        <p:txBody>
          <a:bodyPr>
            <a:normAutofit fontScale="90000"/>
          </a:bodyPr>
          <a:lstStyle/>
          <a:p>
            <a:br>
              <a:rPr lang="en-US" b="1" dirty="0" smtClean="0"/>
            </a:br>
            <a:br>
              <a:rPr lang="en-US" b="1" dirty="0"/>
            </a:br>
            <a:endParaRPr lang="en-US" dirty="0"/>
          </a:p>
        </p:txBody>
      </p:sp>
      <p:sp>
        <p:nvSpPr>
          <p:cNvPr id="3" name="Content Placeholder 2"/>
          <p:cNvSpPr>
            <a:spLocks noGrp="1"/>
          </p:cNvSpPr>
          <p:nvPr>
            <p:ph idx="1"/>
          </p:nvPr>
        </p:nvSpPr>
        <p:spPr/>
        <p:txBody>
          <a:bodyPr/>
          <a:lstStyle/>
          <a:p>
            <a:r>
              <a:rPr lang="en-US" sz="2400" b="1" dirty="0">
                <a:effectLst>
                  <a:outerShdw blurRad="38100" dist="38100" dir="2700000" algn="tl">
                    <a:srgbClr val="000000">
                      <a:alpha val="43137"/>
                    </a:srgbClr>
                  </a:outerShdw>
                </a:effectLst>
              </a:rPr>
              <a:t>Round-Robin (RR) </a:t>
            </a:r>
            <a:r>
              <a:rPr lang="en-US" sz="2400" b="1" dirty="0"/>
              <a:t>Performance</a:t>
            </a:r>
            <a:endParaRPr lang="en-US" sz="2400" dirty="0"/>
          </a:p>
          <a:p>
            <a:pPr marL="0" indent="0">
              <a:buNone/>
            </a:pPr>
            <a:r>
              <a:rPr lang="en-US" sz="2400" b="1" dirty="0"/>
              <a:t> </a:t>
            </a:r>
            <a:endParaRPr lang="en-US" sz="2400" b="1" dirty="0"/>
          </a:p>
          <a:p>
            <a:pPr marL="0" indent="0">
              <a:buNone/>
            </a:pPr>
            <a:r>
              <a:rPr lang="en-US" sz="2400" b="1" dirty="0" smtClean="0"/>
              <a:t> </a:t>
            </a:r>
            <a:endParaRPr lang="en-US" sz="2400" b="1" dirty="0"/>
          </a:p>
          <a:p>
            <a:endParaRPr lang="en-US" sz="2000" b="1" dirty="0" smtClean="0">
              <a:effectLst>
                <a:outerShdw blurRad="38100" dist="38100" dir="2700000" algn="tl">
                  <a:srgbClr val="000000">
                    <a:alpha val="43137"/>
                  </a:srgbClr>
                </a:outerShdw>
              </a:effectLst>
            </a:endParaRPr>
          </a:p>
          <a:p>
            <a:pPr marL="0" indent="0">
              <a:buNone/>
            </a:pPr>
            <a:endParaRPr lang="en-US" sz="2000" b="1" dirty="0" smtClean="0">
              <a:effectLst>
                <a:outerShdw blurRad="38100" dist="38100" dir="2700000" algn="tl">
                  <a:srgbClr val="000000">
                    <a:alpha val="43137"/>
                  </a:srgbClr>
                </a:outerShdw>
              </a:effectLst>
            </a:endParaRPr>
          </a:p>
          <a:p>
            <a:pPr marL="0" indent="0">
              <a:buNone/>
            </a:pPr>
            <a:endParaRPr lang="en-US" sz="2000" b="1" dirty="0" smtClean="0">
              <a:effectLst>
                <a:outerShdw blurRad="38100" dist="38100" dir="2700000" algn="tl">
                  <a:srgbClr val="000000">
                    <a:alpha val="43137"/>
                  </a:srgbClr>
                </a:outerShdw>
              </a:effectLst>
            </a:endParaRPr>
          </a:p>
          <a:p>
            <a:pPr marL="0" indent="0">
              <a:buNone/>
            </a:pPr>
            <a:endParaRPr lang="en-US" sz="2000" b="1" dirty="0">
              <a:effectLst>
                <a:outerShdw blurRad="38100" dist="38100" dir="2700000" algn="tl">
                  <a:srgbClr val="000000">
                    <a:alpha val="43137"/>
                  </a:srgbClr>
                </a:outerShdw>
              </a:effectLst>
            </a:endParaRPr>
          </a:p>
          <a:p>
            <a:endParaRPr lang="en-US" dirty="0"/>
          </a:p>
        </p:txBody>
      </p:sp>
      <p:graphicFrame>
        <p:nvGraphicFramePr>
          <p:cNvPr id="4" name="Table 3"/>
          <p:cNvGraphicFramePr>
            <a:graphicFrameLocks noGrp="1"/>
          </p:cNvGraphicFramePr>
          <p:nvPr/>
        </p:nvGraphicFramePr>
        <p:xfrm>
          <a:off x="6417315" y="2305959"/>
          <a:ext cx="3634959" cy="3653784"/>
        </p:xfrm>
        <a:graphic>
          <a:graphicData uri="http://schemas.openxmlformats.org/drawingml/2006/table">
            <a:tbl>
              <a:tblPr firstRow="1" bandRow="1">
                <a:tableStyleId>{5C22544A-7EE6-4342-B048-85BDC9FD1C3A}</a:tableStyleId>
              </a:tblPr>
              <a:tblGrid>
                <a:gridCol w="1139584"/>
                <a:gridCol w="1302328"/>
                <a:gridCol w="1193047"/>
              </a:tblGrid>
              <a:tr h="450310">
                <a:tc>
                  <a:txBody>
                    <a:bodyPr/>
                    <a:lstStyle/>
                    <a:p>
                      <a:pPr algn="ctr"/>
                      <a:r>
                        <a:rPr lang="en-US" dirty="0" smtClean="0"/>
                        <a:t>Process No</a:t>
                      </a:r>
                      <a:endParaRPr lang="en-US" dirty="0"/>
                    </a:p>
                  </a:txBody>
                  <a:tcPr/>
                </a:tc>
                <a:tc>
                  <a:txBody>
                    <a:bodyPr/>
                    <a:lstStyle/>
                    <a:p>
                      <a:pPr algn="ctr"/>
                      <a:r>
                        <a:rPr lang="en-US" dirty="0" smtClean="0"/>
                        <a:t>Arrival Time</a:t>
                      </a:r>
                      <a:endParaRPr lang="en-US" dirty="0" smtClean="0"/>
                    </a:p>
                    <a:p>
                      <a:pPr algn="ctr"/>
                      <a:r>
                        <a:rPr lang="en-US" dirty="0" smtClean="0"/>
                        <a:t>(AT)</a:t>
                      </a:r>
                      <a:endParaRPr lang="en-US" dirty="0"/>
                    </a:p>
                  </a:txBody>
                  <a:tcPr/>
                </a:tc>
                <a:tc>
                  <a:txBody>
                    <a:bodyPr/>
                    <a:lstStyle/>
                    <a:p>
                      <a:pPr algn="ctr"/>
                      <a:r>
                        <a:rPr lang="en-US" dirty="0" smtClean="0"/>
                        <a:t>Burst Time (BT)</a:t>
                      </a:r>
                      <a:endParaRPr lang="en-US" dirty="0"/>
                    </a:p>
                  </a:txBody>
                  <a:tcPr/>
                </a:tc>
              </a:tr>
              <a:tr h="456564">
                <a:tc>
                  <a:txBody>
                    <a:bodyPr/>
                    <a:lstStyle/>
                    <a:p>
                      <a:pPr algn="ctr"/>
                      <a:r>
                        <a:rPr lang="en-US" dirty="0" smtClean="0"/>
                        <a:t>1</a:t>
                      </a:r>
                      <a:endParaRPr lang="en-US" dirty="0"/>
                    </a:p>
                  </a:txBody>
                  <a:tcPr/>
                </a:tc>
                <a:tc>
                  <a:txBody>
                    <a:bodyPr/>
                    <a:lstStyle/>
                    <a:p>
                      <a:pPr algn="ctr"/>
                      <a:r>
                        <a:rPr lang="en-US" dirty="0" smtClean="0"/>
                        <a:t>0</a:t>
                      </a:r>
                      <a:endParaRPr lang="en-US" dirty="0"/>
                    </a:p>
                  </a:txBody>
                  <a:tcPr/>
                </a:tc>
                <a:tc>
                  <a:txBody>
                    <a:bodyPr/>
                    <a:lstStyle/>
                    <a:p>
                      <a:pPr algn="ctr"/>
                      <a:r>
                        <a:rPr lang="en-US" dirty="0" smtClean="0"/>
                        <a:t>4      0   </a:t>
                      </a:r>
                      <a:endParaRPr lang="en-US" dirty="0"/>
                    </a:p>
                  </a:txBody>
                  <a:tcPr/>
                </a:tc>
              </a:tr>
              <a:tr h="456564">
                <a:tc>
                  <a:txBody>
                    <a:bodyPr/>
                    <a:lstStyle/>
                    <a:p>
                      <a:pPr algn="ctr"/>
                      <a:r>
                        <a:rPr lang="en-US" dirty="0" smtClean="0"/>
                        <a:t>2</a:t>
                      </a:r>
                      <a:endParaRPr lang="en-US" dirty="0"/>
                    </a:p>
                  </a:txBody>
                  <a:tcPr/>
                </a:tc>
                <a:tc>
                  <a:txBody>
                    <a:bodyPr/>
                    <a:lstStyle/>
                    <a:p>
                      <a:pPr algn="ctr"/>
                      <a:r>
                        <a:rPr lang="en-US" dirty="0" smtClean="0"/>
                        <a:t>1</a:t>
                      </a:r>
                      <a:endParaRPr lang="en-US" dirty="0"/>
                    </a:p>
                  </a:txBody>
                  <a:tcPr/>
                </a:tc>
                <a:tc>
                  <a:txBody>
                    <a:bodyPr/>
                    <a:lstStyle/>
                    <a:p>
                      <a:pPr algn="ctr"/>
                      <a:r>
                        <a:rPr lang="en-US" dirty="0" smtClean="0"/>
                        <a:t>5     1   </a:t>
                      </a:r>
                      <a:endParaRPr lang="en-US" dirty="0"/>
                    </a:p>
                  </a:txBody>
                  <a:tcPr/>
                </a:tc>
              </a:tr>
              <a:tr h="456564">
                <a:tc>
                  <a:txBody>
                    <a:bodyPr/>
                    <a:lstStyle/>
                    <a:p>
                      <a:pPr algn="ctr"/>
                      <a:r>
                        <a:rPr lang="en-US" dirty="0" smtClean="0"/>
                        <a:t>3</a:t>
                      </a:r>
                      <a:endParaRPr lang="en-US" dirty="0"/>
                    </a:p>
                  </a:txBody>
                  <a:tcPr/>
                </a:tc>
                <a:tc>
                  <a:txBody>
                    <a:bodyPr/>
                    <a:lstStyle/>
                    <a:p>
                      <a:pPr algn="ctr"/>
                      <a:r>
                        <a:rPr lang="en-US" dirty="0" smtClean="0"/>
                        <a:t>2</a:t>
                      </a:r>
                      <a:endParaRPr lang="en-US" dirty="0"/>
                    </a:p>
                  </a:txBody>
                  <a:tcPr/>
                </a:tc>
                <a:tc>
                  <a:txBody>
                    <a:bodyPr/>
                    <a:lstStyle/>
                    <a:p>
                      <a:pPr algn="ctr"/>
                      <a:r>
                        <a:rPr lang="en-US" dirty="0" smtClean="0"/>
                        <a:t>2     0</a:t>
                      </a:r>
                      <a:endParaRPr lang="en-US" dirty="0"/>
                    </a:p>
                  </a:txBody>
                  <a:tcPr/>
                </a:tc>
              </a:tr>
              <a:tr h="456564">
                <a:tc>
                  <a:txBody>
                    <a:bodyPr/>
                    <a:lstStyle/>
                    <a:p>
                      <a:pPr algn="ctr"/>
                      <a:r>
                        <a:rPr lang="en-US" dirty="0" smtClean="0"/>
                        <a:t>4</a:t>
                      </a:r>
                      <a:endParaRPr lang="en-US" dirty="0"/>
                    </a:p>
                  </a:txBody>
                  <a:tcPr/>
                </a:tc>
                <a:tc>
                  <a:txBody>
                    <a:bodyPr/>
                    <a:lstStyle/>
                    <a:p>
                      <a:pPr algn="ctr"/>
                      <a:r>
                        <a:rPr lang="en-US" dirty="0" smtClean="0"/>
                        <a:t>3</a:t>
                      </a:r>
                      <a:endParaRPr lang="en-US" dirty="0"/>
                    </a:p>
                  </a:txBody>
                  <a:tcPr/>
                </a:tc>
                <a:tc>
                  <a:txBody>
                    <a:bodyPr/>
                    <a:lstStyle/>
                    <a:p>
                      <a:pPr algn="ctr"/>
                      <a:r>
                        <a:rPr lang="en-US" dirty="0" smtClean="0"/>
                        <a:t>1</a:t>
                      </a:r>
                      <a:endParaRPr lang="en-US" dirty="0"/>
                    </a:p>
                  </a:txBody>
                  <a:tcPr/>
                </a:tc>
              </a:tr>
              <a:tr h="456564">
                <a:tc>
                  <a:txBody>
                    <a:bodyPr/>
                    <a:lstStyle/>
                    <a:p>
                      <a:pPr algn="ctr"/>
                      <a:r>
                        <a:rPr lang="en-US" dirty="0" smtClean="0"/>
                        <a:t>5</a:t>
                      </a:r>
                      <a:endParaRPr lang="en-US" dirty="0"/>
                    </a:p>
                  </a:txBody>
                  <a:tcPr/>
                </a:tc>
                <a:tc>
                  <a:txBody>
                    <a:bodyPr/>
                    <a:lstStyle/>
                    <a:p>
                      <a:pPr algn="ctr"/>
                      <a:r>
                        <a:rPr lang="en-US" dirty="0" smtClean="0"/>
                        <a:t>4</a:t>
                      </a:r>
                      <a:endParaRPr lang="en-US" dirty="0"/>
                    </a:p>
                  </a:txBody>
                  <a:tcPr/>
                </a:tc>
                <a:tc>
                  <a:txBody>
                    <a:bodyPr/>
                    <a:lstStyle/>
                    <a:p>
                      <a:pPr algn="ctr"/>
                      <a:r>
                        <a:rPr lang="en-US" dirty="0" smtClean="0"/>
                        <a:t>6</a:t>
                      </a:r>
                      <a:endParaRPr lang="en-US" dirty="0"/>
                    </a:p>
                  </a:txBody>
                  <a:tcPr/>
                </a:tc>
              </a:tr>
              <a:tr h="456564">
                <a:tc>
                  <a:txBody>
                    <a:bodyPr/>
                    <a:lstStyle/>
                    <a:p>
                      <a:pPr algn="ctr"/>
                      <a:r>
                        <a:rPr lang="en-US" dirty="0" smtClean="0"/>
                        <a:t>6</a:t>
                      </a:r>
                      <a:endParaRPr lang="en-US" dirty="0"/>
                    </a:p>
                  </a:txBody>
                  <a:tcPr/>
                </a:tc>
                <a:tc>
                  <a:txBody>
                    <a:bodyPr/>
                    <a:lstStyle/>
                    <a:p>
                      <a:pPr algn="ctr"/>
                      <a:r>
                        <a:rPr lang="en-US" dirty="0" smtClean="0"/>
                        <a:t>5</a:t>
                      </a:r>
                      <a:endParaRPr lang="en-US" dirty="0"/>
                    </a:p>
                  </a:txBody>
                  <a:tcPr/>
                </a:tc>
                <a:tc>
                  <a:txBody>
                    <a:bodyPr/>
                    <a:lstStyle/>
                    <a:p>
                      <a:pPr algn="ctr"/>
                      <a:r>
                        <a:rPr lang="en-US" dirty="0" smtClean="0"/>
                        <a:t>3</a:t>
                      </a:r>
                      <a:endParaRPr lang="en-US" dirty="0"/>
                    </a:p>
                  </a:txBody>
                  <a:tcPr/>
                </a:tc>
              </a:tr>
            </a:tbl>
          </a:graphicData>
        </a:graphic>
      </p:graphicFrame>
      <p:grpSp>
        <p:nvGrpSpPr>
          <p:cNvPr id="26" name="Group 25"/>
          <p:cNvGrpSpPr/>
          <p:nvPr/>
        </p:nvGrpSpPr>
        <p:grpSpPr>
          <a:xfrm>
            <a:off x="1042861" y="5583238"/>
            <a:ext cx="1546316" cy="853426"/>
            <a:chOff x="3480547" y="5150225"/>
            <a:chExt cx="1546316" cy="853426"/>
          </a:xfrm>
        </p:grpSpPr>
        <p:sp>
          <p:nvSpPr>
            <p:cNvPr id="35" name="Rectangle 34"/>
            <p:cNvSpPr/>
            <p:nvPr/>
          </p:nvSpPr>
          <p:spPr>
            <a:xfrm>
              <a:off x="3644153" y="5150225"/>
              <a:ext cx="1143000"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 P1</a:t>
              </a:r>
              <a:endParaRPr lang="en-US" sz="2400" dirty="0"/>
            </a:p>
          </p:txBody>
        </p:sp>
        <p:sp>
          <p:nvSpPr>
            <p:cNvPr id="38" name="TextBox 37"/>
            <p:cNvSpPr txBox="1"/>
            <p:nvPr/>
          </p:nvSpPr>
          <p:spPr>
            <a:xfrm>
              <a:off x="3480547" y="5634319"/>
              <a:ext cx="295835" cy="369332"/>
            </a:xfrm>
            <a:prstGeom prst="rect">
              <a:avLst/>
            </a:prstGeom>
            <a:noFill/>
          </p:spPr>
          <p:txBody>
            <a:bodyPr wrap="square" rtlCol="0">
              <a:spAutoFit/>
            </a:bodyPr>
            <a:lstStyle/>
            <a:p>
              <a:r>
                <a:rPr lang="en-US" dirty="0" smtClean="0"/>
                <a:t>0</a:t>
              </a:r>
              <a:endParaRPr lang="en-US" dirty="0"/>
            </a:p>
          </p:txBody>
        </p:sp>
        <p:sp>
          <p:nvSpPr>
            <p:cNvPr id="39" name="TextBox 38"/>
            <p:cNvSpPr txBox="1"/>
            <p:nvPr/>
          </p:nvSpPr>
          <p:spPr>
            <a:xfrm>
              <a:off x="4581618" y="5593364"/>
              <a:ext cx="445245" cy="369332"/>
            </a:xfrm>
            <a:prstGeom prst="rect">
              <a:avLst/>
            </a:prstGeom>
            <a:noFill/>
          </p:spPr>
          <p:txBody>
            <a:bodyPr wrap="square" rtlCol="0">
              <a:spAutoFit/>
            </a:bodyPr>
            <a:lstStyle/>
            <a:p>
              <a:r>
                <a:rPr lang="en-US" dirty="0"/>
                <a:t>4</a:t>
              </a:r>
              <a:endParaRPr lang="en-US" dirty="0"/>
            </a:p>
          </p:txBody>
        </p:sp>
      </p:grpSp>
      <p:sp>
        <p:nvSpPr>
          <p:cNvPr id="20" name="TextBox 19"/>
          <p:cNvSpPr txBox="1"/>
          <p:nvPr/>
        </p:nvSpPr>
        <p:spPr>
          <a:xfrm>
            <a:off x="898209" y="2895862"/>
            <a:ext cx="1835620" cy="369332"/>
          </a:xfrm>
          <a:prstGeom prst="rect">
            <a:avLst/>
          </a:prstGeom>
          <a:noFill/>
        </p:spPr>
        <p:txBody>
          <a:bodyPr wrap="square" rtlCol="0">
            <a:spAutoFit/>
          </a:bodyPr>
          <a:lstStyle/>
          <a:p>
            <a:r>
              <a:rPr lang="en-US" dirty="0" smtClean="0"/>
              <a:t>Process Que </a:t>
            </a:r>
            <a:endParaRPr lang="en-US" dirty="0"/>
          </a:p>
        </p:txBody>
      </p:sp>
      <p:sp>
        <p:nvSpPr>
          <p:cNvPr id="95" name="TextBox 94"/>
          <p:cNvSpPr txBox="1"/>
          <p:nvPr/>
        </p:nvSpPr>
        <p:spPr>
          <a:xfrm>
            <a:off x="1202919" y="5112125"/>
            <a:ext cx="1835620" cy="369332"/>
          </a:xfrm>
          <a:prstGeom prst="rect">
            <a:avLst/>
          </a:prstGeom>
          <a:noFill/>
        </p:spPr>
        <p:txBody>
          <a:bodyPr wrap="square" rtlCol="0">
            <a:spAutoFit/>
          </a:bodyPr>
          <a:lstStyle/>
          <a:p>
            <a:r>
              <a:rPr lang="en-US" b="1" dirty="0" smtClean="0">
                <a:effectLst>
                  <a:outerShdw blurRad="38100" dist="38100" dir="2700000" algn="tl">
                    <a:srgbClr val="000000">
                      <a:alpha val="43137"/>
                    </a:srgbClr>
                  </a:outerShdw>
                </a:effectLst>
              </a:rPr>
              <a:t>Gantt Chart</a:t>
            </a:r>
            <a:endParaRPr lang="en-US" b="1" dirty="0">
              <a:effectLst>
                <a:outerShdw blurRad="38100" dist="38100" dir="2700000" algn="tl">
                  <a:srgbClr val="000000">
                    <a:alpha val="43137"/>
                  </a:srgbClr>
                </a:outerShdw>
              </a:effectLst>
            </a:endParaRPr>
          </a:p>
        </p:txBody>
      </p:sp>
      <p:sp>
        <p:nvSpPr>
          <p:cNvPr id="98" name="Rectangle 97"/>
          <p:cNvSpPr/>
          <p:nvPr/>
        </p:nvSpPr>
        <p:spPr>
          <a:xfrm>
            <a:off x="2388312" y="5576616"/>
            <a:ext cx="1143000"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 P2</a:t>
            </a:r>
            <a:endParaRPr lang="en-US" sz="2400" dirty="0"/>
          </a:p>
        </p:txBody>
      </p:sp>
      <p:sp>
        <p:nvSpPr>
          <p:cNvPr id="99" name="TextBox 98"/>
          <p:cNvSpPr txBox="1"/>
          <p:nvPr/>
        </p:nvSpPr>
        <p:spPr>
          <a:xfrm>
            <a:off x="3304019" y="6067332"/>
            <a:ext cx="445245" cy="369332"/>
          </a:xfrm>
          <a:prstGeom prst="rect">
            <a:avLst/>
          </a:prstGeom>
          <a:noFill/>
        </p:spPr>
        <p:txBody>
          <a:bodyPr wrap="square" rtlCol="0">
            <a:spAutoFit/>
          </a:bodyPr>
          <a:lstStyle/>
          <a:p>
            <a:r>
              <a:rPr lang="en-US" dirty="0" smtClean="0"/>
              <a:t>8</a:t>
            </a:r>
            <a:endParaRPr lang="en-US" dirty="0"/>
          </a:p>
        </p:txBody>
      </p:sp>
      <p:grpSp>
        <p:nvGrpSpPr>
          <p:cNvPr id="18" name="Group 17"/>
          <p:cNvGrpSpPr/>
          <p:nvPr/>
        </p:nvGrpSpPr>
        <p:grpSpPr>
          <a:xfrm>
            <a:off x="951209" y="3404172"/>
            <a:ext cx="2637835" cy="484095"/>
            <a:chOff x="3644153" y="5150225"/>
            <a:chExt cx="3451413" cy="484095"/>
          </a:xfrm>
        </p:grpSpPr>
        <p:sp>
          <p:nvSpPr>
            <p:cNvPr id="19" name="Rectangle 18"/>
            <p:cNvSpPr/>
            <p:nvPr/>
          </p:nvSpPr>
          <p:spPr>
            <a:xfrm>
              <a:off x="3644153" y="5150225"/>
              <a:ext cx="1143000"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 P1</a:t>
              </a:r>
              <a:endParaRPr lang="en-US" sz="2400" dirty="0"/>
            </a:p>
          </p:txBody>
        </p:sp>
        <p:sp>
          <p:nvSpPr>
            <p:cNvPr id="21" name="Rectangle 20"/>
            <p:cNvSpPr/>
            <p:nvPr/>
          </p:nvSpPr>
          <p:spPr>
            <a:xfrm>
              <a:off x="4805083" y="5150225"/>
              <a:ext cx="1142999"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P2</a:t>
              </a:r>
              <a:endParaRPr lang="en-US" sz="2400" dirty="0"/>
            </a:p>
          </p:txBody>
        </p:sp>
        <p:sp>
          <p:nvSpPr>
            <p:cNvPr id="22" name="Rectangle 21"/>
            <p:cNvSpPr/>
            <p:nvPr/>
          </p:nvSpPr>
          <p:spPr>
            <a:xfrm>
              <a:off x="5952566" y="5150226"/>
              <a:ext cx="1143000"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P3</a:t>
              </a:r>
              <a:endParaRPr lang="en-US" sz="2400" dirty="0"/>
            </a:p>
          </p:txBody>
        </p:sp>
      </p:grpSp>
      <p:sp>
        <p:nvSpPr>
          <p:cNvPr id="28" name="Title 1"/>
          <p:cNvSpPr txBox="1"/>
          <p:nvPr/>
        </p:nvSpPr>
        <p:spPr>
          <a:xfrm>
            <a:off x="0" y="182880"/>
            <a:ext cx="12192000" cy="1626895"/>
          </a:xfrm>
          <a:prstGeom prst="rect">
            <a:avLst/>
          </a:prstGeom>
          <a:solidFill>
            <a:schemeClr val="accent2"/>
          </a:solidFill>
        </p:spPr>
        <p:txBody>
          <a:bodyPr vert="horz" lIns="91440" tIns="45720" rIns="91440" bIns="45720" rtlCol="0" anchor="ctr">
            <a:normAutofit fontScale="90000" lnSpcReduction="20000"/>
          </a:bodyPr>
          <a:lst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a:lstStyle>
          <a:p>
            <a:br>
              <a:rPr lang="en-US" b="1" dirty="0" smtClean="0"/>
            </a:br>
            <a:br>
              <a:rPr lang="en-US" b="1" dirty="0" smtClean="0"/>
            </a:br>
            <a:r>
              <a:rPr lang="en-US" b="1" dirty="0">
                <a:effectLst>
                  <a:outerShdw blurRad="38100" dist="38100" dir="2700000" algn="tl">
                    <a:srgbClr val="000000">
                      <a:alpha val="43137"/>
                    </a:srgbClr>
                  </a:outerShdw>
                </a:effectLst>
              </a:rPr>
              <a:t>Round-Robin (RR) </a:t>
            </a:r>
            <a:r>
              <a:rPr lang="en-US" b="1" dirty="0"/>
              <a:t>Performance</a:t>
            </a:r>
            <a:br>
              <a:rPr lang="en-US" b="1" dirty="0"/>
            </a:br>
            <a:endParaRPr lang="en-US" dirty="0"/>
          </a:p>
        </p:txBody>
      </p:sp>
      <p:sp>
        <p:nvSpPr>
          <p:cNvPr id="5" name="Footer Placeholder 4"/>
          <p:cNvSpPr>
            <a:spLocks noGrp="1"/>
          </p:cNvSpPr>
          <p:nvPr>
            <p:ph type="ftr" sz="quarter" idx="11"/>
          </p:nvPr>
        </p:nvSpPr>
        <p:spPr/>
        <p:txBody>
          <a:bodyPr/>
          <a:lstStyle/>
          <a:p>
            <a:r>
              <a:rPr lang="en-US" smtClean="0"/>
              <a:t>Total 81 Slides</a:t>
            </a:r>
            <a:endParaRPr lang="en-US"/>
          </a:p>
        </p:txBody>
      </p:sp>
      <p:sp>
        <p:nvSpPr>
          <p:cNvPr id="6" name="Slide Number Placeholder 5"/>
          <p:cNvSpPr>
            <a:spLocks noGrp="1"/>
          </p:cNvSpPr>
          <p:nvPr>
            <p:ph type="sldNum" sz="quarter" idx="12"/>
          </p:nvPr>
        </p:nvSpPr>
        <p:spPr/>
        <p:txBody>
          <a:bodyPr/>
          <a:lstStyle/>
          <a:p>
            <a:fld id="{F786D4BC-F94B-4070-BC7E-46CD478BA6CC}" type="slidenum">
              <a:rPr lang="en-US" smtClean="0"/>
            </a:fld>
            <a:endParaRPr lang="en-US"/>
          </a:p>
        </p:txBody>
      </p:sp>
      <p:sp>
        <p:nvSpPr>
          <p:cNvPr id="29" name="Rectangle 28"/>
          <p:cNvSpPr/>
          <p:nvPr/>
        </p:nvSpPr>
        <p:spPr>
          <a:xfrm>
            <a:off x="3606175" y="3404172"/>
            <a:ext cx="873568"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 P4</a:t>
            </a:r>
            <a:endParaRPr lang="en-US" sz="2400" dirty="0"/>
          </a:p>
        </p:txBody>
      </p:sp>
      <p:cxnSp>
        <p:nvCxnSpPr>
          <p:cNvPr id="30" name="Straight Connector 29"/>
          <p:cNvCxnSpPr/>
          <p:nvPr/>
        </p:nvCxnSpPr>
        <p:spPr>
          <a:xfrm flipH="1">
            <a:off x="1075796" y="3280281"/>
            <a:ext cx="663512" cy="834519"/>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a:off x="1895636" y="3354140"/>
            <a:ext cx="663512" cy="834519"/>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H="1">
            <a:off x="9033163" y="3265194"/>
            <a:ext cx="360219" cy="331526"/>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9033162" y="3722503"/>
            <a:ext cx="360219" cy="331526"/>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1549972" y="4149689"/>
            <a:ext cx="3508094" cy="461665"/>
          </a:xfrm>
          <a:prstGeom prst="rect">
            <a:avLst/>
          </a:prstGeom>
          <a:noFill/>
        </p:spPr>
        <p:txBody>
          <a:bodyPr wrap="square" rtlCol="0">
            <a:spAutoFit/>
          </a:bodyPr>
          <a:lstStyle/>
          <a:p>
            <a:r>
              <a:rPr lang="en-US" sz="2400" b="1" dirty="0" smtClean="0"/>
              <a:t>Time Quantum = 4 </a:t>
            </a:r>
            <a:endParaRPr lang="en-US" sz="2400" b="1" dirty="0"/>
          </a:p>
        </p:txBody>
      </p:sp>
      <p:sp>
        <p:nvSpPr>
          <p:cNvPr id="27" name="Rectangle 26"/>
          <p:cNvSpPr/>
          <p:nvPr/>
        </p:nvSpPr>
        <p:spPr>
          <a:xfrm>
            <a:off x="4510167" y="3396971"/>
            <a:ext cx="873568"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 P5</a:t>
            </a:r>
            <a:endParaRPr lang="en-US" sz="2400" dirty="0"/>
          </a:p>
        </p:txBody>
      </p:sp>
      <p:sp>
        <p:nvSpPr>
          <p:cNvPr id="37" name="Rectangle 36"/>
          <p:cNvSpPr/>
          <p:nvPr/>
        </p:nvSpPr>
        <p:spPr>
          <a:xfrm>
            <a:off x="3578340" y="5575430"/>
            <a:ext cx="873568"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P3</a:t>
            </a:r>
            <a:endParaRPr lang="en-US" sz="2400" dirty="0"/>
          </a:p>
        </p:txBody>
      </p:sp>
      <p:sp>
        <p:nvSpPr>
          <p:cNvPr id="40" name="Rectangle 39"/>
          <p:cNvSpPr/>
          <p:nvPr/>
        </p:nvSpPr>
        <p:spPr>
          <a:xfrm>
            <a:off x="5417843" y="3390725"/>
            <a:ext cx="873568"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P6</a:t>
            </a:r>
            <a:endParaRPr lang="en-US" sz="2400" dirty="0"/>
          </a:p>
        </p:txBody>
      </p:sp>
      <p:sp>
        <p:nvSpPr>
          <p:cNvPr id="41" name="TextBox 40"/>
          <p:cNvSpPr txBox="1"/>
          <p:nvPr/>
        </p:nvSpPr>
        <p:spPr>
          <a:xfrm>
            <a:off x="4264905" y="6073740"/>
            <a:ext cx="445245" cy="369332"/>
          </a:xfrm>
          <a:prstGeom prst="rect">
            <a:avLst/>
          </a:prstGeom>
          <a:noFill/>
        </p:spPr>
        <p:txBody>
          <a:bodyPr wrap="square" rtlCol="0">
            <a:spAutoFit/>
          </a:bodyPr>
          <a:lstStyle/>
          <a:p>
            <a:r>
              <a:rPr lang="en-US" dirty="0" smtClean="0"/>
              <a:t>10</a:t>
            </a:r>
            <a:endParaRPr lang="en-US" dirty="0"/>
          </a:p>
        </p:txBody>
      </p:sp>
      <p:cxnSp>
        <p:nvCxnSpPr>
          <p:cNvPr id="42" name="Straight Connector 41"/>
          <p:cNvCxnSpPr/>
          <p:nvPr/>
        </p:nvCxnSpPr>
        <p:spPr>
          <a:xfrm flipH="1">
            <a:off x="9033162" y="4129535"/>
            <a:ext cx="360219" cy="331526"/>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a:off x="2747737" y="3263962"/>
            <a:ext cx="663512" cy="834519"/>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a:xfrm>
            <a:off x="6330692" y="3390725"/>
            <a:ext cx="938724"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 P2</a:t>
            </a:r>
            <a:endParaRPr lang="en-US" sz="2400"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2880"/>
            <a:ext cx="12192000" cy="1626895"/>
          </a:xfrm>
          <a:solidFill>
            <a:schemeClr val="accent2"/>
          </a:solidFill>
        </p:spPr>
        <p:txBody>
          <a:bodyPr>
            <a:normAutofit fontScale="90000"/>
          </a:bodyPr>
          <a:lstStyle/>
          <a:p>
            <a:br>
              <a:rPr lang="en-US" b="1" dirty="0" smtClean="0"/>
            </a:br>
            <a:br>
              <a:rPr lang="en-US" b="1" dirty="0"/>
            </a:br>
            <a:r>
              <a:rPr lang="en-US" b="1" dirty="0">
                <a:effectLst>
                  <a:outerShdw blurRad="38100" dist="38100" dir="2700000" algn="tl">
                    <a:srgbClr val="000000">
                      <a:alpha val="43137"/>
                    </a:srgbClr>
                  </a:outerShdw>
                </a:effectLst>
              </a:rPr>
              <a:t>Round-Robin (RR</a:t>
            </a:r>
            <a:r>
              <a:rPr lang="en-US" b="1" dirty="0" smtClean="0">
                <a:effectLst>
                  <a:outerShdw blurRad="38100" dist="38100" dir="2700000" algn="tl">
                    <a:srgbClr val="000000">
                      <a:alpha val="43137"/>
                    </a:srgbClr>
                  </a:outerShdw>
                </a:effectLst>
              </a:rPr>
              <a:t>) </a:t>
            </a:r>
            <a:r>
              <a:rPr lang="en-US" b="1" dirty="0" smtClean="0"/>
              <a:t>Performance</a:t>
            </a:r>
            <a:br>
              <a:rPr lang="en-US" b="1" dirty="0"/>
            </a:br>
            <a:endParaRPr lang="en-US" dirty="0"/>
          </a:p>
        </p:txBody>
      </p:sp>
      <p:sp>
        <p:nvSpPr>
          <p:cNvPr id="3" name="Content Placeholder 2"/>
          <p:cNvSpPr>
            <a:spLocks noGrp="1"/>
          </p:cNvSpPr>
          <p:nvPr>
            <p:ph idx="1"/>
          </p:nvPr>
        </p:nvSpPr>
        <p:spPr/>
        <p:txBody>
          <a:bodyPr/>
          <a:lstStyle/>
          <a:p>
            <a:r>
              <a:rPr lang="en-US" sz="2400" b="1" dirty="0" smtClean="0">
                <a:effectLst>
                  <a:outerShdw blurRad="38100" dist="38100" dir="2700000" algn="tl">
                    <a:srgbClr val="000000">
                      <a:alpha val="43137"/>
                    </a:srgbClr>
                  </a:outerShdw>
                </a:effectLst>
              </a:rPr>
              <a:t>Round-Robin</a:t>
            </a:r>
            <a:r>
              <a:rPr lang="en-US" sz="2400" b="1" dirty="0" smtClean="0"/>
              <a:t> (RR)  </a:t>
            </a:r>
            <a:r>
              <a:rPr lang="en-US" sz="2400" b="1" dirty="0"/>
              <a:t>Performance</a:t>
            </a:r>
            <a:endParaRPr lang="en-US" sz="2400" b="1" dirty="0"/>
          </a:p>
          <a:p>
            <a:pPr marL="0" indent="0">
              <a:buNone/>
            </a:pPr>
            <a:r>
              <a:rPr lang="en-US" sz="2400" b="1" dirty="0"/>
              <a:t>Consider the following </a:t>
            </a:r>
            <a:r>
              <a:rPr lang="en-US" sz="2400" b="1" dirty="0" smtClean="0"/>
              <a:t>process</a:t>
            </a:r>
            <a:endParaRPr lang="en-US" sz="2400" b="1" dirty="0"/>
          </a:p>
          <a:p>
            <a:pPr marL="0" indent="0">
              <a:buNone/>
            </a:pPr>
            <a:r>
              <a:rPr lang="en-US" sz="2400" b="1" dirty="0"/>
              <a:t> </a:t>
            </a:r>
            <a:endParaRPr lang="en-US" sz="2400" b="1" dirty="0"/>
          </a:p>
          <a:p>
            <a:endParaRPr lang="en-US" sz="2000" b="1" dirty="0" smtClean="0">
              <a:effectLst>
                <a:outerShdw blurRad="38100" dist="38100" dir="2700000" algn="tl">
                  <a:srgbClr val="000000">
                    <a:alpha val="43137"/>
                  </a:srgbClr>
                </a:outerShdw>
              </a:effectLst>
            </a:endParaRPr>
          </a:p>
          <a:p>
            <a:pPr marL="0" indent="0">
              <a:buNone/>
            </a:pPr>
            <a:endParaRPr lang="en-US" sz="2000" b="1" dirty="0" smtClean="0">
              <a:effectLst>
                <a:outerShdw blurRad="38100" dist="38100" dir="2700000" algn="tl">
                  <a:srgbClr val="000000">
                    <a:alpha val="43137"/>
                  </a:srgbClr>
                </a:outerShdw>
              </a:effectLst>
            </a:endParaRPr>
          </a:p>
          <a:p>
            <a:pPr marL="0" indent="0">
              <a:buNone/>
            </a:pPr>
            <a:endParaRPr lang="en-US" sz="2000" b="1" dirty="0" smtClean="0">
              <a:effectLst>
                <a:outerShdw blurRad="38100" dist="38100" dir="2700000" algn="tl">
                  <a:srgbClr val="000000">
                    <a:alpha val="43137"/>
                  </a:srgbClr>
                </a:outerShdw>
              </a:effectLst>
            </a:endParaRPr>
          </a:p>
          <a:p>
            <a:pPr marL="0" indent="0">
              <a:buNone/>
            </a:pPr>
            <a:endParaRPr lang="en-US" sz="2000" b="1" dirty="0">
              <a:effectLst>
                <a:outerShdw blurRad="38100" dist="38100" dir="2700000" algn="tl">
                  <a:srgbClr val="000000">
                    <a:alpha val="43137"/>
                  </a:srgbClr>
                </a:outerShdw>
              </a:effectLst>
            </a:endParaRPr>
          </a:p>
          <a:p>
            <a:endParaRPr lang="en-US" dirty="0"/>
          </a:p>
        </p:txBody>
      </p:sp>
      <p:graphicFrame>
        <p:nvGraphicFramePr>
          <p:cNvPr id="4" name="Table 3"/>
          <p:cNvGraphicFramePr>
            <a:graphicFrameLocks noGrp="1"/>
          </p:cNvGraphicFramePr>
          <p:nvPr/>
        </p:nvGraphicFramePr>
        <p:xfrm>
          <a:off x="6417315" y="2305959"/>
          <a:ext cx="3634959" cy="3653784"/>
        </p:xfrm>
        <a:graphic>
          <a:graphicData uri="http://schemas.openxmlformats.org/drawingml/2006/table">
            <a:tbl>
              <a:tblPr firstRow="1" bandRow="1">
                <a:tableStyleId>{5C22544A-7EE6-4342-B048-85BDC9FD1C3A}</a:tableStyleId>
              </a:tblPr>
              <a:tblGrid>
                <a:gridCol w="1139584"/>
                <a:gridCol w="1302328"/>
                <a:gridCol w="1193047"/>
              </a:tblGrid>
              <a:tr h="450310">
                <a:tc>
                  <a:txBody>
                    <a:bodyPr/>
                    <a:lstStyle/>
                    <a:p>
                      <a:pPr algn="ctr"/>
                      <a:r>
                        <a:rPr lang="en-US" dirty="0" smtClean="0"/>
                        <a:t>Process No</a:t>
                      </a:r>
                      <a:endParaRPr lang="en-US" dirty="0"/>
                    </a:p>
                  </a:txBody>
                  <a:tcPr/>
                </a:tc>
                <a:tc>
                  <a:txBody>
                    <a:bodyPr/>
                    <a:lstStyle/>
                    <a:p>
                      <a:pPr algn="ctr"/>
                      <a:r>
                        <a:rPr lang="en-US" dirty="0" smtClean="0"/>
                        <a:t>Arrival Time</a:t>
                      </a:r>
                      <a:endParaRPr lang="en-US" dirty="0" smtClean="0"/>
                    </a:p>
                    <a:p>
                      <a:pPr algn="ctr"/>
                      <a:r>
                        <a:rPr lang="en-US" dirty="0" smtClean="0"/>
                        <a:t>(AT)</a:t>
                      </a:r>
                      <a:endParaRPr lang="en-US" dirty="0"/>
                    </a:p>
                  </a:txBody>
                  <a:tcPr/>
                </a:tc>
                <a:tc>
                  <a:txBody>
                    <a:bodyPr/>
                    <a:lstStyle/>
                    <a:p>
                      <a:pPr algn="ctr"/>
                      <a:r>
                        <a:rPr lang="en-US" dirty="0" smtClean="0"/>
                        <a:t>Burst Time (BT)</a:t>
                      </a:r>
                      <a:endParaRPr lang="en-US" dirty="0"/>
                    </a:p>
                  </a:txBody>
                  <a:tcPr/>
                </a:tc>
              </a:tr>
              <a:tr h="456564">
                <a:tc>
                  <a:txBody>
                    <a:bodyPr/>
                    <a:lstStyle/>
                    <a:p>
                      <a:pPr algn="ctr"/>
                      <a:r>
                        <a:rPr lang="en-US" dirty="0" smtClean="0"/>
                        <a:t>1</a:t>
                      </a:r>
                      <a:endParaRPr lang="en-US" dirty="0"/>
                    </a:p>
                  </a:txBody>
                  <a:tcPr/>
                </a:tc>
                <a:tc>
                  <a:txBody>
                    <a:bodyPr/>
                    <a:lstStyle/>
                    <a:p>
                      <a:pPr algn="ctr"/>
                      <a:r>
                        <a:rPr lang="en-US" dirty="0" smtClean="0"/>
                        <a:t>0</a:t>
                      </a:r>
                      <a:endParaRPr lang="en-US" dirty="0"/>
                    </a:p>
                  </a:txBody>
                  <a:tcPr/>
                </a:tc>
                <a:tc>
                  <a:txBody>
                    <a:bodyPr/>
                    <a:lstStyle/>
                    <a:p>
                      <a:pPr algn="ctr"/>
                      <a:r>
                        <a:rPr lang="en-US" dirty="0" smtClean="0"/>
                        <a:t>4     </a:t>
                      </a:r>
                      <a:endParaRPr lang="en-US" dirty="0"/>
                    </a:p>
                  </a:txBody>
                  <a:tcPr/>
                </a:tc>
              </a:tr>
              <a:tr h="456564">
                <a:tc>
                  <a:txBody>
                    <a:bodyPr/>
                    <a:lstStyle/>
                    <a:p>
                      <a:pPr algn="ctr"/>
                      <a:r>
                        <a:rPr lang="en-US" dirty="0" smtClean="0"/>
                        <a:t>2</a:t>
                      </a:r>
                      <a:endParaRPr lang="en-US" dirty="0"/>
                    </a:p>
                  </a:txBody>
                  <a:tcPr/>
                </a:tc>
                <a:tc>
                  <a:txBody>
                    <a:bodyPr/>
                    <a:lstStyle/>
                    <a:p>
                      <a:pPr algn="ctr"/>
                      <a:r>
                        <a:rPr lang="en-US" dirty="0" smtClean="0"/>
                        <a:t>1</a:t>
                      </a:r>
                      <a:endParaRPr lang="en-US" dirty="0"/>
                    </a:p>
                  </a:txBody>
                  <a:tcPr/>
                </a:tc>
                <a:tc>
                  <a:txBody>
                    <a:bodyPr/>
                    <a:lstStyle/>
                    <a:p>
                      <a:pPr algn="ctr"/>
                      <a:r>
                        <a:rPr lang="en-US" dirty="0" smtClean="0"/>
                        <a:t>5    </a:t>
                      </a:r>
                      <a:endParaRPr lang="en-US" dirty="0"/>
                    </a:p>
                  </a:txBody>
                  <a:tcPr/>
                </a:tc>
              </a:tr>
              <a:tr h="456564">
                <a:tc>
                  <a:txBody>
                    <a:bodyPr/>
                    <a:lstStyle/>
                    <a:p>
                      <a:pPr algn="ctr"/>
                      <a:r>
                        <a:rPr lang="en-US" dirty="0" smtClean="0"/>
                        <a:t>3</a:t>
                      </a:r>
                      <a:endParaRPr lang="en-US" dirty="0"/>
                    </a:p>
                  </a:txBody>
                  <a:tcPr/>
                </a:tc>
                <a:tc>
                  <a:txBody>
                    <a:bodyPr/>
                    <a:lstStyle/>
                    <a:p>
                      <a:pPr algn="ctr"/>
                      <a:r>
                        <a:rPr lang="en-US" dirty="0" smtClean="0"/>
                        <a:t>2</a:t>
                      </a:r>
                      <a:endParaRPr lang="en-US" dirty="0"/>
                    </a:p>
                  </a:txBody>
                  <a:tcPr/>
                </a:tc>
                <a:tc>
                  <a:txBody>
                    <a:bodyPr/>
                    <a:lstStyle/>
                    <a:p>
                      <a:pPr algn="ctr"/>
                      <a:r>
                        <a:rPr lang="en-US" dirty="0" smtClean="0"/>
                        <a:t>2</a:t>
                      </a:r>
                      <a:endParaRPr lang="en-US" dirty="0"/>
                    </a:p>
                  </a:txBody>
                  <a:tcPr/>
                </a:tc>
              </a:tr>
              <a:tr h="456564">
                <a:tc>
                  <a:txBody>
                    <a:bodyPr/>
                    <a:lstStyle/>
                    <a:p>
                      <a:pPr algn="ctr"/>
                      <a:r>
                        <a:rPr lang="en-US" dirty="0" smtClean="0"/>
                        <a:t>4</a:t>
                      </a:r>
                      <a:endParaRPr lang="en-US" dirty="0"/>
                    </a:p>
                  </a:txBody>
                  <a:tcPr/>
                </a:tc>
                <a:tc>
                  <a:txBody>
                    <a:bodyPr/>
                    <a:lstStyle/>
                    <a:p>
                      <a:pPr algn="ctr"/>
                      <a:r>
                        <a:rPr lang="en-US" dirty="0" smtClean="0"/>
                        <a:t>3</a:t>
                      </a:r>
                      <a:endParaRPr lang="en-US" dirty="0"/>
                    </a:p>
                  </a:txBody>
                  <a:tcPr/>
                </a:tc>
                <a:tc>
                  <a:txBody>
                    <a:bodyPr/>
                    <a:lstStyle/>
                    <a:p>
                      <a:pPr algn="ctr"/>
                      <a:r>
                        <a:rPr lang="en-US" dirty="0" smtClean="0"/>
                        <a:t>1</a:t>
                      </a:r>
                      <a:endParaRPr lang="en-US" dirty="0"/>
                    </a:p>
                  </a:txBody>
                  <a:tcPr/>
                </a:tc>
              </a:tr>
              <a:tr h="456564">
                <a:tc>
                  <a:txBody>
                    <a:bodyPr/>
                    <a:lstStyle/>
                    <a:p>
                      <a:pPr algn="ctr"/>
                      <a:r>
                        <a:rPr lang="en-US" dirty="0" smtClean="0"/>
                        <a:t>5</a:t>
                      </a:r>
                      <a:endParaRPr lang="en-US" dirty="0"/>
                    </a:p>
                  </a:txBody>
                  <a:tcPr/>
                </a:tc>
                <a:tc>
                  <a:txBody>
                    <a:bodyPr/>
                    <a:lstStyle/>
                    <a:p>
                      <a:pPr algn="ctr"/>
                      <a:r>
                        <a:rPr lang="en-US" dirty="0" smtClean="0"/>
                        <a:t>4</a:t>
                      </a:r>
                      <a:endParaRPr lang="en-US" dirty="0"/>
                    </a:p>
                  </a:txBody>
                  <a:tcPr/>
                </a:tc>
                <a:tc>
                  <a:txBody>
                    <a:bodyPr/>
                    <a:lstStyle/>
                    <a:p>
                      <a:pPr algn="ctr"/>
                      <a:r>
                        <a:rPr lang="en-US" dirty="0" smtClean="0"/>
                        <a:t>6</a:t>
                      </a:r>
                      <a:endParaRPr lang="en-US" dirty="0"/>
                    </a:p>
                  </a:txBody>
                  <a:tcPr/>
                </a:tc>
              </a:tr>
              <a:tr h="456564">
                <a:tc>
                  <a:txBody>
                    <a:bodyPr/>
                    <a:lstStyle/>
                    <a:p>
                      <a:pPr algn="ctr"/>
                      <a:r>
                        <a:rPr lang="en-US" dirty="0" smtClean="0"/>
                        <a:t>6</a:t>
                      </a:r>
                      <a:endParaRPr lang="en-US" dirty="0"/>
                    </a:p>
                  </a:txBody>
                  <a:tcPr/>
                </a:tc>
                <a:tc>
                  <a:txBody>
                    <a:bodyPr/>
                    <a:lstStyle/>
                    <a:p>
                      <a:pPr algn="ctr"/>
                      <a:r>
                        <a:rPr lang="en-US" dirty="0" smtClean="0"/>
                        <a:t>5</a:t>
                      </a:r>
                      <a:endParaRPr lang="en-US" dirty="0"/>
                    </a:p>
                  </a:txBody>
                  <a:tcPr/>
                </a:tc>
                <a:tc>
                  <a:txBody>
                    <a:bodyPr/>
                    <a:lstStyle/>
                    <a:p>
                      <a:pPr algn="ctr"/>
                      <a:r>
                        <a:rPr lang="en-US" dirty="0" smtClean="0"/>
                        <a:t>3</a:t>
                      </a:r>
                      <a:endParaRPr lang="en-US" dirty="0"/>
                    </a:p>
                  </a:txBody>
                  <a:tcPr/>
                </a:tc>
              </a:tr>
            </a:tbl>
          </a:graphicData>
        </a:graphic>
      </p:graphicFrame>
      <p:sp>
        <p:nvSpPr>
          <p:cNvPr id="5" name="Footer Placeholder 4"/>
          <p:cNvSpPr>
            <a:spLocks noGrp="1"/>
          </p:cNvSpPr>
          <p:nvPr>
            <p:ph type="ftr" sz="quarter" idx="11"/>
          </p:nvPr>
        </p:nvSpPr>
        <p:spPr/>
        <p:txBody>
          <a:bodyPr/>
          <a:lstStyle/>
          <a:p>
            <a:r>
              <a:rPr lang="en-US" smtClean="0"/>
              <a:t>Total 81 Slides</a:t>
            </a:r>
            <a:endParaRPr lang="en-US"/>
          </a:p>
        </p:txBody>
      </p:sp>
      <p:sp>
        <p:nvSpPr>
          <p:cNvPr id="6" name="Slide Number Placeholder 5"/>
          <p:cNvSpPr>
            <a:spLocks noGrp="1"/>
          </p:cNvSpPr>
          <p:nvPr>
            <p:ph type="sldNum" sz="quarter" idx="12"/>
          </p:nvPr>
        </p:nvSpPr>
        <p:spPr/>
        <p:txBody>
          <a:bodyPr/>
          <a:lstStyle/>
          <a:p>
            <a:fld id="{F786D4BC-F94B-4070-BC7E-46CD478BA6CC}" type="slidenum">
              <a:rPr lang="en-US" smtClean="0"/>
            </a:fld>
            <a:endParaRPr lang="en-US"/>
          </a:p>
        </p:txBody>
      </p:sp>
      <p:sp>
        <p:nvSpPr>
          <p:cNvPr id="7" name="TextBox 6"/>
          <p:cNvSpPr txBox="1"/>
          <p:nvPr/>
        </p:nvSpPr>
        <p:spPr>
          <a:xfrm>
            <a:off x="1597979" y="3571668"/>
            <a:ext cx="3508094" cy="461665"/>
          </a:xfrm>
          <a:prstGeom prst="rect">
            <a:avLst/>
          </a:prstGeom>
          <a:noFill/>
        </p:spPr>
        <p:txBody>
          <a:bodyPr wrap="square" rtlCol="0">
            <a:spAutoFit/>
          </a:bodyPr>
          <a:lstStyle/>
          <a:p>
            <a:r>
              <a:rPr lang="en-US" sz="2400" b="1" dirty="0" smtClean="0"/>
              <a:t>Time Quantum = 2 </a:t>
            </a:r>
            <a:endParaRPr lang="en-US" sz="2400" b="1" dirty="0"/>
          </a:p>
        </p:txBody>
      </p:sp>
      <p:sp>
        <p:nvSpPr>
          <p:cNvPr id="8" name="TextBox 7"/>
          <p:cNvSpPr txBox="1"/>
          <p:nvPr/>
        </p:nvSpPr>
        <p:spPr>
          <a:xfrm>
            <a:off x="1597979" y="4132851"/>
            <a:ext cx="4560774" cy="1568450"/>
          </a:xfrm>
          <a:prstGeom prst="rect">
            <a:avLst/>
          </a:prstGeom>
          <a:noFill/>
        </p:spPr>
        <p:txBody>
          <a:bodyPr wrap="square" rtlCol="0">
            <a:spAutoFit/>
          </a:bodyPr>
          <a:lstStyle/>
          <a:p>
            <a:r>
              <a:rPr lang="en-US" sz="2400" b="1" dirty="0" smtClean="0"/>
              <a:t>Here, Criteria is Time Quantum  and Arrival Time</a:t>
            </a:r>
            <a:endParaRPr lang="en-US" sz="2400" b="1" dirty="0" smtClean="0"/>
          </a:p>
          <a:p>
            <a:r>
              <a:rPr lang="en-US" sz="2400" b="1" dirty="0" smtClean="0"/>
              <a:t>Mode : Preemptive</a:t>
            </a:r>
            <a:endParaRPr lang="en-US" sz="2400" b="1" dirty="0" smtClean="0"/>
          </a:p>
          <a:p>
            <a:r>
              <a:rPr lang="en-US" sz="2400" b="1" dirty="0" smtClean="0"/>
              <a:t>It never be non preemptive </a:t>
            </a:r>
            <a:endParaRPr lang="en-US" sz="2400" b="1"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84176"/>
            <a:ext cx="11360727" cy="1508760"/>
          </a:xfrm>
        </p:spPr>
        <p:txBody>
          <a:bodyPr>
            <a:normAutofit fontScale="90000"/>
          </a:bodyPr>
          <a:lstStyle/>
          <a:p>
            <a:br>
              <a:rPr lang="en-US" b="1" dirty="0" smtClean="0"/>
            </a:br>
            <a:br>
              <a:rPr lang="en-US" b="1" dirty="0"/>
            </a:br>
            <a:endParaRPr lang="en-US" dirty="0"/>
          </a:p>
        </p:txBody>
      </p:sp>
      <p:sp>
        <p:nvSpPr>
          <p:cNvPr id="3" name="Content Placeholder 2"/>
          <p:cNvSpPr>
            <a:spLocks noGrp="1"/>
          </p:cNvSpPr>
          <p:nvPr>
            <p:ph idx="1"/>
          </p:nvPr>
        </p:nvSpPr>
        <p:spPr/>
        <p:txBody>
          <a:bodyPr/>
          <a:lstStyle/>
          <a:p>
            <a:r>
              <a:rPr lang="en-US" sz="2400" b="1" dirty="0">
                <a:effectLst>
                  <a:outerShdw blurRad="38100" dist="38100" dir="2700000" algn="tl">
                    <a:srgbClr val="000000">
                      <a:alpha val="43137"/>
                    </a:srgbClr>
                  </a:outerShdw>
                </a:effectLst>
              </a:rPr>
              <a:t>Round-Robin (RR) </a:t>
            </a:r>
            <a:r>
              <a:rPr lang="en-US" sz="2400" b="1" dirty="0"/>
              <a:t>Performance</a:t>
            </a:r>
            <a:endParaRPr lang="en-US" sz="2400" dirty="0"/>
          </a:p>
          <a:p>
            <a:pPr marL="0" indent="0">
              <a:buNone/>
            </a:pPr>
            <a:r>
              <a:rPr lang="en-US" sz="2400" b="1" dirty="0"/>
              <a:t> </a:t>
            </a:r>
            <a:endParaRPr lang="en-US" sz="2400" b="1" dirty="0"/>
          </a:p>
          <a:p>
            <a:pPr marL="0" indent="0">
              <a:buNone/>
            </a:pPr>
            <a:r>
              <a:rPr lang="en-US" sz="2400" b="1" dirty="0" smtClean="0"/>
              <a:t> </a:t>
            </a:r>
            <a:endParaRPr lang="en-US" sz="2400" b="1" dirty="0"/>
          </a:p>
          <a:p>
            <a:endParaRPr lang="en-US" sz="2000" b="1" dirty="0" smtClean="0">
              <a:effectLst>
                <a:outerShdw blurRad="38100" dist="38100" dir="2700000" algn="tl">
                  <a:srgbClr val="000000">
                    <a:alpha val="43137"/>
                  </a:srgbClr>
                </a:outerShdw>
              </a:effectLst>
            </a:endParaRPr>
          </a:p>
          <a:p>
            <a:pPr marL="0" indent="0">
              <a:buNone/>
            </a:pPr>
            <a:endParaRPr lang="en-US" sz="2000" b="1" dirty="0" smtClean="0">
              <a:effectLst>
                <a:outerShdw blurRad="38100" dist="38100" dir="2700000" algn="tl">
                  <a:srgbClr val="000000">
                    <a:alpha val="43137"/>
                  </a:srgbClr>
                </a:outerShdw>
              </a:effectLst>
            </a:endParaRPr>
          </a:p>
          <a:p>
            <a:pPr marL="0" indent="0">
              <a:buNone/>
            </a:pPr>
            <a:endParaRPr lang="en-US" sz="2000" b="1" dirty="0" smtClean="0">
              <a:effectLst>
                <a:outerShdw blurRad="38100" dist="38100" dir="2700000" algn="tl">
                  <a:srgbClr val="000000">
                    <a:alpha val="43137"/>
                  </a:srgbClr>
                </a:outerShdw>
              </a:effectLst>
            </a:endParaRPr>
          </a:p>
          <a:p>
            <a:pPr marL="0" indent="0">
              <a:buNone/>
            </a:pPr>
            <a:endParaRPr lang="en-US" sz="2000" b="1" dirty="0">
              <a:effectLst>
                <a:outerShdw blurRad="38100" dist="38100" dir="2700000" algn="tl">
                  <a:srgbClr val="000000">
                    <a:alpha val="43137"/>
                  </a:srgbClr>
                </a:outerShdw>
              </a:effectLst>
            </a:endParaRPr>
          </a:p>
          <a:p>
            <a:endParaRPr lang="en-US" dirty="0"/>
          </a:p>
        </p:txBody>
      </p:sp>
      <p:graphicFrame>
        <p:nvGraphicFramePr>
          <p:cNvPr id="4" name="Table 3"/>
          <p:cNvGraphicFramePr>
            <a:graphicFrameLocks noGrp="1"/>
          </p:cNvGraphicFramePr>
          <p:nvPr/>
        </p:nvGraphicFramePr>
        <p:xfrm>
          <a:off x="6417315" y="2305959"/>
          <a:ext cx="3634959" cy="3653784"/>
        </p:xfrm>
        <a:graphic>
          <a:graphicData uri="http://schemas.openxmlformats.org/drawingml/2006/table">
            <a:tbl>
              <a:tblPr firstRow="1" bandRow="1">
                <a:tableStyleId>{5C22544A-7EE6-4342-B048-85BDC9FD1C3A}</a:tableStyleId>
              </a:tblPr>
              <a:tblGrid>
                <a:gridCol w="1139584"/>
                <a:gridCol w="1302328"/>
                <a:gridCol w="1193047"/>
              </a:tblGrid>
              <a:tr h="450310">
                <a:tc>
                  <a:txBody>
                    <a:bodyPr/>
                    <a:lstStyle/>
                    <a:p>
                      <a:pPr algn="ctr"/>
                      <a:r>
                        <a:rPr lang="en-US" dirty="0" smtClean="0"/>
                        <a:t>Process No</a:t>
                      </a:r>
                      <a:endParaRPr lang="en-US" dirty="0"/>
                    </a:p>
                  </a:txBody>
                  <a:tcPr/>
                </a:tc>
                <a:tc>
                  <a:txBody>
                    <a:bodyPr/>
                    <a:lstStyle/>
                    <a:p>
                      <a:pPr algn="ctr"/>
                      <a:r>
                        <a:rPr lang="en-US" dirty="0" smtClean="0"/>
                        <a:t>Arrival Time</a:t>
                      </a:r>
                      <a:endParaRPr lang="en-US" dirty="0" smtClean="0"/>
                    </a:p>
                    <a:p>
                      <a:pPr algn="ctr"/>
                      <a:r>
                        <a:rPr lang="en-US" dirty="0" smtClean="0"/>
                        <a:t>(AT)</a:t>
                      </a:r>
                      <a:endParaRPr lang="en-US" dirty="0"/>
                    </a:p>
                  </a:txBody>
                  <a:tcPr/>
                </a:tc>
                <a:tc>
                  <a:txBody>
                    <a:bodyPr/>
                    <a:lstStyle/>
                    <a:p>
                      <a:pPr algn="ctr"/>
                      <a:r>
                        <a:rPr lang="en-US" dirty="0" smtClean="0"/>
                        <a:t>Burst Time (BT)</a:t>
                      </a:r>
                      <a:endParaRPr lang="en-US" dirty="0"/>
                    </a:p>
                  </a:txBody>
                  <a:tcPr/>
                </a:tc>
              </a:tr>
              <a:tr h="456564">
                <a:tc>
                  <a:txBody>
                    <a:bodyPr/>
                    <a:lstStyle/>
                    <a:p>
                      <a:pPr algn="ctr"/>
                      <a:r>
                        <a:rPr lang="en-US" dirty="0" smtClean="0"/>
                        <a:t>1</a:t>
                      </a:r>
                      <a:endParaRPr lang="en-US" dirty="0"/>
                    </a:p>
                  </a:txBody>
                  <a:tcPr/>
                </a:tc>
                <a:tc>
                  <a:txBody>
                    <a:bodyPr/>
                    <a:lstStyle/>
                    <a:p>
                      <a:pPr algn="ctr"/>
                      <a:r>
                        <a:rPr lang="en-US" dirty="0" smtClean="0"/>
                        <a:t>0</a:t>
                      </a:r>
                      <a:endParaRPr lang="en-US" dirty="0"/>
                    </a:p>
                  </a:txBody>
                  <a:tcPr/>
                </a:tc>
                <a:tc>
                  <a:txBody>
                    <a:bodyPr/>
                    <a:lstStyle/>
                    <a:p>
                      <a:pPr algn="ctr"/>
                      <a:r>
                        <a:rPr lang="en-US" dirty="0" smtClean="0"/>
                        <a:t>4      0   </a:t>
                      </a:r>
                      <a:endParaRPr lang="en-US" dirty="0"/>
                    </a:p>
                  </a:txBody>
                  <a:tcPr/>
                </a:tc>
              </a:tr>
              <a:tr h="456564">
                <a:tc>
                  <a:txBody>
                    <a:bodyPr/>
                    <a:lstStyle/>
                    <a:p>
                      <a:pPr algn="ctr"/>
                      <a:r>
                        <a:rPr lang="en-US" dirty="0" smtClean="0"/>
                        <a:t>2</a:t>
                      </a:r>
                      <a:endParaRPr lang="en-US" dirty="0"/>
                    </a:p>
                  </a:txBody>
                  <a:tcPr/>
                </a:tc>
                <a:tc>
                  <a:txBody>
                    <a:bodyPr/>
                    <a:lstStyle/>
                    <a:p>
                      <a:pPr algn="ctr"/>
                      <a:r>
                        <a:rPr lang="en-US" dirty="0" smtClean="0"/>
                        <a:t>1</a:t>
                      </a:r>
                      <a:endParaRPr lang="en-US" dirty="0"/>
                    </a:p>
                  </a:txBody>
                  <a:tcPr/>
                </a:tc>
                <a:tc>
                  <a:txBody>
                    <a:bodyPr/>
                    <a:lstStyle/>
                    <a:p>
                      <a:pPr algn="ctr"/>
                      <a:r>
                        <a:rPr lang="en-US" dirty="0" smtClean="0"/>
                        <a:t>5     1   </a:t>
                      </a:r>
                      <a:endParaRPr lang="en-US" dirty="0"/>
                    </a:p>
                  </a:txBody>
                  <a:tcPr/>
                </a:tc>
              </a:tr>
              <a:tr h="456564">
                <a:tc>
                  <a:txBody>
                    <a:bodyPr/>
                    <a:lstStyle/>
                    <a:p>
                      <a:pPr algn="ctr"/>
                      <a:r>
                        <a:rPr lang="en-US" dirty="0" smtClean="0"/>
                        <a:t>3</a:t>
                      </a:r>
                      <a:endParaRPr lang="en-US" dirty="0"/>
                    </a:p>
                  </a:txBody>
                  <a:tcPr/>
                </a:tc>
                <a:tc>
                  <a:txBody>
                    <a:bodyPr/>
                    <a:lstStyle/>
                    <a:p>
                      <a:pPr algn="ctr"/>
                      <a:r>
                        <a:rPr lang="en-US" dirty="0" smtClean="0"/>
                        <a:t>2</a:t>
                      </a:r>
                      <a:endParaRPr lang="en-US" dirty="0"/>
                    </a:p>
                  </a:txBody>
                  <a:tcPr/>
                </a:tc>
                <a:tc>
                  <a:txBody>
                    <a:bodyPr/>
                    <a:lstStyle/>
                    <a:p>
                      <a:pPr algn="ctr"/>
                      <a:r>
                        <a:rPr lang="en-US" dirty="0" smtClean="0"/>
                        <a:t>2     0</a:t>
                      </a:r>
                      <a:endParaRPr lang="en-US" dirty="0"/>
                    </a:p>
                  </a:txBody>
                  <a:tcPr/>
                </a:tc>
              </a:tr>
              <a:tr h="456564">
                <a:tc>
                  <a:txBody>
                    <a:bodyPr/>
                    <a:lstStyle/>
                    <a:p>
                      <a:pPr algn="ctr"/>
                      <a:r>
                        <a:rPr lang="en-US" dirty="0" smtClean="0"/>
                        <a:t>4</a:t>
                      </a:r>
                      <a:endParaRPr lang="en-US" dirty="0"/>
                    </a:p>
                  </a:txBody>
                  <a:tcPr/>
                </a:tc>
                <a:tc>
                  <a:txBody>
                    <a:bodyPr/>
                    <a:lstStyle/>
                    <a:p>
                      <a:pPr algn="ctr"/>
                      <a:r>
                        <a:rPr lang="en-US" dirty="0" smtClean="0"/>
                        <a:t>3</a:t>
                      </a:r>
                      <a:endParaRPr lang="en-US" dirty="0"/>
                    </a:p>
                  </a:txBody>
                  <a:tcPr/>
                </a:tc>
                <a:tc>
                  <a:txBody>
                    <a:bodyPr/>
                    <a:lstStyle/>
                    <a:p>
                      <a:pPr algn="ctr"/>
                      <a:r>
                        <a:rPr lang="en-US" dirty="0" smtClean="0"/>
                        <a:t>1    0</a:t>
                      </a:r>
                      <a:endParaRPr lang="en-US" dirty="0"/>
                    </a:p>
                  </a:txBody>
                  <a:tcPr/>
                </a:tc>
              </a:tr>
              <a:tr h="456564">
                <a:tc>
                  <a:txBody>
                    <a:bodyPr/>
                    <a:lstStyle/>
                    <a:p>
                      <a:pPr algn="ctr"/>
                      <a:r>
                        <a:rPr lang="en-US" dirty="0" smtClean="0"/>
                        <a:t>5</a:t>
                      </a:r>
                      <a:endParaRPr lang="en-US" dirty="0"/>
                    </a:p>
                  </a:txBody>
                  <a:tcPr/>
                </a:tc>
                <a:tc>
                  <a:txBody>
                    <a:bodyPr/>
                    <a:lstStyle/>
                    <a:p>
                      <a:pPr algn="ctr"/>
                      <a:r>
                        <a:rPr lang="en-US" dirty="0" smtClean="0"/>
                        <a:t>4</a:t>
                      </a:r>
                      <a:endParaRPr lang="en-US" dirty="0"/>
                    </a:p>
                  </a:txBody>
                  <a:tcPr/>
                </a:tc>
                <a:tc>
                  <a:txBody>
                    <a:bodyPr/>
                    <a:lstStyle/>
                    <a:p>
                      <a:pPr algn="ctr"/>
                      <a:r>
                        <a:rPr lang="en-US" dirty="0" smtClean="0"/>
                        <a:t>6</a:t>
                      </a:r>
                      <a:endParaRPr lang="en-US" dirty="0"/>
                    </a:p>
                  </a:txBody>
                  <a:tcPr/>
                </a:tc>
              </a:tr>
              <a:tr h="456564">
                <a:tc>
                  <a:txBody>
                    <a:bodyPr/>
                    <a:lstStyle/>
                    <a:p>
                      <a:pPr algn="ctr"/>
                      <a:r>
                        <a:rPr lang="en-US" dirty="0" smtClean="0"/>
                        <a:t>6</a:t>
                      </a:r>
                      <a:endParaRPr lang="en-US" dirty="0"/>
                    </a:p>
                  </a:txBody>
                  <a:tcPr/>
                </a:tc>
                <a:tc>
                  <a:txBody>
                    <a:bodyPr/>
                    <a:lstStyle/>
                    <a:p>
                      <a:pPr algn="ctr"/>
                      <a:r>
                        <a:rPr lang="en-US" dirty="0" smtClean="0"/>
                        <a:t>5</a:t>
                      </a:r>
                      <a:endParaRPr lang="en-US" dirty="0"/>
                    </a:p>
                  </a:txBody>
                  <a:tcPr/>
                </a:tc>
                <a:tc>
                  <a:txBody>
                    <a:bodyPr/>
                    <a:lstStyle/>
                    <a:p>
                      <a:pPr algn="ctr"/>
                      <a:r>
                        <a:rPr lang="en-US" dirty="0" smtClean="0"/>
                        <a:t>3</a:t>
                      </a:r>
                      <a:endParaRPr lang="en-US" dirty="0"/>
                    </a:p>
                  </a:txBody>
                  <a:tcPr/>
                </a:tc>
              </a:tr>
            </a:tbl>
          </a:graphicData>
        </a:graphic>
      </p:graphicFrame>
      <p:grpSp>
        <p:nvGrpSpPr>
          <p:cNvPr id="26" name="Group 25"/>
          <p:cNvGrpSpPr/>
          <p:nvPr/>
        </p:nvGrpSpPr>
        <p:grpSpPr>
          <a:xfrm>
            <a:off x="1042861" y="5583238"/>
            <a:ext cx="1546316" cy="853426"/>
            <a:chOff x="3480547" y="5150225"/>
            <a:chExt cx="1546316" cy="853426"/>
          </a:xfrm>
        </p:grpSpPr>
        <p:sp>
          <p:nvSpPr>
            <p:cNvPr id="35" name="Rectangle 34"/>
            <p:cNvSpPr/>
            <p:nvPr/>
          </p:nvSpPr>
          <p:spPr>
            <a:xfrm>
              <a:off x="3644153" y="5150225"/>
              <a:ext cx="1143000"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 P1</a:t>
              </a:r>
              <a:endParaRPr lang="en-US" sz="2400" dirty="0"/>
            </a:p>
          </p:txBody>
        </p:sp>
        <p:sp>
          <p:nvSpPr>
            <p:cNvPr id="38" name="TextBox 37"/>
            <p:cNvSpPr txBox="1"/>
            <p:nvPr/>
          </p:nvSpPr>
          <p:spPr>
            <a:xfrm>
              <a:off x="3480547" y="5634319"/>
              <a:ext cx="295835" cy="369332"/>
            </a:xfrm>
            <a:prstGeom prst="rect">
              <a:avLst/>
            </a:prstGeom>
            <a:noFill/>
          </p:spPr>
          <p:txBody>
            <a:bodyPr wrap="square" rtlCol="0">
              <a:spAutoFit/>
            </a:bodyPr>
            <a:lstStyle/>
            <a:p>
              <a:r>
                <a:rPr lang="en-US" dirty="0" smtClean="0"/>
                <a:t>0</a:t>
              </a:r>
              <a:endParaRPr lang="en-US" dirty="0"/>
            </a:p>
          </p:txBody>
        </p:sp>
        <p:sp>
          <p:nvSpPr>
            <p:cNvPr id="39" name="TextBox 38"/>
            <p:cNvSpPr txBox="1"/>
            <p:nvPr/>
          </p:nvSpPr>
          <p:spPr>
            <a:xfrm>
              <a:off x="4581618" y="5593364"/>
              <a:ext cx="445245" cy="369332"/>
            </a:xfrm>
            <a:prstGeom prst="rect">
              <a:avLst/>
            </a:prstGeom>
            <a:noFill/>
          </p:spPr>
          <p:txBody>
            <a:bodyPr wrap="square" rtlCol="0">
              <a:spAutoFit/>
            </a:bodyPr>
            <a:lstStyle/>
            <a:p>
              <a:r>
                <a:rPr lang="en-US" dirty="0"/>
                <a:t>4</a:t>
              </a:r>
              <a:endParaRPr lang="en-US" dirty="0"/>
            </a:p>
          </p:txBody>
        </p:sp>
      </p:grpSp>
      <p:sp>
        <p:nvSpPr>
          <p:cNvPr id="20" name="TextBox 19"/>
          <p:cNvSpPr txBox="1"/>
          <p:nvPr/>
        </p:nvSpPr>
        <p:spPr>
          <a:xfrm>
            <a:off x="898209" y="2895862"/>
            <a:ext cx="1835620" cy="369332"/>
          </a:xfrm>
          <a:prstGeom prst="rect">
            <a:avLst/>
          </a:prstGeom>
          <a:noFill/>
        </p:spPr>
        <p:txBody>
          <a:bodyPr wrap="square" rtlCol="0">
            <a:spAutoFit/>
          </a:bodyPr>
          <a:lstStyle/>
          <a:p>
            <a:r>
              <a:rPr lang="en-US" dirty="0" smtClean="0"/>
              <a:t>Process Que </a:t>
            </a:r>
            <a:endParaRPr lang="en-US" dirty="0"/>
          </a:p>
        </p:txBody>
      </p:sp>
      <p:sp>
        <p:nvSpPr>
          <p:cNvPr id="95" name="TextBox 94"/>
          <p:cNvSpPr txBox="1"/>
          <p:nvPr/>
        </p:nvSpPr>
        <p:spPr>
          <a:xfrm>
            <a:off x="1202919" y="5112125"/>
            <a:ext cx="1835620" cy="369332"/>
          </a:xfrm>
          <a:prstGeom prst="rect">
            <a:avLst/>
          </a:prstGeom>
          <a:noFill/>
        </p:spPr>
        <p:txBody>
          <a:bodyPr wrap="square" rtlCol="0">
            <a:spAutoFit/>
          </a:bodyPr>
          <a:lstStyle/>
          <a:p>
            <a:r>
              <a:rPr lang="en-US" b="1" dirty="0" smtClean="0">
                <a:effectLst>
                  <a:outerShdw blurRad="38100" dist="38100" dir="2700000" algn="tl">
                    <a:srgbClr val="000000">
                      <a:alpha val="43137"/>
                    </a:srgbClr>
                  </a:outerShdw>
                </a:effectLst>
              </a:rPr>
              <a:t>Gantt Chart</a:t>
            </a:r>
            <a:endParaRPr lang="en-US" b="1" dirty="0">
              <a:effectLst>
                <a:outerShdw blurRad="38100" dist="38100" dir="2700000" algn="tl">
                  <a:srgbClr val="000000">
                    <a:alpha val="43137"/>
                  </a:srgbClr>
                </a:outerShdw>
              </a:effectLst>
            </a:endParaRPr>
          </a:p>
        </p:txBody>
      </p:sp>
      <p:sp>
        <p:nvSpPr>
          <p:cNvPr id="98" name="Rectangle 97"/>
          <p:cNvSpPr/>
          <p:nvPr/>
        </p:nvSpPr>
        <p:spPr>
          <a:xfrm>
            <a:off x="2388312" y="5576616"/>
            <a:ext cx="1143000"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 P2</a:t>
            </a:r>
            <a:endParaRPr lang="en-US" sz="2400" dirty="0"/>
          </a:p>
        </p:txBody>
      </p:sp>
      <p:sp>
        <p:nvSpPr>
          <p:cNvPr id="99" name="TextBox 98"/>
          <p:cNvSpPr txBox="1"/>
          <p:nvPr/>
        </p:nvSpPr>
        <p:spPr>
          <a:xfrm>
            <a:off x="3304019" y="6067332"/>
            <a:ext cx="445245" cy="369332"/>
          </a:xfrm>
          <a:prstGeom prst="rect">
            <a:avLst/>
          </a:prstGeom>
          <a:noFill/>
        </p:spPr>
        <p:txBody>
          <a:bodyPr wrap="square" rtlCol="0">
            <a:spAutoFit/>
          </a:bodyPr>
          <a:lstStyle/>
          <a:p>
            <a:r>
              <a:rPr lang="en-US" dirty="0" smtClean="0"/>
              <a:t>8</a:t>
            </a:r>
            <a:endParaRPr lang="en-US" dirty="0"/>
          </a:p>
        </p:txBody>
      </p:sp>
      <p:grpSp>
        <p:nvGrpSpPr>
          <p:cNvPr id="18" name="Group 17"/>
          <p:cNvGrpSpPr/>
          <p:nvPr/>
        </p:nvGrpSpPr>
        <p:grpSpPr>
          <a:xfrm>
            <a:off x="951209" y="3404172"/>
            <a:ext cx="2637835" cy="484095"/>
            <a:chOff x="3644153" y="5150225"/>
            <a:chExt cx="3451413" cy="484095"/>
          </a:xfrm>
        </p:grpSpPr>
        <p:sp>
          <p:nvSpPr>
            <p:cNvPr id="19" name="Rectangle 18"/>
            <p:cNvSpPr/>
            <p:nvPr/>
          </p:nvSpPr>
          <p:spPr>
            <a:xfrm>
              <a:off x="3644153" y="5150225"/>
              <a:ext cx="1143000"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 P1</a:t>
              </a:r>
              <a:endParaRPr lang="en-US" sz="2400" dirty="0"/>
            </a:p>
          </p:txBody>
        </p:sp>
        <p:sp>
          <p:nvSpPr>
            <p:cNvPr id="21" name="Rectangle 20"/>
            <p:cNvSpPr/>
            <p:nvPr/>
          </p:nvSpPr>
          <p:spPr>
            <a:xfrm>
              <a:off x="4805083" y="5150225"/>
              <a:ext cx="1142999"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P2</a:t>
              </a:r>
              <a:endParaRPr lang="en-US" sz="2400" dirty="0"/>
            </a:p>
          </p:txBody>
        </p:sp>
        <p:sp>
          <p:nvSpPr>
            <p:cNvPr id="22" name="Rectangle 21"/>
            <p:cNvSpPr/>
            <p:nvPr/>
          </p:nvSpPr>
          <p:spPr>
            <a:xfrm>
              <a:off x="5952566" y="5150226"/>
              <a:ext cx="1143000"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P3</a:t>
              </a:r>
              <a:endParaRPr lang="en-US" sz="2400" dirty="0"/>
            </a:p>
          </p:txBody>
        </p:sp>
      </p:grpSp>
      <p:sp>
        <p:nvSpPr>
          <p:cNvPr id="28" name="Title 1"/>
          <p:cNvSpPr txBox="1"/>
          <p:nvPr/>
        </p:nvSpPr>
        <p:spPr>
          <a:xfrm>
            <a:off x="0" y="182880"/>
            <a:ext cx="12192000" cy="1626895"/>
          </a:xfrm>
          <a:prstGeom prst="rect">
            <a:avLst/>
          </a:prstGeom>
          <a:solidFill>
            <a:schemeClr val="accent2"/>
          </a:solidFill>
        </p:spPr>
        <p:txBody>
          <a:bodyPr vert="horz" lIns="91440" tIns="45720" rIns="91440" bIns="45720" rtlCol="0" anchor="ctr">
            <a:normAutofit fontScale="75000" lnSpcReduction="20000"/>
          </a:bodyPr>
          <a:lst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a:lstStyle>
          <a:p>
            <a:br>
              <a:rPr lang="en-US" b="1" dirty="0" smtClean="0"/>
            </a:br>
            <a:br>
              <a:rPr lang="en-US" b="1" dirty="0" smtClean="0"/>
            </a:br>
            <a:r>
              <a:rPr lang="en-US" b="1" dirty="0">
                <a:effectLst>
                  <a:outerShdw blurRad="38100" dist="38100" dir="2700000" algn="tl">
                    <a:srgbClr val="000000">
                      <a:alpha val="43137"/>
                    </a:srgbClr>
                  </a:outerShdw>
                </a:effectLst>
              </a:rPr>
              <a:t>Round-Robin (RR) </a:t>
            </a:r>
            <a:r>
              <a:rPr lang="en-US" b="1" dirty="0"/>
              <a:t>Performance</a:t>
            </a:r>
            <a:br>
              <a:rPr lang="en-US" b="1" dirty="0"/>
            </a:br>
            <a:br>
              <a:rPr lang="en-US" b="1" dirty="0" smtClean="0"/>
            </a:br>
            <a:endParaRPr lang="en-US" dirty="0"/>
          </a:p>
        </p:txBody>
      </p:sp>
      <p:sp>
        <p:nvSpPr>
          <p:cNvPr id="5" name="Footer Placeholder 4"/>
          <p:cNvSpPr>
            <a:spLocks noGrp="1"/>
          </p:cNvSpPr>
          <p:nvPr>
            <p:ph type="ftr" sz="quarter" idx="11"/>
          </p:nvPr>
        </p:nvSpPr>
        <p:spPr/>
        <p:txBody>
          <a:bodyPr/>
          <a:lstStyle/>
          <a:p>
            <a:r>
              <a:rPr lang="en-US" smtClean="0"/>
              <a:t>Total 81 Slides</a:t>
            </a:r>
            <a:endParaRPr lang="en-US"/>
          </a:p>
        </p:txBody>
      </p:sp>
      <p:sp>
        <p:nvSpPr>
          <p:cNvPr id="6" name="Slide Number Placeholder 5"/>
          <p:cNvSpPr>
            <a:spLocks noGrp="1"/>
          </p:cNvSpPr>
          <p:nvPr>
            <p:ph type="sldNum" sz="quarter" idx="12"/>
          </p:nvPr>
        </p:nvSpPr>
        <p:spPr/>
        <p:txBody>
          <a:bodyPr/>
          <a:lstStyle/>
          <a:p>
            <a:fld id="{F786D4BC-F94B-4070-BC7E-46CD478BA6CC}" type="slidenum">
              <a:rPr lang="en-US" smtClean="0"/>
            </a:fld>
            <a:endParaRPr lang="en-US"/>
          </a:p>
        </p:txBody>
      </p:sp>
      <p:sp>
        <p:nvSpPr>
          <p:cNvPr id="29" name="Rectangle 28"/>
          <p:cNvSpPr/>
          <p:nvPr/>
        </p:nvSpPr>
        <p:spPr>
          <a:xfrm>
            <a:off x="3606175" y="3404172"/>
            <a:ext cx="873568"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 P4</a:t>
            </a:r>
            <a:endParaRPr lang="en-US" sz="2400" dirty="0"/>
          </a:p>
        </p:txBody>
      </p:sp>
      <p:cxnSp>
        <p:nvCxnSpPr>
          <p:cNvPr id="30" name="Straight Connector 29"/>
          <p:cNvCxnSpPr/>
          <p:nvPr/>
        </p:nvCxnSpPr>
        <p:spPr>
          <a:xfrm flipH="1">
            <a:off x="1075796" y="3280281"/>
            <a:ext cx="663512" cy="834519"/>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a:off x="1895636" y="3354140"/>
            <a:ext cx="663512" cy="834519"/>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H="1">
            <a:off x="9033163" y="3265194"/>
            <a:ext cx="360219" cy="331526"/>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9033162" y="3722503"/>
            <a:ext cx="360219" cy="331526"/>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1549972" y="4149689"/>
            <a:ext cx="3508094" cy="461665"/>
          </a:xfrm>
          <a:prstGeom prst="rect">
            <a:avLst/>
          </a:prstGeom>
          <a:noFill/>
        </p:spPr>
        <p:txBody>
          <a:bodyPr wrap="square" rtlCol="0">
            <a:spAutoFit/>
          </a:bodyPr>
          <a:lstStyle/>
          <a:p>
            <a:r>
              <a:rPr lang="en-US" sz="2400" b="1" dirty="0" smtClean="0"/>
              <a:t>Time Quantum = 4 </a:t>
            </a:r>
            <a:endParaRPr lang="en-US" sz="2400" b="1" dirty="0"/>
          </a:p>
        </p:txBody>
      </p:sp>
      <p:sp>
        <p:nvSpPr>
          <p:cNvPr id="27" name="Rectangle 26"/>
          <p:cNvSpPr/>
          <p:nvPr/>
        </p:nvSpPr>
        <p:spPr>
          <a:xfrm>
            <a:off x="4510167" y="3396971"/>
            <a:ext cx="873568"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 P5</a:t>
            </a:r>
            <a:endParaRPr lang="en-US" sz="2400" dirty="0"/>
          </a:p>
        </p:txBody>
      </p:sp>
      <p:sp>
        <p:nvSpPr>
          <p:cNvPr id="36" name="Rectangle 35"/>
          <p:cNvSpPr/>
          <p:nvPr/>
        </p:nvSpPr>
        <p:spPr>
          <a:xfrm>
            <a:off x="6308459" y="3396971"/>
            <a:ext cx="933356"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 P2</a:t>
            </a:r>
            <a:endParaRPr lang="en-US" sz="2400" dirty="0"/>
          </a:p>
        </p:txBody>
      </p:sp>
      <p:sp>
        <p:nvSpPr>
          <p:cNvPr id="37" name="Rectangle 36"/>
          <p:cNvSpPr/>
          <p:nvPr/>
        </p:nvSpPr>
        <p:spPr>
          <a:xfrm>
            <a:off x="3578340" y="5575430"/>
            <a:ext cx="873568"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P3</a:t>
            </a:r>
            <a:endParaRPr lang="en-US" sz="2400" dirty="0"/>
          </a:p>
        </p:txBody>
      </p:sp>
      <p:sp>
        <p:nvSpPr>
          <p:cNvPr id="40" name="Rectangle 39"/>
          <p:cNvSpPr/>
          <p:nvPr/>
        </p:nvSpPr>
        <p:spPr>
          <a:xfrm>
            <a:off x="5404467" y="3404172"/>
            <a:ext cx="873568"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P6</a:t>
            </a:r>
            <a:endParaRPr lang="en-US" sz="2400" dirty="0"/>
          </a:p>
        </p:txBody>
      </p:sp>
      <p:sp>
        <p:nvSpPr>
          <p:cNvPr id="41" name="TextBox 40"/>
          <p:cNvSpPr txBox="1"/>
          <p:nvPr/>
        </p:nvSpPr>
        <p:spPr>
          <a:xfrm>
            <a:off x="4264905" y="6073740"/>
            <a:ext cx="445245" cy="369332"/>
          </a:xfrm>
          <a:prstGeom prst="rect">
            <a:avLst/>
          </a:prstGeom>
          <a:noFill/>
        </p:spPr>
        <p:txBody>
          <a:bodyPr wrap="square" rtlCol="0">
            <a:spAutoFit/>
          </a:bodyPr>
          <a:lstStyle/>
          <a:p>
            <a:r>
              <a:rPr lang="en-US" dirty="0" smtClean="0"/>
              <a:t>10</a:t>
            </a:r>
            <a:endParaRPr lang="en-US" dirty="0"/>
          </a:p>
        </p:txBody>
      </p:sp>
      <p:cxnSp>
        <p:nvCxnSpPr>
          <p:cNvPr id="42" name="Straight Connector 41"/>
          <p:cNvCxnSpPr/>
          <p:nvPr/>
        </p:nvCxnSpPr>
        <p:spPr>
          <a:xfrm flipH="1">
            <a:off x="9033162" y="4129535"/>
            <a:ext cx="360219" cy="331526"/>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a:off x="2747737" y="3263962"/>
            <a:ext cx="663512" cy="834519"/>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a:xfrm>
            <a:off x="4472042" y="5574257"/>
            <a:ext cx="873568"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 P4</a:t>
            </a:r>
            <a:endParaRPr lang="en-US" sz="2400" dirty="0"/>
          </a:p>
        </p:txBody>
      </p:sp>
      <p:sp>
        <p:nvSpPr>
          <p:cNvPr id="45" name="TextBox 44"/>
          <p:cNvSpPr txBox="1"/>
          <p:nvPr/>
        </p:nvSpPr>
        <p:spPr>
          <a:xfrm>
            <a:off x="5133210" y="6050493"/>
            <a:ext cx="445245" cy="369332"/>
          </a:xfrm>
          <a:prstGeom prst="rect">
            <a:avLst/>
          </a:prstGeom>
          <a:noFill/>
        </p:spPr>
        <p:txBody>
          <a:bodyPr wrap="square" rtlCol="0">
            <a:spAutoFit/>
          </a:bodyPr>
          <a:lstStyle/>
          <a:p>
            <a:r>
              <a:rPr lang="en-US" dirty="0" smtClean="0"/>
              <a:t>11</a:t>
            </a:r>
            <a:endParaRPr lang="en-US" dirty="0"/>
          </a:p>
        </p:txBody>
      </p:sp>
      <p:cxnSp>
        <p:nvCxnSpPr>
          <p:cNvPr id="46" name="Straight Connector 45"/>
          <p:cNvCxnSpPr/>
          <p:nvPr/>
        </p:nvCxnSpPr>
        <p:spPr>
          <a:xfrm flipH="1">
            <a:off x="3707375" y="3228959"/>
            <a:ext cx="663512" cy="834519"/>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a:off x="9033162" y="4736895"/>
            <a:ext cx="360219" cy="331526"/>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84176"/>
            <a:ext cx="11360727" cy="1508760"/>
          </a:xfrm>
        </p:spPr>
        <p:txBody>
          <a:bodyPr>
            <a:normAutofit fontScale="90000"/>
          </a:bodyPr>
          <a:lstStyle/>
          <a:p>
            <a:br>
              <a:rPr lang="en-US" b="1" dirty="0" smtClean="0"/>
            </a:br>
            <a:br>
              <a:rPr lang="en-US" b="1" dirty="0"/>
            </a:br>
            <a:endParaRPr lang="en-US" dirty="0"/>
          </a:p>
        </p:txBody>
      </p:sp>
      <p:sp>
        <p:nvSpPr>
          <p:cNvPr id="3" name="Content Placeholder 2"/>
          <p:cNvSpPr>
            <a:spLocks noGrp="1"/>
          </p:cNvSpPr>
          <p:nvPr>
            <p:ph idx="1"/>
          </p:nvPr>
        </p:nvSpPr>
        <p:spPr/>
        <p:txBody>
          <a:bodyPr/>
          <a:lstStyle/>
          <a:p>
            <a:r>
              <a:rPr lang="en-US" sz="2400" b="1" dirty="0">
                <a:effectLst>
                  <a:outerShdw blurRad="38100" dist="38100" dir="2700000" algn="tl">
                    <a:srgbClr val="000000">
                      <a:alpha val="43137"/>
                    </a:srgbClr>
                  </a:outerShdw>
                </a:effectLst>
              </a:rPr>
              <a:t>Round-Robin (RR) </a:t>
            </a:r>
            <a:r>
              <a:rPr lang="en-US" sz="2400" b="1" dirty="0"/>
              <a:t>Performance</a:t>
            </a:r>
            <a:endParaRPr lang="en-US" sz="2400" dirty="0"/>
          </a:p>
          <a:p>
            <a:pPr marL="0" indent="0">
              <a:buNone/>
            </a:pPr>
            <a:r>
              <a:rPr lang="en-US" sz="2400" b="1" dirty="0"/>
              <a:t> </a:t>
            </a:r>
            <a:endParaRPr lang="en-US" sz="2400" b="1" dirty="0"/>
          </a:p>
          <a:p>
            <a:pPr marL="0" indent="0">
              <a:buNone/>
            </a:pPr>
            <a:r>
              <a:rPr lang="en-US" sz="2400" b="1" dirty="0" smtClean="0"/>
              <a:t> </a:t>
            </a:r>
            <a:endParaRPr lang="en-US" sz="2400" b="1" dirty="0"/>
          </a:p>
          <a:p>
            <a:endParaRPr lang="en-US" sz="2000" b="1" dirty="0" smtClean="0">
              <a:effectLst>
                <a:outerShdw blurRad="38100" dist="38100" dir="2700000" algn="tl">
                  <a:srgbClr val="000000">
                    <a:alpha val="43137"/>
                  </a:srgbClr>
                </a:outerShdw>
              </a:effectLst>
            </a:endParaRPr>
          </a:p>
          <a:p>
            <a:pPr marL="0" indent="0">
              <a:buNone/>
            </a:pPr>
            <a:endParaRPr lang="en-US" sz="2000" b="1" dirty="0" smtClean="0">
              <a:effectLst>
                <a:outerShdw blurRad="38100" dist="38100" dir="2700000" algn="tl">
                  <a:srgbClr val="000000">
                    <a:alpha val="43137"/>
                  </a:srgbClr>
                </a:outerShdw>
              </a:effectLst>
            </a:endParaRPr>
          </a:p>
          <a:p>
            <a:pPr marL="0" indent="0">
              <a:buNone/>
            </a:pPr>
            <a:endParaRPr lang="en-US" sz="2000" b="1" dirty="0" smtClean="0">
              <a:effectLst>
                <a:outerShdw blurRad="38100" dist="38100" dir="2700000" algn="tl">
                  <a:srgbClr val="000000">
                    <a:alpha val="43137"/>
                  </a:srgbClr>
                </a:outerShdw>
              </a:effectLst>
            </a:endParaRPr>
          </a:p>
          <a:p>
            <a:pPr marL="0" indent="0">
              <a:buNone/>
            </a:pPr>
            <a:endParaRPr lang="en-US" sz="2000" b="1" dirty="0">
              <a:effectLst>
                <a:outerShdw blurRad="38100" dist="38100" dir="2700000" algn="tl">
                  <a:srgbClr val="000000">
                    <a:alpha val="43137"/>
                  </a:srgbClr>
                </a:outerShdw>
              </a:effectLst>
            </a:endParaRPr>
          </a:p>
          <a:p>
            <a:endParaRPr lang="en-US" dirty="0"/>
          </a:p>
        </p:txBody>
      </p:sp>
      <p:graphicFrame>
        <p:nvGraphicFramePr>
          <p:cNvPr id="4" name="Table 3"/>
          <p:cNvGraphicFramePr>
            <a:graphicFrameLocks noGrp="1"/>
          </p:cNvGraphicFramePr>
          <p:nvPr/>
        </p:nvGraphicFramePr>
        <p:xfrm>
          <a:off x="7970232" y="2227137"/>
          <a:ext cx="3634959" cy="3653784"/>
        </p:xfrm>
        <a:graphic>
          <a:graphicData uri="http://schemas.openxmlformats.org/drawingml/2006/table">
            <a:tbl>
              <a:tblPr firstRow="1" bandRow="1">
                <a:tableStyleId>{5C22544A-7EE6-4342-B048-85BDC9FD1C3A}</a:tableStyleId>
              </a:tblPr>
              <a:tblGrid>
                <a:gridCol w="1139584"/>
                <a:gridCol w="1302328"/>
                <a:gridCol w="1193047"/>
              </a:tblGrid>
              <a:tr h="450310">
                <a:tc>
                  <a:txBody>
                    <a:bodyPr/>
                    <a:lstStyle/>
                    <a:p>
                      <a:pPr algn="ctr"/>
                      <a:r>
                        <a:rPr lang="en-US" dirty="0" smtClean="0"/>
                        <a:t>Process No</a:t>
                      </a:r>
                      <a:endParaRPr lang="en-US" dirty="0"/>
                    </a:p>
                  </a:txBody>
                  <a:tcPr/>
                </a:tc>
                <a:tc>
                  <a:txBody>
                    <a:bodyPr/>
                    <a:lstStyle/>
                    <a:p>
                      <a:pPr algn="ctr"/>
                      <a:r>
                        <a:rPr lang="en-US" dirty="0" smtClean="0"/>
                        <a:t>Arrival Time</a:t>
                      </a:r>
                      <a:endParaRPr lang="en-US" dirty="0" smtClean="0"/>
                    </a:p>
                    <a:p>
                      <a:pPr algn="ctr"/>
                      <a:r>
                        <a:rPr lang="en-US" dirty="0" smtClean="0"/>
                        <a:t>(AT)</a:t>
                      </a:r>
                      <a:endParaRPr lang="en-US" dirty="0"/>
                    </a:p>
                  </a:txBody>
                  <a:tcPr/>
                </a:tc>
                <a:tc>
                  <a:txBody>
                    <a:bodyPr/>
                    <a:lstStyle/>
                    <a:p>
                      <a:pPr algn="ctr"/>
                      <a:r>
                        <a:rPr lang="en-US" dirty="0" smtClean="0"/>
                        <a:t>Burst Time (BT)</a:t>
                      </a:r>
                      <a:endParaRPr lang="en-US" dirty="0"/>
                    </a:p>
                  </a:txBody>
                  <a:tcPr/>
                </a:tc>
              </a:tr>
              <a:tr h="456564">
                <a:tc>
                  <a:txBody>
                    <a:bodyPr/>
                    <a:lstStyle/>
                    <a:p>
                      <a:pPr algn="ctr"/>
                      <a:r>
                        <a:rPr lang="en-US" dirty="0" smtClean="0"/>
                        <a:t>1</a:t>
                      </a:r>
                      <a:endParaRPr lang="en-US" dirty="0"/>
                    </a:p>
                  </a:txBody>
                  <a:tcPr/>
                </a:tc>
                <a:tc>
                  <a:txBody>
                    <a:bodyPr/>
                    <a:lstStyle/>
                    <a:p>
                      <a:pPr algn="ctr"/>
                      <a:r>
                        <a:rPr lang="en-US" dirty="0" smtClean="0"/>
                        <a:t>0</a:t>
                      </a:r>
                      <a:endParaRPr lang="en-US" dirty="0"/>
                    </a:p>
                  </a:txBody>
                  <a:tcPr/>
                </a:tc>
                <a:tc>
                  <a:txBody>
                    <a:bodyPr/>
                    <a:lstStyle/>
                    <a:p>
                      <a:pPr algn="ctr"/>
                      <a:r>
                        <a:rPr lang="en-US" dirty="0" smtClean="0"/>
                        <a:t>4      0   </a:t>
                      </a:r>
                      <a:endParaRPr lang="en-US" dirty="0"/>
                    </a:p>
                  </a:txBody>
                  <a:tcPr/>
                </a:tc>
              </a:tr>
              <a:tr h="456564">
                <a:tc>
                  <a:txBody>
                    <a:bodyPr/>
                    <a:lstStyle/>
                    <a:p>
                      <a:pPr algn="ctr"/>
                      <a:r>
                        <a:rPr lang="en-US" dirty="0" smtClean="0"/>
                        <a:t>2</a:t>
                      </a:r>
                      <a:endParaRPr lang="en-US" dirty="0"/>
                    </a:p>
                  </a:txBody>
                  <a:tcPr/>
                </a:tc>
                <a:tc>
                  <a:txBody>
                    <a:bodyPr/>
                    <a:lstStyle/>
                    <a:p>
                      <a:pPr algn="ctr"/>
                      <a:r>
                        <a:rPr lang="en-US" dirty="0" smtClean="0"/>
                        <a:t>1</a:t>
                      </a:r>
                      <a:endParaRPr lang="en-US" dirty="0"/>
                    </a:p>
                  </a:txBody>
                  <a:tcPr/>
                </a:tc>
                <a:tc>
                  <a:txBody>
                    <a:bodyPr/>
                    <a:lstStyle/>
                    <a:p>
                      <a:pPr algn="ctr"/>
                      <a:r>
                        <a:rPr lang="en-US" dirty="0" smtClean="0"/>
                        <a:t>5     1   </a:t>
                      </a:r>
                      <a:endParaRPr lang="en-US" dirty="0"/>
                    </a:p>
                  </a:txBody>
                  <a:tcPr/>
                </a:tc>
              </a:tr>
              <a:tr h="456564">
                <a:tc>
                  <a:txBody>
                    <a:bodyPr/>
                    <a:lstStyle/>
                    <a:p>
                      <a:pPr algn="ctr"/>
                      <a:r>
                        <a:rPr lang="en-US" dirty="0" smtClean="0"/>
                        <a:t>3</a:t>
                      </a:r>
                      <a:endParaRPr lang="en-US" dirty="0"/>
                    </a:p>
                  </a:txBody>
                  <a:tcPr/>
                </a:tc>
                <a:tc>
                  <a:txBody>
                    <a:bodyPr/>
                    <a:lstStyle/>
                    <a:p>
                      <a:pPr algn="ctr"/>
                      <a:r>
                        <a:rPr lang="en-US" dirty="0" smtClean="0"/>
                        <a:t>2</a:t>
                      </a:r>
                      <a:endParaRPr lang="en-US" dirty="0"/>
                    </a:p>
                  </a:txBody>
                  <a:tcPr/>
                </a:tc>
                <a:tc>
                  <a:txBody>
                    <a:bodyPr/>
                    <a:lstStyle/>
                    <a:p>
                      <a:pPr algn="ctr"/>
                      <a:r>
                        <a:rPr lang="en-US" dirty="0" smtClean="0"/>
                        <a:t>2     0</a:t>
                      </a:r>
                      <a:endParaRPr lang="en-US" dirty="0"/>
                    </a:p>
                  </a:txBody>
                  <a:tcPr/>
                </a:tc>
              </a:tr>
              <a:tr h="456564">
                <a:tc>
                  <a:txBody>
                    <a:bodyPr/>
                    <a:lstStyle/>
                    <a:p>
                      <a:pPr algn="ctr"/>
                      <a:r>
                        <a:rPr lang="en-US" dirty="0" smtClean="0"/>
                        <a:t>4</a:t>
                      </a:r>
                      <a:endParaRPr lang="en-US" dirty="0"/>
                    </a:p>
                  </a:txBody>
                  <a:tcPr/>
                </a:tc>
                <a:tc>
                  <a:txBody>
                    <a:bodyPr/>
                    <a:lstStyle/>
                    <a:p>
                      <a:pPr algn="ctr"/>
                      <a:r>
                        <a:rPr lang="en-US" dirty="0" smtClean="0"/>
                        <a:t>3</a:t>
                      </a:r>
                      <a:endParaRPr lang="en-US" dirty="0"/>
                    </a:p>
                  </a:txBody>
                  <a:tcPr/>
                </a:tc>
                <a:tc>
                  <a:txBody>
                    <a:bodyPr/>
                    <a:lstStyle/>
                    <a:p>
                      <a:pPr algn="ctr"/>
                      <a:r>
                        <a:rPr lang="en-US" dirty="0" smtClean="0"/>
                        <a:t>1     0</a:t>
                      </a:r>
                      <a:endParaRPr lang="en-US" dirty="0"/>
                    </a:p>
                  </a:txBody>
                  <a:tcPr/>
                </a:tc>
              </a:tr>
              <a:tr h="456564">
                <a:tc>
                  <a:txBody>
                    <a:bodyPr/>
                    <a:lstStyle/>
                    <a:p>
                      <a:pPr algn="ctr"/>
                      <a:r>
                        <a:rPr lang="en-US" dirty="0" smtClean="0"/>
                        <a:t>5</a:t>
                      </a:r>
                      <a:endParaRPr lang="en-US" dirty="0"/>
                    </a:p>
                  </a:txBody>
                  <a:tcPr/>
                </a:tc>
                <a:tc>
                  <a:txBody>
                    <a:bodyPr/>
                    <a:lstStyle/>
                    <a:p>
                      <a:pPr algn="ctr"/>
                      <a:r>
                        <a:rPr lang="en-US" dirty="0" smtClean="0"/>
                        <a:t>4</a:t>
                      </a:r>
                      <a:endParaRPr lang="en-US" dirty="0"/>
                    </a:p>
                  </a:txBody>
                  <a:tcPr/>
                </a:tc>
                <a:tc>
                  <a:txBody>
                    <a:bodyPr/>
                    <a:lstStyle/>
                    <a:p>
                      <a:pPr algn="ctr"/>
                      <a:r>
                        <a:rPr lang="en-US" dirty="0" smtClean="0"/>
                        <a:t>6    2</a:t>
                      </a:r>
                      <a:endParaRPr lang="en-US" dirty="0"/>
                    </a:p>
                  </a:txBody>
                  <a:tcPr/>
                </a:tc>
              </a:tr>
              <a:tr h="456564">
                <a:tc>
                  <a:txBody>
                    <a:bodyPr/>
                    <a:lstStyle/>
                    <a:p>
                      <a:pPr algn="ctr"/>
                      <a:r>
                        <a:rPr lang="en-US" dirty="0" smtClean="0"/>
                        <a:t>6</a:t>
                      </a:r>
                      <a:endParaRPr lang="en-US" dirty="0"/>
                    </a:p>
                  </a:txBody>
                  <a:tcPr/>
                </a:tc>
                <a:tc>
                  <a:txBody>
                    <a:bodyPr/>
                    <a:lstStyle/>
                    <a:p>
                      <a:pPr algn="ctr"/>
                      <a:r>
                        <a:rPr lang="en-US" dirty="0" smtClean="0"/>
                        <a:t>5</a:t>
                      </a:r>
                      <a:endParaRPr lang="en-US" dirty="0"/>
                    </a:p>
                  </a:txBody>
                  <a:tcPr/>
                </a:tc>
                <a:tc>
                  <a:txBody>
                    <a:bodyPr/>
                    <a:lstStyle/>
                    <a:p>
                      <a:pPr algn="ctr"/>
                      <a:r>
                        <a:rPr lang="en-US" dirty="0" smtClean="0"/>
                        <a:t>3</a:t>
                      </a:r>
                      <a:endParaRPr lang="en-US" dirty="0"/>
                    </a:p>
                  </a:txBody>
                  <a:tcPr/>
                </a:tc>
              </a:tr>
            </a:tbl>
          </a:graphicData>
        </a:graphic>
      </p:graphicFrame>
      <p:grpSp>
        <p:nvGrpSpPr>
          <p:cNvPr id="26" name="Group 25"/>
          <p:cNvGrpSpPr/>
          <p:nvPr/>
        </p:nvGrpSpPr>
        <p:grpSpPr>
          <a:xfrm>
            <a:off x="1042861" y="5583238"/>
            <a:ext cx="1546316" cy="853426"/>
            <a:chOff x="3480547" y="5150225"/>
            <a:chExt cx="1546316" cy="853426"/>
          </a:xfrm>
        </p:grpSpPr>
        <p:sp>
          <p:nvSpPr>
            <p:cNvPr id="35" name="Rectangle 34"/>
            <p:cNvSpPr/>
            <p:nvPr/>
          </p:nvSpPr>
          <p:spPr>
            <a:xfrm>
              <a:off x="3644153" y="5150225"/>
              <a:ext cx="1143000"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 P1</a:t>
              </a:r>
              <a:endParaRPr lang="en-US" sz="2400" dirty="0"/>
            </a:p>
          </p:txBody>
        </p:sp>
        <p:sp>
          <p:nvSpPr>
            <p:cNvPr id="38" name="TextBox 37"/>
            <p:cNvSpPr txBox="1"/>
            <p:nvPr/>
          </p:nvSpPr>
          <p:spPr>
            <a:xfrm>
              <a:off x="3480547" y="5634319"/>
              <a:ext cx="295835" cy="369332"/>
            </a:xfrm>
            <a:prstGeom prst="rect">
              <a:avLst/>
            </a:prstGeom>
            <a:noFill/>
          </p:spPr>
          <p:txBody>
            <a:bodyPr wrap="square" rtlCol="0">
              <a:spAutoFit/>
            </a:bodyPr>
            <a:lstStyle/>
            <a:p>
              <a:r>
                <a:rPr lang="en-US" dirty="0" smtClean="0"/>
                <a:t>0</a:t>
              </a:r>
              <a:endParaRPr lang="en-US" dirty="0"/>
            </a:p>
          </p:txBody>
        </p:sp>
        <p:sp>
          <p:nvSpPr>
            <p:cNvPr id="39" name="TextBox 38"/>
            <p:cNvSpPr txBox="1"/>
            <p:nvPr/>
          </p:nvSpPr>
          <p:spPr>
            <a:xfrm>
              <a:off x="4581618" y="5593364"/>
              <a:ext cx="445245" cy="369332"/>
            </a:xfrm>
            <a:prstGeom prst="rect">
              <a:avLst/>
            </a:prstGeom>
            <a:noFill/>
          </p:spPr>
          <p:txBody>
            <a:bodyPr wrap="square" rtlCol="0">
              <a:spAutoFit/>
            </a:bodyPr>
            <a:lstStyle/>
            <a:p>
              <a:r>
                <a:rPr lang="en-US" dirty="0"/>
                <a:t>4</a:t>
              </a:r>
              <a:endParaRPr lang="en-US" dirty="0"/>
            </a:p>
          </p:txBody>
        </p:sp>
      </p:grpSp>
      <p:sp>
        <p:nvSpPr>
          <p:cNvPr id="20" name="TextBox 19"/>
          <p:cNvSpPr txBox="1"/>
          <p:nvPr/>
        </p:nvSpPr>
        <p:spPr>
          <a:xfrm>
            <a:off x="898209" y="2895862"/>
            <a:ext cx="1835620" cy="369332"/>
          </a:xfrm>
          <a:prstGeom prst="rect">
            <a:avLst/>
          </a:prstGeom>
          <a:noFill/>
        </p:spPr>
        <p:txBody>
          <a:bodyPr wrap="square" rtlCol="0">
            <a:spAutoFit/>
          </a:bodyPr>
          <a:lstStyle/>
          <a:p>
            <a:r>
              <a:rPr lang="en-US" dirty="0" smtClean="0"/>
              <a:t>Process Que </a:t>
            </a:r>
            <a:endParaRPr lang="en-US" dirty="0"/>
          </a:p>
        </p:txBody>
      </p:sp>
      <p:sp>
        <p:nvSpPr>
          <p:cNvPr id="95" name="TextBox 94"/>
          <p:cNvSpPr txBox="1"/>
          <p:nvPr/>
        </p:nvSpPr>
        <p:spPr>
          <a:xfrm>
            <a:off x="1202919" y="5112125"/>
            <a:ext cx="1835620" cy="369332"/>
          </a:xfrm>
          <a:prstGeom prst="rect">
            <a:avLst/>
          </a:prstGeom>
          <a:noFill/>
        </p:spPr>
        <p:txBody>
          <a:bodyPr wrap="square" rtlCol="0">
            <a:spAutoFit/>
          </a:bodyPr>
          <a:lstStyle/>
          <a:p>
            <a:r>
              <a:rPr lang="en-US" b="1" dirty="0" smtClean="0">
                <a:effectLst>
                  <a:outerShdw blurRad="38100" dist="38100" dir="2700000" algn="tl">
                    <a:srgbClr val="000000">
                      <a:alpha val="43137"/>
                    </a:srgbClr>
                  </a:outerShdw>
                </a:effectLst>
              </a:rPr>
              <a:t>Gantt Chart</a:t>
            </a:r>
            <a:endParaRPr lang="en-US" b="1" dirty="0">
              <a:effectLst>
                <a:outerShdw blurRad="38100" dist="38100" dir="2700000" algn="tl">
                  <a:srgbClr val="000000">
                    <a:alpha val="43137"/>
                  </a:srgbClr>
                </a:outerShdw>
              </a:effectLst>
            </a:endParaRPr>
          </a:p>
        </p:txBody>
      </p:sp>
      <p:sp>
        <p:nvSpPr>
          <p:cNvPr id="98" name="Rectangle 97"/>
          <p:cNvSpPr/>
          <p:nvPr/>
        </p:nvSpPr>
        <p:spPr>
          <a:xfrm>
            <a:off x="2388312" y="5576616"/>
            <a:ext cx="1143000"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 P2</a:t>
            </a:r>
            <a:endParaRPr lang="en-US" sz="2400" dirty="0"/>
          </a:p>
        </p:txBody>
      </p:sp>
      <p:sp>
        <p:nvSpPr>
          <p:cNvPr id="99" name="TextBox 98"/>
          <p:cNvSpPr txBox="1"/>
          <p:nvPr/>
        </p:nvSpPr>
        <p:spPr>
          <a:xfrm>
            <a:off x="3304019" y="6067332"/>
            <a:ext cx="445245" cy="369332"/>
          </a:xfrm>
          <a:prstGeom prst="rect">
            <a:avLst/>
          </a:prstGeom>
          <a:noFill/>
        </p:spPr>
        <p:txBody>
          <a:bodyPr wrap="square" rtlCol="0">
            <a:spAutoFit/>
          </a:bodyPr>
          <a:lstStyle/>
          <a:p>
            <a:r>
              <a:rPr lang="en-US" dirty="0" smtClean="0"/>
              <a:t>8</a:t>
            </a:r>
            <a:endParaRPr lang="en-US" dirty="0"/>
          </a:p>
        </p:txBody>
      </p:sp>
      <p:grpSp>
        <p:nvGrpSpPr>
          <p:cNvPr id="18" name="Group 17"/>
          <p:cNvGrpSpPr/>
          <p:nvPr/>
        </p:nvGrpSpPr>
        <p:grpSpPr>
          <a:xfrm>
            <a:off x="951209" y="3404172"/>
            <a:ext cx="2637835" cy="484095"/>
            <a:chOff x="3644153" y="5150225"/>
            <a:chExt cx="3451413" cy="484095"/>
          </a:xfrm>
        </p:grpSpPr>
        <p:sp>
          <p:nvSpPr>
            <p:cNvPr id="19" name="Rectangle 18"/>
            <p:cNvSpPr/>
            <p:nvPr/>
          </p:nvSpPr>
          <p:spPr>
            <a:xfrm>
              <a:off x="3644153" y="5150225"/>
              <a:ext cx="1143000"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 P1</a:t>
              </a:r>
              <a:endParaRPr lang="en-US" sz="2400" dirty="0"/>
            </a:p>
          </p:txBody>
        </p:sp>
        <p:sp>
          <p:nvSpPr>
            <p:cNvPr id="21" name="Rectangle 20"/>
            <p:cNvSpPr/>
            <p:nvPr/>
          </p:nvSpPr>
          <p:spPr>
            <a:xfrm>
              <a:off x="4805083" y="5150225"/>
              <a:ext cx="1142999"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P2</a:t>
              </a:r>
              <a:endParaRPr lang="en-US" sz="2400" dirty="0"/>
            </a:p>
          </p:txBody>
        </p:sp>
        <p:sp>
          <p:nvSpPr>
            <p:cNvPr id="22" name="Rectangle 21"/>
            <p:cNvSpPr/>
            <p:nvPr/>
          </p:nvSpPr>
          <p:spPr>
            <a:xfrm>
              <a:off x="5952566" y="5150226"/>
              <a:ext cx="1143000"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P3</a:t>
              </a:r>
              <a:endParaRPr lang="en-US" sz="2400" dirty="0"/>
            </a:p>
          </p:txBody>
        </p:sp>
      </p:grpSp>
      <p:sp>
        <p:nvSpPr>
          <p:cNvPr id="28" name="Title 1"/>
          <p:cNvSpPr txBox="1"/>
          <p:nvPr/>
        </p:nvSpPr>
        <p:spPr>
          <a:xfrm>
            <a:off x="0" y="182880"/>
            <a:ext cx="12192000" cy="1626895"/>
          </a:xfrm>
          <a:prstGeom prst="rect">
            <a:avLst/>
          </a:prstGeom>
          <a:solidFill>
            <a:schemeClr val="accent2"/>
          </a:solidFill>
        </p:spPr>
        <p:txBody>
          <a:bodyPr vert="horz" lIns="91440" tIns="45720" rIns="91440" bIns="45720" rtlCol="0" anchor="ctr">
            <a:normAutofit fontScale="75000" lnSpcReduction="20000"/>
          </a:bodyPr>
          <a:lst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a:lstStyle>
          <a:p>
            <a:br>
              <a:rPr lang="en-US" b="1" dirty="0" smtClean="0"/>
            </a:br>
            <a:br>
              <a:rPr lang="en-US" b="1" dirty="0" smtClean="0"/>
            </a:br>
            <a:r>
              <a:rPr lang="en-US" b="1" dirty="0">
                <a:effectLst>
                  <a:outerShdw blurRad="38100" dist="38100" dir="2700000" algn="tl">
                    <a:srgbClr val="000000">
                      <a:alpha val="43137"/>
                    </a:srgbClr>
                  </a:outerShdw>
                </a:effectLst>
              </a:rPr>
              <a:t>Round-Robin (RR) </a:t>
            </a:r>
            <a:r>
              <a:rPr lang="en-US" b="1" dirty="0"/>
              <a:t>Performance</a:t>
            </a:r>
            <a:br>
              <a:rPr lang="en-US" b="1" dirty="0"/>
            </a:br>
            <a:br>
              <a:rPr lang="en-US" b="1" dirty="0" smtClean="0"/>
            </a:br>
            <a:endParaRPr lang="en-US" dirty="0"/>
          </a:p>
        </p:txBody>
      </p:sp>
      <p:sp>
        <p:nvSpPr>
          <p:cNvPr id="5" name="Footer Placeholder 4"/>
          <p:cNvSpPr>
            <a:spLocks noGrp="1"/>
          </p:cNvSpPr>
          <p:nvPr>
            <p:ph type="ftr" sz="quarter" idx="11"/>
          </p:nvPr>
        </p:nvSpPr>
        <p:spPr/>
        <p:txBody>
          <a:bodyPr/>
          <a:lstStyle/>
          <a:p>
            <a:r>
              <a:rPr lang="en-US" smtClean="0"/>
              <a:t>Total 81 Slides</a:t>
            </a:r>
            <a:endParaRPr lang="en-US"/>
          </a:p>
        </p:txBody>
      </p:sp>
      <p:sp>
        <p:nvSpPr>
          <p:cNvPr id="6" name="Slide Number Placeholder 5"/>
          <p:cNvSpPr>
            <a:spLocks noGrp="1"/>
          </p:cNvSpPr>
          <p:nvPr>
            <p:ph type="sldNum" sz="quarter" idx="12"/>
          </p:nvPr>
        </p:nvSpPr>
        <p:spPr/>
        <p:txBody>
          <a:bodyPr/>
          <a:lstStyle/>
          <a:p>
            <a:fld id="{F786D4BC-F94B-4070-BC7E-46CD478BA6CC}" type="slidenum">
              <a:rPr lang="en-US" smtClean="0"/>
            </a:fld>
            <a:endParaRPr lang="en-US"/>
          </a:p>
        </p:txBody>
      </p:sp>
      <p:sp>
        <p:nvSpPr>
          <p:cNvPr id="29" name="Rectangle 28"/>
          <p:cNvSpPr/>
          <p:nvPr/>
        </p:nvSpPr>
        <p:spPr>
          <a:xfrm>
            <a:off x="3606175" y="3404172"/>
            <a:ext cx="873568"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 P4</a:t>
            </a:r>
            <a:endParaRPr lang="en-US" sz="2400" dirty="0"/>
          </a:p>
        </p:txBody>
      </p:sp>
      <p:cxnSp>
        <p:nvCxnSpPr>
          <p:cNvPr id="30" name="Straight Connector 29"/>
          <p:cNvCxnSpPr/>
          <p:nvPr/>
        </p:nvCxnSpPr>
        <p:spPr>
          <a:xfrm flipH="1">
            <a:off x="1075796" y="3280281"/>
            <a:ext cx="663512" cy="834519"/>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a:off x="1895636" y="3354140"/>
            <a:ext cx="663512" cy="834519"/>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H="1">
            <a:off x="10606466" y="3265194"/>
            <a:ext cx="360219" cy="331526"/>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10606465" y="3722503"/>
            <a:ext cx="360219" cy="331526"/>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1549972" y="4149689"/>
            <a:ext cx="3508094" cy="461665"/>
          </a:xfrm>
          <a:prstGeom prst="rect">
            <a:avLst/>
          </a:prstGeom>
          <a:noFill/>
        </p:spPr>
        <p:txBody>
          <a:bodyPr wrap="square" rtlCol="0">
            <a:spAutoFit/>
          </a:bodyPr>
          <a:lstStyle/>
          <a:p>
            <a:r>
              <a:rPr lang="en-US" sz="2400" b="1" dirty="0" smtClean="0"/>
              <a:t>Time Quantum = 4 </a:t>
            </a:r>
            <a:endParaRPr lang="en-US" sz="2400" b="1" dirty="0"/>
          </a:p>
        </p:txBody>
      </p:sp>
      <p:sp>
        <p:nvSpPr>
          <p:cNvPr id="27" name="Rectangle 26"/>
          <p:cNvSpPr/>
          <p:nvPr/>
        </p:nvSpPr>
        <p:spPr>
          <a:xfrm>
            <a:off x="4510167" y="3396971"/>
            <a:ext cx="873568"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 P5</a:t>
            </a:r>
            <a:endParaRPr lang="en-US" sz="2400" dirty="0"/>
          </a:p>
        </p:txBody>
      </p:sp>
      <p:sp>
        <p:nvSpPr>
          <p:cNvPr id="36" name="Rectangle 35"/>
          <p:cNvSpPr/>
          <p:nvPr/>
        </p:nvSpPr>
        <p:spPr>
          <a:xfrm>
            <a:off x="6311395" y="3404171"/>
            <a:ext cx="835268"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 P2</a:t>
            </a:r>
            <a:endParaRPr lang="en-US" sz="2400" dirty="0"/>
          </a:p>
        </p:txBody>
      </p:sp>
      <p:sp>
        <p:nvSpPr>
          <p:cNvPr id="37" name="Rectangle 36"/>
          <p:cNvSpPr/>
          <p:nvPr/>
        </p:nvSpPr>
        <p:spPr>
          <a:xfrm>
            <a:off x="3578340" y="5575430"/>
            <a:ext cx="873568"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P3</a:t>
            </a:r>
            <a:endParaRPr lang="en-US" sz="2400" dirty="0"/>
          </a:p>
        </p:txBody>
      </p:sp>
      <p:sp>
        <p:nvSpPr>
          <p:cNvPr id="40" name="Rectangle 39"/>
          <p:cNvSpPr/>
          <p:nvPr/>
        </p:nvSpPr>
        <p:spPr>
          <a:xfrm>
            <a:off x="5404875" y="3405283"/>
            <a:ext cx="873568"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P6</a:t>
            </a:r>
            <a:endParaRPr lang="en-US" sz="2400" dirty="0"/>
          </a:p>
        </p:txBody>
      </p:sp>
      <p:sp>
        <p:nvSpPr>
          <p:cNvPr id="41" name="TextBox 40"/>
          <p:cNvSpPr txBox="1"/>
          <p:nvPr/>
        </p:nvSpPr>
        <p:spPr>
          <a:xfrm>
            <a:off x="4264905" y="6073740"/>
            <a:ext cx="445245" cy="369332"/>
          </a:xfrm>
          <a:prstGeom prst="rect">
            <a:avLst/>
          </a:prstGeom>
          <a:noFill/>
        </p:spPr>
        <p:txBody>
          <a:bodyPr wrap="square" rtlCol="0">
            <a:spAutoFit/>
          </a:bodyPr>
          <a:lstStyle/>
          <a:p>
            <a:r>
              <a:rPr lang="en-US" dirty="0" smtClean="0"/>
              <a:t>10</a:t>
            </a:r>
            <a:endParaRPr lang="en-US" dirty="0"/>
          </a:p>
        </p:txBody>
      </p:sp>
      <p:cxnSp>
        <p:nvCxnSpPr>
          <p:cNvPr id="42" name="Straight Connector 41"/>
          <p:cNvCxnSpPr/>
          <p:nvPr/>
        </p:nvCxnSpPr>
        <p:spPr>
          <a:xfrm flipH="1">
            <a:off x="10606465" y="4129535"/>
            <a:ext cx="360219" cy="331526"/>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a:off x="2747737" y="3263962"/>
            <a:ext cx="663512" cy="834519"/>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a:xfrm>
            <a:off x="4472042" y="5574257"/>
            <a:ext cx="873568"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 P4</a:t>
            </a:r>
            <a:endParaRPr lang="en-US" sz="2400" dirty="0"/>
          </a:p>
        </p:txBody>
      </p:sp>
      <p:sp>
        <p:nvSpPr>
          <p:cNvPr id="45" name="TextBox 44"/>
          <p:cNvSpPr txBox="1"/>
          <p:nvPr/>
        </p:nvSpPr>
        <p:spPr>
          <a:xfrm>
            <a:off x="5133210" y="6050493"/>
            <a:ext cx="445245" cy="369332"/>
          </a:xfrm>
          <a:prstGeom prst="rect">
            <a:avLst/>
          </a:prstGeom>
          <a:noFill/>
        </p:spPr>
        <p:txBody>
          <a:bodyPr wrap="square" rtlCol="0">
            <a:spAutoFit/>
          </a:bodyPr>
          <a:lstStyle/>
          <a:p>
            <a:r>
              <a:rPr lang="en-US" dirty="0" smtClean="0"/>
              <a:t>11</a:t>
            </a:r>
            <a:endParaRPr lang="en-US" dirty="0"/>
          </a:p>
        </p:txBody>
      </p:sp>
      <p:cxnSp>
        <p:nvCxnSpPr>
          <p:cNvPr id="46" name="Straight Connector 45"/>
          <p:cNvCxnSpPr/>
          <p:nvPr/>
        </p:nvCxnSpPr>
        <p:spPr>
          <a:xfrm flipH="1">
            <a:off x="3707375" y="3228959"/>
            <a:ext cx="663512" cy="834519"/>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5377339" y="5580674"/>
            <a:ext cx="873568"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 P5</a:t>
            </a:r>
            <a:endParaRPr lang="en-US" sz="2400" dirty="0"/>
          </a:p>
        </p:txBody>
      </p:sp>
      <p:sp>
        <p:nvSpPr>
          <p:cNvPr id="48" name="TextBox 47"/>
          <p:cNvSpPr txBox="1"/>
          <p:nvPr/>
        </p:nvSpPr>
        <p:spPr>
          <a:xfrm>
            <a:off x="6037293" y="6056700"/>
            <a:ext cx="445245" cy="369332"/>
          </a:xfrm>
          <a:prstGeom prst="rect">
            <a:avLst/>
          </a:prstGeom>
          <a:noFill/>
        </p:spPr>
        <p:txBody>
          <a:bodyPr wrap="square" rtlCol="0">
            <a:spAutoFit/>
          </a:bodyPr>
          <a:lstStyle/>
          <a:p>
            <a:r>
              <a:rPr lang="en-US" dirty="0" smtClean="0"/>
              <a:t>15</a:t>
            </a:r>
            <a:endParaRPr lang="en-US" dirty="0"/>
          </a:p>
        </p:txBody>
      </p:sp>
      <p:cxnSp>
        <p:nvCxnSpPr>
          <p:cNvPr id="50" name="Straight Connector 49"/>
          <p:cNvCxnSpPr/>
          <p:nvPr/>
        </p:nvCxnSpPr>
        <p:spPr>
          <a:xfrm flipH="1">
            <a:off x="10606464" y="4637607"/>
            <a:ext cx="360219" cy="331526"/>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a:off x="10640911" y="4979916"/>
            <a:ext cx="360219" cy="331526"/>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52" name="Rectangle 51"/>
          <p:cNvSpPr/>
          <p:nvPr/>
        </p:nvSpPr>
        <p:spPr>
          <a:xfrm>
            <a:off x="7183565" y="3390724"/>
            <a:ext cx="873568" cy="535416"/>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 P5</a:t>
            </a:r>
            <a:endParaRPr lang="en-US" sz="2400" dirty="0"/>
          </a:p>
        </p:txBody>
      </p:sp>
      <p:cxnSp>
        <p:nvCxnSpPr>
          <p:cNvPr id="53" name="Straight Connector 52"/>
          <p:cNvCxnSpPr/>
          <p:nvPr/>
        </p:nvCxnSpPr>
        <p:spPr>
          <a:xfrm flipH="1">
            <a:off x="4639801" y="3238552"/>
            <a:ext cx="663512" cy="834519"/>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84176"/>
            <a:ext cx="11360727" cy="1508760"/>
          </a:xfrm>
        </p:spPr>
        <p:txBody>
          <a:bodyPr>
            <a:normAutofit fontScale="90000"/>
          </a:bodyPr>
          <a:lstStyle/>
          <a:p>
            <a:br>
              <a:rPr lang="en-US" b="1" dirty="0" smtClean="0"/>
            </a:br>
            <a:br>
              <a:rPr lang="en-US" b="1" dirty="0"/>
            </a:br>
            <a:endParaRPr lang="en-US" dirty="0"/>
          </a:p>
        </p:txBody>
      </p:sp>
      <p:sp>
        <p:nvSpPr>
          <p:cNvPr id="3" name="Content Placeholder 2"/>
          <p:cNvSpPr>
            <a:spLocks noGrp="1"/>
          </p:cNvSpPr>
          <p:nvPr>
            <p:ph idx="1"/>
          </p:nvPr>
        </p:nvSpPr>
        <p:spPr/>
        <p:txBody>
          <a:bodyPr/>
          <a:lstStyle/>
          <a:p>
            <a:r>
              <a:rPr lang="en-US" sz="2400" b="1" dirty="0">
                <a:effectLst>
                  <a:outerShdw blurRad="38100" dist="38100" dir="2700000" algn="tl">
                    <a:srgbClr val="000000">
                      <a:alpha val="43137"/>
                    </a:srgbClr>
                  </a:outerShdw>
                </a:effectLst>
              </a:rPr>
              <a:t>Round-Robin (RR) </a:t>
            </a:r>
            <a:r>
              <a:rPr lang="en-US" sz="2400" b="1" dirty="0"/>
              <a:t>Performance</a:t>
            </a:r>
            <a:endParaRPr lang="en-US" sz="2400" dirty="0"/>
          </a:p>
          <a:p>
            <a:pPr marL="0" indent="0">
              <a:buNone/>
            </a:pPr>
            <a:r>
              <a:rPr lang="en-US" sz="2400" b="1" dirty="0"/>
              <a:t> </a:t>
            </a:r>
            <a:endParaRPr lang="en-US" sz="2400" b="1" dirty="0"/>
          </a:p>
          <a:p>
            <a:pPr marL="0" indent="0">
              <a:buNone/>
            </a:pPr>
            <a:r>
              <a:rPr lang="en-US" sz="2400" b="1" dirty="0" smtClean="0"/>
              <a:t> </a:t>
            </a:r>
            <a:endParaRPr lang="en-US" sz="2400" b="1" dirty="0"/>
          </a:p>
          <a:p>
            <a:endParaRPr lang="en-US" sz="2000" b="1" dirty="0" smtClean="0">
              <a:effectLst>
                <a:outerShdw blurRad="38100" dist="38100" dir="2700000" algn="tl">
                  <a:srgbClr val="000000">
                    <a:alpha val="43137"/>
                  </a:srgbClr>
                </a:outerShdw>
              </a:effectLst>
            </a:endParaRPr>
          </a:p>
          <a:p>
            <a:pPr marL="0" indent="0">
              <a:buNone/>
            </a:pPr>
            <a:endParaRPr lang="en-US" sz="2000" b="1" dirty="0" smtClean="0">
              <a:effectLst>
                <a:outerShdw blurRad="38100" dist="38100" dir="2700000" algn="tl">
                  <a:srgbClr val="000000">
                    <a:alpha val="43137"/>
                  </a:srgbClr>
                </a:outerShdw>
              </a:effectLst>
            </a:endParaRPr>
          </a:p>
          <a:p>
            <a:pPr marL="0" indent="0">
              <a:buNone/>
            </a:pPr>
            <a:endParaRPr lang="en-US" sz="2000" b="1" dirty="0" smtClean="0">
              <a:effectLst>
                <a:outerShdw blurRad="38100" dist="38100" dir="2700000" algn="tl">
                  <a:srgbClr val="000000">
                    <a:alpha val="43137"/>
                  </a:srgbClr>
                </a:outerShdw>
              </a:effectLst>
            </a:endParaRPr>
          </a:p>
          <a:p>
            <a:pPr marL="0" indent="0">
              <a:buNone/>
            </a:pPr>
            <a:endParaRPr lang="en-US" sz="2000" b="1" dirty="0">
              <a:effectLst>
                <a:outerShdw blurRad="38100" dist="38100" dir="2700000" algn="tl">
                  <a:srgbClr val="000000">
                    <a:alpha val="43137"/>
                  </a:srgbClr>
                </a:outerShdw>
              </a:effectLst>
            </a:endParaRPr>
          </a:p>
          <a:p>
            <a:endParaRPr lang="en-US" dirty="0"/>
          </a:p>
        </p:txBody>
      </p:sp>
      <p:graphicFrame>
        <p:nvGraphicFramePr>
          <p:cNvPr id="4" name="Table 3"/>
          <p:cNvGraphicFramePr>
            <a:graphicFrameLocks noGrp="1"/>
          </p:cNvGraphicFramePr>
          <p:nvPr/>
        </p:nvGraphicFramePr>
        <p:xfrm>
          <a:off x="7970232" y="2227137"/>
          <a:ext cx="3634959" cy="3653784"/>
        </p:xfrm>
        <a:graphic>
          <a:graphicData uri="http://schemas.openxmlformats.org/drawingml/2006/table">
            <a:tbl>
              <a:tblPr firstRow="1" bandRow="1">
                <a:tableStyleId>{5C22544A-7EE6-4342-B048-85BDC9FD1C3A}</a:tableStyleId>
              </a:tblPr>
              <a:tblGrid>
                <a:gridCol w="1139584"/>
                <a:gridCol w="1302328"/>
                <a:gridCol w="1193047"/>
              </a:tblGrid>
              <a:tr h="450310">
                <a:tc>
                  <a:txBody>
                    <a:bodyPr/>
                    <a:lstStyle/>
                    <a:p>
                      <a:pPr algn="ctr"/>
                      <a:r>
                        <a:rPr lang="en-US" dirty="0" smtClean="0"/>
                        <a:t>Process No</a:t>
                      </a:r>
                      <a:endParaRPr lang="en-US" dirty="0"/>
                    </a:p>
                  </a:txBody>
                  <a:tcPr/>
                </a:tc>
                <a:tc>
                  <a:txBody>
                    <a:bodyPr/>
                    <a:lstStyle/>
                    <a:p>
                      <a:pPr algn="ctr"/>
                      <a:r>
                        <a:rPr lang="en-US" dirty="0" smtClean="0"/>
                        <a:t>Arrival Time</a:t>
                      </a:r>
                      <a:endParaRPr lang="en-US" dirty="0" smtClean="0"/>
                    </a:p>
                    <a:p>
                      <a:pPr algn="ctr"/>
                      <a:r>
                        <a:rPr lang="en-US" dirty="0" smtClean="0"/>
                        <a:t>(AT)</a:t>
                      </a:r>
                      <a:endParaRPr lang="en-US" dirty="0"/>
                    </a:p>
                  </a:txBody>
                  <a:tcPr/>
                </a:tc>
                <a:tc>
                  <a:txBody>
                    <a:bodyPr/>
                    <a:lstStyle/>
                    <a:p>
                      <a:pPr algn="ctr"/>
                      <a:r>
                        <a:rPr lang="en-US" dirty="0" smtClean="0"/>
                        <a:t>Burst Time (BT)</a:t>
                      </a:r>
                      <a:endParaRPr lang="en-US" dirty="0"/>
                    </a:p>
                  </a:txBody>
                  <a:tcPr/>
                </a:tc>
              </a:tr>
              <a:tr h="456564">
                <a:tc>
                  <a:txBody>
                    <a:bodyPr/>
                    <a:lstStyle/>
                    <a:p>
                      <a:pPr algn="ctr"/>
                      <a:r>
                        <a:rPr lang="en-US" dirty="0" smtClean="0"/>
                        <a:t>1</a:t>
                      </a:r>
                      <a:endParaRPr lang="en-US" dirty="0"/>
                    </a:p>
                  </a:txBody>
                  <a:tcPr/>
                </a:tc>
                <a:tc>
                  <a:txBody>
                    <a:bodyPr/>
                    <a:lstStyle/>
                    <a:p>
                      <a:pPr algn="ctr"/>
                      <a:r>
                        <a:rPr lang="en-US" dirty="0" smtClean="0"/>
                        <a:t>0</a:t>
                      </a:r>
                      <a:endParaRPr lang="en-US" dirty="0"/>
                    </a:p>
                  </a:txBody>
                  <a:tcPr/>
                </a:tc>
                <a:tc>
                  <a:txBody>
                    <a:bodyPr/>
                    <a:lstStyle/>
                    <a:p>
                      <a:pPr algn="ctr"/>
                      <a:r>
                        <a:rPr lang="en-US" dirty="0" smtClean="0"/>
                        <a:t>4      0   </a:t>
                      </a:r>
                      <a:endParaRPr lang="en-US" dirty="0"/>
                    </a:p>
                  </a:txBody>
                  <a:tcPr/>
                </a:tc>
              </a:tr>
              <a:tr h="456564">
                <a:tc>
                  <a:txBody>
                    <a:bodyPr/>
                    <a:lstStyle/>
                    <a:p>
                      <a:pPr algn="ctr"/>
                      <a:r>
                        <a:rPr lang="en-US" dirty="0" smtClean="0"/>
                        <a:t>2</a:t>
                      </a:r>
                      <a:endParaRPr lang="en-US" dirty="0"/>
                    </a:p>
                  </a:txBody>
                  <a:tcPr/>
                </a:tc>
                <a:tc>
                  <a:txBody>
                    <a:bodyPr/>
                    <a:lstStyle/>
                    <a:p>
                      <a:pPr algn="ctr"/>
                      <a:r>
                        <a:rPr lang="en-US" dirty="0" smtClean="0"/>
                        <a:t>1</a:t>
                      </a:r>
                      <a:endParaRPr lang="en-US" dirty="0"/>
                    </a:p>
                  </a:txBody>
                  <a:tcPr/>
                </a:tc>
                <a:tc>
                  <a:txBody>
                    <a:bodyPr/>
                    <a:lstStyle/>
                    <a:p>
                      <a:pPr algn="ctr"/>
                      <a:r>
                        <a:rPr lang="en-US" dirty="0" smtClean="0"/>
                        <a:t>5     1   </a:t>
                      </a:r>
                      <a:endParaRPr lang="en-US" dirty="0"/>
                    </a:p>
                  </a:txBody>
                  <a:tcPr/>
                </a:tc>
              </a:tr>
              <a:tr h="456564">
                <a:tc>
                  <a:txBody>
                    <a:bodyPr/>
                    <a:lstStyle/>
                    <a:p>
                      <a:pPr algn="ctr"/>
                      <a:r>
                        <a:rPr lang="en-US" dirty="0" smtClean="0"/>
                        <a:t>3</a:t>
                      </a:r>
                      <a:endParaRPr lang="en-US" dirty="0"/>
                    </a:p>
                  </a:txBody>
                  <a:tcPr/>
                </a:tc>
                <a:tc>
                  <a:txBody>
                    <a:bodyPr/>
                    <a:lstStyle/>
                    <a:p>
                      <a:pPr algn="ctr"/>
                      <a:r>
                        <a:rPr lang="en-US" dirty="0" smtClean="0"/>
                        <a:t>2</a:t>
                      </a:r>
                      <a:endParaRPr lang="en-US" dirty="0"/>
                    </a:p>
                  </a:txBody>
                  <a:tcPr/>
                </a:tc>
                <a:tc>
                  <a:txBody>
                    <a:bodyPr/>
                    <a:lstStyle/>
                    <a:p>
                      <a:pPr algn="ctr"/>
                      <a:r>
                        <a:rPr lang="en-US" dirty="0" smtClean="0"/>
                        <a:t>2     0</a:t>
                      </a:r>
                      <a:endParaRPr lang="en-US" dirty="0"/>
                    </a:p>
                  </a:txBody>
                  <a:tcPr/>
                </a:tc>
              </a:tr>
              <a:tr h="456564">
                <a:tc>
                  <a:txBody>
                    <a:bodyPr/>
                    <a:lstStyle/>
                    <a:p>
                      <a:pPr algn="ctr"/>
                      <a:r>
                        <a:rPr lang="en-US" dirty="0" smtClean="0"/>
                        <a:t>4</a:t>
                      </a:r>
                      <a:endParaRPr lang="en-US" dirty="0"/>
                    </a:p>
                  </a:txBody>
                  <a:tcPr/>
                </a:tc>
                <a:tc>
                  <a:txBody>
                    <a:bodyPr/>
                    <a:lstStyle/>
                    <a:p>
                      <a:pPr algn="ctr"/>
                      <a:r>
                        <a:rPr lang="en-US" dirty="0" smtClean="0"/>
                        <a:t>3</a:t>
                      </a:r>
                      <a:endParaRPr lang="en-US" dirty="0"/>
                    </a:p>
                  </a:txBody>
                  <a:tcPr/>
                </a:tc>
                <a:tc>
                  <a:txBody>
                    <a:bodyPr/>
                    <a:lstStyle/>
                    <a:p>
                      <a:pPr algn="ctr"/>
                      <a:r>
                        <a:rPr lang="en-US" dirty="0" smtClean="0"/>
                        <a:t>1     0</a:t>
                      </a:r>
                      <a:endParaRPr lang="en-US" dirty="0"/>
                    </a:p>
                  </a:txBody>
                  <a:tcPr/>
                </a:tc>
              </a:tr>
              <a:tr h="456564">
                <a:tc>
                  <a:txBody>
                    <a:bodyPr/>
                    <a:lstStyle/>
                    <a:p>
                      <a:pPr algn="ctr"/>
                      <a:r>
                        <a:rPr lang="en-US" dirty="0" smtClean="0"/>
                        <a:t>5</a:t>
                      </a:r>
                      <a:endParaRPr lang="en-US" dirty="0"/>
                    </a:p>
                  </a:txBody>
                  <a:tcPr/>
                </a:tc>
                <a:tc>
                  <a:txBody>
                    <a:bodyPr/>
                    <a:lstStyle/>
                    <a:p>
                      <a:pPr algn="ctr"/>
                      <a:r>
                        <a:rPr lang="en-US" dirty="0" smtClean="0"/>
                        <a:t>4</a:t>
                      </a:r>
                      <a:endParaRPr lang="en-US" dirty="0"/>
                    </a:p>
                  </a:txBody>
                  <a:tcPr/>
                </a:tc>
                <a:tc>
                  <a:txBody>
                    <a:bodyPr/>
                    <a:lstStyle/>
                    <a:p>
                      <a:pPr algn="ctr"/>
                      <a:r>
                        <a:rPr lang="en-US" dirty="0" smtClean="0"/>
                        <a:t>6    2</a:t>
                      </a:r>
                      <a:endParaRPr lang="en-US" dirty="0"/>
                    </a:p>
                  </a:txBody>
                  <a:tcPr/>
                </a:tc>
              </a:tr>
              <a:tr h="456564">
                <a:tc>
                  <a:txBody>
                    <a:bodyPr/>
                    <a:lstStyle/>
                    <a:p>
                      <a:pPr algn="ctr"/>
                      <a:r>
                        <a:rPr lang="en-US" dirty="0" smtClean="0"/>
                        <a:t>6</a:t>
                      </a:r>
                      <a:endParaRPr lang="en-US" dirty="0"/>
                    </a:p>
                  </a:txBody>
                  <a:tcPr/>
                </a:tc>
                <a:tc>
                  <a:txBody>
                    <a:bodyPr/>
                    <a:lstStyle/>
                    <a:p>
                      <a:pPr algn="ctr"/>
                      <a:r>
                        <a:rPr lang="en-US" dirty="0" smtClean="0"/>
                        <a:t>5</a:t>
                      </a:r>
                      <a:endParaRPr lang="en-US" dirty="0"/>
                    </a:p>
                  </a:txBody>
                  <a:tcPr/>
                </a:tc>
                <a:tc>
                  <a:txBody>
                    <a:bodyPr/>
                    <a:lstStyle/>
                    <a:p>
                      <a:pPr algn="ctr"/>
                      <a:r>
                        <a:rPr lang="en-US" dirty="0" smtClean="0"/>
                        <a:t>3    0</a:t>
                      </a:r>
                      <a:endParaRPr lang="en-US" dirty="0"/>
                    </a:p>
                  </a:txBody>
                  <a:tcPr/>
                </a:tc>
              </a:tr>
            </a:tbl>
          </a:graphicData>
        </a:graphic>
      </p:graphicFrame>
      <p:grpSp>
        <p:nvGrpSpPr>
          <p:cNvPr id="26" name="Group 25"/>
          <p:cNvGrpSpPr/>
          <p:nvPr/>
        </p:nvGrpSpPr>
        <p:grpSpPr>
          <a:xfrm>
            <a:off x="1042861" y="5583238"/>
            <a:ext cx="1546316" cy="853426"/>
            <a:chOff x="3480547" y="5150225"/>
            <a:chExt cx="1546316" cy="853426"/>
          </a:xfrm>
        </p:grpSpPr>
        <p:sp>
          <p:nvSpPr>
            <p:cNvPr id="35" name="Rectangle 34"/>
            <p:cNvSpPr/>
            <p:nvPr/>
          </p:nvSpPr>
          <p:spPr>
            <a:xfrm>
              <a:off x="3644153" y="5150225"/>
              <a:ext cx="1143000"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 P1</a:t>
              </a:r>
              <a:endParaRPr lang="en-US" sz="2400" dirty="0"/>
            </a:p>
          </p:txBody>
        </p:sp>
        <p:sp>
          <p:nvSpPr>
            <p:cNvPr id="38" name="TextBox 37"/>
            <p:cNvSpPr txBox="1"/>
            <p:nvPr/>
          </p:nvSpPr>
          <p:spPr>
            <a:xfrm>
              <a:off x="3480547" y="5634319"/>
              <a:ext cx="295835" cy="369332"/>
            </a:xfrm>
            <a:prstGeom prst="rect">
              <a:avLst/>
            </a:prstGeom>
            <a:noFill/>
          </p:spPr>
          <p:txBody>
            <a:bodyPr wrap="square" rtlCol="0">
              <a:spAutoFit/>
            </a:bodyPr>
            <a:lstStyle/>
            <a:p>
              <a:r>
                <a:rPr lang="en-US" dirty="0" smtClean="0"/>
                <a:t>0</a:t>
              </a:r>
              <a:endParaRPr lang="en-US" dirty="0"/>
            </a:p>
          </p:txBody>
        </p:sp>
        <p:sp>
          <p:nvSpPr>
            <p:cNvPr id="39" name="TextBox 38"/>
            <p:cNvSpPr txBox="1"/>
            <p:nvPr/>
          </p:nvSpPr>
          <p:spPr>
            <a:xfrm>
              <a:off x="4581618" y="5593364"/>
              <a:ext cx="445245" cy="369332"/>
            </a:xfrm>
            <a:prstGeom prst="rect">
              <a:avLst/>
            </a:prstGeom>
            <a:noFill/>
          </p:spPr>
          <p:txBody>
            <a:bodyPr wrap="square" rtlCol="0">
              <a:spAutoFit/>
            </a:bodyPr>
            <a:lstStyle/>
            <a:p>
              <a:r>
                <a:rPr lang="en-US" dirty="0"/>
                <a:t>4</a:t>
              </a:r>
              <a:endParaRPr lang="en-US" dirty="0"/>
            </a:p>
          </p:txBody>
        </p:sp>
      </p:grpSp>
      <p:sp>
        <p:nvSpPr>
          <p:cNvPr id="20" name="TextBox 19"/>
          <p:cNvSpPr txBox="1"/>
          <p:nvPr/>
        </p:nvSpPr>
        <p:spPr>
          <a:xfrm>
            <a:off x="898209" y="2895862"/>
            <a:ext cx="1835620" cy="369332"/>
          </a:xfrm>
          <a:prstGeom prst="rect">
            <a:avLst/>
          </a:prstGeom>
          <a:noFill/>
        </p:spPr>
        <p:txBody>
          <a:bodyPr wrap="square" rtlCol="0">
            <a:spAutoFit/>
          </a:bodyPr>
          <a:lstStyle/>
          <a:p>
            <a:r>
              <a:rPr lang="en-US" dirty="0" smtClean="0"/>
              <a:t>Process Que </a:t>
            </a:r>
            <a:endParaRPr lang="en-US" dirty="0"/>
          </a:p>
        </p:txBody>
      </p:sp>
      <p:sp>
        <p:nvSpPr>
          <p:cNvPr id="95" name="TextBox 94"/>
          <p:cNvSpPr txBox="1"/>
          <p:nvPr/>
        </p:nvSpPr>
        <p:spPr>
          <a:xfrm>
            <a:off x="1202919" y="5112125"/>
            <a:ext cx="1835620" cy="369332"/>
          </a:xfrm>
          <a:prstGeom prst="rect">
            <a:avLst/>
          </a:prstGeom>
          <a:noFill/>
        </p:spPr>
        <p:txBody>
          <a:bodyPr wrap="square" rtlCol="0">
            <a:spAutoFit/>
          </a:bodyPr>
          <a:lstStyle/>
          <a:p>
            <a:r>
              <a:rPr lang="en-US" b="1" dirty="0" smtClean="0">
                <a:effectLst>
                  <a:outerShdw blurRad="38100" dist="38100" dir="2700000" algn="tl">
                    <a:srgbClr val="000000">
                      <a:alpha val="43137"/>
                    </a:srgbClr>
                  </a:outerShdw>
                </a:effectLst>
              </a:rPr>
              <a:t>Gantt Chart</a:t>
            </a:r>
            <a:endParaRPr lang="en-US" b="1" dirty="0">
              <a:effectLst>
                <a:outerShdw blurRad="38100" dist="38100" dir="2700000" algn="tl">
                  <a:srgbClr val="000000">
                    <a:alpha val="43137"/>
                  </a:srgbClr>
                </a:outerShdw>
              </a:effectLst>
            </a:endParaRPr>
          </a:p>
        </p:txBody>
      </p:sp>
      <p:sp>
        <p:nvSpPr>
          <p:cNvPr id="98" name="Rectangle 97"/>
          <p:cNvSpPr/>
          <p:nvPr/>
        </p:nvSpPr>
        <p:spPr>
          <a:xfrm>
            <a:off x="2388312" y="5576616"/>
            <a:ext cx="1143000"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 P2</a:t>
            </a:r>
            <a:endParaRPr lang="en-US" sz="2400" dirty="0"/>
          </a:p>
        </p:txBody>
      </p:sp>
      <p:sp>
        <p:nvSpPr>
          <p:cNvPr id="99" name="TextBox 98"/>
          <p:cNvSpPr txBox="1"/>
          <p:nvPr/>
        </p:nvSpPr>
        <p:spPr>
          <a:xfrm>
            <a:off x="3304019" y="6067332"/>
            <a:ext cx="445245" cy="369332"/>
          </a:xfrm>
          <a:prstGeom prst="rect">
            <a:avLst/>
          </a:prstGeom>
          <a:noFill/>
        </p:spPr>
        <p:txBody>
          <a:bodyPr wrap="square" rtlCol="0">
            <a:spAutoFit/>
          </a:bodyPr>
          <a:lstStyle/>
          <a:p>
            <a:r>
              <a:rPr lang="en-US" dirty="0" smtClean="0"/>
              <a:t>8</a:t>
            </a:r>
            <a:endParaRPr lang="en-US" dirty="0"/>
          </a:p>
        </p:txBody>
      </p:sp>
      <p:grpSp>
        <p:nvGrpSpPr>
          <p:cNvPr id="18" name="Group 17"/>
          <p:cNvGrpSpPr/>
          <p:nvPr/>
        </p:nvGrpSpPr>
        <p:grpSpPr>
          <a:xfrm>
            <a:off x="951209" y="3404172"/>
            <a:ext cx="2637835" cy="484095"/>
            <a:chOff x="3644153" y="5150225"/>
            <a:chExt cx="3451413" cy="484095"/>
          </a:xfrm>
        </p:grpSpPr>
        <p:sp>
          <p:nvSpPr>
            <p:cNvPr id="19" name="Rectangle 18"/>
            <p:cNvSpPr/>
            <p:nvPr/>
          </p:nvSpPr>
          <p:spPr>
            <a:xfrm>
              <a:off x="3644153" y="5150225"/>
              <a:ext cx="1143000"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 P1</a:t>
              </a:r>
              <a:endParaRPr lang="en-US" sz="2400" dirty="0"/>
            </a:p>
          </p:txBody>
        </p:sp>
        <p:sp>
          <p:nvSpPr>
            <p:cNvPr id="21" name="Rectangle 20"/>
            <p:cNvSpPr/>
            <p:nvPr/>
          </p:nvSpPr>
          <p:spPr>
            <a:xfrm>
              <a:off x="4805083" y="5150225"/>
              <a:ext cx="1142999"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P2</a:t>
              </a:r>
              <a:endParaRPr lang="en-US" sz="2400" dirty="0"/>
            </a:p>
          </p:txBody>
        </p:sp>
        <p:sp>
          <p:nvSpPr>
            <p:cNvPr id="22" name="Rectangle 21"/>
            <p:cNvSpPr/>
            <p:nvPr/>
          </p:nvSpPr>
          <p:spPr>
            <a:xfrm>
              <a:off x="5952566" y="5150226"/>
              <a:ext cx="1143000"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P3</a:t>
              </a:r>
              <a:endParaRPr lang="en-US" sz="2400" dirty="0"/>
            </a:p>
          </p:txBody>
        </p:sp>
      </p:grpSp>
      <p:sp>
        <p:nvSpPr>
          <p:cNvPr id="28" name="Title 1"/>
          <p:cNvSpPr txBox="1"/>
          <p:nvPr/>
        </p:nvSpPr>
        <p:spPr>
          <a:xfrm>
            <a:off x="0" y="182880"/>
            <a:ext cx="12192000" cy="1626895"/>
          </a:xfrm>
          <a:prstGeom prst="rect">
            <a:avLst/>
          </a:prstGeom>
          <a:solidFill>
            <a:schemeClr val="accent2"/>
          </a:solidFill>
        </p:spPr>
        <p:txBody>
          <a:bodyPr vert="horz" lIns="91440" tIns="45720" rIns="91440" bIns="45720" rtlCol="0" anchor="ctr">
            <a:normAutofit fontScale="75000" lnSpcReduction="20000"/>
          </a:bodyPr>
          <a:lst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a:lstStyle>
          <a:p>
            <a:br>
              <a:rPr lang="en-US" b="1" dirty="0" smtClean="0"/>
            </a:br>
            <a:br>
              <a:rPr lang="en-US" b="1" dirty="0" smtClean="0"/>
            </a:br>
            <a:r>
              <a:rPr lang="en-US" b="1" dirty="0">
                <a:effectLst>
                  <a:outerShdw blurRad="38100" dist="38100" dir="2700000" algn="tl">
                    <a:srgbClr val="000000">
                      <a:alpha val="43137"/>
                    </a:srgbClr>
                  </a:outerShdw>
                </a:effectLst>
              </a:rPr>
              <a:t>Round-Robin (RR) </a:t>
            </a:r>
            <a:r>
              <a:rPr lang="en-US" b="1" dirty="0"/>
              <a:t>Performance</a:t>
            </a:r>
            <a:br>
              <a:rPr lang="en-US" b="1" dirty="0"/>
            </a:br>
            <a:br>
              <a:rPr lang="en-US" b="1" dirty="0" smtClean="0"/>
            </a:br>
            <a:endParaRPr lang="en-US" dirty="0"/>
          </a:p>
        </p:txBody>
      </p:sp>
      <p:sp>
        <p:nvSpPr>
          <p:cNvPr id="5" name="Footer Placeholder 4"/>
          <p:cNvSpPr>
            <a:spLocks noGrp="1"/>
          </p:cNvSpPr>
          <p:nvPr>
            <p:ph type="ftr" sz="quarter" idx="11"/>
          </p:nvPr>
        </p:nvSpPr>
        <p:spPr/>
        <p:txBody>
          <a:bodyPr/>
          <a:lstStyle/>
          <a:p>
            <a:r>
              <a:rPr lang="en-US" smtClean="0"/>
              <a:t>Total 81 Slides</a:t>
            </a:r>
            <a:endParaRPr lang="en-US"/>
          </a:p>
        </p:txBody>
      </p:sp>
      <p:sp>
        <p:nvSpPr>
          <p:cNvPr id="6" name="Slide Number Placeholder 5"/>
          <p:cNvSpPr>
            <a:spLocks noGrp="1"/>
          </p:cNvSpPr>
          <p:nvPr>
            <p:ph type="sldNum" sz="quarter" idx="12"/>
          </p:nvPr>
        </p:nvSpPr>
        <p:spPr/>
        <p:txBody>
          <a:bodyPr/>
          <a:lstStyle/>
          <a:p>
            <a:fld id="{F786D4BC-F94B-4070-BC7E-46CD478BA6CC}" type="slidenum">
              <a:rPr lang="en-US" smtClean="0"/>
            </a:fld>
            <a:endParaRPr lang="en-US"/>
          </a:p>
        </p:txBody>
      </p:sp>
      <p:sp>
        <p:nvSpPr>
          <p:cNvPr id="29" name="Rectangle 28"/>
          <p:cNvSpPr/>
          <p:nvPr/>
        </p:nvSpPr>
        <p:spPr>
          <a:xfrm>
            <a:off x="3606175" y="3404172"/>
            <a:ext cx="873568"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 P4</a:t>
            </a:r>
            <a:endParaRPr lang="en-US" sz="2400" dirty="0"/>
          </a:p>
        </p:txBody>
      </p:sp>
      <p:cxnSp>
        <p:nvCxnSpPr>
          <p:cNvPr id="30" name="Straight Connector 29"/>
          <p:cNvCxnSpPr/>
          <p:nvPr/>
        </p:nvCxnSpPr>
        <p:spPr>
          <a:xfrm flipH="1">
            <a:off x="1075796" y="3280281"/>
            <a:ext cx="663512" cy="834519"/>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a:off x="1895636" y="3354140"/>
            <a:ext cx="663512" cy="834519"/>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H="1">
            <a:off x="10606466" y="3265194"/>
            <a:ext cx="360219" cy="331526"/>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10606465" y="3722503"/>
            <a:ext cx="360219" cy="331526"/>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1549972" y="4149689"/>
            <a:ext cx="3508094" cy="461665"/>
          </a:xfrm>
          <a:prstGeom prst="rect">
            <a:avLst/>
          </a:prstGeom>
          <a:noFill/>
        </p:spPr>
        <p:txBody>
          <a:bodyPr wrap="square" rtlCol="0">
            <a:spAutoFit/>
          </a:bodyPr>
          <a:lstStyle/>
          <a:p>
            <a:r>
              <a:rPr lang="en-US" sz="2400" b="1" dirty="0" smtClean="0"/>
              <a:t>Time Quantum = 4 </a:t>
            </a:r>
            <a:endParaRPr lang="en-US" sz="2400" b="1" dirty="0"/>
          </a:p>
        </p:txBody>
      </p:sp>
      <p:sp>
        <p:nvSpPr>
          <p:cNvPr id="27" name="Rectangle 26"/>
          <p:cNvSpPr/>
          <p:nvPr/>
        </p:nvSpPr>
        <p:spPr>
          <a:xfrm>
            <a:off x="4510167" y="3396971"/>
            <a:ext cx="873568"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 P5</a:t>
            </a:r>
            <a:endParaRPr lang="en-US" sz="2400" dirty="0"/>
          </a:p>
        </p:txBody>
      </p:sp>
      <p:sp>
        <p:nvSpPr>
          <p:cNvPr id="36" name="Rectangle 35"/>
          <p:cNvSpPr/>
          <p:nvPr/>
        </p:nvSpPr>
        <p:spPr>
          <a:xfrm>
            <a:off x="6311395" y="3404171"/>
            <a:ext cx="835268"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 P2</a:t>
            </a:r>
            <a:endParaRPr lang="en-US" sz="2400" dirty="0"/>
          </a:p>
        </p:txBody>
      </p:sp>
      <p:sp>
        <p:nvSpPr>
          <p:cNvPr id="37" name="Rectangle 36"/>
          <p:cNvSpPr/>
          <p:nvPr/>
        </p:nvSpPr>
        <p:spPr>
          <a:xfrm>
            <a:off x="3578340" y="5575430"/>
            <a:ext cx="873568"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P3</a:t>
            </a:r>
            <a:endParaRPr lang="en-US" sz="2400" dirty="0"/>
          </a:p>
        </p:txBody>
      </p:sp>
      <p:sp>
        <p:nvSpPr>
          <p:cNvPr id="40" name="Rectangle 39"/>
          <p:cNvSpPr/>
          <p:nvPr/>
        </p:nvSpPr>
        <p:spPr>
          <a:xfrm>
            <a:off x="5404875" y="3405283"/>
            <a:ext cx="873568"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P6</a:t>
            </a:r>
            <a:endParaRPr lang="en-US" sz="2400" dirty="0"/>
          </a:p>
        </p:txBody>
      </p:sp>
      <p:sp>
        <p:nvSpPr>
          <p:cNvPr id="41" name="TextBox 40"/>
          <p:cNvSpPr txBox="1"/>
          <p:nvPr/>
        </p:nvSpPr>
        <p:spPr>
          <a:xfrm>
            <a:off x="4264905" y="6073740"/>
            <a:ext cx="445245" cy="369332"/>
          </a:xfrm>
          <a:prstGeom prst="rect">
            <a:avLst/>
          </a:prstGeom>
          <a:noFill/>
        </p:spPr>
        <p:txBody>
          <a:bodyPr wrap="square" rtlCol="0">
            <a:spAutoFit/>
          </a:bodyPr>
          <a:lstStyle/>
          <a:p>
            <a:r>
              <a:rPr lang="en-US" dirty="0" smtClean="0"/>
              <a:t>10</a:t>
            </a:r>
            <a:endParaRPr lang="en-US" dirty="0"/>
          </a:p>
        </p:txBody>
      </p:sp>
      <p:cxnSp>
        <p:nvCxnSpPr>
          <p:cNvPr id="42" name="Straight Connector 41"/>
          <p:cNvCxnSpPr/>
          <p:nvPr/>
        </p:nvCxnSpPr>
        <p:spPr>
          <a:xfrm flipH="1">
            <a:off x="10606465" y="4129535"/>
            <a:ext cx="360219" cy="331526"/>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a:off x="2747737" y="3263962"/>
            <a:ext cx="663512" cy="834519"/>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a:xfrm>
            <a:off x="4472042" y="5574257"/>
            <a:ext cx="873568"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 P4</a:t>
            </a:r>
            <a:endParaRPr lang="en-US" sz="2400" dirty="0"/>
          </a:p>
        </p:txBody>
      </p:sp>
      <p:sp>
        <p:nvSpPr>
          <p:cNvPr id="45" name="TextBox 44"/>
          <p:cNvSpPr txBox="1"/>
          <p:nvPr/>
        </p:nvSpPr>
        <p:spPr>
          <a:xfrm>
            <a:off x="5133210" y="6050493"/>
            <a:ext cx="445245" cy="369332"/>
          </a:xfrm>
          <a:prstGeom prst="rect">
            <a:avLst/>
          </a:prstGeom>
          <a:noFill/>
        </p:spPr>
        <p:txBody>
          <a:bodyPr wrap="square" rtlCol="0">
            <a:spAutoFit/>
          </a:bodyPr>
          <a:lstStyle/>
          <a:p>
            <a:r>
              <a:rPr lang="en-US" dirty="0" smtClean="0"/>
              <a:t>11</a:t>
            </a:r>
            <a:endParaRPr lang="en-US" dirty="0"/>
          </a:p>
        </p:txBody>
      </p:sp>
      <p:cxnSp>
        <p:nvCxnSpPr>
          <p:cNvPr id="46" name="Straight Connector 45"/>
          <p:cNvCxnSpPr/>
          <p:nvPr/>
        </p:nvCxnSpPr>
        <p:spPr>
          <a:xfrm flipH="1">
            <a:off x="3707375" y="3228959"/>
            <a:ext cx="663512" cy="834519"/>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5377339" y="5580674"/>
            <a:ext cx="873568"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 P5</a:t>
            </a:r>
            <a:endParaRPr lang="en-US" sz="2400" dirty="0"/>
          </a:p>
        </p:txBody>
      </p:sp>
      <p:sp>
        <p:nvSpPr>
          <p:cNvPr id="48" name="TextBox 47"/>
          <p:cNvSpPr txBox="1"/>
          <p:nvPr/>
        </p:nvSpPr>
        <p:spPr>
          <a:xfrm>
            <a:off x="6037293" y="6056700"/>
            <a:ext cx="445245" cy="369332"/>
          </a:xfrm>
          <a:prstGeom prst="rect">
            <a:avLst/>
          </a:prstGeom>
          <a:noFill/>
        </p:spPr>
        <p:txBody>
          <a:bodyPr wrap="square" rtlCol="0">
            <a:spAutoFit/>
          </a:bodyPr>
          <a:lstStyle/>
          <a:p>
            <a:r>
              <a:rPr lang="en-US" dirty="0" smtClean="0"/>
              <a:t>15</a:t>
            </a:r>
            <a:endParaRPr lang="en-US" dirty="0"/>
          </a:p>
        </p:txBody>
      </p:sp>
      <p:cxnSp>
        <p:nvCxnSpPr>
          <p:cNvPr id="50" name="Straight Connector 49"/>
          <p:cNvCxnSpPr/>
          <p:nvPr/>
        </p:nvCxnSpPr>
        <p:spPr>
          <a:xfrm flipH="1">
            <a:off x="10606464" y="4637607"/>
            <a:ext cx="360219" cy="331526"/>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a:off x="10640911" y="4979916"/>
            <a:ext cx="360219" cy="331526"/>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52" name="Rectangle 51"/>
          <p:cNvSpPr/>
          <p:nvPr/>
        </p:nvSpPr>
        <p:spPr>
          <a:xfrm>
            <a:off x="7183565" y="3390724"/>
            <a:ext cx="873568" cy="535416"/>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 P5</a:t>
            </a:r>
            <a:endParaRPr lang="en-US" sz="2400" dirty="0"/>
          </a:p>
        </p:txBody>
      </p:sp>
      <p:cxnSp>
        <p:nvCxnSpPr>
          <p:cNvPr id="53" name="Straight Connector 52"/>
          <p:cNvCxnSpPr/>
          <p:nvPr/>
        </p:nvCxnSpPr>
        <p:spPr>
          <a:xfrm flipH="1">
            <a:off x="4639801" y="3238552"/>
            <a:ext cx="663512" cy="834519"/>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49" name="Rectangle 48"/>
          <p:cNvSpPr/>
          <p:nvPr/>
        </p:nvSpPr>
        <p:spPr>
          <a:xfrm>
            <a:off x="6278798" y="5582624"/>
            <a:ext cx="873568"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P6</a:t>
            </a:r>
            <a:endParaRPr lang="en-US" sz="2400" dirty="0"/>
          </a:p>
        </p:txBody>
      </p:sp>
      <p:sp>
        <p:nvSpPr>
          <p:cNvPr id="54" name="TextBox 53"/>
          <p:cNvSpPr txBox="1"/>
          <p:nvPr/>
        </p:nvSpPr>
        <p:spPr>
          <a:xfrm>
            <a:off x="6914675" y="6050493"/>
            <a:ext cx="445245" cy="369332"/>
          </a:xfrm>
          <a:prstGeom prst="rect">
            <a:avLst/>
          </a:prstGeom>
          <a:noFill/>
        </p:spPr>
        <p:txBody>
          <a:bodyPr wrap="square" rtlCol="0">
            <a:spAutoFit/>
          </a:bodyPr>
          <a:lstStyle/>
          <a:p>
            <a:r>
              <a:rPr lang="en-US" dirty="0" smtClean="0"/>
              <a:t>18</a:t>
            </a:r>
            <a:endParaRPr lang="en-US" dirty="0"/>
          </a:p>
        </p:txBody>
      </p:sp>
      <p:cxnSp>
        <p:nvCxnSpPr>
          <p:cNvPr id="55" name="Straight Connector 54"/>
          <p:cNvCxnSpPr/>
          <p:nvPr/>
        </p:nvCxnSpPr>
        <p:spPr>
          <a:xfrm flipH="1">
            <a:off x="10629780" y="5437225"/>
            <a:ext cx="360219" cy="331526"/>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a:off x="5518350" y="3228959"/>
            <a:ext cx="663512" cy="834519"/>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84176"/>
            <a:ext cx="11360727" cy="1508760"/>
          </a:xfrm>
        </p:spPr>
        <p:txBody>
          <a:bodyPr>
            <a:normAutofit fontScale="90000"/>
          </a:bodyPr>
          <a:lstStyle/>
          <a:p>
            <a:br>
              <a:rPr lang="en-US" b="1" dirty="0" smtClean="0"/>
            </a:br>
            <a:br>
              <a:rPr lang="en-US" b="1" dirty="0"/>
            </a:br>
            <a:endParaRPr lang="en-US" dirty="0"/>
          </a:p>
        </p:txBody>
      </p:sp>
      <p:sp>
        <p:nvSpPr>
          <p:cNvPr id="3" name="Content Placeholder 2"/>
          <p:cNvSpPr>
            <a:spLocks noGrp="1"/>
          </p:cNvSpPr>
          <p:nvPr>
            <p:ph idx="1"/>
          </p:nvPr>
        </p:nvSpPr>
        <p:spPr/>
        <p:txBody>
          <a:bodyPr/>
          <a:lstStyle/>
          <a:p>
            <a:r>
              <a:rPr lang="en-US" sz="2400" b="1" dirty="0">
                <a:effectLst>
                  <a:outerShdw blurRad="38100" dist="38100" dir="2700000" algn="tl">
                    <a:srgbClr val="000000">
                      <a:alpha val="43137"/>
                    </a:srgbClr>
                  </a:outerShdw>
                </a:effectLst>
              </a:rPr>
              <a:t>Round-Robin (RR) </a:t>
            </a:r>
            <a:r>
              <a:rPr lang="en-US" sz="2400" b="1" dirty="0"/>
              <a:t>Performance</a:t>
            </a:r>
            <a:endParaRPr lang="en-US" sz="2400" dirty="0"/>
          </a:p>
          <a:p>
            <a:pPr marL="0" indent="0">
              <a:buNone/>
            </a:pPr>
            <a:r>
              <a:rPr lang="en-US" sz="2400" b="1" dirty="0"/>
              <a:t> </a:t>
            </a:r>
            <a:endParaRPr lang="en-US" sz="2400" b="1" dirty="0"/>
          </a:p>
          <a:p>
            <a:pPr marL="0" indent="0">
              <a:buNone/>
            </a:pPr>
            <a:r>
              <a:rPr lang="en-US" sz="2400" b="1" dirty="0" smtClean="0"/>
              <a:t> </a:t>
            </a:r>
            <a:endParaRPr lang="en-US" sz="2400" b="1" dirty="0"/>
          </a:p>
          <a:p>
            <a:endParaRPr lang="en-US" sz="2000" b="1" dirty="0" smtClean="0">
              <a:effectLst>
                <a:outerShdw blurRad="38100" dist="38100" dir="2700000" algn="tl">
                  <a:srgbClr val="000000">
                    <a:alpha val="43137"/>
                  </a:srgbClr>
                </a:outerShdw>
              </a:effectLst>
            </a:endParaRPr>
          </a:p>
          <a:p>
            <a:pPr marL="0" indent="0">
              <a:buNone/>
            </a:pPr>
            <a:endParaRPr lang="en-US" sz="2000" b="1" dirty="0" smtClean="0">
              <a:effectLst>
                <a:outerShdw blurRad="38100" dist="38100" dir="2700000" algn="tl">
                  <a:srgbClr val="000000">
                    <a:alpha val="43137"/>
                  </a:srgbClr>
                </a:outerShdw>
              </a:effectLst>
            </a:endParaRPr>
          </a:p>
          <a:p>
            <a:pPr marL="0" indent="0">
              <a:buNone/>
            </a:pPr>
            <a:endParaRPr lang="en-US" sz="2000" b="1" dirty="0" smtClean="0">
              <a:effectLst>
                <a:outerShdw blurRad="38100" dist="38100" dir="2700000" algn="tl">
                  <a:srgbClr val="000000">
                    <a:alpha val="43137"/>
                  </a:srgbClr>
                </a:outerShdw>
              </a:effectLst>
            </a:endParaRPr>
          </a:p>
          <a:p>
            <a:pPr marL="0" indent="0">
              <a:buNone/>
            </a:pPr>
            <a:endParaRPr lang="en-US" sz="2000" b="1" dirty="0">
              <a:effectLst>
                <a:outerShdw blurRad="38100" dist="38100" dir="2700000" algn="tl">
                  <a:srgbClr val="000000">
                    <a:alpha val="43137"/>
                  </a:srgbClr>
                </a:outerShdw>
              </a:effectLst>
            </a:endParaRPr>
          </a:p>
          <a:p>
            <a:endParaRPr lang="en-US" dirty="0"/>
          </a:p>
        </p:txBody>
      </p:sp>
      <p:graphicFrame>
        <p:nvGraphicFramePr>
          <p:cNvPr id="4" name="Table 3"/>
          <p:cNvGraphicFramePr>
            <a:graphicFrameLocks noGrp="1"/>
          </p:cNvGraphicFramePr>
          <p:nvPr/>
        </p:nvGraphicFramePr>
        <p:xfrm>
          <a:off x="8479466" y="1928328"/>
          <a:ext cx="3634959" cy="3653784"/>
        </p:xfrm>
        <a:graphic>
          <a:graphicData uri="http://schemas.openxmlformats.org/drawingml/2006/table">
            <a:tbl>
              <a:tblPr firstRow="1" bandRow="1">
                <a:tableStyleId>{5C22544A-7EE6-4342-B048-85BDC9FD1C3A}</a:tableStyleId>
              </a:tblPr>
              <a:tblGrid>
                <a:gridCol w="1139584"/>
                <a:gridCol w="1302328"/>
                <a:gridCol w="1193047"/>
              </a:tblGrid>
              <a:tr h="450310">
                <a:tc>
                  <a:txBody>
                    <a:bodyPr/>
                    <a:lstStyle/>
                    <a:p>
                      <a:pPr algn="ctr"/>
                      <a:r>
                        <a:rPr lang="en-US" dirty="0" smtClean="0"/>
                        <a:t>Process No</a:t>
                      </a:r>
                      <a:endParaRPr lang="en-US" dirty="0"/>
                    </a:p>
                  </a:txBody>
                  <a:tcPr/>
                </a:tc>
                <a:tc>
                  <a:txBody>
                    <a:bodyPr/>
                    <a:lstStyle/>
                    <a:p>
                      <a:pPr algn="ctr"/>
                      <a:r>
                        <a:rPr lang="en-US" dirty="0" smtClean="0"/>
                        <a:t>Arrival Time</a:t>
                      </a:r>
                      <a:endParaRPr lang="en-US" dirty="0" smtClean="0"/>
                    </a:p>
                    <a:p>
                      <a:pPr algn="ctr"/>
                      <a:r>
                        <a:rPr lang="en-US" dirty="0" smtClean="0"/>
                        <a:t>(AT)</a:t>
                      </a:r>
                      <a:endParaRPr lang="en-US" dirty="0"/>
                    </a:p>
                  </a:txBody>
                  <a:tcPr/>
                </a:tc>
                <a:tc>
                  <a:txBody>
                    <a:bodyPr/>
                    <a:lstStyle/>
                    <a:p>
                      <a:pPr algn="ctr"/>
                      <a:r>
                        <a:rPr lang="en-US" dirty="0" smtClean="0"/>
                        <a:t>Burst Time (BT)</a:t>
                      </a:r>
                      <a:endParaRPr lang="en-US" dirty="0"/>
                    </a:p>
                  </a:txBody>
                  <a:tcPr/>
                </a:tc>
              </a:tr>
              <a:tr h="456564">
                <a:tc>
                  <a:txBody>
                    <a:bodyPr/>
                    <a:lstStyle/>
                    <a:p>
                      <a:pPr algn="ctr"/>
                      <a:r>
                        <a:rPr lang="en-US" dirty="0" smtClean="0"/>
                        <a:t>1</a:t>
                      </a:r>
                      <a:endParaRPr lang="en-US" dirty="0"/>
                    </a:p>
                  </a:txBody>
                  <a:tcPr/>
                </a:tc>
                <a:tc>
                  <a:txBody>
                    <a:bodyPr/>
                    <a:lstStyle/>
                    <a:p>
                      <a:pPr algn="ctr"/>
                      <a:r>
                        <a:rPr lang="en-US" dirty="0" smtClean="0"/>
                        <a:t>0</a:t>
                      </a:r>
                      <a:endParaRPr lang="en-US" dirty="0"/>
                    </a:p>
                  </a:txBody>
                  <a:tcPr/>
                </a:tc>
                <a:tc>
                  <a:txBody>
                    <a:bodyPr/>
                    <a:lstStyle/>
                    <a:p>
                      <a:pPr algn="ctr"/>
                      <a:r>
                        <a:rPr lang="en-US" dirty="0" smtClean="0"/>
                        <a:t>4      0   </a:t>
                      </a:r>
                      <a:endParaRPr lang="en-US" dirty="0"/>
                    </a:p>
                  </a:txBody>
                  <a:tcPr/>
                </a:tc>
              </a:tr>
              <a:tr h="456564">
                <a:tc>
                  <a:txBody>
                    <a:bodyPr/>
                    <a:lstStyle/>
                    <a:p>
                      <a:pPr algn="ctr"/>
                      <a:r>
                        <a:rPr lang="en-US" dirty="0" smtClean="0"/>
                        <a:t>2</a:t>
                      </a:r>
                      <a:endParaRPr lang="en-US" dirty="0"/>
                    </a:p>
                  </a:txBody>
                  <a:tcPr/>
                </a:tc>
                <a:tc>
                  <a:txBody>
                    <a:bodyPr/>
                    <a:lstStyle/>
                    <a:p>
                      <a:pPr algn="ctr"/>
                      <a:r>
                        <a:rPr lang="en-US" dirty="0" smtClean="0"/>
                        <a:t>1</a:t>
                      </a:r>
                      <a:endParaRPr lang="en-US" dirty="0"/>
                    </a:p>
                  </a:txBody>
                  <a:tcPr/>
                </a:tc>
                <a:tc>
                  <a:txBody>
                    <a:bodyPr/>
                    <a:lstStyle/>
                    <a:p>
                      <a:pPr algn="ctr"/>
                      <a:r>
                        <a:rPr lang="en-US" dirty="0" smtClean="0"/>
                        <a:t>5     1     0 </a:t>
                      </a:r>
                      <a:endParaRPr lang="en-US" dirty="0"/>
                    </a:p>
                  </a:txBody>
                  <a:tcPr/>
                </a:tc>
              </a:tr>
              <a:tr h="456564">
                <a:tc>
                  <a:txBody>
                    <a:bodyPr/>
                    <a:lstStyle/>
                    <a:p>
                      <a:pPr algn="ctr"/>
                      <a:r>
                        <a:rPr lang="en-US" dirty="0" smtClean="0"/>
                        <a:t>3</a:t>
                      </a:r>
                      <a:endParaRPr lang="en-US" dirty="0"/>
                    </a:p>
                  </a:txBody>
                  <a:tcPr/>
                </a:tc>
                <a:tc>
                  <a:txBody>
                    <a:bodyPr/>
                    <a:lstStyle/>
                    <a:p>
                      <a:pPr algn="ctr"/>
                      <a:r>
                        <a:rPr lang="en-US" dirty="0" smtClean="0"/>
                        <a:t>2</a:t>
                      </a:r>
                      <a:endParaRPr lang="en-US" dirty="0"/>
                    </a:p>
                  </a:txBody>
                  <a:tcPr/>
                </a:tc>
                <a:tc>
                  <a:txBody>
                    <a:bodyPr/>
                    <a:lstStyle/>
                    <a:p>
                      <a:pPr algn="ctr"/>
                      <a:r>
                        <a:rPr lang="en-US" dirty="0" smtClean="0"/>
                        <a:t>2     0</a:t>
                      </a:r>
                      <a:endParaRPr lang="en-US" dirty="0"/>
                    </a:p>
                  </a:txBody>
                  <a:tcPr/>
                </a:tc>
              </a:tr>
              <a:tr h="456564">
                <a:tc>
                  <a:txBody>
                    <a:bodyPr/>
                    <a:lstStyle/>
                    <a:p>
                      <a:pPr algn="ctr"/>
                      <a:r>
                        <a:rPr lang="en-US" dirty="0" smtClean="0"/>
                        <a:t>4</a:t>
                      </a:r>
                      <a:endParaRPr lang="en-US" dirty="0"/>
                    </a:p>
                  </a:txBody>
                  <a:tcPr/>
                </a:tc>
                <a:tc>
                  <a:txBody>
                    <a:bodyPr/>
                    <a:lstStyle/>
                    <a:p>
                      <a:pPr algn="ctr"/>
                      <a:r>
                        <a:rPr lang="en-US" dirty="0" smtClean="0"/>
                        <a:t>3</a:t>
                      </a:r>
                      <a:endParaRPr lang="en-US" dirty="0"/>
                    </a:p>
                  </a:txBody>
                  <a:tcPr/>
                </a:tc>
                <a:tc>
                  <a:txBody>
                    <a:bodyPr/>
                    <a:lstStyle/>
                    <a:p>
                      <a:pPr algn="ctr"/>
                      <a:r>
                        <a:rPr lang="en-US" dirty="0" smtClean="0"/>
                        <a:t>1     0</a:t>
                      </a:r>
                      <a:endParaRPr lang="en-US" dirty="0"/>
                    </a:p>
                  </a:txBody>
                  <a:tcPr/>
                </a:tc>
              </a:tr>
              <a:tr h="456564">
                <a:tc>
                  <a:txBody>
                    <a:bodyPr/>
                    <a:lstStyle/>
                    <a:p>
                      <a:pPr algn="ctr"/>
                      <a:r>
                        <a:rPr lang="en-US" dirty="0" smtClean="0"/>
                        <a:t>5</a:t>
                      </a:r>
                      <a:endParaRPr lang="en-US" dirty="0"/>
                    </a:p>
                  </a:txBody>
                  <a:tcPr/>
                </a:tc>
                <a:tc>
                  <a:txBody>
                    <a:bodyPr/>
                    <a:lstStyle/>
                    <a:p>
                      <a:pPr algn="ctr"/>
                      <a:r>
                        <a:rPr lang="en-US" dirty="0" smtClean="0"/>
                        <a:t>4</a:t>
                      </a:r>
                      <a:endParaRPr lang="en-US" dirty="0"/>
                    </a:p>
                  </a:txBody>
                  <a:tcPr/>
                </a:tc>
                <a:tc>
                  <a:txBody>
                    <a:bodyPr/>
                    <a:lstStyle/>
                    <a:p>
                      <a:pPr algn="ctr"/>
                      <a:r>
                        <a:rPr lang="en-US" dirty="0" smtClean="0"/>
                        <a:t>6    2</a:t>
                      </a:r>
                      <a:endParaRPr lang="en-US" dirty="0"/>
                    </a:p>
                  </a:txBody>
                  <a:tcPr/>
                </a:tc>
              </a:tr>
              <a:tr h="456564">
                <a:tc>
                  <a:txBody>
                    <a:bodyPr/>
                    <a:lstStyle/>
                    <a:p>
                      <a:pPr algn="ctr"/>
                      <a:r>
                        <a:rPr lang="en-US" dirty="0" smtClean="0"/>
                        <a:t>6</a:t>
                      </a:r>
                      <a:endParaRPr lang="en-US" dirty="0"/>
                    </a:p>
                  </a:txBody>
                  <a:tcPr/>
                </a:tc>
                <a:tc>
                  <a:txBody>
                    <a:bodyPr/>
                    <a:lstStyle/>
                    <a:p>
                      <a:pPr algn="ctr"/>
                      <a:r>
                        <a:rPr lang="en-US" dirty="0" smtClean="0"/>
                        <a:t>5</a:t>
                      </a:r>
                      <a:endParaRPr lang="en-US" dirty="0"/>
                    </a:p>
                  </a:txBody>
                  <a:tcPr/>
                </a:tc>
                <a:tc>
                  <a:txBody>
                    <a:bodyPr/>
                    <a:lstStyle/>
                    <a:p>
                      <a:pPr algn="ctr"/>
                      <a:r>
                        <a:rPr lang="en-US" dirty="0" smtClean="0"/>
                        <a:t>3    0</a:t>
                      </a:r>
                      <a:endParaRPr lang="en-US" dirty="0"/>
                    </a:p>
                  </a:txBody>
                  <a:tcPr/>
                </a:tc>
              </a:tr>
            </a:tbl>
          </a:graphicData>
        </a:graphic>
      </p:graphicFrame>
      <p:grpSp>
        <p:nvGrpSpPr>
          <p:cNvPr id="26" name="Group 25"/>
          <p:cNvGrpSpPr/>
          <p:nvPr/>
        </p:nvGrpSpPr>
        <p:grpSpPr>
          <a:xfrm>
            <a:off x="1042861" y="5583238"/>
            <a:ext cx="1546316" cy="853426"/>
            <a:chOff x="3480547" y="5150225"/>
            <a:chExt cx="1546316" cy="853426"/>
          </a:xfrm>
        </p:grpSpPr>
        <p:sp>
          <p:nvSpPr>
            <p:cNvPr id="35" name="Rectangle 34"/>
            <p:cNvSpPr/>
            <p:nvPr/>
          </p:nvSpPr>
          <p:spPr>
            <a:xfrm>
              <a:off x="3644153" y="5150225"/>
              <a:ext cx="1143000"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 P1</a:t>
              </a:r>
              <a:endParaRPr lang="en-US" sz="2400" dirty="0"/>
            </a:p>
          </p:txBody>
        </p:sp>
        <p:sp>
          <p:nvSpPr>
            <p:cNvPr id="38" name="TextBox 37"/>
            <p:cNvSpPr txBox="1"/>
            <p:nvPr/>
          </p:nvSpPr>
          <p:spPr>
            <a:xfrm>
              <a:off x="3480547" y="5634319"/>
              <a:ext cx="295835" cy="369332"/>
            </a:xfrm>
            <a:prstGeom prst="rect">
              <a:avLst/>
            </a:prstGeom>
            <a:noFill/>
          </p:spPr>
          <p:txBody>
            <a:bodyPr wrap="square" rtlCol="0">
              <a:spAutoFit/>
            </a:bodyPr>
            <a:lstStyle/>
            <a:p>
              <a:r>
                <a:rPr lang="en-US" dirty="0" smtClean="0"/>
                <a:t>0</a:t>
              </a:r>
              <a:endParaRPr lang="en-US" dirty="0"/>
            </a:p>
          </p:txBody>
        </p:sp>
        <p:sp>
          <p:nvSpPr>
            <p:cNvPr id="39" name="TextBox 38"/>
            <p:cNvSpPr txBox="1"/>
            <p:nvPr/>
          </p:nvSpPr>
          <p:spPr>
            <a:xfrm>
              <a:off x="4581618" y="5593364"/>
              <a:ext cx="445245" cy="369332"/>
            </a:xfrm>
            <a:prstGeom prst="rect">
              <a:avLst/>
            </a:prstGeom>
            <a:noFill/>
          </p:spPr>
          <p:txBody>
            <a:bodyPr wrap="square" rtlCol="0">
              <a:spAutoFit/>
            </a:bodyPr>
            <a:lstStyle/>
            <a:p>
              <a:r>
                <a:rPr lang="en-US" dirty="0"/>
                <a:t>4</a:t>
              </a:r>
              <a:endParaRPr lang="en-US" dirty="0"/>
            </a:p>
          </p:txBody>
        </p:sp>
      </p:grpSp>
      <p:sp>
        <p:nvSpPr>
          <p:cNvPr id="20" name="TextBox 19"/>
          <p:cNvSpPr txBox="1"/>
          <p:nvPr/>
        </p:nvSpPr>
        <p:spPr>
          <a:xfrm>
            <a:off x="898209" y="2895862"/>
            <a:ext cx="1835620" cy="369332"/>
          </a:xfrm>
          <a:prstGeom prst="rect">
            <a:avLst/>
          </a:prstGeom>
          <a:noFill/>
        </p:spPr>
        <p:txBody>
          <a:bodyPr wrap="square" rtlCol="0">
            <a:spAutoFit/>
          </a:bodyPr>
          <a:lstStyle/>
          <a:p>
            <a:r>
              <a:rPr lang="en-US" dirty="0" smtClean="0"/>
              <a:t>Process Que </a:t>
            </a:r>
            <a:endParaRPr lang="en-US" dirty="0"/>
          </a:p>
        </p:txBody>
      </p:sp>
      <p:sp>
        <p:nvSpPr>
          <p:cNvPr id="95" name="TextBox 94"/>
          <p:cNvSpPr txBox="1"/>
          <p:nvPr/>
        </p:nvSpPr>
        <p:spPr>
          <a:xfrm>
            <a:off x="1202919" y="5112125"/>
            <a:ext cx="1835620" cy="369332"/>
          </a:xfrm>
          <a:prstGeom prst="rect">
            <a:avLst/>
          </a:prstGeom>
          <a:noFill/>
        </p:spPr>
        <p:txBody>
          <a:bodyPr wrap="square" rtlCol="0">
            <a:spAutoFit/>
          </a:bodyPr>
          <a:lstStyle/>
          <a:p>
            <a:r>
              <a:rPr lang="en-US" b="1" dirty="0" smtClean="0">
                <a:effectLst>
                  <a:outerShdw blurRad="38100" dist="38100" dir="2700000" algn="tl">
                    <a:srgbClr val="000000">
                      <a:alpha val="43137"/>
                    </a:srgbClr>
                  </a:outerShdw>
                </a:effectLst>
              </a:rPr>
              <a:t>Gantt Chart</a:t>
            </a:r>
            <a:endParaRPr lang="en-US" b="1" dirty="0">
              <a:effectLst>
                <a:outerShdw blurRad="38100" dist="38100" dir="2700000" algn="tl">
                  <a:srgbClr val="000000">
                    <a:alpha val="43137"/>
                  </a:srgbClr>
                </a:outerShdw>
              </a:effectLst>
            </a:endParaRPr>
          </a:p>
        </p:txBody>
      </p:sp>
      <p:sp>
        <p:nvSpPr>
          <p:cNvPr id="98" name="Rectangle 97"/>
          <p:cNvSpPr/>
          <p:nvPr/>
        </p:nvSpPr>
        <p:spPr>
          <a:xfrm>
            <a:off x="2388312" y="5576616"/>
            <a:ext cx="1143000"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 P2</a:t>
            </a:r>
            <a:endParaRPr lang="en-US" sz="2400" dirty="0"/>
          </a:p>
        </p:txBody>
      </p:sp>
      <p:sp>
        <p:nvSpPr>
          <p:cNvPr id="99" name="TextBox 98"/>
          <p:cNvSpPr txBox="1"/>
          <p:nvPr/>
        </p:nvSpPr>
        <p:spPr>
          <a:xfrm>
            <a:off x="3304019" y="6067332"/>
            <a:ext cx="445245" cy="369332"/>
          </a:xfrm>
          <a:prstGeom prst="rect">
            <a:avLst/>
          </a:prstGeom>
          <a:noFill/>
        </p:spPr>
        <p:txBody>
          <a:bodyPr wrap="square" rtlCol="0">
            <a:spAutoFit/>
          </a:bodyPr>
          <a:lstStyle/>
          <a:p>
            <a:r>
              <a:rPr lang="en-US" dirty="0" smtClean="0"/>
              <a:t>8</a:t>
            </a:r>
            <a:endParaRPr lang="en-US" dirty="0"/>
          </a:p>
        </p:txBody>
      </p:sp>
      <p:grpSp>
        <p:nvGrpSpPr>
          <p:cNvPr id="18" name="Group 17"/>
          <p:cNvGrpSpPr/>
          <p:nvPr/>
        </p:nvGrpSpPr>
        <p:grpSpPr>
          <a:xfrm>
            <a:off x="951209" y="3404172"/>
            <a:ext cx="2637835" cy="484095"/>
            <a:chOff x="3644153" y="5150225"/>
            <a:chExt cx="3451413" cy="484095"/>
          </a:xfrm>
        </p:grpSpPr>
        <p:sp>
          <p:nvSpPr>
            <p:cNvPr id="19" name="Rectangle 18"/>
            <p:cNvSpPr/>
            <p:nvPr/>
          </p:nvSpPr>
          <p:spPr>
            <a:xfrm>
              <a:off x="3644153" y="5150225"/>
              <a:ext cx="1143000"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 P1</a:t>
              </a:r>
              <a:endParaRPr lang="en-US" sz="2400" dirty="0"/>
            </a:p>
          </p:txBody>
        </p:sp>
        <p:sp>
          <p:nvSpPr>
            <p:cNvPr id="21" name="Rectangle 20"/>
            <p:cNvSpPr/>
            <p:nvPr/>
          </p:nvSpPr>
          <p:spPr>
            <a:xfrm>
              <a:off x="4805083" y="5150225"/>
              <a:ext cx="1142999"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P2</a:t>
              </a:r>
              <a:endParaRPr lang="en-US" sz="2400" dirty="0"/>
            </a:p>
          </p:txBody>
        </p:sp>
        <p:sp>
          <p:nvSpPr>
            <p:cNvPr id="22" name="Rectangle 21"/>
            <p:cNvSpPr/>
            <p:nvPr/>
          </p:nvSpPr>
          <p:spPr>
            <a:xfrm>
              <a:off x="5952566" y="5150226"/>
              <a:ext cx="1143000"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P3</a:t>
              </a:r>
              <a:endParaRPr lang="en-US" sz="2400" dirty="0"/>
            </a:p>
          </p:txBody>
        </p:sp>
      </p:grpSp>
      <p:sp>
        <p:nvSpPr>
          <p:cNvPr id="28" name="Title 1"/>
          <p:cNvSpPr txBox="1"/>
          <p:nvPr/>
        </p:nvSpPr>
        <p:spPr>
          <a:xfrm>
            <a:off x="0" y="182880"/>
            <a:ext cx="12192000" cy="1626895"/>
          </a:xfrm>
          <a:prstGeom prst="rect">
            <a:avLst/>
          </a:prstGeom>
          <a:solidFill>
            <a:schemeClr val="accent2"/>
          </a:solidFill>
        </p:spPr>
        <p:txBody>
          <a:bodyPr vert="horz" lIns="91440" tIns="45720" rIns="91440" bIns="45720" rtlCol="0" anchor="ctr">
            <a:normAutofit fontScale="90000" lnSpcReduction="20000"/>
          </a:bodyPr>
          <a:lst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a:lstStyle>
          <a:p>
            <a:br>
              <a:rPr lang="en-US" b="1" dirty="0" smtClean="0"/>
            </a:br>
            <a:br>
              <a:rPr lang="en-US" b="1" dirty="0" smtClean="0"/>
            </a:br>
            <a:r>
              <a:rPr lang="en-US" b="1" dirty="0">
                <a:effectLst>
                  <a:outerShdw blurRad="38100" dist="38100" dir="2700000" algn="tl">
                    <a:srgbClr val="000000">
                      <a:alpha val="43137"/>
                    </a:srgbClr>
                  </a:outerShdw>
                </a:effectLst>
              </a:rPr>
              <a:t>Round-Robin (RR) </a:t>
            </a:r>
            <a:r>
              <a:rPr lang="en-US" b="1" dirty="0"/>
              <a:t>Performance</a:t>
            </a:r>
            <a:br>
              <a:rPr lang="en-US" b="1" dirty="0"/>
            </a:br>
            <a:endParaRPr lang="en-US" dirty="0"/>
          </a:p>
        </p:txBody>
      </p:sp>
      <p:sp>
        <p:nvSpPr>
          <p:cNvPr id="5" name="Footer Placeholder 4"/>
          <p:cNvSpPr>
            <a:spLocks noGrp="1"/>
          </p:cNvSpPr>
          <p:nvPr>
            <p:ph type="ftr" sz="quarter" idx="11"/>
          </p:nvPr>
        </p:nvSpPr>
        <p:spPr/>
        <p:txBody>
          <a:bodyPr/>
          <a:lstStyle/>
          <a:p>
            <a:r>
              <a:rPr lang="en-US" smtClean="0"/>
              <a:t>Total 81 Slides</a:t>
            </a:r>
            <a:endParaRPr lang="en-US"/>
          </a:p>
        </p:txBody>
      </p:sp>
      <p:sp>
        <p:nvSpPr>
          <p:cNvPr id="6" name="Slide Number Placeholder 5"/>
          <p:cNvSpPr>
            <a:spLocks noGrp="1"/>
          </p:cNvSpPr>
          <p:nvPr>
            <p:ph type="sldNum" sz="quarter" idx="12"/>
          </p:nvPr>
        </p:nvSpPr>
        <p:spPr/>
        <p:txBody>
          <a:bodyPr/>
          <a:lstStyle/>
          <a:p>
            <a:fld id="{F786D4BC-F94B-4070-BC7E-46CD478BA6CC}" type="slidenum">
              <a:rPr lang="en-US" smtClean="0"/>
            </a:fld>
            <a:endParaRPr lang="en-US"/>
          </a:p>
        </p:txBody>
      </p:sp>
      <p:sp>
        <p:nvSpPr>
          <p:cNvPr id="29" name="Rectangle 28"/>
          <p:cNvSpPr/>
          <p:nvPr/>
        </p:nvSpPr>
        <p:spPr>
          <a:xfrm>
            <a:off x="3606175" y="3404172"/>
            <a:ext cx="873568"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 P4</a:t>
            </a:r>
            <a:endParaRPr lang="en-US" sz="2400" dirty="0"/>
          </a:p>
        </p:txBody>
      </p:sp>
      <p:cxnSp>
        <p:nvCxnSpPr>
          <p:cNvPr id="30" name="Straight Connector 29"/>
          <p:cNvCxnSpPr/>
          <p:nvPr/>
        </p:nvCxnSpPr>
        <p:spPr>
          <a:xfrm flipH="1">
            <a:off x="1075796" y="3280281"/>
            <a:ext cx="663512" cy="834519"/>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a:off x="1895636" y="3354140"/>
            <a:ext cx="663512" cy="834519"/>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H="1">
            <a:off x="11157793" y="2888678"/>
            <a:ext cx="360219" cy="331526"/>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11010383" y="3333220"/>
            <a:ext cx="360219" cy="331526"/>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1549972" y="4149689"/>
            <a:ext cx="3508094" cy="461665"/>
          </a:xfrm>
          <a:prstGeom prst="rect">
            <a:avLst/>
          </a:prstGeom>
          <a:noFill/>
        </p:spPr>
        <p:txBody>
          <a:bodyPr wrap="square" rtlCol="0">
            <a:spAutoFit/>
          </a:bodyPr>
          <a:lstStyle/>
          <a:p>
            <a:r>
              <a:rPr lang="en-US" sz="2400" b="1" dirty="0" smtClean="0"/>
              <a:t>Time Quantum = 4 </a:t>
            </a:r>
            <a:endParaRPr lang="en-US" sz="2400" b="1" dirty="0"/>
          </a:p>
        </p:txBody>
      </p:sp>
      <p:sp>
        <p:nvSpPr>
          <p:cNvPr id="27" name="Rectangle 26"/>
          <p:cNvSpPr/>
          <p:nvPr/>
        </p:nvSpPr>
        <p:spPr>
          <a:xfrm>
            <a:off x="4510167" y="3396971"/>
            <a:ext cx="873568"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 P5</a:t>
            </a:r>
            <a:endParaRPr lang="en-US" sz="2400" dirty="0"/>
          </a:p>
        </p:txBody>
      </p:sp>
      <p:sp>
        <p:nvSpPr>
          <p:cNvPr id="36" name="Rectangle 35"/>
          <p:cNvSpPr/>
          <p:nvPr/>
        </p:nvSpPr>
        <p:spPr>
          <a:xfrm>
            <a:off x="6311395" y="3404171"/>
            <a:ext cx="835268"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 P2</a:t>
            </a:r>
            <a:endParaRPr lang="en-US" sz="2400" dirty="0"/>
          </a:p>
        </p:txBody>
      </p:sp>
      <p:sp>
        <p:nvSpPr>
          <p:cNvPr id="37" name="Rectangle 36"/>
          <p:cNvSpPr/>
          <p:nvPr/>
        </p:nvSpPr>
        <p:spPr>
          <a:xfrm>
            <a:off x="3578340" y="5575430"/>
            <a:ext cx="873568"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P3</a:t>
            </a:r>
            <a:endParaRPr lang="en-US" sz="2400" dirty="0"/>
          </a:p>
        </p:txBody>
      </p:sp>
      <p:sp>
        <p:nvSpPr>
          <p:cNvPr id="40" name="Rectangle 39"/>
          <p:cNvSpPr/>
          <p:nvPr/>
        </p:nvSpPr>
        <p:spPr>
          <a:xfrm>
            <a:off x="5404875" y="3405283"/>
            <a:ext cx="873568"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P6</a:t>
            </a:r>
            <a:endParaRPr lang="en-US" sz="2400" dirty="0"/>
          </a:p>
        </p:txBody>
      </p:sp>
      <p:sp>
        <p:nvSpPr>
          <p:cNvPr id="41" name="TextBox 40"/>
          <p:cNvSpPr txBox="1"/>
          <p:nvPr/>
        </p:nvSpPr>
        <p:spPr>
          <a:xfrm>
            <a:off x="4264905" y="6073740"/>
            <a:ext cx="445245" cy="369332"/>
          </a:xfrm>
          <a:prstGeom prst="rect">
            <a:avLst/>
          </a:prstGeom>
          <a:noFill/>
        </p:spPr>
        <p:txBody>
          <a:bodyPr wrap="square" rtlCol="0">
            <a:spAutoFit/>
          </a:bodyPr>
          <a:lstStyle/>
          <a:p>
            <a:r>
              <a:rPr lang="en-US" dirty="0" smtClean="0"/>
              <a:t>10</a:t>
            </a:r>
            <a:endParaRPr lang="en-US" dirty="0"/>
          </a:p>
        </p:txBody>
      </p:sp>
      <p:cxnSp>
        <p:nvCxnSpPr>
          <p:cNvPr id="42" name="Straight Connector 41"/>
          <p:cNvCxnSpPr/>
          <p:nvPr/>
        </p:nvCxnSpPr>
        <p:spPr>
          <a:xfrm flipH="1">
            <a:off x="11157792" y="3753019"/>
            <a:ext cx="360219" cy="331526"/>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a:off x="2747737" y="3263962"/>
            <a:ext cx="663512" cy="834519"/>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a:xfrm>
            <a:off x="4472042" y="5574257"/>
            <a:ext cx="873568"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 P4</a:t>
            </a:r>
            <a:endParaRPr lang="en-US" sz="2400" dirty="0"/>
          </a:p>
        </p:txBody>
      </p:sp>
      <p:sp>
        <p:nvSpPr>
          <p:cNvPr id="45" name="TextBox 44"/>
          <p:cNvSpPr txBox="1"/>
          <p:nvPr/>
        </p:nvSpPr>
        <p:spPr>
          <a:xfrm>
            <a:off x="5133210" y="6050493"/>
            <a:ext cx="445245" cy="369332"/>
          </a:xfrm>
          <a:prstGeom prst="rect">
            <a:avLst/>
          </a:prstGeom>
          <a:noFill/>
        </p:spPr>
        <p:txBody>
          <a:bodyPr wrap="square" rtlCol="0">
            <a:spAutoFit/>
          </a:bodyPr>
          <a:lstStyle/>
          <a:p>
            <a:r>
              <a:rPr lang="en-US" dirty="0" smtClean="0"/>
              <a:t>11</a:t>
            </a:r>
            <a:endParaRPr lang="en-US" dirty="0"/>
          </a:p>
        </p:txBody>
      </p:sp>
      <p:cxnSp>
        <p:nvCxnSpPr>
          <p:cNvPr id="46" name="Straight Connector 45"/>
          <p:cNvCxnSpPr/>
          <p:nvPr/>
        </p:nvCxnSpPr>
        <p:spPr>
          <a:xfrm flipH="1">
            <a:off x="3707375" y="3228959"/>
            <a:ext cx="663512" cy="834519"/>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5377339" y="5580674"/>
            <a:ext cx="873568"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 P5</a:t>
            </a:r>
            <a:endParaRPr lang="en-US" sz="2400" dirty="0"/>
          </a:p>
        </p:txBody>
      </p:sp>
      <p:sp>
        <p:nvSpPr>
          <p:cNvPr id="48" name="TextBox 47"/>
          <p:cNvSpPr txBox="1"/>
          <p:nvPr/>
        </p:nvSpPr>
        <p:spPr>
          <a:xfrm>
            <a:off x="6037293" y="6056700"/>
            <a:ext cx="445245" cy="369332"/>
          </a:xfrm>
          <a:prstGeom prst="rect">
            <a:avLst/>
          </a:prstGeom>
          <a:noFill/>
        </p:spPr>
        <p:txBody>
          <a:bodyPr wrap="square" rtlCol="0">
            <a:spAutoFit/>
          </a:bodyPr>
          <a:lstStyle/>
          <a:p>
            <a:r>
              <a:rPr lang="en-US" dirty="0" smtClean="0"/>
              <a:t>15</a:t>
            </a:r>
            <a:endParaRPr lang="en-US" dirty="0"/>
          </a:p>
        </p:txBody>
      </p:sp>
      <p:cxnSp>
        <p:nvCxnSpPr>
          <p:cNvPr id="50" name="Straight Connector 49"/>
          <p:cNvCxnSpPr/>
          <p:nvPr/>
        </p:nvCxnSpPr>
        <p:spPr>
          <a:xfrm flipH="1">
            <a:off x="11157791" y="4261091"/>
            <a:ext cx="360219" cy="331526"/>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a:off x="11192238" y="4603400"/>
            <a:ext cx="360219" cy="331526"/>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4639801" y="3238552"/>
            <a:ext cx="663512" cy="834519"/>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49" name="Rectangle 48"/>
          <p:cNvSpPr/>
          <p:nvPr/>
        </p:nvSpPr>
        <p:spPr>
          <a:xfrm>
            <a:off x="6278798" y="5582624"/>
            <a:ext cx="873568"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P6</a:t>
            </a:r>
            <a:endParaRPr lang="en-US" sz="2400" dirty="0"/>
          </a:p>
        </p:txBody>
      </p:sp>
      <p:sp>
        <p:nvSpPr>
          <p:cNvPr id="54" name="TextBox 53"/>
          <p:cNvSpPr txBox="1"/>
          <p:nvPr/>
        </p:nvSpPr>
        <p:spPr>
          <a:xfrm>
            <a:off x="6914675" y="6050493"/>
            <a:ext cx="445245" cy="369332"/>
          </a:xfrm>
          <a:prstGeom prst="rect">
            <a:avLst/>
          </a:prstGeom>
          <a:noFill/>
        </p:spPr>
        <p:txBody>
          <a:bodyPr wrap="square" rtlCol="0">
            <a:spAutoFit/>
          </a:bodyPr>
          <a:lstStyle/>
          <a:p>
            <a:r>
              <a:rPr lang="en-US" dirty="0" smtClean="0"/>
              <a:t>18</a:t>
            </a:r>
            <a:endParaRPr lang="en-US" dirty="0"/>
          </a:p>
        </p:txBody>
      </p:sp>
      <p:cxnSp>
        <p:nvCxnSpPr>
          <p:cNvPr id="55" name="Straight Connector 54"/>
          <p:cNvCxnSpPr/>
          <p:nvPr/>
        </p:nvCxnSpPr>
        <p:spPr>
          <a:xfrm flipH="1">
            <a:off x="11181107" y="5060709"/>
            <a:ext cx="360219" cy="331526"/>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a:off x="5480603" y="3271801"/>
            <a:ext cx="663512" cy="834519"/>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57" name="Rectangle 56"/>
          <p:cNvSpPr/>
          <p:nvPr/>
        </p:nvSpPr>
        <p:spPr>
          <a:xfrm>
            <a:off x="7197433" y="5585285"/>
            <a:ext cx="873568"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P2</a:t>
            </a:r>
            <a:endParaRPr lang="en-US" sz="2400" dirty="0"/>
          </a:p>
        </p:txBody>
      </p:sp>
      <p:sp>
        <p:nvSpPr>
          <p:cNvPr id="58" name="TextBox 57"/>
          <p:cNvSpPr txBox="1"/>
          <p:nvPr/>
        </p:nvSpPr>
        <p:spPr>
          <a:xfrm>
            <a:off x="7885597" y="6082510"/>
            <a:ext cx="445245" cy="369332"/>
          </a:xfrm>
          <a:prstGeom prst="rect">
            <a:avLst/>
          </a:prstGeom>
          <a:noFill/>
        </p:spPr>
        <p:txBody>
          <a:bodyPr wrap="square" rtlCol="0">
            <a:spAutoFit/>
          </a:bodyPr>
          <a:lstStyle/>
          <a:p>
            <a:r>
              <a:rPr lang="en-US" dirty="0" smtClean="0"/>
              <a:t>19</a:t>
            </a:r>
            <a:endParaRPr lang="en-US" dirty="0"/>
          </a:p>
        </p:txBody>
      </p:sp>
      <p:cxnSp>
        <p:nvCxnSpPr>
          <p:cNvPr id="59" name="Straight Connector 58"/>
          <p:cNvCxnSpPr/>
          <p:nvPr/>
        </p:nvCxnSpPr>
        <p:spPr>
          <a:xfrm flipH="1">
            <a:off x="11293142" y="3365178"/>
            <a:ext cx="360219" cy="331526"/>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6383826" y="3263961"/>
            <a:ext cx="663512" cy="834519"/>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62" name="Rectangle 61"/>
          <p:cNvSpPr/>
          <p:nvPr/>
        </p:nvSpPr>
        <p:spPr>
          <a:xfrm>
            <a:off x="7179387" y="3396971"/>
            <a:ext cx="835268"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 P5</a:t>
            </a:r>
            <a:endParaRPr lang="en-US" sz="2400"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84176"/>
            <a:ext cx="11360727" cy="1508760"/>
          </a:xfrm>
        </p:spPr>
        <p:txBody>
          <a:bodyPr>
            <a:normAutofit fontScale="90000"/>
          </a:bodyPr>
          <a:lstStyle/>
          <a:p>
            <a:br>
              <a:rPr lang="en-US" b="1" dirty="0" smtClean="0"/>
            </a:br>
            <a:br>
              <a:rPr lang="en-US" b="1" dirty="0"/>
            </a:br>
            <a:endParaRPr lang="en-US" dirty="0"/>
          </a:p>
        </p:txBody>
      </p:sp>
      <p:sp>
        <p:nvSpPr>
          <p:cNvPr id="3" name="Content Placeholder 2"/>
          <p:cNvSpPr>
            <a:spLocks noGrp="1"/>
          </p:cNvSpPr>
          <p:nvPr>
            <p:ph idx="1"/>
          </p:nvPr>
        </p:nvSpPr>
        <p:spPr/>
        <p:txBody>
          <a:bodyPr/>
          <a:lstStyle/>
          <a:p>
            <a:r>
              <a:rPr lang="en-US" sz="2400" b="1" dirty="0">
                <a:effectLst>
                  <a:outerShdw blurRad="38100" dist="38100" dir="2700000" algn="tl">
                    <a:srgbClr val="000000">
                      <a:alpha val="43137"/>
                    </a:srgbClr>
                  </a:outerShdw>
                </a:effectLst>
              </a:rPr>
              <a:t>Round-Robin (RR) </a:t>
            </a:r>
            <a:r>
              <a:rPr lang="en-US" sz="2400" b="1" dirty="0"/>
              <a:t>Performance</a:t>
            </a:r>
            <a:endParaRPr lang="en-US" sz="2400" dirty="0"/>
          </a:p>
          <a:p>
            <a:pPr marL="0" indent="0">
              <a:buNone/>
            </a:pPr>
            <a:r>
              <a:rPr lang="en-US" sz="2400" b="1" dirty="0"/>
              <a:t> </a:t>
            </a:r>
            <a:endParaRPr lang="en-US" sz="2400" b="1" dirty="0"/>
          </a:p>
          <a:p>
            <a:pPr marL="0" indent="0">
              <a:buNone/>
            </a:pPr>
            <a:r>
              <a:rPr lang="en-US" sz="2400" b="1" dirty="0" smtClean="0"/>
              <a:t> </a:t>
            </a:r>
            <a:endParaRPr lang="en-US" sz="2400" b="1" dirty="0"/>
          </a:p>
          <a:p>
            <a:endParaRPr lang="en-US" sz="2000" b="1" dirty="0" smtClean="0">
              <a:effectLst>
                <a:outerShdw blurRad="38100" dist="38100" dir="2700000" algn="tl">
                  <a:srgbClr val="000000">
                    <a:alpha val="43137"/>
                  </a:srgbClr>
                </a:outerShdw>
              </a:effectLst>
            </a:endParaRPr>
          </a:p>
          <a:p>
            <a:pPr marL="0" indent="0">
              <a:buNone/>
            </a:pPr>
            <a:endParaRPr lang="en-US" sz="2000" b="1" dirty="0" smtClean="0">
              <a:effectLst>
                <a:outerShdw blurRad="38100" dist="38100" dir="2700000" algn="tl">
                  <a:srgbClr val="000000">
                    <a:alpha val="43137"/>
                  </a:srgbClr>
                </a:outerShdw>
              </a:effectLst>
            </a:endParaRPr>
          </a:p>
          <a:p>
            <a:pPr marL="0" indent="0">
              <a:buNone/>
            </a:pPr>
            <a:endParaRPr lang="en-US" sz="2000" b="1" dirty="0" smtClean="0">
              <a:effectLst>
                <a:outerShdw blurRad="38100" dist="38100" dir="2700000" algn="tl">
                  <a:srgbClr val="000000">
                    <a:alpha val="43137"/>
                  </a:srgbClr>
                </a:outerShdw>
              </a:effectLst>
            </a:endParaRPr>
          </a:p>
          <a:p>
            <a:pPr marL="0" indent="0">
              <a:buNone/>
            </a:pPr>
            <a:endParaRPr lang="en-US" sz="2000" b="1" dirty="0">
              <a:effectLst>
                <a:outerShdw blurRad="38100" dist="38100" dir="2700000" algn="tl">
                  <a:srgbClr val="000000">
                    <a:alpha val="43137"/>
                  </a:srgbClr>
                </a:outerShdw>
              </a:effectLst>
            </a:endParaRPr>
          </a:p>
          <a:p>
            <a:endParaRPr lang="en-US" dirty="0"/>
          </a:p>
        </p:txBody>
      </p:sp>
      <p:graphicFrame>
        <p:nvGraphicFramePr>
          <p:cNvPr id="4" name="Table 3"/>
          <p:cNvGraphicFramePr>
            <a:graphicFrameLocks noGrp="1"/>
          </p:cNvGraphicFramePr>
          <p:nvPr/>
        </p:nvGraphicFramePr>
        <p:xfrm>
          <a:off x="8479466" y="1928328"/>
          <a:ext cx="3634959" cy="3653784"/>
        </p:xfrm>
        <a:graphic>
          <a:graphicData uri="http://schemas.openxmlformats.org/drawingml/2006/table">
            <a:tbl>
              <a:tblPr firstRow="1" bandRow="1">
                <a:tableStyleId>{5C22544A-7EE6-4342-B048-85BDC9FD1C3A}</a:tableStyleId>
              </a:tblPr>
              <a:tblGrid>
                <a:gridCol w="1139584"/>
                <a:gridCol w="1302328"/>
                <a:gridCol w="1193047"/>
              </a:tblGrid>
              <a:tr h="450310">
                <a:tc>
                  <a:txBody>
                    <a:bodyPr/>
                    <a:lstStyle/>
                    <a:p>
                      <a:pPr algn="ctr"/>
                      <a:r>
                        <a:rPr lang="en-US" dirty="0" smtClean="0"/>
                        <a:t>Process No</a:t>
                      </a:r>
                      <a:endParaRPr lang="en-US" dirty="0"/>
                    </a:p>
                  </a:txBody>
                  <a:tcPr/>
                </a:tc>
                <a:tc>
                  <a:txBody>
                    <a:bodyPr/>
                    <a:lstStyle/>
                    <a:p>
                      <a:pPr algn="ctr"/>
                      <a:r>
                        <a:rPr lang="en-US" dirty="0" smtClean="0"/>
                        <a:t>Arrival Time</a:t>
                      </a:r>
                      <a:endParaRPr lang="en-US" dirty="0" smtClean="0"/>
                    </a:p>
                    <a:p>
                      <a:pPr algn="ctr"/>
                      <a:r>
                        <a:rPr lang="en-US" dirty="0" smtClean="0"/>
                        <a:t>(AT)</a:t>
                      </a:r>
                      <a:endParaRPr lang="en-US" dirty="0"/>
                    </a:p>
                  </a:txBody>
                  <a:tcPr/>
                </a:tc>
                <a:tc>
                  <a:txBody>
                    <a:bodyPr/>
                    <a:lstStyle/>
                    <a:p>
                      <a:pPr algn="ctr"/>
                      <a:r>
                        <a:rPr lang="en-US" dirty="0" smtClean="0"/>
                        <a:t>Burst Time (BT)</a:t>
                      </a:r>
                      <a:endParaRPr lang="en-US" dirty="0"/>
                    </a:p>
                  </a:txBody>
                  <a:tcPr/>
                </a:tc>
              </a:tr>
              <a:tr h="456564">
                <a:tc>
                  <a:txBody>
                    <a:bodyPr/>
                    <a:lstStyle/>
                    <a:p>
                      <a:pPr algn="ctr"/>
                      <a:r>
                        <a:rPr lang="en-US" dirty="0" smtClean="0"/>
                        <a:t>1</a:t>
                      </a:r>
                      <a:endParaRPr lang="en-US" dirty="0"/>
                    </a:p>
                  </a:txBody>
                  <a:tcPr/>
                </a:tc>
                <a:tc>
                  <a:txBody>
                    <a:bodyPr/>
                    <a:lstStyle/>
                    <a:p>
                      <a:pPr algn="ctr"/>
                      <a:r>
                        <a:rPr lang="en-US" dirty="0" smtClean="0"/>
                        <a:t>0</a:t>
                      </a:r>
                      <a:endParaRPr lang="en-US" dirty="0"/>
                    </a:p>
                  </a:txBody>
                  <a:tcPr/>
                </a:tc>
                <a:tc>
                  <a:txBody>
                    <a:bodyPr/>
                    <a:lstStyle/>
                    <a:p>
                      <a:pPr algn="ctr"/>
                      <a:r>
                        <a:rPr lang="en-US" dirty="0" smtClean="0"/>
                        <a:t>4      0   </a:t>
                      </a:r>
                      <a:endParaRPr lang="en-US" dirty="0"/>
                    </a:p>
                  </a:txBody>
                  <a:tcPr/>
                </a:tc>
              </a:tr>
              <a:tr h="456564">
                <a:tc>
                  <a:txBody>
                    <a:bodyPr/>
                    <a:lstStyle/>
                    <a:p>
                      <a:pPr algn="ctr"/>
                      <a:r>
                        <a:rPr lang="en-US" dirty="0" smtClean="0"/>
                        <a:t>2</a:t>
                      </a:r>
                      <a:endParaRPr lang="en-US" dirty="0"/>
                    </a:p>
                  </a:txBody>
                  <a:tcPr/>
                </a:tc>
                <a:tc>
                  <a:txBody>
                    <a:bodyPr/>
                    <a:lstStyle/>
                    <a:p>
                      <a:pPr algn="ctr"/>
                      <a:r>
                        <a:rPr lang="en-US" dirty="0" smtClean="0"/>
                        <a:t>1</a:t>
                      </a:r>
                      <a:endParaRPr lang="en-US" dirty="0"/>
                    </a:p>
                  </a:txBody>
                  <a:tcPr/>
                </a:tc>
                <a:tc>
                  <a:txBody>
                    <a:bodyPr/>
                    <a:lstStyle/>
                    <a:p>
                      <a:pPr algn="ctr"/>
                      <a:r>
                        <a:rPr lang="en-US" dirty="0" smtClean="0"/>
                        <a:t>5     1     0 </a:t>
                      </a:r>
                      <a:endParaRPr lang="en-US" dirty="0"/>
                    </a:p>
                  </a:txBody>
                  <a:tcPr/>
                </a:tc>
              </a:tr>
              <a:tr h="456564">
                <a:tc>
                  <a:txBody>
                    <a:bodyPr/>
                    <a:lstStyle/>
                    <a:p>
                      <a:pPr algn="ctr"/>
                      <a:r>
                        <a:rPr lang="en-US" dirty="0" smtClean="0"/>
                        <a:t>3</a:t>
                      </a:r>
                      <a:endParaRPr lang="en-US" dirty="0"/>
                    </a:p>
                  </a:txBody>
                  <a:tcPr/>
                </a:tc>
                <a:tc>
                  <a:txBody>
                    <a:bodyPr/>
                    <a:lstStyle/>
                    <a:p>
                      <a:pPr algn="ctr"/>
                      <a:r>
                        <a:rPr lang="en-US" dirty="0" smtClean="0"/>
                        <a:t>2</a:t>
                      </a:r>
                      <a:endParaRPr lang="en-US" dirty="0"/>
                    </a:p>
                  </a:txBody>
                  <a:tcPr/>
                </a:tc>
                <a:tc>
                  <a:txBody>
                    <a:bodyPr/>
                    <a:lstStyle/>
                    <a:p>
                      <a:pPr algn="ctr"/>
                      <a:r>
                        <a:rPr lang="en-US" dirty="0" smtClean="0"/>
                        <a:t>2     0</a:t>
                      </a:r>
                      <a:endParaRPr lang="en-US" dirty="0"/>
                    </a:p>
                  </a:txBody>
                  <a:tcPr/>
                </a:tc>
              </a:tr>
              <a:tr h="456564">
                <a:tc>
                  <a:txBody>
                    <a:bodyPr/>
                    <a:lstStyle/>
                    <a:p>
                      <a:pPr algn="ctr"/>
                      <a:r>
                        <a:rPr lang="en-US" dirty="0" smtClean="0"/>
                        <a:t>4</a:t>
                      </a:r>
                      <a:endParaRPr lang="en-US" dirty="0"/>
                    </a:p>
                  </a:txBody>
                  <a:tcPr/>
                </a:tc>
                <a:tc>
                  <a:txBody>
                    <a:bodyPr/>
                    <a:lstStyle/>
                    <a:p>
                      <a:pPr algn="ctr"/>
                      <a:r>
                        <a:rPr lang="en-US" dirty="0" smtClean="0"/>
                        <a:t>3</a:t>
                      </a:r>
                      <a:endParaRPr lang="en-US" dirty="0"/>
                    </a:p>
                  </a:txBody>
                  <a:tcPr/>
                </a:tc>
                <a:tc>
                  <a:txBody>
                    <a:bodyPr/>
                    <a:lstStyle/>
                    <a:p>
                      <a:pPr algn="ctr"/>
                      <a:r>
                        <a:rPr lang="en-US" dirty="0" smtClean="0"/>
                        <a:t>1     0</a:t>
                      </a:r>
                      <a:endParaRPr lang="en-US" dirty="0"/>
                    </a:p>
                  </a:txBody>
                  <a:tcPr/>
                </a:tc>
              </a:tr>
              <a:tr h="456564">
                <a:tc>
                  <a:txBody>
                    <a:bodyPr/>
                    <a:lstStyle/>
                    <a:p>
                      <a:pPr algn="ctr"/>
                      <a:r>
                        <a:rPr lang="en-US" dirty="0" smtClean="0"/>
                        <a:t>5</a:t>
                      </a:r>
                      <a:endParaRPr lang="en-US" dirty="0"/>
                    </a:p>
                  </a:txBody>
                  <a:tcPr/>
                </a:tc>
                <a:tc>
                  <a:txBody>
                    <a:bodyPr/>
                    <a:lstStyle/>
                    <a:p>
                      <a:pPr algn="ctr"/>
                      <a:r>
                        <a:rPr lang="en-US" dirty="0" smtClean="0"/>
                        <a:t>4</a:t>
                      </a:r>
                      <a:endParaRPr lang="en-US" dirty="0"/>
                    </a:p>
                  </a:txBody>
                  <a:tcPr/>
                </a:tc>
                <a:tc>
                  <a:txBody>
                    <a:bodyPr/>
                    <a:lstStyle/>
                    <a:p>
                      <a:pPr algn="ctr"/>
                      <a:r>
                        <a:rPr lang="en-US" dirty="0" smtClean="0"/>
                        <a:t>6    2</a:t>
                      </a:r>
                      <a:endParaRPr lang="en-US" dirty="0"/>
                    </a:p>
                  </a:txBody>
                  <a:tcPr/>
                </a:tc>
              </a:tr>
              <a:tr h="456564">
                <a:tc>
                  <a:txBody>
                    <a:bodyPr/>
                    <a:lstStyle/>
                    <a:p>
                      <a:pPr algn="ctr"/>
                      <a:r>
                        <a:rPr lang="en-US" dirty="0" smtClean="0"/>
                        <a:t>6</a:t>
                      </a:r>
                      <a:endParaRPr lang="en-US" dirty="0"/>
                    </a:p>
                  </a:txBody>
                  <a:tcPr/>
                </a:tc>
                <a:tc>
                  <a:txBody>
                    <a:bodyPr/>
                    <a:lstStyle/>
                    <a:p>
                      <a:pPr algn="ctr"/>
                      <a:r>
                        <a:rPr lang="en-US" dirty="0" smtClean="0"/>
                        <a:t>5</a:t>
                      </a:r>
                      <a:endParaRPr lang="en-US" dirty="0"/>
                    </a:p>
                  </a:txBody>
                  <a:tcPr/>
                </a:tc>
                <a:tc>
                  <a:txBody>
                    <a:bodyPr/>
                    <a:lstStyle/>
                    <a:p>
                      <a:pPr algn="ctr"/>
                      <a:r>
                        <a:rPr lang="en-US" dirty="0" smtClean="0"/>
                        <a:t>3    0</a:t>
                      </a:r>
                      <a:endParaRPr lang="en-US" dirty="0"/>
                    </a:p>
                  </a:txBody>
                  <a:tcPr/>
                </a:tc>
              </a:tr>
            </a:tbl>
          </a:graphicData>
        </a:graphic>
      </p:graphicFrame>
      <p:sp>
        <p:nvSpPr>
          <p:cNvPr id="20" name="TextBox 19"/>
          <p:cNvSpPr txBox="1"/>
          <p:nvPr/>
        </p:nvSpPr>
        <p:spPr>
          <a:xfrm>
            <a:off x="898209" y="2895862"/>
            <a:ext cx="1835620" cy="369332"/>
          </a:xfrm>
          <a:prstGeom prst="rect">
            <a:avLst/>
          </a:prstGeom>
          <a:noFill/>
        </p:spPr>
        <p:txBody>
          <a:bodyPr wrap="square" rtlCol="0">
            <a:spAutoFit/>
          </a:bodyPr>
          <a:lstStyle/>
          <a:p>
            <a:r>
              <a:rPr lang="en-US" dirty="0" smtClean="0"/>
              <a:t>Process Que </a:t>
            </a:r>
            <a:endParaRPr lang="en-US" dirty="0"/>
          </a:p>
        </p:txBody>
      </p:sp>
      <p:sp>
        <p:nvSpPr>
          <p:cNvPr id="95" name="TextBox 94"/>
          <p:cNvSpPr txBox="1"/>
          <p:nvPr/>
        </p:nvSpPr>
        <p:spPr>
          <a:xfrm>
            <a:off x="1202919" y="5112125"/>
            <a:ext cx="1835620" cy="369332"/>
          </a:xfrm>
          <a:prstGeom prst="rect">
            <a:avLst/>
          </a:prstGeom>
          <a:noFill/>
        </p:spPr>
        <p:txBody>
          <a:bodyPr wrap="square" rtlCol="0">
            <a:spAutoFit/>
          </a:bodyPr>
          <a:lstStyle/>
          <a:p>
            <a:r>
              <a:rPr lang="en-US" b="1" dirty="0" smtClean="0">
                <a:effectLst>
                  <a:outerShdw blurRad="38100" dist="38100" dir="2700000" algn="tl">
                    <a:srgbClr val="000000">
                      <a:alpha val="43137"/>
                    </a:srgbClr>
                  </a:outerShdw>
                </a:effectLst>
              </a:rPr>
              <a:t>Gantt Chart</a:t>
            </a:r>
            <a:endParaRPr lang="en-US" b="1" dirty="0">
              <a:effectLst>
                <a:outerShdw blurRad="38100" dist="38100" dir="2700000" algn="tl">
                  <a:srgbClr val="000000">
                    <a:alpha val="43137"/>
                  </a:srgbClr>
                </a:outerShdw>
              </a:effectLst>
            </a:endParaRPr>
          </a:p>
        </p:txBody>
      </p:sp>
      <p:grpSp>
        <p:nvGrpSpPr>
          <p:cNvPr id="18" name="Group 17"/>
          <p:cNvGrpSpPr/>
          <p:nvPr/>
        </p:nvGrpSpPr>
        <p:grpSpPr>
          <a:xfrm>
            <a:off x="951209" y="3404172"/>
            <a:ext cx="2637835" cy="484095"/>
            <a:chOff x="3644153" y="5150225"/>
            <a:chExt cx="3451413" cy="484095"/>
          </a:xfrm>
        </p:grpSpPr>
        <p:sp>
          <p:nvSpPr>
            <p:cNvPr id="19" name="Rectangle 18"/>
            <p:cNvSpPr/>
            <p:nvPr/>
          </p:nvSpPr>
          <p:spPr>
            <a:xfrm>
              <a:off x="3644153" y="5150225"/>
              <a:ext cx="1143000"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 P1</a:t>
              </a:r>
              <a:endParaRPr lang="en-US" sz="2400" dirty="0"/>
            </a:p>
          </p:txBody>
        </p:sp>
        <p:sp>
          <p:nvSpPr>
            <p:cNvPr id="21" name="Rectangle 20"/>
            <p:cNvSpPr/>
            <p:nvPr/>
          </p:nvSpPr>
          <p:spPr>
            <a:xfrm>
              <a:off x="4805083" y="5150225"/>
              <a:ext cx="1142999"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P2</a:t>
              </a:r>
              <a:endParaRPr lang="en-US" sz="2400" dirty="0"/>
            </a:p>
          </p:txBody>
        </p:sp>
        <p:sp>
          <p:nvSpPr>
            <p:cNvPr id="22" name="Rectangle 21"/>
            <p:cNvSpPr/>
            <p:nvPr/>
          </p:nvSpPr>
          <p:spPr>
            <a:xfrm>
              <a:off x="5952566" y="5150226"/>
              <a:ext cx="1143000"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P3</a:t>
              </a:r>
              <a:endParaRPr lang="en-US" sz="2400" dirty="0"/>
            </a:p>
          </p:txBody>
        </p:sp>
      </p:grpSp>
      <p:sp>
        <p:nvSpPr>
          <p:cNvPr id="28" name="Title 1"/>
          <p:cNvSpPr txBox="1"/>
          <p:nvPr/>
        </p:nvSpPr>
        <p:spPr>
          <a:xfrm>
            <a:off x="0" y="182880"/>
            <a:ext cx="12192000" cy="1626895"/>
          </a:xfrm>
          <a:prstGeom prst="rect">
            <a:avLst/>
          </a:prstGeom>
          <a:solidFill>
            <a:schemeClr val="accent2"/>
          </a:solidFill>
        </p:spPr>
        <p:txBody>
          <a:bodyPr vert="horz" lIns="91440" tIns="45720" rIns="91440" bIns="45720" rtlCol="0" anchor="ctr">
            <a:normAutofit fontScale="90000" lnSpcReduction="20000"/>
          </a:bodyPr>
          <a:lst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a:lstStyle>
          <a:p>
            <a:br>
              <a:rPr lang="en-US" b="1" dirty="0" smtClean="0"/>
            </a:br>
            <a:br>
              <a:rPr lang="en-US" b="1" dirty="0" smtClean="0"/>
            </a:br>
            <a:r>
              <a:rPr lang="en-US" b="1" dirty="0">
                <a:effectLst>
                  <a:outerShdw blurRad="38100" dist="38100" dir="2700000" algn="tl">
                    <a:srgbClr val="000000">
                      <a:alpha val="43137"/>
                    </a:srgbClr>
                  </a:outerShdw>
                </a:effectLst>
              </a:rPr>
              <a:t>Round-Robin (RR) </a:t>
            </a:r>
            <a:r>
              <a:rPr lang="en-US" b="1" dirty="0"/>
              <a:t>Performance</a:t>
            </a:r>
            <a:br>
              <a:rPr lang="en-US" b="1" dirty="0"/>
            </a:br>
            <a:endParaRPr lang="en-US" dirty="0"/>
          </a:p>
        </p:txBody>
      </p:sp>
      <p:sp>
        <p:nvSpPr>
          <p:cNvPr id="5" name="Footer Placeholder 4"/>
          <p:cNvSpPr>
            <a:spLocks noGrp="1"/>
          </p:cNvSpPr>
          <p:nvPr>
            <p:ph type="ftr" sz="quarter" idx="11"/>
          </p:nvPr>
        </p:nvSpPr>
        <p:spPr/>
        <p:txBody>
          <a:bodyPr/>
          <a:lstStyle/>
          <a:p>
            <a:r>
              <a:rPr lang="en-US" smtClean="0"/>
              <a:t>Total 81 Slides</a:t>
            </a:r>
            <a:endParaRPr lang="en-US"/>
          </a:p>
        </p:txBody>
      </p:sp>
      <p:sp>
        <p:nvSpPr>
          <p:cNvPr id="6" name="Slide Number Placeholder 5"/>
          <p:cNvSpPr>
            <a:spLocks noGrp="1"/>
          </p:cNvSpPr>
          <p:nvPr>
            <p:ph type="sldNum" sz="quarter" idx="12"/>
          </p:nvPr>
        </p:nvSpPr>
        <p:spPr/>
        <p:txBody>
          <a:bodyPr/>
          <a:lstStyle/>
          <a:p>
            <a:fld id="{F786D4BC-F94B-4070-BC7E-46CD478BA6CC}" type="slidenum">
              <a:rPr lang="en-US" smtClean="0"/>
            </a:fld>
            <a:endParaRPr lang="en-US"/>
          </a:p>
        </p:txBody>
      </p:sp>
      <p:sp>
        <p:nvSpPr>
          <p:cNvPr id="29" name="Rectangle 28"/>
          <p:cNvSpPr/>
          <p:nvPr/>
        </p:nvSpPr>
        <p:spPr>
          <a:xfrm>
            <a:off x="3606175" y="3404172"/>
            <a:ext cx="873568"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 P4</a:t>
            </a:r>
            <a:endParaRPr lang="en-US" sz="2400" dirty="0"/>
          </a:p>
        </p:txBody>
      </p:sp>
      <p:cxnSp>
        <p:nvCxnSpPr>
          <p:cNvPr id="30" name="Straight Connector 29"/>
          <p:cNvCxnSpPr/>
          <p:nvPr/>
        </p:nvCxnSpPr>
        <p:spPr>
          <a:xfrm flipH="1">
            <a:off x="1075796" y="3280281"/>
            <a:ext cx="663512" cy="834519"/>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a:off x="1895636" y="3354140"/>
            <a:ext cx="663512" cy="834519"/>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H="1">
            <a:off x="11157793" y="2888678"/>
            <a:ext cx="360219" cy="331526"/>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11010383" y="3333220"/>
            <a:ext cx="360219" cy="331526"/>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1549972" y="4149689"/>
            <a:ext cx="3508094" cy="461665"/>
          </a:xfrm>
          <a:prstGeom prst="rect">
            <a:avLst/>
          </a:prstGeom>
          <a:noFill/>
        </p:spPr>
        <p:txBody>
          <a:bodyPr wrap="square" rtlCol="0">
            <a:spAutoFit/>
          </a:bodyPr>
          <a:lstStyle/>
          <a:p>
            <a:r>
              <a:rPr lang="en-US" sz="2400" b="1" dirty="0" smtClean="0"/>
              <a:t>Time Quantum = 4 </a:t>
            </a:r>
            <a:endParaRPr lang="en-US" sz="2400" b="1" dirty="0"/>
          </a:p>
        </p:txBody>
      </p:sp>
      <p:sp>
        <p:nvSpPr>
          <p:cNvPr id="27" name="Rectangle 26"/>
          <p:cNvSpPr/>
          <p:nvPr/>
        </p:nvSpPr>
        <p:spPr>
          <a:xfrm>
            <a:off x="4510167" y="3396971"/>
            <a:ext cx="873568"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 P5</a:t>
            </a:r>
            <a:endParaRPr lang="en-US" sz="2400" dirty="0"/>
          </a:p>
        </p:txBody>
      </p:sp>
      <p:sp>
        <p:nvSpPr>
          <p:cNvPr id="36" name="Rectangle 35"/>
          <p:cNvSpPr/>
          <p:nvPr/>
        </p:nvSpPr>
        <p:spPr>
          <a:xfrm>
            <a:off x="6311395" y="3404171"/>
            <a:ext cx="835268"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 P2</a:t>
            </a:r>
            <a:endParaRPr lang="en-US" sz="2400" dirty="0"/>
          </a:p>
        </p:txBody>
      </p:sp>
      <p:sp>
        <p:nvSpPr>
          <p:cNvPr id="40" name="Rectangle 39"/>
          <p:cNvSpPr/>
          <p:nvPr/>
        </p:nvSpPr>
        <p:spPr>
          <a:xfrm>
            <a:off x="5404875" y="3405283"/>
            <a:ext cx="873568"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P6</a:t>
            </a:r>
            <a:endParaRPr lang="en-US" sz="2400" dirty="0"/>
          </a:p>
        </p:txBody>
      </p:sp>
      <p:cxnSp>
        <p:nvCxnSpPr>
          <p:cNvPr id="42" name="Straight Connector 41"/>
          <p:cNvCxnSpPr/>
          <p:nvPr/>
        </p:nvCxnSpPr>
        <p:spPr>
          <a:xfrm flipH="1">
            <a:off x="11157792" y="3753019"/>
            <a:ext cx="360219" cy="331526"/>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a:off x="2747737" y="3263962"/>
            <a:ext cx="663512" cy="834519"/>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3707375" y="3228959"/>
            <a:ext cx="663512" cy="834519"/>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11157791" y="4261091"/>
            <a:ext cx="360219" cy="331526"/>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a:off x="11192238" y="4603400"/>
            <a:ext cx="360219" cy="331526"/>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4639801" y="3238552"/>
            <a:ext cx="663512" cy="834519"/>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a:off x="11181107" y="5060709"/>
            <a:ext cx="360219" cy="331526"/>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a:off x="5480603" y="3271801"/>
            <a:ext cx="663512" cy="834519"/>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11293142" y="3365178"/>
            <a:ext cx="360219" cy="331526"/>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6383826" y="3263961"/>
            <a:ext cx="663512" cy="834519"/>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62" name="Rectangle 61"/>
          <p:cNvSpPr/>
          <p:nvPr/>
        </p:nvSpPr>
        <p:spPr>
          <a:xfrm>
            <a:off x="7179387" y="3396971"/>
            <a:ext cx="835268"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 P5</a:t>
            </a:r>
            <a:endParaRPr lang="en-US" sz="2400" dirty="0"/>
          </a:p>
        </p:txBody>
      </p:sp>
      <p:cxnSp>
        <p:nvCxnSpPr>
          <p:cNvPr id="52" name="Straight Connector 51"/>
          <p:cNvCxnSpPr/>
          <p:nvPr/>
        </p:nvCxnSpPr>
        <p:spPr>
          <a:xfrm flipH="1">
            <a:off x="7249919" y="3281571"/>
            <a:ext cx="663512" cy="834519"/>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7" name="Group 6"/>
          <p:cNvGrpSpPr/>
          <p:nvPr/>
        </p:nvGrpSpPr>
        <p:grpSpPr>
          <a:xfrm>
            <a:off x="1042861" y="5574257"/>
            <a:ext cx="8085453" cy="877585"/>
            <a:chOff x="1042861" y="5574257"/>
            <a:chExt cx="8085453" cy="877585"/>
          </a:xfrm>
        </p:grpSpPr>
        <p:grpSp>
          <p:nvGrpSpPr>
            <p:cNvPr id="26" name="Group 25"/>
            <p:cNvGrpSpPr/>
            <p:nvPr/>
          </p:nvGrpSpPr>
          <p:grpSpPr>
            <a:xfrm>
              <a:off x="1042861" y="5583238"/>
              <a:ext cx="1546316" cy="853426"/>
              <a:chOff x="3480547" y="5150225"/>
              <a:chExt cx="1546316" cy="853426"/>
            </a:xfrm>
          </p:grpSpPr>
          <p:sp>
            <p:nvSpPr>
              <p:cNvPr id="35" name="Rectangle 34"/>
              <p:cNvSpPr/>
              <p:nvPr/>
            </p:nvSpPr>
            <p:spPr>
              <a:xfrm>
                <a:off x="3644153" y="5150225"/>
                <a:ext cx="1143000"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 P1</a:t>
                </a:r>
                <a:endParaRPr lang="en-US" sz="2400" dirty="0"/>
              </a:p>
            </p:txBody>
          </p:sp>
          <p:sp>
            <p:nvSpPr>
              <p:cNvPr id="38" name="TextBox 37"/>
              <p:cNvSpPr txBox="1"/>
              <p:nvPr/>
            </p:nvSpPr>
            <p:spPr>
              <a:xfrm>
                <a:off x="3480547" y="5634319"/>
                <a:ext cx="295835" cy="369332"/>
              </a:xfrm>
              <a:prstGeom prst="rect">
                <a:avLst/>
              </a:prstGeom>
              <a:noFill/>
            </p:spPr>
            <p:txBody>
              <a:bodyPr wrap="square" rtlCol="0">
                <a:spAutoFit/>
              </a:bodyPr>
              <a:lstStyle/>
              <a:p>
                <a:r>
                  <a:rPr lang="en-US" dirty="0" smtClean="0"/>
                  <a:t>0</a:t>
                </a:r>
                <a:endParaRPr lang="en-US" dirty="0"/>
              </a:p>
            </p:txBody>
          </p:sp>
          <p:sp>
            <p:nvSpPr>
              <p:cNvPr id="39" name="TextBox 38"/>
              <p:cNvSpPr txBox="1"/>
              <p:nvPr/>
            </p:nvSpPr>
            <p:spPr>
              <a:xfrm>
                <a:off x="4581618" y="5593364"/>
                <a:ext cx="445245" cy="369332"/>
              </a:xfrm>
              <a:prstGeom prst="rect">
                <a:avLst/>
              </a:prstGeom>
              <a:noFill/>
            </p:spPr>
            <p:txBody>
              <a:bodyPr wrap="square" rtlCol="0">
                <a:spAutoFit/>
              </a:bodyPr>
              <a:lstStyle/>
              <a:p>
                <a:r>
                  <a:rPr lang="en-US" dirty="0"/>
                  <a:t>4</a:t>
                </a:r>
                <a:endParaRPr lang="en-US" dirty="0"/>
              </a:p>
            </p:txBody>
          </p:sp>
        </p:grpSp>
        <p:sp>
          <p:nvSpPr>
            <p:cNvPr id="98" name="Rectangle 97"/>
            <p:cNvSpPr/>
            <p:nvPr/>
          </p:nvSpPr>
          <p:spPr>
            <a:xfrm>
              <a:off x="2388312" y="5576616"/>
              <a:ext cx="1143000"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 P2</a:t>
              </a:r>
              <a:endParaRPr lang="en-US" sz="2400" dirty="0"/>
            </a:p>
          </p:txBody>
        </p:sp>
        <p:sp>
          <p:nvSpPr>
            <p:cNvPr id="99" name="TextBox 98"/>
            <p:cNvSpPr txBox="1"/>
            <p:nvPr/>
          </p:nvSpPr>
          <p:spPr>
            <a:xfrm>
              <a:off x="3304019" y="6067332"/>
              <a:ext cx="445245" cy="369332"/>
            </a:xfrm>
            <a:prstGeom prst="rect">
              <a:avLst/>
            </a:prstGeom>
            <a:noFill/>
          </p:spPr>
          <p:txBody>
            <a:bodyPr wrap="square" rtlCol="0">
              <a:spAutoFit/>
            </a:bodyPr>
            <a:lstStyle/>
            <a:p>
              <a:r>
                <a:rPr lang="en-US" dirty="0" smtClean="0"/>
                <a:t>8</a:t>
              </a:r>
              <a:endParaRPr lang="en-US" dirty="0"/>
            </a:p>
          </p:txBody>
        </p:sp>
        <p:sp>
          <p:nvSpPr>
            <p:cNvPr id="37" name="Rectangle 36"/>
            <p:cNvSpPr/>
            <p:nvPr/>
          </p:nvSpPr>
          <p:spPr>
            <a:xfrm>
              <a:off x="3578340" y="5575430"/>
              <a:ext cx="873568"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P3</a:t>
              </a:r>
              <a:endParaRPr lang="en-US" sz="2400" dirty="0"/>
            </a:p>
          </p:txBody>
        </p:sp>
        <p:sp>
          <p:nvSpPr>
            <p:cNvPr id="41" name="TextBox 40"/>
            <p:cNvSpPr txBox="1"/>
            <p:nvPr/>
          </p:nvSpPr>
          <p:spPr>
            <a:xfrm>
              <a:off x="4264905" y="6073740"/>
              <a:ext cx="445245" cy="369332"/>
            </a:xfrm>
            <a:prstGeom prst="rect">
              <a:avLst/>
            </a:prstGeom>
            <a:noFill/>
          </p:spPr>
          <p:txBody>
            <a:bodyPr wrap="square" rtlCol="0">
              <a:spAutoFit/>
            </a:bodyPr>
            <a:lstStyle/>
            <a:p>
              <a:r>
                <a:rPr lang="en-US" dirty="0" smtClean="0"/>
                <a:t>10</a:t>
              </a:r>
              <a:endParaRPr lang="en-US" dirty="0"/>
            </a:p>
          </p:txBody>
        </p:sp>
        <p:sp>
          <p:nvSpPr>
            <p:cNvPr id="44" name="Rectangle 43"/>
            <p:cNvSpPr/>
            <p:nvPr/>
          </p:nvSpPr>
          <p:spPr>
            <a:xfrm>
              <a:off x="4472042" y="5574257"/>
              <a:ext cx="873568"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 P4</a:t>
              </a:r>
              <a:endParaRPr lang="en-US" sz="2400" dirty="0"/>
            </a:p>
          </p:txBody>
        </p:sp>
        <p:sp>
          <p:nvSpPr>
            <p:cNvPr id="45" name="TextBox 44"/>
            <p:cNvSpPr txBox="1"/>
            <p:nvPr/>
          </p:nvSpPr>
          <p:spPr>
            <a:xfrm>
              <a:off x="5133210" y="6050493"/>
              <a:ext cx="445245" cy="369332"/>
            </a:xfrm>
            <a:prstGeom prst="rect">
              <a:avLst/>
            </a:prstGeom>
            <a:noFill/>
          </p:spPr>
          <p:txBody>
            <a:bodyPr wrap="square" rtlCol="0">
              <a:spAutoFit/>
            </a:bodyPr>
            <a:lstStyle/>
            <a:p>
              <a:r>
                <a:rPr lang="en-US" dirty="0" smtClean="0"/>
                <a:t>11</a:t>
              </a:r>
              <a:endParaRPr lang="en-US" dirty="0"/>
            </a:p>
          </p:txBody>
        </p:sp>
        <p:sp>
          <p:nvSpPr>
            <p:cNvPr id="47" name="Rectangle 46"/>
            <p:cNvSpPr/>
            <p:nvPr/>
          </p:nvSpPr>
          <p:spPr>
            <a:xfrm>
              <a:off x="5377339" y="5580674"/>
              <a:ext cx="873568"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 P5</a:t>
              </a:r>
              <a:endParaRPr lang="en-US" sz="2400" dirty="0"/>
            </a:p>
          </p:txBody>
        </p:sp>
        <p:sp>
          <p:nvSpPr>
            <p:cNvPr id="48" name="TextBox 47"/>
            <p:cNvSpPr txBox="1"/>
            <p:nvPr/>
          </p:nvSpPr>
          <p:spPr>
            <a:xfrm>
              <a:off x="6037293" y="6056700"/>
              <a:ext cx="445245" cy="369332"/>
            </a:xfrm>
            <a:prstGeom prst="rect">
              <a:avLst/>
            </a:prstGeom>
            <a:noFill/>
          </p:spPr>
          <p:txBody>
            <a:bodyPr wrap="square" rtlCol="0">
              <a:spAutoFit/>
            </a:bodyPr>
            <a:lstStyle/>
            <a:p>
              <a:r>
                <a:rPr lang="en-US" dirty="0" smtClean="0"/>
                <a:t>15</a:t>
              </a:r>
              <a:endParaRPr lang="en-US" dirty="0"/>
            </a:p>
          </p:txBody>
        </p:sp>
        <p:sp>
          <p:nvSpPr>
            <p:cNvPr id="49" name="Rectangle 48"/>
            <p:cNvSpPr/>
            <p:nvPr/>
          </p:nvSpPr>
          <p:spPr>
            <a:xfrm>
              <a:off x="6278798" y="5582624"/>
              <a:ext cx="873568"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P6</a:t>
              </a:r>
              <a:endParaRPr lang="en-US" sz="2400" dirty="0"/>
            </a:p>
          </p:txBody>
        </p:sp>
        <p:sp>
          <p:nvSpPr>
            <p:cNvPr id="54" name="TextBox 53"/>
            <p:cNvSpPr txBox="1"/>
            <p:nvPr/>
          </p:nvSpPr>
          <p:spPr>
            <a:xfrm>
              <a:off x="6914675" y="6050493"/>
              <a:ext cx="445245" cy="369332"/>
            </a:xfrm>
            <a:prstGeom prst="rect">
              <a:avLst/>
            </a:prstGeom>
            <a:noFill/>
          </p:spPr>
          <p:txBody>
            <a:bodyPr wrap="square" rtlCol="0">
              <a:spAutoFit/>
            </a:bodyPr>
            <a:lstStyle/>
            <a:p>
              <a:r>
                <a:rPr lang="en-US" dirty="0" smtClean="0"/>
                <a:t>18</a:t>
              </a:r>
              <a:endParaRPr lang="en-US" dirty="0"/>
            </a:p>
          </p:txBody>
        </p:sp>
        <p:sp>
          <p:nvSpPr>
            <p:cNvPr id="57" name="Rectangle 56"/>
            <p:cNvSpPr/>
            <p:nvPr/>
          </p:nvSpPr>
          <p:spPr>
            <a:xfrm>
              <a:off x="7197433" y="5585285"/>
              <a:ext cx="873568"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P2</a:t>
              </a:r>
              <a:endParaRPr lang="en-US" sz="2400" dirty="0"/>
            </a:p>
          </p:txBody>
        </p:sp>
        <p:sp>
          <p:nvSpPr>
            <p:cNvPr id="58" name="TextBox 57"/>
            <p:cNvSpPr txBox="1"/>
            <p:nvPr/>
          </p:nvSpPr>
          <p:spPr>
            <a:xfrm>
              <a:off x="7885597" y="6082510"/>
              <a:ext cx="445245" cy="369332"/>
            </a:xfrm>
            <a:prstGeom prst="rect">
              <a:avLst/>
            </a:prstGeom>
            <a:noFill/>
          </p:spPr>
          <p:txBody>
            <a:bodyPr wrap="square" rtlCol="0">
              <a:spAutoFit/>
            </a:bodyPr>
            <a:lstStyle/>
            <a:p>
              <a:r>
                <a:rPr lang="en-US" dirty="0" smtClean="0"/>
                <a:t>19</a:t>
              </a:r>
              <a:endParaRPr lang="en-US" dirty="0"/>
            </a:p>
          </p:txBody>
        </p:sp>
        <p:sp>
          <p:nvSpPr>
            <p:cNvPr id="61" name="Rectangle 60"/>
            <p:cNvSpPr/>
            <p:nvPr/>
          </p:nvSpPr>
          <p:spPr>
            <a:xfrm>
              <a:off x="8108219" y="5580669"/>
              <a:ext cx="835268"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 P5</a:t>
              </a:r>
              <a:endParaRPr lang="en-US" sz="2400" dirty="0"/>
            </a:p>
          </p:txBody>
        </p:sp>
        <p:sp>
          <p:nvSpPr>
            <p:cNvPr id="63" name="TextBox 62"/>
            <p:cNvSpPr txBox="1"/>
            <p:nvPr/>
          </p:nvSpPr>
          <p:spPr>
            <a:xfrm>
              <a:off x="8683069" y="6073740"/>
              <a:ext cx="445245" cy="369332"/>
            </a:xfrm>
            <a:prstGeom prst="rect">
              <a:avLst/>
            </a:prstGeom>
            <a:noFill/>
          </p:spPr>
          <p:txBody>
            <a:bodyPr wrap="square" rtlCol="0">
              <a:spAutoFit/>
            </a:bodyPr>
            <a:lstStyle/>
            <a:p>
              <a:r>
                <a:rPr lang="en-US" dirty="0" smtClean="0"/>
                <a:t>21</a:t>
              </a:r>
              <a:endParaRPr lang="en-US" dirty="0"/>
            </a:p>
          </p:txBody>
        </p: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8873" y="284176"/>
            <a:ext cx="10308126" cy="1508760"/>
          </a:xfrm>
        </p:spPr>
        <p:txBody>
          <a:bodyPr>
            <a:normAutofit fontScale="90000"/>
          </a:bodyPr>
          <a:lstStyle/>
          <a:p>
            <a:br>
              <a:rPr lang="en-US" b="1" dirty="0"/>
            </a:br>
            <a:br>
              <a:rPr lang="en-US" b="1" dirty="0"/>
            </a:br>
            <a:endParaRPr lang="en-US" dirty="0"/>
          </a:p>
        </p:txBody>
      </p:sp>
      <p:sp>
        <p:nvSpPr>
          <p:cNvPr id="3" name="Content Placeholder 2"/>
          <p:cNvSpPr>
            <a:spLocks noGrp="1"/>
          </p:cNvSpPr>
          <p:nvPr>
            <p:ph idx="1"/>
          </p:nvPr>
        </p:nvSpPr>
        <p:spPr/>
        <p:txBody>
          <a:bodyPr/>
          <a:lstStyle/>
          <a:p>
            <a:endParaRPr lang="en-US" dirty="0"/>
          </a:p>
          <a:p>
            <a:endParaRPr lang="en-US" dirty="0" smtClean="0"/>
          </a:p>
          <a:p>
            <a:endParaRPr lang="en-US" dirty="0"/>
          </a:p>
          <a:p>
            <a:endParaRPr lang="en-US" dirty="0" smtClean="0"/>
          </a:p>
          <a:p>
            <a:endParaRPr lang="en-US" dirty="0"/>
          </a:p>
        </p:txBody>
      </p:sp>
      <p:graphicFrame>
        <p:nvGraphicFramePr>
          <p:cNvPr id="4" name="Table 3"/>
          <p:cNvGraphicFramePr>
            <a:graphicFrameLocks noGrp="1"/>
          </p:cNvGraphicFramePr>
          <p:nvPr/>
        </p:nvGraphicFramePr>
        <p:xfrm>
          <a:off x="2647914" y="1864698"/>
          <a:ext cx="7683890" cy="3928104"/>
        </p:xfrm>
        <a:graphic>
          <a:graphicData uri="http://schemas.openxmlformats.org/drawingml/2006/table">
            <a:tbl>
              <a:tblPr firstRow="1" bandRow="1">
                <a:tableStyleId>{5C22544A-7EE6-4342-B048-85BDC9FD1C3A}</a:tableStyleId>
              </a:tblPr>
              <a:tblGrid>
                <a:gridCol w="1099728"/>
                <a:gridCol w="1256779"/>
                <a:gridCol w="1151320"/>
                <a:gridCol w="1576488"/>
                <a:gridCol w="1457338"/>
                <a:gridCol w="1142237"/>
              </a:tblGrid>
              <a:tr h="450310">
                <a:tc>
                  <a:txBody>
                    <a:bodyPr/>
                    <a:lstStyle/>
                    <a:p>
                      <a:pPr algn="ctr"/>
                      <a:r>
                        <a:rPr lang="en-US" dirty="0" smtClean="0"/>
                        <a:t>Process No</a:t>
                      </a:r>
                      <a:endParaRPr lang="en-US" dirty="0"/>
                    </a:p>
                  </a:txBody>
                  <a:tcPr/>
                </a:tc>
                <a:tc>
                  <a:txBody>
                    <a:bodyPr/>
                    <a:lstStyle/>
                    <a:p>
                      <a:pPr algn="ctr"/>
                      <a:r>
                        <a:rPr lang="en-US" dirty="0" smtClean="0"/>
                        <a:t>Arrival Time</a:t>
                      </a:r>
                      <a:endParaRPr lang="en-US" dirty="0" smtClean="0"/>
                    </a:p>
                    <a:p>
                      <a:pPr algn="ctr"/>
                      <a:r>
                        <a:rPr lang="en-US" dirty="0" smtClean="0"/>
                        <a:t>(AT)</a:t>
                      </a:r>
                      <a:endParaRPr lang="en-US" dirty="0"/>
                    </a:p>
                  </a:txBody>
                  <a:tcPr/>
                </a:tc>
                <a:tc>
                  <a:txBody>
                    <a:bodyPr/>
                    <a:lstStyle/>
                    <a:p>
                      <a:pPr algn="ctr"/>
                      <a:r>
                        <a:rPr lang="en-US" dirty="0" smtClean="0"/>
                        <a:t>Burst Time (BT)</a:t>
                      </a:r>
                      <a:endParaRPr lang="en-US" dirty="0"/>
                    </a:p>
                  </a:txBody>
                  <a:tcPr/>
                </a:tc>
                <a:tc>
                  <a:txBody>
                    <a:bodyPr/>
                    <a:lstStyle/>
                    <a:p>
                      <a:pPr algn="ctr"/>
                      <a:r>
                        <a:rPr lang="en-US" dirty="0" err="1" smtClean="0"/>
                        <a:t>CompletionTime</a:t>
                      </a:r>
                      <a:endParaRPr lang="en-US" dirty="0" smtClean="0"/>
                    </a:p>
                    <a:p>
                      <a:pPr algn="ctr"/>
                      <a:r>
                        <a:rPr lang="en-US" dirty="0" smtClean="0"/>
                        <a:t> (CT)</a:t>
                      </a:r>
                      <a:endParaRPr lang="en-US" dirty="0"/>
                    </a:p>
                  </a:txBody>
                  <a:tcPr/>
                </a:tc>
                <a:tc>
                  <a:txBody>
                    <a:bodyPr/>
                    <a:lstStyle/>
                    <a:p>
                      <a:pPr algn="ctr"/>
                      <a:r>
                        <a:rPr lang="en-US" dirty="0" smtClean="0"/>
                        <a:t>Turn </a:t>
                      </a:r>
                      <a:r>
                        <a:rPr lang="en-US" dirty="0" err="1" smtClean="0"/>
                        <a:t>Arround</a:t>
                      </a:r>
                      <a:r>
                        <a:rPr lang="en-US" dirty="0" smtClean="0"/>
                        <a:t> Time</a:t>
                      </a:r>
                      <a:endParaRPr lang="en-US" dirty="0" smtClean="0"/>
                    </a:p>
                    <a:p>
                      <a:pPr algn="ctr"/>
                      <a:r>
                        <a:rPr lang="en-US" dirty="0" smtClean="0"/>
                        <a:t>(TAT)</a:t>
                      </a:r>
                      <a:endParaRPr lang="en-US" dirty="0"/>
                    </a:p>
                  </a:txBody>
                  <a:tcPr/>
                </a:tc>
                <a:tc>
                  <a:txBody>
                    <a:bodyPr/>
                    <a:lstStyle/>
                    <a:p>
                      <a:pPr algn="ctr"/>
                      <a:r>
                        <a:rPr lang="en-US" dirty="0" smtClean="0"/>
                        <a:t>Waiting Time</a:t>
                      </a:r>
                      <a:endParaRPr lang="en-US" dirty="0" smtClean="0"/>
                    </a:p>
                    <a:p>
                      <a:pPr algn="ctr"/>
                      <a:r>
                        <a:rPr lang="en-US" dirty="0" smtClean="0"/>
                        <a:t>(WT)</a:t>
                      </a:r>
                      <a:endParaRPr lang="en-US" dirty="0"/>
                    </a:p>
                  </a:txBody>
                  <a:tcPr/>
                </a:tc>
              </a:tr>
              <a:tr h="456564">
                <a:tc>
                  <a:txBody>
                    <a:bodyPr/>
                    <a:lstStyle/>
                    <a:p>
                      <a:pPr algn="ctr"/>
                      <a:r>
                        <a:rPr lang="en-US" dirty="0" smtClean="0"/>
                        <a:t>1</a:t>
                      </a:r>
                      <a:endParaRPr lang="en-US" dirty="0"/>
                    </a:p>
                  </a:txBody>
                  <a:tcPr/>
                </a:tc>
                <a:tc>
                  <a:txBody>
                    <a:bodyPr/>
                    <a:lstStyle/>
                    <a:p>
                      <a:pPr algn="ctr"/>
                      <a:r>
                        <a:rPr lang="en-US" dirty="0" smtClean="0"/>
                        <a:t>0</a:t>
                      </a:r>
                      <a:endParaRPr lang="en-US" dirty="0"/>
                    </a:p>
                  </a:txBody>
                  <a:tcPr/>
                </a:tc>
                <a:tc>
                  <a:txBody>
                    <a:bodyPr/>
                    <a:lstStyle/>
                    <a:p>
                      <a:pPr algn="ctr"/>
                      <a:r>
                        <a:rPr lang="en-US" dirty="0" smtClean="0"/>
                        <a:t>4     </a:t>
                      </a:r>
                      <a:endParaRPr lang="en-US" dirty="0"/>
                    </a:p>
                  </a:txBody>
                  <a:tcPr/>
                </a:tc>
                <a:tc>
                  <a:txBody>
                    <a:bodyPr/>
                    <a:lstStyle/>
                    <a:p>
                      <a:pPr algn="ctr"/>
                      <a:r>
                        <a:rPr lang="en-US" dirty="0" smtClean="0"/>
                        <a:t>4</a:t>
                      </a:r>
                      <a:endParaRPr lang="en-US" dirty="0"/>
                    </a:p>
                  </a:txBody>
                  <a:tcPr/>
                </a:tc>
                <a:tc>
                  <a:txBody>
                    <a:bodyPr/>
                    <a:lstStyle/>
                    <a:p>
                      <a:pPr algn="ctr"/>
                      <a:endParaRPr lang="en-US" dirty="0"/>
                    </a:p>
                  </a:txBody>
                  <a:tcPr/>
                </a:tc>
                <a:tc>
                  <a:txBody>
                    <a:bodyPr/>
                    <a:lstStyle/>
                    <a:p>
                      <a:pPr algn="ctr"/>
                      <a:endParaRPr lang="en-US" dirty="0"/>
                    </a:p>
                  </a:txBody>
                  <a:tcPr/>
                </a:tc>
              </a:tr>
              <a:tr h="456564">
                <a:tc>
                  <a:txBody>
                    <a:bodyPr/>
                    <a:lstStyle/>
                    <a:p>
                      <a:pPr algn="ctr"/>
                      <a:r>
                        <a:rPr lang="en-US" dirty="0" smtClean="0"/>
                        <a:t>2</a:t>
                      </a:r>
                      <a:endParaRPr lang="en-US" dirty="0"/>
                    </a:p>
                  </a:txBody>
                  <a:tcPr/>
                </a:tc>
                <a:tc>
                  <a:txBody>
                    <a:bodyPr/>
                    <a:lstStyle/>
                    <a:p>
                      <a:pPr algn="ctr"/>
                      <a:r>
                        <a:rPr lang="en-US" dirty="0" smtClean="0"/>
                        <a:t>1</a:t>
                      </a:r>
                      <a:endParaRPr lang="en-US" dirty="0"/>
                    </a:p>
                  </a:txBody>
                  <a:tcPr/>
                </a:tc>
                <a:tc>
                  <a:txBody>
                    <a:bodyPr/>
                    <a:lstStyle/>
                    <a:p>
                      <a:pPr algn="ctr"/>
                      <a:r>
                        <a:rPr lang="en-US" dirty="0" smtClean="0"/>
                        <a:t>5    </a:t>
                      </a:r>
                      <a:endParaRPr lang="en-US" dirty="0"/>
                    </a:p>
                  </a:txBody>
                  <a:tcPr/>
                </a:tc>
                <a:tc>
                  <a:txBody>
                    <a:bodyPr/>
                    <a:lstStyle/>
                    <a:p>
                      <a:pPr algn="ctr"/>
                      <a:r>
                        <a:rPr lang="en-US" dirty="0" smtClean="0"/>
                        <a:t>19</a:t>
                      </a:r>
                      <a:endParaRPr lang="en-US" dirty="0"/>
                    </a:p>
                  </a:txBody>
                  <a:tcPr/>
                </a:tc>
                <a:tc>
                  <a:txBody>
                    <a:bodyPr/>
                    <a:lstStyle/>
                    <a:p>
                      <a:pPr algn="ctr"/>
                      <a:endParaRPr lang="en-US" dirty="0"/>
                    </a:p>
                  </a:txBody>
                  <a:tcPr/>
                </a:tc>
                <a:tc>
                  <a:txBody>
                    <a:bodyPr/>
                    <a:lstStyle/>
                    <a:p>
                      <a:pPr algn="ctr"/>
                      <a:endParaRPr lang="en-US" dirty="0"/>
                    </a:p>
                  </a:txBody>
                  <a:tcPr/>
                </a:tc>
              </a:tr>
              <a:tr h="456564">
                <a:tc>
                  <a:txBody>
                    <a:bodyPr/>
                    <a:lstStyle/>
                    <a:p>
                      <a:pPr algn="ctr"/>
                      <a:r>
                        <a:rPr lang="en-US" dirty="0" smtClean="0"/>
                        <a:t>3</a:t>
                      </a:r>
                      <a:endParaRPr lang="en-US" dirty="0"/>
                    </a:p>
                  </a:txBody>
                  <a:tcPr/>
                </a:tc>
                <a:tc>
                  <a:txBody>
                    <a:bodyPr/>
                    <a:lstStyle/>
                    <a:p>
                      <a:pPr algn="ctr"/>
                      <a:r>
                        <a:rPr lang="en-US" dirty="0" smtClean="0"/>
                        <a:t>2</a:t>
                      </a:r>
                      <a:endParaRPr lang="en-US" dirty="0"/>
                    </a:p>
                  </a:txBody>
                  <a:tcPr/>
                </a:tc>
                <a:tc>
                  <a:txBody>
                    <a:bodyPr/>
                    <a:lstStyle/>
                    <a:p>
                      <a:pPr algn="ctr"/>
                      <a:r>
                        <a:rPr lang="en-US" dirty="0" smtClean="0"/>
                        <a:t>2</a:t>
                      </a:r>
                      <a:endParaRPr lang="en-US" dirty="0"/>
                    </a:p>
                  </a:txBody>
                  <a:tcPr/>
                </a:tc>
                <a:tc>
                  <a:txBody>
                    <a:bodyPr/>
                    <a:lstStyle/>
                    <a:p>
                      <a:pPr algn="ctr"/>
                      <a:r>
                        <a:rPr lang="en-US" dirty="0" smtClean="0"/>
                        <a:t>10</a:t>
                      </a:r>
                      <a:endParaRPr lang="en-US" dirty="0"/>
                    </a:p>
                  </a:txBody>
                  <a:tcPr/>
                </a:tc>
                <a:tc>
                  <a:txBody>
                    <a:bodyPr/>
                    <a:lstStyle/>
                    <a:p>
                      <a:pPr algn="ctr"/>
                      <a:endParaRPr lang="en-US" dirty="0"/>
                    </a:p>
                  </a:txBody>
                  <a:tcPr/>
                </a:tc>
                <a:tc>
                  <a:txBody>
                    <a:bodyPr/>
                    <a:lstStyle/>
                    <a:p>
                      <a:pPr algn="ctr"/>
                      <a:endParaRPr lang="en-US" dirty="0"/>
                    </a:p>
                  </a:txBody>
                  <a:tcPr/>
                </a:tc>
              </a:tr>
              <a:tr h="456564">
                <a:tc>
                  <a:txBody>
                    <a:bodyPr/>
                    <a:lstStyle/>
                    <a:p>
                      <a:pPr algn="ctr"/>
                      <a:r>
                        <a:rPr lang="en-US" dirty="0" smtClean="0"/>
                        <a:t>4</a:t>
                      </a:r>
                      <a:endParaRPr lang="en-US" dirty="0"/>
                    </a:p>
                  </a:txBody>
                  <a:tcPr/>
                </a:tc>
                <a:tc>
                  <a:txBody>
                    <a:bodyPr/>
                    <a:lstStyle/>
                    <a:p>
                      <a:pPr algn="ctr"/>
                      <a:r>
                        <a:rPr lang="en-US" dirty="0" smtClean="0"/>
                        <a:t>3</a:t>
                      </a:r>
                      <a:endParaRPr lang="en-US" dirty="0"/>
                    </a:p>
                  </a:txBody>
                  <a:tcPr/>
                </a:tc>
                <a:tc>
                  <a:txBody>
                    <a:bodyPr/>
                    <a:lstStyle/>
                    <a:p>
                      <a:pPr algn="ctr"/>
                      <a:r>
                        <a:rPr lang="en-US" dirty="0" smtClean="0"/>
                        <a:t>1</a:t>
                      </a:r>
                      <a:endParaRPr lang="en-US" dirty="0"/>
                    </a:p>
                  </a:txBody>
                  <a:tcPr/>
                </a:tc>
                <a:tc>
                  <a:txBody>
                    <a:bodyPr/>
                    <a:lstStyle/>
                    <a:p>
                      <a:pPr algn="ctr"/>
                      <a:r>
                        <a:rPr lang="en-US" dirty="0" smtClean="0"/>
                        <a:t>11</a:t>
                      </a:r>
                      <a:endParaRPr lang="en-US" dirty="0"/>
                    </a:p>
                  </a:txBody>
                  <a:tcPr/>
                </a:tc>
                <a:tc>
                  <a:txBody>
                    <a:bodyPr/>
                    <a:lstStyle/>
                    <a:p>
                      <a:pPr algn="ctr"/>
                      <a:endParaRPr lang="en-US" dirty="0"/>
                    </a:p>
                  </a:txBody>
                  <a:tcPr/>
                </a:tc>
                <a:tc>
                  <a:txBody>
                    <a:bodyPr/>
                    <a:lstStyle/>
                    <a:p>
                      <a:pPr algn="ctr"/>
                      <a:endParaRPr lang="en-US" dirty="0"/>
                    </a:p>
                  </a:txBody>
                  <a:tcPr/>
                </a:tc>
              </a:tr>
              <a:tr h="456564">
                <a:tc>
                  <a:txBody>
                    <a:bodyPr/>
                    <a:lstStyle/>
                    <a:p>
                      <a:pPr algn="ctr"/>
                      <a:r>
                        <a:rPr lang="en-US" dirty="0" smtClean="0"/>
                        <a:t>5</a:t>
                      </a:r>
                      <a:endParaRPr lang="en-US" dirty="0"/>
                    </a:p>
                  </a:txBody>
                  <a:tcPr/>
                </a:tc>
                <a:tc>
                  <a:txBody>
                    <a:bodyPr/>
                    <a:lstStyle/>
                    <a:p>
                      <a:pPr algn="ctr"/>
                      <a:r>
                        <a:rPr lang="en-US" dirty="0" smtClean="0"/>
                        <a:t>4</a:t>
                      </a:r>
                      <a:endParaRPr lang="en-US" dirty="0"/>
                    </a:p>
                  </a:txBody>
                  <a:tcPr/>
                </a:tc>
                <a:tc>
                  <a:txBody>
                    <a:bodyPr/>
                    <a:lstStyle/>
                    <a:p>
                      <a:pPr algn="ctr"/>
                      <a:r>
                        <a:rPr lang="en-US" dirty="0" smtClean="0"/>
                        <a:t>6</a:t>
                      </a:r>
                      <a:endParaRPr lang="en-US" dirty="0"/>
                    </a:p>
                  </a:txBody>
                  <a:tcPr/>
                </a:tc>
                <a:tc>
                  <a:txBody>
                    <a:bodyPr/>
                    <a:lstStyle/>
                    <a:p>
                      <a:pPr algn="ctr"/>
                      <a:r>
                        <a:rPr lang="en-US" dirty="0" smtClean="0"/>
                        <a:t>21</a:t>
                      </a:r>
                      <a:endParaRPr lang="en-US" dirty="0"/>
                    </a:p>
                  </a:txBody>
                  <a:tcPr/>
                </a:tc>
                <a:tc>
                  <a:txBody>
                    <a:bodyPr/>
                    <a:lstStyle/>
                    <a:p>
                      <a:pPr algn="ctr"/>
                      <a:endParaRPr lang="en-US" dirty="0"/>
                    </a:p>
                  </a:txBody>
                  <a:tcPr/>
                </a:tc>
                <a:tc>
                  <a:txBody>
                    <a:bodyPr/>
                    <a:lstStyle/>
                    <a:p>
                      <a:pPr algn="ctr"/>
                      <a:endParaRPr lang="en-US" dirty="0"/>
                    </a:p>
                  </a:txBody>
                  <a:tcPr/>
                </a:tc>
              </a:tr>
              <a:tr h="456564">
                <a:tc>
                  <a:txBody>
                    <a:bodyPr/>
                    <a:lstStyle/>
                    <a:p>
                      <a:pPr algn="ctr"/>
                      <a:r>
                        <a:rPr lang="en-US" dirty="0" smtClean="0"/>
                        <a:t>6</a:t>
                      </a:r>
                      <a:endParaRPr lang="en-US" dirty="0"/>
                    </a:p>
                  </a:txBody>
                  <a:tcPr/>
                </a:tc>
                <a:tc>
                  <a:txBody>
                    <a:bodyPr/>
                    <a:lstStyle/>
                    <a:p>
                      <a:pPr algn="ctr"/>
                      <a:r>
                        <a:rPr lang="en-US" dirty="0" smtClean="0"/>
                        <a:t>5</a:t>
                      </a:r>
                      <a:endParaRPr lang="en-US" dirty="0"/>
                    </a:p>
                  </a:txBody>
                  <a:tcPr/>
                </a:tc>
                <a:tc>
                  <a:txBody>
                    <a:bodyPr/>
                    <a:lstStyle/>
                    <a:p>
                      <a:pPr algn="ctr"/>
                      <a:r>
                        <a:rPr lang="en-US" dirty="0" smtClean="0"/>
                        <a:t>3</a:t>
                      </a:r>
                      <a:endParaRPr lang="en-US" dirty="0"/>
                    </a:p>
                  </a:txBody>
                  <a:tcPr/>
                </a:tc>
                <a:tc>
                  <a:txBody>
                    <a:bodyPr/>
                    <a:lstStyle/>
                    <a:p>
                      <a:pPr algn="ctr"/>
                      <a:r>
                        <a:rPr lang="en-US" dirty="0" smtClean="0"/>
                        <a:t>18</a:t>
                      </a:r>
                      <a:endParaRPr lang="en-US" dirty="0"/>
                    </a:p>
                  </a:txBody>
                  <a:tcPr/>
                </a:tc>
                <a:tc>
                  <a:txBody>
                    <a:bodyPr/>
                    <a:lstStyle/>
                    <a:p>
                      <a:pPr algn="ctr"/>
                      <a:endParaRPr lang="en-US" dirty="0"/>
                    </a:p>
                  </a:txBody>
                  <a:tcPr/>
                </a:tc>
                <a:tc>
                  <a:txBody>
                    <a:bodyPr/>
                    <a:lstStyle/>
                    <a:p>
                      <a:pPr algn="ctr"/>
                      <a:endParaRPr lang="en-US" dirty="0"/>
                    </a:p>
                  </a:txBody>
                  <a:tcPr/>
                </a:tc>
              </a:tr>
            </a:tbl>
          </a:graphicData>
        </a:graphic>
      </p:graphicFrame>
      <p:sp>
        <p:nvSpPr>
          <p:cNvPr id="26" name="Left Arrow 25"/>
          <p:cNvSpPr/>
          <p:nvPr/>
        </p:nvSpPr>
        <p:spPr>
          <a:xfrm>
            <a:off x="7345272" y="5660739"/>
            <a:ext cx="3927262" cy="344621"/>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lowchart: Sequential Access Storage 31"/>
          <p:cNvSpPr/>
          <p:nvPr/>
        </p:nvSpPr>
        <p:spPr>
          <a:xfrm>
            <a:off x="3038446" y="2331394"/>
            <a:ext cx="3512788" cy="1406769"/>
          </a:xfrm>
          <a:prstGeom prst="flowChartMagneticTape">
            <a:avLst/>
          </a:prstGeom>
          <a:ln>
            <a:solidFill>
              <a:schemeClr val="bg1">
                <a:lumMod val="95000"/>
                <a:lumOff val="5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solidFill>
                  <a:schemeClr val="bg1">
                    <a:lumMod val="95000"/>
                    <a:lumOff val="5000"/>
                  </a:schemeClr>
                </a:solidFill>
              </a:rPr>
              <a:t>For Fill the column of Completion Time look from the Right side of the Gantt Chart </a:t>
            </a:r>
            <a:endParaRPr lang="en-US" dirty="0" smtClean="0">
              <a:solidFill>
                <a:schemeClr val="bg1">
                  <a:lumMod val="95000"/>
                  <a:lumOff val="5000"/>
                </a:schemeClr>
              </a:solidFill>
            </a:endParaRPr>
          </a:p>
        </p:txBody>
      </p:sp>
      <p:sp>
        <p:nvSpPr>
          <p:cNvPr id="52" name="Title 1"/>
          <p:cNvSpPr txBox="1"/>
          <p:nvPr/>
        </p:nvSpPr>
        <p:spPr>
          <a:xfrm>
            <a:off x="0" y="182880"/>
            <a:ext cx="12192000" cy="1626895"/>
          </a:xfrm>
          <a:prstGeom prst="rect">
            <a:avLst/>
          </a:prstGeom>
          <a:solidFill>
            <a:schemeClr val="accent2"/>
          </a:solidFill>
        </p:spPr>
        <p:txBody>
          <a:bodyPr vert="horz" lIns="91440" tIns="45720" rIns="91440" bIns="45720" rtlCol="0" anchor="ctr">
            <a:normAutofit fontScale="90000" lnSpcReduction="20000"/>
          </a:bodyPr>
          <a:lst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a:lstStyle>
          <a:p>
            <a:br>
              <a:rPr lang="en-US" b="1" dirty="0" smtClean="0"/>
            </a:br>
            <a:br>
              <a:rPr lang="en-US" b="1" dirty="0" smtClean="0"/>
            </a:br>
            <a:r>
              <a:rPr lang="en-US" b="1" dirty="0">
                <a:effectLst>
                  <a:outerShdw blurRad="38100" dist="38100" dir="2700000" algn="tl">
                    <a:srgbClr val="000000">
                      <a:alpha val="43137"/>
                    </a:srgbClr>
                  </a:outerShdw>
                </a:effectLst>
              </a:rPr>
              <a:t>Round-Robin (RR) </a:t>
            </a:r>
            <a:r>
              <a:rPr lang="en-US" b="1" dirty="0"/>
              <a:t>Performance</a:t>
            </a:r>
            <a:br>
              <a:rPr lang="en-US" b="1" dirty="0"/>
            </a:br>
            <a:endParaRPr lang="en-US" dirty="0"/>
          </a:p>
        </p:txBody>
      </p:sp>
      <p:grpSp>
        <p:nvGrpSpPr>
          <p:cNvPr id="36" name="Group 35"/>
          <p:cNvGrpSpPr/>
          <p:nvPr/>
        </p:nvGrpSpPr>
        <p:grpSpPr>
          <a:xfrm>
            <a:off x="2647914" y="5992334"/>
            <a:ext cx="8085453" cy="877585"/>
            <a:chOff x="1042861" y="5574257"/>
            <a:chExt cx="8085453" cy="877585"/>
          </a:xfrm>
        </p:grpSpPr>
        <p:grpSp>
          <p:nvGrpSpPr>
            <p:cNvPr id="37" name="Group 36"/>
            <p:cNvGrpSpPr/>
            <p:nvPr/>
          </p:nvGrpSpPr>
          <p:grpSpPr>
            <a:xfrm>
              <a:off x="1042861" y="5583238"/>
              <a:ext cx="1546316" cy="853426"/>
              <a:chOff x="3480547" y="5150225"/>
              <a:chExt cx="1546316" cy="853426"/>
            </a:xfrm>
          </p:grpSpPr>
          <p:sp>
            <p:nvSpPr>
              <p:cNvPr id="53" name="Rectangle 52"/>
              <p:cNvSpPr/>
              <p:nvPr/>
            </p:nvSpPr>
            <p:spPr>
              <a:xfrm>
                <a:off x="3644153" y="5150225"/>
                <a:ext cx="1143000"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 P1</a:t>
                </a:r>
                <a:endParaRPr lang="en-US" sz="2400" dirty="0"/>
              </a:p>
            </p:txBody>
          </p:sp>
          <p:sp>
            <p:nvSpPr>
              <p:cNvPr id="82" name="TextBox 81"/>
              <p:cNvSpPr txBox="1"/>
              <p:nvPr/>
            </p:nvSpPr>
            <p:spPr>
              <a:xfrm>
                <a:off x="3480547" y="5634319"/>
                <a:ext cx="295835" cy="369332"/>
              </a:xfrm>
              <a:prstGeom prst="rect">
                <a:avLst/>
              </a:prstGeom>
              <a:noFill/>
            </p:spPr>
            <p:txBody>
              <a:bodyPr wrap="square" rtlCol="0">
                <a:spAutoFit/>
              </a:bodyPr>
              <a:lstStyle/>
              <a:p>
                <a:r>
                  <a:rPr lang="en-US" dirty="0" smtClean="0"/>
                  <a:t>0</a:t>
                </a:r>
                <a:endParaRPr lang="en-US" dirty="0"/>
              </a:p>
            </p:txBody>
          </p:sp>
          <p:sp>
            <p:nvSpPr>
              <p:cNvPr id="83" name="TextBox 82"/>
              <p:cNvSpPr txBox="1"/>
              <p:nvPr/>
            </p:nvSpPr>
            <p:spPr>
              <a:xfrm>
                <a:off x="4581618" y="5593364"/>
                <a:ext cx="445245" cy="369332"/>
              </a:xfrm>
              <a:prstGeom prst="rect">
                <a:avLst/>
              </a:prstGeom>
              <a:noFill/>
            </p:spPr>
            <p:txBody>
              <a:bodyPr wrap="square" rtlCol="0">
                <a:spAutoFit/>
              </a:bodyPr>
              <a:lstStyle/>
              <a:p>
                <a:r>
                  <a:rPr lang="en-US" dirty="0"/>
                  <a:t>4</a:t>
                </a:r>
                <a:endParaRPr lang="en-US" dirty="0"/>
              </a:p>
            </p:txBody>
          </p:sp>
        </p:grpSp>
        <p:sp>
          <p:nvSpPr>
            <p:cNvPr id="38" name="Rectangle 37"/>
            <p:cNvSpPr/>
            <p:nvPr/>
          </p:nvSpPr>
          <p:spPr>
            <a:xfrm>
              <a:off x="2388312" y="5576616"/>
              <a:ext cx="1143000"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 P2</a:t>
              </a:r>
              <a:endParaRPr lang="en-US" sz="2400" dirty="0"/>
            </a:p>
          </p:txBody>
        </p:sp>
        <p:sp>
          <p:nvSpPr>
            <p:cNvPr id="39" name="TextBox 38"/>
            <p:cNvSpPr txBox="1"/>
            <p:nvPr/>
          </p:nvSpPr>
          <p:spPr>
            <a:xfrm>
              <a:off x="3304019" y="6067332"/>
              <a:ext cx="445245" cy="369332"/>
            </a:xfrm>
            <a:prstGeom prst="rect">
              <a:avLst/>
            </a:prstGeom>
            <a:noFill/>
          </p:spPr>
          <p:txBody>
            <a:bodyPr wrap="square" rtlCol="0">
              <a:spAutoFit/>
            </a:bodyPr>
            <a:lstStyle/>
            <a:p>
              <a:r>
                <a:rPr lang="en-US" dirty="0" smtClean="0"/>
                <a:t>8</a:t>
              </a:r>
              <a:endParaRPr lang="en-US" dirty="0"/>
            </a:p>
          </p:txBody>
        </p:sp>
        <p:sp>
          <p:nvSpPr>
            <p:cNvPr id="40" name="Rectangle 39"/>
            <p:cNvSpPr/>
            <p:nvPr/>
          </p:nvSpPr>
          <p:spPr>
            <a:xfrm>
              <a:off x="3578340" y="5575430"/>
              <a:ext cx="873568"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P3</a:t>
              </a:r>
              <a:endParaRPr lang="en-US" sz="2400" dirty="0"/>
            </a:p>
          </p:txBody>
        </p:sp>
        <p:sp>
          <p:nvSpPr>
            <p:cNvPr id="41" name="TextBox 40"/>
            <p:cNvSpPr txBox="1"/>
            <p:nvPr/>
          </p:nvSpPr>
          <p:spPr>
            <a:xfrm>
              <a:off x="4264905" y="6073740"/>
              <a:ext cx="445245" cy="369332"/>
            </a:xfrm>
            <a:prstGeom prst="rect">
              <a:avLst/>
            </a:prstGeom>
            <a:noFill/>
          </p:spPr>
          <p:txBody>
            <a:bodyPr wrap="square" rtlCol="0">
              <a:spAutoFit/>
            </a:bodyPr>
            <a:lstStyle/>
            <a:p>
              <a:r>
                <a:rPr lang="en-US" dirty="0" smtClean="0"/>
                <a:t>10</a:t>
              </a:r>
              <a:endParaRPr lang="en-US" dirty="0"/>
            </a:p>
          </p:txBody>
        </p:sp>
        <p:sp>
          <p:nvSpPr>
            <p:cNvPr id="42" name="Rectangle 41"/>
            <p:cNvSpPr/>
            <p:nvPr/>
          </p:nvSpPr>
          <p:spPr>
            <a:xfrm>
              <a:off x="4472042" y="5574257"/>
              <a:ext cx="873568"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 P4</a:t>
              </a:r>
              <a:endParaRPr lang="en-US" sz="2400" dirty="0"/>
            </a:p>
          </p:txBody>
        </p:sp>
        <p:sp>
          <p:nvSpPr>
            <p:cNvPr id="43" name="TextBox 42"/>
            <p:cNvSpPr txBox="1"/>
            <p:nvPr/>
          </p:nvSpPr>
          <p:spPr>
            <a:xfrm>
              <a:off x="5133210" y="6050493"/>
              <a:ext cx="445245" cy="369332"/>
            </a:xfrm>
            <a:prstGeom prst="rect">
              <a:avLst/>
            </a:prstGeom>
            <a:noFill/>
          </p:spPr>
          <p:txBody>
            <a:bodyPr wrap="square" rtlCol="0">
              <a:spAutoFit/>
            </a:bodyPr>
            <a:lstStyle/>
            <a:p>
              <a:r>
                <a:rPr lang="en-US" dirty="0" smtClean="0"/>
                <a:t>11</a:t>
              </a:r>
              <a:endParaRPr lang="en-US" dirty="0"/>
            </a:p>
          </p:txBody>
        </p:sp>
        <p:sp>
          <p:nvSpPr>
            <p:cNvPr id="44" name="Rectangle 43"/>
            <p:cNvSpPr/>
            <p:nvPr/>
          </p:nvSpPr>
          <p:spPr>
            <a:xfrm>
              <a:off x="5377339" y="5580674"/>
              <a:ext cx="873568"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 P5</a:t>
              </a:r>
              <a:endParaRPr lang="en-US" sz="2400" dirty="0"/>
            </a:p>
          </p:txBody>
        </p:sp>
        <p:sp>
          <p:nvSpPr>
            <p:cNvPr id="45" name="TextBox 44"/>
            <p:cNvSpPr txBox="1"/>
            <p:nvPr/>
          </p:nvSpPr>
          <p:spPr>
            <a:xfrm>
              <a:off x="6037293" y="6056700"/>
              <a:ext cx="445245" cy="369332"/>
            </a:xfrm>
            <a:prstGeom prst="rect">
              <a:avLst/>
            </a:prstGeom>
            <a:noFill/>
          </p:spPr>
          <p:txBody>
            <a:bodyPr wrap="square" rtlCol="0">
              <a:spAutoFit/>
            </a:bodyPr>
            <a:lstStyle/>
            <a:p>
              <a:r>
                <a:rPr lang="en-US" dirty="0" smtClean="0"/>
                <a:t>15</a:t>
              </a:r>
              <a:endParaRPr lang="en-US" dirty="0"/>
            </a:p>
          </p:txBody>
        </p:sp>
        <p:sp>
          <p:nvSpPr>
            <p:cNvPr id="46" name="Rectangle 45"/>
            <p:cNvSpPr/>
            <p:nvPr/>
          </p:nvSpPr>
          <p:spPr>
            <a:xfrm>
              <a:off x="6278798" y="5582624"/>
              <a:ext cx="873568"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P6</a:t>
              </a:r>
              <a:endParaRPr lang="en-US" sz="2400" dirty="0"/>
            </a:p>
          </p:txBody>
        </p:sp>
        <p:sp>
          <p:nvSpPr>
            <p:cNvPr id="47" name="TextBox 46"/>
            <p:cNvSpPr txBox="1"/>
            <p:nvPr/>
          </p:nvSpPr>
          <p:spPr>
            <a:xfrm>
              <a:off x="6914675" y="6050493"/>
              <a:ext cx="445245" cy="369332"/>
            </a:xfrm>
            <a:prstGeom prst="rect">
              <a:avLst/>
            </a:prstGeom>
            <a:noFill/>
          </p:spPr>
          <p:txBody>
            <a:bodyPr wrap="square" rtlCol="0">
              <a:spAutoFit/>
            </a:bodyPr>
            <a:lstStyle/>
            <a:p>
              <a:r>
                <a:rPr lang="en-US" dirty="0" smtClean="0"/>
                <a:t>18</a:t>
              </a:r>
              <a:endParaRPr lang="en-US" dirty="0"/>
            </a:p>
          </p:txBody>
        </p:sp>
        <p:sp>
          <p:nvSpPr>
            <p:cNvPr id="48" name="Rectangle 47"/>
            <p:cNvSpPr/>
            <p:nvPr/>
          </p:nvSpPr>
          <p:spPr>
            <a:xfrm>
              <a:off x="7197433" y="5585285"/>
              <a:ext cx="873568"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P2</a:t>
              </a:r>
              <a:endParaRPr lang="en-US" sz="2400" dirty="0"/>
            </a:p>
          </p:txBody>
        </p:sp>
        <p:sp>
          <p:nvSpPr>
            <p:cNvPr id="49" name="TextBox 48"/>
            <p:cNvSpPr txBox="1"/>
            <p:nvPr/>
          </p:nvSpPr>
          <p:spPr>
            <a:xfrm>
              <a:off x="7885597" y="6082510"/>
              <a:ext cx="445245" cy="369332"/>
            </a:xfrm>
            <a:prstGeom prst="rect">
              <a:avLst/>
            </a:prstGeom>
            <a:noFill/>
          </p:spPr>
          <p:txBody>
            <a:bodyPr wrap="square" rtlCol="0">
              <a:spAutoFit/>
            </a:bodyPr>
            <a:lstStyle/>
            <a:p>
              <a:r>
                <a:rPr lang="en-US" dirty="0" smtClean="0"/>
                <a:t>19</a:t>
              </a:r>
              <a:endParaRPr lang="en-US" dirty="0"/>
            </a:p>
          </p:txBody>
        </p:sp>
        <p:sp>
          <p:nvSpPr>
            <p:cNvPr id="50" name="Rectangle 49"/>
            <p:cNvSpPr/>
            <p:nvPr/>
          </p:nvSpPr>
          <p:spPr>
            <a:xfrm>
              <a:off x="8108219" y="5580669"/>
              <a:ext cx="835268"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 P5</a:t>
              </a:r>
              <a:endParaRPr lang="en-US" sz="2400" dirty="0"/>
            </a:p>
          </p:txBody>
        </p:sp>
        <p:sp>
          <p:nvSpPr>
            <p:cNvPr id="51" name="TextBox 50"/>
            <p:cNvSpPr txBox="1"/>
            <p:nvPr/>
          </p:nvSpPr>
          <p:spPr>
            <a:xfrm>
              <a:off x="8683069" y="6073740"/>
              <a:ext cx="445245" cy="369332"/>
            </a:xfrm>
            <a:prstGeom prst="rect">
              <a:avLst/>
            </a:prstGeom>
            <a:noFill/>
          </p:spPr>
          <p:txBody>
            <a:bodyPr wrap="square" rtlCol="0">
              <a:spAutoFit/>
            </a:bodyPr>
            <a:lstStyle/>
            <a:p>
              <a:r>
                <a:rPr lang="en-US" dirty="0" smtClean="0"/>
                <a:t>21</a:t>
              </a:r>
              <a:endParaRPr lang="en-US" dirty="0"/>
            </a:p>
          </p:txBody>
        </p:sp>
      </p:grpSp>
      <p:sp>
        <p:nvSpPr>
          <p:cNvPr id="5" name="Footer Placeholder 4"/>
          <p:cNvSpPr>
            <a:spLocks noGrp="1"/>
          </p:cNvSpPr>
          <p:nvPr>
            <p:ph type="ftr" sz="quarter" idx="11"/>
          </p:nvPr>
        </p:nvSpPr>
        <p:spPr/>
        <p:txBody>
          <a:bodyPr/>
          <a:lstStyle/>
          <a:p>
            <a:r>
              <a:rPr lang="en-US" smtClean="0"/>
              <a:t>Total 81 Slides</a:t>
            </a:r>
            <a:endParaRPr lang="en-US"/>
          </a:p>
        </p:txBody>
      </p:sp>
      <p:sp>
        <p:nvSpPr>
          <p:cNvPr id="6" name="Slide Number Placeholder 5"/>
          <p:cNvSpPr>
            <a:spLocks noGrp="1"/>
          </p:cNvSpPr>
          <p:nvPr>
            <p:ph type="sldNum" sz="quarter" idx="12"/>
          </p:nvPr>
        </p:nvSpPr>
        <p:spPr/>
        <p:txBody>
          <a:bodyPr/>
          <a:lstStyle/>
          <a:p>
            <a:fld id="{54CFA0A4-E8DA-4278-ABF3-83922433C952}" type="slidenum">
              <a:rPr lang="en-US" smtClean="0"/>
            </a:fld>
            <a:endParaRPr 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circle(in)">
                                      <p:cBhvr>
                                        <p:cTn id="7" dur="2000"/>
                                        <p:tgtEl>
                                          <p:spTgt spid="32"/>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grpId="0" nodeType="clickEffect">
                                  <p:stCondLst>
                                    <p:cond delay="0"/>
                                  </p:stCondLst>
                                  <p:childTnLst>
                                    <p:set>
                                      <p:cBhvr>
                                        <p:cTn id="11" dur="1" fill="hold">
                                          <p:stCondLst>
                                            <p:cond delay="0"/>
                                          </p:stCondLst>
                                        </p:cTn>
                                        <p:tgtEl>
                                          <p:spTgt spid="26"/>
                                        </p:tgtEl>
                                        <p:attrNameLst>
                                          <p:attrName>style.visibility</p:attrName>
                                        </p:attrNameLst>
                                      </p:cBhvr>
                                      <p:to>
                                        <p:strVal val="visible"/>
                                      </p:to>
                                    </p:set>
                                    <p:anim calcmode="lin" valueType="num">
                                      <p:cBhvr>
                                        <p:cTn id="12" dur="1000" fill="hold"/>
                                        <p:tgtEl>
                                          <p:spTgt spid="26"/>
                                        </p:tgtEl>
                                        <p:attrNameLst>
                                          <p:attrName>ppt_w</p:attrName>
                                        </p:attrNameLst>
                                      </p:cBhvr>
                                      <p:tavLst>
                                        <p:tav tm="0">
                                          <p:val>
                                            <p:fltVal val="0"/>
                                          </p:val>
                                        </p:tav>
                                        <p:tav tm="100000">
                                          <p:val>
                                            <p:strVal val="#ppt_w"/>
                                          </p:val>
                                        </p:tav>
                                      </p:tavLst>
                                    </p:anim>
                                    <p:anim calcmode="lin" valueType="num">
                                      <p:cBhvr>
                                        <p:cTn id="13" dur="1000" fill="hold"/>
                                        <p:tgtEl>
                                          <p:spTgt spid="26"/>
                                        </p:tgtEl>
                                        <p:attrNameLst>
                                          <p:attrName>ppt_h</p:attrName>
                                        </p:attrNameLst>
                                      </p:cBhvr>
                                      <p:tavLst>
                                        <p:tav tm="0">
                                          <p:val>
                                            <p:fltVal val="0"/>
                                          </p:val>
                                        </p:tav>
                                        <p:tav tm="100000">
                                          <p:val>
                                            <p:strVal val="#ppt_h"/>
                                          </p:val>
                                        </p:tav>
                                      </p:tavLst>
                                    </p:anim>
                                    <p:anim calcmode="lin" valueType="num">
                                      <p:cBhvr>
                                        <p:cTn id="14" dur="1000" fill="hold"/>
                                        <p:tgtEl>
                                          <p:spTgt spid="26"/>
                                        </p:tgtEl>
                                        <p:attrNameLst>
                                          <p:attrName>style.rotation</p:attrName>
                                        </p:attrNameLst>
                                      </p:cBhvr>
                                      <p:tavLst>
                                        <p:tav tm="0">
                                          <p:val>
                                            <p:fltVal val="90"/>
                                          </p:val>
                                        </p:tav>
                                        <p:tav tm="100000">
                                          <p:val>
                                            <p:fltVal val="0"/>
                                          </p:val>
                                        </p:tav>
                                      </p:tavLst>
                                    </p:anim>
                                    <p:animEffect transition="in" filter="fade">
                                      <p:cBhvr>
                                        <p:cTn id="15" dur="10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bldLvl="0" animBg="1"/>
      <p:bldP spid="32" grpId="0" bldLvl="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8036" y="284176"/>
            <a:ext cx="10418963" cy="1508760"/>
          </a:xfrm>
        </p:spPr>
        <p:txBody>
          <a:bodyPr>
            <a:normAutofit fontScale="90000"/>
          </a:bodyPr>
          <a:lstStyle/>
          <a:p>
            <a:br>
              <a:rPr lang="en-US" b="1" dirty="0"/>
            </a:br>
            <a:br>
              <a:rPr lang="en-US" b="1" dirty="0"/>
            </a:br>
            <a:endParaRPr lang="en-US" dirty="0"/>
          </a:p>
        </p:txBody>
      </p:sp>
      <p:sp>
        <p:nvSpPr>
          <p:cNvPr id="3" name="Content Placeholder 2"/>
          <p:cNvSpPr>
            <a:spLocks noGrp="1"/>
          </p:cNvSpPr>
          <p:nvPr>
            <p:ph idx="1"/>
          </p:nvPr>
        </p:nvSpPr>
        <p:spPr/>
        <p:txBody>
          <a:bodyPr/>
          <a:lstStyle/>
          <a:p>
            <a:r>
              <a:rPr lang="en-US" dirty="0" smtClean="0"/>
              <a:t>TAT=CT – AT</a:t>
            </a:r>
            <a:endParaRPr lang="en-US" dirty="0" smtClean="0"/>
          </a:p>
          <a:p>
            <a:pPr marL="0" indent="0">
              <a:buNone/>
            </a:pPr>
            <a:endParaRPr lang="en-US" dirty="0" smtClean="0"/>
          </a:p>
          <a:p>
            <a:endParaRPr lang="en-US" dirty="0"/>
          </a:p>
          <a:p>
            <a:endParaRPr lang="en-US" dirty="0" smtClean="0"/>
          </a:p>
          <a:p>
            <a:endParaRPr lang="en-US" dirty="0"/>
          </a:p>
          <a:p>
            <a:endParaRPr lang="en-US" dirty="0" smtClean="0"/>
          </a:p>
          <a:p>
            <a:endParaRPr lang="en-US" dirty="0"/>
          </a:p>
        </p:txBody>
      </p:sp>
      <p:graphicFrame>
        <p:nvGraphicFramePr>
          <p:cNvPr id="51" name="Table 50"/>
          <p:cNvGraphicFramePr>
            <a:graphicFrameLocks noGrp="1"/>
          </p:cNvGraphicFramePr>
          <p:nvPr/>
        </p:nvGraphicFramePr>
        <p:xfrm>
          <a:off x="4062865" y="1979714"/>
          <a:ext cx="7683890" cy="3928104"/>
        </p:xfrm>
        <a:graphic>
          <a:graphicData uri="http://schemas.openxmlformats.org/drawingml/2006/table">
            <a:tbl>
              <a:tblPr firstRow="1" bandRow="1">
                <a:tableStyleId>{5C22544A-7EE6-4342-B048-85BDC9FD1C3A}</a:tableStyleId>
              </a:tblPr>
              <a:tblGrid>
                <a:gridCol w="1099728"/>
                <a:gridCol w="1256779"/>
                <a:gridCol w="1151320"/>
                <a:gridCol w="1576488"/>
                <a:gridCol w="1457338"/>
                <a:gridCol w="1142237"/>
              </a:tblGrid>
              <a:tr h="1147156">
                <a:tc>
                  <a:txBody>
                    <a:bodyPr/>
                    <a:lstStyle/>
                    <a:p>
                      <a:pPr algn="ctr"/>
                      <a:r>
                        <a:rPr lang="en-US" dirty="0" smtClean="0"/>
                        <a:t>Process No</a:t>
                      </a:r>
                      <a:endParaRPr lang="en-US" dirty="0"/>
                    </a:p>
                  </a:txBody>
                  <a:tcPr/>
                </a:tc>
                <a:tc>
                  <a:txBody>
                    <a:bodyPr/>
                    <a:lstStyle/>
                    <a:p>
                      <a:pPr algn="ctr"/>
                      <a:r>
                        <a:rPr lang="en-US" dirty="0" smtClean="0"/>
                        <a:t>Arrival Time</a:t>
                      </a:r>
                      <a:endParaRPr lang="en-US" dirty="0" smtClean="0"/>
                    </a:p>
                    <a:p>
                      <a:pPr algn="ctr"/>
                      <a:r>
                        <a:rPr lang="en-US" dirty="0" smtClean="0"/>
                        <a:t>(AT)</a:t>
                      </a:r>
                      <a:endParaRPr lang="en-US" dirty="0"/>
                    </a:p>
                  </a:txBody>
                  <a:tcPr/>
                </a:tc>
                <a:tc>
                  <a:txBody>
                    <a:bodyPr/>
                    <a:lstStyle/>
                    <a:p>
                      <a:pPr algn="ctr"/>
                      <a:r>
                        <a:rPr lang="en-US" dirty="0" smtClean="0"/>
                        <a:t>Burst Time (BT)</a:t>
                      </a:r>
                      <a:endParaRPr lang="en-US" dirty="0"/>
                    </a:p>
                  </a:txBody>
                  <a:tcPr/>
                </a:tc>
                <a:tc>
                  <a:txBody>
                    <a:bodyPr/>
                    <a:lstStyle/>
                    <a:p>
                      <a:pPr algn="ctr"/>
                      <a:r>
                        <a:rPr lang="en-US" dirty="0" err="1" smtClean="0"/>
                        <a:t>CompletionTime</a:t>
                      </a:r>
                      <a:endParaRPr lang="en-US" dirty="0" smtClean="0"/>
                    </a:p>
                    <a:p>
                      <a:pPr algn="ctr"/>
                      <a:r>
                        <a:rPr lang="en-US" dirty="0" smtClean="0"/>
                        <a:t> (CT)</a:t>
                      </a:r>
                      <a:endParaRPr lang="en-US" dirty="0"/>
                    </a:p>
                  </a:txBody>
                  <a:tcPr/>
                </a:tc>
                <a:tc>
                  <a:txBody>
                    <a:bodyPr/>
                    <a:lstStyle/>
                    <a:p>
                      <a:pPr algn="ctr"/>
                      <a:r>
                        <a:rPr lang="en-US" dirty="0" smtClean="0"/>
                        <a:t>Turn </a:t>
                      </a:r>
                      <a:r>
                        <a:rPr lang="en-US" dirty="0" err="1" smtClean="0"/>
                        <a:t>Arround</a:t>
                      </a:r>
                      <a:r>
                        <a:rPr lang="en-US" dirty="0" smtClean="0"/>
                        <a:t> Time</a:t>
                      </a:r>
                      <a:endParaRPr lang="en-US" dirty="0" smtClean="0"/>
                    </a:p>
                    <a:p>
                      <a:pPr algn="ctr"/>
                      <a:r>
                        <a:rPr lang="en-US" dirty="0" smtClean="0"/>
                        <a:t>(TAT)</a:t>
                      </a:r>
                      <a:endParaRPr lang="en-US" dirty="0"/>
                    </a:p>
                  </a:txBody>
                  <a:tcPr/>
                </a:tc>
                <a:tc>
                  <a:txBody>
                    <a:bodyPr/>
                    <a:lstStyle/>
                    <a:p>
                      <a:pPr algn="ctr"/>
                      <a:r>
                        <a:rPr lang="en-US" dirty="0" smtClean="0"/>
                        <a:t>Waiting Time</a:t>
                      </a:r>
                      <a:endParaRPr lang="en-US" dirty="0" smtClean="0"/>
                    </a:p>
                    <a:p>
                      <a:pPr algn="ctr"/>
                      <a:r>
                        <a:rPr lang="en-US" dirty="0" smtClean="0"/>
                        <a:t>(WT)</a:t>
                      </a:r>
                      <a:endParaRPr lang="en-US" dirty="0"/>
                    </a:p>
                  </a:txBody>
                  <a:tcPr/>
                </a:tc>
              </a:tr>
              <a:tr h="456564">
                <a:tc>
                  <a:txBody>
                    <a:bodyPr/>
                    <a:lstStyle/>
                    <a:p>
                      <a:pPr algn="ctr"/>
                      <a:r>
                        <a:rPr lang="en-US" dirty="0" smtClean="0"/>
                        <a:t>1</a:t>
                      </a:r>
                      <a:endParaRPr lang="en-US" dirty="0"/>
                    </a:p>
                  </a:txBody>
                  <a:tcPr/>
                </a:tc>
                <a:tc>
                  <a:txBody>
                    <a:bodyPr/>
                    <a:lstStyle/>
                    <a:p>
                      <a:pPr algn="ctr"/>
                      <a:r>
                        <a:rPr lang="en-US" dirty="0" smtClean="0"/>
                        <a:t>0</a:t>
                      </a:r>
                      <a:endParaRPr lang="en-US" dirty="0"/>
                    </a:p>
                  </a:txBody>
                  <a:tcPr/>
                </a:tc>
                <a:tc>
                  <a:txBody>
                    <a:bodyPr/>
                    <a:lstStyle/>
                    <a:p>
                      <a:pPr algn="ctr"/>
                      <a:r>
                        <a:rPr lang="en-US" dirty="0" smtClean="0"/>
                        <a:t>4     </a:t>
                      </a:r>
                      <a:endParaRPr lang="en-US" dirty="0"/>
                    </a:p>
                  </a:txBody>
                  <a:tcPr/>
                </a:tc>
                <a:tc>
                  <a:txBody>
                    <a:bodyPr/>
                    <a:lstStyle/>
                    <a:p>
                      <a:pPr algn="ctr"/>
                      <a:r>
                        <a:rPr lang="en-US" dirty="0" smtClean="0"/>
                        <a:t>4</a:t>
                      </a:r>
                      <a:endParaRPr lang="en-US" dirty="0"/>
                    </a:p>
                  </a:txBody>
                  <a:tcPr/>
                </a:tc>
                <a:tc>
                  <a:txBody>
                    <a:bodyPr/>
                    <a:lstStyle/>
                    <a:p>
                      <a:endParaRPr lang="en-US"/>
                    </a:p>
                  </a:txBody>
                  <a:tcPr/>
                </a:tc>
                <a:tc>
                  <a:txBody>
                    <a:bodyPr/>
                    <a:lstStyle/>
                    <a:p>
                      <a:pPr algn="ctr"/>
                      <a:endParaRPr lang="en-US" dirty="0"/>
                    </a:p>
                  </a:txBody>
                  <a:tcPr/>
                </a:tc>
              </a:tr>
              <a:tr h="456564">
                <a:tc>
                  <a:txBody>
                    <a:bodyPr/>
                    <a:lstStyle/>
                    <a:p>
                      <a:pPr algn="ctr"/>
                      <a:r>
                        <a:rPr lang="en-US" dirty="0" smtClean="0"/>
                        <a:t>2</a:t>
                      </a:r>
                      <a:endParaRPr lang="en-US" dirty="0"/>
                    </a:p>
                  </a:txBody>
                  <a:tcPr/>
                </a:tc>
                <a:tc>
                  <a:txBody>
                    <a:bodyPr/>
                    <a:lstStyle/>
                    <a:p>
                      <a:pPr algn="ctr"/>
                      <a:r>
                        <a:rPr lang="en-US" dirty="0" smtClean="0"/>
                        <a:t>1</a:t>
                      </a:r>
                      <a:endParaRPr lang="en-US" dirty="0"/>
                    </a:p>
                  </a:txBody>
                  <a:tcPr/>
                </a:tc>
                <a:tc>
                  <a:txBody>
                    <a:bodyPr/>
                    <a:lstStyle/>
                    <a:p>
                      <a:pPr algn="ctr"/>
                      <a:r>
                        <a:rPr lang="en-US" dirty="0" smtClean="0"/>
                        <a:t>5    </a:t>
                      </a:r>
                      <a:endParaRPr lang="en-US" dirty="0"/>
                    </a:p>
                  </a:txBody>
                  <a:tcPr/>
                </a:tc>
                <a:tc>
                  <a:txBody>
                    <a:bodyPr/>
                    <a:lstStyle/>
                    <a:p>
                      <a:pPr algn="ctr"/>
                      <a:r>
                        <a:rPr lang="en-US" dirty="0" smtClean="0"/>
                        <a:t>19</a:t>
                      </a:r>
                      <a:endParaRPr lang="en-US" dirty="0"/>
                    </a:p>
                  </a:txBody>
                  <a:tcPr/>
                </a:tc>
                <a:tc>
                  <a:txBody>
                    <a:bodyPr/>
                    <a:lstStyle/>
                    <a:p>
                      <a:endParaRPr lang="en-US"/>
                    </a:p>
                  </a:txBody>
                  <a:tcPr/>
                </a:tc>
                <a:tc>
                  <a:txBody>
                    <a:bodyPr/>
                    <a:lstStyle/>
                    <a:p>
                      <a:pPr algn="ctr"/>
                      <a:endParaRPr lang="en-US" dirty="0"/>
                    </a:p>
                  </a:txBody>
                  <a:tcPr/>
                </a:tc>
              </a:tr>
              <a:tr h="456564">
                <a:tc>
                  <a:txBody>
                    <a:bodyPr/>
                    <a:lstStyle/>
                    <a:p>
                      <a:pPr algn="ctr"/>
                      <a:r>
                        <a:rPr lang="en-US" dirty="0" smtClean="0"/>
                        <a:t>3</a:t>
                      </a:r>
                      <a:endParaRPr lang="en-US" dirty="0"/>
                    </a:p>
                  </a:txBody>
                  <a:tcPr/>
                </a:tc>
                <a:tc>
                  <a:txBody>
                    <a:bodyPr/>
                    <a:lstStyle/>
                    <a:p>
                      <a:pPr algn="ctr"/>
                      <a:r>
                        <a:rPr lang="en-US" dirty="0" smtClean="0"/>
                        <a:t>2</a:t>
                      </a:r>
                      <a:endParaRPr lang="en-US" dirty="0"/>
                    </a:p>
                  </a:txBody>
                  <a:tcPr/>
                </a:tc>
                <a:tc>
                  <a:txBody>
                    <a:bodyPr/>
                    <a:lstStyle/>
                    <a:p>
                      <a:pPr algn="ctr"/>
                      <a:r>
                        <a:rPr lang="en-US" dirty="0" smtClean="0"/>
                        <a:t>2</a:t>
                      </a:r>
                      <a:endParaRPr lang="en-US" dirty="0"/>
                    </a:p>
                  </a:txBody>
                  <a:tcPr/>
                </a:tc>
                <a:tc>
                  <a:txBody>
                    <a:bodyPr/>
                    <a:lstStyle/>
                    <a:p>
                      <a:pPr algn="ctr"/>
                      <a:r>
                        <a:rPr lang="en-US" dirty="0" smtClean="0"/>
                        <a:t>10</a:t>
                      </a:r>
                      <a:endParaRPr lang="en-US" dirty="0"/>
                    </a:p>
                  </a:txBody>
                  <a:tcPr/>
                </a:tc>
                <a:tc>
                  <a:txBody>
                    <a:bodyPr/>
                    <a:lstStyle/>
                    <a:p>
                      <a:endParaRPr lang="en-US"/>
                    </a:p>
                  </a:txBody>
                  <a:tcPr/>
                </a:tc>
                <a:tc>
                  <a:txBody>
                    <a:bodyPr/>
                    <a:lstStyle/>
                    <a:p>
                      <a:pPr algn="ctr"/>
                      <a:endParaRPr lang="en-US" dirty="0"/>
                    </a:p>
                  </a:txBody>
                  <a:tcPr/>
                </a:tc>
              </a:tr>
              <a:tr h="456564">
                <a:tc>
                  <a:txBody>
                    <a:bodyPr/>
                    <a:lstStyle/>
                    <a:p>
                      <a:pPr algn="ctr"/>
                      <a:r>
                        <a:rPr lang="en-US" dirty="0" smtClean="0"/>
                        <a:t>4</a:t>
                      </a:r>
                      <a:endParaRPr lang="en-US" dirty="0"/>
                    </a:p>
                  </a:txBody>
                  <a:tcPr/>
                </a:tc>
                <a:tc>
                  <a:txBody>
                    <a:bodyPr/>
                    <a:lstStyle/>
                    <a:p>
                      <a:pPr algn="ctr"/>
                      <a:r>
                        <a:rPr lang="en-US" dirty="0" smtClean="0"/>
                        <a:t>3</a:t>
                      </a:r>
                      <a:endParaRPr lang="en-US" dirty="0"/>
                    </a:p>
                  </a:txBody>
                  <a:tcPr/>
                </a:tc>
                <a:tc>
                  <a:txBody>
                    <a:bodyPr/>
                    <a:lstStyle/>
                    <a:p>
                      <a:pPr algn="ctr"/>
                      <a:r>
                        <a:rPr lang="en-US" dirty="0" smtClean="0"/>
                        <a:t>1</a:t>
                      </a:r>
                      <a:endParaRPr lang="en-US" dirty="0"/>
                    </a:p>
                  </a:txBody>
                  <a:tcPr/>
                </a:tc>
                <a:tc>
                  <a:txBody>
                    <a:bodyPr/>
                    <a:lstStyle/>
                    <a:p>
                      <a:pPr algn="ctr"/>
                      <a:r>
                        <a:rPr lang="en-US" dirty="0" smtClean="0"/>
                        <a:t>11</a:t>
                      </a:r>
                      <a:endParaRPr lang="en-US" dirty="0"/>
                    </a:p>
                  </a:txBody>
                  <a:tcPr/>
                </a:tc>
                <a:tc>
                  <a:txBody>
                    <a:bodyPr/>
                    <a:lstStyle/>
                    <a:p>
                      <a:endParaRPr lang="en-US"/>
                    </a:p>
                  </a:txBody>
                  <a:tcPr/>
                </a:tc>
                <a:tc>
                  <a:txBody>
                    <a:bodyPr/>
                    <a:lstStyle/>
                    <a:p>
                      <a:pPr algn="ctr"/>
                      <a:endParaRPr lang="en-US" dirty="0"/>
                    </a:p>
                  </a:txBody>
                  <a:tcPr/>
                </a:tc>
              </a:tr>
              <a:tr h="456564">
                <a:tc>
                  <a:txBody>
                    <a:bodyPr/>
                    <a:lstStyle/>
                    <a:p>
                      <a:pPr algn="ctr"/>
                      <a:r>
                        <a:rPr lang="en-US" dirty="0" smtClean="0"/>
                        <a:t>5</a:t>
                      </a:r>
                      <a:endParaRPr lang="en-US" dirty="0"/>
                    </a:p>
                  </a:txBody>
                  <a:tcPr/>
                </a:tc>
                <a:tc>
                  <a:txBody>
                    <a:bodyPr/>
                    <a:lstStyle/>
                    <a:p>
                      <a:pPr algn="ctr"/>
                      <a:r>
                        <a:rPr lang="en-US" dirty="0" smtClean="0"/>
                        <a:t>4</a:t>
                      </a:r>
                      <a:endParaRPr lang="en-US" dirty="0"/>
                    </a:p>
                  </a:txBody>
                  <a:tcPr/>
                </a:tc>
                <a:tc>
                  <a:txBody>
                    <a:bodyPr/>
                    <a:lstStyle/>
                    <a:p>
                      <a:pPr algn="ctr"/>
                      <a:r>
                        <a:rPr lang="en-US" dirty="0" smtClean="0"/>
                        <a:t>6</a:t>
                      </a:r>
                      <a:endParaRPr lang="en-US" dirty="0"/>
                    </a:p>
                  </a:txBody>
                  <a:tcPr/>
                </a:tc>
                <a:tc>
                  <a:txBody>
                    <a:bodyPr/>
                    <a:lstStyle/>
                    <a:p>
                      <a:pPr algn="ctr"/>
                      <a:r>
                        <a:rPr lang="en-US" dirty="0" smtClean="0"/>
                        <a:t>21</a:t>
                      </a:r>
                      <a:endParaRPr lang="en-US" dirty="0"/>
                    </a:p>
                  </a:txBody>
                  <a:tcPr/>
                </a:tc>
                <a:tc>
                  <a:txBody>
                    <a:bodyPr/>
                    <a:lstStyle/>
                    <a:p>
                      <a:endParaRPr lang="en-US"/>
                    </a:p>
                  </a:txBody>
                  <a:tcPr/>
                </a:tc>
                <a:tc>
                  <a:txBody>
                    <a:bodyPr/>
                    <a:lstStyle/>
                    <a:p>
                      <a:pPr algn="ctr"/>
                      <a:endParaRPr lang="en-US" dirty="0"/>
                    </a:p>
                  </a:txBody>
                  <a:tcPr/>
                </a:tc>
              </a:tr>
              <a:tr h="456564">
                <a:tc>
                  <a:txBody>
                    <a:bodyPr/>
                    <a:lstStyle/>
                    <a:p>
                      <a:pPr algn="ctr"/>
                      <a:r>
                        <a:rPr lang="en-US" dirty="0" smtClean="0"/>
                        <a:t>6</a:t>
                      </a:r>
                      <a:endParaRPr lang="en-US" dirty="0"/>
                    </a:p>
                  </a:txBody>
                  <a:tcPr/>
                </a:tc>
                <a:tc>
                  <a:txBody>
                    <a:bodyPr/>
                    <a:lstStyle/>
                    <a:p>
                      <a:pPr algn="ctr"/>
                      <a:r>
                        <a:rPr lang="en-US" dirty="0" smtClean="0"/>
                        <a:t>5</a:t>
                      </a:r>
                      <a:endParaRPr lang="en-US" dirty="0"/>
                    </a:p>
                  </a:txBody>
                  <a:tcPr/>
                </a:tc>
                <a:tc>
                  <a:txBody>
                    <a:bodyPr/>
                    <a:lstStyle/>
                    <a:p>
                      <a:pPr algn="ctr"/>
                      <a:r>
                        <a:rPr lang="en-US" dirty="0" smtClean="0"/>
                        <a:t>3</a:t>
                      </a:r>
                      <a:endParaRPr lang="en-US" dirty="0"/>
                    </a:p>
                  </a:txBody>
                  <a:tcPr/>
                </a:tc>
                <a:tc>
                  <a:txBody>
                    <a:bodyPr/>
                    <a:lstStyle/>
                    <a:p>
                      <a:pPr algn="ctr"/>
                      <a:r>
                        <a:rPr lang="en-US" dirty="0" smtClean="0"/>
                        <a:t>18</a:t>
                      </a:r>
                      <a:endParaRPr lang="en-US" dirty="0"/>
                    </a:p>
                  </a:txBody>
                  <a:tcPr/>
                </a:tc>
                <a:tc>
                  <a:txBody>
                    <a:bodyPr/>
                    <a:lstStyle/>
                    <a:p>
                      <a:endParaRPr lang="en-US" dirty="0"/>
                    </a:p>
                  </a:txBody>
                  <a:tcPr/>
                </a:tc>
                <a:tc>
                  <a:txBody>
                    <a:bodyPr/>
                    <a:lstStyle/>
                    <a:p>
                      <a:pPr algn="ctr"/>
                      <a:endParaRPr lang="en-US" dirty="0"/>
                    </a:p>
                  </a:txBody>
                  <a:tcPr/>
                </a:tc>
              </a:tr>
            </a:tbl>
          </a:graphicData>
        </a:graphic>
      </p:graphicFrame>
      <p:sp>
        <p:nvSpPr>
          <p:cNvPr id="32" name="Flowchart: Sequential Access Storage 31"/>
          <p:cNvSpPr/>
          <p:nvPr/>
        </p:nvSpPr>
        <p:spPr>
          <a:xfrm>
            <a:off x="3321653" y="3144141"/>
            <a:ext cx="6217920" cy="1831744"/>
          </a:xfrm>
          <a:prstGeom prst="flowChartMagneticTape">
            <a:avLst/>
          </a:prstGeom>
          <a:ln>
            <a:solidFill>
              <a:schemeClr val="bg1">
                <a:lumMod val="95000"/>
                <a:lumOff val="5000"/>
              </a:schemeClr>
            </a:solidFill>
          </a:ln>
        </p:spPr>
        <p:style>
          <a:lnRef idx="1">
            <a:schemeClr val="accent3"/>
          </a:lnRef>
          <a:fillRef idx="2">
            <a:schemeClr val="accent3"/>
          </a:fillRef>
          <a:effectRef idx="1">
            <a:schemeClr val="accent3"/>
          </a:effectRef>
          <a:fontRef idx="minor">
            <a:schemeClr val="dk1"/>
          </a:fontRef>
        </p:style>
        <p:txBody>
          <a:bodyPr rtlCol="0" anchor="ctr"/>
          <a:lstStyle/>
          <a:p>
            <a:r>
              <a:rPr lang="en-US" dirty="0" smtClean="0">
                <a:solidFill>
                  <a:schemeClr val="bg1">
                    <a:lumMod val="95000"/>
                    <a:lumOff val="5000"/>
                  </a:schemeClr>
                </a:solidFill>
              </a:rPr>
              <a:t>For Fill the column of Turn Around Time  perform this,</a:t>
            </a:r>
            <a:endParaRPr lang="en-US" dirty="0" smtClean="0">
              <a:solidFill>
                <a:schemeClr val="bg1">
                  <a:lumMod val="95000"/>
                  <a:lumOff val="5000"/>
                </a:schemeClr>
              </a:solidFill>
            </a:endParaRPr>
          </a:p>
          <a:p>
            <a:r>
              <a:rPr lang="en-US" sz="2000" b="1" dirty="0" smtClean="0">
                <a:solidFill>
                  <a:schemeClr val="bg1">
                    <a:lumMod val="95000"/>
                    <a:lumOff val="5000"/>
                  </a:schemeClr>
                </a:solidFill>
              </a:rPr>
              <a:t>Completion Time - Arrival Time </a:t>
            </a:r>
            <a:endParaRPr lang="en-US" sz="2000" b="1" dirty="0" smtClean="0">
              <a:solidFill>
                <a:schemeClr val="bg1">
                  <a:lumMod val="95000"/>
                  <a:lumOff val="5000"/>
                </a:schemeClr>
              </a:solidFill>
            </a:endParaRPr>
          </a:p>
        </p:txBody>
      </p:sp>
      <p:sp>
        <p:nvSpPr>
          <p:cNvPr id="52" name="Title 1"/>
          <p:cNvSpPr txBox="1"/>
          <p:nvPr/>
        </p:nvSpPr>
        <p:spPr>
          <a:xfrm>
            <a:off x="0" y="182880"/>
            <a:ext cx="12192000" cy="1626895"/>
          </a:xfrm>
          <a:prstGeom prst="rect">
            <a:avLst/>
          </a:prstGeom>
          <a:solidFill>
            <a:schemeClr val="accent2"/>
          </a:solidFill>
        </p:spPr>
        <p:txBody>
          <a:bodyPr vert="horz" lIns="91440" tIns="45720" rIns="91440" bIns="45720" rtlCol="0" anchor="ctr">
            <a:normAutofit fontScale="90000" lnSpcReduction="20000"/>
          </a:bodyPr>
          <a:lst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a:lstStyle>
          <a:p>
            <a:br>
              <a:rPr lang="en-US" b="1" dirty="0" smtClean="0"/>
            </a:br>
            <a:br>
              <a:rPr lang="en-US" b="1" dirty="0" smtClean="0"/>
            </a:br>
            <a:r>
              <a:rPr lang="en-US" b="1" dirty="0">
                <a:effectLst>
                  <a:outerShdw blurRad="38100" dist="38100" dir="2700000" algn="tl">
                    <a:srgbClr val="000000">
                      <a:alpha val="43137"/>
                    </a:srgbClr>
                  </a:outerShdw>
                </a:effectLst>
              </a:rPr>
              <a:t>Round-Robin (RR) </a:t>
            </a:r>
            <a:r>
              <a:rPr lang="en-US" b="1" dirty="0"/>
              <a:t>Performance</a:t>
            </a:r>
            <a:br>
              <a:rPr lang="en-US" b="1" dirty="0"/>
            </a:br>
            <a:endParaRPr lang="en-US" dirty="0"/>
          </a:p>
        </p:txBody>
      </p:sp>
      <p:sp>
        <p:nvSpPr>
          <p:cNvPr id="5" name="Footer Placeholder 4"/>
          <p:cNvSpPr>
            <a:spLocks noGrp="1"/>
          </p:cNvSpPr>
          <p:nvPr>
            <p:ph type="ftr" sz="quarter" idx="11"/>
          </p:nvPr>
        </p:nvSpPr>
        <p:spPr/>
        <p:txBody>
          <a:bodyPr/>
          <a:lstStyle/>
          <a:p>
            <a:r>
              <a:rPr lang="en-US" smtClean="0"/>
              <a:t>Total 81 Slides</a:t>
            </a:r>
            <a:endParaRPr lang="en-US"/>
          </a:p>
        </p:txBody>
      </p:sp>
      <p:sp>
        <p:nvSpPr>
          <p:cNvPr id="53" name="Slide Number Placeholder 52"/>
          <p:cNvSpPr>
            <a:spLocks noGrp="1"/>
          </p:cNvSpPr>
          <p:nvPr>
            <p:ph type="sldNum" sz="quarter" idx="12"/>
          </p:nvPr>
        </p:nvSpPr>
        <p:spPr/>
        <p:txBody>
          <a:bodyPr/>
          <a:lstStyle/>
          <a:p>
            <a:fld id="{F786D4BC-F94B-4070-BC7E-46CD478BA6CC}" type="slidenum">
              <a:rPr lang="en-US" smtClean="0"/>
            </a:fld>
            <a:endParaRPr lang="en-US"/>
          </a:p>
        </p:txBody>
      </p:sp>
      <p:grpSp>
        <p:nvGrpSpPr>
          <p:cNvPr id="37" name="Group 36"/>
          <p:cNvGrpSpPr/>
          <p:nvPr/>
        </p:nvGrpSpPr>
        <p:grpSpPr>
          <a:xfrm>
            <a:off x="1454120" y="5985645"/>
            <a:ext cx="8085453" cy="877585"/>
            <a:chOff x="1042861" y="5574257"/>
            <a:chExt cx="8085453" cy="877585"/>
          </a:xfrm>
        </p:grpSpPr>
        <p:grpSp>
          <p:nvGrpSpPr>
            <p:cNvPr id="38" name="Group 37"/>
            <p:cNvGrpSpPr/>
            <p:nvPr/>
          </p:nvGrpSpPr>
          <p:grpSpPr>
            <a:xfrm>
              <a:off x="1042861" y="5583238"/>
              <a:ext cx="1546316" cy="853426"/>
              <a:chOff x="3480547" y="5150225"/>
              <a:chExt cx="1546316" cy="853426"/>
            </a:xfrm>
          </p:grpSpPr>
          <p:sp>
            <p:nvSpPr>
              <p:cNvPr id="84" name="Rectangle 83"/>
              <p:cNvSpPr/>
              <p:nvPr/>
            </p:nvSpPr>
            <p:spPr>
              <a:xfrm>
                <a:off x="3644153" y="5150225"/>
                <a:ext cx="1143000"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 P1</a:t>
                </a:r>
                <a:endParaRPr lang="en-US" sz="2400" dirty="0"/>
              </a:p>
            </p:txBody>
          </p:sp>
          <p:sp>
            <p:nvSpPr>
              <p:cNvPr id="85" name="TextBox 84"/>
              <p:cNvSpPr txBox="1"/>
              <p:nvPr/>
            </p:nvSpPr>
            <p:spPr>
              <a:xfrm>
                <a:off x="3480547" y="5634319"/>
                <a:ext cx="295835" cy="369332"/>
              </a:xfrm>
              <a:prstGeom prst="rect">
                <a:avLst/>
              </a:prstGeom>
              <a:noFill/>
            </p:spPr>
            <p:txBody>
              <a:bodyPr wrap="square" rtlCol="0">
                <a:spAutoFit/>
              </a:bodyPr>
              <a:lstStyle/>
              <a:p>
                <a:r>
                  <a:rPr lang="en-US" dirty="0" smtClean="0"/>
                  <a:t>0</a:t>
                </a:r>
                <a:endParaRPr lang="en-US" dirty="0"/>
              </a:p>
            </p:txBody>
          </p:sp>
          <p:sp>
            <p:nvSpPr>
              <p:cNvPr id="86" name="TextBox 85"/>
              <p:cNvSpPr txBox="1"/>
              <p:nvPr/>
            </p:nvSpPr>
            <p:spPr>
              <a:xfrm>
                <a:off x="4581618" y="5593364"/>
                <a:ext cx="445245" cy="369332"/>
              </a:xfrm>
              <a:prstGeom prst="rect">
                <a:avLst/>
              </a:prstGeom>
              <a:noFill/>
            </p:spPr>
            <p:txBody>
              <a:bodyPr wrap="square" rtlCol="0">
                <a:spAutoFit/>
              </a:bodyPr>
              <a:lstStyle/>
              <a:p>
                <a:r>
                  <a:rPr lang="en-US" dirty="0"/>
                  <a:t>4</a:t>
                </a:r>
                <a:endParaRPr lang="en-US" dirty="0"/>
              </a:p>
            </p:txBody>
          </p:sp>
        </p:grpSp>
        <p:sp>
          <p:nvSpPr>
            <p:cNvPr id="39" name="Rectangle 38"/>
            <p:cNvSpPr/>
            <p:nvPr/>
          </p:nvSpPr>
          <p:spPr>
            <a:xfrm>
              <a:off x="2388312" y="5576616"/>
              <a:ext cx="1143000"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 P2</a:t>
              </a:r>
              <a:endParaRPr lang="en-US" sz="2400" dirty="0"/>
            </a:p>
          </p:txBody>
        </p:sp>
        <p:sp>
          <p:nvSpPr>
            <p:cNvPr id="40" name="TextBox 39"/>
            <p:cNvSpPr txBox="1"/>
            <p:nvPr/>
          </p:nvSpPr>
          <p:spPr>
            <a:xfrm>
              <a:off x="3304019" y="6067332"/>
              <a:ext cx="445245" cy="369332"/>
            </a:xfrm>
            <a:prstGeom prst="rect">
              <a:avLst/>
            </a:prstGeom>
            <a:noFill/>
          </p:spPr>
          <p:txBody>
            <a:bodyPr wrap="square" rtlCol="0">
              <a:spAutoFit/>
            </a:bodyPr>
            <a:lstStyle/>
            <a:p>
              <a:r>
                <a:rPr lang="en-US" dirty="0" smtClean="0"/>
                <a:t>8</a:t>
              </a:r>
              <a:endParaRPr lang="en-US" dirty="0"/>
            </a:p>
          </p:txBody>
        </p:sp>
        <p:sp>
          <p:nvSpPr>
            <p:cNvPr id="41" name="Rectangle 40"/>
            <p:cNvSpPr/>
            <p:nvPr/>
          </p:nvSpPr>
          <p:spPr>
            <a:xfrm>
              <a:off x="3578340" y="5575430"/>
              <a:ext cx="873568"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P3</a:t>
              </a:r>
              <a:endParaRPr lang="en-US" sz="2400" dirty="0"/>
            </a:p>
          </p:txBody>
        </p:sp>
        <p:sp>
          <p:nvSpPr>
            <p:cNvPr id="42" name="TextBox 41"/>
            <p:cNvSpPr txBox="1"/>
            <p:nvPr/>
          </p:nvSpPr>
          <p:spPr>
            <a:xfrm>
              <a:off x="4264905" y="6073740"/>
              <a:ext cx="445245" cy="369332"/>
            </a:xfrm>
            <a:prstGeom prst="rect">
              <a:avLst/>
            </a:prstGeom>
            <a:noFill/>
          </p:spPr>
          <p:txBody>
            <a:bodyPr wrap="square" rtlCol="0">
              <a:spAutoFit/>
            </a:bodyPr>
            <a:lstStyle/>
            <a:p>
              <a:r>
                <a:rPr lang="en-US" dirty="0" smtClean="0"/>
                <a:t>10</a:t>
              </a:r>
              <a:endParaRPr lang="en-US" dirty="0"/>
            </a:p>
          </p:txBody>
        </p:sp>
        <p:sp>
          <p:nvSpPr>
            <p:cNvPr id="43" name="Rectangle 42"/>
            <p:cNvSpPr/>
            <p:nvPr/>
          </p:nvSpPr>
          <p:spPr>
            <a:xfrm>
              <a:off x="4472042" y="5574257"/>
              <a:ext cx="873568"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 P4</a:t>
              </a:r>
              <a:endParaRPr lang="en-US" sz="2400" dirty="0"/>
            </a:p>
          </p:txBody>
        </p:sp>
        <p:sp>
          <p:nvSpPr>
            <p:cNvPr id="44" name="TextBox 43"/>
            <p:cNvSpPr txBox="1"/>
            <p:nvPr/>
          </p:nvSpPr>
          <p:spPr>
            <a:xfrm>
              <a:off x="5133210" y="6050493"/>
              <a:ext cx="445245" cy="369332"/>
            </a:xfrm>
            <a:prstGeom prst="rect">
              <a:avLst/>
            </a:prstGeom>
            <a:noFill/>
          </p:spPr>
          <p:txBody>
            <a:bodyPr wrap="square" rtlCol="0">
              <a:spAutoFit/>
            </a:bodyPr>
            <a:lstStyle/>
            <a:p>
              <a:r>
                <a:rPr lang="en-US" dirty="0" smtClean="0"/>
                <a:t>11</a:t>
              </a:r>
              <a:endParaRPr lang="en-US" dirty="0"/>
            </a:p>
          </p:txBody>
        </p:sp>
        <p:sp>
          <p:nvSpPr>
            <p:cNvPr id="45" name="Rectangle 44"/>
            <p:cNvSpPr/>
            <p:nvPr/>
          </p:nvSpPr>
          <p:spPr>
            <a:xfrm>
              <a:off x="5377339" y="5580674"/>
              <a:ext cx="873568"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 P5</a:t>
              </a:r>
              <a:endParaRPr lang="en-US" sz="2400" dirty="0"/>
            </a:p>
          </p:txBody>
        </p:sp>
        <p:sp>
          <p:nvSpPr>
            <p:cNvPr id="46" name="TextBox 45"/>
            <p:cNvSpPr txBox="1"/>
            <p:nvPr/>
          </p:nvSpPr>
          <p:spPr>
            <a:xfrm>
              <a:off x="6037293" y="6056700"/>
              <a:ext cx="445245" cy="369332"/>
            </a:xfrm>
            <a:prstGeom prst="rect">
              <a:avLst/>
            </a:prstGeom>
            <a:noFill/>
          </p:spPr>
          <p:txBody>
            <a:bodyPr wrap="square" rtlCol="0">
              <a:spAutoFit/>
            </a:bodyPr>
            <a:lstStyle/>
            <a:p>
              <a:r>
                <a:rPr lang="en-US" dirty="0" smtClean="0"/>
                <a:t>15</a:t>
              </a:r>
              <a:endParaRPr lang="en-US" dirty="0"/>
            </a:p>
          </p:txBody>
        </p:sp>
        <p:sp>
          <p:nvSpPr>
            <p:cNvPr id="47" name="Rectangle 46"/>
            <p:cNvSpPr/>
            <p:nvPr/>
          </p:nvSpPr>
          <p:spPr>
            <a:xfrm>
              <a:off x="6278798" y="5582624"/>
              <a:ext cx="873568"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P6</a:t>
              </a:r>
              <a:endParaRPr lang="en-US" sz="2400" dirty="0"/>
            </a:p>
          </p:txBody>
        </p:sp>
        <p:sp>
          <p:nvSpPr>
            <p:cNvPr id="48" name="TextBox 47"/>
            <p:cNvSpPr txBox="1"/>
            <p:nvPr/>
          </p:nvSpPr>
          <p:spPr>
            <a:xfrm>
              <a:off x="6914675" y="6050493"/>
              <a:ext cx="445245" cy="369332"/>
            </a:xfrm>
            <a:prstGeom prst="rect">
              <a:avLst/>
            </a:prstGeom>
            <a:noFill/>
          </p:spPr>
          <p:txBody>
            <a:bodyPr wrap="square" rtlCol="0">
              <a:spAutoFit/>
            </a:bodyPr>
            <a:lstStyle/>
            <a:p>
              <a:r>
                <a:rPr lang="en-US" dirty="0" smtClean="0"/>
                <a:t>18</a:t>
              </a:r>
              <a:endParaRPr lang="en-US" dirty="0"/>
            </a:p>
          </p:txBody>
        </p:sp>
        <p:sp>
          <p:nvSpPr>
            <p:cNvPr id="49" name="Rectangle 48"/>
            <p:cNvSpPr/>
            <p:nvPr/>
          </p:nvSpPr>
          <p:spPr>
            <a:xfrm>
              <a:off x="7197433" y="5585285"/>
              <a:ext cx="873568"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P2</a:t>
              </a:r>
              <a:endParaRPr lang="en-US" sz="2400" dirty="0"/>
            </a:p>
          </p:txBody>
        </p:sp>
        <p:sp>
          <p:nvSpPr>
            <p:cNvPr id="50" name="TextBox 49"/>
            <p:cNvSpPr txBox="1"/>
            <p:nvPr/>
          </p:nvSpPr>
          <p:spPr>
            <a:xfrm>
              <a:off x="7885597" y="6082510"/>
              <a:ext cx="445245" cy="369332"/>
            </a:xfrm>
            <a:prstGeom prst="rect">
              <a:avLst/>
            </a:prstGeom>
            <a:noFill/>
          </p:spPr>
          <p:txBody>
            <a:bodyPr wrap="square" rtlCol="0">
              <a:spAutoFit/>
            </a:bodyPr>
            <a:lstStyle/>
            <a:p>
              <a:r>
                <a:rPr lang="en-US" dirty="0" smtClean="0"/>
                <a:t>19</a:t>
              </a:r>
              <a:endParaRPr lang="en-US" dirty="0"/>
            </a:p>
          </p:txBody>
        </p:sp>
        <p:sp>
          <p:nvSpPr>
            <p:cNvPr id="82" name="Rectangle 81"/>
            <p:cNvSpPr/>
            <p:nvPr/>
          </p:nvSpPr>
          <p:spPr>
            <a:xfrm>
              <a:off x="8108219" y="5580669"/>
              <a:ext cx="835268"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 P5</a:t>
              </a:r>
              <a:endParaRPr lang="en-US" sz="2400" dirty="0"/>
            </a:p>
          </p:txBody>
        </p:sp>
        <p:sp>
          <p:nvSpPr>
            <p:cNvPr id="83" name="TextBox 82"/>
            <p:cNvSpPr txBox="1"/>
            <p:nvPr/>
          </p:nvSpPr>
          <p:spPr>
            <a:xfrm>
              <a:off x="8683069" y="6073740"/>
              <a:ext cx="445245" cy="369332"/>
            </a:xfrm>
            <a:prstGeom prst="rect">
              <a:avLst/>
            </a:prstGeom>
            <a:noFill/>
          </p:spPr>
          <p:txBody>
            <a:bodyPr wrap="square" rtlCol="0">
              <a:spAutoFit/>
            </a:bodyPr>
            <a:lstStyle/>
            <a:p>
              <a:r>
                <a:rPr lang="en-US" dirty="0" smtClean="0"/>
                <a:t>21</a:t>
              </a:r>
              <a:endParaRPr lang="en-US" dirty="0"/>
            </a:p>
          </p:txBody>
        </p: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circle(in)">
                                      <p:cBhvr>
                                        <p:cTn id="7" dur="20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bldLvl="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7927" y="284176"/>
            <a:ext cx="10599072" cy="1508760"/>
          </a:xfrm>
        </p:spPr>
        <p:txBody>
          <a:bodyPr>
            <a:normAutofit fontScale="90000"/>
          </a:bodyPr>
          <a:lstStyle/>
          <a:p>
            <a:br>
              <a:rPr lang="en-US" b="1" dirty="0"/>
            </a:br>
            <a:br>
              <a:rPr lang="en-US" b="1" dirty="0"/>
            </a:br>
            <a:endParaRPr lang="en-US" dirty="0"/>
          </a:p>
        </p:txBody>
      </p:sp>
      <p:sp>
        <p:nvSpPr>
          <p:cNvPr id="3" name="Content Placeholder 2"/>
          <p:cNvSpPr>
            <a:spLocks noGrp="1"/>
          </p:cNvSpPr>
          <p:nvPr>
            <p:ph idx="1"/>
          </p:nvPr>
        </p:nvSpPr>
        <p:spPr/>
        <p:txBody>
          <a:bodyPr/>
          <a:lstStyle/>
          <a:p>
            <a:r>
              <a:rPr lang="en-US" dirty="0" smtClean="0"/>
              <a:t>TAT=CT – AT</a:t>
            </a:r>
            <a:endParaRPr lang="en-US" dirty="0" smtClean="0"/>
          </a:p>
          <a:p>
            <a:pPr marL="0" indent="0">
              <a:buNone/>
            </a:pPr>
            <a:endParaRPr lang="en-US" dirty="0"/>
          </a:p>
          <a:p>
            <a:endParaRPr lang="en-US" dirty="0" smtClean="0"/>
          </a:p>
          <a:p>
            <a:endParaRPr lang="en-US" dirty="0"/>
          </a:p>
          <a:p>
            <a:endParaRPr lang="en-US" dirty="0" smtClean="0"/>
          </a:p>
          <a:p>
            <a:endParaRPr lang="en-US" dirty="0"/>
          </a:p>
        </p:txBody>
      </p:sp>
      <p:graphicFrame>
        <p:nvGraphicFramePr>
          <p:cNvPr id="26" name="Table 25"/>
          <p:cNvGraphicFramePr>
            <a:graphicFrameLocks noGrp="1"/>
          </p:cNvGraphicFramePr>
          <p:nvPr/>
        </p:nvGraphicFramePr>
        <p:xfrm>
          <a:off x="4062865" y="1979714"/>
          <a:ext cx="7683890" cy="4017038"/>
        </p:xfrm>
        <a:graphic>
          <a:graphicData uri="http://schemas.openxmlformats.org/drawingml/2006/table">
            <a:tbl>
              <a:tblPr firstRow="1" bandRow="1">
                <a:tableStyleId>{5C22544A-7EE6-4342-B048-85BDC9FD1C3A}</a:tableStyleId>
              </a:tblPr>
              <a:tblGrid>
                <a:gridCol w="1099728"/>
                <a:gridCol w="1256779"/>
                <a:gridCol w="1151320"/>
                <a:gridCol w="1576488"/>
                <a:gridCol w="1457338"/>
                <a:gridCol w="1142237"/>
              </a:tblGrid>
              <a:tr h="1147156">
                <a:tc>
                  <a:txBody>
                    <a:bodyPr/>
                    <a:lstStyle/>
                    <a:p>
                      <a:pPr algn="ctr"/>
                      <a:r>
                        <a:rPr lang="en-US" dirty="0" smtClean="0"/>
                        <a:t>Process No</a:t>
                      </a:r>
                      <a:endParaRPr lang="en-US" dirty="0"/>
                    </a:p>
                  </a:txBody>
                  <a:tcPr/>
                </a:tc>
                <a:tc>
                  <a:txBody>
                    <a:bodyPr/>
                    <a:lstStyle/>
                    <a:p>
                      <a:pPr algn="ctr"/>
                      <a:r>
                        <a:rPr lang="en-US" dirty="0" smtClean="0"/>
                        <a:t>Arrival Time</a:t>
                      </a:r>
                      <a:endParaRPr lang="en-US" dirty="0" smtClean="0"/>
                    </a:p>
                    <a:p>
                      <a:pPr algn="ctr"/>
                      <a:r>
                        <a:rPr lang="en-US" dirty="0" smtClean="0"/>
                        <a:t>(AT)</a:t>
                      </a:r>
                      <a:endParaRPr lang="en-US" dirty="0"/>
                    </a:p>
                  </a:txBody>
                  <a:tcPr/>
                </a:tc>
                <a:tc>
                  <a:txBody>
                    <a:bodyPr/>
                    <a:lstStyle/>
                    <a:p>
                      <a:pPr algn="ctr"/>
                      <a:r>
                        <a:rPr lang="en-US" dirty="0" smtClean="0"/>
                        <a:t>Burst Time (BT)</a:t>
                      </a:r>
                      <a:endParaRPr lang="en-US" dirty="0"/>
                    </a:p>
                  </a:txBody>
                  <a:tcPr/>
                </a:tc>
                <a:tc>
                  <a:txBody>
                    <a:bodyPr/>
                    <a:lstStyle/>
                    <a:p>
                      <a:pPr algn="ctr"/>
                      <a:r>
                        <a:rPr lang="en-US" dirty="0" err="1" smtClean="0"/>
                        <a:t>CompletionTime</a:t>
                      </a:r>
                      <a:endParaRPr lang="en-US" dirty="0" smtClean="0"/>
                    </a:p>
                    <a:p>
                      <a:pPr algn="ctr"/>
                      <a:r>
                        <a:rPr lang="en-US" dirty="0" smtClean="0"/>
                        <a:t> (CT)</a:t>
                      </a:r>
                      <a:endParaRPr lang="en-US" dirty="0"/>
                    </a:p>
                  </a:txBody>
                  <a:tcPr/>
                </a:tc>
                <a:tc>
                  <a:txBody>
                    <a:bodyPr/>
                    <a:lstStyle/>
                    <a:p>
                      <a:pPr algn="ctr"/>
                      <a:r>
                        <a:rPr lang="en-US" dirty="0" smtClean="0"/>
                        <a:t>Turn </a:t>
                      </a:r>
                      <a:r>
                        <a:rPr lang="en-US" dirty="0" err="1" smtClean="0"/>
                        <a:t>Arround</a:t>
                      </a:r>
                      <a:r>
                        <a:rPr lang="en-US" dirty="0" smtClean="0"/>
                        <a:t> Time</a:t>
                      </a:r>
                      <a:endParaRPr lang="en-US" dirty="0" smtClean="0"/>
                    </a:p>
                    <a:p>
                      <a:pPr algn="ctr"/>
                      <a:r>
                        <a:rPr lang="en-US" dirty="0" smtClean="0"/>
                        <a:t>(TAT)</a:t>
                      </a:r>
                      <a:endParaRPr lang="en-US" dirty="0"/>
                    </a:p>
                  </a:txBody>
                  <a:tcPr/>
                </a:tc>
                <a:tc>
                  <a:txBody>
                    <a:bodyPr/>
                    <a:lstStyle/>
                    <a:p>
                      <a:pPr algn="ctr"/>
                      <a:r>
                        <a:rPr lang="en-US" dirty="0" smtClean="0"/>
                        <a:t>Waiting Time</a:t>
                      </a:r>
                      <a:endParaRPr lang="en-US" dirty="0" smtClean="0"/>
                    </a:p>
                    <a:p>
                      <a:pPr algn="ctr"/>
                      <a:r>
                        <a:rPr lang="en-US" dirty="0" smtClean="0"/>
                        <a:t>(WT)</a:t>
                      </a:r>
                      <a:endParaRPr lang="en-US" dirty="0"/>
                    </a:p>
                  </a:txBody>
                  <a:tcPr/>
                </a:tc>
              </a:tr>
              <a:tr h="456564">
                <a:tc>
                  <a:txBody>
                    <a:bodyPr/>
                    <a:lstStyle/>
                    <a:p>
                      <a:pPr algn="ctr"/>
                      <a:r>
                        <a:rPr lang="en-US" dirty="0" smtClean="0"/>
                        <a:t>1</a:t>
                      </a:r>
                      <a:endParaRPr lang="en-US" dirty="0"/>
                    </a:p>
                  </a:txBody>
                  <a:tcPr/>
                </a:tc>
                <a:tc>
                  <a:txBody>
                    <a:bodyPr/>
                    <a:lstStyle/>
                    <a:p>
                      <a:pPr algn="ctr"/>
                      <a:r>
                        <a:rPr lang="en-US" dirty="0" smtClean="0"/>
                        <a:t>0</a:t>
                      </a:r>
                      <a:endParaRPr lang="en-US" dirty="0"/>
                    </a:p>
                  </a:txBody>
                  <a:tcPr/>
                </a:tc>
                <a:tc>
                  <a:txBody>
                    <a:bodyPr/>
                    <a:lstStyle/>
                    <a:p>
                      <a:pPr algn="ctr"/>
                      <a:r>
                        <a:rPr lang="en-US" dirty="0" smtClean="0"/>
                        <a:t>4     </a:t>
                      </a:r>
                      <a:endParaRPr lang="en-US" dirty="0"/>
                    </a:p>
                  </a:txBody>
                  <a:tcPr/>
                </a:tc>
                <a:tc>
                  <a:txBody>
                    <a:bodyPr/>
                    <a:lstStyle/>
                    <a:p>
                      <a:pPr algn="ctr"/>
                      <a:r>
                        <a:rPr lang="en-US" dirty="0" smtClean="0"/>
                        <a:t>4</a:t>
                      </a:r>
                      <a:endParaRPr lang="en-US" dirty="0"/>
                    </a:p>
                  </a:txBody>
                  <a:tcPr/>
                </a:tc>
                <a:tc>
                  <a:txBody>
                    <a:bodyPr/>
                    <a:lstStyle/>
                    <a:p>
                      <a:pPr algn="ctr"/>
                      <a:r>
                        <a:rPr lang="en-US" dirty="0" smtClean="0"/>
                        <a:t>4</a:t>
                      </a:r>
                      <a:endParaRPr lang="en-US" dirty="0"/>
                    </a:p>
                  </a:txBody>
                  <a:tcPr/>
                </a:tc>
                <a:tc>
                  <a:txBody>
                    <a:bodyPr/>
                    <a:lstStyle/>
                    <a:p>
                      <a:pPr algn="ctr"/>
                      <a:endParaRPr lang="en-US" dirty="0"/>
                    </a:p>
                  </a:txBody>
                  <a:tcPr/>
                </a:tc>
              </a:tr>
              <a:tr h="456564">
                <a:tc>
                  <a:txBody>
                    <a:bodyPr/>
                    <a:lstStyle/>
                    <a:p>
                      <a:pPr algn="ctr"/>
                      <a:r>
                        <a:rPr lang="en-US" dirty="0" smtClean="0"/>
                        <a:t>2</a:t>
                      </a:r>
                      <a:endParaRPr lang="en-US" dirty="0"/>
                    </a:p>
                  </a:txBody>
                  <a:tcPr/>
                </a:tc>
                <a:tc>
                  <a:txBody>
                    <a:bodyPr/>
                    <a:lstStyle/>
                    <a:p>
                      <a:pPr algn="ctr"/>
                      <a:r>
                        <a:rPr lang="en-US" dirty="0" smtClean="0"/>
                        <a:t>1</a:t>
                      </a:r>
                      <a:endParaRPr lang="en-US" dirty="0"/>
                    </a:p>
                  </a:txBody>
                  <a:tcPr/>
                </a:tc>
                <a:tc>
                  <a:txBody>
                    <a:bodyPr/>
                    <a:lstStyle/>
                    <a:p>
                      <a:pPr algn="ctr"/>
                      <a:r>
                        <a:rPr lang="en-US" dirty="0" smtClean="0"/>
                        <a:t>5    </a:t>
                      </a:r>
                      <a:endParaRPr lang="en-US" dirty="0"/>
                    </a:p>
                  </a:txBody>
                  <a:tcPr/>
                </a:tc>
                <a:tc>
                  <a:txBody>
                    <a:bodyPr/>
                    <a:lstStyle/>
                    <a:p>
                      <a:pPr algn="ctr"/>
                      <a:r>
                        <a:rPr lang="en-US" dirty="0" smtClean="0"/>
                        <a:t>19</a:t>
                      </a:r>
                      <a:endParaRPr lang="en-US" dirty="0"/>
                    </a:p>
                  </a:txBody>
                  <a:tcPr/>
                </a:tc>
                <a:tc>
                  <a:txBody>
                    <a:bodyPr/>
                    <a:lstStyle/>
                    <a:p>
                      <a:pPr algn="ctr"/>
                      <a:r>
                        <a:rPr lang="en-US" dirty="0" smtClean="0"/>
                        <a:t>18</a:t>
                      </a:r>
                      <a:endParaRPr lang="en-US" dirty="0"/>
                    </a:p>
                  </a:txBody>
                  <a:tcPr/>
                </a:tc>
                <a:tc>
                  <a:txBody>
                    <a:bodyPr/>
                    <a:lstStyle/>
                    <a:p>
                      <a:pPr algn="ctr"/>
                      <a:endParaRPr lang="en-US" dirty="0"/>
                    </a:p>
                  </a:txBody>
                  <a:tcPr/>
                </a:tc>
              </a:tr>
              <a:tr h="456564">
                <a:tc>
                  <a:txBody>
                    <a:bodyPr/>
                    <a:lstStyle/>
                    <a:p>
                      <a:pPr algn="ctr"/>
                      <a:r>
                        <a:rPr lang="en-US" dirty="0" smtClean="0"/>
                        <a:t>3</a:t>
                      </a:r>
                      <a:endParaRPr lang="en-US" dirty="0"/>
                    </a:p>
                  </a:txBody>
                  <a:tcPr/>
                </a:tc>
                <a:tc>
                  <a:txBody>
                    <a:bodyPr/>
                    <a:lstStyle/>
                    <a:p>
                      <a:pPr algn="ctr"/>
                      <a:r>
                        <a:rPr lang="en-US" dirty="0" smtClean="0"/>
                        <a:t>2</a:t>
                      </a:r>
                      <a:endParaRPr lang="en-US" dirty="0"/>
                    </a:p>
                  </a:txBody>
                  <a:tcPr/>
                </a:tc>
                <a:tc>
                  <a:txBody>
                    <a:bodyPr/>
                    <a:lstStyle/>
                    <a:p>
                      <a:pPr algn="ctr"/>
                      <a:r>
                        <a:rPr lang="en-US" dirty="0" smtClean="0"/>
                        <a:t>2</a:t>
                      </a:r>
                      <a:endParaRPr lang="en-US" dirty="0"/>
                    </a:p>
                  </a:txBody>
                  <a:tcPr/>
                </a:tc>
                <a:tc>
                  <a:txBody>
                    <a:bodyPr/>
                    <a:lstStyle/>
                    <a:p>
                      <a:pPr algn="ctr"/>
                      <a:r>
                        <a:rPr lang="en-US" dirty="0" smtClean="0"/>
                        <a:t>10</a:t>
                      </a:r>
                      <a:endParaRPr lang="en-US" dirty="0"/>
                    </a:p>
                  </a:txBody>
                  <a:tcPr/>
                </a:tc>
                <a:tc>
                  <a:txBody>
                    <a:bodyPr/>
                    <a:lstStyle/>
                    <a:p>
                      <a:pPr algn="ctr"/>
                      <a:r>
                        <a:rPr lang="en-US" dirty="0" smtClean="0"/>
                        <a:t>8</a:t>
                      </a:r>
                      <a:endParaRPr lang="en-US" dirty="0"/>
                    </a:p>
                  </a:txBody>
                  <a:tcPr/>
                </a:tc>
                <a:tc>
                  <a:txBody>
                    <a:bodyPr/>
                    <a:lstStyle/>
                    <a:p>
                      <a:pPr algn="ctr"/>
                      <a:endParaRPr lang="en-US" dirty="0"/>
                    </a:p>
                  </a:txBody>
                  <a:tcPr/>
                </a:tc>
              </a:tr>
              <a:tr h="456564">
                <a:tc>
                  <a:txBody>
                    <a:bodyPr/>
                    <a:lstStyle/>
                    <a:p>
                      <a:pPr algn="ctr"/>
                      <a:r>
                        <a:rPr lang="en-US" dirty="0" smtClean="0"/>
                        <a:t>4</a:t>
                      </a:r>
                      <a:endParaRPr lang="en-US" dirty="0"/>
                    </a:p>
                  </a:txBody>
                  <a:tcPr/>
                </a:tc>
                <a:tc>
                  <a:txBody>
                    <a:bodyPr/>
                    <a:lstStyle/>
                    <a:p>
                      <a:pPr algn="ctr"/>
                      <a:r>
                        <a:rPr lang="en-US" dirty="0" smtClean="0"/>
                        <a:t>3</a:t>
                      </a:r>
                      <a:endParaRPr lang="en-US" dirty="0"/>
                    </a:p>
                  </a:txBody>
                  <a:tcPr/>
                </a:tc>
                <a:tc>
                  <a:txBody>
                    <a:bodyPr/>
                    <a:lstStyle/>
                    <a:p>
                      <a:pPr algn="ctr"/>
                      <a:r>
                        <a:rPr lang="en-US" dirty="0" smtClean="0"/>
                        <a:t>1</a:t>
                      </a:r>
                      <a:endParaRPr lang="en-US" dirty="0"/>
                    </a:p>
                  </a:txBody>
                  <a:tcPr/>
                </a:tc>
                <a:tc>
                  <a:txBody>
                    <a:bodyPr/>
                    <a:lstStyle/>
                    <a:p>
                      <a:pPr algn="ctr"/>
                      <a:r>
                        <a:rPr lang="en-US" dirty="0" smtClean="0"/>
                        <a:t>11</a:t>
                      </a:r>
                      <a:endParaRPr lang="en-US" dirty="0"/>
                    </a:p>
                  </a:txBody>
                  <a:tcPr/>
                </a:tc>
                <a:tc>
                  <a:txBody>
                    <a:bodyPr/>
                    <a:lstStyle/>
                    <a:p>
                      <a:pPr algn="ctr"/>
                      <a:r>
                        <a:rPr lang="en-US" dirty="0" smtClean="0"/>
                        <a:t>8</a:t>
                      </a:r>
                      <a:endParaRPr lang="en-US" dirty="0"/>
                    </a:p>
                  </a:txBody>
                  <a:tcPr/>
                </a:tc>
                <a:tc>
                  <a:txBody>
                    <a:bodyPr/>
                    <a:lstStyle/>
                    <a:p>
                      <a:pPr algn="ctr"/>
                      <a:endParaRPr lang="en-US" dirty="0"/>
                    </a:p>
                  </a:txBody>
                  <a:tcPr/>
                </a:tc>
              </a:tr>
              <a:tr h="545498">
                <a:tc>
                  <a:txBody>
                    <a:bodyPr/>
                    <a:lstStyle/>
                    <a:p>
                      <a:pPr algn="ctr"/>
                      <a:r>
                        <a:rPr lang="en-US" dirty="0" smtClean="0"/>
                        <a:t>5</a:t>
                      </a:r>
                      <a:endParaRPr lang="en-US" dirty="0"/>
                    </a:p>
                  </a:txBody>
                  <a:tcPr/>
                </a:tc>
                <a:tc>
                  <a:txBody>
                    <a:bodyPr/>
                    <a:lstStyle/>
                    <a:p>
                      <a:pPr algn="ctr"/>
                      <a:r>
                        <a:rPr lang="en-US" dirty="0" smtClean="0"/>
                        <a:t>4</a:t>
                      </a:r>
                      <a:endParaRPr lang="en-US" dirty="0"/>
                    </a:p>
                  </a:txBody>
                  <a:tcPr/>
                </a:tc>
                <a:tc>
                  <a:txBody>
                    <a:bodyPr/>
                    <a:lstStyle/>
                    <a:p>
                      <a:pPr algn="ctr"/>
                      <a:r>
                        <a:rPr lang="en-US" dirty="0" smtClean="0"/>
                        <a:t>6</a:t>
                      </a:r>
                      <a:endParaRPr lang="en-US" dirty="0"/>
                    </a:p>
                  </a:txBody>
                  <a:tcPr/>
                </a:tc>
                <a:tc>
                  <a:txBody>
                    <a:bodyPr/>
                    <a:lstStyle/>
                    <a:p>
                      <a:pPr algn="ctr"/>
                      <a:r>
                        <a:rPr lang="en-US" dirty="0" smtClean="0"/>
                        <a:t>21</a:t>
                      </a:r>
                      <a:endParaRPr lang="en-US" dirty="0"/>
                    </a:p>
                  </a:txBody>
                  <a:tcPr/>
                </a:tc>
                <a:tc>
                  <a:txBody>
                    <a:bodyPr/>
                    <a:lstStyle/>
                    <a:p>
                      <a:pPr algn="ctr"/>
                      <a:r>
                        <a:rPr lang="en-US" dirty="0" smtClean="0"/>
                        <a:t>17</a:t>
                      </a:r>
                      <a:endParaRPr lang="en-US" dirty="0"/>
                    </a:p>
                  </a:txBody>
                  <a:tcPr/>
                </a:tc>
                <a:tc>
                  <a:txBody>
                    <a:bodyPr/>
                    <a:lstStyle/>
                    <a:p>
                      <a:pPr algn="ctr"/>
                      <a:endParaRPr lang="en-US" dirty="0"/>
                    </a:p>
                  </a:txBody>
                  <a:tcPr/>
                </a:tc>
              </a:tr>
              <a:tr h="456564">
                <a:tc>
                  <a:txBody>
                    <a:bodyPr/>
                    <a:lstStyle/>
                    <a:p>
                      <a:pPr algn="ctr"/>
                      <a:r>
                        <a:rPr lang="en-US" dirty="0" smtClean="0"/>
                        <a:t>6</a:t>
                      </a:r>
                      <a:endParaRPr lang="en-US" dirty="0"/>
                    </a:p>
                  </a:txBody>
                  <a:tcPr/>
                </a:tc>
                <a:tc>
                  <a:txBody>
                    <a:bodyPr/>
                    <a:lstStyle/>
                    <a:p>
                      <a:pPr algn="ctr"/>
                      <a:r>
                        <a:rPr lang="en-US" dirty="0" smtClean="0"/>
                        <a:t>5</a:t>
                      </a:r>
                      <a:endParaRPr lang="en-US" dirty="0"/>
                    </a:p>
                  </a:txBody>
                  <a:tcPr/>
                </a:tc>
                <a:tc>
                  <a:txBody>
                    <a:bodyPr/>
                    <a:lstStyle/>
                    <a:p>
                      <a:pPr algn="ctr"/>
                      <a:r>
                        <a:rPr lang="en-US" dirty="0" smtClean="0"/>
                        <a:t>3</a:t>
                      </a:r>
                      <a:endParaRPr lang="en-US" dirty="0"/>
                    </a:p>
                  </a:txBody>
                  <a:tcPr/>
                </a:tc>
                <a:tc>
                  <a:txBody>
                    <a:bodyPr/>
                    <a:lstStyle/>
                    <a:p>
                      <a:pPr algn="ctr"/>
                      <a:r>
                        <a:rPr lang="en-US" dirty="0" smtClean="0"/>
                        <a:t>18</a:t>
                      </a:r>
                      <a:endParaRPr lang="en-US" dirty="0"/>
                    </a:p>
                  </a:txBody>
                  <a:tcPr/>
                </a:tc>
                <a:tc>
                  <a:txBody>
                    <a:bodyPr/>
                    <a:lstStyle/>
                    <a:p>
                      <a:pPr algn="ctr"/>
                      <a:r>
                        <a:rPr lang="en-US" dirty="0" smtClean="0"/>
                        <a:t>13</a:t>
                      </a:r>
                      <a:endParaRPr lang="en-US" dirty="0"/>
                    </a:p>
                  </a:txBody>
                  <a:tcPr/>
                </a:tc>
                <a:tc>
                  <a:txBody>
                    <a:bodyPr/>
                    <a:lstStyle/>
                    <a:p>
                      <a:pPr algn="ctr"/>
                      <a:endParaRPr lang="en-US" dirty="0"/>
                    </a:p>
                  </a:txBody>
                  <a:tcPr/>
                </a:tc>
              </a:tr>
            </a:tbl>
          </a:graphicData>
        </a:graphic>
      </p:graphicFrame>
      <p:sp>
        <p:nvSpPr>
          <p:cNvPr id="51" name="Title 1"/>
          <p:cNvSpPr txBox="1"/>
          <p:nvPr/>
        </p:nvSpPr>
        <p:spPr>
          <a:xfrm>
            <a:off x="0" y="182880"/>
            <a:ext cx="12192000" cy="1626895"/>
          </a:xfrm>
          <a:prstGeom prst="rect">
            <a:avLst/>
          </a:prstGeom>
          <a:solidFill>
            <a:schemeClr val="accent2"/>
          </a:solidFill>
        </p:spPr>
        <p:txBody>
          <a:bodyPr vert="horz" lIns="91440" tIns="45720" rIns="91440" bIns="45720" rtlCol="0" anchor="ctr">
            <a:normAutofit fontScale="90000" lnSpcReduction="20000"/>
          </a:bodyPr>
          <a:lst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a:lstStyle>
          <a:p>
            <a:br>
              <a:rPr lang="en-US" b="1" dirty="0" smtClean="0"/>
            </a:br>
            <a:br>
              <a:rPr lang="en-US" b="1" dirty="0" smtClean="0"/>
            </a:br>
            <a:r>
              <a:rPr lang="en-US" b="1" dirty="0">
                <a:effectLst>
                  <a:outerShdw blurRad="38100" dist="38100" dir="2700000" algn="tl">
                    <a:srgbClr val="000000">
                      <a:alpha val="43137"/>
                    </a:srgbClr>
                  </a:outerShdw>
                </a:effectLst>
              </a:rPr>
              <a:t>Round-Robin (RR) </a:t>
            </a:r>
            <a:r>
              <a:rPr lang="en-US" b="1" dirty="0"/>
              <a:t>Performance</a:t>
            </a:r>
            <a:br>
              <a:rPr lang="en-US" b="1" dirty="0"/>
            </a:br>
            <a:endParaRPr lang="en-US" dirty="0"/>
          </a:p>
        </p:txBody>
      </p:sp>
      <p:sp>
        <p:nvSpPr>
          <p:cNvPr id="5" name="Footer Placeholder 4"/>
          <p:cNvSpPr>
            <a:spLocks noGrp="1"/>
          </p:cNvSpPr>
          <p:nvPr>
            <p:ph type="ftr" sz="quarter" idx="11"/>
          </p:nvPr>
        </p:nvSpPr>
        <p:spPr/>
        <p:txBody>
          <a:bodyPr/>
          <a:lstStyle/>
          <a:p>
            <a:r>
              <a:rPr lang="en-US" smtClean="0"/>
              <a:t>Total 81 Slides</a:t>
            </a:r>
            <a:endParaRPr lang="en-US"/>
          </a:p>
        </p:txBody>
      </p:sp>
      <p:sp>
        <p:nvSpPr>
          <p:cNvPr id="52" name="Slide Number Placeholder 51"/>
          <p:cNvSpPr>
            <a:spLocks noGrp="1"/>
          </p:cNvSpPr>
          <p:nvPr>
            <p:ph type="sldNum" sz="quarter" idx="12"/>
          </p:nvPr>
        </p:nvSpPr>
        <p:spPr/>
        <p:txBody>
          <a:bodyPr/>
          <a:lstStyle/>
          <a:p>
            <a:fld id="{F786D4BC-F94B-4070-BC7E-46CD478BA6CC}" type="slidenum">
              <a:rPr lang="en-US" smtClean="0"/>
            </a:fld>
            <a:endParaRPr lang="en-US"/>
          </a:p>
        </p:txBody>
      </p:sp>
      <p:grpSp>
        <p:nvGrpSpPr>
          <p:cNvPr id="53" name="Group 52"/>
          <p:cNvGrpSpPr/>
          <p:nvPr/>
        </p:nvGrpSpPr>
        <p:grpSpPr>
          <a:xfrm>
            <a:off x="1535728" y="6063351"/>
            <a:ext cx="8085453" cy="877585"/>
            <a:chOff x="1042861" y="5574257"/>
            <a:chExt cx="8085453" cy="877585"/>
          </a:xfrm>
        </p:grpSpPr>
        <p:grpSp>
          <p:nvGrpSpPr>
            <p:cNvPr id="54" name="Group 53"/>
            <p:cNvGrpSpPr/>
            <p:nvPr/>
          </p:nvGrpSpPr>
          <p:grpSpPr>
            <a:xfrm>
              <a:off x="1042861" y="5583238"/>
              <a:ext cx="1546316" cy="853426"/>
              <a:chOff x="3480547" y="5150225"/>
              <a:chExt cx="1546316" cy="853426"/>
            </a:xfrm>
          </p:grpSpPr>
          <p:sp>
            <p:nvSpPr>
              <p:cNvPr id="69" name="Rectangle 68"/>
              <p:cNvSpPr/>
              <p:nvPr/>
            </p:nvSpPr>
            <p:spPr>
              <a:xfrm>
                <a:off x="3644153" y="5150225"/>
                <a:ext cx="1143000"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 P1</a:t>
                </a:r>
                <a:endParaRPr lang="en-US" sz="2400" dirty="0"/>
              </a:p>
            </p:txBody>
          </p:sp>
          <p:sp>
            <p:nvSpPr>
              <p:cNvPr id="70" name="TextBox 69"/>
              <p:cNvSpPr txBox="1"/>
              <p:nvPr/>
            </p:nvSpPr>
            <p:spPr>
              <a:xfrm>
                <a:off x="3480547" y="5634319"/>
                <a:ext cx="295835" cy="369332"/>
              </a:xfrm>
              <a:prstGeom prst="rect">
                <a:avLst/>
              </a:prstGeom>
              <a:noFill/>
            </p:spPr>
            <p:txBody>
              <a:bodyPr wrap="square" rtlCol="0">
                <a:spAutoFit/>
              </a:bodyPr>
              <a:lstStyle/>
              <a:p>
                <a:r>
                  <a:rPr lang="en-US" dirty="0" smtClean="0"/>
                  <a:t>0</a:t>
                </a:r>
                <a:endParaRPr lang="en-US" dirty="0"/>
              </a:p>
            </p:txBody>
          </p:sp>
          <p:sp>
            <p:nvSpPr>
              <p:cNvPr id="71" name="TextBox 70"/>
              <p:cNvSpPr txBox="1"/>
              <p:nvPr/>
            </p:nvSpPr>
            <p:spPr>
              <a:xfrm>
                <a:off x="4581618" y="5593364"/>
                <a:ext cx="445245" cy="369332"/>
              </a:xfrm>
              <a:prstGeom prst="rect">
                <a:avLst/>
              </a:prstGeom>
              <a:noFill/>
            </p:spPr>
            <p:txBody>
              <a:bodyPr wrap="square" rtlCol="0">
                <a:spAutoFit/>
              </a:bodyPr>
              <a:lstStyle/>
              <a:p>
                <a:r>
                  <a:rPr lang="en-US" dirty="0"/>
                  <a:t>4</a:t>
                </a:r>
                <a:endParaRPr lang="en-US" dirty="0"/>
              </a:p>
            </p:txBody>
          </p:sp>
        </p:grpSp>
        <p:sp>
          <p:nvSpPr>
            <p:cNvPr id="55" name="Rectangle 54"/>
            <p:cNvSpPr/>
            <p:nvPr/>
          </p:nvSpPr>
          <p:spPr>
            <a:xfrm>
              <a:off x="2388312" y="5576616"/>
              <a:ext cx="1143000"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 P2</a:t>
              </a:r>
              <a:endParaRPr lang="en-US" sz="2400" dirty="0"/>
            </a:p>
          </p:txBody>
        </p:sp>
        <p:sp>
          <p:nvSpPr>
            <p:cNvPr id="56" name="TextBox 55"/>
            <p:cNvSpPr txBox="1"/>
            <p:nvPr/>
          </p:nvSpPr>
          <p:spPr>
            <a:xfrm>
              <a:off x="3304019" y="6067332"/>
              <a:ext cx="445245" cy="369332"/>
            </a:xfrm>
            <a:prstGeom prst="rect">
              <a:avLst/>
            </a:prstGeom>
            <a:noFill/>
          </p:spPr>
          <p:txBody>
            <a:bodyPr wrap="square" rtlCol="0">
              <a:spAutoFit/>
            </a:bodyPr>
            <a:lstStyle/>
            <a:p>
              <a:r>
                <a:rPr lang="en-US" dirty="0" smtClean="0"/>
                <a:t>8</a:t>
              </a:r>
              <a:endParaRPr lang="en-US" dirty="0"/>
            </a:p>
          </p:txBody>
        </p:sp>
        <p:sp>
          <p:nvSpPr>
            <p:cNvPr id="57" name="Rectangle 56"/>
            <p:cNvSpPr/>
            <p:nvPr/>
          </p:nvSpPr>
          <p:spPr>
            <a:xfrm>
              <a:off x="3578340" y="5575430"/>
              <a:ext cx="873568"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P3</a:t>
              </a:r>
              <a:endParaRPr lang="en-US" sz="2400" dirty="0"/>
            </a:p>
          </p:txBody>
        </p:sp>
        <p:sp>
          <p:nvSpPr>
            <p:cNvPr id="58" name="TextBox 57"/>
            <p:cNvSpPr txBox="1"/>
            <p:nvPr/>
          </p:nvSpPr>
          <p:spPr>
            <a:xfrm>
              <a:off x="4264905" y="6073740"/>
              <a:ext cx="445245" cy="369332"/>
            </a:xfrm>
            <a:prstGeom prst="rect">
              <a:avLst/>
            </a:prstGeom>
            <a:noFill/>
          </p:spPr>
          <p:txBody>
            <a:bodyPr wrap="square" rtlCol="0">
              <a:spAutoFit/>
            </a:bodyPr>
            <a:lstStyle/>
            <a:p>
              <a:r>
                <a:rPr lang="en-US" dirty="0" smtClean="0"/>
                <a:t>10</a:t>
              </a:r>
              <a:endParaRPr lang="en-US" dirty="0"/>
            </a:p>
          </p:txBody>
        </p:sp>
        <p:sp>
          <p:nvSpPr>
            <p:cNvPr id="59" name="Rectangle 58"/>
            <p:cNvSpPr/>
            <p:nvPr/>
          </p:nvSpPr>
          <p:spPr>
            <a:xfrm>
              <a:off x="4472042" y="5574257"/>
              <a:ext cx="873568"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 P4</a:t>
              </a:r>
              <a:endParaRPr lang="en-US" sz="2400" dirty="0"/>
            </a:p>
          </p:txBody>
        </p:sp>
        <p:sp>
          <p:nvSpPr>
            <p:cNvPr id="60" name="TextBox 59"/>
            <p:cNvSpPr txBox="1"/>
            <p:nvPr/>
          </p:nvSpPr>
          <p:spPr>
            <a:xfrm>
              <a:off x="5133210" y="6050493"/>
              <a:ext cx="445245" cy="369332"/>
            </a:xfrm>
            <a:prstGeom prst="rect">
              <a:avLst/>
            </a:prstGeom>
            <a:noFill/>
          </p:spPr>
          <p:txBody>
            <a:bodyPr wrap="square" rtlCol="0">
              <a:spAutoFit/>
            </a:bodyPr>
            <a:lstStyle/>
            <a:p>
              <a:r>
                <a:rPr lang="en-US" dirty="0" smtClean="0"/>
                <a:t>11</a:t>
              </a:r>
              <a:endParaRPr lang="en-US" dirty="0"/>
            </a:p>
          </p:txBody>
        </p:sp>
        <p:sp>
          <p:nvSpPr>
            <p:cNvPr id="61" name="Rectangle 60"/>
            <p:cNvSpPr/>
            <p:nvPr/>
          </p:nvSpPr>
          <p:spPr>
            <a:xfrm>
              <a:off x="5377339" y="5580674"/>
              <a:ext cx="873568"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 P5</a:t>
              </a:r>
              <a:endParaRPr lang="en-US" sz="2400" dirty="0"/>
            </a:p>
          </p:txBody>
        </p:sp>
        <p:sp>
          <p:nvSpPr>
            <p:cNvPr id="62" name="TextBox 61"/>
            <p:cNvSpPr txBox="1"/>
            <p:nvPr/>
          </p:nvSpPr>
          <p:spPr>
            <a:xfrm>
              <a:off x="6037293" y="6056700"/>
              <a:ext cx="445245" cy="369332"/>
            </a:xfrm>
            <a:prstGeom prst="rect">
              <a:avLst/>
            </a:prstGeom>
            <a:noFill/>
          </p:spPr>
          <p:txBody>
            <a:bodyPr wrap="square" rtlCol="0">
              <a:spAutoFit/>
            </a:bodyPr>
            <a:lstStyle/>
            <a:p>
              <a:r>
                <a:rPr lang="en-US" dirty="0" smtClean="0"/>
                <a:t>15</a:t>
              </a:r>
              <a:endParaRPr lang="en-US" dirty="0"/>
            </a:p>
          </p:txBody>
        </p:sp>
        <p:sp>
          <p:nvSpPr>
            <p:cNvPr id="63" name="Rectangle 62"/>
            <p:cNvSpPr/>
            <p:nvPr/>
          </p:nvSpPr>
          <p:spPr>
            <a:xfrm>
              <a:off x="6278798" y="5582624"/>
              <a:ext cx="873568"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P6</a:t>
              </a:r>
              <a:endParaRPr lang="en-US" sz="2400" dirty="0"/>
            </a:p>
          </p:txBody>
        </p:sp>
        <p:sp>
          <p:nvSpPr>
            <p:cNvPr id="64" name="TextBox 63"/>
            <p:cNvSpPr txBox="1"/>
            <p:nvPr/>
          </p:nvSpPr>
          <p:spPr>
            <a:xfrm>
              <a:off x="6914675" y="6050493"/>
              <a:ext cx="445245" cy="369332"/>
            </a:xfrm>
            <a:prstGeom prst="rect">
              <a:avLst/>
            </a:prstGeom>
            <a:noFill/>
          </p:spPr>
          <p:txBody>
            <a:bodyPr wrap="square" rtlCol="0">
              <a:spAutoFit/>
            </a:bodyPr>
            <a:lstStyle/>
            <a:p>
              <a:r>
                <a:rPr lang="en-US" dirty="0" smtClean="0"/>
                <a:t>18</a:t>
              </a:r>
              <a:endParaRPr lang="en-US" dirty="0"/>
            </a:p>
          </p:txBody>
        </p:sp>
        <p:sp>
          <p:nvSpPr>
            <p:cNvPr id="65" name="Rectangle 64"/>
            <p:cNvSpPr/>
            <p:nvPr/>
          </p:nvSpPr>
          <p:spPr>
            <a:xfrm>
              <a:off x="7197433" y="5585285"/>
              <a:ext cx="873568"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P2</a:t>
              </a:r>
              <a:endParaRPr lang="en-US" sz="2400" dirty="0"/>
            </a:p>
          </p:txBody>
        </p:sp>
        <p:sp>
          <p:nvSpPr>
            <p:cNvPr id="66" name="TextBox 65"/>
            <p:cNvSpPr txBox="1"/>
            <p:nvPr/>
          </p:nvSpPr>
          <p:spPr>
            <a:xfrm>
              <a:off x="7885597" y="6082510"/>
              <a:ext cx="445245" cy="369332"/>
            </a:xfrm>
            <a:prstGeom prst="rect">
              <a:avLst/>
            </a:prstGeom>
            <a:noFill/>
          </p:spPr>
          <p:txBody>
            <a:bodyPr wrap="square" rtlCol="0">
              <a:spAutoFit/>
            </a:bodyPr>
            <a:lstStyle/>
            <a:p>
              <a:r>
                <a:rPr lang="en-US" dirty="0" smtClean="0"/>
                <a:t>19</a:t>
              </a:r>
              <a:endParaRPr lang="en-US" dirty="0"/>
            </a:p>
          </p:txBody>
        </p:sp>
        <p:sp>
          <p:nvSpPr>
            <p:cNvPr id="67" name="Rectangle 66"/>
            <p:cNvSpPr/>
            <p:nvPr/>
          </p:nvSpPr>
          <p:spPr>
            <a:xfrm>
              <a:off x="8108219" y="5580669"/>
              <a:ext cx="835268"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 P5</a:t>
              </a:r>
              <a:endParaRPr lang="en-US" sz="2400" dirty="0"/>
            </a:p>
          </p:txBody>
        </p:sp>
        <p:sp>
          <p:nvSpPr>
            <p:cNvPr id="68" name="TextBox 67"/>
            <p:cNvSpPr txBox="1"/>
            <p:nvPr/>
          </p:nvSpPr>
          <p:spPr>
            <a:xfrm>
              <a:off x="8683069" y="6073740"/>
              <a:ext cx="445245" cy="369332"/>
            </a:xfrm>
            <a:prstGeom prst="rect">
              <a:avLst/>
            </a:prstGeom>
            <a:noFill/>
          </p:spPr>
          <p:txBody>
            <a:bodyPr wrap="square" rtlCol="0">
              <a:spAutoFit/>
            </a:bodyPr>
            <a:lstStyle/>
            <a:p>
              <a:r>
                <a:rPr lang="en-US" dirty="0" smtClean="0"/>
                <a:t>21</a:t>
              </a:r>
              <a:endParaRPr lang="en-US" dirty="0"/>
            </a:p>
          </p:txBody>
        </p: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84176"/>
            <a:ext cx="10377399" cy="1508760"/>
          </a:xfrm>
        </p:spPr>
        <p:txBody>
          <a:bodyPr>
            <a:normAutofit fontScale="90000"/>
          </a:bodyPr>
          <a:lstStyle/>
          <a:p>
            <a:br>
              <a:rPr lang="en-US" b="1" dirty="0"/>
            </a:br>
            <a:br>
              <a:rPr lang="en-US" b="1" dirty="0"/>
            </a:br>
            <a:endParaRPr lang="en-US" dirty="0"/>
          </a:p>
        </p:txBody>
      </p:sp>
      <p:sp>
        <p:nvSpPr>
          <p:cNvPr id="3" name="Content Placeholder 2"/>
          <p:cNvSpPr>
            <a:spLocks noGrp="1"/>
          </p:cNvSpPr>
          <p:nvPr>
            <p:ph idx="1"/>
          </p:nvPr>
        </p:nvSpPr>
        <p:spPr/>
        <p:txBody>
          <a:bodyPr/>
          <a:lstStyle/>
          <a:p>
            <a:pPr marL="0" indent="0">
              <a:buNone/>
            </a:pPr>
            <a:endParaRPr lang="en-US" dirty="0" smtClean="0"/>
          </a:p>
          <a:p>
            <a:r>
              <a:rPr lang="en-US" dirty="0" smtClean="0"/>
              <a:t>WT= TAT - BT</a:t>
            </a:r>
            <a:endParaRPr lang="en-US" dirty="0" smtClean="0"/>
          </a:p>
          <a:p>
            <a:endParaRPr lang="en-US" dirty="0"/>
          </a:p>
          <a:p>
            <a:endParaRPr lang="en-US" dirty="0" smtClean="0"/>
          </a:p>
          <a:p>
            <a:endParaRPr lang="en-US" dirty="0"/>
          </a:p>
          <a:p>
            <a:endParaRPr lang="en-US" dirty="0" smtClean="0"/>
          </a:p>
          <a:p>
            <a:endParaRPr lang="en-US" dirty="0"/>
          </a:p>
        </p:txBody>
      </p:sp>
      <p:graphicFrame>
        <p:nvGraphicFramePr>
          <p:cNvPr id="51" name="Table 50"/>
          <p:cNvGraphicFramePr>
            <a:graphicFrameLocks noGrp="1"/>
          </p:cNvGraphicFramePr>
          <p:nvPr/>
        </p:nvGraphicFramePr>
        <p:xfrm>
          <a:off x="4319758" y="2012318"/>
          <a:ext cx="7683890" cy="3928104"/>
        </p:xfrm>
        <a:graphic>
          <a:graphicData uri="http://schemas.openxmlformats.org/drawingml/2006/table">
            <a:tbl>
              <a:tblPr firstRow="1" bandRow="1">
                <a:tableStyleId>{5C22544A-7EE6-4342-B048-85BDC9FD1C3A}</a:tableStyleId>
              </a:tblPr>
              <a:tblGrid>
                <a:gridCol w="1099728"/>
                <a:gridCol w="1256779"/>
                <a:gridCol w="1151320"/>
                <a:gridCol w="1576488"/>
                <a:gridCol w="1457338"/>
                <a:gridCol w="1142237"/>
              </a:tblGrid>
              <a:tr h="1147156">
                <a:tc>
                  <a:txBody>
                    <a:bodyPr/>
                    <a:lstStyle/>
                    <a:p>
                      <a:pPr algn="ctr"/>
                      <a:r>
                        <a:rPr lang="en-US" dirty="0" smtClean="0"/>
                        <a:t>Process No</a:t>
                      </a:r>
                      <a:endParaRPr lang="en-US" dirty="0"/>
                    </a:p>
                  </a:txBody>
                  <a:tcPr/>
                </a:tc>
                <a:tc>
                  <a:txBody>
                    <a:bodyPr/>
                    <a:lstStyle/>
                    <a:p>
                      <a:pPr algn="ctr"/>
                      <a:r>
                        <a:rPr lang="en-US" dirty="0" smtClean="0"/>
                        <a:t>Arrival Time</a:t>
                      </a:r>
                      <a:endParaRPr lang="en-US" dirty="0" smtClean="0"/>
                    </a:p>
                    <a:p>
                      <a:pPr algn="ctr"/>
                      <a:r>
                        <a:rPr lang="en-US" dirty="0" smtClean="0"/>
                        <a:t>(AT)</a:t>
                      </a:r>
                      <a:endParaRPr lang="en-US" dirty="0"/>
                    </a:p>
                  </a:txBody>
                  <a:tcPr/>
                </a:tc>
                <a:tc>
                  <a:txBody>
                    <a:bodyPr/>
                    <a:lstStyle/>
                    <a:p>
                      <a:pPr algn="ctr"/>
                      <a:r>
                        <a:rPr lang="en-US" dirty="0" smtClean="0"/>
                        <a:t>Burst Time (BT)</a:t>
                      </a:r>
                      <a:endParaRPr lang="en-US" dirty="0"/>
                    </a:p>
                  </a:txBody>
                  <a:tcPr/>
                </a:tc>
                <a:tc>
                  <a:txBody>
                    <a:bodyPr/>
                    <a:lstStyle/>
                    <a:p>
                      <a:pPr algn="ctr"/>
                      <a:r>
                        <a:rPr lang="en-US" dirty="0" err="1" smtClean="0"/>
                        <a:t>CompletionTime</a:t>
                      </a:r>
                      <a:endParaRPr lang="en-US" dirty="0" smtClean="0"/>
                    </a:p>
                    <a:p>
                      <a:pPr algn="ctr"/>
                      <a:r>
                        <a:rPr lang="en-US" dirty="0" smtClean="0"/>
                        <a:t> (CT)</a:t>
                      </a:r>
                      <a:endParaRPr lang="en-US" dirty="0"/>
                    </a:p>
                  </a:txBody>
                  <a:tcPr/>
                </a:tc>
                <a:tc>
                  <a:txBody>
                    <a:bodyPr/>
                    <a:lstStyle/>
                    <a:p>
                      <a:pPr algn="ctr"/>
                      <a:r>
                        <a:rPr lang="en-US" dirty="0" smtClean="0"/>
                        <a:t>Turn </a:t>
                      </a:r>
                      <a:r>
                        <a:rPr lang="en-US" dirty="0" err="1" smtClean="0"/>
                        <a:t>Arround</a:t>
                      </a:r>
                      <a:r>
                        <a:rPr lang="en-US" dirty="0" smtClean="0"/>
                        <a:t> Time</a:t>
                      </a:r>
                      <a:endParaRPr lang="en-US" dirty="0" smtClean="0"/>
                    </a:p>
                    <a:p>
                      <a:pPr algn="ctr"/>
                      <a:r>
                        <a:rPr lang="en-US" dirty="0" smtClean="0"/>
                        <a:t>(TAT)</a:t>
                      </a:r>
                      <a:endParaRPr lang="en-US" dirty="0"/>
                    </a:p>
                  </a:txBody>
                  <a:tcPr/>
                </a:tc>
                <a:tc>
                  <a:txBody>
                    <a:bodyPr/>
                    <a:lstStyle/>
                    <a:p>
                      <a:pPr algn="ctr"/>
                      <a:r>
                        <a:rPr lang="en-US" dirty="0" smtClean="0"/>
                        <a:t>Waiting Time</a:t>
                      </a:r>
                      <a:endParaRPr lang="en-US" dirty="0" smtClean="0"/>
                    </a:p>
                    <a:p>
                      <a:pPr algn="ctr"/>
                      <a:r>
                        <a:rPr lang="en-US" dirty="0" smtClean="0"/>
                        <a:t>(WT)</a:t>
                      </a:r>
                      <a:endParaRPr lang="en-US" dirty="0"/>
                    </a:p>
                  </a:txBody>
                  <a:tcPr/>
                </a:tc>
              </a:tr>
              <a:tr h="456564">
                <a:tc>
                  <a:txBody>
                    <a:bodyPr/>
                    <a:lstStyle/>
                    <a:p>
                      <a:pPr algn="ctr"/>
                      <a:r>
                        <a:rPr lang="en-US" dirty="0" smtClean="0"/>
                        <a:t>1</a:t>
                      </a:r>
                      <a:endParaRPr lang="en-US" dirty="0"/>
                    </a:p>
                  </a:txBody>
                  <a:tcPr/>
                </a:tc>
                <a:tc>
                  <a:txBody>
                    <a:bodyPr/>
                    <a:lstStyle/>
                    <a:p>
                      <a:pPr algn="ctr"/>
                      <a:r>
                        <a:rPr lang="en-US" dirty="0" smtClean="0"/>
                        <a:t>0</a:t>
                      </a:r>
                      <a:endParaRPr lang="en-US" dirty="0"/>
                    </a:p>
                  </a:txBody>
                  <a:tcPr/>
                </a:tc>
                <a:tc>
                  <a:txBody>
                    <a:bodyPr/>
                    <a:lstStyle/>
                    <a:p>
                      <a:pPr algn="ctr"/>
                      <a:r>
                        <a:rPr lang="en-US" dirty="0" smtClean="0"/>
                        <a:t>4     </a:t>
                      </a:r>
                      <a:endParaRPr lang="en-US" dirty="0"/>
                    </a:p>
                  </a:txBody>
                  <a:tcPr/>
                </a:tc>
                <a:tc>
                  <a:txBody>
                    <a:bodyPr/>
                    <a:lstStyle/>
                    <a:p>
                      <a:pPr algn="ctr"/>
                      <a:r>
                        <a:rPr lang="en-US" dirty="0" smtClean="0"/>
                        <a:t>4</a:t>
                      </a:r>
                      <a:endParaRPr lang="en-US" dirty="0"/>
                    </a:p>
                  </a:txBody>
                  <a:tcPr/>
                </a:tc>
                <a:tc>
                  <a:txBody>
                    <a:bodyPr/>
                    <a:lstStyle/>
                    <a:p>
                      <a:pPr algn="ctr"/>
                      <a:r>
                        <a:rPr lang="en-US" dirty="0" smtClean="0"/>
                        <a:t>4</a:t>
                      </a:r>
                      <a:endParaRPr lang="en-US" dirty="0"/>
                    </a:p>
                  </a:txBody>
                  <a:tcPr/>
                </a:tc>
                <a:tc>
                  <a:txBody>
                    <a:bodyPr/>
                    <a:lstStyle/>
                    <a:p>
                      <a:pPr algn="ctr"/>
                      <a:endParaRPr lang="en-US" dirty="0"/>
                    </a:p>
                  </a:txBody>
                  <a:tcPr/>
                </a:tc>
              </a:tr>
              <a:tr h="456564">
                <a:tc>
                  <a:txBody>
                    <a:bodyPr/>
                    <a:lstStyle/>
                    <a:p>
                      <a:pPr algn="ctr"/>
                      <a:r>
                        <a:rPr lang="en-US" dirty="0" smtClean="0"/>
                        <a:t>2</a:t>
                      </a:r>
                      <a:endParaRPr lang="en-US" dirty="0"/>
                    </a:p>
                  </a:txBody>
                  <a:tcPr/>
                </a:tc>
                <a:tc>
                  <a:txBody>
                    <a:bodyPr/>
                    <a:lstStyle/>
                    <a:p>
                      <a:pPr algn="ctr"/>
                      <a:r>
                        <a:rPr lang="en-US" dirty="0" smtClean="0"/>
                        <a:t>1</a:t>
                      </a:r>
                      <a:endParaRPr lang="en-US" dirty="0"/>
                    </a:p>
                  </a:txBody>
                  <a:tcPr/>
                </a:tc>
                <a:tc>
                  <a:txBody>
                    <a:bodyPr/>
                    <a:lstStyle/>
                    <a:p>
                      <a:pPr algn="ctr"/>
                      <a:r>
                        <a:rPr lang="en-US" dirty="0" smtClean="0"/>
                        <a:t>5    </a:t>
                      </a:r>
                      <a:endParaRPr lang="en-US" dirty="0"/>
                    </a:p>
                  </a:txBody>
                  <a:tcPr/>
                </a:tc>
                <a:tc>
                  <a:txBody>
                    <a:bodyPr/>
                    <a:lstStyle/>
                    <a:p>
                      <a:pPr algn="ctr"/>
                      <a:r>
                        <a:rPr lang="en-US" dirty="0" smtClean="0"/>
                        <a:t>19</a:t>
                      </a:r>
                      <a:endParaRPr lang="en-US" dirty="0"/>
                    </a:p>
                  </a:txBody>
                  <a:tcPr/>
                </a:tc>
                <a:tc>
                  <a:txBody>
                    <a:bodyPr/>
                    <a:lstStyle/>
                    <a:p>
                      <a:pPr algn="ctr"/>
                      <a:r>
                        <a:rPr lang="en-US" dirty="0" smtClean="0"/>
                        <a:t>18</a:t>
                      </a:r>
                      <a:endParaRPr lang="en-US" dirty="0"/>
                    </a:p>
                  </a:txBody>
                  <a:tcPr/>
                </a:tc>
                <a:tc>
                  <a:txBody>
                    <a:bodyPr/>
                    <a:lstStyle/>
                    <a:p>
                      <a:pPr algn="ctr"/>
                      <a:endParaRPr lang="en-US" dirty="0"/>
                    </a:p>
                  </a:txBody>
                  <a:tcPr/>
                </a:tc>
              </a:tr>
              <a:tr h="456564">
                <a:tc>
                  <a:txBody>
                    <a:bodyPr/>
                    <a:lstStyle/>
                    <a:p>
                      <a:pPr algn="ctr"/>
                      <a:r>
                        <a:rPr lang="en-US" dirty="0" smtClean="0"/>
                        <a:t>3</a:t>
                      </a:r>
                      <a:endParaRPr lang="en-US" dirty="0"/>
                    </a:p>
                  </a:txBody>
                  <a:tcPr/>
                </a:tc>
                <a:tc>
                  <a:txBody>
                    <a:bodyPr/>
                    <a:lstStyle/>
                    <a:p>
                      <a:pPr algn="ctr"/>
                      <a:r>
                        <a:rPr lang="en-US" dirty="0" smtClean="0"/>
                        <a:t>2</a:t>
                      </a:r>
                      <a:endParaRPr lang="en-US" dirty="0"/>
                    </a:p>
                  </a:txBody>
                  <a:tcPr/>
                </a:tc>
                <a:tc>
                  <a:txBody>
                    <a:bodyPr/>
                    <a:lstStyle/>
                    <a:p>
                      <a:pPr algn="ctr"/>
                      <a:r>
                        <a:rPr lang="en-US" dirty="0" smtClean="0"/>
                        <a:t>2</a:t>
                      </a:r>
                      <a:endParaRPr lang="en-US" dirty="0"/>
                    </a:p>
                  </a:txBody>
                  <a:tcPr/>
                </a:tc>
                <a:tc>
                  <a:txBody>
                    <a:bodyPr/>
                    <a:lstStyle/>
                    <a:p>
                      <a:pPr algn="ctr"/>
                      <a:r>
                        <a:rPr lang="en-US" dirty="0" smtClean="0"/>
                        <a:t>10</a:t>
                      </a:r>
                      <a:endParaRPr lang="en-US" dirty="0"/>
                    </a:p>
                  </a:txBody>
                  <a:tcPr/>
                </a:tc>
                <a:tc>
                  <a:txBody>
                    <a:bodyPr/>
                    <a:lstStyle/>
                    <a:p>
                      <a:pPr algn="ctr"/>
                      <a:r>
                        <a:rPr lang="en-US" dirty="0" smtClean="0"/>
                        <a:t>8</a:t>
                      </a:r>
                      <a:endParaRPr lang="en-US" dirty="0"/>
                    </a:p>
                  </a:txBody>
                  <a:tcPr/>
                </a:tc>
                <a:tc>
                  <a:txBody>
                    <a:bodyPr/>
                    <a:lstStyle/>
                    <a:p>
                      <a:pPr algn="ctr"/>
                      <a:endParaRPr lang="en-US" dirty="0"/>
                    </a:p>
                  </a:txBody>
                  <a:tcPr/>
                </a:tc>
              </a:tr>
              <a:tr h="456564">
                <a:tc>
                  <a:txBody>
                    <a:bodyPr/>
                    <a:lstStyle/>
                    <a:p>
                      <a:pPr algn="ctr"/>
                      <a:r>
                        <a:rPr lang="en-US" dirty="0" smtClean="0"/>
                        <a:t>4</a:t>
                      </a:r>
                      <a:endParaRPr lang="en-US" dirty="0"/>
                    </a:p>
                  </a:txBody>
                  <a:tcPr/>
                </a:tc>
                <a:tc>
                  <a:txBody>
                    <a:bodyPr/>
                    <a:lstStyle/>
                    <a:p>
                      <a:pPr algn="ctr"/>
                      <a:r>
                        <a:rPr lang="en-US" dirty="0" smtClean="0"/>
                        <a:t>3</a:t>
                      </a:r>
                      <a:endParaRPr lang="en-US" dirty="0"/>
                    </a:p>
                  </a:txBody>
                  <a:tcPr/>
                </a:tc>
                <a:tc>
                  <a:txBody>
                    <a:bodyPr/>
                    <a:lstStyle/>
                    <a:p>
                      <a:pPr algn="ctr"/>
                      <a:r>
                        <a:rPr lang="en-US" dirty="0" smtClean="0"/>
                        <a:t>1</a:t>
                      </a:r>
                      <a:endParaRPr lang="en-US" dirty="0"/>
                    </a:p>
                  </a:txBody>
                  <a:tcPr/>
                </a:tc>
                <a:tc>
                  <a:txBody>
                    <a:bodyPr/>
                    <a:lstStyle/>
                    <a:p>
                      <a:pPr algn="ctr"/>
                      <a:r>
                        <a:rPr lang="en-US" dirty="0" smtClean="0"/>
                        <a:t>11</a:t>
                      </a:r>
                      <a:endParaRPr lang="en-US" dirty="0"/>
                    </a:p>
                  </a:txBody>
                  <a:tcPr/>
                </a:tc>
                <a:tc>
                  <a:txBody>
                    <a:bodyPr/>
                    <a:lstStyle/>
                    <a:p>
                      <a:pPr algn="ctr"/>
                      <a:r>
                        <a:rPr lang="en-US" dirty="0" smtClean="0"/>
                        <a:t>8</a:t>
                      </a:r>
                      <a:endParaRPr lang="en-US" dirty="0"/>
                    </a:p>
                  </a:txBody>
                  <a:tcPr/>
                </a:tc>
                <a:tc>
                  <a:txBody>
                    <a:bodyPr/>
                    <a:lstStyle/>
                    <a:p>
                      <a:pPr algn="ctr"/>
                      <a:endParaRPr lang="en-US" dirty="0"/>
                    </a:p>
                  </a:txBody>
                  <a:tcPr/>
                </a:tc>
              </a:tr>
              <a:tr h="456564">
                <a:tc>
                  <a:txBody>
                    <a:bodyPr/>
                    <a:lstStyle/>
                    <a:p>
                      <a:pPr algn="ctr"/>
                      <a:r>
                        <a:rPr lang="en-US" dirty="0" smtClean="0"/>
                        <a:t>5</a:t>
                      </a:r>
                      <a:endParaRPr lang="en-US" dirty="0"/>
                    </a:p>
                  </a:txBody>
                  <a:tcPr/>
                </a:tc>
                <a:tc>
                  <a:txBody>
                    <a:bodyPr/>
                    <a:lstStyle/>
                    <a:p>
                      <a:pPr algn="ctr"/>
                      <a:r>
                        <a:rPr lang="en-US" dirty="0" smtClean="0"/>
                        <a:t>4</a:t>
                      </a:r>
                      <a:endParaRPr lang="en-US" dirty="0"/>
                    </a:p>
                  </a:txBody>
                  <a:tcPr/>
                </a:tc>
                <a:tc>
                  <a:txBody>
                    <a:bodyPr/>
                    <a:lstStyle/>
                    <a:p>
                      <a:pPr algn="ctr"/>
                      <a:r>
                        <a:rPr lang="en-US" dirty="0" smtClean="0"/>
                        <a:t>6</a:t>
                      </a:r>
                      <a:endParaRPr lang="en-US" dirty="0"/>
                    </a:p>
                  </a:txBody>
                  <a:tcPr/>
                </a:tc>
                <a:tc>
                  <a:txBody>
                    <a:bodyPr/>
                    <a:lstStyle/>
                    <a:p>
                      <a:pPr algn="ctr"/>
                      <a:r>
                        <a:rPr lang="en-US" dirty="0" smtClean="0"/>
                        <a:t>21</a:t>
                      </a:r>
                      <a:endParaRPr lang="en-US" dirty="0"/>
                    </a:p>
                  </a:txBody>
                  <a:tcPr/>
                </a:tc>
                <a:tc>
                  <a:txBody>
                    <a:bodyPr/>
                    <a:lstStyle/>
                    <a:p>
                      <a:pPr algn="ctr"/>
                      <a:r>
                        <a:rPr lang="en-US" dirty="0" smtClean="0"/>
                        <a:t>17</a:t>
                      </a:r>
                      <a:endParaRPr lang="en-US" dirty="0"/>
                    </a:p>
                  </a:txBody>
                  <a:tcPr/>
                </a:tc>
                <a:tc>
                  <a:txBody>
                    <a:bodyPr/>
                    <a:lstStyle/>
                    <a:p>
                      <a:pPr algn="ctr"/>
                      <a:endParaRPr lang="en-US" dirty="0"/>
                    </a:p>
                  </a:txBody>
                  <a:tcPr/>
                </a:tc>
              </a:tr>
              <a:tr h="456564">
                <a:tc>
                  <a:txBody>
                    <a:bodyPr/>
                    <a:lstStyle/>
                    <a:p>
                      <a:pPr algn="ctr"/>
                      <a:r>
                        <a:rPr lang="en-US" dirty="0" smtClean="0"/>
                        <a:t>6</a:t>
                      </a:r>
                      <a:endParaRPr lang="en-US" dirty="0"/>
                    </a:p>
                  </a:txBody>
                  <a:tcPr/>
                </a:tc>
                <a:tc>
                  <a:txBody>
                    <a:bodyPr/>
                    <a:lstStyle/>
                    <a:p>
                      <a:pPr algn="ctr"/>
                      <a:r>
                        <a:rPr lang="en-US" dirty="0" smtClean="0"/>
                        <a:t>5</a:t>
                      </a:r>
                      <a:endParaRPr lang="en-US" dirty="0"/>
                    </a:p>
                  </a:txBody>
                  <a:tcPr/>
                </a:tc>
                <a:tc>
                  <a:txBody>
                    <a:bodyPr/>
                    <a:lstStyle/>
                    <a:p>
                      <a:pPr algn="ctr"/>
                      <a:r>
                        <a:rPr lang="en-US" dirty="0" smtClean="0"/>
                        <a:t>3</a:t>
                      </a:r>
                      <a:endParaRPr lang="en-US" dirty="0"/>
                    </a:p>
                  </a:txBody>
                  <a:tcPr/>
                </a:tc>
                <a:tc>
                  <a:txBody>
                    <a:bodyPr/>
                    <a:lstStyle/>
                    <a:p>
                      <a:pPr algn="ctr"/>
                      <a:r>
                        <a:rPr lang="en-US" dirty="0" smtClean="0"/>
                        <a:t>18</a:t>
                      </a:r>
                      <a:endParaRPr lang="en-US" dirty="0"/>
                    </a:p>
                  </a:txBody>
                  <a:tcPr/>
                </a:tc>
                <a:tc>
                  <a:txBody>
                    <a:bodyPr/>
                    <a:lstStyle/>
                    <a:p>
                      <a:pPr algn="ctr"/>
                      <a:r>
                        <a:rPr lang="en-US" dirty="0" smtClean="0"/>
                        <a:t>13</a:t>
                      </a:r>
                      <a:endParaRPr lang="en-US" dirty="0"/>
                    </a:p>
                  </a:txBody>
                  <a:tcPr/>
                </a:tc>
                <a:tc>
                  <a:txBody>
                    <a:bodyPr/>
                    <a:lstStyle/>
                    <a:p>
                      <a:pPr algn="ctr"/>
                      <a:endParaRPr lang="en-US" dirty="0"/>
                    </a:p>
                  </a:txBody>
                  <a:tcPr/>
                </a:tc>
              </a:tr>
            </a:tbl>
          </a:graphicData>
        </a:graphic>
      </p:graphicFrame>
      <p:sp>
        <p:nvSpPr>
          <p:cNvPr id="32" name="Flowchart: Sequential Access Storage 31"/>
          <p:cNvSpPr/>
          <p:nvPr/>
        </p:nvSpPr>
        <p:spPr>
          <a:xfrm>
            <a:off x="5052743" y="3323214"/>
            <a:ext cx="6217920" cy="1583171"/>
          </a:xfrm>
          <a:prstGeom prst="flowChartMagneticTape">
            <a:avLst/>
          </a:prstGeom>
          <a:ln>
            <a:solidFill>
              <a:schemeClr val="bg1">
                <a:lumMod val="95000"/>
                <a:lumOff val="5000"/>
              </a:schemeClr>
            </a:solidFill>
          </a:ln>
        </p:spPr>
        <p:style>
          <a:lnRef idx="1">
            <a:schemeClr val="accent3"/>
          </a:lnRef>
          <a:fillRef idx="2">
            <a:schemeClr val="accent3"/>
          </a:fillRef>
          <a:effectRef idx="1">
            <a:schemeClr val="accent3"/>
          </a:effectRef>
          <a:fontRef idx="minor">
            <a:schemeClr val="dk1"/>
          </a:fontRef>
        </p:style>
        <p:txBody>
          <a:bodyPr rtlCol="0" anchor="ctr"/>
          <a:lstStyle/>
          <a:p>
            <a:r>
              <a:rPr lang="en-US" dirty="0" smtClean="0">
                <a:solidFill>
                  <a:schemeClr val="bg1">
                    <a:lumMod val="95000"/>
                    <a:lumOff val="5000"/>
                  </a:schemeClr>
                </a:solidFill>
              </a:rPr>
              <a:t>For Fill the column of  Waiting Time  perform this,</a:t>
            </a:r>
            <a:endParaRPr lang="en-US" dirty="0" smtClean="0">
              <a:solidFill>
                <a:schemeClr val="bg1">
                  <a:lumMod val="95000"/>
                  <a:lumOff val="5000"/>
                </a:schemeClr>
              </a:solidFill>
            </a:endParaRPr>
          </a:p>
          <a:p>
            <a:r>
              <a:rPr lang="en-US" sz="2000" b="1" dirty="0" smtClean="0">
                <a:solidFill>
                  <a:schemeClr val="bg1">
                    <a:lumMod val="95000"/>
                    <a:lumOff val="5000"/>
                  </a:schemeClr>
                </a:solidFill>
              </a:rPr>
              <a:t>Turn Around Time - Burst Time </a:t>
            </a:r>
            <a:endParaRPr lang="en-US" sz="2000" b="1" dirty="0" smtClean="0">
              <a:solidFill>
                <a:schemeClr val="bg1">
                  <a:lumMod val="95000"/>
                  <a:lumOff val="5000"/>
                </a:schemeClr>
              </a:solidFill>
            </a:endParaRPr>
          </a:p>
        </p:txBody>
      </p:sp>
      <p:sp>
        <p:nvSpPr>
          <p:cNvPr id="52" name="Title 1"/>
          <p:cNvSpPr txBox="1"/>
          <p:nvPr/>
        </p:nvSpPr>
        <p:spPr>
          <a:xfrm>
            <a:off x="0" y="182880"/>
            <a:ext cx="12192000" cy="1626895"/>
          </a:xfrm>
          <a:prstGeom prst="rect">
            <a:avLst/>
          </a:prstGeom>
          <a:solidFill>
            <a:schemeClr val="accent2"/>
          </a:solidFill>
        </p:spPr>
        <p:txBody>
          <a:bodyPr vert="horz" lIns="91440" tIns="45720" rIns="91440" bIns="45720" rtlCol="0" anchor="ctr">
            <a:normAutofit fontScale="90000" lnSpcReduction="20000"/>
          </a:bodyPr>
          <a:lst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a:lstStyle>
          <a:p>
            <a:br>
              <a:rPr lang="en-US" b="1" dirty="0" smtClean="0"/>
            </a:br>
            <a:br>
              <a:rPr lang="en-US" b="1" dirty="0" smtClean="0"/>
            </a:br>
            <a:r>
              <a:rPr lang="en-US" b="1" dirty="0">
                <a:effectLst>
                  <a:outerShdw blurRad="38100" dist="38100" dir="2700000" algn="tl">
                    <a:srgbClr val="000000">
                      <a:alpha val="43137"/>
                    </a:srgbClr>
                  </a:outerShdw>
                </a:effectLst>
              </a:rPr>
              <a:t>Round-Robin (RR) </a:t>
            </a:r>
            <a:r>
              <a:rPr lang="en-US" b="1" dirty="0"/>
              <a:t>Performance</a:t>
            </a:r>
            <a:br>
              <a:rPr lang="en-US" b="1" dirty="0"/>
            </a:br>
            <a:endParaRPr lang="en-US" dirty="0"/>
          </a:p>
        </p:txBody>
      </p:sp>
      <p:sp>
        <p:nvSpPr>
          <p:cNvPr id="5" name="Footer Placeholder 4"/>
          <p:cNvSpPr>
            <a:spLocks noGrp="1"/>
          </p:cNvSpPr>
          <p:nvPr>
            <p:ph type="ftr" sz="quarter" idx="11"/>
          </p:nvPr>
        </p:nvSpPr>
        <p:spPr/>
        <p:txBody>
          <a:bodyPr/>
          <a:lstStyle/>
          <a:p>
            <a:r>
              <a:rPr lang="en-US" smtClean="0"/>
              <a:t>Total 81 Slides</a:t>
            </a:r>
            <a:endParaRPr lang="en-US"/>
          </a:p>
        </p:txBody>
      </p:sp>
      <p:sp>
        <p:nvSpPr>
          <p:cNvPr id="53" name="Slide Number Placeholder 52"/>
          <p:cNvSpPr>
            <a:spLocks noGrp="1"/>
          </p:cNvSpPr>
          <p:nvPr>
            <p:ph type="sldNum" sz="quarter" idx="12"/>
          </p:nvPr>
        </p:nvSpPr>
        <p:spPr/>
        <p:txBody>
          <a:bodyPr/>
          <a:lstStyle/>
          <a:p>
            <a:fld id="{F786D4BC-F94B-4070-BC7E-46CD478BA6CC}" type="slidenum">
              <a:rPr lang="en-US" smtClean="0"/>
            </a:fld>
            <a:endParaRPr lang="en-US"/>
          </a:p>
        </p:txBody>
      </p:sp>
      <p:grpSp>
        <p:nvGrpSpPr>
          <p:cNvPr id="54" name="Group 53"/>
          <p:cNvGrpSpPr/>
          <p:nvPr/>
        </p:nvGrpSpPr>
        <p:grpSpPr>
          <a:xfrm>
            <a:off x="1533127" y="6018648"/>
            <a:ext cx="8085453" cy="877585"/>
            <a:chOff x="1042861" y="5574257"/>
            <a:chExt cx="8085453" cy="877585"/>
          </a:xfrm>
        </p:grpSpPr>
        <p:grpSp>
          <p:nvGrpSpPr>
            <p:cNvPr id="55" name="Group 54"/>
            <p:cNvGrpSpPr/>
            <p:nvPr/>
          </p:nvGrpSpPr>
          <p:grpSpPr>
            <a:xfrm>
              <a:off x="1042861" y="5583238"/>
              <a:ext cx="1546316" cy="853426"/>
              <a:chOff x="3480547" y="5150225"/>
              <a:chExt cx="1546316" cy="853426"/>
            </a:xfrm>
          </p:grpSpPr>
          <p:sp>
            <p:nvSpPr>
              <p:cNvPr id="70" name="Rectangle 69"/>
              <p:cNvSpPr/>
              <p:nvPr/>
            </p:nvSpPr>
            <p:spPr>
              <a:xfrm>
                <a:off x="3644153" y="5150225"/>
                <a:ext cx="1143000"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 P1</a:t>
                </a:r>
                <a:endParaRPr lang="en-US" sz="2400" dirty="0"/>
              </a:p>
            </p:txBody>
          </p:sp>
          <p:sp>
            <p:nvSpPr>
              <p:cNvPr id="71" name="TextBox 70"/>
              <p:cNvSpPr txBox="1"/>
              <p:nvPr/>
            </p:nvSpPr>
            <p:spPr>
              <a:xfrm>
                <a:off x="3480547" y="5634319"/>
                <a:ext cx="295835" cy="369332"/>
              </a:xfrm>
              <a:prstGeom prst="rect">
                <a:avLst/>
              </a:prstGeom>
              <a:noFill/>
            </p:spPr>
            <p:txBody>
              <a:bodyPr wrap="square" rtlCol="0">
                <a:spAutoFit/>
              </a:bodyPr>
              <a:lstStyle/>
              <a:p>
                <a:r>
                  <a:rPr lang="en-US" dirty="0" smtClean="0"/>
                  <a:t>0</a:t>
                </a:r>
                <a:endParaRPr lang="en-US" dirty="0"/>
              </a:p>
            </p:txBody>
          </p:sp>
          <p:sp>
            <p:nvSpPr>
              <p:cNvPr id="72" name="TextBox 71"/>
              <p:cNvSpPr txBox="1"/>
              <p:nvPr/>
            </p:nvSpPr>
            <p:spPr>
              <a:xfrm>
                <a:off x="4581618" y="5593364"/>
                <a:ext cx="445245" cy="369332"/>
              </a:xfrm>
              <a:prstGeom prst="rect">
                <a:avLst/>
              </a:prstGeom>
              <a:noFill/>
            </p:spPr>
            <p:txBody>
              <a:bodyPr wrap="square" rtlCol="0">
                <a:spAutoFit/>
              </a:bodyPr>
              <a:lstStyle/>
              <a:p>
                <a:r>
                  <a:rPr lang="en-US" dirty="0"/>
                  <a:t>4</a:t>
                </a:r>
                <a:endParaRPr lang="en-US" dirty="0"/>
              </a:p>
            </p:txBody>
          </p:sp>
        </p:grpSp>
        <p:sp>
          <p:nvSpPr>
            <p:cNvPr id="56" name="Rectangle 55"/>
            <p:cNvSpPr/>
            <p:nvPr/>
          </p:nvSpPr>
          <p:spPr>
            <a:xfrm>
              <a:off x="2388312" y="5576616"/>
              <a:ext cx="1143000"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 P2</a:t>
              </a:r>
              <a:endParaRPr lang="en-US" sz="2400" dirty="0"/>
            </a:p>
          </p:txBody>
        </p:sp>
        <p:sp>
          <p:nvSpPr>
            <p:cNvPr id="57" name="TextBox 56"/>
            <p:cNvSpPr txBox="1"/>
            <p:nvPr/>
          </p:nvSpPr>
          <p:spPr>
            <a:xfrm>
              <a:off x="3304019" y="6067332"/>
              <a:ext cx="445245" cy="369332"/>
            </a:xfrm>
            <a:prstGeom prst="rect">
              <a:avLst/>
            </a:prstGeom>
            <a:noFill/>
          </p:spPr>
          <p:txBody>
            <a:bodyPr wrap="square" rtlCol="0">
              <a:spAutoFit/>
            </a:bodyPr>
            <a:lstStyle/>
            <a:p>
              <a:r>
                <a:rPr lang="en-US" dirty="0" smtClean="0"/>
                <a:t>8</a:t>
              </a:r>
              <a:endParaRPr lang="en-US" dirty="0"/>
            </a:p>
          </p:txBody>
        </p:sp>
        <p:sp>
          <p:nvSpPr>
            <p:cNvPr id="58" name="Rectangle 57"/>
            <p:cNvSpPr/>
            <p:nvPr/>
          </p:nvSpPr>
          <p:spPr>
            <a:xfrm>
              <a:off x="3578340" y="5575430"/>
              <a:ext cx="873568"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P3</a:t>
              </a:r>
              <a:endParaRPr lang="en-US" sz="2400" dirty="0"/>
            </a:p>
          </p:txBody>
        </p:sp>
        <p:sp>
          <p:nvSpPr>
            <p:cNvPr id="59" name="TextBox 58"/>
            <p:cNvSpPr txBox="1"/>
            <p:nvPr/>
          </p:nvSpPr>
          <p:spPr>
            <a:xfrm>
              <a:off x="4264905" y="6073740"/>
              <a:ext cx="445245" cy="369332"/>
            </a:xfrm>
            <a:prstGeom prst="rect">
              <a:avLst/>
            </a:prstGeom>
            <a:noFill/>
          </p:spPr>
          <p:txBody>
            <a:bodyPr wrap="square" rtlCol="0">
              <a:spAutoFit/>
            </a:bodyPr>
            <a:lstStyle/>
            <a:p>
              <a:r>
                <a:rPr lang="en-US" dirty="0" smtClean="0"/>
                <a:t>10</a:t>
              </a:r>
              <a:endParaRPr lang="en-US" dirty="0"/>
            </a:p>
          </p:txBody>
        </p:sp>
        <p:sp>
          <p:nvSpPr>
            <p:cNvPr id="60" name="Rectangle 59"/>
            <p:cNvSpPr/>
            <p:nvPr/>
          </p:nvSpPr>
          <p:spPr>
            <a:xfrm>
              <a:off x="4472042" y="5574257"/>
              <a:ext cx="873568"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 P4</a:t>
              </a:r>
              <a:endParaRPr lang="en-US" sz="2400" dirty="0"/>
            </a:p>
          </p:txBody>
        </p:sp>
        <p:sp>
          <p:nvSpPr>
            <p:cNvPr id="61" name="TextBox 60"/>
            <p:cNvSpPr txBox="1"/>
            <p:nvPr/>
          </p:nvSpPr>
          <p:spPr>
            <a:xfrm>
              <a:off x="5133210" y="6050493"/>
              <a:ext cx="445245" cy="369332"/>
            </a:xfrm>
            <a:prstGeom prst="rect">
              <a:avLst/>
            </a:prstGeom>
            <a:noFill/>
          </p:spPr>
          <p:txBody>
            <a:bodyPr wrap="square" rtlCol="0">
              <a:spAutoFit/>
            </a:bodyPr>
            <a:lstStyle/>
            <a:p>
              <a:r>
                <a:rPr lang="en-US" dirty="0" smtClean="0"/>
                <a:t>11</a:t>
              </a:r>
              <a:endParaRPr lang="en-US" dirty="0"/>
            </a:p>
          </p:txBody>
        </p:sp>
        <p:sp>
          <p:nvSpPr>
            <p:cNvPr id="62" name="Rectangle 61"/>
            <p:cNvSpPr/>
            <p:nvPr/>
          </p:nvSpPr>
          <p:spPr>
            <a:xfrm>
              <a:off x="5377339" y="5580674"/>
              <a:ext cx="873568"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 P5</a:t>
              </a:r>
              <a:endParaRPr lang="en-US" sz="2400" dirty="0"/>
            </a:p>
          </p:txBody>
        </p:sp>
        <p:sp>
          <p:nvSpPr>
            <p:cNvPr id="63" name="TextBox 62"/>
            <p:cNvSpPr txBox="1"/>
            <p:nvPr/>
          </p:nvSpPr>
          <p:spPr>
            <a:xfrm>
              <a:off x="6037293" y="6056700"/>
              <a:ext cx="445245" cy="369332"/>
            </a:xfrm>
            <a:prstGeom prst="rect">
              <a:avLst/>
            </a:prstGeom>
            <a:noFill/>
          </p:spPr>
          <p:txBody>
            <a:bodyPr wrap="square" rtlCol="0">
              <a:spAutoFit/>
            </a:bodyPr>
            <a:lstStyle/>
            <a:p>
              <a:r>
                <a:rPr lang="en-US" dirty="0" smtClean="0"/>
                <a:t>15</a:t>
              </a:r>
              <a:endParaRPr lang="en-US" dirty="0"/>
            </a:p>
          </p:txBody>
        </p:sp>
        <p:sp>
          <p:nvSpPr>
            <p:cNvPr id="64" name="Rectangle 63"/>
            <p:cNvSpPr/>
            <p:nvPr/>
          </p:nvSpPr>
          <p:spPr>
            <a:xfrm>
              <a:off x="6278798" y="5582624"/>
              <a:ext cx="873568"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P6</a:t>
              </a:r>
              <a:endParaRPr lang="en-US" sz="2400" dirty="0"/>
            </a:p>
          </p:txBody>
        </p:sp>
        <p:sp>
          <p:nvSpPr>
            <p:cNvPr id="65" name="TextBox 64"/>
            <p:cNvSpPr txBox="1"/>
            <p:nvPr/>
          </p:nvSpPr>
          <p:spPr>
            <a:xfrm>
              <a:off x="6914675" y="6050493"/>
              <a:ext cx="445245" cy="369332"/>
            </a:xfrm>
            <a:prstGeom prst="rect">
              <a:avLst/>
            </a:prstGeom>
            <a:noFill/>
          </p:spPr>
          <p:txBody>
            <a:bodyPr wrap="square" rtlCol="0">
              <a:spAutoFit/>
            </a:bodyPr>
            <a:lstStyle/>
            <a:p>
              <a:r>
                <a:rPr lang="en-US" dirty="0" smtClean="0"/>
                <a:t>18</a:t>
              </a:r>
              <a:endParaRPr lang="en-US" dirty="0"/>
            </a:p>
          </p:txBody>
        </p:sp>
        <p:sp>
          <p:nvSpPr>
            <p:cNvPr id="66" name="Rectangle 65"/>
            <p:cNvSpPr/>
            <p:nvPr/>
          </p:nvSpPr>
          <p:spPr>
            <a:xfrm>
              <a:off x="7197433" y="5585285"/>
              <a:ext cx="873568"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P2</a:t>
              </a:r>
              <a:endParaRPr lang="en-US" sz="2400" dirty="0"/>
            </a:p>
          </p:txBody>
        </p:sp>
        <p:sp>
          <p:nvSpPr>
            <p:cNvPr id="67" name="TextBox 66"/>
            <p:cNvSpPr txBox="1"/>
            <p:nvPr/>
          </p:nvSpPr>
          <p:spPr>
            <a:xfrm>
              <a:off x="7885597" y="6082510"/>
              <a:ext cx="445245" cy="369332"/>
            </a:xfrm>
            <a:prstGeom prst="rect">
              <a:avLst/>
            </a:prstGeom>
            <a:noFill/>
          </p:spPr>
          <p:txBody>
            <a:bodyPr wrap="square" rtlCol="0">
              <a:spAutoFit/>
            </a:bodyPr>
            <a:lstStyle/>
            <a:p>
              <a:r>
                <a:rPr lang="en-US" dirty="0" smtClean="0"/>
                <a:t>19</a:t>
              </a:r>
              <a:endParaRPr lang="en-US" dirty="0"/>
            </a:p>
          </p:txBody>
        </p:sp>
        <p:sp>
          <p:nvSpPr>
            <p:cNvPr id="68" name="Rectangle 67"/>
            <p:cNvSpPr/>
            <p:nvPr/>
          </p:nvSpPr>
          <p:spPr>
            <a:xfrm>
              <a:off x="8108219" y="5580669"/>
              <a:ext cx="835268"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 P5</a:t>
              </a:r>
              <a:endParaRPr lang="en-US" sz="2400" dirty="0"/>
            </a:p>
          </p:txBody>
        </p:sp>
        <p:sp>
          <p:nvSpPr>
            <p:cNvPr id="69" name="TextBox 68"/>
            <p:cNvSpPr txBox="1"/>
            <p:nvPr/>
          </p:nvSpPr>
          <p:spPr>
            <a:xfrm>
              <a:off x="8683069" y="6073740"/>
              <a:ext cx="445245" cy="369332"/>
            </a:xfrm>
            <a:prstGeom prst="rect">
              <a:avLst/>
            </a:prstGeom>
            <a:noFill/>
          </p:spPr>
          <p:txBody>
            <a:bodyPr wrap="square" rtlCol="0">
              <a:spAutoFit/>
            </a:bodyPr>
            <a:lstStyle/>
            <a:p>
              <a:r>
                <a:rPr lang="en-US" dirty="0" smtClean="0"/>
                <a:t>21</a:t>
              </a:r>
              <a:endParaRPr lang="en-US" dirty="0"/>
            </a:p>
          </p:txBody>
        </p: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circle(in)">
                                      <p:cBhvr>
                                        <p:cTn id="7" dur="20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bldLvl="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4176"/>
            <a:ext cx="10529799" cy="1508760"/>
          </a:xfrm>
        </p:spPr>
        <p:txBody>
          <a:bodyPr>
            <a:normAutofit fontScale="90000"/>
          </a:bodyPr>
          <a:lstStyle/>
          <a:p>
            <a:br>
              <a:rPr lang="en-US" b="1" dirty="0"/>
            </a:br>
            <a:br>
              <a:rPr lang="en-US" b="1" dirty="0"/>
            </a:br>
            <a:br>
              <a:rPr lang="en-US" b="1" dirty="0"/>
            </a:br>
            <a:endParaRPr lang="en-US" dirty="0"/>
          </a:p>
        </p:txBody>
      </p:sp>
      <p:sp>
        <p:nvSpPr>
          <p:cNvPr id="3" name="Content Placeholder 2"/>
          <p:cNvSpPr>
            <a:spLocks noGrp="1"/>
          </p:cNvSpPr>
          <p:nvPr>
            <p:ph idx="1"/>
          </p:nvPr>
        </p:nvSpPr>
        <p:spPr/>
        <p:txBody>
          <a:bodyPr/>
          <a:lstStyle/>
          <a:p>
            <a:endParaRPr lang="en-US" dirty="0"/>
          </a:p>
          <a:p>
            <a:r>
              <a:rPr lang="en-US" dirty="0"/>
              <a:t>WT= TAT - BT</a:t>
            </a:r>
            <a:endParaRPr lang="en-US" dirty="0"/>
          </a:p>
          <a:p>
            <a:endParaRPr lang="en-US" dirty="0" smtClean="0"/>
          </a:p>
          <a:p>
            <a:endParaRPr lang="en-US" dirty="0"/>
          </a:p>
          <a:p>
            <a:endParaRPr lang="en-US" dirty="0" smtClean="0"/>
          </a:p>
          <a:p>
            <a:endParaRPr lang="en-US" dirty="0"/>
          </a:p>
        </p:txBody>
      </p:sp>
      <p:graphicFrame>
        <p:nvGraphicFramePr>
          <p:cNvPr id="26" name="Table 25"/>
          <p:cNvGraphicFramePr>
            <a:graphicFrameLocks noGrp="1"/>
          </p:cNvGraphicFramePr>
          <p:nvPr/>
        </p:nvGraphicFramePr>
        <p:xfrm>
          <a:off x="3775264" y="1983238"/>
          <a:ext cx="7683890" cy="3928104"/>
        </p:xfrm>
        <a:graphic>
          <a:graphicData uri="http://schemas.openxmlformats.org/drawingml/2006/table">
            <a:tbl>
              <a:tblPr firstRow="1" bandRow="1">
                <a:tableStyleId>{5C22544A-7EE6-4342-B048-85BDC9FD1C3A}</a:tableStyleId>
              </a:tblPr>
              <a:tblGrid>
                <a:gridCol w="1099728"/>
                <a:gridCol w="1256779"/>
                <a:gridCol w="1151320"/>
                <a:gridCol w="1576488"/>
                <a:gridCol w="1457338"/>
                <a:gridCol w="1142237"/>
              </a:tblGrid>
              <a:tr h="1147156">
                <a:tc>
                  <a:txBody>
                    <a:bodyPr/>
                    <a:lstStyle/>
                    <a:p>
                      <a:pPr algn="ctr"/>
                      <a:r>
                        <a:rPr lang="en-US" dirty="0" smtClean="0"/>
                        <a:t>Process No</a:t>
                      </a:r>
                      <a:endParaRPr lang="en-US" dirty="0"/>
                    </a:p>
                  </a:txBody>
                  <a:tcPr/>
                </a:tc>
                <a:tc>
                  <a:txBody>
                    <a:bodyPr/>
                    <a:lstStyle/>
                    <a:p>
                      <a:pPr algn="ctr"/>
                      <a:r>
                        <a:rPr lang="en-US" dirty="0" smtClean="0"/>
                        <a:t>Arrival Time</a:t>
                      </a:r>
                      <a:endParaRPr lang="en-US" dirty="0" smtClean="0"/>
                    </a:p>
                    <a:p>
                      <a:pPr algn="ctr"/>
                      <a:r>
                        <a:rPr lang="en-US" dirty="0" smtClean="0"/>
                        <a:t>(AT)</a:t>
                      </a:r>
                      <a:endParaRPr lang="en-US" dirty="0"/>
                    </a:p>
                  </a:txBody>
                  <a:tcPr/>
                </a:tc>
                <a:tc>
                  <a:txBody>
                    <a:bodyPr/>
                    <a:lstStyle/>
                    <a:p>
                      <a:pPr algn="ctr"/>
                      <a:r>
                        <a:rPr lang="en-US" dirty="0" smtClean="0"/>
                        <a:t>Burst Time (BT)</a:t>
                      </a:r>
                      <a:endParaRPr lang="en-US" dirty="0"/>
                    </a:p>
                  </a:txBody>
                  <a:tcPr/>
                </a:tc>
                <a:tc>
                  <a:txBody>
                    <a:bodyPr/>
                    <a:lstStyle/>
                    <a:p>
                      <a:pPr algn="ctr"/>
                      <a:r>
                        <a:rPr lang="en-US" dirty="0" err="1" smtClean="0"/>
                        <a:t>CompletionTime</a:t>
                      </a:r>
                      <a:endParaRPr lang="en-US" dirty="0" smtClean="0"/>
                    </a:p>
                    <a:p>
                      <a:pPr algn="ctr"/>
                      <a:r>
                        <a:rPr lang="en-US" dirty="0" smtClean="0"/>
                        <a:t> (CT)</a:t>
                      </a:r>
                      <a:endParaRPr lang="en-US" dirty="0"/>
                    </a:p>
                  </a:txBody>
                  <a:tcPr/>
                </a:tc>
                <a:tc>
                  <a:txBody>
                    <a:bodyPr/>
                    <a:lstStyle/>
                    <a:p>
                      <a:pPr algn="ctr"/>
                      <a:r>
                        <a:rPr lang="en-US" dirty="0" smtClean="0"/>
                        <a:t>Turn </a:t>
                      </a:r>
                      <a:r>
                        <a:rPr lang="en-US" dirty="0" err="1" smtClean="0"/>
                        <a:t>Arround</a:t>
                      </a:r>
                      <a:r>
                        <a:rPr lang="en-US" dirty="0" smtClean="0"/>
                        <a:t> Time</a:t>
                      </a:r>
                      <a:endParaRPr lang="en-US" dirty="0" smtClean="0"/>
                    </a:p>
                    <a:p>
                      <a:pPr algn="ctr"/>
                      <a:r>
                        <a:rPr lang="en-US" dirty="0" smtClean="0"/>
                        <a:t>(TAT)</a:t>
                      </a:r>
                      <a:endParaRPr lang="en-US" dirty="0"/>
                    </a:p>
                  </a:txBody>
                  <a:tcPr/>
                </a:tc>
                <a:tc>
                  <a:txBody>
                    <a:bodyPr/>
                    <a:lstStyle/>
                    <a:p>
                      <a:pPr algn="ctr"/>
                      <a:r>
                        <a:rPr lang="en-US" dirty="0" smtClean="0"/>
                        <a:t>Waiting Time</a:t>
                      </a:r>
                      <a:endParaRPr lang="en-US" dirty="0" smtClean="0"/>
                    </a:p>
                    <a:p>
                      <a:pPr algn="ctr"/>
                      <a:r>
                        <a:rPr lang="en-US" dirty="0" smtClean="0"/>
                        <a:t>(WT)</a:t>
                      </a:r>
                      <a:endParaRPr lang="en-US" dirty="0"/>
                    </a:p>
                  </a:txBody>
                  <a:tcPr/>
                </a:tc>
              </a:tr>
              <a:tr h="456564">
                <a:tc>
                  <a:txBody>
                    <a:bodyPr/>
                    <a:lstStyle/>
                    <a:p>
                      <a:pPr algn="ctr"/>
                      <a:r>
                        <a:rPr lang="en-US" dirty="0" smtClean="0"/>
                        <a:t>1</a:t>
                      </a:r>
                      <a:endParaRPr lang="en-US" dirty="0"/>
                    </a:p>
                  </a:txBody>
                  <a:tcPr/>
                </a:tc>
                <a:tc>
                  <a:txBody>
                    <a:bodyPr/>
                    <a:lstStyle/>
                    <a:p>
                      <a:pPr algn="ctr"/>
                      <a:r>
                        <a:rPr lang="en-US" dirty="0" smtClean="0"/>
                        <a:t>0</a:t>
                      </a:r>
                      <a:endParaRPr lang="en-US" dirty="0"/>
                    </a:p>
                  </a:txBody>
                  <a:tcPr/>
                </a:tc>
                <a:tc>
                  <a:txBody>
                    <a:bodyPr/>
                    <a:lstStyle/>
                    <a:p>
                      <a:pPr algn="ctr"/>
                      <a:r>
                        <a:rPr lang="en-US" dirty="0" smtClean="0"/>
                        <a:t>4     </a:t>
                      </a:r>
                      <a:endParaRPr lang="en-US" dirty="0"/>
                    </a:p>
                  </a:txBody>
                  <a:tcPr/>
                </a:tc>
                <a:tc>
                  <a:txBody>
                    <a:bodyPr/>
                    <a:lstStyle/>
                    <a:p>
                      <a:pPr algn="ctr"/>
                      <a:r>
                        <a:rPr lang="en-US" dirty="0" smtClean="0"/>
                        <a:t>4</a:t>
                      </a:r>
                      <a:endParaRPr lang="en-US" dirty="0"/>
                    </a:p>
                  </a:txBody>
                  <a:tcPr/>
                </a:tc>
                <a:tc>
                  <a:txBody>
                    <a:bodyPr/>
                    <a:lstStyle/>
                    <a:p>
                      <a:pPr algn="ctr"/>
                      <a:r>
                        <a:rPr lang="en-US" dirty="0" smtClean="0"/>
                        <a:t>4</a:t>
                      </a:r>
                      <a:endParaRPr lang="en-US" dirty="0"/>
                    </a:p>
                  </a:txBody>
                  <a:tcPr/>
                </a:tc>
                <a:tc>
                  <a:txBody>
                    <a:bodyPr/>
                    <a:lstStyle/>
                    <a:p>
                      <a:pPr algn="ctr"/>
                      <a:r>
                        <a:rPr lang="en-US" dirty="0" smtClean="0"/>
                        <a:t>0</a:t>
                      </a:r>
                      <a:endParaRPr lang="en-US" dirty="0"/>
                    </a:p>
                  </a:txBody>
                  <a:tcPr/>
                </a:tc>
              </a:tr>
              <a:tr h="456564">
                <a:tc>
                  <a:txBody>
                    <a:bodyPr/>
                    <a:lstStyle/>
                    <a:p>
                      <a:pPr algn="ctr"/>
                      <a:r>
                        <a:rPr lang="en-US" dirty="0" smtClean="0"/>
                        <a:t>2</a:t>
                      </a:r>
                      <a:endParaRPr lang="en-US" dirty="0"/>
                    </a:p>
                  </a:txBody>
                  <a:tcPr/>
                </a:tc>
                <a:tc>
                  <a:txBody>
                    <a:bodyPr/>
                    <a:lstStyle/>
                    <a:p>
                      <a:pPr algn="ctr"/>
                      <a:r>
                        <a:rPr lang="en-US" dirty="0" smtClean="0"/>
                        <a:t>1</a:t>
                      </a:r>
                      <a:endParaRPr lang="en-US" dirty="0"/>
                    </a:p>
                  </a:txBody>
                  <a:tcPr/>
                </a:tc>
                <a:tc>
                  <a:txBody>
                    <a:bodyPr/>
                    <a:lstStyle/>
                    <a:p>
                      <a:pPr algn="ctr"/>
                      <a:r>
                        <a:rPr lang="en-US" dirty="0" smtClean="0"/>
                        <a:t>5    </a:t>
                      </a:r>
                      <a:endParaRPr lang="en-US" dirty="0"/>
                    </a:p>
                  </a:txBody>
                  <a:tcPr/>
                </a:tc>
                <a:tc>
                  <a:txBody>
                    <a:bodyPr/>
                    <a:lstStyle/>
                    <a:p>
                      <a:pPr algn="ctr"/>
                      <a:r>
                        <a:rPr lang="en-US" dirty="0" smtClean="0"/>
                        <a:t>19</a:t>
                      </a:r>
                      <a:endParaRPr lang="en-US" dirty="0"/>
                    </a:p>
                  </a:txBody>
                  <a:tcPr/>
                </a:tc>
                <a:tc>
                  <a:txBody>
                    <a:bodyPr/>
                    <a:lstStyle/>
                    <a:p>
                      <a:pPr algn="ctr"/>
                      <a:r>
                        <a:rPr lang="en-US" dirty="0" smtClean="0"/>
                        <a:t>18</a:t>
                      </a:r>
                      <a:endParaRPr lang="en-US" dirty="0"/>
                    </a:p>
                  </a:txBody>
                  <a:tcPr/>
                </a:tc>
                <a:tc>
                  <a:txBody>
                    <a:bodyPr/>
                    <a:lstStyle/>
                    <a:p>
                      <a:pPr algn="ctr"/>
                      <a:r>
                        <a:rPr lang="en-US" dirty="0" smtClean="0"/>
                        <a:t>13</a:t>
                      </a:r>
                      <a:endParaRPr lang="en-US" dirty="0"/>
                    </a:p>
                  </a:txBody>
                  <a:tcPr/>
                </a:tc>
              </a:tr>
              <a:tr h="456564">
                <a:tc>
                  <a:txBody>
                    <a:bodyPr/>
                    <a:lstStyle/>
                    <a:p>
                      <a:pPr algn="ctr"/>
                      <a:r>
                        <a:rPr lang="en-US" dirty="0" smtClean="0"/>
                        <a:t>3</a:t>
                      </a:r>
                      <a:endParaRPr lang="en-US" dirty="0"/>
                    </a:p>
                  </a:txBody>
                  <a:tcPr/>
                </a:tc>
                <a:tc>
                  <a:txBody>
                    <a:bodyPr/>
                    <a:lstStyle/>
                    <a:p>
                      <a:pPr algn="ctr"/>
                      <a:r>
                        <a:rPr lang="en-US" dirty="0" smtClean="0"/>
                        <a:t>2</a:t>
                      </a:r>
                      <a:endParaRPr lang="en-US" dirty="0"/>
                    </a:p>
                  </a:txBody>
                  <a:tcPr/>
                </a:tc>
                <a:tc>
                  <a:txBody>
                    <a:bodyPr/>
                    <a:lstStyle/>
                    <a:p>
                      <a:pPr algn="ctr"/>
                      <a:r>
                        <a:rPr lang="en-US" dirty="0" smtClean="0"/>
                        <a:t>2</a:t>
                      </a:r>
                      <a:endParaRPr lang="en-US" dirty="0"/>
                    </a:p>
                  </a:txBody>
                  <a:tcPr/>
                </a:tc>
                <a:tc>
                  <a:txBody>
                    <a:bodyPr/>
                    <a:lstStyle/>
                    <a:p>
                      <a:pPr algn="ctr"/>
                      <a:r>
                        <a:rPr lang="en-US" dirty="0" smtClean="0"/>
                        <a:t>10</a:t>
                      </a:r>
                      <a:endParaRPr lang="en-US" dirty="0"/>
                    </a:p>
                  </a:txBody>
                  <a:tcPr/>
                </a:tc>
                <a:tc>
                  <a:txBody>
                    <a:bodyPr/>
                    <a:lstStyle/>
                    <a:p>
                      <a:pPr algn="ctr"/>
                      <a:r>
                        <a:rPr lang="en-US" dirty="0" smtClean="0"/>
                        <a:t>8</a:t>
                      </a:r>
                      <a:endParaRPr lang="en-US" dirty="0"/>
                    </a:p>
                  </a:txBody>
                  <a:tcPr/>
                </a:tc>
                <a:tc>
                  <a:txBody>
                    <a:bodyPr/>
                    <a:lstStyle/>
                    <a:p>
                      <a:pPr algn="ctr"/>
                      <a:r>
                        <a:rPr lang="en-US" dirty="0" smtClean="0"/>
                        <a:t>6</a:t>
                      </a:r>
                      <a:endParaRPr lang="en-US" dirty="0"/>
                    </a:p>
                  </a:txBody>
                  <a:tcPr/>
                </a:tc>
              </a:tr>
              <a:tr h="456564">
                <a:tc>
                  <a:txBody>
                    <a:bodyPr/>
                    <a:lstStyle/>
                    <a:p>
                      <a:pPr algn="ctr"/>
                      <a:r>
                        <a:rPr lang="en-US" dirty="0" smtClean="0"/>
                        <a:t>4</a:t>
                      </a:r>
                      <a:endParaRPr lang="en-US" dirty="0"/>
                    </a:p>
                  </a:txBody>
                  <a:tcPr/>
                </a:tc>
                <a:tc>
                  <a:txBody>
                    <a:bodyPr/>
                    <a:lstStyle/>
                    <a:p>
                      <a:pPr algn="ctr"/>
                      <a:r>
                        <a:rPr lang="en-US" dirty="0" smtClean="0"/>
                        <a:t>3</a:t>
                      </a:r>
                      <a:endParaRPr lang="en-US" dirty="0"/>
                    </a:p>
                  </a:txBody>
                  <a:tcPr/>
                </a:tc>
                <a:tc>
                  <a:txBody>
                    <a:bodyPr/>
                    <a:lstStyle/>
                    <a:p>
                      <a:pPr algn="ctr"/>
                      <a:r>
                        <a:rPr lang="en-US" dirty="0" smtClean="0"/>
                        <a:t>1</a:t>
                      </a:r>
                      <a:endParaRPr lang="en-US" dirty="0"/>
                    </a:p>
                  </a:txBody>
                  <a:tcPr/>
                </a:tc>
                <a:tc>
                  <a:txBody>
                    <a:bodyPr/>
                    <a:lstStyle/>
                    <a:p>
                      <a:pPr algn="ctr"/>
                      <a:r>
                        <a:rPr lang="en-US" dirty="0" smtClean="0"/>
                        <a:t>11</a:t>
                      </a:r>
                      <a:endParaRPr lang="en-US" dirty="0"/>
                    </a:p>
                  </a:txBody>
                  <a:tcPr/>
                </a:tc>
                <a:tc>
                  <a:txBody>
                    <a:bodyPr/>
                    <a:lstStyle/>
                    <a:p>
                      <a:pPr algn="ctr"/>
                      <a:r>
                        <a:rPr lang="en-US" dirty="0" smtClean="0"/>
                        <a:t>8</a:t>
                      </a:r>
                      <a:endParaRPr lang="en-US" dirty="0"/>
                    </a:p>
                  </a:txBody>
                  <a:tcPr/>
                </a:tc>
                <a:tc>
                  <a:txBody>
                    <a:bodyPr/>
                    <a:lstStyle/>
                    <a:p>
                      <a:pPr algn="ctr"/>
                      <a:r>
                        <a:rPr lang="en-US" dirty="0" smtClean="0"/>
                        <a:t>7</a:t>
                      </a:r>
                      <a:endParaRPr lang="en-US" dirty="0"/>
                    </a:p>
                  </a:txBody>
                  <a:tcPr/>
                </a:tc>
              </a:tr>
              <a:tr h="456564">
                <a:tc>
                  <a:txBody>
                    <a:bodyPr/>
                    <a:lstStyle/>
                    <a:p>
                      <a:pPr algn="ctr"/>
                      <a:r>
                        <a:rPr lang="en-US" dirty="0" smtClean="0"/>
                        <a:t>5</a:t>
                      </a:r>
                      <a:endParaRPr lang="en-US" dirty="0"/>
                    </a:p>
                  </a:txBody>
                  <a:tcPr/>
                </a:tc>
                <a:tc>
                  <a:txBody>
                    <a:bodyPr/>
                    <a:lstStyle/>
                    <a:p>
                      <a:pPr algn="ctr"/>
                      <a:r>
                        <a:rPr lang="en-US" dirty="0" smtClean="0"/>
                        <a:t>4</a:t>
                      </a:r>
                      <a:endParaRPr lang="en-US" dirty="0"/>
                    </a:p>
                  </a:txBody>
                  <a:tcPr/>
                </a:tc>
                <a:tc>
                  <a:txBody>
                    <a:bodyPr/>
                    <a:lstStyle/>
                    <a:p>
                      <a:pPr algn="ctr"/>
                      <a:r>
                        <a:rPr lang="en-US" dirty="0" smtClean="0"/>
                        <a:t>6</a:t>
                      </a:r>
                      <a:endParaRPr lang="en-US" dirty="0"/>
                    </a:p>
                  </a:txBody>
                  <a:tcPr/>
                </a:tc>
                <a:tc>
                  <a:txBody>
                    <a:bodyPr/>
                    <a:lstStyle/>
                    <a:p>
                      <a:pPr algn="ctr"/>
                      <a:r>
                        <a:rPr lang="en-US" dirty="0" smtClean="0"/>
                        <a:t>21</a:t>
                      </a:r>
                      <a:endParaRPr lang="en-US" dirty="0"/>
                    </a:p>
                  </a:txBody>
                  <a:tcPr/>
                </a:tc>
                <a:tc>
                  <a:txBody>
                    <a:bodyPr/>
                    <a:lstStyle/>
                    <a:p>
                      <a:pPr algn="ctr"/>
                      <a:r>
                        <a:rPr lang="en-US" dirty="0" smtClean="0"/>
                        <a:t>17</a:t>
                      </a:r>
                      <a:endParaRPr lang="en-US" dirty="0"/>
                    </a:p>
                  </a:txBody>
                  <a:tcPr/>
                </a:tc>
                <a:tc>
                  <a:txBody>
                    <a:bodyPr/>
                    <a:lstStyle/>
                    <a:p>
                      <a:pPr algn="ctr"/>
                      <a:r>
                        <a:rPr lang="en-US" dirty="0" smtClean="0"/>
                        <a:t>11</a:t>
                      </a:r>
                      <a:endParaRPr lang="en-US" dirty="0"/>
                    </a:p>
                  </a:txBody>
                  <a:tcPr/>
                </a:tc>
              </a:tr>
              <a:tr h="456564">
                <a:tc>
                  <a:txBody>
                    <a:bodyPr/>
                    <a:lstStyle/>
                    <a:p>
                      <a:pPr algn="ctr"/>
                      <a:r>
                        <a:rPr lang="en-US" dirty="0" smtClean="0"/>
                        <a:t>6</a:t>
                      </a:r>
                      <a:endParaRPr lang="en-US" dirty="0"/>
                    </a:p>
                  </a:txBody>
                  <a:tcPr/>
                </a:tc>
                <a:tc>
                  <a:txBody>
                    <a:bodyPr/>
                    <a:lstStyle/>
                    <a:p>
                      <a:pPr algn="ctr"/>
                      <a:r>
                        <a:rPr lang="en-US" dirty="0" smtClean="0"/>
                        <a:t>5</a:t>
                      </a:r>
                      <a:endParaRPr lang="en-US" dirty="0"/>
                    </a:p>
                  </a:txBody>
                  <a:tcPr/>
                </a:tc>
                <a:tc>
                  <a:txBody>
                    <a:bodyPr/>
                    <a:lstStyle/>
                    <a:p>
                      <a:pPr algn="ctr"/>
                      <a:r>
                        <a:rPr lang="en-US" dirty="0" smtClean="0"/>
                        <a:t>3</a:t>
                      </a:r>
                      <a:endParaRPr lang="en-US" dirty="0"/>
                    </a:p>
                  </a:txBody>
                  <a:tcPr/>
                </a:tc>
                <a:tc>
                  <a:txBody>
                    <a:bodyPr/>
                    <a:lstStyle/>
                    <a:p>
                      <a:pPr algn="ctr"/>
                      <a:r>
                        <a:rPr lang="en-US" dirty="0" smtClean="0"/>
                        <a:t>18</a:t>
                      </a:r>
                      <a:endParaRPr lang="en-US" dirty="0"/>
                    </a:p>
                  </a:txBody>
                  <a:tcPr/>
                </a:tc>
                <a:tc>
                  <a:txBody>
                    <a:bodyPr/>
                    <a:lstStyle/>
                    <a:p>
                      <a:pPr algn="ctr"/>
                      <a:r>
                        <a:rPr lang="en-US" dirty="0" smtClean="0"/>
                        <a:t>13</a:t>
                      </a:r>
                      <a:endParaRPr lang="en-US" dirty="0"/>
                    </a:p>
                  </a:txBody>
                  <a:tcPr/>
                </a:tc>
                <a:tc>
                  <a:txBody>
                    <a:bodyPr/>
                    <a:lstStyle/>
                    <a:p>
                      <a:pPr algn="ctr"/>
                      <a:r>
                        <a:rPr lang="en-US" dirty="0" smtClean="0"/>
                        <a:t>10</a:t>
                      </a:r>
                      <a:endParaRPr lang="en-US" dirty="0"/>
                    </a:p>
                  </a:txBody>
                  <a:tcPr/>
                </a:tc>
              </a:tr>
            </a:tbl>
          </a:graphicData>
        </a:graphic>
      </p:graphicFrame>
      <p:sp>
        <p:nvSpPr>
          <p:cNvPr id="51" name="Title 1"/>
          <p:cNvSpPr txBox="1"/>
          <p:nvPr/>
        </p:nvSpPr>
        <p:spPr>
          <a:xfrm>
            <a:off x="0" y="182880"/>
            <a:ext cx="12192000" cy="1626895"/>
          </a:xfrm>
          <a:prstGeom prst="rect">
            <a:avLst/>
          </a:prstGeom>
          <a:solidFill>
            <a:schemeClr val="accent2"/>
          </a:solidFill>
        </p:spPr>
        <p:txBody>
          <a:bodyPr vert="horz" lIns="91440" tIns="45720" rIns="91440" bIns="45720" rtlCol="0" anchor="ctr">
            <a:normAutofit fontScale="90000" lnSpcReduction="20000"/>
          </a:bodyPr>
          <a:lst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a:lstStyle>
          <a:p>
            <a:br>
              <a:rPr lang="en-US" b="1" dirty="0" smtClean="0"/>
            </a:br>
            <a:br>
              <a:rPr lang="en-US" b="1" dirty="0" smtClean="0"/>
            </a:br>
            <a:r>
              <a:rPr lang="en-US" b="1" dirty="0">
                <a:effectLst>
                  <a:outerShdw blurRad="38100" dist="38100" dir="2700000" algn="tl">
                    <a:srgbClr val="000000">
                      <a:alpha val="43137"/>
                    </a:srgbClr>
                  </a:outerShdw>
                </a:effectLst>
              </a:rPr>
              <a:t>Round-Robin (RR) </a:t>
            </a:r>
            <a:r>
              <a:rPr lang="en-US" b="1" dirty="0"/>
              <a:t>Performance</a:t>
            </a:r>
            <a:br>
              <a:rPr lang="en-US" b="1" dirty="0"/>
            </a:br>
            <a:endParaRPr lang="en-US" dirty="0"/>
          </a:p>
        </p:txBody>
      </p:sp>
      <p:sp>
        <p:nvSpPr>
          <p:cNvPr id="5" name="Footer Placeholder 4"/>
          <p:cNvSpPr>
            <a:spLocks noGrp="1"/>
          </p:cNvSpPr>
          <p:nvPr>
            <p:ph type="ftr" sz="quarter" idx="11"/>
          </p:nvPr>
        </p:nvSpPr>
        <p:spPr/>
        <p:txBody>
          <a:bodyPr/>
          <a:lstStyle/>
          <a:p>
            <a:r>
              <a:rPr lang="en-US" smtClean="0"/>
              <a:t>Total 81 Slides</a:t>
            </a:r>
            <a:endParaRPr lang="en-US"/>
          </a:p>
        </p:txBody>
      </p:sp>
      <p:sp>
        <p:nvSpPr>
          <p:cNvPr id="52" name="Slide Number Placeholder 51"/>
          <p:cNvSpPr>
            <a:spLocks noGrp="1"/>
          </p:cNvSpPr>
          <p:nvPr>
            <p:ph type="sldNum" sz="quarter" idx="12"/>
          </p:nvPr>
        </p:nvSpPr>
        <p:spPr/>
        <p:txBody>
          <a:bodyPr/>
          <a:lstStyle/>
          <a:p>
            <a:fld id="{F786D4BC-F94B-4070-BC7E-46CD478BA6CC}" type="slidenum">
              <a:rPr lang="en-US" smtClean="0"/>
            </a:fld>
            <a:endParaRPr lang="en-US"/>
          </a:p>
        </p:txBody>
      </p:sp>
      <p:grpSp>
        <p:nvGrpSpPr>
          <p:cNvPr id="53" name="Group 52"/>
          <p:cNvGrpSpPr/>
          <p:nvPr/>
        </p:nvGrpSpPr>
        <p:grpSpPr>
          <a:xfrm>
            <a:off x="1533127" y="6018648"/>
            <a:ext cx="8085453" cy="877585"/>
            <a:chOff x="1042861" y="5574257"/>
            <a:chExt cx="8085453" cy="877585"/>
          </a:xfrm>
        </p:grpSpPr>
        <p:grpSp>
          <p:nvGrpSpPr>
            <p:cNvPr id="54" name="Group 53"/>
            <p:cNvGrpSpPr/>
            <p:nvPr/>
          </p:nvGrpSpPr>
          <p:grpSpPr>
            <a:xfrm>
              <a:off x="1042861" y="5583238"/>
              <a:ext cx="1546316" cy="853426"/>
              <a:chOff x="3480547" y="5150225"/>
              <a:chExt cx="1546316" cy="853426"/>
            </a:xfrm>
          </p:grpSpPr>
          <p:sp>
            <p:nvSpPr>
              <p:cNvPr id="69" name="Rectangle 68"/>
              <p:cNvSpPr/>
              <p:nvPr/>
            </p:nvSpPr>
            <p:spPr>
              <a:xfrm>
                <a:off x="3644153" y="5150225"/>
                <a:ext cx="1143000"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 P1</a:t>
                </a:r>
                <a:endParaRPr lang="en-US" sz="2400" dirty="0"/>
              </a:p>
            </p:txBody>
          </p:sp>
          <p:sp>
            <p:nvSpPr>
              <p:cNvPr id="70" name="TextBox 69"/>
              <p:cNvSpPr txBox="1"/>
              <p:nvPr/>
            </p:nvSpPr>
            <p:spPr>
              <a:xfrm>
                <a:off x="3480547" y="5634319"/>
                <a:ext cx="295835" cy="369332"/>
              </a:xfrm>
              <a:prstGeom prst="rect">
                <a:avLst/>
              </a:prstGeom>
              <a:noFill/>
            </p:spPr>
            <p:txBody>
              <a:bodyPr wrap="square" rtlCol="0">
                <a:spAutoFit/>
              </a:bodyPr>
              <a:lstStyle/>
              <a:p>
                <a:r>
                  <a:rPr lang="en-US" dirty="0" smtClean="0"/>
                  <a:t>0</a:t>
                </a:r>
                <a:endParaRPr lang="en-US" dirty="0"/>
              </a:p>
            </p:txBody>
          </p:sp>
          <p:sp>
            <p:nvSpPr>
              <p:cNvPr id="71" name="TextBox 70"/>
              <p:cNvSpPr txBox="1"/>
              <p:nvPr/>
            </p:nvSpPr>
            <p:spPr>
              <a:xfrm>
                <a:off x="4581618" y="5593364"/>
                <a:ext cx="445245" cy="369332"/>
              </a:xfrm>
              <a:prstGeom prst="rect">
                <a:avLst/>
              </a:prstGeom>
              <a:noFill/>
            </p:spPr>
            <p:txBody>
              <a:bodyPr wrap="square" rtlCol="0">
                <a:spAutoFit/>
              </a:bodyPr>
              <a:lstStyle/>
              <a:p>
                <a:r>
                  <a:rPr lang="en-US" dirty="0"/>
                  <a:t>4</a:t>
                </a:r>
                <a:endParaRPr lang="en-US" dirty="0"/>
              </a:p>
            </p:txBody>
          </p:sp>
        </p:grpSp>
        <p:sp>
          <p:nvSpPr>
            <p:cNvPr id="55" name="Rectangle 54"/>
            <p:cNvSpPr/>
            <p:nvPr/>
          </p:nvSpPr>
          <p:spPr>
            <a:xfrm>
              <a:off x="2388312" y="5576616"/>
              <a:ext cx="1143000"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 P2</a:t>
              </a:r>
              <a:endParaRPr lang="en-US" sz="2400" dirty="0"/>
            </a:p>
          </p:txBody>
        </p:sp>
        <p:sp>
          <p:nvSpPr>
            <p:cNvPr id="56" name="TextBox 55"/>
            <p:cNvSpPr txBox="1"/>
            <p:nvPr/>
          </p:nvSpPr>
          <p:spPr>
            <a:xfrm>
              <a:off x="3304019" y="6067332"/>
              <a:ext cx="445245" cy="369332"/>
            </a:xfrm>
            <a:prstGeom prst="rect">
              <a:avLst/>
            </a:prstGeom>
            <a:noFill/>
          </p:spPr>
          <p:txBody>
            <a:bodyPr wrap="square" rtlCol="0">
              <a:spAutoFit/>
            </a:bodyPr>
            <a:lstStyle/>
            <a:p>
              <a:r>
                <a:rPr lang="en-US" dirty="0" smtClean="0"/>
                <a:t>8</a:t>
              </a:r>
              <a:endParaRPr lang="en-US" dirty="0"/>
            </a:p>
          </p:txBody>
        </p:sp>
        <p:sp>
          <p:nvSpPr>
            <p:cNvPr id="57" name="Rectangle 56"/>
            <p:cNvSpPr/>
            <p:nvPr/>
          </p:nvSpPr>
          <p:spPr>
            <a:xfrm>
              <a:off x="3578340" y="5575430"/>
              <a:ext cx="873568"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P3</a:t>
              </a:r>
              <a:endParaRPr lang="en-US" sz="2400" dirty="0"/>
            </a:p>
          </p:txBody>
        </p:sp>
        <p:sp>
          <p:nvSpPr>
            <p:cNvPr id="58" name="TextBox 57"/>
            <p:cNvSpPr txBox="1"/>
            <p:nvPr/>
          </p:nvSpPr>
          <p:spPr>
            <a:xfrm>
              <a:off x="4264905" y="6073740"/>
              <a:ext cx="445245" cy="369332"/>
            </a:xfrm>
            <a:prstGeom prst="rect">
              <a:avLst/>
            </a:prstGeom>
            <a:noFill/>
          </p:spPr>
          <p:txBody>
            <a:bodyPr wrap="square" rtlCol="0">
              <a:spAutoFit/>
            </a:bodyPr>
            <a:lstStyle/>
            <a:p>
              <a:r>
                <a:rPr lang="en-US" dirty="0" smtClean="0"/>
                <a:t>10</a:t>
              </a:r>
              <a:endParaRPr lang="en-US" dirty="0"/>
            </a:p>
          </p:txBody>
        </p:sp>
        <p:sp>
          <p:nvSpPr>
            <p:cNvPr id="59" name="Rectangle 58"/>
            <p:cNvSpPr/>
            <p:nvPr/>
          </p:nvSpPr>
          <p:spPr>
            <a:xfrm>
              <a:off x="4472042" y="5574257"/>
              <a:ext cx="873568"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 P4</a:t>
              </a:r>
              <a:endParaRPr lang="en-US" sz="2400" dirty="0"/>
            </a:p>
          </p:txBody>
        </p:sp>
        <p:sp>
          <p:nvSpPr>
            <p:cNvPr id="60" name="TextBox 59"/>
            <p:cNvSpPr txBox="1"/>
            <p:nvPr/>
          </p:nvSpPr>
          <p:spPr>
            <a:xfrm>
              <a:off x="5133210" y="6050493"/>
              <a:ext cx="445245" cy="369332"/>
            </a:xfrm>
            <a:prstGeom prst="rect">
              <a:avLst/>
            </a:prstGeom>
            <a:noFill/>
          </p:spPr>
          <p:txBody>
            <a:bodyPr wrap="square" rtlCol="0">
              <a:spAutoFit/>
            </a:bodyPr>
            <a:lstStyle/>
            <a:p>
              <a:r>
                <a:rPr lang="en-US" dirty="0" smtClean="0"/>
                <a:t>11</a:t>
              </a:r>
              <a:endParaRPr lang="en-US" dirty="0"/>
            </a:p>
          </p:txBody>
        </p:sp>
        <p:sp>
          <p:nvSpPr>
            <p:cNvPr id="61" name="Rectangle 60"/>
            <p:cNvSpPr/>
            <p:nvPr/>
          </p:nvSpPr>
          <p:spPr>
            <a:xfrm>
              <a:off x="5377339" y="5580674"/>
              <a:ext cx="873568"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 P5</a:t>
              </a:r>
              <a:endParaRPr lang="en-US" sz="2400" dirty="0"/>
            </a:p>
          </p:txBody>
        </p:sp>
        <p:sp>
          <p:nvSpPr>
            <p:cNvPr id="62" name="TextBox 61"/>
            <p:cNvSpPr txBox="1"/>
            <p:nvPr/>
          </p:nvSpPr>
          <p:spPr>
            <a:xfrm>
              <a:off x="6037293" y="6056700"/>
              <a:ext cx="445245" cy="369332"/>
            </a:xfrm>
            <a:prstGeom prst="rect">
              <a:avLst/>
            </a:prstGeom>
            <a:noFill/>
          </p:spPr>
          <p:txBody>
            <a:bodyPr wrap="square" rtlCol="0">
              <a:spAutoFit/>
            </a:bodyPr>
            <a:lstStyle/>
            <a:p>
              <a:r>
                <a:rPr lang="en-US" dirty="0" smtClean="0"/>
                <a:t>15</a:t>
              </a:r>
              <a:endParaRPr lang="en-US" dirty="0"/>
            </a:p>
          </p:txBody>
        </p:sp>
        <p:sp>
          <p:nvSpPr>
            <p:cNvPr id="63" name="Rectangle 62"/>
            <p:cNvSpPr/>
            <p:nvPr/>
          </p:nvSpPr>
          <p:spPr>
            <a:xfrm>
              <a:off x="6278798" y="5582624"/>
              <a:ext cx="873568"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P6</a:t>
              </a:r>
              <a:endParaRPr lang="en-US" sz="2400" dirty="0"/>
            </a:p>
          </p:txBody>
        </p:sp>
        <p:sp>
          <p:nvSpPr>
            <p:cNvPr id="64" name="TextBox 63"/>
            <p:cNvSpPr txBox="1"/>
            <p:nvPr/>
          </p:nvSpPr>
          <p:spPr>
            <a:xfrm>
              <a:off x="6914675" y="6050493"/>
              <a:ext cx="445245" cy="369332"/>
            </a:xfrm>
            <a:prstGeom prst="rect">
              <a:avLst/>
            </a:prstGeom>
            <a:noFill/>
          </p:spPr>
          <p:txBody>
            <a:bodyPr wrap="square" rtlCol="0">
              <a:spAutoFit/>
            </a:bodyPr>
            <a:lstStyle/>
            <a:p>
              <a:r>
                <a:rPr lang="en-US" dirty="0" smtClean="0"/>
                <a:t>18</a:t>
              </a:r>
              <a:endParaRPr lang="en-US" dirty="0"/>
            </a:p>
          </p:txBody>
        </p:sp>
        <p:sp>
          <p:nvSpPr>
            <p:cNvPr id="65" name="Rectangle 64"/>
            <p:cNvSpPr/>
            <p:nvPr/>
          </p:nvSpPr>
          <p:spPr>
            <a:xfrm>
              <a:off x="7197433" y="5585285"/>
              <a:ext cx="873568"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P2</a:t>
              </a:r>
              <a:endParaRPr lang="en-US" sz="2400" dirty="0"/>
            </a:p>
          </p:txBody>
        </p:sp>
        <p:sp>
          <p:nvSpPr>
            <p:cNvPr id="66" name="TextBox 65"/>
            <p:cNvSpPr txBox="1"/>
            <p:nvPr/>
          </p:nvSpPr>
          <p:spPr>
            <a:xfrm>
              <a:off x="7885597" y="6082510"/>
              <a:ext cx="445245" cy="369332"/>
            </a:xfrm>
            <a:prstGeom prst="rect">
              <a:avLst/>
            </a:prstGeom>
            <a:noFill/>
          </p:spPr>
          <p:txBody>
            <a:bodyPr wrap="square" rtlCol="0">
              <a:spAutoFit/>
            </a:bodyPr>
            <a:lstStyle/>
            <a:p>
              <a:r>
                <a:rPr lang="en-US" dirty="0" smtClean="0"/>
                <a:t>19</a:t>
              </a:r>
              <a:endParaRPr lang="en-US" dirty="0"/>
            </a:p>
          </p:txBody>
        </p:sp>
        <p:sp>
          <p:nvSpPr>
            <p:cNvPr id="67" name="Rectangle 66"/>
            <p:cNvSpPr/>
            <p:nvPr/>
          </p:nvSpPr>
          <p:spPr>
            <a:xfrm>
              <a:off x="8108219" y="5580669"/>
              <a:ext cx="835268"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 P5</a:t>
              </a:r>
              <a:endParaRPr lang="en-US" sz="2400" dirty="0"/>
            </a:p>
          </p:txBody>
        </p:sp>
        <p:sp>
          <p:nvSpPr>
            <p:cNvPr id="68" name="TextBox 67"/>
            <p:cNvSpPr txBox="1"/>
            <p:nvPr/>
          </p:nvSpPr>
          <p:spPr>
            <a:xfrm>
              <a:off x="8683069" y="6073740"/>
              <a:ext cx="445245" cy="369332"/>
            </a:xfrm>
            <a:prstGeom prst="rect">
              <a:avLst/>
            </a:prstGeom>
            <a:noFill/>
          </p:spPr>
          <p:txBody>
            <a:bodyPr wrap="square" rtlCol="0">
              <a:spAutoFit/>
            </a:bodyPr>
            <a:lstStyle/>
            <a:p>
              <a:r>
                <a:rPr lang="en-US" dirty="0" smtClean="0"/>
                <a:t>21</a:t>
              </a:r>
              <a:endParaRPr lang="en-US" dirty="0"/>
            </a:p>
          </p:txBody>
        </p: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84176"/>
            <a:ext cx="11360727" cy="1508760"/>
          </a:xfrm>
        </p:spPr>
        <p:txBody>
          <a:bodyPr>
            <a:normAutofit fontScale="90000"/>
          </a:bodyPr>
          <a:lstStyle/>
          <a:p>
            <a:br>
              <a:rPr lang="en-US" b="1" dirty="0" smtClean="0"/>
            </a:br>
            <a:br>
              <a:rPr lang="en-US" b="1" dirty="0"/>
            </a:br>
            <a:endParaRPr lang="en-US" dirty="0"/>
          </a:p>
        </p:txBody>
      </p:sp>
      <p:sp>
        <p:nvSpPr>
          <p:cNvPr id="3" name="Content Placeholder 2"/>
          <p:cNvSpPr>
            <a:spLocks noGrp="1"/>
          </p:cNvSpPr>
          <p:nvPr>
            <p:ph idx="1"/>
          </p:nvPr>
        </p:nvSpPr>
        <p:spPr/>
        <p:txBody>
          <a:bodyPr/>
          <a:lstStyle/>
          <a:p>
            <a:r>
              <a:rPr lang="en-US" sz="2400" b="1" dirty="0">
                <a:effectLst>
                  <a:outerShdw blurRad="38100" dist="38100" dir="2700000" algn="tl">
                    <a:srgbClr val="000000">
                      <a:alpha val="43137"/>
                    </a:srgbClr>
                  </a:outerShdw>
                </a:effectLst>
              </a:rPr>
              <a:t>Round-Robin</a:t>
            </a:r>
            <a:r>
              <a:rPr lang="en-US" sz="2400" b="1" dirty="0"/>
              <a:t> (RR)  Performance</a:t>
            </a:r>
            <a:endParaRPr lang="en-US" sz="2400" b="1" dirty="0"/>
          </a:p>
          <a:p>
            <a:endParaRPr lang="en-US" sz="2000" b="1" dirty="0" smtClean="0">
              <a:effectLst>
                <a:outerShdw blurRad="38100" dist="38100" dir="2700000" algn="tl">
                  <a:srgbClr val="000000">
                    <a:alpha val="43137"/>
                  </a:srgbClr>
                </a:outerShdw>
              </a:effectLst>
            </a:endParaRPr>
          </a:p>
          <a:p>
            <a:pPr marL="0" indent="0">
              <a:buNone/>
            </a:pPr>
            <a:endParaRPr lang="en-US" sz="2000" b="1" dirty="0" smtClean="0">
              <a:effectLst>
                <a:outerShdw blurRad="38100" dist="38100" dir="2700000" algn="tl">
                  <a:srgbClr val="000000">
                    <a:alpha val="43137"/>
                  </a:srgbClr>
                </a:outerShdw>
              </a:effectLst>
            </a:endParaRPr>
          </a:p>
          <a:p>
            <a:pPr marL="0" indent="0">
              <a:buNone/>
            </a:pPr>
            <a:endParaRPr lang="en-US" sz="2000" b="1" dirty="0" smtClean="0">
              <a:effectLst>
                <a:outerShdw blurRad="38100" dist="38100" dir="2700000" algn="tl">
                  <a:srgbClr val="000000">
                    <a:alpha val="43137"/>
                  </a:srgbClr>
                </a:outerShdw>
              </a:effectLst>
            </a:endParaRPr>
          </a:p>
          <a:p>
            <a:pPr marL="0" indent="0">
              <a:buNone/>
            </a:pPr>
            <a:endParaRPr lang="en-US" sz="2000" b="1" dirty="0">
              <a:effectLst>
                <a:outerShdw blurRad="38100" dist="38100" dir="2700000" algn="tl">
                  <a:srgbClr val="000000">
                    <a:alpha val="43137"/>
                  </a:srgbClr>
                </a:outerShdw>
              </a:effectLst>
            </a:endParaRPr>
          </a:p>
          <a:p>
            <a:endParaRPr lang="en-US" dirty="0"/>
          </a:p>
        </p:txBody>
      </p:sp>
      <p:graphicFrame>
        <p:nvGraphicFramePr>
          <p:cNvPr id="4" name="Table 3"/>
          <p:cNvGraphicFramePr>
            <a:graphicFrameLocks noGrp="1"/>
          </p:cNvGraphicFramePr>
          <p:nvPr/>
        </p:nvGraphicFramePr>
        <p:xfrm>
          <a:off x="6417315" y="2305959"/>
          <a:ext cx="3634959" cy="3650452"/>
        </p:xfrm>
        <a:graphic>
          <a:graphicData uri="http://schemas.openxmlformats.org/drawingml/2006/table">
            <a:tbl>
              <a:tblPr firstRow="1" bandRow="1">
                <a:tableStyleId>{5C22544A-7EE6-4342-B048-85BDC9FD1C3A}</a:tableStyleId>
              </a:tblPr>
              <a:tblGrid>
                <a:gridCol w="1139584"/>
                <a:gridCol w="1302328"/>
                <a:gridCol w="1193047"/>
              </a:tblGrid>
              <a:tr h="450310">
                <a:tc>
                  <a:txBody>
                    <a:bodyPr/>
                    <a:lstStyle/>
                    <a:p>
                      <a:pPr algn="ctr"/>
                      <a:r>
                        <a:rPr lang="en-US" dirty="0" smtClean="0"/>
                        <a:t>Process No</a:t>
                      </a:r>
                      <a:endParaRPr lang="en-US" dirty="0"/>
                    </a:p>
                  </a:txBody>
                  <a:tcPr/>
                </a:tc>
                <a:tc>
                  <a:txBody>
                    <a:bodyPr/>
                    <a:lstStyle/>
                    <a:p>
                      <a:pPr algn="ctr"/>
                      <a:r>
                        <a:rPr lang="en-US" dirty="0" smtClean="0"/>
                        <a:t>Arrival Time</a:t>
                      </a:r>
                      <a:endParaRPr lang="en-US" dirty="0" smtClean="0"/>
                    </a:p>
                    <a:p>
                      <a:pPr algn="ctr"/>
                      <a:r>
                        <a:rPr lang="en-US" dirty="0" smtClean="0"/>
                        <a:t>(AT)</a:t>
                      </a:r>
                      <a:endParaRPr lang="en-US" dirty="0"/>
                    </a:p>
                  </a:txBody>
                  <a:tcPr/>
                </a:tc>
                <a:tc>
                  <a:txBody>
                    <a:bodyPr/>
                    <a:lstStyle/>
                    <a:p>
                      <a:pPr algn="ctr"/>
                      <a:r>
                        <a:rPr lang="en-US" dirty="0" smtClean="0"/>
                        <a:t>Burst Time (BT)</a:t>
                      </a:r>
                      <a:endParaRPr lang="en-US" dirty="0"/>
                    </a:p>
                  </a:txBody>
                  <a:tcPr/>
                </a:tc>
              </a:tr>
              <a:tr h="456564">
                <a:tc>
                  <a:txBody>
                    <a:bodyPr/>
                    <a:lstStyle/>
                    <a:p>
                      <a:pPr algn="ctr"/>
                      <a:r>
                        <a:rPr lang="en-US" dirty="0" smtClean="0"/>
                        <a:t>1</a:t>
                      </a:r>
                      <a:endParaRPr lang="en-US" dirty="0"/>
                    </a:p>
                  </a:txBody>
                  <a:tcPr/>
                </a:tc>
                <a:tc>
                  <a:txBody>
                    <a:bodyPr/>
                    <a:lstStyle/>
                    <a:p>
                      <a:pPr algn="ctr"/>
                      <a:r>
                        <a:rPr lang="en-US" dirty="0" smtClean="0"/>
                        <a:t>0</a:t>
                      </a:r>
                      <a:endParaRPr lang="en-US" dirty="0"/>
                    </a:p>
                  </a:txBody>
                  <a:tcPr/>
                </a:tc>
                <a:tc>
                  <a:txBody>
                    <a:bodyPr/>
                    <a:lstStyle/>
                    <a:p>
                      <a:pPr algn="ctr"/>
                      <a:r>
                        <a:rPr lang="en-US" smtClean="0"/>
                        <a:t>4     </a:t>
                      </a:r>
                      <a:endParaRPr lang="en-US" dirty="0"/>
                    </a:p>
                  </a:txBody>
                  <a:tcPr/>
                </a:tc>
              </a:tr>
              <a:tr h="456564">
                <a:tc>
                  <a:txBody>
                    <a:bodyPr/>
                    <a:lstStyle/>
                    <a:p>
                      <a:pPr algn="ctr"/>
                      <a:r>
                        <a:rPr lang="en-US" dirty="0" smtClean="0"/>
                        <a:t>2</a:t>
                      </a:r>
                      <a:endParaRPr lang="en-US" dirty="0"/>
                    </a:p>
                  </a:txBody>
                  <a:tcPr/>
                </a:tc>
                <a:tc>
                  <a:txBody>
                    <a:bodyPr/>
                    <a:lstStyle/>
                    <a:p>
                      <a:pPr algn="ctr"/>
                      <a:r>
                        <a:rPr lang="en-US" dirty="0" smtClean="0"/>
                        <a:t>1</a:t>
                      </a:r>
                      <a:endParaRPr lang="en-US" dirty="0"/>
                    </a:p>
                  </a:txBody>
                  <a:tcPr/>
                </a:tc>
                <a:tc>
                  <a:txBody>
                    <a:bodyPr/>
                    <a:lstStyle/>
                    <a:p>
                      <a:pPr algn="ctr"/>
                      <a:r>
                        <a:rPr lang="en-US" dirty="0" smtClean="0"/>
                        <a:t>5    </a:t>
                      </a:r>
                      <a:endParaRPr lang="en-US" dirty="0"/>
                    </a:p>
                  </a:txBody>
                  <a:tcPr/>
                </a:tc>
              </a:tr>
              <a:tr h="456564">
                <a:tc>
                  <a:txBody>
                    <a:bodyPr/>
                    <a:lstStyle/>
                    <a:p>
                      <a:pPr algn="ctr"/>
                      <a:r>
                        <a:rPr lang="en-US" dirty="0" smtClean="0"/>
                        <a:t>3</a:t>
                      </a:r>
                      <a:endParaRPr lang="en-US" dirty="0"/>
                    </a:p>
                  </a:txBody>
                  <a:tcPr/>
                </a:tc>
                <a:tc>
                  <a:txBody>
                    <a:bodyPr/>
                    <a:lstStyle/>
                    <a:p>
                      <a:pPr algn="ctr"/>
                      <a:r>
                        <a:rPr lang="en-US" dirty="0" smtClean="0"/>
                        <a:t>2</a:t>
                      </a:r>
                      <a:endParaRPr lang="en-US" dirty="0"/>
                    </a:p>
                  </a:txBody>
                  <a:tcPr/>
                </a:tc>
                <a:tc>
                  <a:txBody>
                    <a:bodyPr/>
                    <a:lstStyle/>
                    <a:p>
                      <a:pPr algn="ctr"/>
                      <a:r>
                        <a:rPr lang="en-US" dirty="0" smtClean="0"/>
                        <a:t>2</a:t>
                      </a:r>
                      <a:endParaRPr lang="en-US" dirty="0"/>
                    </a:p>
                  </a:txBody>
                  <a:tcPr/>
                </a:tc>
              </a:tr>
              <a:tr h="456564">
                <a:tc>
                  <a:txBody>
                    <a:bodyPr/>
                    <a:lstStyle/>
                    <a:p>
                      <a:pPr algn="ctr"/>
                      <a:r>
                        <a:rPr lang="en-US" dirty="0" smtClean="0"/>
                        <a:t>4</a:t>
                      </a:r>
                      <a:endParaRPr lang="en-US" dirty="0"/>
                    </a:p>
                  </a:txBody>
                  <a:tcPr/>
                </a:tc>
                <a:tc>
                  <a:txBody>
                    <a:bodyPr/>
                    <a:lstStyle/>
                    <a:p>
                      <a:pPr algn="ctr"/>
                      <a:r>
                        <a:rPr lang="en-US" dirty="0" smtClean="0"/>
                        <a:t>3</a:t>
                      </a:r>
                      <a:endParaRPr lang="en-US" dirty="0"/>
                    </a:p>
                  </a:txBody>
                  <a:tcPr/>
                </a:tc>
                <a:tc>
                  <a:txBody>
                    <a:bodyPr/>
                    <a:lstStyle/>
                    <a:p>
                      <a:pPr algn="ctr"/>
                      <a:r>
                        <a:rPr lang="en-US" dirty="0" smtClean="0"/>
                        <a:t>1</a:t>
                      </a:r>
                      <a:endParaRPr lang="en-US" dirty="0"/>
                    </a:p>
                  </a:txBody>
                  <a:tcPr/>
                </a:tc>
              </a:tr>
              <a:tr h="453232">
                <a:tc>
                  <a:txBody>
                    <a:bodyPr/>
                    <a:lstStyle/>
                    <a:p>
                      <a:pPr algn="ctr"/>
                      <a:r>
                        <a:rPr lang="en-US" dirty="0" smtClean="0"/>
                        <a:t>5</a:t>
                      </a:r>
                      <a:endParaRPr lang="en-US" dirty="0"/>
                    </a:p>
                  </a:txBody>
                  <a:tcPr/>
                </a:tc>
                <a:tc>
                  <a:txBody>
                    <a:bodyPr/>
                    <a:lstStyle/>
                    <a:p>
                      <a:pPr algn="ctr"/>
                      <a:r>
                        <a:rPr lang="en-US" dirty="0" smtClean="0"/>
                        <a:t>4</a:t>
                      </a:r>
                      <a:endParaRPr lang="en-US" dirty="0"/>
                    </a:p>
                  </a:txBody>
                  <a:tcPr/>
                </a:tc>
                <a:tc>
                  <a:txBody>
                    <a:bodyPr/>
                    <a:lstStyle/>
                    <a:p>
                      <a:pPr algn="ctr"/>
                      <a:r>
                        <a:rPr lang="en-US" dirty="0" smtClean="0"/>
                        <a:t>6</a:t>
                      </a:r>
                      <a:endParaRPr lang="en-US" dirty="0"/>
                    </a:p>
                  </a:txBody>
                  <a:tcPr/>
                </a:tc>
              </a:tr>
              <a:tr h="456564">
                <a:tc>
                  <a:txBody>
                    <a:bodyPr/>
                    <a:lstStyle/>
                    <a:p>
                      <a:pPr algn="ctr"/>
                      <a:r>
                        <a:rPr lang="en-US" dirty="0" smtClean="0"/>
                        <a:t>6</a:t>
                      </a:r>
                      <a:endParaRPr lang="en-US" dirty="0"/>
                    </a:p>
                  </a:txBody>
                  <a:tcPr/>
                </a:tc>
                <a:tc>
                  <a:txBody>
                    <a:bodyPr/>
                    <a:lstStyle/>
                    <a:p>
                      <a:pPr algn="ctr"/>
                      <a:r>
                        <a:rPr lang="en-US" dirty="0" smtClean="0"/>
                        <a:t>5</a:t>
                      </a:r>
                      <a:endParaRPr lang="en-US" dirty="0"/>
                    </a:p>
                  </a:txBody>
                  <a:tcPr/>
                </a:tc>
                <a:tc>
                  <a:txBody>
                    <a:bodyPr/>
                    <a:lstStyle/>
                    <a:p>
                      <a:pPr algn="ctr"/>
                      <a:r>
                        <a:rPr lang="en-US" dirty="0" smtClean="0"/>
                        <a:t>3</a:t>
                      </a:r>
                      <a:endParaRPr lang="en-US" dirty="0"/>
                    </a:p>
                  </a:txBody>
                  <a:tcPr/>
                </a:tc>
              </a:tr>
            </a:tbl>
          </a:graphicData>
        </a:graphic>
      </p:graphicFrame>
      <p:grpSp>
        <p:nvGrpSpPr>
          <p:cNvPr id="26" name="Group 25"/>
          <p:cNvGrpSpPr/>
          <p:nvPr/>
        </p:nvGrpSpPr>
        <p:grpSpPr>
          <a:xfrm>
            <a:off x="1042861" y="5583238"/>
            <a:ext cx="1306606" cy="853426"/>
            <a:chOff x="3480547" y="5150225"/>
            <a:chExt cx="1306606" cy="853426"/>
          </a:xfrm>
        </p:grpSpPr>
        <p:sp>
          <p:nvSpPr>
            <p:cNvPr id="35" name="Rectangle 34"/>
            <p:cNvSpPr/>
            <p:nvPr/>
          </p:nvSpPr>
          <p:spPr>
            <a:xfrm>
              <a:off x="3644153" y="5150225"/>
              <a:ext cx="1143000"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 </a:t>
              </a:r>
              <a:endParaRPr lang="en-US" sz="2400" dirty="0"/>
            </a:p>
          </p:txBody>
        </p:sp>
        <p:sp>
          <p:nvSpPr>
            <p:cNvPr id="38" name="TextBox 37"/>
            <p:cNvSpPr txBox="1"/>
            <p:nvPr/>
          </p:nvSpPr>
          <p:spPr>
            <a:xfrm>
              <a:off x="3480547" y="5634319"/>
              <a:ext cx="295835" cy="369332"/>
            </a:xfrm>
            <a:prstGeom prst="rect">
              <a:avLst/>
            </a:prstGeom>
            <a:noFill/>
          </p:spPr>
          <p:txBody>
            <a:bodyPr wrap="square" rtlCol="0">
              <a:spAutoFit/>
            </a:bodyPr>
            <a:lstStyle/>
            <a:p>
              <a:r>
                <a:rPr lang="en-US" dirty="0" smtClean="0"/>
                <a:t>0</a:t>
              </a:r>
              <a:endParaRPr lang="en-US" dirty="0"/>
            </a:p>
          </p:txBody>
        </p:sp>
      </p:grpSp>
      <p:sp>
        <p:nvSpPr>
          <p:cNvPr id="20" name="TextBox 19"/>
          <p:cNvSpPr txBox="1"/>
          <p:nvPr/>
        </p:nvSpPr>
        <p:spPr>
          <a:xfrm>
            <a:off x="898209" y="2895862"/>
            <a:ext cx="1835620" cy="368300"/>
          </a:xfrm>
          <a:prstGeom prst="rect">
            <a:avLst/>
          </a:prstGeom>
          <a:noFill/>
        </p:spPr>
        <p:txBody>
          <a:bodyPr wrap="square" rtlCol="0">
            <a:spAutoFit/>
          </a:bodyPr>
          <a:lstStyle/>
          <a:p>
            <a:r>
              <a:rPr lang="en-US" dirty="0" smtClean="0"/>
              <a:t>Reaady  Que </a:t>
            </a:r>
            <a:endParaRPr lang="en-US" dirty="0"/>
          </a:p>
        </p:txBody>
      </p:sp>
      <p:sp>
        <p:nvSpPr>
          <p:cNvPr id="95" name="TextBox 94"/>
          <p:cNvSpPr txBox="1"/>
          <p:nvPr/>
        </p:nvSpPr>
        <p:spPr>
          <a:xfrm>
            <a:off x="1202690" y="5112385"/>
            <a:ext cx="3983355" cy="368300"/>
          </a:xfrm>
          <a:prstGeom prst="rect">
            <a:avLst/>
          </a:prstGeom>
          <a:noFill/>
        </p:spPr>
        <p:txBody>
          <a:bodyPr wrap="square" rtlCol="0">
            <a:spAutoFit/>
          </a:bodyPr>
          <a:lstStyle/>
          <a:p>
            <a:r>
              <a:rPr lang="en-US" b="1" dirty="0" smtClean="0">
                <a:effectLst>
                  <a:outerShdw blurRad="38100" dist="38100" dir="2700000" algn="tl">
                    <a:srgbClr val="000000">
                      <a:alpha val="43137"/>
                    </a:srgbClr>
                  </a:outerShdw>
                </a:effectLst>
              </a:rPr>
              <a:t>Running Qu / Gantt Chart</a:t>
            </a:r>
            <a:endParaRPr lang="en-US" b="1" dirty="0">
              <a:effectLst>
                <a:outerShdw blurRad="38100" dist="38100" dir="2700000" algn="tl">
                  <a:srgbClr val="000000">
                    <a:alpha val="43137"/>
                  </a:srgbClr>
                </a:outerShdw>
              </a:effectLst>
            </a:endParaRPr>
          </a:p>
        </p:txBody>
      </p:sp>
      <p:sp>
        <p:nvSpPr>
          <p:cNvPr id="101" name="Rectangle 100"/>
          <p:cNvSpPr/>
          <p:nvPr/>
        </p:nvSpPr>
        <p:spPr>
          <a:xfrm>
            <a:off x="1042860" y="3295607"/>
            <a:ext cx="873568"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 P1</a:t>
            </a:r>
            <a:endParaRPr lang="en-US" sz="2400" dirty="0"/>
          </a:p>
        </p:txBody>
      </p:sp>
      <p:sp>
        <p:nvSpPr>
          <p:cNvPr id="104" name="Title 1"/>
          <p:cNvSpPr txBox="1"/>
          <p:nvPr/>
        </p:nvSpPr>
        <p:spPr>
          <a:xfrm>
            <a:off x="0" y="182880"/>
            <a:ext cx="12192000" cy="1626895"/>
          </a:xfrm>
          <a:prstGeom prst="rect">
            <a:avLst/>
          </a:prstGeom>
          <a:solidFill>
            <a:schemeClr val="accent2"/>
          </a:solidFill>
        </p:spPr>
        <p:txBody>
          <a:bodyPr vert="horz" lIns="91440" tIns="45720" rIns="91440" bIns="45720" rtlCol="0" anchor="ctr">
            <a:normAutofit/>
          </a:bodyPr>
          <a:lst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a:lstStyle>
          <a:p>
            <a:r>
              <a:rPr lang="en-US" b="1" dirty="0">
                <a:effectLst>
                  <a:outerShdw blurRad="38100" dist="38100" dir="2700000" algn="tl">
                    <a:srgbClr val="000000">
                      <a:alpha val="43137"/>
                    </a:srgbClr>
                  </a:outerShdw>
                </a:effectLst>
              </a:rPr>
              <a:t>Round-Robin (RR) </a:t>
            </a:r>
            <a:r>
              <a:rPr lang="en-US" b="1" dirty="0"/>
              <a:t>Performance</a:t>
            </a:r>
            <a:endParaRPr lang="en-US" dirty="0"/>
          </a:p>
        </p:txBody>
      </p:sp>
      <p:sp>
        <p:nvSpPr>
          <p:cNvPr id="105" name="Footer Placeholder 104"/>
          <p:cNvSpPr>
            <a:spLocks noGrp="1"/>
          </p:cNvSpPr>
          <p:nvPr>
            <p:ph type="ftr" sz="quarter" idx="11"/>
          </p:nvPr>
        </p:nvSpPr>
        <p:spPr/>
        <p:txBody>
          <a:bodyPr/>
          <a:lstStyle/>
          <a:p>
            <a:r>
              <a:rPr lang="en-US" smtClean="0"/>
              <a:t>Total 81 Slides</a:t>
            </a:r>
            <a:endParaRPr lang="en-US"/>
          </a:p>
        </p:txBody>
      </p:sp>
      <p:sp>
        <p:nvSpPr>
          <p:cNvPr id="106" name="Slide Number Placeholder 105"/>
          <p:cNvSpPr>
            <a:spLocks noGrp="1"/>
          </p:cNvSpPr>
          <p:nvPr>
            <p:ph type="sldNum" sz="quarter" idx="12"/>
          </p:nvPr>
        </p:nvSpPr>
        <p:spPr/>
        <p:txBody>
          <a:bodyPr/>
          <a:lstStyle/>
          <a:p>
            <a:fld id="{F786D4BC-F94B-4070-BC7E-46CD478BA6CC}" type="slidenum">
              <a:rPr lang="en-US" smtClean="0"/>
            </a:fld>
            <a:endParaRPr lang="en-US"/>
          </a:p>
        </p:txBody>
      </p:sp>
      <p:sp>
        <p:nvSpPr>
          <p:cNvPr id="18" name="TextBox 17"/>
          <p:cNvSpPr txBox="1"/>
          <p:nvPr/>
        </p:nvSpPr>
        <p:spPr>
          <a:xfrm>
            <a:off x="1678661" y="3987212"/>
            <a:ext cx="3508094" cy="461665"/>
          </a:xfrm>
          <a:prstGeom prst="rect">
            <a:avLst/>
          </a:prstGeom>
          <a:noFill/>
        </p:spPr>
        <p:txBody>
          <a:bodyPr wrap="square" rtlCol="0">
            <a:spAutoFit/>
          </a:bodyPr>
          <a:lstStyle/>
          <a:p>
            <a:r>
              <a:rPr lang="en-US" sz="2400" b="1" dirty="0" smtClean="0"/>
              <a:t>Time Quantum = 2 </a:t>
            </a:r>
            <a:endParaRPr lang="en-US" sz="2400" b="1" dirty="0"/>
          </a:p>
        </p:txBody>
      </p:sp>
      <p:sp>
        <p:nvSpPr>
          <p:cNvPr id="5" name="TextBox 37"/>
          <p:cNvSpPr txBox="1"/>
          <p:nvPr/>
        </p:nvSpPr>
        <p:spPr>
          <a:xfrm>
            <a:off x="910781" y="3779427"/>
            <a:ext cx="295835" cy="369332"/>
          </a:xfrm>
          <a:prstGeom prst="rect">
            <a:avLst/>
          </a:prstGeom>
          <a:noFill/>
        </p:spPr>
        <p:txBody>
          <a:bodyPr wrap="square" rtlCol="0">
            <a:spAutoFit/>
          </a:bodyPr>
          <a:p>
            <a:r>
              <a:rPr lang="en-US" dirty="0" smtClean="0"/>
              <a:t>0</a:t>
            </a:r>
            <a:endParaRPr lang="en-US" dirty="0"/>
          </a:p>
        </p:txBody>
      </p:sp>
      <p:sp>
        <p:nvSpPr>
          <p:cNvPr id="6" name="Oval 5"/>
          <p:cNvSpPr/>
          <p:nvPr/>
        </p:nvSpPr>
        <p:spPr>
          <a:xfrm>
            <a:off x="6567805" y="1402080"/>
            <a:ext cx="1646555" cy="715645"/>
          </a:xfrm>
          <a:prstGeom prst="ellipse">
            <a:avLst/>
          </a:prstGeom>
        </p:spPr>
        <p:style>
          <a:lnRef idx="0">
            <a:schemeClr val="dk1"/>
          </a:lnRef>
          <a:fillRef idx="3">
            <a:schemeClr val="dk1"/>
          </a:fillRef>
          <a:effectRef idx="3">
            <a:schemeClr val="dk1"/>
          </a:effectRef>
          <a:fontRef idx="minor">
            <a:schemeClr val="lt1"/>
          </a:fontRef>
        </p:style>
        <p:txBody>
          <a:bodyPr rtlCol="0" anchor="ctr"/>
          <a:p>
            <a:pPr algn="ctr"/>
            <a:r>
              <a:rPr lang="en-US"/>
              <a:t>Ready Que</a:t>
            </a:r>
            <a:endParaRPr lang="en-US"/>
          </a:p>
        </p:txBody>
      </p:sp>
      <p:sp>
        <p:nvSpPr>
          <p:cNvPr id="7" name="Oval 6"/>
          <p:cNvSpPr/>
          <p:nvPr/>
        </p:nvSpPr>
        <p:spPr>
          <a:xfrm>
            <a:off x="9958705" y="1402080"/>
            <a:ext cx="1646555" cy="715645"/>
          </a:xfrm>
          <a:prstGeom prst="ellipse">
            <a:avLst/>
          </a:prstGeom>
        </p:spPr>
        <p:style>
          <a:lnRef idx="0">
            <a:schemeClr val="dk1"/>
          </a:lnRef>
          <a:fillRef idx="3">
            <a:schemeClr val="dk1"/>
          </a:fillRef>
          <a:effectRef idx="3">
            <a:schemeClr val="dk1"/>
          </a:effectRef>
          <a:fontRef idx="minor">
            <a:schemeClr val="lt1"/>
          </a:fontRef>
        </p:style>
        <p:txBody>
          <a:bodyPr rtlCol="0" anchor="ctr"/>
          <a:p>
            <a:pPr algn="ctr"/>
            <a:r>
              <a:rPr lang="en-US"/>
              <a:t>Running Que</a:t>
            </a:r>
            <a:endParaRPr lang="en-US"/>
          </a:p>
        </p:txBody>
      </p:sp>
      <p:sp>
        <p:nvSpPr>
          <p:cNvPr id="11" name="Right Arrow 10"/>
          <p:cNvSpPr/>
          <p:nvPr/>
        </p:nvSpPr>
        <p:spPr>
          <a:xfrm>
            <a:off x="8140065" y="1488440"/>
            <a:ext cx="1818640" cy="9969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en-US"/>
          </a:p>
        </p:txBody>
      </p:sp>
      <p:sp>
        <p:nvSpPr>
          <p:cNvPr id="12" name="Left Arrow 11"/>
          <p:cNvSpPr/>
          <p:nvPr/>
        </p:nvSpPr>
        <p:spPr>
          <a:xfrm>
            <a:off x="8085455" y="2028190"/>
            <a:ext cx="1918335" cy="75565"/>
          </a:xfrm>
          <a:prstGeom prst="leftArrow">
            <a:avLst/>
          </a:prstGeom>
          <a:ln w="57150"/>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round-robin (RR) scheduling algorithm</a:t>
            </a:r>
            <a:endParaRPr lang="en-US" dirty="0"/>
          </a:p>
        </p:txBody>
      </p:sp>
      <p:sp>
        <p:nvSpPr>
          <p:cNvPr id="3" name="Content Placeholder 2"/>
          <p:cNvSpPr>
            <a:spLocks noGrp="1"/>
          </p:cNvSpPr>
          <p:nvPr>
            <p:ph idx="1"/>
          </p:nvPr>
        </p:nvSpPr>
        <p:spPr/>
        <p:txBody>
          <a:bodyPr>
            <a:normAutofit/>
          </a:bodyPr>
          <a:lstStyle/>
          <a:p>
            <a:r>
              <a:rPr lang="en-US" sz="2800" dirty="0"/>
              <a:t>The round-robin (RR) scheduling </a:t>
            </a:r>
            <a:r>
              <a:rPr lang="en-US" sz="2800" dirty="0" smtClean="0"/>
              <a:t>algorithm can give the effect of all processor sharing CPU equally, although the average waiting time  can be longer than other scheduling algorithms</a:t>
            </a:r>
            <a:endParaRPr lang="en-US" sz="2800" dirty="0" smtClean="0"/>
          </a:p>
          <a:p>
            <a:r>
              <a:rPr lang="en-US" sz="2800" dirty="0"/>
              <a:t>This method is quite same as the FCFS but the difference is the in this case the processor will not process the whole job (process) at a time</a:t>
            </a:r>
            <a:r>
              <a:rPr lang="en-US" sz="2800" dirty="0" smtClean="0"/>
              <a:t>.</a:t>
            </a:r>
            <a:endParaRPr lang="en-US" sz="2800" dirty="0" smtClean="0"/>
          </a:p>
          <a:p>
            <a:r>
              <a:rPr lang="en-US" sz="2800" dirty="0" smtClean="0"/>
              <a:t> </a:t>
            </a:r>
            <a:r>
              <a:rPr lang="en-US" sz="2800" dirty="0"/>
              <a:t>Instead, it will complete an amount of job (quantum) at a turn and then will go to the next process and so on.</a:t>
            </a:r>
            <a:endParaRPr lang="en-US" sz="2800" dirty="0"/>
          </a:p>
        </p:txBody>
      </p:sp>
      <p:sp>
        <p:nvSpPr>
          <p:cNvPr id="4" name="Footer Placeholder 3"/>
          <p:cNvSpPr>
            <a:spLocks noGrp="1"/>
          </p:cNvSpPr>
          <p:nvPr>
            <p:ph type="ftr" sz="quarter" idx="11"/>
          </p:nvPr>
        </p:nvSpPr>
        <p:spPr/>
        <p:txBody>
          <a:bodyPr/>
          <a:lstStyle/>
          <a:p>
            <a:r>
              <a:rPr lang="en-US" smtClean="0"/>
              <a:t>Total 81 Slides</a:t>
            </a:r>
            <a:endParaRPr lang="en-US"/>
          </a:p>
        </p:txBody>
      </p:sp>
      <p:sp>
        <p:nvSpPr>
          <p:cNvPr id="5" name="Slide Number Placeholder 4"/>
          <p:cNvSpPr>
            <a:spLocks noGrp="1"/>
          </p:cNvSpPr>
          <p:nvPr>
            <p:ph type="sldNum" sz="quarter" idx="12"/>
          </p:nvPr>
        </p:nvSpPr>
        <p:spPr/>
        <p:txBody>
          <a:bodyPr/>
          <a:lstStyle/>
          <a:p>
            <a:fld id="{54CFA0A4-E8DA-4278-ABF3-83922433C952}" type="slidenum">
              <a:rPr lang="en-US" smtClean="0"/>
            </a:fld>
            <a:endParaRPr 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sz="2400" b="1" dirty="0">
                <a:effectLst>
                  <a:outerShdw blurRad="38100" dist="38100" dir="2700000" algn="tl">
                    <a:srgbClr val="000000">
                      <a:alpha val="43137"/>
                    </a:srgbClr>
                  </a:outerShdw>
                </a:effectLst>
              </a:rPr>
              <a:t>Advantages </a:t>
            </a:r>
            <a:endParaRPr lang="en-US" sz="2400" b="1" dirty="0" smtClean="0">
              <a:effectLst>
                <a:outerShdw blurRad="38100" dist="38100" dir="2700000" algn="tl">
                  <a:srgbClr val="000000">
                    <a:alpha val="43137"/>
                  </a:srgbClr>
                </a:outerShdw>
              </a:effectLst>
            </a:endParaRPr>
          </a:p>
          <a:p>
            <a:r>
              <a:rPr lang="en-US" dirty="0" smtClean="0"/>
              <a:t>Jobs </a:t>
            </a:r>
            <a:r>
              <a:rPr lang="en-US" dirty="0"/>
              <a:t>get fair share of CPU </a:t>
            </a:r>
            <a:endParaRPr lang="en-US" dirty="0" smtClean="0"/>
          </a:p>
          <a:p>
            <a:r>
              <a:rPr lang="en-US" dirty="0" smtClean="0"/>
              <a:t>Shortest </a:t>
            </a:r>
            <a:r>
              <a:rPr lang="en-US" dirty="0"/>
              <a:t>jobs finish relatively </a:t>
            </a:r>
            <a:r>
              <a:rPr lang="en-US" dirty="0" smtClean="0"/>
              <a:t>quickly</a:t>
            </a:r>
            <a:endParaRPr lang="en-US" dirty="0" smtClean="0"/>
          </a:p>
          <a:p>
            <a:pPr marL="0" indent="0">
              <a:buNone/>
            </a:pPr>
            <a:r>
              <a:rPr lang="en-US" sz="2400" b="1" dirty="0" smtClean="0">
                <a:effectLst>
                  <a:outerShdw blurRad="38100" dist="38100" dir="2700000" algn="tl">
                    <a:srgbClr val="000000">
                      <a:alpha val="43137"/>
                    </a:srgbClr>
                  </a:outerShdw>
                </a:effectLst>
              </a:rPr>
              <a:t>Disadvantages </a:t>
            </a:r>
            <a:endParaRPr lang="en-US" sz="2400" b="1" dirty="0">
              <a:effectLst>
                <a:outerShdw blurRad="38100" dist="38100" dir="2700000" algn="tl">
                  <a:srgbClr val="000000">
                    <a:alpha val="43137"/>
                  </a:srgbClr>
                </a:outerShdw>
              </a:effectLst>
            </a:endParaRPr>
          </a:p>
          <a:p>
            <a:r>
              <a:rPr lang="en-US" dirty="0" smtClean="0"/>
              <a:t>Poor </a:t>
            </a:r>
            <a:r>
              <a:rPr lang="en-US" dirty="0"/>
              <a:t>average waiting time with similar job lengths </a:t>
            </a:r>
            <a:endParaRPr lang="en-US" dirty="0" smtClean="0"/>
          </a:p>
          <a:p>
            <a:r>
              <a:rPr lang="en-US" dirty="0" smtClean="0"/>
              <a:t>Performance </a:t>
            </a:r>
            <a:r>
              <a:rPr lang="en-US" dirty="0"/>
              <a:t>depends on length of time quantum</a:t>
            </a:r>
            <a:endParaRPr lang="en-US" dirty="0"/>
          </a:p>
        </p:txBody>
      </p:sp>
      <p:sp>
        <p:nvSpPr>
          <p:cNvPr id="4" name="Footer Placeholder 3"/>
          <p:cNvSpPr>
            <a:spLocks noGrp="1"/>
          </p:cNvSpPr>
          <p:nvPr>
            <p:ph type="ftr" sz="quarter" idx="11"/>
          </p:nvPr>
        </p:nvSpPr>
        <p:spPr/>
        <p:txBody>
          <a:bodyPr/>
          <a:lstStyle/>
          <a:p>
            <a:r>
              <a:rPr lang="en-US" smtClean="0"/>
              <a:t>Total 81 Slides</a:t>
            </a:r>
            <a:endParaRPr lang="en-US"/>
          </a:p>
        </p:txBody>
      </p:sp>
      <p:sp>
        <p:nvSpPr>
          <p:cNvPr id="5" name="Slide Number Placeholder 4"/>
          <p:cNvSpPr>
            <a:spLocks noGrp="1"/>
          </p:cNvSpPr>
          <p:nvPr>
            <p:ph type="sldNum" sz="quarter" idx="12"/>
          </p:nvPr>
        </p:nvSpPr>
        <p:spPr/>
        <p:txBody>
          <a:bodyPr/>
          <a:lstStyle/>
          <a:p>
            <a:fld id="{54CFA0A4-E8DA-4278-ABF3-83922433C952}" type="slidenum">
              <a:rPr lang="en-US" smtClean="0"/>
            </a:fld>
            <a:endParaRPr 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84176"/>
            <a:ext cx="11360727" cy="1508760"/>
          </a:xfrm>
        </p:spPr>
        <p:txBody>
          <a:bodyPr>
            <a:normAutofit fontScale="90000"/>
          </a:bodyPr>
          <a:lstStyle/>
          <a:p>
            <a:br>
              <a:rPr lang="en-US" b="1" dirty="0" smtClean="0"/>
            </a:br>
            <a:br>
              <a:rPr lang="en-US" b="1" dirty="0"/>
            </a:br>
            <a:endParaRPr lang="en-US" dirty="0"/>
          </a:p>
        </p:txBody>
      </p:sp>
      <p:sp>
        <p:nvSpPr>
          <p:cNvPr id="3" name="Content Placeholder 2"/>
          <p:cNvSpPr>
            <a:spLocks noGrp="1"/>
          </p:cNvSpPr>
          <p:nvPr>
            <p:ph idx="1"/>
          </p:nvPr>
        </p:nvSpPr>
        <p:spPr/>
        <p:txBody>
          <a:bodyPr/>
          <a:lstStyle/>
          <a:p>
            <a:r>
              <a:rPr lang="en-US" sz="2400" b="1" dirty="0">
                <a:effectLst>
                  <a:outerShdw blurRad="38100" dist="38100" dir="2700000" algn="tl">
                    <a:srgbClr val="000000">
                      <a:alpha val="43137"/>
                    </a:srgbClr>
                  </a:outerShdw>
                </a:effectLst>
              </a:rPr>
              <a:t>Round-Robin</a:t>
            </a:r>
            <a:r>
              <a:rPr lang="en-US" sz="2400" b="1" dirty="0"/>
              <a:t> (RR)  Performance</a:t>
            </a:r>
            <a:endParaRPr lang="en-US" sz="2400" b="1" dirty="0"/>
          </a:p>
          <a:p>
            <a:endParaRPr lang="en-US" sz="2000" b="1" dirty="0" smtClean="0">
              <a:effectLst>
                <a:outerShdw blurRad="38100" dist="38100" dir="2700000" algn="tl">
                  <a:srgbClr val="000000">
                    <a:alpha val="43137"/>
                  </a:srgbClr>
                </a:outerShdw>
              </a:effectLst>
            </a:endParaRPr>
          </a:p>
          <a:p>
            <a:pPr marL="0" indent="0">
              <a:buNone/>
            </a:pPr>
            <a:endParaRPr lang="en-US" sz="2000" b="1" dirty="0" smtClean="0">
              <a:effectLst>
                <a:outerShdw blurRad="38100" dist="38100" dir="2700000" algn="tl">
                  <a:srgbClr val="000000">
                    <a:alpha val="43137"/>
                  </a:srgbClr>
                </a:outerShdw>
              </a:effectLst>
            </a:endParaRPr>
          </a:p>
          <a:p>
            <a:pPr marL="0" indent="0">
              <a:buNone/>
            </a:pPr>
            <a:endParaRPr lang="en-US" sz="2000" b="1" dirty="0" smtClean="0">
              <a:effectLst>
                <a:outerShdw blurRad="38100" dist="38100" dir="2700000" algn="tl">
                  <a:srgbClr val="000000">
                    <a:alpha val="43137"/>
                  </a:srgbClr>
                </a:outerShdw>
              </a:effectLst>
            </a:endParaRPr>
          </a:p>
          <a:p>
            <a:pPr marL="0" indent="0">
              <a:buNone/>
            </a:pPr>
            <a:endParaRPr lang="en-US" sz="2000" b="1" dirty="0">
              <a:effectLst>
                <a:outerShdw blurRad="38100" dist="38100" dir="2700000" algn="tl">
                  <a:srgbClr val="000000">
                    <a:alpha val="43137"/>
                  </a:srgbClr>
                </a:outerShdw>
              </a:effectLst>
            </a:endParaRPr>
          </a:p>
          <a:p>
            <a:endParaRPr lang="en-US" dirty="0"/>
          </a:p>
        </p:txBody>
      </p:sp>
      <p:graphicFrame>
        <p:nvGraphicFramePr>
          <p:cNvPr id="4" name="Table 3"/>
          <p:cNvGraphicFramePr>
            <a:graphicFrameLocks noGrp="1"/>
          </p:cNvGraphicFramePr>
          <p:nvPr/>
        </p:nvGraphicFramePr>
        <p:xfrm>
          <a:off x="6417315" y="2305959"/>
          <a:ext cx="3634959" cy="3650452"/>
        </p:xfrm>
        <a:graphic>
          <a:graphicData uri="http://schemas.openxmlformats.org/drawingml/2006/table">
            <a:tbl>
              <a:tblPr firstRow="1" bandRow="1">
                <a:tableStyleId>{5C22544A-7EE6-4342-B048-85BDC9FD1C3A}</a:tableStyleId>
              </a:tblPr>
              <a:tblGrid>
                <a:gridCol w="1139584"/>
                <a:gridCol w="1302328"/>
                <a:gridCol w="1193047"/>
              </a:tblGrid>
              <a:tr h="450310">
                <a:tc>
                  <a:txBody>
                    <a:bodyPr/>
                    <a:lstStyle/>
                    <a:p>
                      <a:pPr algn="ctr"/>
                      <a:r>
                        <a:rPr lang="en-US" dirty="0" smtClean="0"/>
                        <a:t>Process No</a:t>
                      </a:r>
                      <a:endParaRPr lang="en-US" dirty="0"/>
                    </a:p>
                  </a:txBody>
                  <a:tcPr/>
                </a:tc>
                <a:tc>
                  <a:txBody>
                    <a:bodyPr/>
                    <a:lstStyle/>
                    <a:p>
                      <a:pPr algn="ctr"/>
                      <a:r>
                        <a:rPr lang="en-US" dirty="0" smtClean="0"/>
                        <a:t>Arrival Time</a:t>
                      </a:r>
                      <a:endParaRPr lang="en-US" dirty="0" smtClean="0"/>
                    </a:p>
                    <a:p>
                      <a:pPr algn="ctr"/>
                      <a:r>
                        <a:rPr lang="en-US" dirty="0" smtClean="0"/>
                        <a:t>(AT)</a:t>
                      </a:r>
                      <a:endParaRPr lang="en-US" dirty="0"/>
                    </a:p>
                  </a:txBody>
                  <a:tcPr/>
                </a:tc>
                <a:tc>
                  <a:txBody>
                    <a:bodyPr/>
                    <a:lstStyle/>
                    <a:p>
                      <a:pPr algn="ctr"/>
                      <a:r>
                        <a:rPr lang="en-US" dirty="0" smtClean="0"/>
                        <a:t>Burst Time (BT)</a:t>
                      </a:r>
                      <a:endParaRPr lang="en-US" dirty="0"/>
                    </a:p>
                  </a:txBody>
                  <a:tcPr/>
                </a:tc>
              </a:tr>
              <a:tr h="456564">
                <a:tc>
                  <a:txBody>
                    <a:bodyPr/>
                    <a:lstStyle/>
                    <a:p>
                      <a:pPr algn="ctr"/>
                      <a:r>
                        <a:rPr lang="en-US" dirty="0" smtClean="0"/>
                        <a:t>1</a:t>
                      </a:r>
                      <a:endParaRPr lang="en-US" dirty="0"/>
                    </a:p>
                  </a:txBody>
                  <a:tcPr/>
                </a:tc>
                <a:tc>
                  <a:txBody>
                    <a:bodyPr/>
                    <a:lstStyle/>
                    <a:p>
                      <a:pPr algn="ctr"/>
                      <a:r>
                        <a:rPr lang="en-US" dirty="0" smtClean="0"/>
                        <a:t>0</a:t>
                      </a:r>
                      <a:endParaRPr lang="en-US" dirty="0"/>
                    </a:p>
                  </a:txBody>
                  <a:tcPr/>
                </a:tc>
                <a:tc>
                  <a:txBody>
                    <a:bodyPr/>
                    <a:lstStyle/>
                    <a:p>
                      <a:pPr algn="ctr"/>
                      <a:r>
                        <a:rPr lang="en-US" smtClean="0"/>
                        <a:t>4     </a:t>
                      </a:r>
                      <a:endParaRPr lang="en-US" dirty="0"/>
                    </a:p>
                  </a:txBody>
                  <a:tcPr/>
                </a:tc>
              </a:tr>
              <a:tr h="456564">
                <a:tc>
                  <a:txBody>
                    <a:bodyPr/>
                    <a:lstStyle/>
                    <a:p>
                      <a:pPr algn="ctr"/>
                      <a:r>
                        <a:rPr lang="en-US" dirty="0" smtClean="0"/>
                        <a:t>2</a:t>
                      </a:r>
                      <a:endParaRPr lang="en-US" dirty="0"/>
                    </a:p>
                  </a:txBody>
                  <a:tcPr/>
                </a:tc>
                <a:tc>
                  <a:txBody>
                    <a:bodyPr/>
                    <a:lstStyle/>
                    <a:p>
                      <a:pPr algn="ctr"/>
                      <a:r>
                        <a:rPr lang="en-US" dirty="0" smtClean="0"/>
                        <a:t>1</a:t>
                      </a:r>
                      <a:endParaRPr lang="en-US" dirty="0"/>
                    </a:p>
                  </a:txBody>
                  <a:tcPr/>
                </a:tc>
                <a:tc>
                  <a:txBody>
                    <a:bodyPr/>
                    <a:lstStyle/>
                    <a:p>
                      <a:pPr algn="ctr"/>
                      <a:r>
                        <a:rPr lang="en-US" dirty="0" smtClean="0"/>
                        <a:t>5    </a:t>
                      </a:r>
                      <a:endParaRPr lang="en-US" dirty="0"/>
                    </a:p>
                  </a:txBody>
                  <a:tcPr/>
                </a:tc>
              </a:tr>
              <a:tr h="456564">
                <a:tc>
                  <a:txBody>
                    <a:bodyPr/>
                    <a:lstStyle/>
                    <a:p>
                      <a:pPr algn="ctr"/>
                      <a:r>
                        <a:rPr lang="en-US" dirty="0" smtClean="0"/>
                        <a:t>3</a:t>
                      </a:r>
                      <a:endParaRPr lang="en-US" dirty="0"/>
                    </a:p>
                  </a:txBody>
                  <a:tcPr/>
                </a:tc>
                <a:tc>
                  <a:txBody>
                    <a:bodyPr/>
                    <a:lstStyle/>
                    <a:p>
                      <a:pPr algn="ctr"/>
                      <a:r>
                        <a:rPr lang="en-US" dirty="0" smtClean="0"/>
                        <a:t>2</a:t>
                      </a:r>
                      <a:endParaRPr lang="en-US" dirty="0"/>
                    </a:p>
                  </a:txBody>
                  <a:tcPr/>
                </a:tc>
                <a:tc>
                  <a:txBody>
                    <a:bodyPr/>
                    <a:lstStyle/>
                    <a:p>
                      <a:pPr algn="ctr"/>
                      <a:r>
                        <a:rPr lang="en-US" dirty="0" smtClean="0"/>
                        <a:t>2</a:t>
                      </a:r>
                      <a:endParaRPr lang="en-US" dirty="0"/>
                    </a:p>
                  </a:txBody>
                  <a:tcPr/>
                </a:tc>
              </a:tr>
              <a:tr h="456564">
                <a:tc>
                  <a:txBody>
                    <a:bodyPr/>
                    <a:lstStyle/>
                    <a:p>
                      <a:pPr algn="ctr"/>
                      <a:r>
                        <a:rPr lang="en-US" dirty="0" smtClean="0"/>
                        <a:t>4</a:t>
                      </a:r>
                      <a:endParaRPr lang="en-US" dirty="0"/>
                    </a:p>
                  </a:txBody>
                  <a:tcPr/>
                </a:tc>
                <a:tc>
                  <a:txBody>
                    <a:bodyPr/>
                    <a:lstStyle/>
                    <a:p>
                      <a:pPr algn="ctr"/>
                      <a:r>
                        <a:rPr lang="en-US" dirty="0" smtClean="0"/>
                        <a:t>3</a:t>
                      </a:r>
                      <a:endParaRPr lang="en-US" dirty="0"/>
                    </a:p>
                  </a:txBody>
                  <a:tcPr/>
                </a:tc>
                <a:tc>
                  <a:txBody>
                    <a:bodyPr/>
                    <a:lstStyle/>
                    <a:p>
                      <a:pPr algn="ctr"/>
                      <a:r>
                        <a:rPr lang="en-US" dirty="0" smtClean="0"/>
                        <a:t>1</a:t>
                      </a:r>
                      <a:endParaRPr lang="en-US" dirty="0"/>
                    </a:p>
                  </a:txBody>
                  <a:tcPr/>
                </a:tc>
              </a:tr>
              <a:tr h="453232">
                <a:tc>
                  <a:txBody>
                    <a:bodyPr/>
                    <a:lstStyle/>
                    <a:p>
                      <a:pPr algn="ctr"/>
                      <a:r>
                        <a:rPr lang="en-US" dirty="0" smtClean="0"/>
                        <a:t>5</a:t>
                      </a:r>
                      <a:endParaRPr lang="en-US" dirty="0"/>
                    </a:p>
                  </a:txBody>
                  <a:tcPr/>
                </a:tc>
                <a:tc>
                  <a:txBody>
                    <a:bodyPr/>
                    <a:lstStyle/>
                    <a:p>
                      <a:pPr algn="ctr"/>
                      <a:r>
                        <a:rPr lang="en-US" dirty="0" smtClean="0"/>
                        <a:t>4</a:t>
                      </a:r>
                      <a:endParaRPr lang="en-US" dirty="0"/>
                    </a:p>
                  </a:txBody>
                  <a:tcPr/>
                </a:tc>
                <a:tc>
                  <a:txBody>
                    <a:bodyPr/>
                    <a:lstStyle/>
                    <a:p>
                      <a:pPr algn="ctr"/>
                      <a:r>
                        <a:rPr lang="en-US" dirty="0" smtClean="0"/>
                        <a:t>6</a:t>
                      </a:r>
                      <a:endParaRPr lang="en-US" dirty="0"/>
                    </a:p>
                  </a:txBody>
                  <a:tcPr/>
                </a:tc>
              </a:tr>
              <a:tr h="456564">
                <a:tc>
                  <a:txBody>
                    <a:bodyPr/>
                    <a:lstStyle/>
                    <a:p>
                      <a:pPr algn="ctr"/>
                      <a:r>
                        <a:rPr lang="en-US" dirty="0" smtClean="0"/>
                        <a:t>6</a:t>
                      </a:r>
                      <a:endParaRPr lang="en-US" dirty="0"/>
                    </a:p>
                  </a:txBody>
                  <a:tcPr/>
                </a:tc>
                <a:tc>
                  <a:txBody>
                    <a:bodyPr/>
                    <a:lstStyle/>
                    <a:p>
                      <a:pPr algn="ctr"/>
                      <a:r>
                        <a:rPr lang="en-US" dirty="0" smtClean="0"/>
                        <a:t>5</a:t>
                      </a:r>
                      <a:endParaRPr lang="en-US" dirty="0"/>
                    </a:p>
                  </a:txBody>
                  <a:tcPr/>
                </a:tc>
                <a:tc>
                  <a:txBody>
                    <a:bodyPr/>
                    <a:lstStyle/>
                    <a:p>
                      <a:pPr algn="ctr"/>
                      <a:r>
                        <a:rPr lang="en-US" dirty="0" smtClean="0"/>
                        <a:t>3</a:t>
                      </a:r>
                      <a:endParaRPr lang="en-US" dirty="0"/>
                    </a:p>
                  </a:txBody>
                  <a:tcPr/>
                </a:tc>
              </a:tr>
            </a:tbl>
          </a:graphicData>
        </a:graphic>
      </p:graphicFrame>
      <p:grpSp>
        <p:nvGrpSpPr>
          <p:cNvPr id="26" name="Group 25"/>
          <p:cNvGrpSpPr/>
          <p:nvPr/>
        </p:nvGrpSpPr>
        <p:grpSpPr>
          <a:xfrm>
            <a:off x="1042861" y="5583238"/>
            <a:ext cx="1546316" cy="853426"/>
            <a:chOff x="3480547" y="5150225"/>
            <a:chExt cx="1546316" cy="853426"/>
          </a:xfrm>
        </p:grpSpPr>
        <p:sp>
          <p:nvSpPr>
            <p:cNvPr id="35" name="Rectangle 34"/>
            <p:cNvSpPr/>
            <p:nvPr/>
          </p:nvSpPr>
          <p:spPr>
            <a:xfrm>
              <a:off x="3644153" y="5150225"/>
              <a:ext cx="1143000"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 P1</a:t>
              </a:r>
              <a:endParaRPr lang="en-US" sz="2400" dirty="0"/>
            </a:p>
          </p:txBody>
        </p:sp>
        <p:sp>
          <p:nvSpPr>
            <p:cNvPr id="38" name="TextBox 37"/>
            <p:cNvSpPr txBox="1"/>
            <p:nvPr/>
          </p:nvSpPr>
          <p:spPr>
            <a:xfrm>
              <a:off x="3480547" y="5634319"/>
              <a:ext cx="295835" cy="369332"/>
            </a:xfrm>
            <a:prstGeom prst="rect">
              <a:avLst/>
            </a:prstGeom>
            <a:noFill/>
          </p:spPr>
          <p:txBody>
            <a:bodyPr wrap="square" rtlCol="0">
              <a:spAutoFit/>
            </a:bodyPr>
            <a:lstStyle/>
            <a:p>
              <a:r>
                <a:rPr lang="en-US" dirty="0" smtClean="0"/>
                <a:t>0</a:t>
              </a:r>
              <a:endParaRPr lang="en-US" dirty="0"/>
            </a:p>
          </p:txBody>
        </p:sp>
        <p:sp>
          <p:nvSpPr>
            <p:cNvPr id="39" name="TextBox 38"/>
            <p:cNvSpPr txBox="1"/>
            <p:nvPr/>
          </p:nvSpPr>
          <p:spPr>
            <a:xfrm>
              <a:off x="4581618" y="5593364"/>
              <a:ext cx="445245" cy="369332"/>
            </a:xfrm>
            <a:prstGeom prst="rect">
              <a:avLst/>
            </a:prstGeom>
            <a:noFill/>
          </p:spPr>
          <p:txBody>
            <a:bodyPr wrap="square" rtlCol="0">
              <a:spAutoFit/>
            </a:bodyPr>
            <a:lstStyle/>
            <a:p>
              <a:r>
                <a:rPr lang="en-US" dirty="0"/>
                <a:t>2</a:t>
              </a:r>
              <a:endParaRPr lang="en-US" dirty="0"/>
            </a:p>
          </p:txBody>
        </p:sp>
      </p:grpSp>
      <p:sp>
        <p:nvSpPr>
          <p:cNvPr id="20" name="TextBox 19"/>
          <p:cNvSpPr txBox="1"/>
          <p:nvPr/>
        </p:nvSpPr>
        <p:spPr>
          <a:xfrm>
            <a:off x="898209" y="2895862"/>
            <a:ext cx="1835620" cy="368300"/>
          </a:xfrm>
          <a:prstGeom prst="rect">
            <a:avLst/>
          </a:prstGeom>
          <a:noFill/>
        </p:spPr>
        <p:txBody>
          <a:bodyPr wrap="square" rtlCol="0">
            <a:spAutoFit/>
          </a:bodyPr>
          <a:lstStyle/>
          <a:p>
            <a:r>
              <a:rPr lang="en-US" dirty="0" smtClean="0"/>
              <a:t>Reaady  Que </a:t>
            </a:r>
            <a:endParaRPr lang="en-US" dirty="0"/>
          </a:p>
        </p:txBody>
      </p:sp>
      <p:sp>
        <p:nvSpPr>
          <p:cNvPr id="95" name="TextBox 94"/>
          <p:cNvSpPr txBox="1"/>
          <p:nvPr/>
        </p:nvSpPr>
        <p:spPr>
          <a:xfrm>
            <a:off x="1202690" y="5112385"/>
            <a:ext cx="3983355" cy="368300"/>
          </a:xfrm>
          <a:prstGeom prst="rect">
            <a:avLst/>
          </a:prstGeom>
          <a:noFill/>
        </p:spPr>
        <p:txBody>
          <a:bodyPr wrap="square" rtlCol="0">
            <a:spAutoFit/>
          </a:bodyPr>
          <a:lstStyle/>
          <a:p>
            <a:r>
              <a:rPr lang="en-US" b="1" dirty="0" smtClean="0">
                <a:effectLst>
                  <a:outerShdw blurRad="38100" dist="38100" dir="2700000" algn="tl">
                    <a:srgbClr val="000000">
                      <a:alpha val="43137"/>
                    </a:srgbClr>
                  </a:outerShdw>
                </a:effectLst>
              </a:rPr>
              <a:t>Running Qu / Gantt Chart</a:t>
            </a:r>
            <a:endParaRPr lang="en-US" b="1" dirty="0">
              <a:effectLst>
                <a:outerShdw blurRad="38100" dist="38100" dir="2700000" algn="tl">
                  <a:srgbClr val="000000">
                    <a:alpha val="43137"/>
                  </a:srgbClr>
                </a:outerShdw>
              </a:effectLst>
            </a:endParaRPr>
          </a:p>
        </p:txBody>
      </p:sp>
      <p:sp>
        <p:nvSpPr>
          <p:cNvPr id="101" name="Rectangle 100"/>
          <p:cNvSpPr/>
          <p:nvPr/>
        </p:nvSpPr>
        <p:spPr>
          <a:xfrm>
            <a:off x="1042860" y="3295607"/>
            <a:ext cx="873568"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 P1</a:t>
            </a:r>
            <a:endParaRPr lang="en-US" sz="2400" dirty="0"/>
          </a:p>
        </p:txBody>
      </p:sp>
      <p:sp>
        <p:nvSpPr>
          <p:cNvPr id="104" name="Title 1"/>
          <p:cNvSpPr txBox="1"/>
          <p:nvPr/>
        </p:nvSpPr>
        <p:spPr>
          <a:xfrm>
            <a:off x="0" y="182880"/>
            <a:ext cx="12192000" cy="1626895"/>
          </a:xfrm>
          <a:prstGeom prst="rect">
            <a:avLst/>
          </a:prstGeom>
          <a:solidFill>
            <a:schemeClr val="accent2"/>
          </a:solidFill>
        </p:spPr>
        <p:txBody>
          <a:bodyPr vert="horz" lIns="91440" tIns="45720" rIns="91440" bIns="45720" rtlCol="0" anchor="ctr">
            <a:normAutofit/>
          </a:bodyPr>
          <a:lst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a:lstStyle>
          <a:p>
            <a:r>
              <a:rPr lang="en-US" b="1" dirty="0">
                <a:effectLst>
                  <a:outerShdw blurRad="38100" dist="38100" dir="2700000" algn="tl">
                    <a:srgbClr val="000000">
                      <a:alpha val="43137"/>
                    </a:srgbClr>
                  </a:outerShdw>
                </a:effectLst>
              </a:rPr>
              <a:t>Round-Robin (RR) </a:t>
            </a:r>
            <a:r>
              <a:rPr lang="en-US" b="1" dirty="0"/>
              <a:t>Performance</a:t>
            </a:r>
            <a:endParaRPr lang="en-US" dirty="0"/>
          </a:p>
        </p:txBody>
      </p:sp>
      <p:sp>
        <p:nvSpPr>
          <p:cNvPr id="105" name="Footer Placeholder 104"/>
          <p:cNvSpPr>
            <a:spLocks noGrp="1"/>
          </p:cNvSpPr>
          <p:nvPr>
            <p:ph type="ftr" sz="quarter" idx="11"/>
          </p:nvPr>
        </p:nvSpPr>
        <p:spPr/>
        <p:txBody>
          <a:bodyPr/>
          <a:lstStyle/>
          <a:p>
            <a:r>
              <a:rPr lang="en-US" smtClean="0"/>
              <a:t>Total 81 Slides</a:t>
            </a:r>
            <a:endParaRPr lang="en-US"/>
          </a:p>
        </p:txBody>
      </p:sp>
      <p:sp>
        <p:nvSpPr>
          <p:cNvPr id="106" name="Slide Number Placeholder 105"/>
          <p:cNvSpPr>
            <a:spLocks noGrp="1"/>
          </p:cNvSpPr>
          <p:nvPr>
            <p:ph type="sldNum" sz="quarter" idx="12"/>
          </p:nvPr>
        </p:nvSpPr>
        <p:spPr/>
        <p:txBody>
          <a:bodyPr/>
          <a:lstStyle/>
          <a:p>
            <a:fld id="{F786D4BC-F94B-4070-BC7E-46CD478BA6CC}" type="slidenum">
              <a:rPr lang="en-US" smtClean="0"/>
            </a:fld>
            <a:endParaRPr lang="en-US"/>
          </a:p>
        </p:txBody>
      </p:sp>
      <p:sp>
        <p:nvSpPr>
          <p:cNvPr id="18" name="TextBox 17"/>
          <p:cNvSpPr txBox="1"/>
          <p:nvPr/>
        </p:nvSpPr>
        <p:spPr>
          <a:xfrm>
            <a:off x="1678661" y="3987212"/>
            <a:ext cx="3508094" cy="461665"/>
          </a:xfrm>
          <a:prstGeom prst="rect">
            <a:avLst/>
          </a:prstGeom>
          <a:noFill/>
        </p:spPr>
        <p:txBody>
          <a:bodyPr wrap="square" rtlCol="0">
            <a:spAutoFit/>
          </a:bodyPr>
          <a:lstStyle/>
          <a:p>
            <a:r>
              <a:rPr lang="en-US" sz="2400" b="1" dirty="0" smtClean="0"/>
              <a:t>Time Quantum = 2 </a:t>
            </a:r>
            <a:endParaRPr lang="en-US" sz="2400" b="1" dirty="0"/>
          </a:p>
        </p:txBody>
      </p:sp>
      <p:sp>
        <p:nvSpPr>
          <p:cNvPr id="5" name="TextBox 37"/>
          <p:cNvSpPr txBox="1"/>
          <p:nvPr/>
        </p:nvSpPr>
        <p:spPr>
          <a:xfrm>
            <a:off x="910781" y="3779427"/>
            <a:ext cx="295835" cy="369332"/>
          </a:xfrm>
          <a:prstGeom prst="rect">
            <a:avLst/>
          </a:prstGeom>
          <a:noFill/>
        </p:spPr>
        <p:txBody>
          <a:bodyPr wrap="square" rtlCol="0">
            <a:spAutoFit/>
          </a:bodyPr>
          <a:p>
            <a:r>
              <a:rPr lang="en-US" dirty="0" smtClean="0"/>
              <a:t>0</a:t>
            </a:r>
            <a:endParaRPr lang="en-US" dirty="0"/>
          </a:p>
        </p:txBody>
      </p:sp>
      <p:cxnSp>
        <p:nvCxnSpPr>
          <p:cNvPr id="30" name="Straight Connector 29"/>
          <p:cNvCxnSpPr/>
          <p:nvPr/>
        </p:nvCxnSpPr>
        <p:spPr>
          <a:xfrm flipH="1">
            <a:off x="1145646" y="3238371"/>
            <a:ext cx="663512" cy="834519"/>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84176"/>
            <a:ext cx="11360727" cy="1508760"/>
          </a:xfrm>
        </p:spPr>
        <p:txBody>
          <a:bodyPr>
            <a:normAutofit fontScale="90000"/>
          </a:bodyPr>
          <a:lstStyle/>
          <a:p>
            <a:br>
              <a:rPr lang="en-US" b="1" dirty="0" smtClean="0"/>
            </a:br>
            <a:br>
              <a:rPr lang="en-US" b="1" dirty="0"/>
            </a:br>
            <a:endParaRPr lang="en-US" dirty="0"/>
          </a:p>
        </p:txBody>
      </p:sp>
      <p:sp>
        <p:nvSpPr>
          <p:cNvPr id="3" name="Content Placeholder 2"/>
          <p:cNvSpPr>
            <a:spLocks noGrp="1"/>
          </p:cNvSpPr>
          <p:nvPr>
            <p:ph idx="1"/>
          </p:nvPr>
        </p:nvSpPr>
        <p:spPr/>
        <p:txBody>
          <a:bodyPr/>
          <a:lstStyle/>
          <a:p>
            <a:r>
              <a:rPr lang="en-US" sz="2400" b="1" dirty="0">
                <a:effectLst>
                  <a:outerShdw blurRad="38100" dist="38100" dir="2700000" algn="tl">
                    <a:srgbClr val="000000">
                      <a:alpha val="43137"/>
                    </a:srgbClr>
                  </a:outerShdw>
                </a:effectLst>
              </a:rPr>
              <a:t>Round-Robin (RR) </a:t>
            </a:r>
            <a:r>
              <a:rPr lang="en-US" sz="2400" b="1" dirty="0"/>
              <a:t>Performance</a:t>
            </a:r>
            <a:endParaRPr lang="en-US" sz="2400" dirty="0"/>
          </a:p>
          <a:p>
            <a:endParaRPr lang="en-US" sz="2000" b="1" dirty="0" smtClean="0">
              <a:effectLst>
                <a:outerShdw blurRad="38100" dist="38100" dir="2700000" algn="tl">
                  <a:srgbClr val="000000">
                    <a:alpha val="43137"/>
                  </a:srgbClr>
                </a:outerShdw>
              </a:effectLst>
            </a:endParaRPr>
          </a:p>
          <a:p>
            <a:pPr marL="0" indent="0">
              <a:buNone/>
            </a:pPr>
            <a:endParaRPr lang="en-US" sz="2000" b="1" dirty="0" smtClean="0">
              <a:effectLst>
                <a:outerShdw blurRad="38100" dist="38100" dir="2700000" algn="tl">
                  <a:srgbClr val="000000">
                    <a:alpha val="43137"/>
                  </a:srgbClr>
                </a:outerShdw>
              </a:effectLst>
            </a:endParaRPr>
          </a:p>
          <a:p>
            <a:pPr marL="0" indent="0">
              <a:buNone/>
            </a:pPr>
            <a:endParaRPr lang="en-US" sz="2000" b="1" dirty="0" smtClean="0">
              <a:effectLst>
                <a:outerShdw blurRad="38100" dist="38100" dir="2700000" algn="tl">
                  <a:srgbClr val="000000">
                    <a:alpha val="43137"/>
                  </a:srgbClr>
                </a:outerShdw>
              </a:effectLst>
            </a:endParaRPr>
          </a:p>
          <a:p>
            <a:pPr marL="0" indent="0">
              <a:buNone/>
            </a:pPr>
            <a:endParaRPr lang="en-US" sz="2000" b="1" dirty="0">
              <a:effectLst>
                <a:outerShdw blurRad="38100" dist="38100" dir="2700000" algn="tl">
                  <a:srgbClr val="000000">
                    <a:alpha val="43137"/>
                  </a:srgbClr>
                </a:outerShdw>
              </a:effectLst>
            </a:endParaRPr>
          </a:p>
          <a:p>
            <a:endParaRPr lang="en-US" dirty="0"/>
          </a:p>
        </p:txBody>
      </p:sp>
      <p:graphicFrame>
        <p:nvGraphicFramePr>
          <p:cNvPr id="4" name="Table 3"/>
          <p:cNvGraphicFramePr>
            <a:graphicFrameLocks noGrp="1"/>
          </p:cNvGraphicFramePr>
          <p:nvPr/>
        </p:nvGraphicFramePr>
        <p:xfrm>
          <a:off x="6417315" y="2305959"/>
          <a:ext cx="3634959" cy="3653784"/>
        </p:xfrm>
        <a:graphic>
          <a:graphicData uri="http://schemas.openxmlformats.org/drawingml/2006/table">
            <a:tbl>
              <a:tblPr firstRow="1" bandRow="1">
                <a:tableStyleId>{5C22544A-7EE6-4342-B048-85BDC9FD1C3A}</a:tableStyleId>
              </a:tblPr>
              <a:tblGrid>
                <a:gridCol w="1139584"/>
                <a:gridCol w="1302328"/>
                <a:gridCol w="1193047"/>
              </a:tblGrid>
              <a:tr h="450310">
                <a:tc>
                  <a:txBody>
                    <a:bodyPr/>
                    <a:lstStyle/>
                    <a:p>
                      <a:pPr algn="ctr"/>
                      <a:r>
                        <a:rPr lang="en-US" dirty="0" smtClean="0"/>
                        <a:t>Process No</a:t>
                      </a:r>
                      <a:endParaRPr lang="en-US" dirty="0"/>
                    </a:p>
                  </a:txBody>
                  <a:tcPr/>
                </a:tc>
                <a:tc>
                  <a:txBody>
                    <a:bodyPr/>
                    <a:lstStyle/>
                    <a:p>
                      <a:pPr algn="ctr"/>
                      <a:r>
                        <a:rPr lang="en-US" dirty="0" smtClean="0"/>
                        <a:t>Arrival Time</a:t>
                      </a:r>
                      <a:endParaRPr lang="en-US" dirty="0" smtClean="0"/>
                    </a:p>
                    <a:p>
                      <a:pPr algn="ctr"/>
                      <a:r>
                        <a:rPr lang="en-US" dirty="0" smtClean="0"/>
                        <a:t>(AT)</a:t>
                      </a:r>
                      <a:endParaRPr lang="en-US" dirty="0"/>
                    </a:p>
                  </a:txBody>
                  <a:tcPr/>
                </a:tc>
                <a:tc>
                  <a:txBody>
                    <a:bodyPr/>
                    <a:lstStyle/>
                    <a:p>
                      <a:pPr algn="ctr"/>
                      <a:r>
                        <a:rPr lang="en-US" dirty="0" smtClean="0"/>
                        <a:t>Burst Time (BT)</a:t>
                      </a:r>
                      <a:endParaRPr lang="en-US" dirty="0"/>
                    </a:p>
                  </a:txBody>
                  <a:tcPr/>
                </a:tc>
              </a:tr>
              <a:tr h="456564">
                <a:tc>
                  <a:txBody>
                    <a:bodyPr/>
                    <a:lstStyle/>
                    <a:p>
                      <a:pPr algn="ctr"/>
                      <a:r>
                        <a:rPr lang="en-US" dirty="0" smtClean="0"/>
                        <a:t>1</a:t>
                      </a:r>
                      <a:endParaRPr lang="en-US" dirty="0"/>
                    </a:p>
                  </a:txBody>
                  <a:tcPr/>
                </a:tc>
                <a:tc>
                  <a:txBody>
                    <a:bodyPr/>
                    <a:lstStyle/>
                    <a:p>
                      <a:pPr algn="ctr"/>
                      <a:r>
                        <a:rPr lang="en-US" dirty="0" smtClean="0"/>
                        <a:t>0</a:t>
                      </a:r>
                      <a:endParaRPr lang="en-US" dirty="0"/>
                    </a:p>
                  </a:txBody>
                  <a:tcPr/>
                </a:tc>
                <a:tc>
                  <a:txBody>
                    <a:bodyPr/>
                    <a:lstStyle/>
                    <a:p>
                      <a:pPr algn="ctr"/>
                      <a:r>
                        <a:rPr lang="en-US" dirty="0" smtClean="0"/>
                        <a:t>4      2    </a:t>
                      </a:r>
                      <a:endParaRPr lang="en-US" dirty="0"/>
                    </a:p>
                  </a:txBody>
                  <a:tcPr/>
                </a:tc>
              </a:tr>
              <a:tr h="456564">
                <a:tc>
                  <a:txBody>
                    <a:bodyPr/>
                    <a:lstStyle/>
                    <a:p>
                      <a:pPr algn="ctr"/>
                      <a:r>
                        <a:rPr lang="en-US" dirty="0" smtClean="0"/>
                        <a:t>2</a:t>
                      </a:r>
                      <a:endParaRPr lang="en-US" dirty="0"/>
                    </a:p>
                  </a:txBody>
                  <a:tcPr/>
                </a:tc>
                <a:tc>
                  <a:txBody>
                    <a:bodyPr/>
                    <a:lstStyle/>
                    <a:p>
                      <a:pPr algn="ctr"/>
                      <a:r>
                        <a:rPr lang="en-US" dirty="0" smtClean="0"/>
                        <a:t>1</a:t>
                      </a:r>
                      <a:endParaRPr lang="en-US" dirty="0"/>
                    </a:p>
                  </a:txBody>
                  <a:tcPr/>
                </a:tc>
                <a:tc>
                  <a:txBody>
                    <a:bodyPr/>
                    <a:lstStyle/>
                    <a:p>
                      <a:pPr algn="ctr"/>
                      <a:r>
                        <a:rPr lang="en-US" dirty="0" smtClean="0"/>
                        <a:t>5        </a:t>
                      </a:r>
                      <a:endParaRPr lang="en-US" dirty="0"/>
                    </a:p>
                  </a:txBody>
                  <a:tcPr/>
                </a:tc>
              </a:tr>
              <a:tr h="456564">
                <a:tc>
                  <a:txBody>
                    <a:bodyPr/>
                    <a:lstStyle/>
                    <a:p>
                      <a:pPr algn="ctr"/>
                      <a:r>
                        <a:rPr lang="en-US" dirty="0" smtClean="0"/>
                        <a:t>3</a:t>
                      </a:r>
                      <a:endParaRPr lang="en-US" dirty="0"/>
                    </a:p>
                  </a:txBody>
                  <a:tcPr/>
                </a:tc>
                <a:tc>
                  <a:txBody>
                    <a:bodyPr/>
                    <a:lstStyle/>
                    <a:p>
                      <a:pPr algn="ctr"/>
                      <a:r>
                        <a:rPr lang="en-US" dirty="0" smtClean="0"/>
                        <a:t>2</a:t>
                      </a:r>
                      <a:endParaRPr lang="en-US" dirty="0"/>
                    </a:p>
                  </a:txBody>
                  <a:tcPr/>
                </a:tc>
                <a:tc>
                  <a:txBody>
                    <a:bodyPr/>
                    <a:lstStyle/>
                    <a:p>
                      <a:pPr algn="ctr"/>
                      <a:r>
                        <a:rPr lang="en-US" dirty="0" smtClean="0"/>
                        <a:t>2</a:t>
                      </a:r>
                      <a:endParaRPr lang="en-US" dirty="0"/>
                    </a:p>
                  </a:txBody>
                  <a:tcPr/>
                </a:tc>
              </a:tr>
              <a:tr h="456564">
                <a:tc>
                  <a:txBody>
                    <a:bodyPr/>
                    <a:lstStyle/>
                    <a:p>
                      <a:pPr algn="ctr"/>
                      <a:r>
                        <a:rPr lang="en-US" dirty="0" smtClean="0"/>
                        <a:t>4</a:t>
                      </a:r>
                      <a:endParaRPr lang="en-US" dirty="0"/>
                    </a:p>
                  </a:txBody>
                  <a:tcPr/>
                </a:tc>
                <a:tc>
                  <a:txBody>
                    <a:bodyPr/>
                    <a:lstStyle/>
                    <a:p>
                      <a:pPr algn="ctr"/>
                      <a:r>
                        <a:rPr lang="en-US" dirty="0" smtClean="0"/>
                        <a:t>3</a:t>
                      </a:r>
                      <a:endParaRPr lang="en-US" dirty="0"/>
                    </a:p>
                  </a:txBody>
                  <a:tcPr/>
                </a:tc>
                <a:tc>
                  <a:txBody>
                    <a:bodyPr/>
                    <a:lstStyle/>
                    <a:p>
                      <a:pPr algn="ctr"/>
                      <a:r>
                        <a:rPr lang="en-US" dirty="0" smtClean="0"/>
                        <a:t>1</a:t>
                      </a:r>
                      <a:endParaRPr lang="en-US" dirty="0"/>
                    </a:p>
                  </a:txBody>
                  <a:tcPr/>
                </a:tc>
              </a:tr>
              <a:tr h="456564">
                <a:tc>
                  <a:txBody>
                    <a:bodyPr/>
                    <a:lstStyle/>
                    <a:p>
                      <a:pPr algn="ctr"/>
                      <a:r>
                        <a:rPr lang="en-US" dirty="0" smtClean="0"/>
                        <a:t>5</a:t>
                      </a:r>
                      <a:endParaRPr lang="en-US" dirty="0"/>
                    </a:p>
                  </a:txBody>
                  <a:tcPr/>
                </a:tc>
                <a:tc>
                  <a:txBody>
                    <a:bodyPr/>
                    <a:lstStyle/>
                    <a:p>
                      <a:pPr algn="ctr"/>
                      <a:r>
                        <a:rPr lang="en-US" dirty="0" smtClean="0"/>
                        <a:t>4</a:t>
                      </a:r>
                      <a:endParaRPr lang="en-US" dirty="0"/>
                    </a:p>
                  </a:txBody>
                  <a:tcPr/>
                </a:tc>
                <a:tc>
                  <a:txBody>
                    <a:bodyPr/>
                    <a:lstStyle/>
                    <a:p>
                      <a:pPr algn="ctr"/>
                      <a:r>
                        <a:rPr lang="en-US" dirty="0" smtClean="0"/>
                        <a:t>6</a:t>
                      </a:r>
                      <a:endParaRPr lang="en-US" dirty="0"/>
                    </a:p>
                  </a:txBody>
                  <a:tcPr/>
                </a:tc>
              </a:tr>
              <a:tr h="456564">
                <a:tc>
                  <a:txBody>
                    <a:bodyPr/>
                    <a:lstStyle/>
                    <a:p>
                      <a:pPr algn="ctr"/>
                      <a:r>
                        <a:rPr lang="en-US" dirty="0" smtClean="0"/>
                        <a:t>6</a:t>
                      </a:r>
                      <a:endParaRPr lang="en-US" dirty="0"/>
                    </a:p>
                  </a:txBody>
                  <a:tcPr/>
                </a:tc>
                <a:tc>
                  <a:txBody>
                    <a:bodyPr/>
                    <a:lstStyle/>
                    <a:p>
                      <a:pPr algn="ctr"/>
                      <a:r>
                        <a:rPr lang="en-US" dirty="0" smtClean="0"/>
                        <a:t>5</a:t>
                      </a:r>
                      <a:endParaRPr lang="en-US" dirty="0"/>
                    </a:p>
                  </a:txBody>
                  <a:tcPr/>
                </a:tc>
                <a:tc>
                  <a:txBody>
                    <a:bodyPr/>
                    <a:lstStyle/>
                    <a:p>
                      <a:pPr algn="ctr"/>
                      <a:r>
                        <a:rPr lang="en-US" dirty="0" smtClean="0"/>
                        <a:t>3</a:t>
                      </a:r>
                      <a:endParaRPr lang="en-US" dirty="0"/>
                    </a:p>
                  </a:txBody>
                  <a:tcPr/>
                </a:tc>
              </a:tr>
            </a:tbl>
          </a:graphicData>
        </a:graphic>
      </p:graphicFrame>
      <p:grpSp>
        <p:nvGrpSpPr>
          <p:cNvPr id="26" name="Group 25"/>
          <p:cNvGrpSpPr/>
          <p:nvPr/>
        </p:nvGrpSpPr>
        <p:grpSpPr>
          <a:xfrm>
            <a:off x="1042861" y="5583238"/>
            <a:ext cx="1546316" cy="853426"/>
            <a:chOff x="3480547" y="5150225"/>
            <a:chExt cx="1546316" cy="853426"/>
          </a:xfrm>
        </p:grpSpPr>
        <p:sp>
          <p:nvSpPr>
            <p:cNvPr id="35" name="Rectangle 34"/>
            <p:cNvSpPr/>
            <p:nvPr/>
          </p:nvSpPr>
          <p:spPr>
            <a:xfrm>
              <a:off x="3644153" y="5150225"/>
              <a:ext cx="1143000"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 P1</a:t>
              </a:r>
              <a:endParaRPr lang="en-US" sz="2400" dirty="0"/>
            </a:p>
          </p:txBody>
        </p:sp>
        <p:sp>
          <p:nvSpPr>
            <p:cNvPr id="38" name="TextBox 37"/>
            <p:cNvSpPr txBox="1"/>
            <p:nvPr/>
          </p:nvSpPr>
          <p:spPr>
            <a:xfrm>
              <a:off x="3480547" y="5634319"/>
              <a:ext cx="295835" cy="369332"/>
            </a:xfrm>
            <a:prstGeom prst="rect">
              <a:avLst/>
            </a:prstGeom>
            <a:noFill/>
          </p:spPr>
          <p:txBody>
            <a:bodyPr wrap="square" rtlCol="0">
              <a:spAutoFit/>
            </a:bodyPr>
            <a:lstStyle/>
            <a:p>
              <a:r>
                <a:rPr lang="en-US" dirty="0" smtClean="0"/>
                <a:t>0</a:t>
              </a:r>
              <a:endParaRPr lang="en-US" dirty="0"/>
            </a:p>
          </p:txBody>
        </p:sp>
        <p:sp>
          <p:nvSpPr>
            <p:cNvPr id="39" name="TextBox 38"/>
            <p:cNvSpPr txBox="1"/>
            <p:nvPr/>
          </p:nvSpPr>
          <p:spPr>
            <a:xfrm>
              <a:off x="4581618" y="5593364"/>
              <a:ext cx="445245" cy="369332"/>
            </a:xfrm>
            <a:prstGeom prst="rect">
              <a:avLst/>
            </a:prstGeom>
            <a:noFill/>
          </p:spPr>
          <p:txBody>
            <a:bodyPr wrap="square" rtlCol="0">
              <a:spAutoFit/>
            </a:bodyPr>
            <a:lstStyle/>
            <a:p>
              <a:r>
                <a:rPr lang="en-US" dirty="0"/>
                <a:t>2</a:t>
              </a:r>
              <a:endParaRPr lang="en-US" dirty="0"/>
            </a:p>
          </p:txBody>
        </p:sp>
      </p:grpSp>
      <p:sp>
        <p:nvSpPr>
          <p:cNvPr id="20" name="TextBox 19"/>
          <p:cNvSpPr txBox="1"/>
          <p:nvPr/>
        </p:nvSpPr>
        <p:spPr>
          <a:xfrm>
            <a:off x="898209" y="2895862"/>
            <a:ext cx="1835620" cy="369332"/>
          </a:xfrm>
          <a:prstGeom prst="rect">
            <a:avLst/>
          </a:prstGeom>
          <a:noFill/>
        </p:spPr>
        <p:txBody>
          <a:bodyPr wrap="square" rtlCol="0">
            <a:spAutoFit/>
          </a:bodyPr>
          <a:lstStyle/>
          <a:p>
            <a:r>
              <a:rPr lang="en-US" dirty="0" smtClean="0"/>
              <a:t>Process Que </a:t>
            </a:r>
            <a:endParaRPr lang="en-US" dirty="0"/>
          </a:p>
        </p:txBody>
      </p:sp>
      <p:sp>
        <p:nvSpPr>
          <p:cNvPr id="95" name="TextBox 94"/>
          <p:cNvSpPr txBox="1"/>
          <p:nvPr/>
        </p:nvSpPr>
        <p:spPr>
          <a:xfrm>
            <a:off x="1202919" y="5112125"/>
            <a:ext cx="1835620" cy="369332"/>
          </a:xfrm>
          <a:prstGeom prst="rect">
            <a:avLst/>
          </a:prstGeom>
          <a:noFill/>
        </p:spPr>
        <p:txBody>
          <a:bodyPr wrap="square" rtlCol="0">
            <a:spAutoFit/>
          </a:bodyPr>
          <a:lstStyle/>
          <a:p>
            <a:r>
              <a:rPr lang="en-US" b="1" dirty="0" smtClean="0">
                <a:effectLst>
                  <a:outerShdw blurRad="38100" dist="38100" dir="2700000" algn="tl">
                    <a:srgbClr val="000000">
                      <a:alpha val="43137"/>
                    </a:srgbClr>
                  </a:outerShdw>
                </a:effectLst>
              </a:rPr>
              <a:t>Gantt Chart</a:t>
            </a:r>
            <a:endParaRPr lang="en-US" b="1" dirty="0">
              <a:effectLst>
                <a:outerShdw blurRad="38100" dist="38100" dir="2700000" algn="tl">
                  <a:srgbClr val="000000">
                    <a:alpha val="43137"/>
                  </a:srgbClr>
                </a:outerShdw>
              </a:effectLst>
            </a:endParaRPr>
          </a:p>
        </p:txBody>
      </p:sp>
      <p:grpSp>
        <p:nvGrpSpPr>
          <p:cNvPr id="18" name="Group 17"/>
          <p:cNvGrpSpPr/>
          <p:nvPr/>
        </p:nvGrpSpPr>
        <p:grpSpPr>
          <a:xfrm>
            <a:off x="951209" y="3404172"/>
            <a:ext cx="2637835" cy="484095"/>
            <a:chOff x="3644153" y="5150225"/>
            <a:chExt cx="3451413" cy="484095"/>
          </a:xfrm>
        </p:grpSpPr>
        <p:sp>
          <p:nvSpPr>
            <p:cNvPr id="19" name="Rectangle 18"/>
            <p:cNvSpPr/>
            <p:nvPr/>
          </p:nvSpPr>
          <p:spPr>
            <a:xfrm>
              <a:off x="3644153" y="5150225"/>
              <a:ext cx="1143000"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 P1</a:t>
              </a:r>
              <a:endParaRPr lang="en-US" sz="2400" dirty="0"/>
            </a:p>
          </p:txBody>
        </p:sp>
        <p:sp>
          <p:nvSpPr>
            <p:cNvPr id="21" name="Rectangle 20"/>
            <p:cNvSpPr/>
            <p:nvPr/>
          </p:nvSpPr>
          <p:spPr>
            <a:xfrm>
              <a:off x="4805083" y="5150225"/>
              <a:ext cx="1142999"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P2</a:t>
              </a:r>
              <a:endParaRPr lang="en-US" sz="2400" dirty="0"/>
            </a:p>
          </p:txBody>
        </p:sp>
        <p:sp>
          <p:nvSpPr>
            <p:cNvPr id="22" name="Rectangle 21"/>
            <p:cNvSpPr/>
            <p:nvPr/>
          </p:nvSpPr>
          <p:spPr>
            <a:xfrm>
              <a:off x="5952566" y="5150226"/>
              <a:ext cx="1143000"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P3</a:t>
              </a:r>
              <a:endParaRPr lang="en-US" sz="2400" dirty="0"/>
            </a:p>
          </p:txBody>
        </p:sp>
      </p:grpSp>
      <p:sp>
        <p:nvSpPr>
          <p:cNvPr id="28" name="Title 1"/>
          <p:cNvSpPr txBox="1"/>
          <p:nvPr/>
        </p:nvSpPr>
        <p:spPr>
          <a:xfrm>
            <a:off x="0" y="182880"/>
            <a:ext cx="12192000" cy="1626895"/>
          </a:xfrm>
          <a:prstGeom prst="rect">
            <a:avLst/>
          </a:prstGeom>
          <a:solidFill>
            <a:schemeClr val="accent2"/>
          </a:solidFill>
        </p:spPr>
        <p:txBody>
          <a:bodyPr vert="horz" lIns="91440" tIns="45720" rIns="91440" bIns="45720" rtlCol="0" anchor="ctr">
            <a:normAutofit/>
          </a:bodyPr>
          <a:lst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a:lstStyle>
          <a:p>
            <a:r>
              <a:rPr lang="en-US" b="1" dirty="0">
                <a:effectLst>
                  <a:outerShdw blurRad="38100" dist="38100" dir="2700000" algn="tl">
                    <a:srgbClr val="000000">
                      <a:alpha val="43137"/>
                    </a:srgbClr>
                  </a:outerShdw>
                </a:effectLst>
              </a:rPr>
              <a:t>Round-Robin (RR) </a:t>
            </a:r>
            <a:r>
              <a:rPr lang="en-US" b="1" dirty="0"/>
              <a:t>Performance</a:t>
            </a:r>
            <a:endParaRPr lang="en-US" dirty="0"/>
          </a:p>
        </p:txBody>
      </p:sp>
      <p:sp>
        <p:nvSpPr>
          <p:cNvPr id="5" name="Footer Placeholder 4"/>
          <p:cNvSpPr>
            <a:spLocks noGrp="1"/>
          </p:cNvSpPr>
          <p:nvPr>
            <p:ph type="ftr" sz="quarter" idx="11"/>
          </p:nvPr>
        </p:nvSpPr>
        <p:spPr/>
        <p:txBody>
          <a:bodyPr/>
          <a:lstStyle/>
          <a:p>
            <a:r>
              <a:rPr lang="en-US" smtClean="0"/>
              <a:t>Total 81 Slides</a:t>
            </a:r>
            <a:endParaRPr lang="en-US"/>
          </a:p>
        </p:txBody>
      </p:sp>
      <p:sp>
        <p:nvSpPr>
          <p:cNvPr id="6" name="Slide Number Placeholder 5"/>
          <p:cNvSpPr>
            <a:spLocks noGrp="1"/>
          </p:cNvSpPr>
          <p:nvPr>
            <p:ph type="sldNum" sz="quarter" idx="12"/>
          </p:nvPr>
        </p:nvSpPr>
        <p:spPr/>
        <p:txBody>
          <a:bodyPr/>
          <a:lstStyle/>
          <a:p>
            <a:fld id="{F786D4BC-F94B-4070-BC7E-46CD478BA6CC}" type="slidenum">
              <a:rPr lang="en-US" smtClean="0"/>
            </a:fld>
            <a:endParaRPr lang="en-US"/>
          </a:p>
        </p:txBody>
      </p:sp>
      <p:cxnSp>
        <p:nvCxnSpPr>
          <p:cNvPr id="30" name="Straight Connector 29"/>
          <p:cNvCxnSpPr/>
          <p:nvPr/>
        </p:nvCxnSpPr>
        <p:spPr>
          <a:xfrm flipH="1">
            <a:off x="1075796" y="3280281"/>
            <a:ext cx="663512" cy="834519"/>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H="1">
            <a:off x="9033163" y="3265194"/>
            <a:ext cx="360219" cy="331526"/>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1549972" y="4149689"/>
            <a:ext cx="3508094" cy="461665"/>
          </a:xfrm>
          <a:prstGeom prst="rect">
            <a:avLst/>
          </a:prstGeom>
          <a:noFill/>
        </p:spPr>
        <p:txBody>
          <a:bodyPr wrap="square" rtlCol="0">
            <a:spAutoFit/>
          </a:bodyPr>
          <a:lstStyle/>
          <a:p>
            <a:r>
              <a:rPr lang="en-US" sz="2400" b="1" dirty="0" smtClean="0"/>
              <a:t>Time Quantum = 2 </a:t>
            </a:r>
            <a:endParaRPr lang="en-US" sz="2400" b="1" dirty="0"/>
          </a:p>
        </p:txBody>
      </p:sp>
      <p:sp>
        <p:nvSpPr>
          <p:cNvPr id="7" name="TextBox 33"/>
          <p:cNvSpPr txBox="1"/>
          <p:nvPr/>
        </p:nvSpPr>
        <p:spPr>
          <a:xfrm>
            <a:off x="1739265" y="6374765"/>
            <a:ext cx="3164840" cy="460375"/>
          </a:xfrm>
          <a:prstGeom prst="rect">
            <a:avLst/>
          </a:prstGeom>
          <a:noFill/>
        </p:spPr>
        <p:txBody>
          <a:bodyPr wrap="square" rtlCol="0">
            <a:spAutoFit/>
          </a:bodyPr>
          <a:p>
            <a:r>
              <a:rPr lang="en-US" sz="2400" b="1" dirty="0" smtClean="0"/>
              <a:t>Context Switching</a:t>
            </a:r>
            <a:endParaRPr lang="en-US" sz="2400" b="1" dirty="0"/>
          </a:p>
        </p:txBody>
      </p:sp>
      <p:sp>
        <p:nvSpPr>
          <p:cNvPr id="8" name="Oval 7"/>
          <p:cNvSpPr/>
          <p:nvPr/>
        </p:nvSpPr>
        <p:spPr>
          <a:xfrm>
            <a:off x="6567805" y="1402080"/>
            <a:ext cx="1646555" cy="715645"/>
          </a:xfrm>
          <a:prstGeom prst="ellipse">
            <a:avLst/>
          </a:prstGeom>
        </p:spPr>
        <p:style>
          <a:lnRef idx="0">
            <a:schemeClr val="dk1"/>
          </a:lnRef>
          <a:fillRef idx="3">
            <a:schemeClr val="dk1"/>
          </a:fillRef>
          <a:effectRef idx="3">
            <a:schemeClr val="dk1"/>
          </a:effectRef>
          <a:fontRef idx="minor">
            <a:schemeClr val="lt1"/>
          </a:fontRef>
        </p:style>
        <p:txBody>
          <a:bodyPr rtlCol="0" anchor="ctr"/>
          <a:p>
            <a:pPr algn="ctr"/>
            <a:r>
              <a:rPr lang="en-US"/>
              <a:t>Ready Que</a:t>
            </a:r>
            <a:endParaRPr lang="en-US"/>
          </a:p>
        </p:txBody>
      </p:sp>
      <p:sp>
        <p:nvSpPr>
          <p:cNvPr id="9" name="Oval 8"/>
          <p:cNvSpPr/>
          <p:nvPr/>
        </p:nvSpPr>
        <p:spPr>
          <a:xfrm>
            <a:off x="9958705" y="1402080"/>
            <a:ext cx="1646555" cy="715645"/>
          </a:xfrm>
          <a:prstGeom prst="ellipse">
            <a:avLst/>
          </a:prstGeom>
        </p:spPr>
        <p:style>
          <a:lnRef idx="0">
            <a:schemeClr val="dk1"/>
          </a:lnRef>
          <a:fillRef idx="3">
            <a:schemeClr val="dk1"/>
          </a:fillRef>
          <a:effectRef idx="3">
            <a:schemeClr val="dk1"/>
          </a:effectRef>
          <a:fontRef idx="minor">
            <a:schemeClr val="lt1"/>
          </a:fontRef>
        </p:style>
        <p:txBody>
          <a:bodyPr rtlCol="0" anchor="ctr"/>
          <a:p>
            <a:pPr algn="ctr"/>
            <a:r>
              <a:rPr lang="en-US"/>
              <a:t>Running Que</a:t>
            </a:r>
            <a:endParaRPr lang="en-US"/>
          </a:p>
        </p:txBody>
      </p:sp>
      <p:sp>
        <p:nvSpPr>
          <p:cNvPr id="11" name="Right Arrow 10"/>
          <p:cNvSpPr/>
          <p:nvPr/>
        </p:nvSpPr>
        <p:spPr>
          <a:xfrm>
            <a:off x="8140065" y="1488440"/>
            <a:ext cx="1818640" cy="9969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en-US"/>
          </a:p>
        </p:txBody>
      </p:sp>
      <p:sp>
        <p:nvSpPr>
          <p:cNvPr id="12" name="Left Arrow 11"/>
          <p:cNvSpPr/>
          <p:nvPr/>
        </p:nvSpPr>
        <p:spPr>
          <a:xfrm>
            <a:off x="8085455" y="2028190"/>
            <a:ext cx="1918335" cy="75565"/>
          </a:xfrm>
          <a:prstGeom prst="leftArrow">
            <a:avLst/>
          </a:prstGeom>
          <a:ln w="57150"/>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en-US"/>
          </a:p>
        </p:txBody>
      </p:sp>
      <p:sp>
        <p:nvSpPr>
          <p:cNvPr id="10" name="TextBox 33"/>
          <p:cNvSpPr txBox="1"/>
          <p:nvPr/>
        </p:nvSpPr>
        <p:spPr>
          <a:xfrm>
            <a:off x="5285105" y="6067425"/>
            <a:ext cx="6085205" cy="922020"/>
          </a:xfrm>
          <a:prstGeom prst="rect">
            <a:avLst/>
          </a:prstGeom>
          <a:noFill/>
        </p:spPr>
        <p:txBody>
          <a:bodyPr wrap="square" rtlCol="0">
            <a:spAutoFit/>
          </a:bodyPr>
          <a:p>
            <a:r>
              <a:rPr lang="en-US" dirty="0" smtClean="0"/>
              <a:t>After 2 Time Quantum  Cpu tell send P1 to Ready Que and give me second pro process in running que for execute. this is called context switching. </a:t>
            </a:r>
            <a:endParaRPr lang="en-US" dirty="0" smtClean="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84176"/>
            <a:ext cx="11360727" cy="1508760"/>
          </a:xfrm>
        </p:spPr>
        <p:txBody>
          <a:bodyPr>
            <a:normAutofit fontScale="90000"/>
          </a:bodyPr>
          <a:lstStyle/>
          <a:p>
            <a:br>
              <a:rPr lang="en-US" b="1" dirty="0" smtClean="0"/>
            </a:br>
            <a:br>
              <a:rPr lang="en-US" b="1" dirty="0"/>
            </a:br>
            <a:endParaRPr lang="en-US" dirty="0"/>
          </a:p>
        </p:txBody>
      </p:sp>
      <p:sp>
        <p:nvSpPr>
          <p:cNvPr id="3" name="Content Placeholder 2"/>
          <p:cNvSpPr>
            <a:spLocks noGrp="1"/>
          </p:cNvSpPr>
          <p:nvPr>
            <p:ph idx="1"/>
          </p:nvPr>
        </p:nvSpPr>
        <p:spPr/>
        <p:txBody>
          <a:bodyPr/>
          <a:lstStyle/>
          <a:p>
            <a:r>
              <a:rPr lang="en-US" sz="2400" b="1" dirty="0">
                <a:effectLst>
                  <a:outerShdw blurRad="38100" dist="38100" dir="2700000" algn="tl">
                    <a:srgbClr val="000000">
                      <a:alpha val="43137"/>
                    </a:srgbClr>
                  </a:outerShdw>
                </a:effectLst>
              </a:rPr>
              <a:t>Round-Robin (RR) </a:t>
            </a:r>
            <a:r>
              <a:rPr lang="en-US" sz="2400" b="1" dirty="0"/>
              <a:t>Performance</a:t>
            </a:r>
            <a:endParaRPr lang="en-US" sz="2400" dirty="0"/>
          </a:p>
          <a:p>
            <a:endParaRPr lang="en-US" sz="2000" b="1" dirty="0" smtClean="0">
              <a:effectLst>
                <a:outerShdw blurRad="38100" dist="38100" dir="2700000" algn="tl">
                  <a:srgbClr val="000000">
                    <a:alpha val="43137"/>
                  </a:srgbClr>
                </a:outerShdw>
              </a:effectLst>
            </a:endParaRPr>
          </a:p>
          <a:p>
            <a:pPr marL="0" indent="0">
              <a:buNone/>
            </a:pPr>
            <a:endParaRPr lang="en-US" sz="2000" b="1" dirty="0" smtClean="0">
              <a:effectLst>
                <a:outerShdw blurRad="38100" dist="38100" dir="2700000" algn="tl">
                  <a:srgbClr val="000000">
                    <a:alpha val="43137"/>
                  </a:srgbClr>
                </a:outerShdw>
              </a:effectLst>
            </a:endParaRPr>
          </a:p>
          <a:p>
            <a:pPr marL="0" indent="0">
              <a:buNone/>
            </a:pPr>
            <a:endParaRPr lang="en-US" sz="2000" b="1" dirty="0" smtClean="0">
              <a:effectLst>
                <a:outerShdw blurRad="38100" dist="38100" dir="2700000" algn="tl">
                  <a:srgbClr val="000000">
                    <a:alpha val="43137"/>
                  </a:srgbClr>
                </a:outerShdw>
              </a:effectLst>
            </a:endParaRPr>
          </a:p>
          <a:p>
            <a:pPr marL="0" indent="0">
              <a:buNone/>
            </a:pPr>
            <a:endParaRPr lang="en-US" sz="2000" b="1" dirty="0">
              <a:effectLst>
                <a:outerShdw blurRad="38100" dist="38100" dir="2700000" algn="tl">
                  <a:srgbClr val="000000">
                    <a:alpha val="43137"/>
                  </a:srgbClr>
                </a:outerShdw>
              </a:effectLst>
            </a:endParaRPr>
          </a:p>
          <a:p>
            <a:endParaRPr lang="en-US" dirty="0"/>
          </a:p>
        </p:txBody>
      </p:sp>
      <p:graphicFrame>
        <p:nvGraphicFramePr>
          <p:cNvPr id="4" name="Table 3"/>
          <p:cNvGraphicFramePr>
            <a:graphicFrameLocks noGrp="1"/>
          </p:cNvGraphicFramePr>
          <p:nvPr/>
        </p:nvGraphicFramePr>
        <p:xfrm>
          <a:off x="6889755" y="1827804"/>
          <a:ext cx="3634959" cy="3653784"/>
        </p:xfrm>
        <a:graphic>
          <a:graphicData uri="http://schemas.openxmlformats.org/drawingml/2006/table">
            <a:tbl>
              <a:tblPr firstRow="1" bandRow="1">
                <a:tableStyleId>{5C22544A-7EE6-4342-B048-85BDC9FD1C3A}</a:tableStyleId>
              </a:tblPr>
              <a:tblGrid>
                <a:gridCol w="1139584"/>
                <a:gridCol w="1302328"/>
                <a:gridCol w="1193047"/>
              </a:tblGrid>
              <a:tr h="450310">
                <a:tc>
                  <a:txBody>
                    <a:bodyPr/>
                    <a:lstStyle/>
                    <a:p>
                      <a:pPr algn="ctr"/>
                      <a:r>
                        <a:rPr lang="en-US" dirty="0" smtClean="0"/>
                        <a:t>Process No</a:t>
                      </a:r>
                      <a:endParaRPr lang="en-US" dirty="0"/>
                    </a:p>
                  </a:txBody>
                  <a:tcPr/>
                </a:tc>
                <a:tc>
                  <a:txBody>
                    <a:bodyPr/>
                    <a:lstStyle/>
                    <a:p>
                      <a:pPr algn="ctr"/>
                      <a:r>
                        <a:rPr lang="en-US" dirty="0" smtClean="0"/>
                        <a:t>Arrival Time</a:t>
                      </a:r>
                      <a:endParaRPr lang="en-US" dirty="0" smtClean="0"/>
                    </a:p>
                    <a:p>
                      <a:pPr algn="ctr"/>
                      <a:r>
                        <a:rPr lang="en-US" dirty="0" smtClean="0"/>
                        <a:t>(AT)</a:t>
                      </a:r>
                      <a:endParaRPr lang="en-US" dirty="0"/>
                    </a:p>
                  </a:txBody>
                  <a:tcPr/>
                </a:tc>
                <a:tc>
                  <a:txBody>
                    <a:bodyPr/>
                    <a:lstStyle/>
                    <a:p>
                      <a:pPr algn="ctr"/>
                      <a:r>
                        <a:rPr lang="en-US" dirty="0" smtClean="0"/>
                        <a:t>Burst Time (BT)</a:t>
                      </a:r>
                      <a:endParaRPr lang="en-US" dirty="0"/>
                    </a:p>
                  </a:txBody>
                  <a:tcPr/>
                </a:tc>
              </a:tr>
              <a:tr h="456564">
                <a:tc>
                  <a:txBody>
                    <a:bodyPr/>
                    <a:lstStyle/>
                    <a:p>
                      <a:pPr algn="ctr"/>
                      <a:r>
                        <a:rPr lang="en-US" dirty="0" smtClean="0"/>
                        <a:t>1</a:t>
                      </a:r>
                      <a:endParaRPr lang="en-US" dirty="0"/>
                    </a:p>
                  </a:txBody>
                  <a:tcPr/>
                </a:tc>
                <a:tc>
                  <a:txBody>
                    <a:bodyPr/>
                    <a:lstStyle/>
                    <a:p>
                      <a:pPr algn="ctr"/>
                      <a:r>
                        <a:rPr lang="en-US" dirty="0" smtClean="0"/>
                        <a:t>0</a:t>
                      </a:r>
                      <a:endParaRPr lang="en-US" dirty="0"/>
                    </a:p>
                  </a:txBody>
                  <a:tcPr/>
                </a:tc>
                <a:tc>
                  <a:txBody>
                    <a:bodyPr/>
                    <a:lstStyle/>
                    <a:p>
                      <a:pPr algn="ctr"/>
                      <a:r>
                        <a:rPr lang="en-US" dirty="0" smtClean="0"/>
                        <a:t>4      2    </a:t>
                      </a:r>
                      <a:endParaRPr lang="en-US" dirty="0"/>
                    </a:p>
                  </a:txBody>
                  <a:tcPr/>
                </a:tc>
              </a:tr>
              <a:tr h="456564">
                <a:tc>
                  <a:txBody>
                    <a:bodyPr/>
                    <a:lstStyle/>
                    <a:p>
                      <a:pPr algn="ctr"/>
                      <a:r>
                        <a:rPr lang="en-US" dirty="0" smtClean="0"/>
                        <a:t>2</a:t>
                      </a:r>
                      <a:endParaRPr lang="en-US" dirty="0"/>
                    </a:p>
                  </a:txBody>
                  <a:tcPr/>
                </a:tc>
                <a:tc>
                  <a:txBody>
                    <a:bodyPr/>
                    <a:lstStyle/>
                    <a:p>
                      <a:pPr algn="ctr"/>
                      <a:r>
                        <a:rPr lang="en-US" dirty="0" smtClean="0"/>
                        <a:t>1</a:t>
                      </a:r>
                      <a:endParaRPr lang="en-US" dirty="0"/>
                    </a:p>
                  </a:txBody>
                  <a:tcPr/>
                </a:tc>
                <a:tc>
                  <a:txBody>
                    <a:bodyPr/>
                    <a:lstStyle/>
                    <a:p>
                      <a:pPr algn="ctr"/>
                      <a:r>
                        <a:rPr lang="en-US" dirty="0" smtClean="0"/>
                        <a:t>5     3    </a:t>
                      </a:r>
                      <a:endParaRPr lang="en-US" dirty="0"/>
                    </a:p>
                  </a:txBody>
                  <a:tcPr/>
                </a:tc>
              </a:tr>
              <a:tr h="456564">
                <a:tc>
                  <a:txBody>
                    <a:bodyPr/>
                    <a:lstStyle/>
                    <a:p>
                      <a:pPr algn="ctr"/>
                      <a:r>
                        <a:rPr lang="en-US" dirty="0" smtClean="0"/>
                        <a:t>3</a:t>
                      </a:r>
                      <a:endParaRPr lang="en-US" dirty="0"/>
                    </a:p>
                  </a:txBody>
                  <a:tcPr/>
                </a:tc>
                <a:tc>
                  <a:txBody>
                    <a:bodyPr/>
                    <a:lstStyle/>
                    <a:p>
                      <a:pPr algn="ctr"/>
                      <a:r>
                        <a:rPr lang="en-US" dirty="0" smtClean="0"/>
                        <a:t>2</a:t>
                      </a:r>
                      <a:endParaRPr lang="en-US" dirty="0"/>
                    </a:p>
                  </a:txBody>
                  <a:tcPr/>
                </a:tc>
                <a:tc>
                  <a:txBody>
                    <a:bodyPr/>
                    <a:lstStyle/>
                    <a:p>
                      <a:pPr algn="ctr"/>
                      <a:r>
                        <a:rPr lang="en-US" dirty="0" smtClean="0"/>
                        <a:t>2</a:t>
                      </a:r>
                      <a:endParaRPr lang="en-US" dirty="0"/>
                    </a:p>
                  </a:txBody>
                  <a:tcPr/>
                </a:tc>
              </a:tr>
              <a:tr h="456564">
                <a:tc>
                  <a:txBody>
                    <a:bodyPr/>
                    <a:lstStyle/>
                    <a:p>
                      <a:pPr algn="ctr"/>
                      <a:r>
                        <a:rPr lang="en-US" dirty="0" smtClean="0"/>
                        <a:t>4</a:t>
                      </a:r>
                      <a:endParaRPr lang="en-US" dirty="0"/>
                    </a:p>
                  </a:txBody>
                  <a:tcPr/>
                </a:tc>
                <a:tc>
                  <a:txBody>
                    <a:bodyPr/>
                    <a:lstStyle/>
                    <a:p>
                      <a:pPr algn="ctr"/>
                      <a:r>
                        <a:rPr lang="en-US" dirty="0" smtClean="0"/>
                        <a:t>3</a:t>
                      </a:r>
                      <a:endParaRPr lang="en-US" dirty="0"/>
                    </a:p>
                  </a:txBody>
                  <a:tcPr/>
                </a:tc>
                <a:tc>
                  <a:txBody>
                    <a:bodyPr/>
                    <a:lstStyle/>
                    <a:p>
                      <a:pPr algn="ctr"/>
                      <a:r>
                        <a:rPr lang="en-US" dirty="0" smtClean="0"/>
                        <a:t>1</a:t>
                      </a:r>
                      <a:endParaRPr lang="en-US" dirty="0"/>
                    </a:p>
                  </a:txBody>
                  <a:tcPr/>
                </a:tc>
              </a:tr>
              <a:tr h="456564">
                <a:tc>
                  <a:txBody>
                    <a:bodyPr/>
                    <a:lstStyle/>
                    <a:p>
                      <a:pPr algn="ctr"/>
                      <a:r>
                        <a:rPr lang="en-US" dirty="0" smtClean="0"/>
                        <a:t>5</a:t>
                      </a:r>
                      <a:endParaRPr lang="en-US" dirty="0"/>
                    </a:p>
                  </a:txBody>
                  <a:tcPr/>
                </a:tc>
                <a:tc>
                  <a:txBody>
                    <a:bodyPr/>
                    <a:lstStyle/>
                    <a:p>
                      <a:pPr algn="ctr"/>
                      <a:r>
                        <a:rPr lang="en-US" dirty="0" smtClean="0"/>
                        <a:t>4</a:t>
                      </a:r>
                      <a:endParaRPr lang="en-US" dirty="0"/>
                    </a:p>
                  </a:txBody>
                  <a:tcPr/>
                </a:tc>
                <a:tc>
                  <a:txBody>
                    <a:bodyPr/>
                    <a:lstStyle/>
                    <a:p>
                      <a:pPr algn="ctr"/>
                      <a:r>
                        <a:rPr lang="en-US" dirty="0" smtClean="0"/>
                        <a:t>6</a:t>
                      </a:r>
                      <a:endParaRPr lang="en-US" dirty="0"/>
                    </a:p>
                  </a:txBody>
                  <a:tcPr/>
                </a:tc>
              </a:tr>
              <a:tr h="456564">
                <a:tc>
                  <a:txBody>
                    <a:bodyPr/>
                    <a:lstStyle/>
                    <a:p>
                      <a:pPr algn="ctr"/>
                      <a:r>
                        <a:rPr lang="en-US" dirty="0" smtClean="0"/>
                        <a:t>6</a:t>
                      </a:r>
                      <a:endParaRPr lang="en-US" dirty="0"/>
                    </a:p>
                  </a:txBody>
                  <a:tcPr/>
                </a:tc>
                <a:tc>
                  <a:txBody>
                    <a:bodyPr/>
                    <a:lstStyle/>
                    <a:p>
                      <a:pPr algn="ctr"/>
                      <a:r>
                        <a:rPr lang="en-US" dirty="0" smtClean="0"/>
                        <a:t>5</a:t>
                      </a:r>
                      <a:endParaRPr lang="en-US" dirty="0"/>
                    </a:p>
                  </a:txBody>
                  <a:tcPr/>
                </a:tc>
                <a:tc>
                  <a:txBody>
                    <a:bodyPr/>
                    <a:lstStyle/>
                    <a:p>
                      <a:pPr algn="ctr"/>
                      <a:r>
                        <a:rPr lang="en-US" dirty="0" smtClean="0"/>
                        <a:t>3</a:t>
                      </a:r>
                      <a:endParaRPr lang="en-US" dirty="0"/>
                    </a:p>
                  </a:txBody>
                  <a:tcPr/>
                </a:tc>
              </a:tr>
            </a:tbl>
          </a:graphicData>
        </a:graphic>
      </p:graphicFrame>
      <p:grpSp>
        <p:nvGrpSpPr>
          <p:cNvPr id="26" name="Group 25"/>
          <p:cNvGrpSpPr/>
          <p:nvPr/>
        </p:nvGrpSpPr>
        <p:grpSpPr>
          <a:xfrm>
            <a:off x="1042861" y="5583238"/>
            <a:ext cx="1546316" cy="853426"/>
            <a:chOff x="3480547" y="5150225"/>
            <a:chExt cx="1546316" cy="853426"/>
          </a:xfrm>
        </p:grpSpPr>
        <p:sp>
          <p:nvSpPr>
            <p:cNvPr id="35" name="Rectangle 34"/>
            <p:cNvSpPr/>
            <p:nvPr/>
          </p:nvSpPr>
          <p:spPr>
            <a:xfrm>
              <a:off x="3644153" y="5150225"/>
              <a:ext cx="1143000"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 P1</a:t>
              </a:r>
              <a:endParaRPr lang="en-US" sz="2400" dirty="0"/>
            </a:p>
          </p:txBody>
        </p:sp>
        <p:sp>
          <p:nvSpPr>
            <p:cNvPr id="38" name="TextBox 37"/>
            <p:cNvSpPr txBox="1"/>
            <p:nvPr/>
          </p:nvSpPr>
          <p:spPr>
            <a:xfrm>
              <a:off x="3480547" y="5634319"/>
              <a:ext cx="295835" cy="369332"/>
            </a:xfrm>
            <a:prstGeom prst="rect">
              <a:avLst/>
            </a:prstGeom>
            <a:noFill/>
          </p:spPr>
          <p:txBody>
            <a:bodyPr wrap="square" rtlCol="0">
              <a:spAutoFit/>
            </a:bodyPr>
            <a:lstStyle/>
            <a:p>
              <a:r>
                <a:rPr lang="en-US" dirty="0" smtClean="0"/>
                <a:t>0</a:t>
              </a:r>
              <a:endParaRPr lang="en-US" dirty="0"/>
            </a:p>
          </p:txBody>
        </p:sp>
        <p:sp>
          <p:nvSpPr>
            <p:cNvPr id="39" name="TextBox 38"/>
            <p:cNvSpPr txBox="1"/>
            <p:nvPr/>
          </p:nvSpPr>
          <p:spPr>
            <a:xfrm>
              <a:off x="4581618" y="5593364"/>
              <a:ext cx="445245" cy="369332"/>
            </a:xfrm>
            <a:prstGeom prst="rect">
              <a:avLst/>
            </a:prstGeom>
            <a:noFill/>
          </p:spPr>
          <p:txBody>
            <a:bodyPr wrap="square" rtlCol="0">
              <a:spAutoFit/>
            </a:bodyPr>
            <a:lstStyle/>
            <a:p>
              <a:r>
                <a:rPr lang="en-US" dirty="0"/>
                <a:t>2</a:t>
              </a:r>
              <a:endParaRPr lang="en-US" dirty="0"/>
            </a:p>
          </p:txBody>
        </p:sp>
      </p:grpSp>
      <p:sp>
        <p:nvSpPr>
          <p:cNvPr id="20" name="TextBox 19"/>
          <p:cNvSpPr txBox="1"/>
          <p:nvPr/>
        </p:nvSpPr>
        <p:spPr>
          <a:xfrm>
            <a:off x="898209" y="2895862"/>
            <a:ext cx="1835620" cy="369332"/>
          </a:xfrm>
          <a:prstGeom prst="rect">
            <a:avLst/>
          </a:prstGeom>
          <a:noFill/>
        </p:spPr>
        <p:txBody>
          <a:bodyPr wrap="square" rtlCol="0">
            <a:spAutoFit/>
          </a:bodyPr>
          <a:lstStyle/>
          <a:p>
            <a:r>
              <a:rPr lang="en-US" dirty="0" smtClean="0"/>
              <a:t>Process Que </a:t>
            </a:r>
            <a:endParaRPr lang="en-US" dirty="0"/>
          </a:p>
        </p:txBody>
      </p:sp>
      <p:sp>
        <p:nvSpPr>
          <p:cNvPr id="95" name="TextBox 94"/>
          <p:cNvSpPr txBox="1"/>
          <p:nvPr/>
        </p:nvSpPr>
        <p:spPr>
          <a:xfrm>
            <a:off x="1202919" y="5112125"/>
            <a:ext cx="1835620" cy="369332"/>
          </a:xfrm>
          <a:prstGeom prst="rect">
            <a:avLst/>
          </a:prstGeom>
          <a:noFill/>
        </p:spPr>
        <p:txBody>
          <a:bodyPr wrap="square" rtlCol="0">
            <a:spAutoFit/>
          </a:bodyPr>
          <a:lstStyle/>
          <a:p>
            <a:r>
              <a:rPr lang="en-US" b="1" dirty="0" smtClean="0">
                <a:effectLst>
                  <a:outerShdw blurRad="38100" dist="38100" dir="2700000" algn="tl">
                    <a:srgbClr val="000000">
                      <a:alpha val="43137"/>
                    </a:srgbClr>
                  </a:outerShdw>
                </a:effectLst>
              </a:rPr>
              <a:t>Gantt Chart</a:t>
            </a:r>
            <a:endParaRPr lang="en-US" b="1" dirty="0">
              <a:effectLst>
                <a:outerShdw blurRad="38100" dist="38100" dir="2700000" algn="tl">
                  <a:srgbClr val="000000">
                    <a:alpha val="43137"/>
                  </a:srgbClr>
                </a:outerShdw>
              </a:effectLst>
            </a:endParaRPr>
          </a:p>
        </p:txBody>
      </p:sp>
      <p:sp>
        <p:nvSpPr>
          <p:cNvPr id="98" name="Rectangle 97"/>
          <p:cNvSpPr/>
          <p:nvPr/>
        </p:nvSpPr>
        <p:spPr>
          <a:xfrm>
            <a:off x="2388312" y="5576616"/>
            <a:ext cx="1143000"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 P2</a:t>
            </a:r>
            <a:endParaRPr lang="en-US" sz="2400" dirty="0"/>
          </a:p>
        </p:txBody>
      </p:sp>
      <p:sp>
        <p:nvSpPr>
          <p:cNvPr id="99" name="TextBox 98"/>
          <p:cNvSpPr txBox="1"/>
          <p:nvPr/>
        </p:nvSpPr>
        <p:spPr>
          <a:xfrm>
            <a:off x="3304019" y="6067332"/>
            <a:ext cx="445245" cy="369332"/>
          </a:xfrm>
          <a:prstGeom prst="rect">
            <a:avLst/>
          </a:prstGeom>
          <a:noFill/>
        </p:spPr>
        <p:txBody>
          <a:bodyPr wrap="square" rtlCol="0">
            <a:spAutoFit/>
          </a:bodyPr>
          <a:lstStyle/>
          <a:p>
            <a:r>
              <a:rPr lang="en-US" dirty="0"/>
              <a:t>4</a:t>
            </a:r>
            <a:endParaRPr lang="en-US" dirty="0"/>
          </a:p>
        </p:txBody>
      </p:sp>
      <p:grpSp>
        <p:nvGrpSpPr>
          <p:cNvPr id="18" name="Group 17"/>
          <p:cNvGrpSpPr/>
          <p:nvPr/>
        </p:nvGrpSpPr>
        <p:grpSpPr>
          <a:xfrm>
            <a:off x="951209" y="3404172"/>
            <a:ext cx="2637835" cy="484095"/>
            <a:chOff x="3644153" y="5150225"/>
            <a:chExt cx="3451413" cy="484095"/>
          </a:xfrm>
        </p:grpSpPr>
        <p:sp>
          <p:nvSpPr>
            <p:cNvPr id="19" name="Rectangle 18"/>
            <p:cNvSpPr/>
            <p:nvPr/>
          </p:nvSpPr>
          <p:spPr>
            <a:xfrm>
              <a:off x="3644153" y="5150225"/>
              <a:ext cx="1143000"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 P1</a:t>
              </a:r>
              <a:endParaRPr lang="en-US" sz="2400" dirty="0"/>
            </a:p>
          </p:txBody>
        </p:sp>
        <p:sp>
          <p:nvSpPr>
            <p:cNvPr id="21" name="Rectangle 20"/>
            <p:cNvSpPr/>
            <p:nvPr/>
          </p:nvSpPr>
          <p:spPr>
            <a:xfrm>
              <a:off x="4805083" y="5150225"/>
              <a:ext cx="1142999"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P2</a:t>
              </a:r>
              <a:endParaRPr lang="en-US" sz="2400" dirty="0"/>
            </a:p>
          </p:txBody>
        </p:sp>
        <p:sp>
          <p:nvSpPr>
            <p:cNvPr id="22" name="Rectangle 21"/>
            <p:cNvSpPr/>
            <p:nvPr/>
          </p:nvSpPr>
          <p:spPr>
            <a:xfrm>
              <a:off x="5952566" y="5150226"/>
              <a:ext cx="1143000"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P3</a:t>
              </a:r>
              <a:endParaRPr lang="en-US" sz="2400" dirty="0"/>
            </a:p>
          </p:txBody>
        </p:sp>
      </p:grpSp>
      <p:sp>
        <p:nvSpPr>
          <p:cNvPr id="28" name="Title 1"/>
          <p:cNvSpPr txBox="1"/>
          <p:nvPr/>
        </p:nvSpPr>
        <p:spPr>
          <a:xfrm>
            <a:off x="0" y="182880"/>
            <a:ext cx="12192000" cy="1626895"/>
          </a:xfrm>
          <a:prstGeom prst="rect">
            <a:avLst/>
          </a:prstGeom>
          <a:solidFill>
            <a:schemeClr val="accent2"/>
          </a:solidFill>
        </p:spPr>
        <p:txBody>
          <a:bodyPr vert="horz" lIns="91440" tIns="45720" rIns="91440" bIns="45720" rtlCol="0" anchor="ctr">
            <a:normAutofit/>
          </a:bodyPr>
          <a:lst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a:lstStyle>
          <a:p>
            <a:r>
              <a:rPr lang="en-US" b="1" dirty="0">
                <a:effectLst>
                  <a:outerShdw blurRad="38100" dist="38100" dir="2700000" algn="tl">
                    <a:srgbClr val="000000">
                      <a:alpha val="43137"/>
                    </a:srgbClr>
                  </a:outerShdw>
                </a:effectLst>
              </a:rPr>
              <a:t>Round-Robin (RR) </a:t>
            </a:r>
            <a:r>
              <a:rPr lang="en-US" b="1" dirty="0"/>
              <a:t>Performance</a:t>
            </a:r>
            <a:endParaRPr lang="en-US" dirty="0"/>
          </a:p>
        </p:txBody>
      </p:sp>
      <p:sp>
        <p:nvSpPr>
          <p:cNvPr id="5" name="Footer Placeholder 4"/>
          <p:cNvSpPr>
            <a:spLocks noGrp="1"/>
          </p:cNvSpPr>
          <p:nvPr>
            <p:ph type="ftr" sz="quarter" idx="11"/>
          </p:nvPr>
        </p:nvSpPr>
        <p:spPr/>
        <p:txBody>
          <a:bodyPr/>
          <a:lstStyle/>
          <a:p>
            <a:r>
              <a:rPr lang="en-US" smtClean="0"/>
              <a:t>Total 81 Slides</a:t>
            </a:r>
            <a:endParaRPr lang="en-US"/>
          </a:p>
        </p:txBody>
      </p:sp>
      <p:sp>
        <p:nvSpPr>
          <p:cNvPr id="6" name="Slide Number Placeholder 5"/>
          <p:cNvSpPr>
            <a:spLocks noGrp="1"/>
          </p:cNvSpPr>
          <p:nvPr>
            <p:ph type="sldNum" sz="quarter" idx="12"/>
          </p:nvPr>
        </p:nvSpPr>
        <p:spPr/>
        <p:txBody>
          <a:bodyPr/>
          <a:lstStyle/>
          <a:p>
            <a:fld id="{F786D4BC-F94B-4070-BC7E-46CD478BA6CC}" type="slidenum">
              <a:rPr lang="en-US" smtClean="0"/>
            </a:fld>
            <a:endParaRPr lang="en-US"/>
          </a:p>
        </p:txBody>
      </p:sp>
      <p:sp>
        <p:nvSpPr>
          <p:cNvPr id="29" name="Rectangle 28"/>
          <p:cNvSpPr/>
          <p:nvPr/>
        </p:nvSpPr>
        <p:spPr>
          <a:xfrm>
            <a:off x="3606175" y="3404172"/>
            <a:ext cx="873568"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 P1</a:t>
            </a:r>
            <a:endParaRPr lang="en-US" sz="2400" dirty="0"/>
          </a:p>
        </p:txBody>
      </p:sp>
      <p:cxnSp>
        <p:nvCxnSpPr>
          <p:cNvPr id="30" name="Straight Connector 29"/>
          <p:cNvCxnSpPr/>
          <p:nvPr/>
        </p:nvCxnSpPr>
        <p:spPr>
          <a:xfrm flipH="1">
            <a:off x="1075796" y="3280281"/>
            <a:ext cx="663512" cy="834519"/>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a:off x="1895636" y="3354140"/>
            <a:ext cx="663512" cy="834519"/>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H="1">
            <a:off x="9548783" y="2792754"/>
            <a:ext cx="360219" cy="331526"/>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9548782" y="3249428"/>
            <a:ext cx="360219" cy="331526"/>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1549972" y="4149689"/>
            <a:ext cx="3508094" cy="461665"/>
          </a:xfrm>
          <a:prstGeom prst="rect">
            <a:avLst/>
          </a:prstGeom>
          <a:noFill/>
        </p:spPr>
        <p:txBody>
          <a:bodyPr wrap="square" rtlCol="0">
            <a:spAutoFit/>
          </a:bodyPr>
          <a:lstStyle/>
          <a:p>
            <a:r>
              <a:rPr lang="en-US" sz="2400" b="1" dirty="0" smtClean="0"/>
              <a:t>Time Quantum = 2 </a:t>
            </a:r>
            <a:endParaRPr lang="en-US" sz="2400" b="1" dirty="0"/>
          </a:p>
        </p:txBody>
      </p:sp>
      <p:sp>
        <p:nvSpPr>
          <p:cNvPr id="7" name="TextBox 33"/>
          <p:cNvSpPr txBox="1"/>
          <p:nvPr/>
        </p:nvSpPr>
        <p:spPr>
          <a:xfrm>
            <a:off x="5405755" y="5634355"/>
            <a:ext cx="6199505" cy="583565"/>
          </a:xfrm>
          <a:prstGeom prst="rect">
            <a:avLst/>
          </a:prstGeom>
          <a:noFill/>
        </p:spPr>
        <p:txBody>
          <a:bodyPr wrap="square" rtlCol="0">
            <a:spAutoFit/>
          </a:bodyPr>
          <a:p>
            <a:r>
              <a:rPr lang="en-US" sz="1600" b="1" dirty="0" smtClean="0"/>
              <a:t>in this case if quatum time of P1 is remaing so it always come after newly come process in ready que</a:t>
            </a:r>
            <a:endParaRPr lang="en-US" sz="1600" b="1" dirty="0" smtClean="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84176"/>
            <a:ext cx="11360727" cy="1508760"/>
          </a:xfrm>
        </p:spPr>
        <p:txBody>
          <a:bodyPr>
            <a:normAutofit fontScale="90000"/>
          </a:bodyPr>
          <a:lstStyle/>
          <a:p>
            <a:br>
              <a:rPr lang="en-US" b="1" dirty="0" smtClean="0"/>
            </a:br>
            <a:br>
              <a:rPr lang="en-US" b="1" dirty="0"/>
            </a:br>
            <a:endParaRPr lang="en-US" dirty="0"/>
          </a:p>
        </p:txBody>
      </p:sp>
      <p:sp>
        <p:nvSpPr>
          <p:cNvPr id="3" name="Content Placeholder 2"/>
          <p:cNvSpPr>
            <a:spLocks noGrp="1"/>
          </p:cNvSpPr>
          <p:nvPr>
            <p:ph idx="1"/>
          </p:nvPr>
        </p:nvSpPr>
        <p:spPr/>
        <p:txBody>
          <a:bodyPr/>
          <a:lstStyle/>
          <a:p>
            <a:r>
              <a:rPr lang="en-US" sz="2400" b="1" dirty="0">
                <a:effectLst>
                  <a:outerShdw blurRad="38100" dist="38100" dir="2700000" algn="tl">
                    <a:srgbClr val="000000">
                      <a:alpha val="43137"/>
                    </a:srgbClr>
                  </a:outerShdw>
                </a:effectLst>
              </a:rPr>
              <a:t>Round-Robin (RR) </a:t>
            </a:r>
            <a:r>
              <a:rPr lang="en-US" sz="2400" b="1" dirty="0"/>
              <a:t>Performance</a:t>
            </a:r>
            <a:endParaRPr lang="en-US" sz="2400" dirty="0"/>
          </a:p>
          <a:p>
            <a:pPr marL="0" indent="0">
              <a:buNone/>
            </a:pPr>
            <a:r>
              <a:rPr lang="en-US" sz="2400" b="1" dirty="0" smtClean="0"/>
              <a:t> </a:t>
            </a:r>
            <a:endParaRPr lang="en-US" sz="2400" b="1" dirty="0"/>
          </a:p>
          <a:p>
            <a:endParaRPr lang="en-US" sz="2000" b="1" dirty="0" smtClean="0">
              <a:effectLst>
                <a:outerShdw blurRad="38100" dist="38100" dir="2700000" algn="tl">
                  <a:srgbClr val="000000">
                    <a:alpha val="43137"/>
                  </a:srgbClr>
                </a:outerShdw>
              </a:effectLst>
            </a:endParaRPr>
          </a:p>
          <a:p>
            <a:pPr marL="0" indent="0">
              <a:buNone/>
            </a:pPr>
            <a:endParaRPr lang="en-US" sz="2000" b="1" dirty="0" smtClean="0">
              <a:effectLst>
                <a:outerShdw blurRad="38100" dist="38100" dir="2700000" algn="tl">
                  <a:srgbClr val="000000">
                    <a:alpha val="43137"/>
                  </a:srgbClr>
                </a:outerShdw>
              </a:effectLst>
            </a:endParaRPr>
          </a:p>
          <a:p>
            <a:pPr marL="0" indent="0">
              <a:buNone/>
            </a:pPr>
            <a:endParaRPr lang="en-US" sz="2000" b="1" dirty="0" smtClean="0">
              <a:effectLst>
                <a:outerShdw blurRad="38100" dist="38100" dir="2700000" algn="tl">
                  <a:srgbClr val="000000">
                    <a:alpha val="43137"/>
                  </a:srgbClr>
                </a:outerShdw>
              </a:effectLst>
            </a:endParaRPr>
          </a:p>
          <a:p>
            <a:pPr marL="0" indent="0">
              <a:buNone/>
            </a:pPr>
            <a:endParaRPr lang="en-US" sz="2000" b="1" dirty="0">
              <a:effectLst>
                <a:outerShdw blurRad="38100" dist="38100" dir="2700000" algn="tl">
                  <a:srgbClr val="000000">
                    <a:alpha val="43137"/>
                  </a:srgbClr>
                </a:outerShdw>
              </a:effectLst>
            </a:endParaRPr>
          </a:p>
          <a:p>
            <a:endParaRPr lang="en-US" dirty="0"/>
          </a:p>
        </p:txBody>
      </p:sp>
      <p:graphicFrame>
        <p:nvGraphicFramePr>
          <p:cNvPr id="4" name="Table 3"/>
          <p:cNvGraphicFramePr>
            <a:graphicFrameLocks noGrp="1"/>
          </p:cNvGraphicFramePr>
          <p:nvPr/>
        </p:nvGraphicFramePr>
        <p:xfrm>
          <a:off x="8537433" y="2252503"/>
          <a:ext cx="3634959" cy="3653784"/>
        </p:xfrm>
        <a:graphic>
          <a:graphicData uri="http://schemas.openxmlformats.org/drawingml/2006/table">
            <a:tbl>
              <a:tblPr firstRow="1" bandRow="1">
                <a:tableStyleId>{5C22544A-7EE6-4342-B048-85BDC9FD1C3A}</a:tableStyleId>
              </a:tblPr>
              <a:tblGrid>
                <a:gridCol w="1139584"/>
                <a:gridCol w="1302328"/>
                <a:gridCol w="1193047"/>
              </a:tblGrid>
              <a:tr h="450310">
                <a:tc>
                  <a:txBody>
                    <a:bodyPr/>
                    <a:lstStyle/>
                    <a:p>
                      <a:pPr algn="ctr"/>
                      <a:r>
                        <a:rPr lang="en-US" dirty="0" smtClean="0"/>
                        <a:t>Process No</a:t>
                      </a:r>
                      <a:endParaRPr lang="en-US" dirty="0"/>
                    </a:p>
                  </a:txBody>
                  <a:tcPr/>
                </a:tc>
                <a:tc>
                  <a:txBody>
                    <a:bodyPr/>
                    <a:lstStyle/>
                    <a:p>
                      <a:pPr algn="ctr"/>
                      <a:r>
                        <a:rPr lang="en-US" dirty="0" smtClean="0"/>
                        <a:t>Arrival Time</a:t>
                      </a:r>
                      <a:endParaRPr lang="en-US" dirty="0" smtClean="0"/>
                    </a:p>
                    <a:p>
                      <a:pPr algn="ctr"/>
                      <a:r>
                        <a:rPr lang="en-US" dirty="0" smtClean="0"/>
                        <a:t>(AT)</a:t>
                      </a:r>
                      <a:endParaRPr lang="en-US" dirty="0"/>
                    </a:p>
                  </a:txBody>
                  <a:tcPr/>
                </a:tc>
                <a:tc>
                  <a:txBody>
                    <a:bodyPr/>
                    <a:lstStyle/>
                    <a:p>
                      <a:pPr algn="ctr"/>
                      <a:r>
                        <a:rPr lang="en-US" dirty="0" smtClean="0"/>
                        <a:t>Burst Time (BT)</a:t>
                      </a:r>
                      <a:endParaRPr lang="en-US" dirty="0"/>
                    </a:p>
                  </a:txBody>
                  <a:tcPr/>
                </a:tc>
              </a:tr>
              <a:tr h="456564">
                <a:tc>
                  <a:txBody>
                    <a:bodyPr/>
                    <a:lstStyle/>
                    <a:p>
                      <a:pPr algn="ctr"/>
                      <a:r>
                        <a:rPr lang="en-US" dirty="0" smtClean="0"/>
                        <a:t>1</a:t>
                      </a:r>
                      <a:endParaRPr lang="en-US" dirty="0"/>
                    </a:p>
                  </a:txBody>
                  <a:tcPr/>
                </a:tc>
                <a:tc>
                  <a:txBody>
                    <a:bodyPr/>
                    <a:lstStyle/>
                    <a:p>
                      <a:pPr algn="ctr"/>
                      <a:r>
                        <a:rPr lang="en-US" dirty="0" smtClean="0"/>
                        <a:t>0</a:t>
                      </a:r>
                      <a:endParaRPr lang="en-US" dirty="0"/>
                    </a:p>
                  </a:txBody>
                  <a:tcPr/>
                </a:tc>
                <a:tc>
                  <a:txBody>
                    <a:bodyPr/>
                    <a:lstStyle/>
                    <a:p>
                      <a:pPr algn="ctr"/>
                      <a:r>
                        <a:rPr lang="en-US" dirty="0" smtClean="0"/>
                        <a:t>4      2    </a:t>
                      </a:r>
                      <a:endParaRPr lang="en-US" dirty="0"/>
                    </a:p>
                  </a:txBody>
                  <a:tcPr/>
                </a:tc>
              </a:tr>
              <a:tr h="456564">
                <a:tc>
                  <a:txBody>
                    <a:bodyPr/>
                    <a:lstStyle/>
                    <a:p>
                      <a:pPr algn="ctr"/>
                      <a:r>
                        <a:rPr lang="en-US" dirty="0" smtClean="0"/>
                        <a:t>2</a:t>
                      </a:r>
                      <a:endParaRPr lang="en-US" dirty="0"/>
                    </a:p>
                  </a:txBody>
                  <a:tcPr/>
                </a:tc>
                <a:tc>
                  <a:txBody>
                    <a:bodyPr/>
                    <a:lstStyle/>
                    <a:p>
                      <a:pPr algn="ctr"/>
                      <a:r>
                        <a:rPr lang="en-US" dirty="0" smtClean="0"/>
                        <a:t>1</a:t>
                      </a:r>
                      <a:endParaRPr lang="en-US" dirty="0"/>
                    </a:p>
                  </a:txBody>
                  <a:tcPr/>
                </a:tc>
                <a:tc>
                  <a:txBody>
                    <a:bodyPr/>
                    <a:lstStyle/>
                    <a:p>
                      <a:pPr algn="ctr"/>
                      <a:r>
                        <a:rPr lang="en-US" dirty="0" smtClean="0"/>
                        <a:t>5     3    </a:t>
                      </a:r>
                      <a:endParaRPr lang="en-US" dirty="0"/>
                    </a:p>
                  </a:txBody>
                  <a:tcPr/>
                </a:tc>
              </a:tr>
              <a:tr h="456564">
                <a:tc>
                  <a:txBody>
                    <a:bodyPr/>
                    <a:lstStyle/>
                    <a:p>
                      <a:pPr algn="ctr"/>
                      <a:r>
                        <a:rPr lang="en-US" dirty="0" smtClean="0"/>
                        <a:t>3</a:t>
                      </a:r>
                      <a:endParaRPr lang="en-US" dirty="0"/>
                    </a:p>
                  </a:txBody>
                  <a:tcPr/>
                </a:tc>
                <a:tc>
                  <a:txBody>
                    <a:bodyPr/>
                    <a:lstStyle/>
                    <a:p>
                      <a:pPr algn="ctr"/>
                      <a:r>
                        <a:rPr lang="en-US" dirty="0" smtClean="0"/>
                        <a:t>2</a:t>
                      </a:r>
                      <a:endParaRPr lang="en-US" dirty="0"/>
                    </a:p>
                  </a:txBody>
                  <a:tcPr/>
                </a:tc>
                <a:tc>
                  <a:txBody>
                    <a:bodyPr/>
                    <a:lstStyle/>
                    <a:p>
                      <a:pPr algn="ctr"/>
                      <a:r>
                        <a:rPr lang="en-US" dirty="0" smtClean="0"/>
                        <a:t>2    </a:t>
                      </a:r>
                      <a:endParaRPr lang="en-US" dirty="0"/>
                    </a:p>
                  </a:txBody>
                  <a:tcPr/>
                </a:tc>
              </a:tr>
              <a:tr h="456565">
                <a:tc>
                  <a:txBody>
                    <a:bodyPr/>
                    <a:lstStyle/>
                    <a:p>
                      <a:pPr algn="ctr"/>
                      <a:r>
                        <a:rPr lang="en-US" dirty="0" smtClean="0"/>
                        <a:t>4</a:t>
                      </a:r>
                      <a:endParaRPr lang="en-US" dirty="0"/>
                    </a:p>
                  </a:txBody>
                  <a:tcPr/>
                </a:tc>
                <a:tc>
                  <a:txBody>
                    <a:bodyPr/>
                    <a:lstStyle/>
                    <a:p>
                      <a:pPr algn="ctr"/>
                      <a:r>
                        <a:rPr lang="en-US" dirty="0" smtClean="0"/>
                        <a:t>3</a:t>
                      </a:r>
                      <a:endParaRPr lang="en-US" dirty="0"/>
                    </a:p>
                  </a:txBody>
                  <a:tcPr/>
                </a:tc>
                <a:tc>
                  <a:txBody>
                    <a:bodyPr/>
                    <a:lstStyle/>
                    <a:p>
                      <a:pPr algn="ctr"/>
                      <a:r>
                        <a:rPr lang="en-US" dirty="0" smtClean="0"/>
                        <a:t>1</a:t>
                      </a:r>
                      <a:endParaRPr lang="en-US" dirty="0"/>
                    </a:p>
                  </a:txBody>
                  <a:tcPr/>
                </a:tc>
              </a:tr>
              <a:tr h="456564">
                <a:tc>
                  <a:txBody>
                    <a:bodyPr/>
                    <a:lstStyle/>
                    <a:p>
                      <a:pPr algn="ctr"/>
                      <a:r>
                        <a:rPr lang="en-US" dirty="0" smtClean="0"/>
                        <a:t>5</a:t>
                      </a:r>
                      <a:endParaRPr lang="en-US" dirty="0"/>
                    </a:p>
                  </a:txBody>
                  <a:tcPr/>
                </a:tc>
                <a:tc>
                  <a:txBody>
                    <a:bodyPr/>
                    <a:lstStyle/>
                    <a:p>
                      <a:pPr algn="ctr"/>
                      <a:r>
                        <a:rPr lang="en-US" dirty="0" smtClean="0"/>
                        <a:t>4</a:t>
                      </a:r>
                      <a:endParaRPr lang="en-US" dirty="0"/>
                    </a:p>
                  </a:txBody>
                  <a:tcPr/>
                </a:tc>
                <a:tc>
                  <a:txBody>
                    <a:bodyPr/>
                    <a:lstStyle/>
                    <a:p>
                      <a:pPr algn="ctr"/>
                      <a:r>
                        <a:rPr lang="en-US" dirty="0" smtClean="0"/>
                        <a:t>6</a:t>
                      </a:r>
                      <a:endParaRPr lang="en-US" dirty="0"/>
                    </a:p>
                  </a:txBody>
                  <a:tcPr/>
                </a:tc>
              </a:tr>
              <a:tr h="456564">
                <a:tc>
                  <a:txBody>
                    <a:bodyPr/>
                    <a:lstStyle/>
                    <a:p>
                      <a:pPr algn="ctr"/>
                      <a:r>
                        <a:rPr lang="en-US" dirty="0" smtClean="0"/>
                        <a:t>6</a:t>
                      </a:r>
                      <a:endParaRPr lang="en-US" dirty="0"/>
                    </a:p>
                  </a:txBody>
                  <a:tcPr/>
                </a:tc>
                <a:tc>
                  <a:txBody>
                    <a:bodyPr/>
                    <a:lstStyle/>
                    <a:p>
                      <a:pPr algn="ctr"/>
                      <a:r>
                        <a:rPr lang="en-US" dirty="0" smtClean="0"/>
                        <a:t>5</a:t>
                      </a:r>
                      <a:endParaRPr lang="en-US" dirty="0"/>
                    </a:p>
                  </a:txBody>
                  <a:tcPr/>
                </a:tc>
                <a:tc>
                  <a:txBody>
                    <a:bodyPr/>
                    <a:lstStyle/>
                    <a:p>
                      <a:pPr algn="ctr"/>
                      <a:r>
                        <a:rPr lang="en-US" dirty="0" smtClean="0"/>
                        <a:t>3</a:t>
                      </a:r>
                      <a:endParaRPr lang="en-US" dirty="0"/>
                    </a:p>
                  </a:txBody>
                  <a:tcPr/>
                </a:tc>
              </a:tr>
            </a:tbl>
          </a:graphicData>
        </a:graphic>
      </p:graphicFrame>
      <p:grpSp>
        <p:nvGrpSpPr>
          <p:cNvPr id="26" name="Group 25"/>
          <p:cNvGrpSpPr/>
          <p:nvPr/>
        </p:nvGrpSpPr>
        <p:grpSpPr>
          <a:xfrm>
            <a:off x="1042861" y="5583238"/>
            <a:ext cx="1546316" cy="853426"/>
            <a:chOff x="3480547" y="5150225"/>
            <a:chExt cx="1546316" cy="853426"/>
          </a:xfrm>
        </p:grpSpPr>
        <p:sp>
          <p:nvSpPr>
            <p:cNvPr id="35" name="Rectangle 34"/>
            <p:cNvSpPr/>
            <p:nvPr/>
          </p:nvSpPr>
          <p:spPr>
            <a:xfrm>
              <a:off x="3644153" y="5150225"/>
              <a:ext cx="1143000"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 P1</a:t>
              </a:r>
              <a:endParaRPr lang="en-US" sz="2400" dirty="0"/>
            </a:p>
          </p:txBody>
        </p:sp>
        <p:sp>
          <p:nvSpPr>
            <p:cNvPr id="38" name="TextBox 37"/>
            <p:cNvSpPr txBox="1"/>
            <p:nvPr/>
          </p:nvSpPr>
          <p:spPr>
            <a:xfrm>
              <a:off x="3480547" y="5634319"/>
              <a:ext cx="295835" cy="369332"/>
            </a:xfrm>
            <a:prstGeom prst="rect">
              <a:avLst/>
            </a:prstGeom>
            <a:noFill/>
          </p:spPr>
          <p:txBody>
            <a:bodyPr wrap="square" rtlCol="0">
              <a:spAutoFit/>
            </a:bodyPr>
            <a:lstStyle/>
            <a:p>
              <a:r>
                <a:rPr lang="en-US" dirty="0" smtClean="0"/>
                <a:t>0</a:t>
              </a:r>
              <a:endParaRPr lang="en-US" dirty="0"/>
            </a:p>
          </p:txBody>
        </p:sp>
        <p:sp>
          <p:nvSpPr>
            <p:cNvPr id="39" name="TextBox 38"/>
            <p:cNvSpPr txBox="1"/>
            <p:nvPr/>
          </p:nvSpPr>
          <p:spPr>
            <a:xfrm>
              <a:off x="4581618" y="5593364"/>
              <a:ext cx="445245" cy="369332"/>
            </a:xfrm>
            <a:prstGeom prst="rect">
              <a:avLst/>
            </a:prstGeom>
            <a:noFill/>
          </p:spPr>
          <p:txBody>
            <a:bodyPr wrap="square" rtlCol="0">
              <a:spAutoFit/>
            </a:bodyPr>
            <a:lstStyle/>
            <a:p>
              <a:r>
                <a:rPr lang="en-US" dirty="0"/>
                <a:t>2</a:t>
              </a:r>
              <a:endParaRPr lang="en-US" dirty="0"/>
            </a:p>
          </p:txBody>
        </p:sp>
      </p:grpSp>
      <p:sp>
        <p:nvSpPr>
          <p:cNvPr id="20" name="TextBox 19"/>
          <p:cNvSpPr txBox="1"/>
          <p:nvPr/>
        </p:nvSpPr>
        <p:spPr>
          <a:xfrm>
            <a:off x="898209" y="2895862"/>
            <a:ext cx="1835620" cy="369332"/>
          </a:xfrm>
          <a:prstGeom prst="rect">
            <a:avLst/>
          </a:prstGeom>
          <a:noFill/>
        </p:spPr>
        <p:txBody>
          <a:bodyPr wrap="square" rtlCol="0">
            <a:spAutoFit/>
          </a:bodyPr>
          <a:lstStyle/>
          <a:p>
            <a:r>
              <a:rPr lang="en-US" dirty="0" smtClean="0"/>
              <a:t>Process Que </a:t>
            </a:r>
            <a:endParaRPr lang="en-US" dirty="0"/>
          </a:p>
        </p:txBody>
      </p:sp>
      <p:sp>
        <p:nvSpPr>
          <p:cNvPr id="95" name="TextBox 94"/>
          <p:cNvSpPr txBox="1"/>
          <p:nvPr/>
        </p:nvSpPr>
        <p:spPr>
          <a:xfrm>
            <a:off x="1202919" y="5112125"/>
            <a:ext cx="1835620" cy="369332"/>
          </a:xfrm>
          <a:prstGeom prst="rect">
            <a:avLst/>
          </a:prstGeom>
          <a:noFill/>
        </p:spPr>
        <p:txBody>
          <a:bodyPr wrap="square" rtlCol="0">
            <a:spAutoFit/>
          </a:bodyPr>
          <a:lstStyle/>
          <a:p>
            <a:r>
              <a:rPr lang="en-US" b="1" dirty="0" smtClean="0">
                <a:effectLst>
                  <a:outerShdw blurRad="38100" dist="38100" dir="2700000" algn="tl">
                    <a:srgbClr val="000000">
                      <a:alpha val="43137"/>
                    </a:srgbClr>
                  </a:outerShdw>
                </a:effectLst>
              </a:rPr>
              <a:t>Gantt Chart</a:t>
            </a:r>
            <a:endParaRPr lang="en-US" b="1" dirty="0">
              <a:effectLst>
                <a:outerShdw blurRad="38100" dist="38100" dir="2700000" algn="tl">
                  <a:srgbClr val="000000">
                    <a:alpha val="43137"/>
                  </a:srgbClr>
                </a:outerShdw>
              </a:effectLst>
            </a:endParaRPr>
          </a:p>
        </p:txBody>
      </p:sp>
      <p:sp>
        <p:nvSpPr>
          <p:cNvPr id="98" name="Rectangle 97"/>
          <p:cNvSpPr/>
          <p:nvPr/>
        </p:nvSpPr>
        <p:spPr>
          <a:xfrm>
            <a:off x="2388312" y="5576616"/>
            <a:ext cx="1143000"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 P2</a:t>
            </a:r>
            <a:endParaRPr lang="en-US" sz="2400" dirty="0"/>
          </a:p>
        </p:txBody>
      </p:sp>
      <p:sp>
        <p:nvSpPr>
          <p:cNvPr id="99" name="TextBox 98"/>
          <p:cNvSpPr txBox="1"/>
          <p:nvPr/>
        </p:nvSpPr>
        <p:spPr>
          <a:xfrm>
            <a:off x="3304019" y="6067332"/>
            <a:ext cx="445245" cy="369332"/>
          </a:xfrm>
          <a:prstGeom prst="rect">
            <a:avLst/>
          </a:prstGeom>
          <a:noFill/>
        </p:spPr>
        <p:txBody>
          <a:bodyPr wrap="square" rtlCol="0">
            <a:spAutoFit/>
          </a:bodyPr>
          <a:lstStyle/>
          <a:p>
            <a:r>
              <a:rPr lang="en-US" dirty="0"/>
              <a:t>4</a:t>
            </a:r>
            <a:endParaRPr lang="en-US" dirty="0"/>
          </a:p>
        </p:txBody>
      </p:sp>
      <p:grpSp>
        <p:nvGrpSpPr>
          <p:cNvPr id="18" name="Group 17"/>
          <p:cNvGrpSpPr/>
          <p:nvPr/>
        </p:nvGrpSpPr>
        <p:grpSpPr>
          <a:xfrm>
            <a:off x="951209" y="3404172"/>
            <a:ext cx="2637835" cy="484095"/>
            <a:chOff x="3644153" y="5150225"/>
            <a:chExt cx="3451413" cy="484095"/>
          </a:xfrm>
        </p:grpSpPr>
        <p:sp>
          <p:nvSpPr>
            <p:cNvPr id="19" name="Rectangle 18"/>
            <p:cNvSpPr/>
            <p:nvPr/>
          </p:nvSpPr>
          <p:spPr>
            <a:xfrm>
              <a:off x="3644153" y="5150225"/>
              <a:ext cx="1143000"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 P1</a:t>
              </a:r>
              <a:endParaRPr lang="en-US" sz="2400" dirty="0"/>
            </a:p>
          </p:txBody>
        </p:sp>
        <p:sp>
          <p:nvSpPr>
            <p:cNvPr id="21" name="Rectangle 20"/>
            <p:cNvSpPr/>
            <p:nvPr/>
          </p:nvSpPr>
          <p:spPr>
            <a:xfrm>
              <a:off x="4805083" y="5150225"/>
              <a:ext cx="1142999"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P2</a:t>
              </a:r>
              <a:endParaRPr lang="en-US" sz="2400" dirty="0"/>
            </a:p>
          </p:txBody>
        </p:sp>
        <p:sp>
          <p:nvSpPr>
            <p:cNvPr id="22" name="Rectangle 21"/>
            <p:cNvSpPr/>
            <p:nvPr/>
          </p:nvSpPr>
          <p:spPr>
            <a:xfrm>
              <a:off x="5952566" y="5150226"/>
              <a:ext cx="1143000"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P3</a:t>
              </a:r>
              <a:endParaRPr lang="en-US" sz="2400" dirty="0"/>
            </a:p>
          </p:txBody>
        </p:sp>
      </p:grpSp>
      <p:sp>
        <p:nvSpPr>
          <p:cNvPr id="28" name="Title 1"/>
          <p:cNvSpPr txBox="1"/>
          <p:nvPr/>
        </p:nvSpPr>
        <p:spPr>
          <a:xfrm>
            <a:off x="0" y="182880"/>
            <a:ext cx="12192000" cy="1626895"/>
          </a:xfrm>
          <a:prstGeom prst="rect">
            <a:avLst/>
          </a:prstGeom>
          <a:solidFill>
            <a:schemeClr val="accent2"/>
          </a:solidFill>
        </p:spPr>
        <p:txBody>
          <a:bodyPr vert="horz" lIns="91440" tIns="45720" rIns="91440" bIns="45720" rtlCol="0" anchor="ctr">
            <a:normAutofit fontScale="75000" lnSpcReduction="20000"/>
          </a:bodyPr>
          <a:lst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a:lstStyle>
          <a:p>
            <a:br>
              <a:rPr lang="en-US" b="1" dirty="0" smtClean="0"/>
            </a:br>
            <a:br>
              <a:rPr lang="en-US" b="1" dirty="0" smtClean="0"/>
            </a:br>
            <a:r>
              <a:rPr lang="en-US" b="1" dirty="0">
                <a:effectLst>
                  <a:outerShdw blurRad="38100" dist="38100" dir="2700000" algn="tl">
                    <a:srgbClr val="000000">
                      <a:alpha val="43137"/>
                    </a:srgbClr>
                  </a:outerShdw>
                </a:effectLst>
              </a:rPr>
              <a:t>Round-Robin (RR) </a:t>
            </a:r>
            <a:r>
              <a:rPr lang="en-US" b="1" dirty="0"/>
              <a:t>Performance</a:t>
            </a:r>
            <a:endParaRPr lang="en-US" dirty="0"/>
          </a:p>
          <a:p>
            <a:br>
              <a:rPr lang="en-US" b="1" dirty="0" smtClean="0"/>
            </a:br>
            <a:endParaRPr lang="en-US" dirty="0"/>
          </a:p>
        </p:txBody>
      </p:sp>
      <p:sp>
        <p:nvSpPr>
          <p:cNvPr id="5" name="Footer Placeholder 4"/>
          <p:cNvSpPr>
            <a:spLocks noGrp="1"/>
          </p:cNvSpPr>
          <p:nvPr>
            <p:ph type="ftr" sz="quarter" idx="11"/>
          </p:nvPr>
        </p:nvSpPr>
        <p:spPr/>
        <p:txBody>
          <a:bodyPr/>
          <a:lstStyle/>
          <a:p>
            <a:r>
              <a:rPr lang="en-US" smtClean="0"/>
              <a:t>Total 81 Slides</a:t>
            </a:r>
            <a:endParaRPr lang="en-US"/>
          </a:p>
        </p:txBody>
      </p:sp>
      <p:sp>
        <p:nvSpPr>
          <p:cNvPr id="6" name="Slide Number Placeholder 5"/>
          <p:cNvSpPr>
            <a:spLocks noGrp="1"/>
          </p:cNvSpPr>
          <p:nvPr>
            <p:ph type="sldNum" sz="quarter" idx="12"/>
          </p:nvPr>
        </p:nvSpPr>
        <p:spPr/>
        <p:txBody>
          <a:bodyPr/>
          <a:lstStyle/>
          <a:p>
            <a:fld id="{F786D4BC-F94B-4070-BC7E-46CD478BA6CC}" type="slidenum">
              <a:rPr lang="en-US" smtClean="0"/>
            </a:fld>
            <a:endParaRPr lang="en-US"/>
          </a:p>
        </p:txBody>
      </p:sp>
      <p:sp>
        <p:nvSpPr>
          <p:cNvPr id="29" name="Rectangle 28"/>
          <p:cNvSpPr/>
          <p:nvPr/>
        </p:nvSpPr>
        <p:spPr>
          <a:xfrm>
            <a:off x="3606175" y="3404172"/>
            <a:ext cx="873568"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 P1</a:t>
            </a:r>
            <a:endParaRPr lang="en-US" sz="2400" dirty="0"/>
          </a:p>
        </p:txBody>
      </p:sp>
      <p:cxnSp>
        <p:nvCxnSpPr>
          <p:cNvPr id="30" name="Straight Connector 29"/>
          <p:cNvCxnSpPr/>
          <p:nvPr/>
        </p:nvCxnSpPr>
        <p:spPr>
          <a:xfrm flipH="1">
            <a:off x="1075796" y="3280281"/>
            <a:ext cx="663512" cy="834519"/>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a:off x="1895636" y="3354140"/>
            <a:ext cx="663512" cy="834519"/>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H="1">
            <a:off x="11158787" y="3265194"/>
            <a:ext cx="360219" cy="331526"/>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11143327" y="3707922"/>
            <a:ext cx="360219" cy="331526"/>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4481615" y="3397080"/>
            <a:ext cx="873568"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 P4</a:t>
            </a:r>
            <a:endParaRPr lang="en-US" sz="2400" dirty="0"/>
          </a:p>
        </p:txBody>
      </p:sp>
      <p:sp>
        <p:nvSpPr>
          <p:cNvPr id="27" name="Rectangle 26"/>
          <p:cNvSpPr/>
          <p:nvPr/>
        </p:nvSpPr>
        <p:spPr>
          <a:xfrm>
            <a:off x="5375741" y="3401288"/>
            <a:ext cx="873568"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 P5</a:t>
            </a:r>
            <a:endParaRPr lang="en-US" sz="2400" dirty="0"/>
          </a:p>
        </p:txBody>
      </p:sp>
      <p:sp>
        <p:nvSpPr>
          <p:cNvPr id="42" name="Rectangle 41"/>
          <p:cNvSpPr/>
          <p:nvPr/>
        </p:nvSpPr>
        <p:spPr>
          <a:xfrm>
            <a:off x="3578908" y="5587154"/>
            <a:ext cx="873568"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P3</a:t>
            </a:r>
            <a:endParaRPr lang="en-US" sz="2400" dirty="0"/>
          </a:p>
        </p:txBody>
      </p:sp>
      <p:sp>
        <p:nvSpPr>
          <p:cNvPr id="43" name="TextBox 42"/>
          <p:cNvSpPr txBox="1"/>
          <p:nvPr/>
        </p:nvSpPr>
        <p:spPr>
          <a:xfrm>
            <a:off x="4289696" y="6087187"/>
            <a:ext cx="445245" cy="369332"/>
          </a:xfrm>
          <a:prstGeom prst="rect">
            <a:avLst/>
          </a:prstGeom>
          <a:noFill/>
        </p:spPr>
        <p:txBody>
          <a:bodyPr wrap="square" rtlCol="0">
            <a:spAutoFit/>
          </a:bodyPr>
          <a:lstStyle/>
          <a:p>
            <a:r>
              <a:rPr lang="en-US" dirty="0" smtClean="0"/>
              <a:t>6</a:t>
            </a:r>
            <a:endParaRPr lang="en-US" dirty="0"/>
          </a:p>
        </p:txBody>
      </p:sp>
      <p:cxnSp>
        <p:nvCxnSpPr>
          <p:cNvPr id="46" name="Straight Connector 45"/>
          <p:cNvCxnSpPr/>
          <p:nvPr/>
        </p:nvCxnSpPr>
        <p:spPr>
          <a:xfrm flipH="1">
            <a:off x="2693332" y="3290662"/>
            <a:ext cx="663512" cy="834519"/>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1597979" y="4445723"/>
            <a:ext cx="3508094" cy="461665"/>
          </a:xfrm>
          <a:prstGeom prst="rect">
            <a:avLst/>
          </a:prstGeom>
          <a:noFill/>
        </p:spPr>
        <p:txBody>
          <a:bodyPr wrap="square" rtlCol="0">
            <a:spAutoFit/>
          </a:bodyPr>
          <a:lstStyle/>
          <a:p>
            <a:r>
              <a:rPr lang="en-US" sz="2400" b="1" dirty="0" smtClean="0"/>
              <a:t>Time Quantum = 2 </a:t>
            </a:r>
            <a:endParaRPr lang="en-US" sz="2400" b="1"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84176"/>
            <a:ext cx="11360727" cy="1508760"/>
          </a:xfrm>
        </p:spPr>
        <p:txBody>
          <a:bodyPr>
            <a:normAutofit fontScale="90000"/>
          </a:bodyPr>
          <a:lstStyle/>
          <a:p>
            <a:br>
              <a:rPr lang="en-US" b="1" dirty="0" smtClean="0"/>
            </a:br>
            <a:br>
              <a:rPr lang="en-US" b="1" dirty="0"/>
            </a:br>
            <a:endParaRPr lang="en-US" dirty="0"/>
          </a:p>
        </p:txBody>
      </p:sp>
      <p:sp>
        <p:nvSpPr>
          <p:cNvPr id="3" name="Content Placeholder 2"/>
          <p:cNvSpPr>
            <a:spLocks noGrp="1"/>
          </p:cNvSpPr>
          <p:nvPr>
            <p:ph idx="1"/>
          </p:nvPr>
        </p:nvSpPr>
        <p:spPr/>
        <p:txBody>
          <a:bodyPr/>
          <a:lstStyle/>
          <a:p>
            <a:r>
              <a:rPr lang="en-US" sz="2400" b="1" dirty="0">
                <a:effectLst>
                  <a:outerShdw blurRad="38100" dist="38100" dir="2700000" algn="tl">
                    <a:srgbClr val="000000">
                      <a:alpha val="43137"/>
                    </a:srgbClr>
                  </a:outerShdw>
                </a:effectLst>
              </a:rPr>
              <a:t>Round-Robin (RR) </a:t>
            </a:r>
            <a:r>
              <a:rPr lang="en-US" sz="2400" b="1" dirty="0"/>
              <a:t>Performance</a:t>
            </a:r>
            <a:endParaRPr lang="en-US" sz="2400" dirty="0"/>
          </a:p>
          <a:p>
            <a:pPr marL="0" indent="0">
              <a:buNone/>
            </a:pPr>
            <a:r>
              <a:rPr lang="en-US" sz="2400" b="1" dirty="0" smtClean="0"/>
              <a:t> </a:t>
            </a:r>
            <a:endParaRPr lang="en-US" sz="2400" b="1" dirty="0"/>
          </a:p>
          <a:p>
            <a:endParaRPr lang="en-US" sz="2000" b="1" dirty="0" smtClean="0">
              <a:effectLst>
                <a:outerShdw blurRad="38100" dist="38100" dir="2700000" algn="tl">
                  <a:srgbClr val="000000">
                    <a:alpha val="43137"/>
                  </a:srgbClr>
                </a:outerShdw>
              </a:effectLst>
            </a:endParaRPr>
          </a:p>
          <a:p>
            <a:pPr marL="0" indent="0">
              <a:buNone/>
            </a:pPr>
            <a:endParaRPr lang="en-US" sz="2000" b="1" dirty="0" smtClean="0">
              <a:effectLst>
                <a:outerShdw blurRad="38100" dist="38100" dir="2700000" algn="tl">
                  <a:srgbClr val="000000">
                    <a:alpha val="43137"/>
                  </a:srgbClr>
                </a:outerShdw>
              </a:effectLst>
            </a:endParaRPr>
          </a:p>
          <a:p>
            <a:pPr marL="0" indent="0">
              <a:buNone/>
            </a:pPr>
            <a:endParaRPr lang="en-US" sz="2000" b="1" dirty="0" smtClean="0">
              <a:effectLst>
                <a:outerShdw blurRad="38100" dist="38100" dir="2700000" algn="tl">
                  <a:srgbClr val="000000">
                    <a:alpha val="43137"/>
                  </a:srgbClr>
                </a:outerShdw>
              </a:effectLst>
            </a:endParaRPr>
          </a:p>
          <a:p>
            <a:pPr marL="0" indent="0">
              <a:buNone/>
            </a:pPr>
            <a:endParaRPr lang="en-US" sz="2000" b="1" dirty="0">
              <a:effectLst>
                <a:outerShdw blurRad="38100" dist="38100" dir="2700000" algn="tl">
                  <a:srgbClr val="000000">
                    <a:alpha val="43137"/>
                  </a:srgbClr>
                </a:outerShdw>
              </a:effectLst>
            </a:endParaRPr>
          </a:p>
          <a:p>
            <a:endParaRPr lang="en-US" dirty="0"/>
          </a:p>
        </p:txBody>
      </p:sp>
      <p:graphicFrame>
        <p:nvGraphicFramePr>
          <p:cNvPr id="4" name="Table 3"/>
          <p:cNvGraphicFramePr>
            <a:graphicFrameLocks noGrp="1"/>
          </p:cNvGraphicFramePr>
          <p:nvPr/>
        </p:nvGraphicFramePr>
        <p:xfrm>
          <a:off x="8537433" y="2252503"/>
          <a:ext cx="3634959" cy="3653784"/>
        </p:xfrm>
        <a:graphic>
          <a:graphicData uri="http://schemas.openxmlformats.org/drawingml/2006/table">
            <a:tbl>
              <a:tblPr firstRow="1" bandRow="1">
                <a:tableStyleId>{5C22544A-7EE6-4342-B048-85BDC9FD1C3A}</a:tableStyleId>
              </a:tblPr>
              <a:tblGrid>
                <a:gridCol w="1139584"/>
                <a:gridCol w="1302328"/>
                <a:gridCol w="1193047"/>
              </a:tblGrid>
              <a:tr h="450310">
                <a:tc>
                  <a:txBody>
                    <a:bodyPr/>
                    <a:lstStyle/>
                    <a:p>
                      <a:pPr algn="ctr"/>
                      <a:r>
                        <a:rPr lang="en-US" dirty="0" smtClean="0"/>
                        <a:t>Process No</a:t>
                      </a:r>
                      <a:endParaRPr lang="en-US" dirty="0"/>
                    </a:p>
                  </a:txBody>
                  <a:tcPr/>
                </a:tc>
                <a:tc>
                  <a:txBody>
                    <a:bodyPr/>
                    <a:lstStyle/>
                    <a:p>
                      <a:pPr algn="ctr"/>
                      <a:r>
                        <a:rPr lang="en-US" dirty="0" smtClean="0"/>
                        <a:t>Arrival Time</a:t>
                      </a:r>
                      <a:endParaRPr lang="en-US" dirty="0" smtClean="0"/>
                    </a:p>
                    <a:p>
                      <a:pPr algn="ctr"/>
                      <a:r>
                        <a:rPr lang="en-US" dirty="0" smtClean="0"/>
                        <a:t>(AT)</a:t>
                      </a:r>
                      <a:endParaRPr lang="en-US" dirty="0"/>
                    </a:p>
                  </a:txBody>
                  <a:tcPr/>
                </a:tc>
                <a:tc>
                  <a:txBody>
                    <a:bodyPr/>
                    <a:lstStyle/>
                    <a:p>
                      <a:pPr algn="ctr"/>
                      <a:r>
                        <a:rPr lang="en-US" dirty="0" smtClean="0"/>
                        <a:t>Burst Time (BT)</a:t>
                      </a:r>
                      <a:endParaRPr lang="en-US" dirty="0"/>
                    </a:p>
                  </a:txBody>
                  <a:tcPr/>
                </a:tc>
              </a:tr>
              <a:tr h="456564">
                <a:tc>
                  <a:txBody>
                    <a:bodyPr/>
                    <a:lstStyle/>
                    <a:p>
                      <a:pPr algn="ctr"/>
                      <a:r>
                        <a:rPr lang="en-US" dirty="0" smtClean="0"/>
                        <a:t>1</a:t>
                      </a:r>
                      <a:endParaRPr lang="en-US" dirty="0"/>
                    </a:p>
                  </a:txBody>
                  <a:tcPr/>
                </a:tc>
                <a:tc>
                  <a:txBody>
                    <a:bodyPr/>
                    <a:lstStyle/>
                    <a:p>
                      <a:pPr algn="ctr"/>
                      <a:r>
                        <a:rPr lang="en-US" dirty="0" smtClean="0"/>
                        <a:t>0</a:t>
                      </a:r>
                      <a:endParaRPr lang="en-US" dirty="0"/>
                    </a:p>
                  </a:txBody>
                  <a:tcPr/>
                </a:tc>
                <a:tc>
                  <a:txBody>
                    <a:bodyPr/>
                    <a:lstStyle/>
                    <a:p>
                      <a:pPr algn="ctr"/>
                      <a:r>
                        <a:rPr lang="en-US" dirty="0" smtClean="0"/>
                        <a:t>4      2    </a:t>
                      </a:r>
                      <a:endParaRPr lang="en-US" dirty="0"/>
                    </a:p>
                  </a:txBody>
                  <a:tcPr/>
                </a:tc>
              </a:tr>
              <a:tr h="456564">
                <a:tc>
                  <a:txBody>
                    <a:bodyPr/>
                    <a:lstStyle/>
                    <a:p>
                      <a:pPr algn="ctr"/>
                      <a:r>
                        <a:rPr lang="en-US" dirty="0" smtClean="0"/>
                        <a:t>2</a:t>
                      </a:r>
                      <a:endParaRPr lang="en-US" dirty="0"/>
                    </a:p>
                  </a:txBody>
                  <a:tcPr/>
                </a:tc>
                <a:tc>
                  <a:txBody>
                    <a:bodyPr/>
                    <a:lstStyle/>
                    <a:p>
                      <a:pPr algn="ctr"/>
                      <a:r>
                        <a:rPr lang="en-US" dirty="0" smtClean="0"/>
                        <a:t>1</a:t>
                      </a:r>
                      <a:endParaRPr lang="en-US" dirty="0"/>
                    </a:p>
                  </a:txBody>
                  <a:tcPr/>
                </a:tc>
                <a:tc>
                  <a:txBody>
                    <a:bodyPr/>
                    <a:lstStyle/>
                    <a:p>
                      <a:pPr algn="ctr"/>
                      <a:r>
                        <a:rPr lang="en-US" dirty="0" smtClean="0"/>
                        <a:t>5     3    </a:t>
                      </a:r>
                      <a:endParaRPr lang="en-US" dirty="0"/>
                    </a:p>
                  </a:txBody>
                  <a:tcPr/>
                </a:tc>
              </a:tr>
              <a:tr h="456564">
                <a:tc>
                  <a:txBody>
                    <a:bodyPr/>
                    <a:lstStyle/>
                    <a:p>
                      <a:pPr algn="ctr"/>
                      <a:r>
                        <a:rPr lang="en-US" dirty="0" smtClean="0"/>
                        <a:t>3</a:t>
                      </a:r>
                      <a:endParaRPr lang="en-US" dirty="0"/>
                    </a:p>
                  </a:txBody>
                  <a:tcPr/>
                </a:tc>
                <a:tc>
                  <a:txBody>
                    <a:bodyPr/>
                    <a:lstStyle/>
                    <a:p>
                      <a:pPr algn="ctr"/>
                      <a:r>
                        <a:rPr lang="en-US" dirty="0" smtClean="0"/>
                        <a:t>2</a:t>
                      </a:r>
                      <a:endParaRPr lang="en-US" dirty="0"/>
                    </a:p>
                  </a:txBody>
                  <a:tcPr/>
                </a:tc>
                <a:tc>
                  <a:txBody>
                    <a:bodyPr/>
                    <a:lstStyle/>
                    <a:p>
                      <a:pPr algn="ctr"/>
                      <a:r>
                        <a:rPr lang="en-US" dirty="0" smtClean="0"/>
                        <a:t>2   0 </a:t>
                      </a:r>
                      <a:endParaRPr lang="en-US" dirty="0"/>
                    </a:p>
                  </a:txBody>
                  <a:tcPr/>
                </a:tc>
              </a:tr>
              <a:tr h="456564">
                <a:tc>
                  <a:txBody>
                    <a:bodyPr/>
                    <a:lstStyle/>
                    <a:p>
                      <a:pPr algn="ctr"/>
                      <a:r>
                        <a:rPr lang="en-US" dirty="0" smtClean="0"/>
                        <a:t>4</a:t>
                      </a:r>
                      <a:endParaRPr lang="en-US" dirty="0"/>
                    </a:p>
                  </a:txBody>
                  <a:tcPr/>
                </a:tc>
                <a:tc>
                  <a:txBody>
                    <a:bodyPr/>
                    <a:lstStyle/>
                    <a:p>
                      <a:pPr algn="ctr"/>
                      <a:r>
                        <a:rPr lang="en-US" dirty="0" smtClean="0"/>
                        <a:t>3</a:t>
                      </a:r>
                      <a:endParaRPr lang="en-US" dirty="0"/>
                    </a:p>
                  </a:txBody>
                  <a:tcPr/>
                </a:tc>
                <a:tc>
                  <a:txBody>
                    <a:bodyPr/>
                    <a:lstStyle/>
                    <a:p>
                      <a:pPr algn="ctr"/>
                      <a:r>
                        <a:rPr lang="en-US" dirty="0" smtClean="0"/>
                        <a:t>1</a:t>
                      </a:r>
                      <a:endParaRPr lang="en-US" dirty="0"/>
                    </a:p>
                  </a:txBody>
                  <a:tcPr/>
                </a:tc>
              </a:tr>
              <a:tr h="456564">
                <a:tc>
                  <a:txBody>
                    <a:bodyPr/>
                    <a:lstStyle/>
                    <a:p>
                      <a:pPr algn="ctr"/>
                      <a:r>
                        <a:rPr lang="en-US" dirty="0" smtClean="0"/>
                        <a:t>5</a:t>
                      </a:r>
                      <a:endParaRPr lang="en-US" dirty="0"/>
                    </a:p>
                  </a:txBody>
                  <a:tcPr/>
                </a:tc>
                <a:tc>
                  <a:txBody>
                    <a:bodyPr/>
                    <a:lstStyle/>
                    <a:p>
                      <a:pPr algn="ctr"/>
                      <a:r>
                        <a:rPr lang="en-US" dirty="0" smtClean="0"/>
                        <a:t>4</a:t>
                      </a:r>
                      <a:endParaRPr lang="en-US" dirty="0"/>
                    </a:p>
                  </a:txBody>
                  <a:tcPr/>
                </a:tc>
                <a:tc>
                  <a:txBody>
                    <a:bodyPr/>
                    <a:lstStyle/>
                    <a:p>
                      <a:pPr algn="ctr"/>
                      <a:r>
                        <a:rPr lang="en-US" dirty="0" smtClean="0"/>
                        <a:t>6</a:t>
                      </a:r>
                      <a:endParaRPr lang="en-US" dirty="0"/>
                    </a:p>
                  </a:txBody>
                  <a:tcPr/>
                </a:tc>
              </a:tr>
              <a:tr h="456564">
                <a:tc>
                  <a:txBody>
                    <a:bodyPr/>
                    <a:lstStyle/>
                    <a:p>
                      <a:pPr algn="ctr"/>
                      <a:r>
                        <a:rPr lang="en-US" dirty="0" smtClean="0"/>
                        <a:t>6</a:t>
                      </a:r>
                      <a:endParaRPr lang="en-US" dirty="0"/>
                    </a:p>
                  </a:txBody>
                  <a:tcPr/>
                </a:tc>
                <a:tc>
                  <a:txBody>
                    <a:bodyPr/>
                    <a:lstStyle/>
                    <a:p>
                      <a:pPr algn="ctr"/>
                      <a:r>
                        <a:rPr lang="en-US" dirty="0" smtClean="0"/>
                        <a:t>5</a:t>
                      </a:r>
                      <a:endParaRPr lang="en-US" dirty="0"/>
                    </a:p>
                  </a:txBody>
                  <a:tcPr/>
                </a:tc>
                <a:tc>
                  <a:txBody>
                    <a:bodyPr/>
                    <a:lstStyle/>
                    <a:p>
                      <a:pPr algn="ctr"/>
                      <a:r>
                        <a:rPr lang="en-US" dirty="0" smtClean="0"/>
                        <a:t>3</a:t>
                      </a:r>
                      <a:endParaRPr lang="en-US" dirty="0"/>
                    </a:p>
                  </a:txBody>
                  <a:tcPr/>
                </a:tc>
              </a:tr>
            </a:tbl>
          </a:graphicData>
        </a:graphic>
      </p:graphicFrame>
      <p:grpSp>
        <p:nvGrpSpPr>
          <p:cNvPr id="26" name="Group 25"/>
          <p:cNvGrpSpPr/>
          <p:nvPr/>
        </p:nvGrpSpPr>
        <p:grpSpPr>
          <a:xfrm>
            <a:off x="1042861" y="5583238"/>
            <a:ext cx="1546316" cy="853426"/>
            <a:chOff x="3480547" y="5150225"/>
            <a:chExt cx="1546316" cy="853426"/>
          </a:xfrm>
        </p:grpSpPr>
        <p:sp>
          <p:nvSpPr>
            <p:cNvPr id="35" name="Rectangle 34"/>
            <p:cNvSpPr/>
            <p:nvPr/>
          </p:nvSpPr>
          <p:spPr>
            <a:xfrm>
              <a:off x="3644153" y="5150225"/>
              <a:ext cx="1143000"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 P1</a:t>
              </a:r>
              <a:endParaRPr lang="en-US" sz="2400" dirty="0"/>
            </a:p>
          </p:txBody>
        </p:sp>
        <p:sp>
          <p:nvSpPr>
            <p:cNvPr id="38" name="TextBox 37"/>
            <p:cNvSpPr txBox="1"/>
            <p:nvPr/>
          </p:nvSpPr>
          <p:spPr>
            <a:xfrm>
              <a:off x="3480547" y="5634319"/>
              <a:ext cx="295835" cy="369332"/>
            </a:xfrm>
            <a:prstGeom prst="rect">
              <a:avLst/>
            </a:prstGeom>
            <a:noFill/>
          </p:spPr>
          <p:txBody>
            <a:bodyPr wrap="square" rtlCol="0">
              <a:spAutoFit/>
            </a:bodyPr>
            <a:lstStyle/>
            <a:p>
              <a:r>
                <a:rPr lang="en-US" dirty="0" smtClean="0"/>
                <a:t>0</a:t>
              </a:r>
              <a:endParaRPr lang="en-US" dirty="0"/>
            </a:p>
          </p:txBody>
        </p:sp>
        <p:sp>
          <p:nvSpPr>
            <p:cNvPr id="39" name="TextBox 38"/>
            <p:cNvSpPr txBox="1"/>
            <p:nvPr/>
          </p:nvSpPr>
          <p:spPr>
            <a:xfrm>
              <a:off x="4581618" y="5593364"/>
              <a:ext cx="445245" cy="369332"/>
            </a:xfrm>
            <a:prstGeom prst="rect">
              <a:avLst/>
            </a:prstGeom>
            <a:noFill/>
          </p:spPr>
          <p:txBody>
            <a:bodyPr wrap="square" rtlCol="0">
              <a:spAutoFit/>
            </a:bodyPr>
            <a:lstStyle/>
            <a:p>
              <a:r>
                <a:rPr lang="en-US" dirty="0"/>
                <a:t>2</a:t>
              </a:r>
              <a:endParaRPr lang="en-US" dirty="0"/>
            </a:p>
          </p:txBody>
        </p:sp>
      </p:grpSp>
      <p:sp>
        <p:nvSpPr>
          <p:cNvPr id="20" name="TextBox 19"/>
          <p:cNvSpPr txBox="1"/>
          <p:nvPr/>
        </p:nvSpPr>
        <p:spPr>
          <a:xfrm>
            <a:off x="898209" y="2895862"/>
            <a:ext cx="1835620" cy="369332"/>
          </a:xfrm>
          <a:prstGeom prst="rect">
            <a:avLst/>
          </a:prstGeom>
          <a:noFill/>
        </p:spPr>
        <p:txBody>
          <a:bodyPr wrap="square" rtlCol="0">
            <a:spAutoFit/>
          </a:bodyPr>
          <a:lstStyle/>
          <a:p>
            <a:r>
              <a:rPr lang="en-US" dirty="0" smtClean="0"/>
              <a:t>Process Que </a:t>
            </a:r>
            <a:endParaRPr lang="en-US" dirty="0"/>
          </a:p>
        </p:txBody>
      </p:sp>
      <p:sp>
        <p:nvSpPr>
          <p:cNvPr id="95" name="TextBox 94"/>
          <p:cNvSpPr txBox="1"/>
          <p:nvPr/>
        </p:nvSpPr>
        <p:spPr>
          <a:xfrm>
            <a:off x="1202919" y="5112125"/>
            <a:ext cx="1835620" cy="369332"/>
          </a:xfrm>
          <a:prstGeom prst="rect">
            <a:avLst/>
          </a:prstGeom>
          <a:noFill/>
        </p:spPr>
        <p:txBody>
          <a:bodyPr wrap="square" rtlCol="0">
            <a:spAutoFit/>
          </a:bodyPr>
          <a:lstStyle/>
          <a:p>
            <a:r>
              <a:rPr lang="en-US" b="1" dirty="0" smtClean="0">
                <a:effectLst>
                  <a:outerShdw blurRad="38100" dist="38100" dir="2700000" algn="tl">
                    <a:srgbClr val="000000">
                      <a:alpha val="43137"/>
                    </a:srgbClr>
                  </a:outerShdw>
                </a:effectLst>
              </a:rPr>
              <a:t>Gantt Chart</a:t>
            </a:r>
            <a:endParaRPr lang="en-US" b="1" dirty="0">
              <a:effectLst>
                <a:outerShdw blurRad="38100" dist="38100" dir="2700000" algn="tl">
                  <a:srgbClr val="000000">
                    <a:alpha val="43137"/>
                  </a:srgbClr>
                </a:outerShdw>
              </a:effectLst>
            </a:endParaRPr>
          </a:p>
        </p:txBody>
      </p:sp>
      <p:sp>
        <p:nvSpPr>
          <p:cNvPr id="98" name="Rectangle 97"/>
          <p:cNvSpPr/>
          <p:nvPr/>
        </p:nvSpPr>
        <p:spPr>
          <a:xfrm>
            <a:off x="2388312" y="5576616"/>
            <a:ext cx="1143000"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 P2</a:t>
            </a:r>
            <a:endParaRPr lang="en-US" sz="2400" dirty="0"/>
          </a:p>
        </p:txBody>
      </p:sp>
      <p:sp>
        <p:nvSpPr>
          <p:cNvPr id="99" name="TextBox 98"/>
          <p:cNvSpPr txBox="1"/>
          <p:nvPr/>
        </p:nvSpPr>
        <p:spPr>
          <a:xfrm>
            <a:off x="3304019" y="6067332"/>
            <a:ext cx="445245" cy="369332"/>
          </a:xfrm>
          <a:prstGeom prst="rect">
            <a:avLst/>
          </a:prstGeom>
          <a:noFill/>
        </p:spPr>
        <p:txBody>
          <a:bodyPr wrap="square" rtlCol="0">
            <a:spAutoFit/>
          </a:bodyPr>
          <a:lstStyle/>
          <a:p>
            <a:r>
              <a:rPr lang="en-US" dirty="0"/>
              <a:t>4</a:t>
            </a:r>
            <a:endParaRPr lang="en-US" dirty="0"/>
          </a:p>
        </p:txBody>
      </p:sp>
      <p:grpSp>
        <p:nvGrpSpPr>
          <p:cNvPr id="18" name="Group 17"/>
          <p:cNvGrpSpPr/>
          <p:nvPr/>
        </p:nvGrpSpPr>
        <p:grpSpPr>
          <a:xfrm>
            <a:off x="951209" y="3404172"/>
            <a:ext cx="2637835" cy="484095"/>
            <a:chOff x="3644153" y="5150225"/>
            <a:chExt cx="3451413" cy="484095"/>
          </a:xfrm>
        </p:grpSpPr>
        <p:sp>
          <p:nvSpPr>
            <p:cNvPr id="19" name="Rectangle 18"/>
            <p:cNvSpPr/>
            <p:nvPr/>
          </p:nvSpPr>
          <p:spPr>
            <a:xfrm>
              <a:off x="3644153" y="5150225"/>
              <a:ext cx="1143000"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 P1</a:t>
              </a:r>
              <a:endParaRPr lang="en-US" sz="2400" dirty="0"/>
            </a:p>
          </p:txBody>
        </p:sp>
        <p:sp>
          <p:nvSpPr>
            <p:cNvPr id="21" name="Rectangle 20"/>
            <p:cNvSpPr/>
            <p:nvPr/>
          </p:nvSpPr>
          <p:spPr>
            <a:xfrm>
              <a:off x="4805083" y="5150225"/>
              <a:ext cx="1142999"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P2</a:t>
              </a:r>
              <a:endParaRPr lang="en-US" sz="2400" dirty="0"/>
            </a:p>
          </p:txBody>
        </p:sp>
        <p:sp>
          <p:nvSpPr>
            <p:cNvPr id="22" name="Rectangle 21"/>
            <p:cNvSpPr/>
            <p:nvPr/>
          </p:nvSpPr>
          <p:spPr>
            <a:xfrm>
              <a:off x="5952566" y="5150226"/>
              <a:ext cx="1143000"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P3</a:t>
              </a:r>
              <a:endParaRPr lang="en-US" sz="2400" dirty="0"/>
            </a:p>
          </p:txBody>
        </p:sp>
      </p:grpSp>
      <p:sp>
        <p:nvSpPr>
          <p:cNvPr id="28" name="Title 1"/>
          <p:cNvSpPr txBox="1"/>
          <p:nvPr/>
        </p:nvSpPr>
        <p:spPr>
          <a:xfrm>
            <a:off x="0" y="182880"/>
            <a:ext cx="12192000" cy="1626895"/>
          </a:xfrm>
          <a:prstGeom prst="rect">
            <a:avLst/>
          </a:prstGeom>
          <a:solidFill>
            <a:schemeClr val="accent2"/>
          </a:solidFill>
        </p:spPr>
        <p:txBody>
          <a:bodyPr vert="horz" lIns="91440" tIns="45720" rIns="91440" bIns="45720" rtlCol="0" anchor="ctr">
            <a:normAutofit fontScale="65000" lnSpcReduction="20000"/>
          </a:bodyPr>
          <a:lst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a:lstStyle>
          <a:p>
            <a:br>
              <a:rPr lang="en-US" b="1" dirty="0" smtClean="0"/>
            </a:br>
            <a:br>
              <a:rPr lang="en-US" b="1" dirty="0" smtClean="0"/>
            </a:br>
            <a:r>
              <a:rPr lang="en-US" b="1" dirty="0">
                <a:effectLst>
                  <a:outerShdw blurRad="38100" dist="38100" dir="2700000" algn="tl">
                    <a:srgbClr val="000000">
                      <a:alpha val="43137"/>
                    </a:srgbClr>
                  </a:outerShdw>
                </a:effectLst>
              </a:rPr>
              <a:t>Round-Robin (RR) </a:t>
            </a:r>
            <a:r>
              <a:rPr lang="en-US" b="1" dirty="0"/>
              <a:t>Performance</a:t>
            </a:r>
            <a:endParaRPr lang="en-US" dirty="0"/>
          </a:p>
          <a:p>
            <a:br>
              <a:rPr lang="en-US" b="1" dirty="0" smtClean="0"/>
            </a:br>
            <a:endParaRPr lang="en-US" dirty="0"/>
          </a:p>
        </p:txBody>
      </p:sp>
      <p:sp>
        <p:nvSpPr>
          <p:cNvPr id="5" name="Footer Placeholder 4"/>
          <p:cNvSpPr>
            <a:spLocks noGrp="1"/>
          </p:cNvSpPr>
          <p:nvPr>
            <p:ph type="ftr" sz="quarter" idx="11"/>
          </p:nvPr>
        </p:nvSpPr>
        <p:spPr/>
        <p:txBody>
          <a:bodyPr/>
          <a:lstStyle/>
          <a:p>
            <a:r>
              <a:rPr lang="en-US" smtClean="0"/>
              <a:t>Total 81 Slides</a:t>
            </a:r>
            <a:endParaRPr lang="en-US"/>
          </a:p>
        </p:txBody>
      </p:sp>
      <p:sp>
        <p:nvSpPr>
          <p:cNvPr id="6" name="Slide Number Placeholder 5"/>
          <p:cNvSpPr>
            <a:spLocks noGrp="1"/>
          </p:cNvSpPr>
          <p:nvPr>
            <p:ph type="sldNum" sz="quarter" idx="12"/>
          </p:nvPr>
        </p:nvSpPr>
        <p:spPr/>
        <p:txBody>
          <a:bodyPr/>
          <a:lstStyle/>
          <a:p>
            <a:fld id="{F786D4BC-F94B-4070-BC7E-46CD478BA6CC}" type="slidenum">
              <a:rPr lang="en-US" smtClean="0"/>
            </a:fld>
            <a:endParaRPr lang="en-US"/>
          </a:p>
        </p:txBody>
      </p:sp>
      <p:sp>
        <p:nvSpPr>
          <p:cNvPr id="29" name="Rectangle 28"/>
          <p:cNvSpPr/>
          <p:nvPr/>
        </p:nvSpPr>
        <p:spPr>
          <a:xfrm>
            <a:off x="3606175" y="3404172"/>
            <a:ext cx="873568"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 P1</a:t>
            </a:r>
            <a:endParaRPr lang="en-US" sz="2400" dirty="0"/>
          </a:p>
        </p:txBody>
      </p:sp>
      <p:cxnSp>
        <p:nvCxnSpPr>
          <p:cNvPr id="30" name="Straight Connector 29"/>
          <p:cNvCxnSpPr/>
          <p:nvPr/>
        </p:nvCxnSpPr>
        <p:spPr>
          <a:xfrm flipH="1">
            <a:off x="1075796" y="3280281"/>
            <a:ext cx="663512" cy="834519"/>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a:off x="1895636" y="3354140"/>
            <a:ext cx="663512" cy="834519"/>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H="1">
            <a:off x="11158787" y="3265194"/>
            <a:ext cx="360219" cy="331526"/>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11143327" y="3707922"/>
            <a:ext cx="360219" cy="331526"/>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4481615" y="3397080"/>
            <a:ext cx="873568"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 P4</a:t>
            </a:r>
            <a:endParaRPr lang="en-US" sz="2400" dirty="0"/>
          </a:p>
        </p:txBody>
      </p:sp>
      <p:sp>
        <p:nvSpPr>
          <p:cNvPr id="27" name="Rectangle 26"/>
          <p:cNvSpPr/>
          <p:nvPr/>
        </p:nvSpPr>
        <p:spPr>
          <a:xfrm>
            <a:off x="5375741" y="3401288"/>
            <a:ext cx="873568"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 P5</a:t>
            </a:r>
            <a:endParaRPr lang="en-US" sz="2400" dirty="0"/>
          </a:p>
        </p:txBody>
      </p:sp>
      <p:sp>
        <p:nvSpPr>
          <p:cNvPr id="34" name="Rectangle 33"/>
          <p:cNvSpPr/>
          <p:nvPr/>
        </p:nvSpPr>
        <p:spPr>
          <a:xfrm>
            <a:off x="6297907" y="3404172"/>
            <a:ext cx="873568"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P6</a:t>
            </a:r>
            <a:endParaRPr lang="en-US" sz="2400" dirty="0"/>
          </a:p>
        </p:txBody>
      </p:sp>
      <p:sp>
        <p:nvSpPr>
          <p:cNvPr id="42" name="Rectangle 41"/>
          <p:cNvSpPr/>
          <p:nvPr/>
        </p:nvSpPr>
        <p:spPr>
          <a:xfrm>
            <a:off x="3578908" y="5559214"/>
            <a:ext cx="873568"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smtClean="0"/>
              <a:t>P3</a:t>
            </a:r>
            <a:endParaRPr lang="en-US" sz="2400" dirty="0"/>
          </a:p>
        </p:txBody>
      </p:sp>
      <p:sp>
        <p:nvSpPr>
          <p:cNvPr id="43" name="TextBox 42"/>
          <p:cNvSpPr txBox="1"/>
          <p:nvPr/>
        </p:nvSpPr>
        <p:spPr>
          <a:xfrm>
            <a:off x="4289696" y="6087187"/>
            <a:ext cx="445245" cy="369332"/>
          </a:xfrm>
          <a:prstGeom prst="rect">
            <a:avLst/>
          </a:prstGeom>
          <a:noFill/>
        </p:spPr>
        <p:txBody>
          <a:bodyPr wrap="square" rtlCol="0">
            <a:spAutoFit/>
          </a:bodyPr>
          <a:lstStyle/>
          <a:p>
            <a:r>
              <a:rPr lang="en-US" dirty="0" smtClean="0"/>
              <a:t>6</a:t>
            </a:r>
            <a:endParaRPr lang="en-US" dirty="0"/>
          </a:p>
        </p:txBody>
      </p:sp>
      <p:cxnSp>
        <p:nvCxnSpPr>
          <p:cNvPr id="44" name="Straight Connector 43"/>
          <p:cNvCxnSpPr/>
          <p:nvPr/>
        </p:nvCxnSpPr>
        <p:spPr>
          <a:xfrm flipH="1">
            <a:off x="11350161" y="4182723"/>
            <a:ext cx="360219" cy="331526"/>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2693332" y="3290662"/>
            <a:ext cx="663512" cy="834519"/>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1597979" y="4445723"/>
            <a:ext cx="3508094" cy="461665"/>
          </a:xfrm>
          <a:prstGeom prst="rect">
            <a:avLst/>
          </a:prstGeom>
          <a:noFill/>
        </p:spPr>
        <p:txBody>
          <a:bodyPr wrap="square" rtlCol="0">
            <a:spAutoFit/>
          </a:bodyPr>
          <a:lstStyle/>
          <a:p>
            <a:r>
              <a:rPr lang="en-US" sz="2400" b="1" dirty="0" smtClean="0"/>
              <a:t>Time Quantum = 2 </a:t>
            </a:r>
            <a:endParaRPr lang="en-US" sz="2400" b="1" dirty="0"/>
          </a:p>
        </p:txBody>
      </p:sp>
      <p:sp>
        <p:nvSpPr>
          <p:cNvPr id="7" name="Rectangle 26"/>
          <p:cNvSpPr/>
          <p:nvPr/>
        </p:nvSpPr>
        <p:spPr>
          <a:xfrm>
            <a:off x="7171521" y="3397478"/>
            <a:ext cx="873568" cy="484094"/>
          </a:xfrm>
          <a:prstGeom prst="rect">
            <a:avLst/>
          </a:prstGeom>
          <a:ln w="38100">
            <a:solidFill>
              <a:schemeClr val="tx1">
                <a:lumMod val="85000"/>
                <a:lumOff val="15000"/>
              </a:schemeClr>
            </a:solidFill>
          </a:ln>
        </p:spPr>
        <p:style>
          <a:lnRef idx="3">
            <a:schemeClr val="lt1"/>
          </a:lnRef>
          <a:fillRef idx="1">
            <a:schemeClr val="accent2"/>
          </a:fillRef>
          <a:effectRef idx="1">
            <a:schemeClr val="accent2"/>
          </a:effectRef>
          <a:fontRef idx="minor">
            <a:schemeClr val="lt1"/>
          </a:fontRef>
        </p:style>
        <p:txBody>
          <a:bodyPr rtlCol="0" anchor="ctr"/>
          <a:p>
            <a:pPr algn="ctr"/>
            <a:r>
              <a:rPr lang="en-US" sz="2400" dirty="0" smtClean="0"/>
              <a:t> P2</a:t>
            </a:r>
            <a:endParaRPr lang="en-US" sz="2400" dirty="0"/>
          </a:p>
        </p:txBody>
      </p:sp>
      <p:sp>
        <p:nvSpPr>
          <p:cNvPr id="8" name="TextBox 33"/>
          <p:cNvSpPr txBox="1"/>
          <p:nvPr/>
        </p:nvSpPr>
        <p:spPr>
          <a:xfrm>
            <a:off x="5405755" y="5852795"/>
            <a:ext cx="6199505" cy="583565"/>
          </a:xfrm>
          <a:prstGeom prst="rect">
            <a:avLst/>
          </a:prstGeom>
          <a:noFill/>
        </p:spPr>
        <p:txBody>
          <a:bodyPr wrap="square" rtlCol="0">
            <a:spAutoFit/>
          </a:bodyPr>
          <a:p>
            <a:r>
              <a:rPr lang="en-US" sz="1600" b="1" dirty="0" smtClean="0"/>
              <a:t>in this case if quatum time of P2 is remaing so it always come after newly come process in ready que</a:t>
            </a:r>
            <a:endParaRPr lang="en-US" sz="1600" b="1" dirty="0" smtClean="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Georgia">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Banded</Template>
  <TotalTime>0</TotalTime>
  <Words>11946</Words>
  <Application>WPS Presentation</Application>
  <PresentationFormat>Widescreen</PresentationFormat>
  <Paragraphs>3949</Paragraphs>
  <Slides>41</Slides>
  <Notes>3</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41</vt:i4>
      </vt:variant>
    </vt:vector>
  </HeadingPairs>
  <TitlesOfParts>
    <vt:vector size="49" baseType="lpstr">
      <vt:lpstr>Arial</vt:lpstr>
      <vt:lpstr>SimSun</vt:lpstr>
      <vt:lpstr>Wingdings</vt:lpstr>
      <vt:lpstr>Georgia</vt:lpstr>
      <vt:lpstr>Microsoft YaHei</vt:lpstr>
      <vt:lpstr>Arial Unicode MS</vt:lpstr>
      <vt:lpstr>Calibri</vt:lpstr>
      <vt:lpstr>Banded</vt:lpstr>
      <vt:lpstr>Round-Robin (RR) scheduling algorithm</vt:lpstr>
      <vt:lpstr> Round-Robin (RR) scheduling algorithm </vt:lpstr>
      <vt:lpstr>  Round-Robin (RR) Performance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If Time quantum =4</vt:lpstr>
      <vt:lpstr>  Round-Robin (RR) Performance </vt:lpstr>
      <vt:lpstr>  </vt:lpstr>
      <vt:lpstr>  </vt:lpstr>
      <vt:lpstr>  </vt:lpstr>
      <vt:lpstr>  </vt:lpstr>
      <vt:lpstr>  </vt:lpstr>
      <vt:lpstr>  </vt:lpstr>
      <vt:lpstr>  </vt:lpstr>
      <vt:lpstr>  </vt:lpstr>
      <vt:lpstr>  </vt:lpstr>
      <vt:lpstr>  </vt:lpstr>
      <vt:lpstr>  </vt:lpstr>
      <vt:lpstr>  </vt:lpstr>
      <vt:lpstr>   </vt:lpstr>
      <vt:lpstr>round-robin (RR) scheduling algorithm</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Operating System (O.S)</dc:title>
  <dc:creator>SANA IRSHAD</dc:creator>
  <cp:lastModifiedBy>sana</cp:lastModifiedBy>
  <cp:revision>25</cp:revision>
  <dcterms:created xsi:type="dcterms:W3CDTF">2015-12-26T12:54:00Z</dcterms:created>
  <dcterms:modified xsi:type="dcterms:W3CDTF">2021-05-22T04:36:19Z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1033-11.2.0.10132</vt:lpwstr>
  </property>
</Properties>
</file>