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391" r:id="rId5"/>
    <p:sldId id="390" r:id="rId6"/>
    <p:sldId id="258" r:id="rId7"/>
    <p:sldId id="353" r:id="rId8"/>
    <p:sldId id="333" r:id="rId9"/>
    <p:sldId id="334" r:id="rId10"/>
    <p:sldId id="335" r:id="rId11"/>
    <p:sldId id="336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1" r:id="rId20"/>
    <p:sldId id="354" r:id="rId21"/>
    <p:sldId id="357" r:id="rId22"/>
    <p:sldId id="358" r:id="rId23"/>
    <p:sldId id="359" r:id="rId24"/>
    <p:sldId id="360" r:id="rId25"/>
    <p:sldId id="361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567FB-DA77-4BD0-AC85-C879FB9CA5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37B897-870A-40BB-AE50-F849E59FEBA6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Scheduling Algorithm</a:t>
          </a:r>
          <a:endParaRPr lang="en-US" dirty="0"/>
        </a:p>
      </dgm:t>
    </dgm:pt>
    <dgm:pt modelId="{F0D75901-A693-4F5A-8693-4DC77F19FE50}" cxnId="{BA5B9525-9313-4776-9C95-0DB3844ED809}" type="parTrans">
      <dgm:prSet/>
      <dgm:spPr/>
      <dgm:t>
        <a:bodyPr/>
        <a:lstStyle/>
        <a:p>
          <a:endParaRPr lang="en-US"/>
        </a:p>
      </dgm:t>
    </dgm:pt>
    <dgm:pt modelId="{F9986FF4-E91C-4694-8F41-3D5B6D12C115}" cxnId="{BA5B9525-9313-4776-9C95-0DB3844ED809}" type="sibTrans">
      <dgm:prSet/>
      <dgm:spPr/>
      <dgm:t>
        <a:bodyPr/>
        <a:lstStyle/>
        <a:p>
          <a:endParaRPr lang="en-US"/>
        </a:p>
      </dgm:t>
    </dgm:pt>
    <dgm:pt modelId="{EA66F639-38E1-4294-ABAB-12C87CD256A5}">
      <dgm:prSet phldrT="[Text]"/>
      <dgm:spPr/>
      <dgm:t>
        <a:bodyPr/>
        <a:lstStyle/>
        <a:p>
          <a:r>
            <a:rPr lang="en-US" dirty="0" smtClean="0"/>
            <a:t>Priority Scheduling</a:t>
          </a:r>
          <a:endParaRPr lang="en-US" dirty="0"/>
        </a:p>
      </dgm:t>
    </dgm:pt>
    <dgm:pt modelId="{F920531D-C001-41D1-B5EA-69672EC50F13}" cxnId="{4D16C432-1FD2-4B8B-AE9D-9DFE231EE31F}" type="parTrans">
      <dgm:prSet/>
      <dgm:spPr/>
      <dgm:t>
        <a:bodyPr/>
        <a:lstStyle/>
        <a:p>
          <a:endParaRPr lang="en-US"/>
        </a:p>
      </dgm:t>
    </dgm:pt>
    <dgm:pt modelId="{CC552ADC-54C5-4B2F-91B0-3BD022FEE9DE}" cxnId="{4D16C432-1FD2-4B8B-AE9D-9DFE231EE31F}" type="sibTrans">
      <dgm:prSet/>
      <dgm:spPr/>
      <dgm:t>
        <a:bodyPr/>
        <a:lstStyle/>
        <a:p>
          <a:endParaRPr lang="en-US"/>
        </a:p>
      </dgm:t>
    </dgm:pt>
    <dgm:pt modelId="{6C929FB7-EBF4-4A7F-AE03-2DC7C6E92F3A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Preemptive</a:t>
          </a:r>
          <a:endParaRPr lang="en-US" dirty="0"/>
        </a:p>
      </dgm:t>
    </dgm:pt>
    <dgm:pt modelId="{45E8FE58-3679-4192-93D5-8510AF13B36F}" cxnId="{041443F1-79D4-4D39-B713-5D3792812DBA}" type="parTrans">
      <dgm:prSet/>
      <dgm:spPr/>
      <dgm:t>
        <a:bodyPr/>
        <a:lstStyle/>
        <a:p>
          <a:endParaRPr lang="en-US"/>
        </a:p>
      </dgm:t>
    </dgm:pt>
    <dgm:pt modelId="{1FEBCBE0-15C5-46E7-B521-E98A77427738}" cxnId="{041443F1-79D4-4D39-B713-5D3792812DBA}" type="sibTrans">
      <dgm:prSet/>
      <dgm:spPr/>
      <dgm:t>
        <a:bodyPr/>
        <a:lstStyle/>
        <a:p>
          <a:endParaRPr lang="en-US"/>
        </a:p>
      </dgm:t>
    </dgm:pt>
    <dgm:pt modelId="{8C7BCD77-5B88-4044-9845-9ADF38D32208}">
      <dgm:prSet phldrT="[Text]"/>
      <dgm:spPr/>
      <dgm:t>
        <a:bodyPr/>
        <a:lstStyle/>
        <a:p>
          <a:r>
            <a:rPr lang="en-US" dirty="0" smtClean="0"/>
            <a:t>Non-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Preemptive</a:t>
          </a:r>
          <a:endParaRPr lang="en-US" dirty="0"/>
        </a:p>
      </dgm:t>
    </dgm:pt>
    <dgm:pt modelId="{095EF09F-899A-4A5E-8E49-FA12DF54EC59}" cxnId="{C0E3A71D-49BE-4835-B399-F394F9F52BA3}" type="parTrans">
      <dgm:prSet/>
      <dgm:spPr/>
      <dgm:t>
        <a:bodyPr/>
        <a:lstStyle/>
        <a:p>
          <a:endParaRPr lang="en-US"/>
        </a:p>
      </dgm:t>
    </dgm:pt>
    <dgm:pt modelId="{C351093B-9234-4A58-9080-A0F2DAEBF5D2}" cxnId="{C0E3A71D-49BE-4835-B399-F394F9F52BA3}" type="sibTrans">
      <dgm:prSet/>
      <dgm:spPr/>
      <dgm:t>
        <a:bodyPr/>
        <a:lstStyle/>
        <a:p>
          <a:endParaRPr lang="en-US"/>
        </a:p>
      </dgm:t>
    </dgm:pt>
    <dgm:pt modelId="{D2193099-AB2D-4737-BAAC-4A53038799A5}" type="pres">
      <dgm:prSet presAssocID="{0D3567FB-DA77-4BD0-AC85-C879FB9CA5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4E49A9-DCAF-45C9-B023-515E1A430196}" type="pres">
      <dgm:prSet presAssocID="{C537B897-870A-40BB-AE50-F849E59FEBA6}" presName="hierRoot1" presStyleCnt="0"/>
      <dgm:spPr/>
    </dgm:pt>
    <dgm:pt modelId="{A9403728-C0BF-46CD-8855-C76CB4B8781B}" type="pres">
      <dgm:prSet presAssocID="{C537B897-870A-40BB-AE50-F849E59FEBA6}" presName="composite" presStyleCnt="0"/>
      <dgm:spPr/>
    </dgm:pt>
    <dgm:pt modelId="{6601570A-E31A-4BA5-A350-F51BCF322F3C}" type="pres">
      <dgm:prSet presAssocID="{C537B897-870A-40BB-AE50-F849E59FEBA6}" presName="background" presStyleLbl="node0" presStyleIdx="0" presStyleCnt="1"/>
      <dgm:spPr/>
    </dgm:pt>
    <dgm:pt modelId="{3037AD8D-5B29-497D-B03D-6B4E61277B2F}" type="pres">
      <dgm:prSet presAssocID="{C537B897-870A-40BB-AE50-F849E59FEBA6}" presName="text" presStyleLbl="fgAcc0" presStyleIdx="0" presStyleCnt="1" custScaleX="210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4446B2-62DD-47CF-B761-43335821AF90}" type="pres">
      <dgm:prSet presAssocID="{C537B897-870A-40BB-AE50-F849E59FEBA6}" presName="hierChild2" presStyleCnt="0"/>
      <dgm:spPr/>
    </dgm:pt>
    <dgm:pt modelId="{B30C67F8-E18B-41E2-9554-867A4F9E10E2}" type="pres">
      <dgm:prSet presAssocID="{F920531D-C001-41D1-B5EA-69672EC50F1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B9E3FC6-7122-40C0-86FA-4B3922E10D8D}" type="pres">
      <dgm:prSet presAssocID="{EA66F639-38E1-4294-ABAB-12C87CD256A5}" presName="hierRoot2" presStyleCnt="0"/>
      <dgm:spPr/>
    </dgm:pt>
    <dgm:pt modelId="{7C3840D9-B8EA-47DD-9E14-2A65683A3808}" type="pres">
      <dgm:prSet presAssocID="{EA66F639-38E1-4294-ABAB-12C87CD256A5}" presName="composite2" presStyleCnt="0"/>
      <dgm:spPr/>
    </dgm:pt>
    <dgm:pt modelId="{51E96313-90E1-429B-BC8C-985737751D57}" type="pres">
      <dgm:prSet presAssocID="{EA66F639-38E1-4294-ABAB-12C87CD256A5}" presName="background2" presStyleLbl="node2" presStyleIdx="0" presStyleCnt="1"/>
      <dgm:spPr/>
    </dgm:pt>
    <dgm:pt modelId="{D80D22DE-6546-4869-9DC5-0AB7BC27B9E8}" type="pres">
      <dgm:prSet presAssocID="{EA66F639-38E1-4294-ABAB-12C87CD256A5}" presName="text2" presStyleLbl="fgAcc2" presStyleIdx="0" presStyleCnt="1" custScaleX="138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8BF964-6105-4230-90F0-D89AB5159FFF}" type="pres">
      <dgm:prSet presAssocID="{EA66F639-38E1-4294-ABAB-12C87CD256A5}" presName="hierChild3" presStyleCnt="0"/>
      <dgm:spPr/>
    </dgm:pt>
    <dgm:pt modelId="{499AA98A-79C5-4388-8B26-D46ACD9304D6}" type="pres">
      <dgm:prSet presAssocID="{45E8FE58-3679-4192-93D5-8510AF13B36F}" presName="Name17" presStyleLbl="parChTrans1D3" presStyleIdx="0" presStyleCnt="2"/>
      <dgm:spPr/>
      <dgm:t>
        <a:bodyPr/>
        <a:lstStyle/>
        <a:p>
          <a:endParaRPr lang="en-US"/>
        </a:p>
      </dgm:t>
    </dgm:pt>
    <dgm:pt modelId="{45DCCEC7-D350-4333-AA08-C567C4F4C24F}" type="pres">
      <dgm:prSet presAssocID="{6C929FB7-EBF4-4A7F-AE03-2DC7C6E92F3A}" presName="hierRoot3" presStyleCnt="0"/>
      <dgm:spPr/>
    </dgm:pt>
    <dgm:pt modelId="{90E2A369-9658-4D40-A249-0532FE29D31C}" type="pres">
      <dgm:prSet presAssocID="{6C929FB7-EBF4-4A7F-AE03-2DC7C6E92F3A}" presName="composite3" presStyleCnt="0"/>
      <dgm:spPr/>
    </dgm:pt>
    <dgm:pt modelId="{DA56139A-B4E9-4826-B80B-3961EDC61CBE}" type="pres">
      <dgm:prSet presAssocID="{6C929FB7-EBF4-4A7F-AE03-2DC7C6E92F3A}" presName="background3" presStyleLbl="node3" presStyleIdx="0" presStyleCnt="2"/>
      <dgm:spPr/>
    </dgm:pt>
    <dgm:pt modelId="{FBE6099F-E49D-4AF2-8688-C71039FE00D9}" type="pres">
      <dgm:prSet presAssocID="{6C929FB7-EBF4-4A7F-AE03-2DC7C6E92F3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CD1308-5339-4655-AC21-4845EAC5F3B0}" type="pres">
      <dgm:prSet presAssocID="{6C929FB7-EBF4-4A7F-AE03-2DC7C6E92F3A}" presName="hierChild4" presStyleCnt="0"/>
      <dgm:spPr/>
    </dgm:pt>
    <dgm:pt modelId="{45CEF987-664C-4AA5-8F02-DFBAAF4101DC}" type="pres">
      <dgm:prSet presAssocID="{095EF09F-899A-4A5E-8E49-FA12DF54EC59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633E536-EE7F-473E-BD31-2841E2466F9D}" type="pres">
      <dgm:prSet presAssocID="{8C7BCD77-5B88-4044-9845-9ADF38D32208}" presName="hierRoot3" presStyleCnt="0"/>
      <dgm:spPr/>
    </dgm:pt>
    <dgm:pt modelId="{AD50859C-358F-4EAA-9103-4688744CB908}" type="pres">
      <dgm:prSet presAssocID="{8C7BCD77-5B88-4044-9845-9ADF38D32208}" presName="composite3" presStyleCnt="0"/>
      <dgm:spPr/>
    </dgm:pt>
    <dgm:pt modelId="{F85D717A-C47D-4A2E-A8D4-CB6507AE6316}" type="pres">
      <dgm:prSet presAssocID="{8C7BCD77-5B88-4044-9845-9ADF38D32208}" presName="background3" presStyleLbl="node3" presStyleIdx="1" presStyleCnt="2"/>
      <dgm:spPr/>
    </dgm:pt>
    <dgm:pt modelId="{1577111A-7077-41D5-B352-F2AA0E50650A}" type="pres">
      <dgm:prSet presAssocID="{8C7BCD77-5B88-4044-9845-9ADF38D32208}" presName="text3" presStyleLbl="fgAcc3" presStyleIdx="1" presStyleCnt="2" custScaleX="1497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A58E16-0615-4FDB-B262-384FD9AC36F2}" type="pres">
      <dgm:prSet presAssocID="{8C7BCD77-5B88-4044-9845-9ADF38D32208}" presName="hierChild4" presStyleCnt="0"/>
      <dgm:spPr/>
    </dgm:pt>
  </dgm:ptLst>
  <dgm:cxnLst>
    <dgm:cxn modelId="{BA5B9525-9313-4776-9C95-0DB3844ED809}" srcId="{0D3567FB-DA77-4BD0-AC85-C879FB9CA5CE}" destId="{C537B897-870A-40BB-AE50-F849E59FEBA6}" srcOrd="0" destOrd="0" parTransId="{F0D75901-A693-4F5A-8693-4DC77F19FE50}" sibTransId="{F9986FF4-E91C-4694-8F41-3D5B6D12C115}"/>
    <dgm:cxn modelId="{4D16C432-1FD2-4B8B-AE9D-9DFE231EE31F}" srcId="{C537B897-870A-40BB-AE50-F849E59FEBA6}" destId="{EA66F639-38E1-4294-ABAB-12C87CD256A5}" srcOrd="0" destOrd="0" parTransId="{F920531D-C001-41D1-B5EA-69672EC50F13}" sibTransId="{CC552ADC-54C5-4B2F-91B0-3BD022FEE9DE}"/>
    <dgm:cxn modelId="{041443F1-79D4-4D39-B713-5D3792812DBA}" srcId="{EA66F639-38E1-4294-ABAB-12C87CD256A5}" destId="{6C929FB7-EBF4-4A7F-AE03-2DC7C6E92F3A}" srcOrd="0" destOrd="0" parTransId="{45E8FE58-3679-4192-93D5-8510AF13B36F}" sibTransId="{1FEBCBE0-15C5-46E7-B521-E98A77427738}"/>
    <dgm:cxn modelId="{C0E3A71D-49BE-4835-B399-F394F9F52BA3}" srcId="{EA66F639-38E1-4294-ABAB-12C87CD256A5}" destId="{8C7BCD77-5B88-4044-9845-9ADF38D32208}" srcOrd="1" destOrd="0" parTransId="{095EF09F-899A-4A5E-8E49-FA12DF54EC59}" sibTransId="{C351093B-9234-4A58-9080-A0F2DAEBF5D2}"/>
    <dgm:cxn modelId="{6EE8A150-39A8-486A-AAD5-42E5C2394471}" type="presOf" srcId="{0D3567FB-DA77-4BD0-AC85-C879FB9CA5CE}" destId="{D2193099-AB2D-4737-BAAC-4A53038799A5}" srcOrd="0" destOrd="0" presId="urn:microsoft.com/office/officeart/2005/8/layout/hierarchy1"/>
    <dgm:cxn modelId="{D0434F1D-5D1C-433F-B188-540AB9E62FF3}" type="presParOf" srcId="{D2193099-AB2D-4737-BAAC-4A53038799A5}" destId="{A64E49A9-DCAF-45C9-B023-515E1A430196}" srcOrd="0" destOrd="0" presId="urn:microsoft.com/office/officeart/2005/8/layout/hierarchy1"/>
    <dgm:cxn modelId="{D74A58EC-3F3D-4893-9B9B-8BDE4956F26A}" type="presParOf" srcId="{A64E49A9-DCAF-45C9-B023-515E1A430196}" destId="{A9403728-C0BF-46CD-8855-C76CB4B8781B}" srcOrd="0" destOrd="0" presId="urn:microsoft.com/office/officeart/2005/8/layout/hierarchy1"/>
    <dgm:cxn modelId="{9C77B9D5-9008-457A-8DE1-53CBE45D1622}" type="presParOf" srcId="{A9403728-C0BF-46CD-8855-C76CB4B8781B}" destId="{6601570A-E31A-4BA5-A350-F51BCF322F3C}" srcOrd="0" destOrd="0" presId="urn:microsoft.com/office/officeart/2005/8/layout/hierarchy1"/>
    <dgm:cxn modelId="{349AE78A-1719-4BF5-BFD7-DF4BD5529F07}" type="presParOf" srcId="{A9403728-C0BF-46CD-8855-C76CB4B8781B}" destId="{3037AD8D-5B29-497D-B03D-6B4E61277B2F}" srcOrd="1" destOrd="0" presId="urn:microsoft.com/office/officeart/2005/8/layout/hierarchy1"/>
    <dgm:cxn modelId="{9635BD45-58EB-4931-B3EF-762B782DE5DC}" type="presOf" srcId="{C537B897-870A-40BB-AE50-F849E59FEBA6}" destId="{3037AD8D-5B29-497D-B03D-6B4E61277B2F}" srcOrd="0" destOrd="0" presId="urn:microsoft.com/office/officeart/2005/8/layout/hierarchy1"/>
    <dgm:cxn modelId="{8E00E8C8-9B7C-4CF1-B400-03C30642E88D}" type="presParOf" srcId="{A64E49A9-DCAF-45C9-B023-515E1A430196}" destId="{1E4446B2-62DD-47CF-B761-43335821AF90}" srcOrd="1" destOrd="0" presId="urn:microsoft.com/office/officeart/2005/8/layout/hierarchy1"/>
    <dgm:cxn modelId="{BF3E94AB-CE4F-4572-B33E-6F0AA66601B0}" type="presParOf" srcId="{1E4446B2-62DD-47CF-B761-43335821AF90}" destId="{B30C67F8-E18B-41E2-9554-867A4F9E10E2}" srcOrd="0" destOrd="1" presId="urn:microsoft.com/office/officeart/2005/8/layout/hierarchy1"/>
    <dgm:cxn modelId="{38386B44-31C2-4C80-812F-FFA0F3B08FCC}" type="presOf" srcId="{F920531D-C001-41D1-B5EA-69672EC50F13}" destId="{B30C67F8-E18B-41E2-9554-867A4F9E10E2}" srcOrd="0" destOrd="0" presId="urn:microsoft.com/office/officeart/2005/8/layout/hierarchy1"/>
    <dgm:cxn modelId="{484CD4F2-752B-42D6-BB49-1340E9AF2E75}" type="presParOf" srcId="{1E4446B2-62DD-47CF-B761-43335821AF90}" destId="{4B9E3FC6-7122-40C0-86FA-4B3922E10D8D}" srcOrd="1" destOrd="1" presId="urn:microsoft.com/office/officeart/2005/8/layout/hierarchy1"/>
    <dgm:cxn modelId="{3A253931-B042-4FB4-A3CA-FA8425FDFB99}" type="presParOf" srcId="{4B9E3FC6-7122-40C0-86FA-4B3922E10D8D}" destId="{7C3840D9-B8EA-47DD-9E14-2A65683A3808}" srcOrd="0" destOrd="1" presId="urn:microsoft.com/office/officeart/2005/8/layout/hierarchy1"/>
    <dgm:cxn modelId="{23539279-5BE9-4C0D-BAB0-DBFD4C9131E5}" type="presParOf" srcId="{7C3840D9-B8EA-47DD-9E14-2A65683A3808}" destId="{51E96313-90E1-429B-BC8C-985737751D57}" srcOrd="0" destOrd="0" presId="urn:microsoft.com/office/officeart/2005/8/layout/hierarchy1"/>
    <dgm:cxn modelId="{173C6DA0-D13D-4432-AE64-875057A924C6}" type="presParOf" srcId="{7C3840D9-B8EA-47DD-9E14-2A65683A3808}" destId="{D80D22DE-6546-4869-9DC5-0AB7BC27B9E8}" srcOrd="1" destOrd="0" presId="urn:microsoft.com/office/officeart/2005/8/layout/hierarchy1"/>
    <dgm:cxn modelId="{064F439D-9412-4BDC-9985-E730E95DC925}" type="presOf" srcId="{EA66F639-38E1-4294-ABAB-12C87CD256A5}" destId="{D80D22DE-6546-4869-9DC5-0AB7BC27B9E8}" srcOrd="0" destOrd="0" presId="urn:microsoft.com/office/officeart/2005/8/layout/hierarchy1"/>
    <dgm:cxn modelId="{05078594-3EA4-4F2D-A14D-19866F107683}" type="presParOf" srcId="{4B9E3FC6-7122-40C0-86FA-4B3922E10D8D}" destId="{388BF964-6105-4230-90F0-D89AB5159FFF}" srcOrd="1" destOrd="1" presId="urn:microsoft.com/office/officeart/2005/8/layout/hierarchy1"/>
    <dgm:cxn modelId="{50CF74CC-ABE6-45FE-AEBE-E13D0E6F8215}" type="presParOf" srcId="{388BF964-6105-4230-90F0-D89AB5159FFF}" destId="{499AA98A-79C5-4388-8B26-D46ACD9304D6}" srcOrd="0" destOrd="1" presId="urn:microsoft.com/office/officeart/2005/8/layout/hierarchy1"/>
    <dgm:cxn modelId="{89869506-66D0-46FA-B9E6-E5AE21CCCDA4}" type="presOf" srcId="{45E8FE58-3679-4192-93D5-8510AF13B36F}" destId="{499AA98A-79C5-4388-8B26-D46ACD9304D6}" srcOrd="0" destOrd="0" presId="urn:microsoft.com/office/officeart/2005/8/layout/hierarchy1"/>
    <dgm:cxn modelId="{3CEFC48F-A453-448D-9910-D8E337DA2D81}" type="presParOf" srcId="{388BF964-6105-4230-90F0-D89AB5159FFF}" destId="{45DCCEC7-D350-4333-AA08-C567C4F4C24F}" srcOrd="1" destOrd="1" presId="urn:microsoft.com/office/officeart/2005/8/layout/hierarchy1"/>
    <dgm:cxn modelId="{CDCBACFE-30F6-492F-A6F4-46C20D358AD2}" type="presParOf" srcId="{45DCCEC7-D350-4333-AA08-C567C4F4C24F}" destId="{90E2A369-9658-4D40-A249-0532FE29D31C}" srcOrd="0" destOrd="1" presId="urn:microsoft.com/office/officeart/2005/8/layout/hierarchy1"/>
    <dgm:cxn modelId="{73F88BE6-FC36-406F-A95D-55A1B7F262C2}" type="presParOf" srcId="{90E2A369-9658-4D40-A249-0532FE29D31C}" destId="{DA56139A-B4E9-4826-B80B-3961EDC61CBE}" srcOrd="0" destOrd="0" presId="urn:microsoft.com/office/officeart/2005/8/layout/hierarchy1"/>
    <dgm:cxn modelId="{E50F6749-4BF2-4A82-9606-076841230FFF}" type="presParOf" srcId="{90E2A369-9658-4D40-A249-0532FE29D31C}" destId="{FBE6099F-E49D-4AF2-8688-C71039FE00D9}" srcOrd="1" destOrd="0" presId="urn:microsoft.com/office/officeart/2005/8/layout/hierarchy1"/>
    <dgm:cxn modelId="{43EAB1DB-3470-46BE-BFF1-D6029F3474A2}" type="presOf" srcId="{6C929FB7-EBF4-4A7F-AE03-2DC7C6E92F3A}" destId="{FBE6099F-E49D-4AF2-8688-C71039FE00D9}" srcOrd="0" destOrd="0" presId="urn:microsoft.com/office/officeart/2005/8/layout/hierarchy1"/>
    <dgm:cxn modelId="{B5CDB07E-A8AC-4CD7-82A0-FA7D9477B632}" type="presParOf" srcId="{45DCCEC7-D350-4333-AA08-C567C4F4C24F}" destId="{05CD1308-5339-4655-AC21-4845EAC5F3B0}" srcOrd="1" destOrd="1" presId="urn:microsoft.com/office/officeart/2005/8/layout/hierarchy1"/>
    <dgm:cxn modelId="{86DB9F45-C38B-43B0-A025-C3FDBB9B73E3}" type="presParOf" srcId="{388BF964-6105-4230-90F0-D89AB5159FFF}" destId="{45CEF987-664C-4AA5-8F02-DFBAAF4101DC}" srcOrd="2" destOrd="1" presId="urn:microsoft.com/office/officeart/2005/8/layout/hierarchy1"/>
    <dgm:cxn modelId="{C4C9635D-F774-4092-99C7-0D531871D6A3}" type="presOf" srcId="{095EF09F-899A-4A5E-8E49-FA12DF54EC59}" destId="{45CEF987-664C-4AA5-8F02-DFBAAF4101DC}" srcOrd="0" destOrd="0" presId="urn:microsoft.com/office/officeart/2005/8/layout/hierarchy1"/>
    <dgm:cxn modelId="{98BEB13B-427C-45C4-80F4-E9A7077B57AE}" type="presParOf" srcId="{388BF964-6105-4230-90F0-D89AB5159FFF}" destId="{3633E536-EE7F-473E-BD31-2841E2466F9D}" srcOrd="3" destOrd="1" presId="urn:microsoft.com/office/officeart/2005/8/layout/hierarchy1"/>
    <dgm:cxn modelId="{43457C9C-871D-4F9F-83BF-0B21BA72D08E}" type="presParOf" srcId="{3633E536-EE7F-473E-BD31-2841E2466F9D}" destId="{AD50859C-358F-4EAA-9103-4688744CB908}" srcOrd="0" destOrd="3" presId="urn:microsoft.com/office/officeart/2005/8/layout/hierarchy1"/>
    <dgm:cxn modelId="{58DEE1F6-3095-40C1-A5A8-027203AD31F8}" type="presParOf" srcId="{AD50859C-358F-4EAA-9103-4688744CB908}" destId="{F85D717A-C47D-4A2E-A8D4-CB6507AE6316}" srcOrd="0" destOrd="0" presId="urn:microsoft.com/office/officeart/2005/8/layout/hierarchy1"/>
    <dgm:cxn modelId="{2F44D4FD-8356-4036-96F7-6156082CC67F}" type="presParOf" srcId="{AD50859C-358F-4EAA-9103-4688744CB908}" destId="{1577111A-7077-41D5-B352-F2AA0E50650A}" srcOrd="1" destOrd="0" presId="urn:microsoft.com/office/officeart/2005/8/layout/hierarchy1"/>
    <dgm:cxn modelId="{77BBD157-B049-4A64-BAAD-F096632F41E2}" type="presOf" srcId="{8C7BCD77-5B88-4044-9845-9ADF38D32208}" destId="{1577111A-7077-41D5-B352-F2AA0E50650A}" srcOrd="0" destOrd="0" presId="urn:microsoft.com/office/officeart/2005/8/layout/hierarchy1"/>
    <dgm:cxn modelId="{9C4C2E02-0EAD-4974-92C3-534BD337EFDC}" type="presParOf" srcId="{3633E536-EE7F-473E-BD31-2841E2466F9D}" destId="{FAA58E16-0615-4FDB-B262-384FD9AC36F2}" srcOrd="1" destOrd="3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1FD41-34A4-4E3D-81FD-EE35507D7125}">
      <dsp:nvSpPr>
        <dsp:cNvPr id="0" name=""/>
        <dsp:cNvSpPr/>
      </dsp:nvSpPr>
      <dsp:spPr>
        <a:xfrm>
          <a:off x="5343755" y="1031833"/>
          <a:ext cx="1300339" cy="47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56"/>
              </a:lnTo>
              <a:lnTo>
                <a:pt x="1300339" y="321256"/>
              </a:lnTo>
              <a:lnTo>
                <a:pt x="1300339" y="4714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EF987-664C-4AA5-8F02-DFBAAF4101DC}">
      <dsp:nvSpPr>
        <dsp:cNvPr id="0" name=""/>
        <dsp:cNvSpPr/>
      </dsp:nvSpPr>
      <dsp:spPr>
        <a:xfrm>
          <a:off x="3755720" y="2532529"/>
          <a:ext cx="990558" cy="47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56"/>
              </a:lnTo>
              <a:lnTo>
                <a:pt x="990558" y="321256"/>
              </a:lnTo>
              <a:lnTo>
                <a:pt x="990558" y="4714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AA98A-79C5-4388-8B26-D46ACD9304D6}">
      <dsp:nvSpPr>
        <dsp:cNvPr id="0" name=""/>
        <dsp:cNvSpPr/>
      </dsp:nvSpPr>
      <dsp:spPr>
        <a:xfrm>
          <a:off x="2362089" y="2532529"/>
          <a:ext cx="1393630" cy="471415"/>
        </a:xfrm>
        <a:custGeom>
          <a:avLst/>
          <a:gdLst/>
          <a:ahLst/>
          <a:cxnLst/>
          <a:rect l="0" t="0" r="0" b="0"/>
          <a:pathLst>
            <a:path>
              <a:moveTo>
                <a:pt x="1393630" y="0"/>
              </a:moveTo>
              <a:lnTo>
                <a:pt x="1393630" y="321256"/>
              </a:lnTo>
              <a:lnTo>
                <a:pt x="0" y="321256"/>
              </a:lnTo>
              <a:lnTo>
                <a:pt x="0" y="4714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C67F8-E18B-41E2-9554-867A4F9E10E2}">
      <dsp:nvSpPr>
        <dsp:cNvPr id="0" name=""/>
        <dsp:cNvSpPr/>
      </dsp:nvSpPr>
      <dsp:spPr>
        <a:xfrm>
          <a:off x="3755720" y="1031833"/>
          <a:ext cx="1588035" cy="471415"/>
        </a:xfrm>
        <a:custGeom>
          <a:avLst/>
          <a:gdLst/>
          <a:ahLst/>
          <a:cxnLst/>
          <a:rect l="0" t="0" r="0" b="0"/>
          <a:pathLst>
            <a:path>
              <a:moveTo>
                <a:pt x="1588035" y="0"/>
              </a:moveTo>
              <a:lnTo>
                <a:pt x="1588035" y="321256"/>
              </a:lnTo>
              <a:lnTo>
                <a:pt x="0" y="321256"/>
              </a:lnTo>
              <a:lnTo>
                <a:pt x="0" y="4714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1570A-E31A-4BA5-A350-F51BCF322F3C}">
      <dsp:nvSpPr>
        <dsp:cNvPr id="0" name=""/>
        <dsp:cNvSpPr/>
      </dsp:nvSpPr>
      <dsp:spPr>
        <a:xfrm>
          <a:off x="3638635" y="2553"/>
          <a:ext cx="3410239" cy="102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7AD8D-5B29-497D-B03D-6B4E61277B2F}">
      <dsp:nvSpPr>
        <dsp:cNvPr id="0" name=""/>
        <dsp:cNvSpPr/>
      </dsp:nvSpPr>
      <dsp:spPr>
        <a:xfrm>
          <a:off x="3818737" y="173649"/>
          <a:ext cx="3410239" cy="1029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Scheduling Algorithm</a:t>
          </a:r>
          <a:endParaRPr lang="en-US" sz="2300" kern="1200" dirty="0"/>
        </a:p>
      </dsp:txBody>
      <dsp:txXfrm>
        <a:off x="3848884" y="203796"/>
        <a:ext cx="3349945" cy="968986"/>
      </dsp:txXfrm>
    </dsp:sp>
    <dsp:sp modelId="{51E96313-90E1-429B-BC8C-985737751D57}">
      <dsp:nvSpPr>
        <dsp:cNvPr id="0" name=""/>
        <dsp:cNvSpPr/>
      </dsp:nvSpPr>
      <dsp:spPr>
        <a:xfrm>
          <a:off x="2635483" y="1503249"/>
          <a:ext cx="2240475" cy="102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22DE-6546-4869-9DC5-0AB7BC27B9E8}">
      <dsp:nvSpPr>
        <dsp:cNvPr id="0" name=""/>
        <dsp:cNvSpPr/>
      </dsp:nvSpPr>
      <dsp:spPr>
        <a:xfrm>
          <a:off x="2815584" y="1674345"/>
          <a:ext cx="2240475" cy="1029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Priority Scheduling</a:t>
          </a:r>
          <a:endParaRPr lang="en-US" sz="2300" kern="1200" dirty="0"/>
        </a:p>
      </dsp:txBody>
      <dsp:txXfrm>
        <a:off x="2845731" y="1704492"/>
        <a:ext cx="2180181" cy="968986"/>
      </dsp:txXfrm>
    </dsp:sp>
    <dsp:sp modelId="{DA56139A-B4E9-4826-B80B-3961EDC61CBE}">
      <dsp:nvSpPr>
        <dsp:cNvPr id="0" name=""/>
        <dsp:cNvSpPr/>
      </dsp:nvSpPr>
      <dsp:spPr>
        <a:xfrm>
          <a:off x="1551633" y="3003944"/>
          <a:ext cx="1620913" cy="102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6099F-E49D-4AF2-8688-C71039FE00D9}">
      <dsp:nvSpPr>
        <dsp:cNvPr id="0" name=""/>
        <dsp:cNvSpPr/>
      </dsp:nvSpPr>
      <dsp:spPr>
        <a:xfrm>
          <a:off x="1731734" y="3175041"/>
          <a:ext cx="1620913" cy="1029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2300" b="0" i="0" u="none" strike="noStrike" kern="1200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Preemptive</a:t>
          </a:r>
          <a:endParaRPr lang="en-US" sz="2300" kern="1200" dirty="0"/>
        </a:p>
      </dsp:txBody>
      <dsp:txXfrm>
        <a:off x="1761881" y="3205188"/>
        <a:ext cx="1560619" cy="968986"/>
      </dsp:txXfrm>
    </dsp:sp>
    <dsp:sp modelId="{F85D717A-C47D-4A2E-A8D4-CB6507AE6316}">
      <dsp:nvSpPr>
        <dsp:cNvPr id="0" name=""/>
        <dsp:cNvSpPr/>
      </dsp:nvSpPr>
      <dsp:spPr>
        <a:xfrm>
          <a:off x="3532749" y="3003944"/>
          <a:ext cx="2427058" cy="102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7111A-7077-41D5-B352-F2AA0E50650A}">
      <dsp:nvSpPr>
        <dsp:cNvPr id="0" name=""/>
        <dsp:cNvSpPr/>
      </dsp:nvSpPr>
      <dsp:spPr>
        <a:xfrm>
          <a:off x="3712851" y="3175041"/>
          <a:ext cx="2427058" cy="1029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Non-</a:t>
          </a:r>
          <a:r>
            <a:rPr kumimoji="0" lang="en-US" altLang="en-US" sz="2300" b="0" i="0" u="none" strike="noStrike" kern="1200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Preemptive</a:t>
          </a:r>
          <a:endParaRPr lang="en-US" sz="2300" kern="1200" dirty="0"/>
        </a:p>
      </dsp:txBody>
      <dsp:txXfrm>
        <a:off x="3742998" y="3205188"/>
        <a:ext cx="2366764" cy="968986"/>
      </dsp:txXfrm>
    </dsp:sp>
    <dsp:sp modelId="{37AD0D62-BCD2-44DD-B4BF-492315EFAC97}">
      <dsp:nvSpPr>
        <dsp:cNvPr id="0" name=""/>
        <dsp:cNvSpPr/>
      </dsp:nvSpPr>
      <dsp:spPr>
        <a:xfrm>
          <a:off x="5236161" y="1503249"/>
          <a:ext cx="2815867" cy="102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02980-CA93-4FEA-9E6F-71F768C96113}">
      <dsp:nvSpPr>
        <dsp:cNvPr id="0" name=""/>
        <dsp:cNvSpPr/>
      </dsp:nvSpPr>
      <dsp:spPr>
        <a:xfrm>
          <a:off x="5416262" y="1674345"/>
          <a:ext cx="2815867" cy="1029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Round Robbin Scheduling</a:t>
          </a:r>
          <a:endParaRPr lang="en-US" sz="2300" kern="1200" dirty="0"/>
        </a:p>
      </dsp:txBody>
      <dsp:txXfrm>
        <a:off x="5446409" y="1704492"/>
        <a:ext cx="2755573" cy="968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73E-E83B-4C80-9CAF-6F44377453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59F-3215-45C8-9D11-157696F5A3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D59F-3215-45C8-9D11-157696F5A36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D59F-3215-45C8-9D11-157696F5A36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B5B856-576A-4D29-AB3F-2CFD009699D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D40-A551-4798-9DDC-BE16324B007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AA26F88-D96D-4A36-B92E-CF823D4A1FF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2ABE-73E1-48BE-AB9D-9EFEC91BF3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096A07-E334-49BA-8ABC-BBF46118810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9E68-82AE-444F-9A60-38DBDCEDCF3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6EB-F399-4CCB-8CCC-DBC48708F5D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721-6A6B-4CD9-BCCA-48001985D6C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12B-FEA8-4AA9-A2C0-47DCDF7F0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A78-D016-4829-AD01-1065F9AE725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7F10-1F16-42CD-B665-BBE7555AFCB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1E3A1D-0147-4F1C-A88F-BECF7E18058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718" y="194034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(O.S)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225" y="398400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Lect-9</a:t>
            </a:r>
            <a:endParaRPr lang="en-US" sz="2400" b="1" dirty="0"/>
          </a:p>
        </p:txBody>
      </p:sp>
      <p:pic>
        <p:nvPicPr>
          <p:cNvPr id="1026" name="Picture 2" descr="http://irishtechnews.net/ITN3/wp-content/uploads/2013/11/operating-system-logo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36" y="4422244"/>
            <a:ext cx="5876364" cy="20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860946" y="1948180"/>
          <a:ext cx="475488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254125"/>
                <a:gridCol w="1253490"/>
                <a:gridCol w="1149350"/>
              </a:tblGrid>
              <a:tr h="91440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5   4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2 1   0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07995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99548" y="3396287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799547" y="3783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926547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53072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860946" y="1948180"/>
          <a:ext cx="475488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254125"/>
                <a:gridCol w="1253490"/>
                <a:gridCol w="1149350"/>
              </a:tblGrid>
              <a:tr h="91440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5   4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2 1   0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07995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99548" y="3396287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799547" y="3783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926547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53072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6"/>
          <p:cNvSpPr/>
          <p:nvPr/>
        </p:nvSpPr>
        <p:spPr>
          <a:xfrm>
            <a:off x="5835370" y="559258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694842" y="609847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799547" y="424174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53072" y="435731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860946" y="1948180"/>
          <a:ext cx="475488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254125"/>
                <a:gridCol w="1253490"/>
                <a:gridCol w="1149350"/>
              </a:tblGrid>
              <a:tr h="91440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5   4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4 3   0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2 1   0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07995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99548" y="3396287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799547" y="3783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926547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53072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6"/>
          <p:cNvSpPr/>
          <p:nvPr/>
        </p:nvSpPr>
        <p:spPr>
          <a:xfrm>
            <a:off x="5835370" y="559258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694842" y="609847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799547" y="424174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53072" y="435731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/>
          <p:nvPr/>
        </p:nvSpPr>
        <p:spPr>
          <a:xfrm>
            <a:off x="6978370" y="55932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21" name="TextBox 17"/>
          <p:cNvSpPr txBox="1"/>
          <p:nvPr/>
        </p:nvSpPr>
        <p:spPr>
          <a:xfrm>
            <a:off x="7783232" y="621785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986873" y="3396922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3072" y="339719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860946" y="1948180"/>
          <a:ext cx="475488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254125"/>
                <a:gridCol w="1253490"/>
                <a:gridCol w="1149350"/>
              </a:tblGrid>
              <a:tr h="91440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5   4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4 3   0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2 1   0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07995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99548" y="3396287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799547" y="3783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926547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53072" y="3910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6"/>
          <p:cNvSpPr/>
          <p:nvPr/>
        </p:nvSpPr>
        <p:spPr>
          <a:xfrm>
            <a:off x="5835370" y="559258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694842" y="609847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0799547" y="424174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53072" y="435731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/>
          <p:nvPr/>
        </p:nvSpPr>
        <p:spPr>
          <a:xfrm>
            <a:off x="6978370" y="55932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21" name="TextBox 17"/>
          <p:cNvSpPr txBox="1"/>
          <p:nvPr/>
        </p:nvSpPr>
        <p:spPr>
          <a:xfrm>
            <a:off x="7783232" y="621785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986873" y="3396922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40042" y="306445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6"/>
          <p:cNvSpPr/>
          <p:nvPr/>
        </p:nvSpPr>
        <p:spPr>
          <a:xfrm>
            <a:off x="8151850" y="56148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P1</a:t>
            </a:r>
            <a:endParaRPr lang="en-US" sz="2400" dirty="0"/>
          </a:p>
        </p:txBody>
      </p:sp>
      <p:sp>
        <p:nvSpPr>
          <p:cNvPr id="28" name="TextBox 17"/>
          <p:cNvSpPr txBox="1"/>
          <p:nvPr/>
        </p:nvSpPr>
        <p:spPr>
          <a:xfrm>
            <a:off x="8985922" y="616451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380072" y="352419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676140" y="2371725"/>
          <a:ext cx="7515860" cy="310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1149985"/>
                <a:gridCol w="1147445"/>
                <a:gridCol w="1053465"/>
                <a:gridCol w="1053465"/>
                <a:gridCol w="1053465"/>
                <a:gridCol w="1052830"/>
              </a:tblGrid>
              <a:tr h="15157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Completion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8" name="Rectangle 16"/>
          <p:cNvSpPr/>
          <p:nvPr/>
        </p:nvSpPr>
        <p:spPr>
          <a:xfrm>
            <a:off x="5835370" y="559258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694842" y="609847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0" name="Rectangle 16"/>
          <p:cNvSpPr/>
          <p:nvPr/>
        </p:nvSpPr>
        <p:spPr>
          <a:xfrm>
            <a:off x="6978370" y="55932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21" name="TextBox 17"/>
          <p:cNvSpPr txBox="1"/>
          <p:nvPr/>
        </p:nvSpPr>
        <p:spPr>
          <a:xfrm>
            <a:off x="7783232" y="621785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4" name="Rectangle 16"/>
          <p:cNvSpPr/>
          <p:nvPr/>
        </p:nvSpPr>
        <p:spPr>
          <a:xfrm>
            <a:off x="8151850" y="56148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P1</a:t>
            </a:r>
            <a:endParaRPr lang="en-US" sz="2400" dirty="0"/>
          </a:p>
        </p:txBody>
      </p:sp>
      <p:sp>
        <p:nvSpPr>
          <p:cNvPr id="28" name="TextBox 17"/>
          <p:cNvSpPr txBox="1"/>
          <p:nvPr/>
        </p:nvSpPr>
        <p:spPr>
          <a:xfrm>
            <a:off x="8985922" y="616451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  <p:sp>
        <p:nvSpPr>
          <p:cNvPr id="43" name="Flowchart: Sequential Access Storage 42"/>
          <p:cNvSpPr/>
          <p:nvPr/>
        </p:nvSpPr>
        <p:spPr>
          <a:xfrm>
            <a:off x="5646358" y="3381515"/>
            <a:ext cx="3512788" cy="1406769"/>
          </a:xfrm>
          <a:prstGeom prst="flowChartMagneticTap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Fill the column of Completion Time look from the Right side of the Gantt Chart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676140" y="2371725"/>
          <a:ext cx="7515860" cy="310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1149985"/>
                <a:gridCol w="1147445"/>
                <a:gridCol w="1053465"/>
                <a:gridCol w="1053465"/>
                <a:gridCol w="1053465"/>
                <a:gridCol w="1052830"/>
              </a:tblGrid>
              <a:tr h="15157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Completion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8" name="Rectangle 16"/>
          <p:cNvSpPr/>
          <p:nvPr/>
        </p:nvSpPr>
        <p:spPr>
          <a:xfrm>
            <a:off x="5835370" y="559258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694842" y="609847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0" name="Rectangle 16"/>
          <p:cNvSpPr/>
          <p:nvPr/>
        </p:nvSpPr>
        <p:spPr>
          <a:xfrm>
            <a:off x="6978370" y="55932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21" name="TextBox 17"/>
          <p:cNvSpPr txBox="1"/>
          <p:nvPr/>
        </p:nvSpPr>
        <p:spPr>
          <a:xfrm>
            <a:off x="7783232" y="621785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4" name="Rectangle 16"/>
          <p:cNvSpPr/>
          <p:nvPr/>
        </p:nvSpPr>
        <p:spPr>
          <a:xfrm>
            <a:off x="8151850" y="56148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P1</a:t>
            </a:r>
            <a:endParaRPr lang="en-US" sz="2400" dirty="0"/>
          </a:p>
        </p:txBody>
      </p:sp>
      <p:sp>
        <p:nvSpPr>
          <p:cNvPr id="28" name="TextBox 17"/>
          <p:cNvSpPr txBox="1"/>
          <p:nvPr/>
        </p:nvSpPr>
        <p:spPr>
          <a:xfrm>
            <a:off x="8985922" y="616451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  <p:sp>
        <p:nvSpPr>
          <p:cNvPr id="45" name="Flowchart: Sequential Access Storage 44"/>
          <p:cNvSpPr/>
          <p:nvPr/>
        </p:nvSpPr>
        <p:spPr>
          <a:xfrm>
            <a:off x="3819977" y="3097975"/>
            <a:ext cx="6217920" cy="1831744"/>
          </a:xfrm>
          <a:prstGeom prst="flowChartMagneticTap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Fill the column of Turn Around Time  perform this,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Completion Time - Arrival Time </a:t>
            </a:r>
            <a:endParaRPr lang="en-US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676140" y="2371725"/>
          <a:ext cx="7515860" cy="310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1149985"/>
                <a:gridCol w="1147445"/>
                <a:gridCol w="1053465"/>
                <a:gridCol w="1053465"/>
                <a:gridCol w="1053465"/>
                <a:gridCol w="1052830"/>
              </a:tblGrid>
              <a:tr h="15157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Completion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8" name="Rectangle 16"/>
          <p:cNvSpPr/>
          <p:nvPr/>
        </p:nvSpPr>
        <p:spPr>
          <a:xfrm>
            <a:off x="5835370" y="559258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694842" y="609847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0" name="Rectangle 16"/>
          <p:cNvSpPr/>
          <p:nvPr/>
        </p:nvSpPr>
        <p:spPr>
          <a:xfrm>
            <a:off x="6978370" y="55932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21" name="TextBox 17"/>
          <p:cNvSpPr txBox="1"/>
          <p:nvPr/>
        </p:nvSpPr>
        <p:spPr>
          <a:xfrm>
            <a:off x="7783232" y="621785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4" name="Rectangle 16"/>
          <p:cNvSpPr/>
          <p:nvPr/>
        </p:nvSpPr>
        <p:spPr>
          <a:xfrm>
            <a:off x="8151850" y="56148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P1</a:t>
            </a:r>
            <a:endParaRPr lang="en-US" sz="2400" dirty="0"/>
          </a:p>
        </p:txBody>
      </p:sp>
      <p:sp>
        <p:nvSpPr>
          <p:cNvPr id="28" name="TextBox 17"/>
          <p:cNvSpPr txBox="1"/>
          <p:nvPr/>
        </p:nvSpPr>
        <p:spPr>
          <a:xfrm>
            <a:off x="8985922" y="616451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  <p:sp>
        <p:nvSpPr>
          <p:cNvPr id="37" name="Flowchart: Sequential Access Storage 36"/>
          <p:cNvSpPr/>
          <p:nvPr/>
        </p:nvSpPr>
        <p:spPr>
          <a:xfrm>
            <a:off x="5104927" y="3293314"/>
            <a:ext cx="6217920" cy="1583171"/>
          </a:xfrm>
          <a:prstGeom prst="flowChartMagneticTap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Fill the column of  Waiting Time  perform this,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Turn Around Time - Burst Time </a:t>
            </a:r>
            <a:endParaRPr lang="en-US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Avg TAT=22/4=5.5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  WT=10/4=2.5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676140" y="2371725"/>
          <a:ext cx="7515860" cy="310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1149985"/>
                <a:gridCol w="1147445"/>
                <a:gridCol w="1053465"/>
                <a:gridCol w="1053465"/>
                <a:gridCol w="1053465"/>
                <a:gridCol w="1052830"/>
              </a:tblGrid>
              <a:tr h="15157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Completion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6"/>
          <p:cNvSpPr/>
          <p:nvPr/>
        </p:nvSpPr>
        <p:spPr>
          <a:xfrm>
            <a:off x="4702530" y="560274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5" name="TextBox 17"/>
          <p:cNvSpPr txBox="1"/>
          <p:nvPr/>
        </p:nvSpPr>
        <p:spPr>
          <a:xfrm>
            <a:off x="5638202" y="609339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8" name="Rectangle 16"/>
          <p:cNvSpPr/>
          <p:nvPr/>
        </p:nvSpPr>
        <p:spPr>
          <a:xfrm>
            <a:off x="5835370" y="559258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0" name="TextBox 17"/>
          <p:cNvSpPr txBox="1"/>
          <p:nvPr/>
        </p:nvSpPr>
        <p:spPr>
          <a:xfrm>
            <a:off x="6694842" y="609847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0" name="Rectangle 16"/>
          <p:cNvSpPr/>
          <p:nvPr/>
        </p:nvSpPr>
        <p:spPr>
          <a:xfrm>
            <a:off x="6978370" y="559322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21" name="TextBox 17"/>
          <p:cNvSpPr txBox="1"/>
          <p:nvPr/>
        </p:nvSpPr>
        <p:spPr>
          <a:xfrm>
            <a:off x="7783232" y="621785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4" name="Rectangle 16"/>
          <p:cNvSpPr/>
          <p:nvPr/>
        </p:nvSpPr>
        <p:spPr>
          <a:xfrm>
            <a:off x="8151850" y="561481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dirty="0" smtClean="0"/>
              <a:t> P1</a:t>
            </a:r>
            <a:endParaRPr lang="en-US" sz="2400" dirty="0"/>
          </a:p>
        </p:txBody>
      </p:sp>
      <p:sp>
        <p:nvSpPr>
          <p:cNvPr id="28" name="TextBox 17"/>
          <p:cNvSpPr txBox="1"/>
          <p:nvPr/>
        </p:nvSpPr>
        <p:spPr>
          <a:xfrm>
            <a:off x="8985922" y="6164517"/>
            <a:ext cx="44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900" b="1" dirty="0"/>
              <a:t>Priority </a:t>
            </a:r>
            <a:r>
              <a:rPr lang="en-US" sz="4900" b="1" dirty="0" smtClean="0"/>
              <a:t>(Non-Preemptive</a:t>
            </a:r>
            <a:r>
              <a:rPr lang="en-US" sz="4900" b="1" dirty="0"/>
              <a:t>) 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1626895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/>
              <a:t>Priority (Non-Preemptive</a:t>
            </a:r>
            <a:r>
              <a:rPr lang="en-US" b="1" dirty="0"/>
              <a:t>) </a:t>
            </a:r>
            <a:r>
              <a:rPr lang="en-US" b="1" dirty="0" smtClean="0"/>
              <a:t>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" y="2011680"/>
            <a:ext cx="10892870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r>
              <a:rPr lang="en-US" sz="2400" b="1" dirty="0"/>
              <a:t>Consider the following </a:t>
            </a:r>
            <a:r>
              <a:rPr lang="en-US" sz="2400" b="1" dirty="0" smtClean="0"/>
              <a:t>process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US" sz="2400" b="1" dirty="0"/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7979" y="4132851"/>
            <a:ext cx="4560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Here, Criteria is  next Burst Time and Arrival Time 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56903" y="2079343"/>
          <a:ext cx="4874395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68"/>
                <a:gridCol w="1285739"/>
                <a:gridCol w="1285739"/>
                <a:gridCol w="117784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18691" y="5217959"/>
            <a:ext cx="8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5470" y="3000524"/>
            <a:ext cx="7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95932" y="1885045"/>
          <a:ext cx="4874395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68"/>
                <a:gridCol w="1285739"/>
                <a:gridCol w="1285739"/>
                <a:gridCol w="117784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4      0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938334" y="2848335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844988" y="2908478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95932" y="1885045"/>
          <a:ext cx="4874395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68"/>
                <a:gridCol w="1285739"/>
                <a:gridCol w="1285739"/>
                <a:gridCol w="117784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4    0 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5    0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519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951948" y="4203107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5844988" y="4364820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844988" y="2948819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95932" y="1885045"/>
          <a:ext cx="4874395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68"/>
                <a:gridCol w="1285739"/>
                <a:gridCol w="1285739"/>
                <a:gridCol w="117784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4    0 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5    0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519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P6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844988" y="2948819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44988" y="4330677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844988" y="5192755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0938334" y="4210391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969474" y="5192755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4517" y="1885045"/>
          <a:ext cx="4735809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80"/>
                <a:gridCol w="1249184"/>
                <a:gridCol w="1249184"/>
                <a:gridCol w="1144361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4    0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5    0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P4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519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P6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0951947" y="5168402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20179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P7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71091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986999" y="4227988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912223" y="2948819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912223" y="4314288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98776" y="5187984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30414" y="5638735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0951947" y="558915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4517" y="1885045"/>
          <a:ext cx="4735809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80"/>
                <a:gridCol w="1249184"/>
                <a:gridCol w="1249184"/>
                <a:gridCol w="1144361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4    0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5    0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519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51947" y="5168402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10986999" y="4227988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912223" y="2948819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912223" y="4314288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98776" y="5187984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30414" y="5638735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0951947" y="558915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5930414" y="4734656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0998346" y="4698195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4517" y="1885045"/>
          <a:ext cx="4735809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80"/>
                <a:gridCol w="1249184"/>
                <a:gridCol w="1249184"/>
                <a:gridCol w="1144361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4    0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3    0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5    0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519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51947" y="5168402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10986999" y="4227988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912223" y="2948819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912223" y="4314288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12223" y="5187541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30414" y="5638735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0951947" y="558915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5930414" y="4746872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0998346" y="4698195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0951946" y="3772790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5912223" y="3843654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</a:t>
            </a:r>
            <a:r>
              <a:rPr lang="en-US" sz="2400" b="1" dirty="0" smtClean="0"/>
              <a:t>(Non-Preemptive</a:t>
            </a:r>
            <a:r>
              <a:rPr lang="en-US" sz="2400" b="1" dirty="0"/>
              <a:t>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4517" y="1885045"/>
          <a:ext cx="4735809" cy="41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80"/>
                <a:gridCol w="1249184"/>
                <a:gridCol w="1249184"/>
                <a:gridCol w="1144361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4    0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2     0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3    0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5    0</a:t>
                      </a:r>
                      <a:endParaRPr lang="en-US" dirty="0"/>
                    </a:p>
                  </a:txBody>
                  <a:tcPr/>
                </a:tc>
              </a:tr>
              <a:tr h="45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4     0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09519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51947" y="5168402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10986999" y="4227988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912223" y="2948819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912223" y="4314288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12223" y="5187541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30414" y="5638735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0951947" y="558915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5930414" y="4746872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0998346" y="4698195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0951946" y="3772790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5912223" y="3843654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930414" y="3379004"/>
            <a:ext cx="1250944" cy="211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0980820" y="3277090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2356" y="1838173"/>
          <a:ext cx="10087742" cy="396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84"/>
                <a:gridCol w="1184077"/>
                <a:gridCol w="1250828"/>
                <a:gridCol w="1156679"/>
                <a:gridCol w="1546723"/>
                <a:gridCol w="1235863"/>
                <a:gridCol w="1196788"/>
                <a:gridCol w="1360600"/>
              </a:tblGrid>
              <a:tr h="1090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Complition</a:t>
                      </a:r>
                      <a:r>
                        <a:rPr lang="en-US" dirty="0" smtClean="0"/>
                        <a:t>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Around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(TAT)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(WT)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(RT)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52006" y="5497458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2356" y="1838173"/>
          <a:ext cx="10087742" cy="396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84"/>
                <a:gridCol w="1184077"/>
                <a:gridCol w="1250828"/>
                <a:gridCol w="1156679"/>
                <a:gridCol w="1546723"/>
                <a:gridCol w="1235863"/>
                <a:gridCol w="1196788"/>
                <a:gridCol w="1360600"/>
              </a:tblGrid>
              <a:tr h="1090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Complition</a:t>
                      </a:r>
                      <a:r>
                        <a:rPr lang="en-US" dirty="0" smtClean="0"/>
                        <a:t>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Around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(TAT)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(WT)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(RT)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52006" y="5497458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7" name="Flowchart: Sequential Access Storage 26"/>
          <p:cNvSpPr/>
          <p:nvPr/>
        </p:nvSpPr>
        <p:spPr>
          <a:xfrm>
            <a:off x="3479858" y="3115045"/>
            <a:ext cx="3512788" cy="1406769"/>
          </a:xfrm>
          <a:prstGeom prst="flowChartMagneticTap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Fill the column of Completion Time look from the Right side of the Gantt Chart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4569425" y="5636744"/>
            <a:ext cx="3927262" cy="344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br>
              <a:rPr lang="en-US" sz="2400" b="1" dirty="0" smtClean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2356" y="1838173"/>
          <a:ext cx="10087742" cy="396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84"/>
                <a:gridCol w="1184077"/>
                <a:gridCol w="1250828"/>
                <a:gridCol w="1156679"/>
                <a:gridCol w="1546723"/>
                <a:gridCol w="1235863"/>
                <a:gridCol w="1196788"/>
                <a:gridCol w="1360600"/>
              </a:tblGrid>
              <a:tr h="1090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Complition</a:t>
                      </a:r>
                      <a:r>
                        <a:rPr lang="en-US" dirty="0" smtClean="0"/>
                        <a:t>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Around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(TAT)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(WT)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(RT)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52006" y="5497458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Flowchart: Sequential Access Storage 28"/>
          <p:cNvSpPr/>
          <p:nvPr/>
        </p:nvSpPr>
        <p:spPr>
          <a:xfrm>
            <a:off x="2359454" y="2902558"/>
            <a:ext cx="6217920" cy="1831744"/>
          </a:xfrm>
          <a:prstGeom prst="flowChartMagneticTap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Fill the column of Turn Around Time  perform this,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Completion Time - Arrival Time </a:t>
            </a:r>
            <a:endParaRPr lang="en-US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94" y="2252914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TAT=CT – AT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930" y="1940342"/>
            <a:ext cx="11053482" cy="2262781"/>
          </a:xfrm>
        </p:spPr>
        <p:txBody>
          <a:bodyPr>
            <a:normAutofit/>
          </a:bodyPr>
          <a:lstStyle/>
          <a:p>
            <a:br>
              <a:rPr lang="en-US" sz="5400" b="1" dirty="0"/>
            </a:br>
            <a:r>
              <a:rPr lang="en-US" sz="5400" b="1" dirty="0"/>
              <a:t>Priority-scheduling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2356" y="1838173"/>
          <a:ext cx="10087742" cy="396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84"/>
                <a:gridCol w="1184077"/>
                <a:gridCol w="1250828"/>
                <a:gridCol w="1156679"/>
                <a:gridCol w="1546723"/>
                <a:gridCol w="1235863"/>
                <a:gridCol w="1196788"/>
                <a:gridCol w="1360600"/>
              </a:tblGrid>
              <a:tr h="1090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Complition</a:t>
                      </a:r>
                      <a:r>
                        <a:rPr lang="en-US" dirty="0" smtClean="0"/>
                        <a:t>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Around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(TAT)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(WT)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(RT)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52006" y="5497458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2356" y="1838173"/>
          <a:ext cx="10087742" cy="396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84"/>
                <a:gridCol w="1184077"/>
                <a:gridCol w="1250828"/>
                <a:gridCol w="1156679"/>
                <a:gridCol w="1546723"/>
                <a:gridCol w="1235863"/>
                <a:gridCol w="1196788"/>
                <a:gridCol w="1360600"/>
              </a:tblGrid>
              <a:tr h="1090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Complition</a:t>
                      </a:r>
                      <a:r>
                        <a:rPr lang="en-US" dirty="0" smtClean="0"/>
                        <a:t>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Around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(TAT)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(WT)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(RT)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52006" y="5497458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7" name="Flowchart: Sequential Access Storage 26"/>
          <p:cNvSpPr/>
          <p:nvPr/>
        </p:nvSpPr>
        <p:spPr>
          <a:xfrm>
            <a:off x="3610038" y="3323214"/>
            <a:ext cx="6217920" cy="1583171"/>
          </a:xfrm>
          <a:prstGeom prst="flowChartMagneticTap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Fill the column of  Waiting Time  perform this,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Turn Around Time - Burst Time </a:t>
            </a:r>
            <a:endParaRPr lang="en-US" sz="2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3240" y="2604914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WT= TAT - BT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2356" y="1838173"/>
          <a:ext cx="10087742" cy="396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84"/>
                <a:gridCol w="1184077"/>
                <a:gridCol w="1250828"/>
                <a:gridCol w="1156679"/>
                <a:gridCol w="1546723"/>
                <a:gridCol w="1235863"/>
                <a:gridCol w="1196788"/>
                <a:gridCol w="1360600"/>
              </a:tblGrid>
              <a:tr h="1090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Complition</a:t>
                      </a:r>
                      <a:r>
                        <a:rPr lang="en-US" dirty="0" smtClean="0"/>
                        <a:t>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Around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(TAT)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(WT)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(RT)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52006" y="5497458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62356" y="1838173"/>
          <a:ext cx="10087742" cy="396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84"/>
                <a:gridCol w="1184077"/>
                <a:gridCol w="1250828"/>
                <a:gridCol w="1156679"/>
                <a:gridCol w="1546723"/>
                <a:gridCol w="1235863"/>
                <a:gridCol w="1196788"/>
                <a:gridCol w="1360600"/>
              </a:tblGrid>
              <a:tr h="1090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Complition</a:t>
                      </a:r>
                      <a:r>
                        <a:rPr lang="en-US" dirty="0" smtClean="0"/>
                        <a:t>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Around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(TAT)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(WT)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(RT)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3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63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52006" y="5497458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Priority </a:t>
            </a:r>
            <a:r>
              <a:rPr lang="en-US" sz="3600" b="1" dirty="0" smtClean="0"/>
              <a:t>(Non-Preemptive</a:t>
            </a:r>
            <a:r>
              <a:rPr lang="en-US" sz="3600" b="1" dirty="0"/>
              <a:t>) Performance</a:t>
            </a:r>
            <a:endParaRPr lang="en-US" sz="3600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777" y="6009688"/>
            <a:ext cx="5073475" cy="854239"/>
            <a:chOff x="1042861" y="5582425"/>
            <a:chExt cx="5073475" cy="854239"/>
          </a:xfrm>
        </p:grpSpPr>
        <p:grpSp>
          <p:nvGrpSpPr>
            <p:cNvPr id="26" name="Group 25"/>
            <p:cNvGrpSpPr/>
            <p:nvPr/>
          </p:nvGrpSpPr>
          <p:grpSpPr>
            <a:xfrm>
              <a:off x="1042861" y="5583238"/>
              <a:ext cx="1559763" cy="853426"/>
              <a:chOff x="3480547" y="5150225"/>
              <a:chExt cx="1559763" cy="8534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44153" y="5150225"/>
                <a:ext cx="1143000" cy="484094"/>
              </a:xfrm>
              <a:prstGeom prst="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 P1</a:t>
                </a:r>
                <a:endParaRPr lang="en-US" sz="2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80547" y="5634319"/>
                <a:ext cx="295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5065" y="5593364"/>
                <a:ext cx="445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96210" y="5583238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P4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7122" y="6012930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9210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P6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122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0179" y="55824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P7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1091" y="6012117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029837" y="6015880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P5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0749" y="6445572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685" y="600968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597" y="6439380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53701" y="6011622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4613" y="6441314"/>
            <a:ext cx="55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3812" y="3187900"/>
            <a:ext cx="16450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RT=</a:t>
            </a:r>
            <a:endParaRPr lang="en-US" dirty="0" smtClean="0"/>
          </a:p>
          <a:p>
            <a:r>
              <a:rPr lang="en-US" dirty="0" smtClean="0"/>
              <a:t> Starting Time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AT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284176"/>
            <a:ext cx="10395328" cy="1508760"/>
          </a:xfrm>
        </p:spPr>
        <p:txBody>
          <a:bodyPr/>
          <a:lstStyle/>
          <a:p>
            <a:br>
              <a:rPr lang="en-US" b="1" dirty="0" smtClean="0"/>
            </a:br>
            <a:r>
              <a:rPr lang="en-US" b="1" dirty="0" smtClean="0"/>
              <a:t>Priority-scheduling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2133600"/>
            <a:ext cx="10912941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priority is associated with each process, and the CPU is allocated to the process  with the highest priority. </a:t>
            </a:r>
            <a:endParaRPr lang="en-US" dirty="0" smtClean="0"/>
          </a:p>
          <a:p>
            <a:r>
              <a:rPr lang="en-US" dirty="0" smtClean="0"/>
              <a:t>Equal-priority processes are scheduling </a:t>
            </a:r>
            <a:r>
              <a:rPr lang="en-US" dirty="0"/>
              <a:t>FCFS order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SJF algorithm is simply a priority algorithm where the priority (p) is the inverse of the (predicted) next CPU burst. </a:t>
            </a:r>
            <a:endParaRPr lang="en-US" dirty="0" smtClean="0"/>
          </a:p>
          <a:p>
            <a:r>
              <a:rPr lang="en-US" dirty="0" smtClean="0"/>
              <a:t>P=1/T       P= Priority, T= Time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larger the CPU burst, the lower the priority, and vice versa. </a:t>
            </a:r>
            <a:endParaRPr lang="en-US" dirty="0" smtClean="0"/>
          </a:p>
          <a:p>
            <a:r>
              <a:rPr lang="en-US" dirty="0"/>
              <a:t>Priority scheduling can be either preemptive or </a:t>
            </a:r>
            <a:r>
              <a:rPr lang="en-US" dirty="0" smtClean="0"/>
              <a:t>non preemptive.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When a process arrives at the ready queue, its priority is compared with the priority of the currently running process.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preemptive priority scheduling algorithm will preempt the CPU if the priority of the newly arrived process is higher than the priority of the currently running process. </a:t>
            </a:r>
            <a:endParaRPr lang="en-US" dirty="0" smtClean="0"/>
          </a:p>
          <a:p>
            <a:r>
              <a:rPr lang="en-US" dirty="0" smtClean="0"/>
              <a:t>A non preemptive priority scheduling algorithm will simply put the new process at the head of the ready </a:t>
            </a:r>
            <a:r>
              <a:rPr lang="en-US" dirty="0"/>
              <a:t>queue.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0A4-E8DA-4278-ABF3-83922433C95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Priority (Preemptive) 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1626895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/>
              <a:t>Priority </a:t>
            </a:r>
            <a:r>
              <a:rPr lang="en-US" b="1" dirty="0"/>
              <a:t>(Preemptive) </a:t>
            </a:r>
            <a:r>
              <a:rPr lang="en-US" b="1" dirty="0" smtClean="0"/>
              <a:t>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r>
              <a:rPr lang="en-US" sz="2400" b="1" dirty="0"/>
              <a:t>Consider the following </a:t>
            </a:r>
            <a:r>
              <a:rPr lang="en-US" sz="2400" b="1" dirty="0" smtClean="0"/>
              <a:t>process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US" sz="2400" b="1" dirty="0"/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7979" y="4132851"/>
            <a:ext cx="456077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Here, Criteria is  priority.</a:t>
            </a:r>
            <a:endParaRPr lang="en-US" sz="2400" b="1" dirty="0" smtClean="0"/>
          </a:p>
          <a:p>
            <a:r>
              <a:rPr lang="en-US" sz="2400" b="1" dirty="0"/>
              <a:t>Mode:Premptive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56903" y="2079343"/>
          <a:ext cx="4874260" cy="409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68"/>
                <a:gridCol w="1285739"/>
                <a:gridCol w="1285739"/>
                <a:gridCol w="1177849"/>
              </a:tblGrid>
              <a:tr h="450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  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73200" y="2691765"/>
            <a:ext cx="3164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Higher the no higher the priority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850151" y="2263140"/>
          <a:ext cx="475488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254125"/>
                <a:gridCol w="1253490"/>
                <a:gridCol w="1149350"/>
              </a:tblGrid>
              <a:tr h="91440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5   4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10844989" y="3262990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953656" y="2008505"/>
          <a:ext cx="475488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254125"/>
                <a:gridCol w="1253490"/>
                <a:gridCol w="1149350"/>
              </a:tblGrid>
              <a:tr h="91440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5   4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09519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951948" y="3396287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1360727" cy="1508760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2011680"/>
            <a:ext cx="10731505" cy="4206240"/>
          </a:xfrm>
        </p:spPr>
        <p:txBody>
          <a:bodyPr/>
          <a:lstStyle/>
          <a:p>
            <a:r>
              <a:rPr lang="en-US" sz="2400" b="1" dirty="0"/>
              <a:t>Priority (Preemptive) Performance</a:t>
            </a:r>
            <a:br>
              <a:rPr lang="en-US" sz="2400" b="1" dirty="0"/>
            </a:b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2861" y="5583238"/>
            <a:ext cx="1559763" cy="853426"/>
            <a:chOff x="3480547" y="5150225"/>
            <a:chExt cx="1559763" cy="853426"/>
          </a:xfrm>
        </p:grpSpPr>
        <p:sp>
          <p:nvSpPr>
            <p:cNvPr id="35" name="Rectangle 34"/>
            <p:cNvSpPr/>
            <p:nvPr/>
          </p:nvSpPr>
          <p:spPr>
            <a:xfrm>
              <a:off x="3644153" y="5150225"/>
              <a:ext cx="1143000" cy="484094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 P1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0547" y="5634319"/>
              <a:ext cx="29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5065" y="5593364"/>
              <a:ext cx="44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2919" y="5112125"/>
            <a:ext cx="183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itle 1"/>
          <p:cNvSpPr txBox="1"/>
          <p:nvPr/>
        </p:nvSpPr>
        <p:spPr>
          <a:xfrm>
            <a:off x="0" y="182880"/>
            <a:ext cx="12192000" cy="162689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Priority (Preemptive) Performance</a:t>
            </a:r>
            <a:endParaRPr lang="en-US" dirty="0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81 Slides</a:t>
            </a:r>
            <a:endParaRPr lang="en-US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4BC-F94B-4070-BC7E-46CD478BA6CC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6210" y="5583238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7122" y="6012930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210" y="5582425"/>
            <a:ext cx="1143000" cy="484094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P3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0122" y="6012117"/>
            <a:ext cx="4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860946" y="1948180"/>
          <a:ext cx="4754880" cy="274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254125"/>
                <a:gridCol w="1253490"/>
                <a:gridCol w="1149350"/>
              </a:tblGrid>
              <a:tr h="914400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Burst Time (BT)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5   4  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 4 3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2 1</a:t>
                      </a:r>
                      <a:endParaRPr lang="en-US" dirty="0"/>
                    </a:p>
                  </a:txBody>
                  <a:tcPr/>
                </a:tc>
              </a:tr>
              <a:tr h="456564">
                <a:tc>
                  <a:txBody>
                    <a:bodyPr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0799549" y="2888676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99548" y="3396287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799547" y="3783274"/>
            <a:ext cx="360219" cy="331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8335</Words>
  <Application>WPS Presentation</Application>
  <PresentationFormat>Widescreen</PresentationFormat>
  <Paragraphs>2905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Symbol</vt:lpstr>
      <vt:lpstr>Georgia</vt:lpstr>
      <vt:lpstr>Microsoft YaHei</vt:lpstr>
      <vt:lpstr>Arial Unicode MS</vt:lpstr>
      <vt:lpstr>Calibri</vt:lpstr>
      <vt:lpstr>Banded</vt:lpstr>
      <vt:lpstr>Operating System (O.S)</vt:lpstr>
      <vt:lpstr>PowerPoint 演示文稿</vt:lpstr>
      <vt:lpstr> Priority-scheduling</vt:lpstr>
      <vt:lpstr> Priority-scheduling</vt:lpstr>
      <vt:lpstr>   Priority (Preemptive) Performance </vt:lpstr>
      <vt:lpstr>   Priority (Preemptive) Performance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 Priority (Non-Preemptive) Performance </vt:lpstr>
      <vt:lpstr>   Priority (Non-Preemptive) Performance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(O.S)</dc:title>
  <dc:creator>SANA IRSHAD</dc:creator>
  <cp:lastModifiedBy>sana</cp:lastModifiedBy>
  <cp:revision>52</cp:revision>
  <dcterms:created xsi:type="dcterms:W3CDTF">2015-10-24T18:15:00Z</dcterms:created>
  <dcterms:modified xsi:type="dcterms:W3CDTF">2021-05-27T03:59:44Z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