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70" r:id="rId4"/>
    <p:sldId id="257" r:id="rId5"/>
    <p:sldId id="273" r:id="rId6"/>
    <p:sldId id="260" r:id="rId7"/>
    <p:sldId id="261" r:id="rId8"/>
    <p:sldId id="262" r:id="rId9"/>
    <p:sldId id="274" r:id="rId10"/>
    <p:sldId id="275" r:id="rId11"/>
    <p:sldId id="276" r:id="rId12"/>
    <p:sldId id="263" r:id="rId13"/>
    <p:sldId id="271" r:id="rId14"/>
    <p:sldId id="264" r:id="rId15"/>
    <p:sldId id="265" r:id="rId16"/>
    <p:sldId id="266" r:id="rId17"/>
    <p:sldId id="267" r:id="rId18"/>
    <p:sldId id="268" r:id="rId19"/>
    <p:sldId id="26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29012E6-19BD-452B-8F3A-CA93A41A69F4}" type="datetimeFigureOut">
              <a:rPr lang="en-US" smtClean="0"/>
              <a:t>4/30/2016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1B7DC6-0674-46D8-A4FB-CDBA8E33B99A}" type="slidenum">
              <a:rPr lang="en-US" smtClean="0"/>
              <a:t>‹#›</a:t>
            </a:fld>
            <a:endParaRPr lang="en-US"/>
          </a:p>
        </p:txBody>
      </p:sp>
    </p:spTree>
    <p:extLst>
      <p:ext uri="{BB962C8B-B14F-4D97-AF65-F5344CB8AC3E}">
        <p14:creationId xmlns:p14="http://schemas.microsoft.com/office/powerpoint/2010/main" val="49798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9012E6-19BD-452B-8F3A-CA93A41A69F4}" type="datetimeFigureOut">
              <a:rPr lang="en-US" smtClean="0"/>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34853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29012E6-19BD-452B-8F3A-CA93A41A69F4}" type="datetimeFigureOut">
              <a:rPr lang="en-US" smtClean="0"/>
              <a:t>4/30/2016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190593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9012E6-19BD-452B-8F3A-CA93A41A69F4}" type="datetimeFigureOut">
              <a:rPr lang="en-US" smtClean="0"/>
              <a:t>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417005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B29012E6-19BD-452B-8F3A-CA93A41A69F4}" type="datetimeFigureOut">
              <a:rPr lang="en-US" smtClean="0"/>
              <a:t>4/30/2016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1B7DC6-0674-46D8-A4FB-CDBA8E33B99A}" type="slidenum">
              <a:rPr lang="en-US" smtClean="0"/>
              <a:t>‹#›</a:t>
            </a:fld>
            <a:endParaRPr lang="en-US"/>
          </a:p>
        </p:txBody>
      </p:sp>
    </p:spTree>
    <p:extLst>
      <p:ext uri="{BB962C8B-B14F-4D97-AF65-F5344CB8AC3E}">
        <p14:creationId xmlns:p14="http://schemas.microsoft.com/office/powerpoint/2010/main" val="335813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9012E6-19BD-452B-8F3A-CA93A41A69F4}" type="datetimeFigureOut">
              <a:rPr lang="en-US" smtClean="0"/>
              <a:t>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400891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9012E6-19BD-452B-8F3A-CA93A41A69F4}" type="datetimeFigureOut">
              <a:rPr lang="en-US" smtClean="0"/>
              <a:t>4/30/2016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78857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9012E6-19BD-452B-8F3A-CA93A41A69F4}" type="datetimeFigureOut">
              <a:rPr lang="en-US" smtClean="0"/>
              <a:t>4/30/2016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5157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012E6-19BD-452B-8F3A-CA93A41A69F4}" type="datetimeFigureOut">
              <a:rPr lang="en-US" smtClean="0"/>
              <a:t>4/30/2016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326521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012E6-19BD-452B-8F3A-CA93A41A69F4}" type="datetimeFigureOut">
              <a:rPr lang="en-US" smtClean="0"/>
              <a:t>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100635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012E6-19BD-452B-8F3A-CA93A41A69F4}" type="datetimeFigureOut">
              <a:rPr lang="en-US" smtClean="0"/>
              <a:t>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B7DC6-0674-46D8-A4FB-CDBA8E33B99A}" type="slidenum">
              <a:rPr lang="en-US" smtClean="0"/>
              <a:t>‹#›</a:t>
            </a:fld>
            <a:endParaRPr lang="en-US"/>
          </a:p>
        </p:txBody>
      </p:sp>
    </p:spTree>
    <p:extLst>
      <p:ext uri="{BB962C8B-B14F-4D97-AF65-F5344CB8AC3E}">
        <p14:creationId xmlns:p14="http://schemas.microsoft.com/office/powerpoint/2010/main" val="405897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29012E6-19BD-452B-8F3A-CA93A41A69F4}" type="datetimeFigureOut">
              <a:rPr lang="en-US" smtClean="0"/>
              <a:t>4/30/2016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D1B7DC6-0674-46D8-A4FB-CDBA8E33B99A}" type="slidenum">
              <a:rPr lang="en-US" smtClean="0"/>
              <a:t>‹#›</a:t>
            </a:fld>
            <a:endParaRPr lang="en-US"/>
          </a:p>
        </p:txBody>
      </p:sp>
    </p:spTree>
    <p:extLst>
      <p:ext uri="{BB962C8B-B14F-4D97-AF65-F5344CB8AC3E}">
        <p14:creationId xmlns:p14="http://schemas.microsoft.com/office/powerpoint/2010/main" val="7333148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2731" y="1940341"/>
            <a:ext cx="8915399" cy="2262781"/>
          </a:xfrm>
        </p:spPr>
        <p:txBody>
          <a:bodyPr>
            <a:normAutofit/>
          </a:bodyPr>
          <a:lstStyle/>
          <a:p>
            <a:pPr algn="ctr"/>
            <a:r>
              <a:rPr lang="en-US" sz="6000" b="1" dirty="0" smtClean="0">
                <a:effectLst>
                  <a:outerShdw blurRad="38100" dist="38100" dir="2700000" algn="tl">
                    <a:srgbClr val="000000">
                      <a:alpha val="43137"/>
                    </a:srgbClr>
                  </a:outerShdw>
                </a:effectLst>
              </a:rPr>
              <a:t>Operating System (O.S)</a:t>
            </a:r>
            <a:endParaRPr lang="en-US" sz="6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19318" y="3984001"/>
            <a:ext cx="8915399" cy="1126283"/>
          </a:xfrm>
        </p:spPr>
        <p:txBody>
          <a:bodyPr>
            <a:normAutofit/>
          </a:bodyPr>
          <a:lstStyle/>
          <a:p>
            <a:pPr algn="ctr"/>
            <a:r>
              <a:rPr lang="en-US" sz="2400" b="1" dirty="0" smtClean="0"/>
              <a:t>Lect-1</a:t>
            </a:r>
            <a:endParaRPr lang="en-US" sz="2400" b="1" dirty="0"/>
          </a:p>
        </p:txBody>
      </p:sp>
      <p:pic>
        <p:nvPicPr>
          <p:cNvPr id="1026" name="Picture 2" descr="http://irishtechnews.net/ITN3/wp-content/uploads/2013/11/operating-system-log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836" y="4422244"/>
            <a:ext cx="5876364" cy="204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9534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OS Tasks</a:t>
            </a:r>
            <a:endParaRPr lang="en-US"/>
          </a:p>
        </p:txBody>
      </p:sp>
      <p:sp>
        <p:nvSpPr>
          <p:cNvPr id="3" name="Content Placeholder 2"/>
          <p:cNvSpPr>
            <a:spLocks noGrp="1"/>
          </p:cNvSpPr>
          <p:nvPr>
            <p:ph idx="1"/>
          </p:nvPr>
        </p:nvSpPr>
        <p:spPr>
          <a:xfrm>
            <a:off x="1021976" y="1963269"/>
            <a:ext cx="10482636" cy="4961965"/>
          </a:xfrm>
        </p:spPr>
        <p:txBody>
          <a:bodyPr>
            <a:noAutofit/>
          </a:bodyPr>
          <a:lstStyle/>
          <a:p>
            <a:pPr marL="0" indent="0">
              <a:buNone/>
            </a:pPr>
            <a:r>
              <a:rPr lang="en-US" sz="2800" b="1" dirty="0">
                <a:solidFill>
                  <a:srgbClr val="C00000"/>
                </a:solidFill>
                <a:effectLst>
                  <a:outerShdw blurRad="38100" dist="38100" dir="2700000" algn="tl">
                    <a:srgbClr val="000000">
                      <a:alpha val="43137"/>
                    </a:srgbClr>
                  </a:outerShdw>
                </a:effectLst>
              </a:rPr>
              <a:t>Communication</a:t>
            </a:r>
          </a:p>
          <a:p>
            <a:r>
              <a:rPr lang="en-US" sz="2000" dirty="0"/>
              <a:t>Often times one process must communication with another process.</a:t>
            </a:r>
          </a:p>
          <a:p>
            <a:r>
              <a:rPr lang="en-US" sz="2000" dirty="0"/>
              <a:t>Communication may be between the processes of a single computer, or computers connected via a network.</a:t>
            </a:r>
          </a:p>
          <a:p>
            <a:r>
              <a:rPr lang="en-US" sz="2000" dirty="0"/>
              <a:t>Communication may be implemented via shared memory or through message passing.</a:t>
            </a:r>
          </a:p>
          <a:p>
            <a:pPr marL="0" indent="0">
              <a:buNone/>
            </a:pPr>
            <a:r>
              <a:rPr lang="en-US" sz="2800" b="1" dirty="0">
                <a:solidFill>
                  <a:srgbClr val="C00000"/>
                </a:solidFill>
                <a:effectLst>
                  <a:outerShdw blurRad="38100" dist="38100" dir="2700000" algn="tl">
                    <a:srgbClr val="000000">
                      <a:alpha val="43137"/>
                    </a:srgbClr>
                  </a:outerShdw>
                </a:effectLst>
              </a:rPr>
              <a:t>Error detection</a:t>
            </a:r>
          </a:p>
          <a:p>
            <a:r>
              <a:rPr lang="en-US" sz="2000" dirty="0"/>
              <a:t>An OS should be constantly looking for errors, and know how to handle them.</a:t>
            </a:r>
          </a:p>
          <a:p>
            <a:r>
              <a:rPr lang="en-US" sz="2000" dirty="0"/>
              <a:t>For each error, the OS should have an action to take to ensure correct and consistent computing.</a:t>
            </a:r>
          </a:p>
          <a:p>
            <a:r>
              <a:rPr lang="en-US" sz="2000" dirty="0"/>
              <a:t>Debugging facilities enhance user and development usage of the system.</a:t>
            </a:r>
          </a:p>
          <a:p>
            <a:endParaRPr lang="en-US" sz="2000" dirty="0" smtClean="0"/>
          </a:p>
          <a:p>
            <a:endParaRPr lang="en-US" sz="2000" dirty="0"/>
          </a:p>
          <a:p>
            <a:endParaRPr lang="en-US" sz="2000" dirty="0"/>
          </a:p>
        </p:txBody>
      </p:sp>
    </p:spTree>
    <p:extLst>
      <p:ext uri="{BB962C8B-B14F-4D97-AF65-F5344CB8AC3E}">
        <p14:creationId xmlns:p14="http://schemas.microsoft.com/office/powerpoint/2010/main" val="201369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OS Efficiency Functions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2178421"/>
            <a:ext cx="10818812" cy="4337916"/>
          </a:xfrm>
        </p:spPr>
        <p:txBody>
          <a:bodyPr>
            <a:noAutofit/>
          </a:bodyPr>
          <a:lstStyle/>
          <a:p>
            <a:pPr marL="0" indent="0">
              <a:buNone/>
            </a:pPr>
            <a:r>
              <a:rPr lang="en-US" sz="2400" b="1" dirty="0">
                <a:solidFill>
                  <a:srgbClr val="C00000"/>
                </a:solidFill>
                <a:effectLst>
                  <a:outerShdw blurRad="38100" dist="38100" dir="2700000" algn="tl">
                    <a:srgbClr val="000000">
                      <a:alpha val="43137"/>
                    </a:srgbClr>
                  </a:outerShdw>
                </a:effectLst>
              </a:rPr>
              <a:t>Resource Allocation</a:t>
            </a:r>
          </a:p>
          <a:p>
            <a:r>
              <a:rPr lang="en-US" sz="2000" dirty="0"/>
              <a:t>Multiple users or jobs require that resources be allocated to each one.</a:t>
            </a:r>
          </a:p>
          <a:p>
            <a:r>
              <a:rPr lang="en-US" sz="2000" dirty="0"/>
              <a:t>Some resources have a special allocation code, while others may have more general request and release code.</a:t>
            </a:r>
          </a:p>
          <a:p>
            <a:pPr marL="0" indent="0">
              <a:buNone/>
            </a:pPr>
            <a:r>
              <a:rPr lang="en-US" sz="2400" b="1" dirty="0">
                <a:solidFill>
                  <a:srgbClr val="C00000"/>
                </a:solidFill>
                <a:effectLst>
                  <a:outerShdw blurRad="38100" dist="38100" dir="2700000" algn="tl">
                    <a:srgbClr val="000000">
                      <a:alpha val="43137"/>
                    </a:srgbClr>
                  </a:outerShdw>
                </a:effectLst>
              </a:rPr>
              <a:t>Protection and Security</a:t>
            </a:r>
          </a:p>
          <a:p>
            <a:r>
              <a:rPr lang="en-US" sz="2000" dirty="0"/>
              <a:t>It should not be possible for one process to interfere with other processes or the OS itself.</a:t>
            </a:r>
          </a:p>
          <a:p>
            <a:r>
              <a:rPr lang="en-US" sz="2000" dirty="0"/>
              <a:t>This means that all access to system resources is controlled.</a:t>
            </a:r>
          </a:p>
          <a:p>
            <a:r>
              <a:rPr lang="en-US" sz="2000" dirty="0"/>
              <a:t>Protecting the system from outside threats is done through authenticating users, and to defending external I/O devices.</a:t>
            </a:r>
          </a:p>
          <a:p>
            <a:r>
              <a:rPr lang="en-US" sz="2000" dirty="0"/>
              <a:t>Log files can help detect and track attempts of outside infiltration.</a:t>
            </a:r>
          </a:p>
          <a:p>
            <a:endParaRPr lang="en-US" sz="2000" dirty="0"/>
          </a:p>
        </p:txBody>
      </p:sp>
    </p:spTree>
    <p:extLst>
      <p:ext uri="{BB962C8B-B14F-4D97-AF65-F5344CB8AC3E}">
        <p14:creationId xmlns:p14="http://schemas.microsoft.com/office/powerpoint/2010/main" val="256149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is a kernel, what is an operating system</a:t>
            </a:r>
            <a:r>
              <a:rPr lang="en-US" dirty="0" smtClean="0"/>
              <a:t>?</a:t>
            </a:r>
            <a:endParaRPr lang="en-US" dirty="0"/>
          </a:p>
        </p:txBody>
      </p:sp>
      <p:sp>
        <p:nvSpPr>
          <p:cNvPr id="5" name="Content Placeholder 4"/>
          <p:cNvSpPr>
            <a:spLocks noGrp="1"/>
          </p:cNvSpPr>
          <p:nvPr>
            <p:ph idx="1"/>
          </p:nvPr>
        </p:nvSpPr>
        <p:spPr/>
        <p:txBody>
          <a:bodyPr>
            <a:normAutofit fontScale="92500" lnSpcReduction="10000"/>
          </a:bodyPr>
          <a:lstStyle/>
          <a:p>
            <a:pPr fontAlgn="base"/>
            <a:r>
              <a:rPr lang="en-US" dirty="0" smtClean="0"/>
              <a:t>An</a:t>
            </a:r>
            <a:r>
              <a:rPr lang="en-US" dirty="0"/>
              <a:t> </a:t>
            </a:r>
            <a:r>
              <a:rPr lang="en-US" b="1" dirty="0"/>
              <a:t>operating system</a:t>
            </a:r>
            <a:r>
              <a:rPr lang="en-US" dirty="0"/>
              <a:t> is a set of software that makes a computer work. It is the back bone of all software in a computer, allowing other software to be installed and executed. Without an operating system, you cannot use a computer.</a:t>
            </a:r>
          </a:p>
          <a:p>
            <a:pPr fontAlgn="base"/>
            <a:r>
              <a:rPr lang="en-US" dirty="0"/>
              <a:t>A </a:t>
            </a:r>
            <a:r>
              <a:rPr lang="en-US" b="1" dirty="0"/>
              <a:t>kernel</a:t>
            </a:r>
            <a:r>
              <a:rPr lang="en-US" dirty="0"/>
              <a:t> is the most important element of an operating system. For an OS to work, it needs a kernel. The task of the kernel is to handle hardware resources (memory allocation, disk access, device usage...). It sits in between the hardware and the software being executed.</a:t>
            </a:r>
          </a:p>
          <a:p>
            <a:endParaRPr lang="en-US" dirty="0" smtClean="0"/>
          </a:p>
          <a:p>
            <a:r>
              <a:rPr lang="en-US" dirty="0" smtClean="0"/>
              <a:t>O.S is also called kernel  is a program that run all the time in computer in kernel mode </a:t>
            </a:r>
          </a:p>
          <a:p>
            <a:r>
              <a:rPr lang="en-US" dirty="0" smtClean="0"/>
              <a:t>O.S is software that run into the kernel mode and protected from user tempering by hardware </a:t>
            </a:r>
          </a:p>
          <a:p>
            <a:pPr marL="0" indent="0">
              <a:buNone/>
            </a:pPr>
            <a:r>
              <a:rPr lang="en-US" dirty="0" smtClean="0"/>
              <a:t> </a:t>
            </a:r>
            <a:endParaRPr lang="en-US" dirty="0"/>
          </a:p>
        </p:txBody>
      </p:sp>
    </p:spTree>
    <p:extLst>
      <p:ext uri="{BB962C8B-B14F-4D97-AF65-F5344CB8AC3E}">
        <p14:creationId xmlns:p14="http://schemas.microsoft.com/office/powerpoint/2010/main" val="12893895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Kernel</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tx1">
                    <a:lumMod val="95000"/>
                    <a:lumOff val="5000"/>
                  </a:schemeClr>
                </a:solidFill>
              </a:rPr>
              <a:t>The kernel is the central </a:t>
            </a:r>
            <a:r>
              <a:rPr lang="en-US" dirty="0" smtClean="0">
                <a:solidFill>
                  <a:schemeClr val="tx1">
                    <a:lumMod val="95000"/>
                    <a:lumOff val="5000"/>
                  </a:schemeClr>
                </a:solidFill>
              </a:rPr>
              <a:t>module</a:t>
            </a:r>
            <a:r>
              <a:rPr lang="en-US" dirty="0">
                <a:solidFill>
                  <a:schemeClr val="tx1">
                    <a:lumMod val="95000"/>
                    <a:lumOff val="5000"/>
                  </a:schemeClr>
                </a:solidFill>
              </a:rPr>
              <a:t> </a:t>
            </a:r>
            <a:r>
              <a:rPr lang="en-US" dirty="0" smtClean="0">
                <a:solidFill>
                  <a:schemeClr val="tx1">
                    <a:lumMod val="95000"/>
                    <a:lumOff val="5000"/>
                  </a:schemeClr>
                </a:solidFill>
              </a:rPr>
              <a:t>of </a:t>
            </a:r>
            <a:r>
              <a:rPr lang="en-US" dirty="0">
                <a:solidFill>
                  <a:schemeClr val="tx1">
                    <a:lumMod val="95000"/>
                    <a:lumOff val="5000"/>
                  </a:schemeClr>
                </a:solidFill>
              </a:rPr>
              <a:t>an operating system (OS). </a:t>
            </a:r>
            <a:endParaRPr lang="en-US" dirty="0" smtClean="0">
              <a:solidFill>
                <a:schemeClr val="tx1">
                  <a:lumMod val="95000"/>
                  <a:lumOff val="5000"/>
                </a:schemeClr>
              </a:solidFill>
            </a:endParaRPr>
          </a:p>
          <a:p>
            <a:pPr fontAlgn="base"/>
            <a:r>
              <a:rPr lang="en-US" dirty="0" smtClean="0">
                <a:solidFill>
                  <a:schemeClr val="tx1">
                    <a:lumMod val="95000"/>
                    <a:lumOff val="5000"/>
                  </a:schemeClr>
                </a:solidFill>
              </a:rPr>
              <a:t>It </a:t>
            </a:r>
            <a:r>
              <a:rPr lang="en-US" dirty="0">
                <a:solidFill>
                  <a:schemeClr val="tx1">
                    <a:lumMod val="95000"/>
                    <a:lumOff val="5000"/>
                  </a:schemeClr>
                </a:solidFill>
              </a:rPr>
              <a:t>is the part of the operating system that loads first, and it remains </a:t>
            </a:r>
            <a:r>
              <a:rPr lang="en-US" dirty="0" err="1">
                <a:solidFill>
                  <a:schemeClr val="tx1">
                    <a:lumMod val="95000"/>
                    <a:lumOff val="5000"/>
                  </a:schemeClr>
                </a:solidFill>
              </a:rPr>
              <a:t>inmain</a:t>
            </a:r>
            <a:r>
              <a:rPr lang="en-US" dirty="0">
                <a:solidFill>
                  <a:schemeClr val="tx1">
                    <a:lumMod val="95000"/>
                    <a:lumOff val="5000"/>
                  </a:schemeClr>
                </a:solidFill>
              </a:rPr>
              <a:t> </a:t>
            </a:r>
            <a:r>
              <a:rPr lang="en-US" dirty="0" smtClean="0">
                <a:solidFill>
                  <a:schemeClr val="tx1">
                    <a:lumMod val="95000"/>
                    <a:lumOff val="5000"/>
                  </a:schemeClr>
                </a:solidFill>
              </a:rPr>
              <a:t>memory</a:t>
            </a:r>
            <a:r>
              <a:rPr lang="en-US" dirty="0">
                <a:solidFill>
                  <a:schemeClr val="tx1">
                    <a:lumMod val="95000"/>
                    <a:lumOff val="5000"/>
                  </a:schemeClr>
                </a:solidFill>
              </a:rPr>
              <a:t>.</a:t>
            </a:r>
            <a:endParaRPr lang="en-US" dirty="0" smtClean="0">
              <a:solidFill>
                <a:schemeClr val="tx1">
                  <a:lumMod val="95000"/>
                  <a:lumOff val="5000"/>
                </a:schemeClr>
              </a:solidFill>
            </a:endParaRPr>
          </a:p>
          <a:p>
            <a:pPr fontAlgn="base"/>
            <a:r>
              <a:rPr lang="en-US" dirty="0" smtClean="0">
                <a:solidFill>
                  <a:schemeClr val="tx1">
                    <a:lumMod val="95000"/>
                    <a:lumOff val="5000"/>
                  </a:schemeClr>
                </a:solidFill>
              </a:rPr>
              <a:t>Typically</a:t>
            </a:r>
            <a:r>
              <a:rPr lang="en-US" dirty="0">
                <a:solidFill>
                  <a:schemeClr val="tx1">
                    <a:lumMod val="95000"/>
                    <a:lumOff val="5000"/>
                  </a:schemeClr>
                </a:solidFill>
              </a:rPr>
              <a:t>, the </a:t>
            </a:r>
            <a:r>
              <a:rPr lang="en-US" dirty="0" smtClean="0">
                <a:solidFill>
                  <a:schemeClr val="tx1">
                    <a:lumMod val="95000"/>
                    <a:lumOff val="5000"/>
                  </a:schemeClr>
                </a:solidFill>
              </a:rPr>
              <a:t>kernel </a:t>
            </a:r>
            <a:r>
              <a:rPr lang="en-US" dirty="0">
                <a:solidFill>
                  <a:schemeClr val="tx1">
                    <a:lumMod val="95000"/>
                    <a:lumOff val="5000"/>
                  </a:schemeClr>
                </a:solidFill>
              </a:rPr>
              <a:t>is responsible </a:t>
            </a:r>
            <a:r>
              <a:rPr lang="en-US" dirty="0" smtClean="0">
                <a:solidFill>
                  <a:schemeClr val="tx1">
                    <a:lumMod val="95000"/>
                    <a:lumOff val="5000"/>
                  </a:schemeClr>
                </a:solidFill>
              </a:rPr>
              <a:t>for</a:t>
            </a:r>
          </a:p>
          <a:p>
            <a:pPr lvl="1" fontAlgn="base"/>
            <a:r>
              <a:rPr lang="en-US" dirty="0" smtClean="0">
                <a:solidFill>
                  <a:schemeClr val="tx1">
                    <a:lumMod val="95000"/>
                    <a:lumOff val="5000"/>
                  </a:schemeClr>
                </a:solidFill>
              </a:rPr>
              <a:t> </a:t>
            </a:r>
            <a:r>
              <a:rPr lang="en-US" dirty="0">
                <a:solidFill>
                  <a:schemeClr val="tx1">
                    <a:lumMod val="95000"/>
                    <a:lumOff val="5000"/>
                  </a:schemeClr>
                </a:solidFill>
              </a:rPr>
              <a:t>M</a:t>
            </a:r>
            <a:r>
              <a:rPr lang="en-US" dirty="0" smtClean="0">
                <a:solidFill>
                  <a:schemeClr val="tx1">
                    <a:lumMod val="95000"/>
                    <a:lumOff val="5000"/>
                  </a:schemeClr>
                </a:solidFill>
              </a:rPr>
              <a:t>emory management</a:t>
            </a:r>
          </a:p>
          <a:p>
            <a:pPr lvl="1" fontAlgn="base"/>
            <a:r>
              <a:rPr lang="en-US" dirty="0" smtClean="0">
                <a:solidFill>
                  <a:schemeClr val="tx1">
                    <a:lumMod val="95000"/>
                    <a:lumOff val="5000"/>
                  </a:schemeClr>
                </a:solidFill>
              </a:rPr>
              <a:t>Process and</a:t>
            </a:r>
            <a:r>
              <a:rPr lang="en-US" dirty="0">
                <a:solidFill>
                  <a:schemeClr val="tx1">
                    <a:lumMod val="95000"/>
                    <a:lumOff val="5000"/>
                  </a:schemeClr>
                </a:solidFill>
              </a:rPr>
              <a:t> </a:t>
            </a:r>
            <a:r>
              <a:rPr lang="en-US" dirty="0" smtClean="0">
                <a:solidFill>
                  <a:schemeClr val="tx1">
                    <a:lumMod val="95000"/>
                    <a:lumOff val="5000"/>
                  </a:schemeClr>
                </a:solidFill>
              </a:rPr>
              <a:t>task</a:t>
            </a:r>
            <a:r>
              <a:rPr lang="en-US" dirty="0">
                <a:solidFill>
                  <a:schemeClr val="tx1">
                    <a:lumMod val="95000"/>
                    <a:lumOff val="5000"/>
                  </a:schemeClr>
                </a:solidFill>
              </a:rPr>
              <a:t> </a:t>
            </a:r>
            <a:r>
              <a:rPr lang="en-US" dirty="0" smtClean="0">
                <a:solidFill>
                  <a:schemeClr val="tx1">
                    <a:lumMod val="95000"/>
                    <a:lumOff val="5000"/>
                  </a:schemeClr>
                </a:solidFill>
              </a:rPr>
              <a:t>management</a:t>
            </a:r>
          </a:p>
          <a:p>
            <a:pPr lvl="1" fontAlgn="base"/>
            <a:r>
              <a:rPr lang="en-US" dirty="0" smtClean="0">
                <a:solidFill>
                  <a:schemeClr val="tx1">
                    <a:lumMod val="95000"/>
                    <a:lumOff val="5000"/>
                  </a:schemeClr>
                </a:solidFill>
              </a:rPr>
              <a:t>Disk </a:t>
            </a:r>
            <a:r>
              <a:rPr lang="en-US" dirty="0">
                <a:solidFill>
                  <a:schemeClr val="tx1">
                    <a:lumMod val="95000"/>
                    <a:lumOff val="5000"/>
                  </a:schemeClr>
                </a:solidFill>
              </a:rPr>
              <a:t> management</a:t>
            </a:r>
            <a:r>
              <a:rPr lang="en-US" dirty="0" smtClean="0">
                <a:solidFill>
                  <a:schemeClr val="tx1">
                    <a:lumMod val="95000"/>
                    <a:lumOff val="5000"/>
                  </a:schemeClr>
                </a:solidFill>
              </a:rPr>
              <a:t>.</a:t>
            </a:r>
          </a:p>
          <a:p>
            <a:pPr fontAlgn="base"/>
            <a:r>
              <a:rPr lang="en-US" dirty="0" smtClean="0">
                <a:solidFill>
                  <a:schemeClr val="tx1">
                    <a:lumMod val="95000"/>
                    <a:lumOff val="5000"/>
                  </a:schemeClr>
                </a:solidFill>
              </a:rPr>
              <a:t> </a:t>
            </a:r>
            <a:r>
              <a:rPr lang="en-US" dirty="0">
                <a:solidFill>
                  <a:schemeClr val="tx1">
                    <a:lumMod val="95000"/>
                    <a:lumOff val="5000"/>
                  </a:schemeClr>
                </a:solidFill>
              </a:rPr>
              <a:t>The kernel connects the system hardware to the application software. </a:t>
            </a:r>
            <a:endParaRPr lang="en-US" dirty="0" smtClean="0">
              <a:solidFill>
                <a:schemeClr val="tx1">
                  <a:lumMod val="95000"/>
                  <a:lumOff val="5000"/>
                </a:schemeClr>
              </a:solidFill>
            </a:endParaRPr>
          </a:p>
          <a:p>
            <a:pPr fontAlgn="base"/>
            <a:r>
              <a:rPr lang="en-US" dirty="0" smtClean="0">
                <a:solidFill>
                  <a:schemeClr val="tx1">
                    <a:lumMod val="95000"/>
                    <a:lumOff val="5000"/>
                  </a:schemeClr>
                </a:solidFill>
              </a:rPr>
              <a:t>Every </a:t>
            </a:r>
            <a:r>
              <a:rPr lang="en-US" dirty="0">
                <a:solidFill>
                  <a:schemeClr val="tx1">
                    <a:lumMod val="95000"/>
                    <a:lumOff val="5000"/>
                  </a:schemeClr>
                </a:solidFill>
              </a:rPr>
              <a:t>operating system has a kernel. For example the Linux kernel is used numerous operating systems including Linux, FreeBSD, Android and others.</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42592850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Parts </a:t>
            </a:r>
            <a:r>
              <a:rPr lang="en-US" b="1" dirty="0"/>
              <a:t>of an operating system</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 </a:t>
            </a:r>
            <a:r>
              <a:rPr lang="en-US" dirty="0"/>
              <a:t>operating system can be broken down into four main parts, namely</a:t>
            </a:r>
          </a:p>
          <a:p>
            <a:r>
              <a:rPr lang="en-US" dirty="0"/>
              <a:t>Kernel</a:t>
            </a:r>
          </a:p>
          <a:p>
            <a:r>
              <a:rPr lang="en-US" dirty="0"/>
              <a:t>Device Drivers</a:t>
            </a:r>
          </a:p>
          <a:p>
            <a:r>
              <a:rPr lang="en-US" dirty="0"/>
              <a:t>User Interface</a:t>
            </a:r>
          </a:p>
          <a:p>
            <a:r>
              <a:rPr lang="en-US" dirty="0"/>
              <a:t>System Utilities</a:t>
            </a:r>
          </a:p>
          <a:p>
            <a:endParaRPr lang="en-US" dirty="0"/>
          </a:p>
        </p:txBody>
      </p:sp>
      <p:pic>
        <p:nvPicPr>
          <p:cNvPr id="3074" name="Picture 2" descr="http://www.teach-ict.com/images/stk/operating_system.jpg"/>
          <p:cNvPicPr>
            <a:picLocks noChangeAspect="1" noChangeArrowheads="1"/>
          </p:cNvPicPr>
          <p:nvPr/>
        </p:nvPicPr>
        <p:blipFill rotWithShape="1">
          <a:blip r:embed="rId2">
            <a:extLst>
              <a:ext uri="{28A0092B-C50C-407E-A947-70E740481C1C}">
                <a14:useLocalDpi xmlns:a14="http://schemas.microsoft.com/office/drawing/2010/main" val="0"/>
              </a:ext>
            </a:extLst>
          </a:blip>
          <a:srcRect t="9427" b="6144"/>
          <a:stretch/>
        </p:blipFill>
        <p:spPr bwMode="auto">
          <a:xfrm>
            <a:off x="5096435" y="2630139"/>
            <a:ext cx="4507939" cy="328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0713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Kernel</a:t>
            </a:r>
            <a:endParaRPr lang="en-US" b="1" dirty="0"/>
          </a:p>
          <a:p>
            <a:r>
              <a:rPr lang="en-US" dirty="0"/>
              <a:t>This has the task of loading the applications into memory, making sure they do not interfere with one another and allowing them to share use of the CPU efficiently. The kernel also handles file storage to and from secondary storage devices such as hard disks and optical drives.</a:t>
            </a:r>
          </a:p>
          <a:p>
            <a:r>
              <a:rPr lang="en-US" dirty="0"/>
              <a:t>In other words the kernel handles:</a:t>
            </a:r>
          </a:p>
          <a:p>
            <a:r>
              <a:rPr lang="en-US" dirty="0"/>
              <a:t>Loading / Unloading applications from memory</a:t>
            </a:r>
          </a:p>
          <a:p>
            <a:r>
              <a:rPr lang="en-US" dirty="0"/>
              <a:t>Scheduling tasks to run on the CPU</a:t>
            </a:r>
          </a:p>
          <a:p>
            <a:r>
              <a:rPr lang="en-US" dirty="0"/>
              <a:t>Memory management</a:t>
            </a:r>
          </a:p>
          <a:p>
            <a:r>
              <a:rPr lang="en-US" dirty="0"/>
              <a:t>File management</a:t>
            </a:r>
          </a:p>
          <a:p>
            <a:r>
              <a:rPr lang="en-US" dirty="0"/>
              <a:t>Data security</a:t>
            </a:r>
          </a:p>
          <a:p>
            <a:endParaRPr lang="en-US" dirty="0"/>
          </a:p>
        </p:txBody>
      </p:sp>
    </p:spTree>
    <p:extLst>
      <p:ext uri="{BB962C8B-B14F-4D97-AF65-F5344CB8AC3E}">
        <p14:creationId xmlns:p14="http://schemas.microsoft.com/office/powerpoint/2010/main" val="34867902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Device Drivers</a:t>
            </a:r>
          </a:p>
          <a:p>
            <a:r>
              <a:rPr lang="en-US" dirty="0"/>
              <a:t>Every piece of hardware that makes up the computer or connected to it, will have a device driver that allows the operating system to control and communicate with it. There could be hundreds of device drivers pre-installed with the operating system, and the right ones for that particular computer set-up is loaded on boot-up.</a:t>
            </a:r>
          </a:p>
          <a:p>
            <a:r>
              <a:rPr lang="en-US" dirty="0"/>
              <a:t>The exact detail of which device driver is needed by the operating system is kept in a file - in Windows, the file is called the 'registry' and in Linux the details will be stored as a number of 'configuration files'.</a:t>
            </a:r>
          </a:p>
          <a:p>
            <a:r>
              <a:rPr lang="en-US" dirty="0"/>
              <a:t>Makers of printers, graphics tablets, scanners, digital cameras and so on, will normally provide device drivers for each make of operating system. A device driver for Windows is different from the device driver for Linux.</a:t>
            </a:r>
          </a:p>
          <a:p>
            <a:r>
              <a:rPr lang="en-US" dirty="0"/>
              <a:t>This is why if you remove an operating system such as Windows from a hard disk, and install Linux instead, you will need to make sure you have all the correct device drivers available for each piece of hardware.</a:t>
            </a:r>
          </a:p>
          <a:p>
            <a:endParaRPr lang="en-US" dirty="0"/>
          </a:p>
        </p:txBody>
      </p:sp>
    </p:spTree>
    <p:extLst>
      <p:ext uri="{BB962C8B-B14F-4D97-AF65-F5344CB8AC3E}">
        <p14:creationId xmlns:p14="http://schemas.microsoft.com/office/powerpoint/2010/main" val="14796098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User interface</a:t>
            </a:r>
          </a:p>
          <a:p>
            <a:r>
              <a:rPr lang="en-US" dirty="0"/>
              <a:t>This part of the operating system is directing what you see on the screen (via the device driver) and reacting to your key presses and other inputs. The user interface could be a basic command line interface, as you might find on a server, or it might be a full blown Graphical User Interface (GUI) such as the Mac OS X, Windows or perhaps Gnome on Linux.</a:t>
            </a:r>
          </a:p>
          <a:p>
            <a:pPr marL="0" indent="0">
              <a:buNone/>
            </a:pPr>
            <a:r>
              <a:rPr lang="en-US" b="1" dirty="0"/>
              <a:t>System Utilities</a:t>
            </a:r>
          </a:p>
          <a:p>
            <a:r>
              <a:rPr lang="en-US" dirty="0"/>
              <a:t>This part of the operating system provides all the basic facilities that run in the background without user interaction. For example,</a:t>
            </a:r>
          </a:p>
          <a:p>
            <a:r>
              <a:rPr lang="en-US" dirty="0"/>
              <a:t>Print spool services</a:t>
            </a:r>
          </a:p>
          <a:p>
            <a:r>
              <a:rPr lang="en-US" dirty="0"/>
              <a:t>Cryptographic password management.</a:t>
            </a:r>
          </a:p>
          <a:p>
            <a:r>
              <a:rPr lang="en-US" dirty="0"/>
              <a:t>File management services</a:t>
            </a:r>
          </a:p>
          <a:p>
            <a:r>
              <a:rPr lang="en-US" dirty="0"/>
              <a:t> </a:t>
            </a:r>
          </a:p>
          <a:p>
            <a:endParaRPr lang="en-US" dirty="0"/>
          </a:p>
        </p:txBody>
      </p:sp>
    </p:spTree>
    <p:extLst>
      <p:ext uri="{BB962C8B-B14F-4D97-AF65-F5344CB8AC3E}">
        <p14:creationId xmlns:p14="http://schemas.microsoft.com/office/powerpoint/2010/main" val="2014464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Single </a:t>
            </a:r>
            <a:r>
              <a:rPr lang="en-US" b="1" dirty="0"/>
              <a:t>User, Single application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This type of operating system only has to deal with one person at a time, running one user application at a time.</a:t>
            </a:r>
          </a:p>
          <a:p>
            <a:r>
              <a:rPr lang="en-US" dirty="0"/>
              <a:t>An example of a this kind of operating system would be the operating system of a basic mobile phone or an mp3 player.</a:t>
            </a:r>
          </a:p>
          <a:p>
            <a:r>
              <a:rPr lang="en-US" dirty="0"/>
              <a:t>There can only be one user using the device and that person is only using one of its applications at a time.</a:t>
            </a:r>
          </a:p>
          <a:p>
            <a:r>
              <a:rPr lang="en-US" dirty="0"/>
              <a:t>But it still has the same fundamental parts as all the other types of operating system.</a:t>
            </a:r>
          </a:p>
          <a:p>
            <a:r>
              <a:rPr lang="en-US" dirty="0"/>
              <a:t> </a:t>
            </a:r>
          </a:p>
          <a:p>
            <a:r>
              <a:rPr lang="en-US" b="1" dirty="0"/>
              <a:t>Example of an MP3 player</a:t>
            </a:r>
          </a:p>
          <a:p>
            <a:r>
              <a:rPr lang="en-US" dirty="0"/>
              <a:t>A mp3 player contains a computer to handle all of its functions. It has a small amount of memory and a number of specialist silicon chips.</a:t>
            </a:r>
          </a:p>
          <a:p>
            <a:r>
              <a:rPr lang="en-US" dirty="0"/>
              <a:t>The operating system is installed in memory and runs as soon as you switch on the device.</a:t>
            </a:r>
          </a:p>
          <a:p>
            <a:endParaRPr lang="en-US" dirty="0"/>
          </a:p>
        </p:txBody>
      </p:sp>
    </p:spTree>
    <p:extLst>
      <p:ext uri="{BB962C8B-B14F-4D97-AF65-F5344CB8AC3E}">
        <p14:creationId xmlns:p14="http://schemas.microsoft.com/office/powerpoint/2010/main" val="4235348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6" y="597216"/>
            <a:ext cx="10957974" cy="1280890"/>
          </a:xfrm>
        </p:spPr>
        <p:txBody>
          <a:bodyPr>
            <a:normAutofit fontScale="90000"/>
          </a:bodyPr>
          <a:lstStyle/>
          <a:p>
            <a:r>
              <a:rPr lang="en-US" b="1" dirty="0" smtClean="0"/>
              <a:t/>
            </a:r>
            <a:br>
              <a:rPr lang="en-US" b="1" dirty="0" smtClean="0"/>
            </a:br>
            <a:r>
              <a:rPr lang="en-US" b="1" dirty="0" smtClean="0"/>
              <a:t>Single </a:t>
            </a:r>
            <a:r>
              <a:rPr lang="en-US" b="1" dirty="0"/>
              <a:t>User, Multi-tasking</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You will find this kind of operating system on a personal computer. The operating system is designed mainly with a single user in mind, but it can deal with many applications running at the same time.</a:t>
            </a:r>
          </a:p>
          <a:p>
            <a:r>
              <a:rPr lang="en-US" dirty="0"/>
              <a:t>Another word for Multi-tasking is </a:t>
            </a:r>
            <a:r>
              <a:rPr lang="en-US" b="1" dirty="0" smtClean="0"/>
              <a:t>Multi-programming</a:t>
            </a:r>
          </a:p>
          <a:p>
            <a:r>
              <a:rPr lang="en-US" dirty="0"/>
              <a:t>Example operating systems are</a:t>
            </a:r>
          </a:p>
          <a:p>
            <a:r>
              <a:rPr lang="en-US" dirty="0"/>
              <a:t>Windows</a:t>
            </a:r>
          </a:p>
          <a:p>
            <a:r>
              <a:rPr lang="en-US" dirty="0"/>
              <a:t>Linux</a:t>
            </a:r>
          </a:p>
          <a:p>
            <a:r>
              <a:rPr lang="en-US" dirty="0"/>
              <a:t>Mac OS X</a:t>
            </a:r>
          </a:p>
          <a:p>
            <a:endParaRPr lang="en-US" dirty="0"/>
          </a:p>
        </p:txBody>
      </p:sp>
    </p:spTree>
    <p:extLst>
      <p:ext uri="{BB962C8B-B14F-4D97-AF65-F5344CB8AC3E}">
        <p14:creationId xmlns:p14="http://schemas.microsoft.com/office/powerpoint/2010/main" val="3650232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Components </a:t>
            </a:r>
          </a:p>
        </p:txBody>
      </p:sp>
      <p:sp>
        <p:nvSpPr>
          <p:cNvPr id="3" name="Content Placeholder 2"/>
          <p:cNvSpPr>
            <a:spLocks noGrp="1"/>
          </p:cNvSpPr>
          <p:nvPr>
            <p:ph idx="1"/>
          </p:nvPr>
        </p:nvSpPr>
        <p:spPr>
          <a:xfrm>
            <a:off x="739588" y="2160494"/>
            <a:ext cx="10768737" cy="3777622"/>
          </a:xfrm>
        </p:spPr>
        <p:txBody>
          <a:bodyPr>
            <a:noAutofit/>
          </a:bodyPr>
          <a:lstStyle/>
          <a:p>
            <a:r>
              <a:rPr lang="en-US" b="1" dirty="0" smtClean="0">
                <a:effectLst>
                  <a:outerShdw blurRad="38100" dist="38100" dir="2700000" algn="tl">
                    <a:srgbClr val="000000">
                      <a:alpha val="43137"/>
                    </a:srgbClr>
                  </a:outerShdw>
                </a:effectLst>
              </a:rPr>
              <a:t>Hardware: </a:t>
            </a:r>
          </a:p>
          <a:p>
            <a:pPr lvl="1"/>
            <a:r>
              <a:rPr lang="en-US" dirty="0" smtClean="0"/>
              <a:t>Physical Devices</a:t>
            </a:r>
          </a:p>
          <a:p>
            <a:pPr lvl="1"/>
            <a:r>
              <a:rPr lang="en-US" dirty="0"/>
              <a:t>Provides basic computing resources </a:t>
            </a:r>
            <a:endParaRPr lang="en-US" dirty="0" smtClean="0"/>
          </a:p>
          <a:p>
            <a:r>
              <a:rPr lang="en-US" b="1" dirty="0">
                <a:effectLst>
                  <a:outerShdw blurRad="38100" dist="38100" dir="2700000" algn="tl">
                    <a:srgbClr val="000000">
                      <a:alpha val="43137"/>
                    </a:srgbClr>
                  </a:outerShdw>
                </a:effectLst>
              </a:rPr>
              <a:t>O</a:t>
            </a:r>
            <a:r>
              <a:rPr lang="en-US" b="1" dirty="0" smtClean="0">
                <a:effectLst>
                  <a:outerShdw blurRad="38100" dist="38100" dir="2700000" algn="tl">
                    <a:srgbClr val="000000">
                      <a:alpha val="43137"/>
                    </a:srgbClr>
                  </a:outerShdw>
                </a:effectLst>
              </a:rPr>
              <a:t>perating System:</a:t>
            </a:r>
          </a:p>
          <a:p>
            <a:pPr lvl="1"/>
            <a:r>
              <a:rPr lang="en-US" dirty="0" smtClean="0"/>
              <a:t> Provide simple interface between application program and hardware</a:t>
            </a:r>
          </a:p>
          <a:p>
            <a:pPr lvl="1"/>
            <a:r>
              <a:rPr lang="en-US" dirty="0"/>
              <a:t>Controls and coordinates the use of hardware among application programs. </a:t>
            </a:r>
            <a:endParaRPr lang="en-US" dirty="0" smtClean="0"/>
          </a:p>
          <a:p>
            <a:r>
              <a:rPr lang="en-US" b="1" dirty="0">
                <a:effectLst>
                  <a:outerShdw blurRad="38100" dist="38100" dir="2700000" algn="tl">
                    <a:srgbClr val="000000">
                      <a:alpha val="43137"/>
                    </a:srgbClr>
                  </a:outerShdw>
                </a:effectLst>
              </a:rPr>
              <a:t>Application Programs </a:t>
            </a:r>
            <a:endParaRPr lang="en-US" b="1" dirty="0" smtClean="0">
              <a:effectLst>
                <a:outerShdw blurRad="38100" dist="38100" dir="2700000" algn="tl">
                  <a:srgbClr val="000000">
                    <a:alpha val="43137"/>
                  </a:srgbClr>
                </a:outerShdw>
              </a:effectLst>
            </a:endParaRPr>
          </a:p>
          <a:p>
            <a:pPr lvl="1"/>
            <a:r>
              <a:rPr lang="en-US" dirty="0" smtClean="0"/>
              <a:t> </a:t>
            </a:r>
            <a:r>
              <a:rPr lang="en-US" dirty="0"/>
              <a:t>Solve computing problems of users (compilers, database systems, video games, business programs such as banking software). </a:t>
            </a:r>
            <a:endParaRPr lang="en-US" dirty="0" smtClean="0"/>
          </a:p>
          <a:p>
            <a:r>
              <a:rPr lang="en-US" b="1" dirty="0">
                <a:effectLst>
                  <a:outerShdw blurRad="38100" dist="38100" dir="2700000" algn="tl">
                    <a:srgbClr val="000000">
                      <a:alpha val="43137"/>
                    </a:srgbClr>
                  </a:outerShdw>
                </a:effectLst>
              </a:rPr>
              <a:t>Users  </a:t>
            </a:r>
          </a:p>
          <a:p>
            <a:pPr lvl="1"/>
            <a:r>
              <a:rPr lang="en-US" dirty="0" smtClean="0"/>
              <a:t>People</a:t>
            </a:r>
            <a:r>
              <a:rPr lang="en-US" dirty="0"/>
              <a:t>, machines, other computers </a:t>
            </a:r>
            <a:endParaRPr lang="en-US" dirty="0" smtClean="0"/>
          </a:p>
          <a:p>
            <a:pPr lvl="1"/>
            <a:r>
              <a:rPr lang="en-US" dirty="0" smtClean="0"/>
              <a:t>Interact with system by using application program to perform particular task</a:t>
            </a:r>
          </a:p>
          <a:p>
            <a:pPr marL="457200" lvl="1" indent="0">
              <a:buNone/>
            </a:pPr>
            <a:endParaRPr lang="en-US" dirty="0" smtClean="0"/>
          </a:p>
          <a:p>
            <a:pPr lvl="1"/>
            <a:endParaRPr lang="en-US" dirty="0" smtClean="0"/>
          </a:p>
          <a:p>
            <a:pPr marL="0" indent="0">
              <a:buNone/>
            </a:pPr>
            <a:endParaRPr lang="en-US" dirty="0"/>
          </a:p>
        </p:txBody>
      </p:sp>
      <p:sp>
        <p:nvSpPr>
          <p:cNvPr id="4" name="Rectangle 3"/>
          <p:cNvSpPr/>
          <p:nvPr/>
        </p:nvSpPr>
        <p:spPr>
          <a:xfrm>
            <a:off x="2592925" y="1407459"/>
            <a:ext cx="8686800" cy="7530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t>The basic resource of a computer system are provided by its </a:t>
            </a:r>
          </a:p>
          <a:p>
            <a:pPr algn="ctr"/>
            <a:r>
              <a:rPr lang="en-US" sz="2000" b="1" dirty="0" smtClean="0"/>
              <a:t>Hardware, Software and Data</a:t>
            </a:r>
            <a:endParaRPr lang="en-US" sz="2000" b="1" dirty="0"/>
          </a:p>
        </p:txBody>
      </p:sp>
    </p:spTree>
    <p:extLst>
      <p:ext uri="{BB962C8B-B14F-4D97-AF65-F5344CB8AC3E}">
        <p14:creationId xmlns:p14="http://schemas.microsoft.com/office/powerpoint/2010/main" val="1854443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Multi-User</a:t>
            </a:r>
            <a:r>
              <a:rPr lang="en-US" b="1" dirty="0"/>
              <a:t>, Multi-Tasking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This kind of operating system can be found on Mainframe and Supercomputers.</a:t>
            </a:r>
          </a:p>
          <a:p>
            <a:r>
              <a:rPr lang="en-US" dirty="0"/>
              <a:t>They are highly sophisticated and are designed to handle many people running their </a:t>
            </a:r>
            <a:r>
              <a:rPr lang="en-US" dirty="0" err="1"/>
              <a:t>programmes</a:t>
            </a:r>
            <a:r>
              <a:rPr lang="en-US" dirty="0"/>
              <a:t> on the computer at the same time.</a:t>
            </a:r>
          </a:p>
          <a:p>
            <a:r>
              <a:rPr lang="en-US" dirty="0"/>
              <a:t>Examples of this kind of operating system include various versions of UNIX, Linux, IBM's z/OS, OS/390, MVS and </a:t>
            </a:r>
            <a:r>
              <a:rPr lang="en-US" dirty="0" smtClean="0"/>
              <a:t>VM</a:t>
            </a:r>
          </a:p>
          <a:p>
            <a:r>
              <a:rPr lang="en-US" dirty="0"/>
              <a:t>When a program is being executed in memory, this is called a '</a:t>
            </a:r>
            <a:r>
              <a:rPr lang="en-US" b="1" dirty="0"/>
              <a:t>process</a:t>
            </a:r>
            <a:r>
              <a:rPr lang="en-US" dirty="0"/>
              <a:t>'. You can have many people using the same process at the same time. Each person is running a '</a:t>
            </a:r>
            <a:r>
              <a:rPr lang="en-US" b="1" dirty="0"/>
              <a:t>thread</a:t>
            </a:r>
            <a:r>
              <a:rPr lang="en-US" dirty="0"/>
              <a:t>' of execution within the process.</a:t>
            </a:r>
          </a:p>
          <a:p>
            <a:r>
              <a:rPr lang="en-US" dirty="0"/>
              <a:t>For example, say a programmer, lets call him Joe, wants to compile his source code. The operating system will load the correct compiler into memory as a process and set up a single thread for Joe to start using it.</a:t>
            </a:r>
          </a:p>
          <a:p>
            <a:endParaRPr lang="en-US" dirty="0"/>
          </a:p>
        </p:txBody>
      </p:sp>
    </p:spTree>
    <p:extLst>
      <p:ext uri="{BB962C8B-B14F-4D97-AF65-F5344CB8AC3E}">
        <p14:creationId xmlns:p14="http://schemas.microsoft.com/office/powerpoint/2010/main" val="18170844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Abstract </a:t>
            </a:r>
            <a:r>
              <a:rPr lang="en-US" dirty="0"/>
              <a:t>View of System Components</a:t>
            </a:r>
          </a:p>
        </p:txBody>
      </p:sp>
      <p:pic>
        <p:nvPicPr>
          <p:cNvPr id="4" name="Content Placeholder 3"/>
          <p:cNvPicPr>
            <a:picLocks noGrp="1" noChangeAspect="1"/>
          </p:cNvPicPr>
          <p:nvPr>
            <p:ph idx="1"/>
          </p:nvPr>
        </p:nvPicPr>
        <p:blipFill rotWithShape="1">
          <a:blip r:embed="rId2"/>
          <a:srcRect l="25510" t="20593" r="25609" b="8126"/>
          <a:stretch/>
        </p:blipFill>
        <p:spPr>
          <a:xfrm>
            <a:off x="2783541" y="2097741"/>
            <a:ext cx="7745505" cy="4464966"/>
          </a:xfrm>
          <a:prstGeom prst="rect">
            <a:avLst/>
          </a:prstGeom>
        </p:spPr>
      </p:pic>
    </p:spTree>
    <p:extLst>
      <p:ext uri="{BB962C8B-B14F-4D97-AF65-F5344CB8AC3E}">
        <p14:creationId xmlns:p14="http://schemas.microsoft.com/office/powerpoint/2010/main" val="1160697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Operating </a:t>
            </a:r>
            <a:r>
              <a:rPr lang="en-US" dirty="0"/>
              <a:t>System</a:t>
            </a:r>
          </a:p>
        </p:txBody>
      </p:sp>
      <p:sp>
        <p:nvSpPr>
          <p:cNvPr id="3" name="Content Placeholder 2"/>
          <p:cNvSpPr>
            <a:spLocks noGrp="1"/>
          </p:cNvSpPr>
          <p:nvPr>
            <p:ph idx="1"/>
          </p:nvPr>
        </p:nvSpPr>
        <p:spPr/>
        <p:txBody>
          <a:bodyPr>
            <a:noAutofit/>
          </a:bodyPr>
          <a:lstStyle/>
          <a:p>
            <a:r>
              <a:rPr lang="en-US" sz="2000" dirty="0" smtClean="0"/>
              <a:t>An Operating System is a program that act as intermediately between the user and hardware </a:t>
            </a:r>
          </a:p>
          <a:p>
            <a:r>
              <a:rPr lang="en-US" sz="2000" dirty="0" smtClean="0"/>
              <a:t>O.S </a:t>
            </a:r>
            <a:r>
              <a:rPr lang="en-US" sz="2000" dirty="0"/>
              <a:t>act as </a:t>
            </a:r>
            <a:r>
              <a:rPr lang="en-US" sz="2000" dirty="0" smtClean="0"/>
              <a:t>interface </a:t>
            </a:r>
            <a:r>
              <a:rPr lang="en-US" sz="2000" dirty="0"/>
              <a:t>between the user and hardware </a:t>
            </a:r>
            <a:endParaRPr lang="en-US" sz="2000" dirty="0" smtClean="0"/>
          </a:p>
          <a:p>
            <a:r>
              <a:rPr lang="en-US" sz="2000" dirty="0" smtClean="0"/>
              <a:t>O.S provide an environment where user execute application program</a:t>
            </a:r>
          </a:p>
          <a:p>
            <a:r>
              <a:rPr lang="en-US" sz="2000" dirty="0"/>
              <a:t>OS simplifies and manages the complexity of running application programs efficiently. </a:t>
            </a:r>
          </a:p>
          <a:p>
            <a:r>
              <a:rPr lang="en-US" sz="2000" dirty="0" smtClean="0"/>
              <a:t>O.S </a:t>
            </a:r>
            <a:r>
              <a:rPr lang="en-US" sz="2000" dirty="0"/>
              <a:t>provide proper mean to use these </a:t>
            </a:r>
            <a:r>
              <a:rPr lang="en-US" sz="2000" dirty="0" smtClean="0"/>
              <a:t>component</a:t>
            </a:r>
          </a:p>
          <a:p>
            <a:r>
              <a:rPr lang="en-US" sz="2000" dirty="0" smtClean="0"/>
              <a:t>O.S </a:t>
            </a:r>
            <a:r>
              <a:rPr lang="en-US" sz="2000" dirty="0"/>
              <a:t>is just a government itself that cannot do useful task, it just provide an environment in which another program do useful task </a:t>
            </a:r>
            <a:endParaRPr lang="en-US" sz="2000" dirty="0" smtClean="0"/>
          </a:p>
          <a:p>
            <a:r>
              <a:rPr lang="en-US" sz="2000" dirty="0" smtClean="0"/>
              <a:t>O.S Controls </a:t>
            </a:r>
            <a:r>
              <a:rPr lang="en-US" sz="2000" dirty="0"/>
              <a:t>and coordinates the use of hardware among application </a:t>
            </a:r>
            <a:r>
              <a:rPr lang="en-US" sz="2000" dirty="0" smtClean="0"/>
              <a:t>programs</a:t>
            </a:r>
            <a:r>
              <a:rPr lang="en-US" sz="2000" dirty="0"/>
              <a:t> </a:t>
            </a:r>
            <a:r>
              <a:rPr lang="en-US" sz="2000" dirty="0" smtClean="0"/>
              <a:t>for different user. </a:t>
            </a:r>
          </a:p>
          <a:p>
            <a:r>
              <a:rPr lang="en-US" sz="2000" dirty="0" smtClean="0"/>
              <a:t>Without Operating System computer would be useless</a:t>
            </a:r>
            <a:endParaRPr lang="en-US" sz="2000" dirty="0"/>
          </a:p>
        </p:txBody>
      </p:sp>
    </p:spTree>
    <p:extLst>
      <p:ext uri="{BB962C8B-B14F-4D97-AF65-F5344CB8AC3E}">
        <p14:creationId xmlns:p14="http://schemas.microsoft.com/office/powerpoint/2010/main" val="3132925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Operating System</a:t>
            </a:r>
          </a:p>
        </p:txBody>
      </p:sp>
      <p:sp>
        <p:nvSpPr>
          <p:cNvPr id="4" name="Rectangle 1"/>
          <p:cNvSpPr>
            <a:spLocks noGrp="1" noChangeArrowheads="1"/>
          </p:cNvSpPr>
          <p:nvPr>
            <p:ph idx="1"/>
          </p:nvPr>
        </p:nvSpPr>
        <p:spPr bwMode="auto">
          <a:xfrm>
            <a:off x="564776" y="1624859"/>
            <a:ext cx="1119415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Manages the computer’s resources</a:t>
            </a:r>
            <a:r>
              <a:rPr kumimoji="0" lang="en-US" altLang="en-US" sz="2400" b="0" i="0" u="none" strike="noStrike" cap="none" normalizeH="0" dirty="0" smtClean="0">
                <a:ln>
                  <a:noFill/>
                </a:ln>
                <a:solidFill>
                  <a:schemeClr val="tx1"/>
                </a:solidFill>
                <a:effectLst/>
              </a:rPr>
              <a:t> </a:t>
            </a:r>
            <a:r>
              <a:rPr kumimoji="0" lang="en-US" altLang="en-US" sz="2400" b="0" i="0" u="none" strike="noStrike" cap="none" normalizeH="0" baseline="0" dirty="0" smtClean="0">
                <a:ln>
                  <a:noFill/>
                </a:ln>
                <a:solidFill>
                  <a:schemeClr val="tx1"/>
                </a:solidFill>
                <a:effectLst/>
              </a:rPr>
              <a:t>(hardware, abstract resources,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It’s a resource allocator.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It is also used to control programs to prevent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errors and improper computer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It is interrupt driven.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endParaRPr kumimoji="0" lang="en-US" altLang="en-US" sz="2400" b="0" i="0" u="none" strike="noStrike" cap="none" normalizeH="0" baseline="0" dirty="0" smtClean="0">
              <a:ln>
                <a:noFill/>
              </a:ln>
              <a:solidFill>
                <a:schemeClr val="tx1"/>
              </a:solidFill>
              <a:effectLst/>
            </a:endParaRPr>
          </a:p>
        </p:txBody>
      </p:sp>
      <p:sp>
        <p:nvSpPr>
          <p:cNvPr id="3" name="Rounded Rectangle 2"/>
          <p:cNvSpPr/>
          <p:nvPr/>
        </p:nvSpPr>
        <p:spPr>
          <a:xfrm>
            <a:off x="2084294" y="4426207"/>
            <a:ext cx="9076765" cy="189391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smtClean="0">
                <a:solidFill>
                  <a:srgbClr val="FFC000"/>
                </a:solidFill>
                <a:effectLst>
                  <a:outerShdw blurRad="38100" dist="38100" dir="2700000" algn="tl">
                    <a:srgbClr val="000000">
                      <a:alpha val="43137"/>
                    </a:srgbClr>
                  </a:outerShdw>
                </a:effectLst>
              </a:rPr>
              <a:t>In the 1960s, Moore’s Law predicted </a:t>
            </a:r>
            <a:r>
              <a:rPr lang="en-US" sz="2000" b="1" dirty="0">
                <a:solidFill>
                  <a:srgbClr val="FFC000"/>
                </a:solidFill>
                <a:effectLst>
                  <a:outerShdw blurRad="38100" dist="38100" dir="2700000" algn="tl">
                    <a:srgbClr val="000000">
                      <a:alpha val="43137"/>
                    </a:srgbClr>
                  </a:outerShdw>
                </a:effectLst>
              </a:rPr>
              <a:t>that the number of transistors on an integrated circuit would double every eighteen months, and that prediction has held true. Computers gained in functionality and shrunk in size, leading  to a vast number of uses and a vast number and variety of operating systems. </a:t>
            </a:r>
          </a:p>
        </p:txBody>
      </p:sp>
    </p:spTree>
    <p:extLst>
      <p:ext uri="{BB962C8B-B14F-4D97-AF65-F5344CB8AC3E}">
        <p14:creationId xmlns:p14="http://schemas.microsoft.com/office/powerpoint/2010/main" val="3099547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Goal </a:t>
            </a:r>
            <a:r>
              <a:rPr lang="en-US" dirty="0"/>
              <a:t>of O.S</a:t>
            </a:r>
          </a:p>
        </p:txBody>
      </p:sp>
      <p:sp>
        <p:nvSpPr>
          <p:cNvPr id="3" name="Content Placeholder 2"/>
          <p:cNvSpPr>
            <a:spLocks noGrp="1"/>
          </p:cNvSpPr>
          <p:nvPr>
            <p:ph idx="1"/>
          </p:nvPr>
        </p:nvSpPr>
        <p:spPr/>
        <p:txBody>
          <a:bodyPr/>
          <a:lstStyle/>
          <a:p>
            <a:endParaRPr lang="en-US" dirty="0"/>
          </a:p>
        </p:txBody>
      </p:sp>
      <p:grpSp>
        <p:nvGrpSpPr>
          <p:cNvPr id="9" name="Group 8"/>
          <p:cNvGrpSpPr/>
          <p:nvPr/>
        </p:nvGrpSpPr>
        <p:grpSpPr>
          <a:xfrm>
            <a:off x="1646215" y="2368609"/>
            <a:ext cx="10227539" cy="3225364"/>
            <a:chOff x="1646215" y="2368609"/>
            <a:chExt cx="10227539" cy="3225364"/>
          </a:xfrm>
        </p:grpSpPr>
        <p:sp>
          <p:nvSpPr>
            <p:cNvPr id="4" name="Diamond 3"/>
            <p:cNvSpPr/>
            <p:nvPr/>
          </p:nvSpPr>
          <p:spPr>
            <a:xfrm>
              <a:off x="5876364" y="3711384"/>
              <a:ext cx="1922930" cy="1882589"/>
            </a:xfrm>
            <a:prstGeom prst="diamon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b="1" dirty="0" smtClean="0">
                  <a:solidFill>
                    <a:srgbClr val="002060"/>
                  </a:solidFill>
                  <a:effectLst>
                    <a:outerShdw blurRad="38100" dist="38100" dir="2700000" algn="tl">
                      <a:srgbClr val="000000">
                        <a:alpha val="43137"/>
                      </a:srgbClr>
                    </a:outerShdw>
                  </a:effectLst>
                </a:rPr>
                <a:t>O.S</a:t>
              </a:r>
              <a:endParaRPr lang="en-US" b="1" dirty="0">
                <a:solidFill>
                  <a:srgbClr val="002060"/>
                </a:solidFill>
                <a:effectLst>
                  <a:outerShdw blurRad="38100" dist="38100" dir="2700000" algn="tl">
                    <a:srgbClr val="000000">
                      <a:alpha val="43137"/>
                    </a:srgbClr>
                  </a:outerShdw>
                </a:effectLst>
              </a:endParaRPr>
            </a:p>
          </p:txBody>
        </p:sp>
        <p:sp>
          <p:nvSpPr>
            <p:cNvPr id="6" name="Oval Callout 5"/>
            <p:cNvSpPr/>
            <p:nvPr/>
          </p:nvSpPr>
          <p:spPr>
            <a:xfrm>
              <a:off x="7032813" y="2368609"/>
              <a:ext cx="4840941" cy="1816474"/>
            </a:xfrm>
            <a:prstGeom prst="wedgeEllipseCallout">
              <a:avLst>
                <a:gd name="adj1" fmla="val -42591"/>
                <a:gd name="adj2" fmla="val 58058"/>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t>Secondary Goal:</a:t>
              </a:r>
            </a:p>
            <a:p>
              <a:pPr lvl="1"/>
              <a:r>
                <a:rPr lang="en-US" dirty="0" smtClean="0"/>
                <a:t>The Secondary Goal of O.S is to use the computer in efficient manner</a:t>
              </a:r>
            </a:p>
          </p:txBody>
        </p:sp>
        <p:sp>
          <p:nvSpPr>
            <p:cNvPr id="8" name="Oval Callout 7"/>
            <p:cNvSpPr/>
            <p:nvPr/>
          </p:nvSpPr>
          <p:spPr>
            <a:xfrm>
              <a:off x="1646215" y="2396065"/>
              <a:ext cx="4779776" cy="1958288"/>
            </a:xfrm>
            <a:prstGeom prst="wedgeEllipseCallout">
              <a:avLst>
                <a:gd name="adj1" fmla="val 45793"/>
                <a:gd name="adj2" fmla="val 47178"/>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t>Primary Goal:</a:t>
              </a:r>
            </a:p>
            <a:p>
              <a:pPr lvl="1"/>
              <a:r>
                <a:rPr lang="en-US" dirty="0" smtClean="0"/>
                <a:t>The Primary Goal of O.S is to make the computer more convenient to user</a:t>
              </a:r>
            </a:p>
          </p:txBody>
        </p:sp>
      </p:grpSp>
    </p:spTree>
    <p:extLst>
      <p:ext uri="{BB962C8B-B14F-4D97-AF65-F5344CB8AC3E}">
        <p14:creationId xmlns:p14="http://schemas.microsoft.com/office/powerpoint/2010/main" val="3328480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grayscl/>
          </a:blip>
          <a:srcRect l="8570" t="18626" r="40004" b="9482"/>
          <a:stretch/>
        </p:blipFill>
        <p:spPr>
          <a:xfrm>
            <a:off x="1385047" y="470648"/>
            <a:ext cx="9837177" cy="6109797"/>
          </a:xfrm>
          <a:prstGeom prst="rect">
            <a:avLst/>
          </a:prstGeom>
        </p:spPr>
      </p:pic>
    </p:spTree>
    <p:extLst>
      <p:ext uri="{BB962C8B-B14F-4D97-AF65-F5344CB8AC3E}">
        <p14:creationId xmlns:p14="http://schemas.microsoft.com/office/powerpoint/2010/main" val="1443427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l="21977" t="35354" r="53411" b="26565"/>
          <a:stretch/>
        </p:blipFill>
        <p:spPr>
          <a:xfrm>
            <a:off x="3697940" y="1506615"/>
            <a:ext cx="5634319" cy="4901403"/>
          </a:xfrm>
          <a:prstGeom prst="rect">
            <a:avLst/>
          </a:prstGeom>
        </p:spPr>
      </p:pic>
    </p:spTree>
    <p:extLst>
      <p:ext uri="{BB962C8B-B14F-4D97-AF65-F5344CB8AC3E}">
        <p14:creationId xmlns:p14="http://schemas.microsoft.com/office/powerpoint/2010/main" val="12217314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Some </a:t>
            </a:r>
            <a:r>
              <a:rPr lang="en-US" sz="4000" b="1" dirty="0">
                <a:effectLst>
                  <a:outerShdw blurRad="38100" dist="38100" dir="2700000" algn="tl">
                    <a:srgbClr val="000000">
                      <a:alpha val="43137"/>
                    </a:srgbClr>
                  </a:outerShdw>
                </a:effectLst>
              </a:rPr>
              <a:t>OS </a:t>
            </a:r>
            <a:r>
              <a:rPr lang="en-US" sz="4000" b="1" dirty="0" smtClean="0">
                <a:effectLst>
                  <a:outerShdw blurRad="38100" dist="38100" dir="2700000" algn="tl">
                    <a:srgbClr val="000000">
                      <a:alpha val="43137"/>
                    </a:srgbClr>
                  </a:outerShdw>
                </a:effectLst>
              </a:rPr>
              <a:t>Tasks</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marL="0" indent="0">
              <a:buNone/>
            </a:pPr>
            <a:r>
              <a:rPr lang="en-US" sz="3200" b="1" dirty="0">
                <a:solidFill>
                  <a:srgbClr val="C00000"/>
                </a:solidFill>
                <a:effectLst>
                  <a:outerShdw blurRad="38100" dist="38100" dir="2700000" algn="tl">
                    <a:srgbClr val="000000">
                      <a:alpha val="43137"/>
                    </a:srgbClr>
                  </a:outerShdw>
                </a:effectLst>
              </a:rPr>
              <a:t>Program Execution</a:t>
            </a:r>
          </a:p>
          <a:p>
            <a:r>
              <a:rPr lang="en-US" sz="1600" dirty="0"/>
              <a:t>An OS has to be able to load a program into memory and run that program. Also, this program needs to be able to end execution, whether normally or abnormally.</a:t>
            </a:r>
          </a:p>
          <a:p>
            <a:pPr marL="0" indent="0">
              <a:buNone/>
            </a:pPr>
            <a:r>
              <a:rPr lang="en-US" sz="3200" b="1" dirty="0" smtClean="0">
                <a:solidFill>
                  <a:srgbClr val="C00000"/>
                </a:solidFill>
                <a:effectLst>
                  <a:outerShdw blurRad="38100" dist="38100" dir="2700000" algn="tl">
                    <a:srgbClr val="000000">
                      <a:alpha val="43137"/>
                    </a:srgbClr>
                  </a:outerShdw>
                </a:effectLst>
              </a:rPr>
              <a:t>I/O </a:t>
            </a:r>
            <a:r>
              <a:rPr lang="en-US" sz="3200" b="1" dirty="0">
                <a:solidFill>
                  <a:srgbClr val="C00000"/>
                </a:solidFill>
                <a:effectLst>
                  <a:outerShdw blurRad="38100" dist="38100" dir="2700000" algn="tl">
                    <a:srgbClr val="000000">
                      <a:alpha val="43137"/>
                    </a:srgbClr>
                  </a:outerShdw>
                </a:effectLst>
              </a:rPr>
              <a:t>Operations</a:t>
            </a:r>
          </a:p>
          <a:p>
            <a:r>
              <a:rPr lang="en-US" sz="1600" dirty="0"/>
              <a:t>A running program may require I/O in the form of a file or an output device.</a:t>
            </a:r>
          </a:p>
          <a:p>
            <a:r>
              <a:rPr lang="en-US" sz="1600" dirty="0"/>
              <a:t>Due to a security or efficiency need, users often do not control I/O, so the OS must provide the means for I/O.</a:t>
            </a:r>
          </a:p>
          <a:p>
            <a:pPr marL="0" indent="0">
              <a:buNone/>
            </a:pPr>
            <a:r>
              <a:rPr lang="en-US" sz="3200" b="1" dirty="0">
                <a:solidFill>
                  <a:srgbClr val="C00000"/>
                </a:solidFill>
                <a:effectLst>
                  <a:outerShdw blurRad="38100" dist="38100" dir="2700000" algn="tl">
                    <a:srgbClr val="000000">
                      <a:alpha val="43137"/>
                    </a:srgbClr>
                  </a:outerShdw>
                </a:effectLst>
              </a:rPr>
              <a:t>File-system manipulation</a:t>
            </a:r>
          </a:p>
          <a:p>
            <a:r>
              <a:rPr lang="en-US" sz="1600" dirty="0"/>
              <a:t>Programs need to able to read and write to files, also delete, rename, and remove them.</a:t>
            </a:r>
          </a:p>
          <a:p>
            <a:r>
              <a:rPr lang="en-US" sz="1600" dirty="0"/>
              <a:t>It is also necessary that files have permission functionality to provide additional security.</a:t>
            </a:r>
          </a:p>
          <a:p>
            <a:endParaRPr lang="en-US" sz="1600" dirty="0"/>
          </a:p>
        </p:txBody>
      </p:sp>
    </p:spTree>
    <p:extLst>
      <p:ext uri="{BB962C8B-B14F-4D97-AF65-F5344CB8AC3E}">
        <p14:creationId xmlns:p14="http://schemas.microsoft.com/office/powerpoint/2010/main" val="1001087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192</TotalTime>
  <Words>1311</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Georgia</vt:lpstr>
      <vt:lpstr>Wingdings</vt:lpstr>
      <vt:lpstr>Banded</vt:lpstr>
      <vt:lpstr>Operating System (O.S)</vt:lpstr>
      <vt:lpstr>Computer System Components </vt:lpstr>
      <vt:lpstr> Abstract View of System Components</vt:lpstr>
      <vt:lpstr> Operating System</vt:lpstr>
      <vt:lpstr> Operating System</vt:lpstr>
      <vt:lpstr> Goal of O.S</vt:lpstr>
      <vt:lpstr>PowerPoint Presentation</vt:lpstr>
      <vt:lpstr>PowerPoint Presentation</vt:lpstr>
      <vt:lpstr> Some OS Tasks</vt:lpstr>
      <vt:lpstr>OS Tasks</vt:lpstr>
      <vt:lpstr>OS Efficiency Functions </vt:lpstr>
      <vt:lpstr> What is a kernel, what is an operating system?</vt:lpstr>
      <vt:lpstr> Kernel</vt:lpstr>
      <vt:lpstr> Parts of an operating system </vt:lpstr>
      <vt:lpstr>PowerPoint Presentation</vt:lpstr>
      <vt:lpstr>PowerPoint Presentation</vt:lpstr>
      <vt:lpstr>PowerPoint Presentation</vt:lpstr>
      <vt:lpstr> Single User, Single application </vt:lpstr>
      <vt:lpstr> Single User, Multi-tasking  </vt:lpstr>
      <vt:lpstr> Multi-User, Multi-Tasking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SANA IRSHAD</dc:creator>
  <cp:lastModifiedBy>SANA IRSHAD</cp:lastModifiedBy>
  <cp:revision>20</cp:revision>
  <dcterms:created xsi:type="dcterms:W3CDTF">2015-10-17T09:28:52Z</dcterms:created>
  <dcterms:modified xsi:type="dcterms:W3CDTF">2016-04-30T11:01:55Z</dcterms:modified>
</cp:coreProperties>
</file>