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8B3A1-FAD9-4362-83D0-435B2F200F75}" type="doc">
      <dgm:prSet loTypeId="urn:microsoft.com/office/officeart/2008/layout/VerticalCircleList" loCatId="list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E0CA48E7-83E9-4926-AA7A-6C0EAC0894FC}">
      <dgm:prSet phldrT="[Text]" custT="1"/>
      <dgm:spPr/>
      <dgm:t>
        <a:bodyPr/>
        <a:lstStyle/>
        <a:p>
          <a:r>
            <a: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System Call</a:t>
          </a:r>
          <a:endParaRPr lang="en-US" sz="4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2B4203-6448-4762-B37F-9D851C76AD07}" cxnId="{E7FDDDF3-82A7-4F21-982F-9CF636F8376A}" type="parTrans">
      <dgm:prSet/>
      <dgm:spPr/>
      <dgm:t>
        <a:bodyPr/>
        <a:lstStyle/>
        <a:p>
          <a:endParaRPr lang="en-US"/>
        </a:p>
      </dgm:t>
    </dgm:pt>
    <dgm:pt modelId="{9C9785EC-EB50-4874-948A-A70672A91230}" cxnId="{E7FDDDF3-82A7-4F21-982F-9CF636F8376A}" type="sibTrans">
      <dgm:prSet/>
      <dgm:spPr/>
      <dgm:t>
        <a:bodyPr/>
        <a:lstStyle/>
        <a:p>
          <a:endParaRPr lang="en-US"/>
        </a:p>
      </dgm:t>
    </dgm:pt>
    <dgm:pt modelId="{C5F3187B-B82E-4CC0-B23F-381DC42E552C}">
      <dgm:prSet phldrT="[Text]" custT="1"/>
      <dgm:spPr/>
      <dgm:t>
        <a:bodyPr/>
        <a:lstStyle/>
        <a:p>
          <a:r>
            <a: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System Program</a:t>
          </a:r>
          <a:endParaRPr lang="en-US" sz="4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839AB3-6CDC-46C9-BA1F-0BC43177B8DF}" cxnId="{6E10C7DC-36A6-4AC0-A86E-5AAB133BBD7B}" type="parTrans">
      <dgm:prSet/>
      <dgm:spPr/>
      <dgm:t>
        <a:bodyPr/>
        <a:lstStyle/>
        <a:p>
          <a:endParaRPr lang="en-US"/>
        </a:p>
      </dgm:t>
    </dgm:pt>
    <dgm:pt modelId="{92C86CA6-0296-446E-BB40-93059CAD41B9}" cxnId="{6E10C7DC-36A6-4AC0-A86E-5AAB133BBD7B}" type="sibTrans">
      <dgm:prSet/>
      <dgm:spPr/>
      <dgm:t>
        <a:bodyPr/>
        <a:lstStyle/>
        <a:p>
          <a:endParaRPr lang="en-US"/>
        </a:p>
      </dgm:t>
    </dgm:pt>
    <dgm:pt modelId="{0353E7ED-069D-4BE8-BBD8-05D533899F63}" type="pres">
      <dgm:prSet presAssocID="{9178B3A1-FAD9-4362-83D0-435B2F200F75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BABB0257-2300-4611-A5F7-3A256F60608E}" type="pres">
      <dgm:prSet presAssocID="{E0CA48E7-83E9-4926-AA7A-6C0EAC0894FC}" presName="noChildren" presStyleCnt="0"/>
      <dgm:spPr/>
    </dgm:pt>
    <dgm:pt modelId="{A213BD78-5B19-42F7-A8F3-D616634305C1}" type="pres">
      <dgm:prSet presAssocID="{E0CA48E7-83E9-4926-AA7A-6C0EAC0894FC}" presName="gap" presStyleCnt="0"/>
      <dgm:spPr/>
    </dgm:pt>
    <dgm:pt modelId="{E1E22ED9-24F2-4099-B0F5-9FB80469F206}" type="pres">
      <dgm:prSet presAssocID="{E0CA48E7-83E9-4926-AA7A-6C0EAC0894FC}" presName="medCircle2" presStyleLbl="vennNode1" presStyleIdx="0" presStyleCnt="2" custLinFactNeighborX="-27221" custLinFactNeighborY="-2178"/>
      <dgm:spPr/>
    </dgm:pt>
    <dgm:pt modelId="{8EEC936B-F87C-4F69-B9F2-683EB56A5D6F}" type="pres">
      <dgm:prSet presAssocID="{E0CA48E7-83E9-4926-AA7A-6C0EAC0894FC}" presName="txLvlOnly1" presStyleLbl="revTx" presStyleIdx="0" presStyleCnt="2"/>
      <dgm:spPr/>
      <dgm:t>
        <a:bodyPr/>
        <a:lstStyle/>
        <a:p>
          <a:endParaRPr lang="en-US"/>
        </a:p>
      </dgm:t>
    </dgm:pt>
    <dgm:pt modelId="{CDA2AE01-1B9F-4ED3-9CAC-799734DFBE05}" type="pres">
      <dgm:prSet presAssocID="{C5F3187B-B82E-4CC0-B23F-381DC42E552C}" presName="noChildren" presStyleCnt="0"/>
      <dgm:spPr/>
    </dgm:pt>
    <dgm:pt modelId="{4985AC4E-C0A9-49E7-B147-BBA0CD9232D7}" type="pres">
      <dgm:prSet presAssocID="{C5F3187B-B82E-4CC0-B23F-381DC42E552C}" presName="gap" presStyleCnt="0"/>
      <dgm:spPr/>
    </dgm:pt>
    <dgm:pt modelId="{EBD5A6D8-C583-4078-ADBD-5BDB43526CFE}" type="pres">
      <dgm:prSet presAssocID="{C5F3187B-B82E-4CC0-B23F-381DC42E552C}" presName="medCircle2" presStyleLbl="vennNode1" presStyleIdx="1" presStyleCnt="2" custLinFactNeighborX="-26132"/>
      <dgm:spPr/>
    </dgm:pt>
    <dgm:pt modelId="{DA7850B6-978C-4E90-9080-47E315833481}" type="pres">
      <dgm:prSet presAssocID="{C5F3187B-B82E-4CC0-B23F-381DC42E552C}" presName="txLvlOnly1" presStyleLbl="revTx" presStyleIdx="1" presStyleCnt="2"/>
      <dgm:spPr/>
      <dgm:t>
        <a:bodyPr/>
        <a:lstStyle/>
        <a:p>
          <a:endParaRPr lang="en-US"/>
        </a:p>
      </dgm:t>
    </dgm:pt>
  </dgm:ptLst>
  <dgm:cxnLst>
    <dgm:cxn modelId="{3B794E2E-E330-4D49-959B-84AEEAE6CFEA}" type="presOf" srcId="{E0CA48E7-83E9-4926-AA7A-6C0EAC0894FC}" destId="{8EEC936B-F87C-4F69-B9F2-683EB56A5D6F}" srcOrd="0" destOrd="0" presId="urn:microsoft.com/office/officeart/2008/layout/VerticalCircleList"/>
    <dgm:cxn modelId="{500B9E5C-4C2C-45AC-BC46-CC31C86A74DB}" type="presOf" srcId="{9178B3A1-FAD9-4362-83D0-435B2F200F75}" destId="{0353E7ED-069D-4BE8-BBD8-05D533899F63}" srcOrd="0" destOrd="0" presId="urn:microsoft.com/office/officeart/2008/layout/VerticalCircleList"/>
    <dgm:cxn modelId="{E7FDDDF3-82A7-4F21-982F-9CF636F8376A}" srcId="{9178B3A1-FAD9-4362-83D0-435B2F200F75}" destId="{E0CA48E7-83E9-4926-AA7A-6C0EAC0894FC}" srcOrd="0" destOrd="0" parTransId="{AB2B4203-6448-4762-B37F-9D851C76AD07}" sibTransId="{9C9785EC-EB50-4874-948A-A70672A91230}"/>
    <dgm:cxn modelId="{889C4AD3-9629-464F-A9E5-8A740C2DCDE5}" type="presOf" srcId="{C5F3187B-B82E-4CC0-B23F-381DC42E552C}" destId="{DA7850B6-978C-4E90-9080-47E315833481}" srcOrd="0" destOrd="0" presId="urn:microsoft.com/office/officeart/2008/layout/VerticalCircleList"/>
    <dgm:cxn modelId="{6E10C7DC-36A6-4AC0-A86E-5AAB133BBD7B}" srcId="{9178B3A1-FAD9-4362-83D0-435B2F200F75}" destId="{C5F3187B-B82E-4CC0-B23F-381DC42E552C}" srcOrd="1" destOrd="0" parTransId="{D4839AB3-6CDC-46C9-BA1F-0BC43177B8DF}" sibTransId="{92C86CA6-0296-446E-BB40-93059CAD41B9}"/>
    <dgm:cxn modelId="{206EED75-1A1D-41D0-8E73-DF7FFDB1E29E}" type="presParOf" srcId="{0353E7ED-069D-4BE8-BBD8-05D533899F63}" destId="{BABB0257-2300-4611-A5F7-3A256F60608E}" srcOrd="0" destOrd="0" presId="urn:microsoft.com/office/officeart/2008/layout/VerticalCircleList"/>
    <dgm:cxn modelId="{D7EABBE3-A88E-43BE-9631-8F5DB7FB8E2E}" type="presParOf" srcId="{BABB0257-2300-4611-A5F7-3A256F60608E}" destId="{A213BD78-5B19-42F7-A8F3-D616634305C1}" srcOrd="0" destOrd="0" presId="urn:microsoft.com/office/officeart/2008/layout/VerticalCircleList"/>
    <dgm:cxn modelId="{3FEC5A1A-B30E-4F84-877F-36496CD6AAD6}" type="presParOf" srcId="{BABB0257-2300-4611-A5F7-3A256F60608E}" destId="{E1E22ED9-24F2-4099-B0F5-9FB80469F206}" srcOrd="1" destOrd="0" presId="urn:microsoft.com/office/officeart/2008/layout/VerticalCircleList"/>
    <dgm:cxn modelId="{852A229E-919C-4DF6-A1B6-C4B2BA47961D}" type="presParOf" srcId="{BABB0257-2300-4611-A5F7-3A256F60608E}" destId="{8EEC936B-F87C-4F69-B9F2-683EB56A5D6F}" srcOrd="2" destOrd="0" presId="urn:microsoft.com/office/officeart/2008/layout/VerticalCircleList"/>
    <dgm:cxn modelId="{2EB4F7D4-8E57-419E-A3D4-DAB1CB06F6A3}" type="presParOf" srcId="{0353E7ED-069D-4BE8-BBD8-05D533899F63}" destId="{CDA2AE01-1B9F-4ED3-9CAC-799734DFBE05}" srcOrd="1" destOrd="0" presId="urn:microsoft.com/office/officeart/2008/layout/VerticalCircleList"/>
    <dgm:cxn modelId="{EFD2799B-B1EF-44DA-A842-C1642A5FD84F}" type="presParOf" srcId="{CDA2AE01-1B9F-4ED3-9CAC-799734DFBE05}" destId="{4985AC4E-C0A9-49E7-B147-BBA0CD9232D7}" srcOrd="0" destOrd="0" presId="urn:microsoft.com/office/officeart/2008/layout/VerticalCircleList"/>
    <dgm:cxn modelId="{5EC66F90-9E40-4E4F-A98F-759BABC0C4C8}" type="presParOf" srcId="{CDA2AE01-1B9F-4ED3-9CAC-799734DFBE05}" destId="{EBD5A6D8-C583-4078-ADBD-5BDB43526CFE}" srcOrd="1" destOrd="0" presId="urn:microsoft.com/office/officeart/2008/layout/VerticalCircleList"/>
    <dgm:cxn modelId="{F7C14F05-FF08-4B5E-B1E7-D22A712EC8AE}" type="presParOf" srcId="{CDA2AE01-1B9F-4ED3-9CAC-799734DFBE05}" destId="{DA7850B6-978C-4E90-9080-47E31583348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22ED9-24F2-4099-B0F5-9FB80469F206}">
      <dsp:nvSpPr>
        <dsp:cNvPr id="0" name=""/>
        <dsp:cNvSpPr/>
      </dsp:nvSpPr>
      <dsp:spPr>
        <a:xfrm>
          <a:off x="0" y="175884"/>
          <a:ext cx="1332992" cy="1332992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8EEC936B-F87C-4F69-B9F2-683EB56A5D6F}">
      <dsp:nvSpPr>
        <dsp:cNvPr id="0" name=""/>
        <dsp:cNvSpPr/>
      </dsp:nvSpPr>
      <dsp:spPr>
        <a:xfrm>
          <a:off x="1016000" y="204917"/>
          <a:ext cx="7112000" cy="1332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System Call</a:t>
          </a:r>
          <a:endParaRPr lang="en-US" sz="4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16000" y="204917"/>
        <a:ext cx="7112000" cy="1332992"/>
      </dsp:txXfrm>
    </dsp:sp>
    <dsp:sp modelId="{EBD5A6D8-C583-4078-ADBD-5BDB43526CFE}">
      <dsp:nvSpPr>
        <dsp:cNvPr id="0" name=""/>
        <dsp:cNvSpPr/>
      </dsp:nvSpPr>
      <dsp:spPr>
        <a:xfrm>
          <a:off x="1166" y="1537909"/>
          <a:ext cx="1332992" cy="1332992"/>
        </a:xfrm>
        <a:prstGeom prst="ellipse">
          <a:avLst/>
        </a:prstGeom>
        <a:solidFill>
          <a:schemeClr val="accent1">
            <a:shade val="80000"/>
            <a:alpha val="50000"/>
            <a:hueOff val="130"/>
            <a:satOff val="-943"/>
            <a:lumOff val="4560"/>
            <a:alphaOff val="3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DA7850B6-978C-4E90-9080-47E315833481}">
      <dsp:nvSpPr>
        <dsp:cNvPr id="0" name=""/>
        <dsp:cNvSpPr/>
      </dsp:nvSpPr>
      <dsp:spPr>
        <a:xfrm>
          <a:off x="1016000" y="1537909"/>
          <a:ext cx="7112000" cy="1332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System Program</a:t>
          </a:r>
          <a:endParaRPr lang="en-US" sz="4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16000" y="1537909"/>
        <a:ext cx="7112000" cy="1332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ECD-F358-4D20-99D4-1EC16F286B7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48C5F-5FFF-49FC-BFE6-75E59A6274F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48C5F-5FFF-49FC-BFE6-75E59A6274F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29F7B75-2456-4228-8D3C-933E7CD1F61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2DB-91AB-4B99-B4C0-5C0856C2C35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46D3B80-030A-4279-9E0B-4FC28ABE139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84AB-5F56-4D39-86FA-E74E33C2849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5C0E28-C4D7-4464-8E59-43A698F4543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D4AA-A811-45D9-897E-6F5AA24BF62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2106-04A7-45C1-9327-37037F75A87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3613-2FE3-4211-9F28-26B32E1F705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133D-538E-478D-910B-9BF4199A234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8EF8-5F62-49D0-B599-F3D15B553CD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3792-F7F8-4E86-B3B2-219EC024EF4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1DA7468-44E4-43A0-957E-5F3357489C1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93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94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884" y="2126873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(O.S)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3718" y="3902310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Lect-4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  <p:pic>
        <p:nvPicPr>
          <p:cNvPr id="1026" name="Picture 2" descr="http://irishtechnews.net/ITN3/wp-content/uploads/2013/11/operating-system-logo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871" y="4573274"/>
            <a:ext cx="5876364" cy="203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1"/>
          <a:srcRect l="42119" t="49324" r="41256" b="34270"/>
          <a:stretch>
            <a:fillRect/>
          </a:stretch>
        </p:blipFill>
        <p:spPr>
          <a:xfrm>
            <a:off x="3612777" y="2090566"/>
            <a:ext cx="5184752" cy="4514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Program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System program provide basic function to user so that they </a:t>
            </a:r>
            <a:r>
              <a:rPr lang="en-US" sz="2800" dirty="0" err="1" smtClean="0"/>
              <a:t>dont</a:t>
            </a:r>
            <a:r>
              <a:rPr lang="en-US" sz="2800" dirty="0" smtClean="0"/>
              <a:t> need to write their own environment for program development(compiler, editor) and program execution(shell)</a:t>
            </a:r>
            <a:endParaRPr lang="en-US" sz="2800" dirty="0" smtClean="0"/>
          </a:p>
          <a:p>
            <a:r>
              <a:rPr lang="en-US" sz="2800" dirty="0" smtClean="0"/>
              <a:t>In some sense they are the bundle of System call </a:t>
            </a:r>
            <a:endParaRPr lang="en-US" sz="2800" dirty="0" smtClean="0"/>
          </a:p>
          <a:p>
            <a:r>
              <a:rPr lang="en-US" sz="2800" dirty="0" smtClean="0"/>
              <a:t>It is also known as System Utilization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System Program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File Management</a:t>
            </a:r>
            <a:endParaRPr lang="en-US" sz="2800" dirty="0" smtClean="0"/>
          </a:p>
          <a:p>
            <a:r>
              <a:rPr lang="en-US" sz="2800" dirty="0" smtClean="0"/>
              <a:t>Status Management</a:t>
            </a:r>
            <a:endParaRPr lang="en-US" sz="2800" dirty="0" smtClean="0"/>
          </a:p>
          <a:p>
            <a:r>
              <a:rPr lang="en-US" sz="2800" dirty="0" smtClean="0"/>
              <a:t>File Modification</a:t>
            </a:r>
            <a:endParaRPr lang="en-US" sz="2800" dirty="0" smtClean="0"/>
          </a:p>
          <a:p>
            <a:r>
              <a:rPr lang="en-US" sz="2800" dirty="0" smtClean="0"/>
              <a:t>Program language support</a:t>
            </a:r>
            <a:endParaRPr lang="en-US" sz="2800" dirty="0" smtClean="0"/>
          </a:p>
          <a:p>
            <a:r>
              <a:rPr lang="en-US" sz="2800" dirty="0" smtClean="0"/>
              <a:t>Program loading and execution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System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24" y="1799771"/>
            <a:ext cx="10697788" cy="49058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Management:</a:t>
            </a:r>
            <a:endParaRPr lang="en-US" sz="2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Some program are used to manage files example open, close, read, write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Management:</a:t>
            </a:r>
            <a:endParaRPr lang="en-US" sz="2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Some program specially ask for system Date, Time, No. of user amount of disk space etc.</a:t>
            </a:r>
            <a:endParaRPr lang="en-US" dirty="0" smtClean="0"/>
          </a:p>
          <a:p>
            <a:pPr marL="0" indent="0">
              <a:buNone/>
            </a:pP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Modification:</a:t>
            </a:r>
            <a:endParaRPr lang="en-US" sz="2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Several Text Editor are available to modify the control of File.</a:t>
            </a:r>
            <a:endParaRPr lang="en-US" dirty="0" smtClean="0"/>
          </a:p>
          <a:p>
            <a:pPr marL="0" indent="0">
              <a:buNone/>
            </a:pP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language Support:</a:t>
            </a:r>
            <a:endParaRPr lang="en-US" sz="2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O.s provide Compiler, Assembler, interpreter for different languages(C, C++,Java,…)</a:t>
            </a:r>
            <a:endParaRPr lang="en-US" dirty="0" smtClean="0"/>
          </a:p>
          <a:p>
            <a:pPr marL="0" indent="0">
              <a:buNone/>
            </a:pP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Communication:</a:t>
            </a:r>
            <a:endParaRPr lang="en-US" sz="2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These program provide virtual connection between the process, user and computer system. They allow user to send and receive mail from one machine to another machine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Two basic method of services provided by O.S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2830286" y="2835403"/>
          <a:ext cx="8128000" cy="3075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Call.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94" y="2133599"/>
            <a:ext cx="10791918" cy="46010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O.S provide some mechanism to request service from the kernel</a:t>
            </a:r>
            <a:endParaRPr lang="en-US" dirty="0" smtClean="0"/>
          </a:p>
          <a:p>
            <a:r>
              <a:rPr lang="en-US" dirty="0" smtClean="0"/>
              <a:t>System call provide interface between  O.S and process that allow process to invoke O.S function.it is a method by which a program request to the O.S </a:t>
            </a:r>
            <a:endParaRPr lang="en-US" dirty="0" smtClean="0"/>
          </a:p>
          <a:p>
            <a:r>
              <a:rPr lang="en-US" dirty="0" smtClean="0"/>
              <a:t>System Call are used to access system resources ,it transfer control from user to kernel mode </a:t>
            </a:r>
            <a:endParaRPr lang="en-US" dirty="0" smtClean="0"/>
          </a:p>
          <a:p>
            <a:r>
              <a:rPr lang="en-US" dirty="0"/>
              <a:t>It is generally </a:t>
            </a:r>
            <a:r>
              <a:rPr lang="en-US" dirty="0" smtClean="0"/>
              <a:t>available </a:t>
            </a:r>
            <a:r>
              <a:rPr lang="en-US" dirty="0"/>
              <a:t>in Assembly </a:t>
            </a:r>
            <a:r>
              <a:rPr lang="en-US" dirty="0" smtClean="0"/>
              <a:t>Language</a:t>
            </a:r>
            <a:endParaRPr lang="en-US" dirty="0" smtClean="0"/>
          </a:p>
          <a:p>
            <a:r>
              <a:rPr lang="en-US" dirty="0" smtClean="0"/>
              <a:t>If a user want to access system ,it first request through system call to the O.S</a:t>
            </a:r>
            <a:endParaRPr lang="en-US" dirty="0" smtClean="0"/>
          </a:p>
          <a:p>
            <a:r>
              <a:rPr lang="en-US" dirty="0" smtClean="0"/>
              <a:t>System call are build at the top of the O.s layer</a:t>
            </a:r>
            <a:endParaRPr lang="en-US" dirty="0" smtClean="0"/>
          </a:p>
          <a:p>
            <a:r>
              <a:rPr lang="en-US" dirty="0" smtClean="0"/>
              <a:t>It directly interact with kernel mode</a:t>
            </a:r>
            <a:endParaRPr lang="en-US" dirty="0" smtClean="0"/>
          </a:p>
          <a:p>
            <a:r>
              <a:rPr lang="en-US" dirty="0" smtClean="0"/>
              <a:t>It also interact hardware part the system like keyboard, mouse etc.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System call interface layer contain entry point in the kernel mode.</a:t>
            </a:r>
            <a:endParaRPr lang="en-US" dirty="0" smtClean="0"/>
          </a:p>
          <a:p>
            <a:r>
              <a:rPr lang="en-US" dirty="0" smtClean="0"/>
              <a:t>All system resources manage by kernel mode</a:t>
            </a:r>
            <a:endParaRPr lang="en-US" dirty="0" smtClean="0"/>
          </a:p>
          <a:p>
            <a:r>
              <a:rPr lang="en-US" dirty="0" smtClean="0"/>
              <a:t>Any request from user or application must be handle by kernel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System Call are used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25915" t="34190" r="42552" b="30852"/>
          <a:stretch>
            <a:fillRect/>
          </a:stretch>
        </p:blipFill>
        <p:spPr>
          <a:xfrm>
            <a:off x="1944914" y="1567544"/>
            <a:ext cx="8519887" cy="50219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library interface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25915" t="46099" r="58103" b="33157"/>
          <a:stretch>
            <a:fillRect/>
          </a:stretch>
        </p:blipFill>
        <p:spPr>
          <a:xfrm>
            <a:off x="1480457" y="1553029"/>
            <a:ext cx="4615543" cy="49203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1"/>
          <a:srcRect l="42977" t="36494" r="42768" b="33541"/>
          <a:stretch>
            <a:fillRect/>
          </a:stretch>
        </p:blipFill>
        <p:spPr>
          <a:xfrm>
            <a:off x="6560457" y="1647241"/>
            <a:ext cx="4944155" cy="4826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library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26408" t="29223" r="42322" b="32740"/>
          <a:stretch>
            <a:fillRect/>
          </a:stretch>
        </p:blipFill>
        <p:spPr>
          <a:xfrm>
            <a:off x="2585277" y="1828924"/>
            <a:ext cx="7019364" cy="4800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System Call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System call are can be roughly grouped into five major </a:t>
            </a:r>
            <a:r>
              <a:rPr lang="en-US" sz="2400" dirty="0" err="1" smtClean="0"/>
              <a:t>categaries</a:t>
            </a:r>
            <a:endParaRPr lang="en-US" sz="2400" dirty="0" smtClean="0"/>
          </a:p>
          <a:p>
            <a:r>
              <a:rPr lang="en-US" sz="2400" dirty="0" smtClean="0"/>
              <a:t>Process control</a:t>
            </a:r>
            <a:endParaRPr lang="en-US" sz="2400" dirty="0" smtClean="0"/>
          </a:p>
          <a:p>
            <a:r>
              <a:rPr lang="en-US" sz="2400" dirty="0" smtClean="0"/>
              <a:t>File manipulation / management</a:t>
            </a:r>
            <a:endParaRPr lang="en-US" sz="2400" dirty="0" smtClean="0"/>
          </a:p>
          <a:p>
            <a:r>
              <a:rPr lang="en-US" sz="2400" dirty="0" smtClean="0"/>
              <a:t>Devices manipulation</a:t>
            </a:r>
            <a:r>
              <a:rPr lang="en-US" sz="2400" dirty="0"/>
              <a:t> / management</a:t>
            </a:r>
            <a:endParaRPr lang="en-US" sz="2400" dirty="0" smtClean="0"/>
          </a:p>
          <a:p>
            <a:r>
              <a:rPr lang="en-US" sz="2400" dirty="0" smtClean="0"/>
              <a:t>Information handling</a:t>
            </a:r>
            <a:r>
              <a:rPr lang="en-US" sz="2400" dirty="0"/>
              <a:t> / management</a:t>
            </a:r>
            <a:endParaRPr lang="en-US" sz="2400" dirty="0" smtClean="0"/>
          </a:p>
          <a:p>
            <a:r>
              <a:rPr lang="en-US" sz="2400" dirty="0" smtClean="0"/>
              <a:t>Communication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42761" t="36494" r="42552" b="42377"/>
          <a:stretch>
            <a:fillRect/>
          </a:stretch>
        </p:blipFill>
        <p:spPr>
          <a:xfrm>
            <a:off x="2302586" y="2287572"/>
            <a:ext cx="3950297" cy="43178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/>
          <a:srcRect l="26347" t="35726" r="60663" b="48593"/>
          <a:stretch>
            <a:fillRect/>
          </a:stretch>
        </p:blipFill>
        <p:spPr>
          <a:xfrm>
            <a:off x="7376114" y="2287573"/>
            <a:ext cx="4128498" cy="43178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BB0D-2364-4558-87F8-964B46ADD254}" type="slidenum">
              <a:rPr lang="en-US" smtClean="0"/>
            </a:fld>
            <a:endParaRPr lang="en-US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1"/>
          <a:srcRect l="42119" t="37268" r="41256" b="51053"/>
          <a:stretch>
            <a:fillRect/>
          </a:stretch>
        </p:blipFill>
        <p:spPr>
          <a:xfrm>
            <a:off x="1812290" y="2011680"/>
            <a:ext cx="4476750" cy="4097020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 rotWithShape="1">
          <a:blip r:embed="rId1"/>
          <a:srcRect l="26347" t="52447" r="59346" b="29700"/>
          <a:stretch>
            <a:fillRect/>
          </a:stretch>
        </p:blipFill>
        <p:spPr>
          <a:xfrm>
            <a:off x="7093977" y="2146927"/>
            <a:ext cx="4265612" cy="471107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0</TotalTime>
  <Words>2159</Words>
  <Application>WPS Presentation</Application>
  <PresentationFormat>Widescreen</PresentationFormat>
  <Paragraphs>93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Georgia</vt:lpstr>
      <vt:lpstr>Microsoft YaHei</vt:lpstr>
      <vt:lpstr>Arial Unicode MS</vt:lpstr>
      <vt:lpstr>Calibri</vt:lpstr>
      <vt:lpstr>Banded</vt:lpstr>
      <vt:lpstr>Operating System (O.S)</vt:lpstr>
      <vt:lpstr> Operating system Method</vt:lpstr>
      <vt:lpstr> System Call.</vt:lpstr>
      <vt:lpstr>How System Call are used</vt:lpstr>
      <vt:lpstr>C library interface</vt:lpstr>
      <vt:lpstr>System Call and  library  functions</vt:lpstr>
      <vt:lpstr> Types of System Call</vt:lpstr>
      <vt:lpstr>PowerPoint 演示文稿</vt:lpstr>
      <vt:lpstr>PowerPoint 演示文稿</vt:lpstr>
      <vt:lpstr>PowerPoint 演示文稿</vt:lpstr>
      <vt:lpstr> System Program</vt:lpstr>
      <vt:lpstr> Types of System Program</vt:lpstr>
      <vt:lpstr>Types of System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(O.S)</dc:title>
  <dc:creator>SANA IRSHAD</dc:creator>
  <cp:lastModifiedBy>sana</cp:lastModifiedBy>
  <cp:revision>17</cp:revision>
  <dcterms:created xsi:type="dcterms:W3CDTF">2015-10-22T10:01:00Z</dcterms:created>
  <dcterms:modified xsi:type="dcterms:W3CDTF">2021-04-15T03:40:57Z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