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259" r:id="rId6"/>
    <p:sldId id="280" r:id="rId7"/>
    <p:sldId id="263" r:id="rId8"/>
    <p:sldId id="277" r:id="rId9"/>
    <p:sldId id="293" r:id="rId10"/>
    <p:sldId id="260" r:id="rId11"/>
    <p:sldId id="26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6" r:id="rId22"/>
    <p:sldId id="267" r:id="rId23"/>
    <p:sldId id="345" r:id="rId24"/>
    <p:sldId id="310" r:id="rId25"/>
    <p:sldId id="312" r:id="rId26"/>
    <p:sldId id="313" r:id="rId27"/>
    <p:sldId id="311" r:id="rId28"/>
    <p:sldId id="314" r:id="rId29"/>
    <p:sldId id="315" r:id="rId30"/>
    <p:sldId id="316" r:id="rId31"/>
    <p:sldId id="317" r:id="rId32"/>
    <p:sldId id="344" r:id="rId33"/>
    <p:sldId id="318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28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F346-56EB-4751-8846-15C1481A7D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3ADDE-3C7C-4C94-8A1C-64FC756F6B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3ADDE-3C7C-4C94-8A1C-64FC756F6BD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3ADDE-3C7C-4C94-8A1C-64FC756F6BD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5732E-2C34-476C-AD7D-1C97F87D608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8735-DB82-4B0C-8278-39E8B18922F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5F69328-71C4-411F-BDAC-626734167C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0D4-0E64-434D-9758-D1C05DBDEC4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F7BEE7-CFDE-41AD-A3A6-2EA1BE6217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E175-3D1C-4581-B078-01211D5D4D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9CC-1D11-4476-81BA-254A8EF3ABE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42AA-7E92-41A8-A5DD-55C619ADB5F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785-26B4-4142-B4AB-5351853AC4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921-99F3-44EE-9ACA-7D755E96AAF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62EC-BBB6-4C49-9D0A-4734EA73C6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CEE8C48-F681-45C2-88DE-8F592FC833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94" y="192405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(O.S)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912" y="392180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Lect-7</a:t>
            </a:r>
            <a:endParaRPr lang="en-US" sz="2400" b="1" dirty="0"/>
          </a:p>
        </p:txBody>
      </p:sp>
      <p:pic>
        <p:nvPicPr>
          <p:cNvPr id="1026" name="Picture 2" descr="http://irishtechnews.net/ITN3/wp-content/uploads/2013/11/operating-system-logo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4276567"/>
            <a:ext cx="4972051" cy="213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T.A.T=CT - AT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914525"/>
          <a:ext cx="7280910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993775"/>
                <a:gridCol w="885190"/>
                <a:gridCol w="1241425"/>
                <a:gridCol w="1040130"/>
                <a:gridCol w="1040130"/>
                <a:gridCol w="1040130"/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Job/Process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Arrival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Burst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Example-1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T.A.T=CT - AT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914525"/>
          <a:ext cx="7280910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993775"/>
                <a:gridCol w="885190"/>
                <a:gridCol w="1241425"/>
                <a:gridCol w="1040130"/>
                <a:gridCol w="1040130"/>
                <a:gridCol w="1040130"/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Job/Process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Arrival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Burst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Example-1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T.A.T=CT - AT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W.T=T.A.T-BT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914525"/>
          <a:ext cx="7280910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993775"/>
                <a:gridCol w="885190"/>
                <a:gridCol w="1241425"/>
                <a:gridCol w="1040130"/>
                <a:gridCol w="1040130"/>
                <a:gridCol w="1040130"/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Job/Process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Arrival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Burst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Example-1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T.A.T=CT - AT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W.T=T.A.T-BT</a:t>
            </a:r>
            <a:endParaRPr lang="en-US" sz="2000" b="1" dirty="0"/>
          </a:p>
          <a:p>
            <a:pPr marL="0" indent="0">
              <a:buNone/>
            </a:pPr>
            <a:r>
              <a:rPr lang="en-US" sz="2400">
                <a:sym typeface="+mn-ea"/>
              </a:rPr>
              <a:t>Time at which the process got the cpu first minus arrival time.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914525"/>
          <a:ext cx="7280910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993775"/>
                <a:gridCol w="885190"/>
                <a:gridCol w="1241425"/>
                <a:gridCol w="1040130"/>
                <a:gridCol w="1040130"/>
                <a:gridCol w="1040130"/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Job/Process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Arrival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Burst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5877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Example-1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572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572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6074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60491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Avg T.A.T=14/4= 3.5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Avg W.T=3/4=0.75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914525"/>
          <a:ext cx="7280910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993775"/>
                <a:gridCol w="885190"/>
                <a:gridCol w="1241425"/>
                <a:gridCol w="1040130"/>
                <a:gridCol w="1040130"/>
                <a:gridCol w="1040130"/>
              </a:tblGrid>
              <a:tr h="769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Job/Process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Arrival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Burst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5877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Example-1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572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572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6074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60491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852" y="1883847"/>
          <a:ext cx="3634958" cy="292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53"/>
                <a:gridCol w="1211652"/>
                <a:gridCol w="1211653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P3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2969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-2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5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884045"/>
          <a:ext cx="7280910" cy="29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1040130"/>
                <a:gridCol w="1040130"/>
                <a:gridCol w="1040130"/>
                <a:gridCol w="1040130"/>
                <a:gridCol w="1040130"/>
                <a:gridCol w="104013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P3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2969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-2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5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 lnSpcReduction="20000"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>
                <a:sym typeface="+mn-ea"/>
              </a:rPr>
              <a:t>T.A.T=CT - AT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ym typeface="+mn-ea"/>
              </a:rPr>
              <a:t>W.T=T.A.T-BT</a:t>
            </a:r>
            <a:endParaRPr lang="en-US" sz="2000" b="1" dirty="0"/>
          </a:p>
          <a:p>
            <a:pPr marL="0" indent="0">
              <a:buNone/>
            </a:pPr>
            <a:r>
              <a:rPr lang="en-US" sz="2000">
                <a:sym typeface="+mn-ea"/>
              </a:rPr>
              <a:t>Time at which the process got the cpu first minus arrival time.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123950"/>
          <a:ext cx="7280910" cy="29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1040130"/>
                <a:gridCol w="1040130"/>
                <a:gridCol w="1040130"/>
                <a:gridCol w="1040130"/>
                <a:gridCol w="1040130"/>
                <a:gridCol w="104013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P3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2969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-2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5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 lnSpcReduction="20000"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>
                <a:sym typeface="+mn-ea"/>
              </a:rPr>
              <a:t>Avg T.A.T=34/5= 6.8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ym typeface="+mn-ea"/>
              </a:rPr>
              <a:t>Avg W.T=19/5=3,8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900" y="1123950"/>
          <a:ext cx="7280910" cy="29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1040130"/>
                <a:gridCol w="1040130"/>
                <a:gridCol w="1040130"/>
                <a:gridCol w="1040130"/>
                <a:gridCol w="1040130"/>
                <a:gridCol w="104013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Turn Arround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>
                          <a:sym typeface="+mn-ea"/>
                        </a:rPr>
                        <a:t>Waiting Time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dirty="0"/>
                        <a:t>Response Time</a:t>
                      </a:r>
                      <a:endParaRPr lang="en-US" sz="1400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P3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2969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-2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5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 smtClean="0"/>
            </a:br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Average Turn Around </a:t>
            </a:r>
            <a:r>
              <a:rPr lang="en-US" sz="2400" dirty="0" smtClean="0"/>
              <a:t>Time for FCFS is not minimal and may vary condition to condition</a:t>
            </a:r>
            <a:endParaRPr lang="en-US" sz="2400" dirty="0" smtClean="0"/>
          </a:p>
          <a:p>
            <a:r>
              <a:rPr lang="en-US" sz="2400" dirty="0" smtClean="0"/>
              <a:t>There is a convoy </a:t>
            </a:r>
            <a:r>
              <a:rPr lang="en-US" sz="2400" dirty="0"/>
              <a:t>effect as all the other processes wait for the one big process to get off the CPU.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effect results in lower CPU and device utilization than might be possible if the shorter </a:t>
            </a:r>
            <a:r>
              <a:rPr lang="en-US" sz="2400" dirty="0" smtClean="0"/>
              <a:t>processes were </a:t>
            </a:r>
            <a:r>
              <a:rPr lang="en-US" sz="2400" dirty="0"/>
              <a:t>allowed to go ﬁrst.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 smtClean="0"/>
            </a:br>
            <a:r>
              <a:rPr lang="en-US" b="1" dirty="0" smtClean="0"/>
              <a:t>CPU 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4" y="1799771"/>
            <a:ext cx="10848975" cy="441234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When more than one process is runnable in O.S</a:t>
            </a:r>
            <a:endParaRPr lang="en-US" sz="2400" dirty="0" smtClean="0"/>
          </a:p>
          <a:p>
            <a:r>
              <a:rPr lang="en-US" sz="2400" dirty="0" smtClean="0"/>
              <a:t>O.S must decide which one first to run </a:t>
            </a:r>
            <a:endParaRPr lang="en-US" sz="2400" dirty="0" smtClean="0"/>
          </a:p>
          <a:p>
            <a:r>
              <a:rPr lang="en-US" sz="2400" dirty="0" smtClean="0"/>
              <a:t>The part of the O.S concerned with this decision is called Scheduler</a:t>
            </a:r>
            <a:endParaRPr lang="en-US" sz="2400" dirty="0" smtClean="0"/>
          </a:p>
          <a:p>
            <a:r>
              <a:rPr lang="en-US" sz="2400" dirty="0" smtClean="0"/>
              <a:t>Algorithm uses for this decision called Scheduling Algorithm</a:t>
            </a:r>
            <a:endParaRPr lang="en-US" sz="2400" dirty="0" smtClean="0"/>
          </a:p>
          <a:p>
            <a:r>
              <a:rPr lang="en-US" sz="2400" dirty="0" smtClean="0"/>
              <a:t>Any resource before it utilization it must be schedule</a:t>
            </a:r>
            <a:endParaRPr lang="en-US" sz="2400" dirty="0" smtClean="0"/>
          </a:p>
          <a:p>
            <a:r>
              <a:rPr lang="en-US" sz="2400" dirty="0"/>
              <a:t>Sensible scheduling strategies might be optimized criteria: </a:t>
            </a:r>
            <a:endParaRPr lang="en-US" sz="2400" dirty="0"/>
          </a:p>
          <a:p>
            <a:pPr lvl="1"/>
            <a:r>
              <a:rPr lang="en-US" sz="2400" dirty="0"/>
              <a:t> Maximize throughput or CPU utilization </a:t>
            </a:r>
            <a:endParaRPr lang="en-US" sz="2400" dirty="0"/>
          </a:p>
          <a:p>
            <a:pPr lvl="1"/>
            <a:r>
              <a:rPr lang="en-US" sz="2400" dirty="0"/>
              <a:t>Minimize average turnaround time, waiting time or response time. </a:t>
            </a:r>
            <a:endParaRPr lang="en-US" sz="2400" dirty="0"/>
          </a:p>
          <a:p>
            <a:pPr lvl="1"/>
            <a:r>
              <a:rPr lang="en-US" sz="2400" dirty="0"/>
              <a:t>Also need to worry about fairness and liveness.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Shortest-Job-First Scheduling (SJF)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9" y="2133600"/>
            <a:ext cx="10861674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different approach to CPU scheduling is the shortest-job-ﬁrst (SJF) scheduling </a:t>
            </a:r>
            <a:r>
              <a:rPr lang="en-US" dirty="0"/>
              <a:t>algorithm.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algorithm associates with each process the length of the process’s next CPU burst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Use these lengths to schedule the process with the shortest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/>
              <a:t>When the CPU is available, it is assigned to the process that has the smallest next CPU burst.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next CPU bursts of two processes are the same, FCFS scheduling is used to break the tie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is also called CPU-burst </a:t>
            </a:r>
            <a:r>
              <a:rPr lang="en-US" dirty="0"/>
              <a:t>algorithm, because scheduling depends on the length of the next CPU </a:t>
            </a:r>
            <a:r>
              <a:rPr lang="en-US" dirty="0" smtClean="0"/>
              <a:t>burst of a process, rather than its total length</a:t>
            </a:r>
            <a:endParaRPr lang="en-US" dirty="0" smtClean="0"/>
          </a:p>
          <a:p>
            <a:r>
              <a:rPr lang="en-US" dirty="0"/>
              <a:t>SJF</a:t>
            </a:r>
            <a:r>
              <a:rPr lang="en-US" dirty="0" smtClean="0"/>
              <a:t> </a:t>
            </a:r>
            <a:r>
              <a:rPr lang="en-US" dirty="0"/>
              <a:t>is used in Batch processing</a:t>
            </a:r>
            <a:endParaRPr lang="en-US" dirty="0"/>
          </a:p>
          <a:p>
            <a:r>
              <a:rPr lang="en-US" dirty="0"/>
              <a:t>SJF</a:t>
            </a:r>
            <a:r>
              <a:rPr lang="en-US" dirty="0" smtClean="0"/>
              <a:t> </a:t>
            </a:r>
            <a:r>
              <a:rPr lang="en-US" dirty="0"/>
              <a:t>is not  suitable for Time sharing System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SJF </a:t>
            </a:r>
            <a:r>
              <a:rPr lang="en-US" dirty="0"/>
              <a:t>is a Non preemptive  algorithm will allow the currently running process to ﬁnish its CPU burst.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429510"/>
            <a:ext cx="10760710" cy="1468755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SJF WITH Non-PREMPTION</a:t>
            </a:r>
            <a:endParaRPr lang="en-US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6274" y="4321158"/>
            <a:ext cx="8915399" cy="2536842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EXAMPLE WITH NON-PREEMPTIVE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852" y="2341047"/>
          <a:ext cx="3634958" cy="24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53"/>
                <a:gridCol w="1211652"/>
                <a:gridCol w="1211653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748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P1,P3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852" y="2341047"/>
          <a:ext cx="3634958" cy="24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53"/>
                <a:gridCol w="1211652"/>
                <a:gridCol w="1211653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P1, 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852" y="2341047"/>
          <a:ext cx="3634958" cy="24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53"/>
                <a:gridCol w="1211652"/>
                <a:gridCol w="1211653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P2, P4</a:t>
            </a:r>
            <a:endParaRPr lang="en-US"/>
          </a:p>
        </p:txBody>
      </p:sp>
      <p:sp>
        <p:nvSpPr>
          <p:cNvPr id="19" name="TextBox 13"/>
          <p:cNvSpPr txBox="1"/>
          <p:nvPr/>
        </p:nvSpPr>
        <p:spPr>
          <a:xfrm>
            <a:off x="9269476" y="561608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793240"/>
            <a:ext cx="10718165" cy="5184775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0040" y="1793240"/>
          <a:ext cx="8067675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</a:tblGrid>
              <a:tr h="772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14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7374255" y="84328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780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P2,P4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793240"/>
            <a:ext cx="10718165" cy="5184775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0040" y="1793240"/>
          <a:ext cx="8067675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</a:tblGrid>
              <a:tr h="772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14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7374255" y="84328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022985" y="4395470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TAT=CT-AT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793240"/>
            <a:ext cx="10718165" cy="5184775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0040" y="1793240"/>
          <a:ext cx="8067675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</a:tblGrid>
              <a:tr h="772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14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7374255" y="84328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022985" y="4395470"/>
            <a:ext cx="1508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WT=TAT-BT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793240"/>
            <a:ext cx="10718165" cy="5184775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>
                <a:sym typeface="+mn-ea"/>
              </a:rPr>
              <a:t>Time at which the process got the cpu first minus arrival time.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0040" y="1793240"/>
          <a:ext cx="8067675" cy="241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</a:tblGrid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14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7374255" y="84328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022985" y="4100830"/>
            <a:ext cx="1508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WT=TAT-BT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793240"/>
            <a:ext cx="10718165" cy="5184775"/>
          </a:xfrm>
        </p:spPr>
        <p:txBody>
          <a:bodyPr>
            <a:normAutofit/>
          </a:bodyPr>
          <a:lstStyle/>
          <a:p>
            <a:r>
              <a:rPr lang="en-US" sz="2000" b="1" dirty="0"/>
              <a:t>SJF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 Waiting time=12/4=3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 TAT time=25/4=6.25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0040" y="1793240"/>
          <a:ext cx="8067675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</a:tblGrid>
              <a:tr h="772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14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7374255" y="84328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 smtClean="0"/>
            </a:br>
            <a:r>
              <a:rPr lang="en-US" b="1" dirty="0" smtClean="0"/>
              <a:t>Scheduling Criteria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2271486"/>
            <a:ext cx="10736800" cy="4586514"/>
          </a:xfrm>
        </p:spPr>
        <p:txBody>
          <a:bodyPr>
            <a:noAutofit/>
          </a:bodyPr>
          <a:lstStyle/>
          <a:p>
            <a:r>
              <a:rPr lang="en-US" sz="2800" dirty="0"/>
              <a:t>A variety of metrics may be used: </a:t>
            </a:r>
            <a:endParaRPr lang="en-US" sz="2800" dirty="0" smtClean="0"/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utilization: the fraction of the time the CPU is being </a:t>
            </a:r>
            <a:r>
              <a:rPr lang="en-US" sz="2400" dirty="0" smtClean="0"/>
              <a:t>used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Throughput</a:t>
            </a:r>
            <a:r>
              <a:rPr lang="en-US" sz="2400" dirty="0" smtClean="0"/>
              <a:t>: No. of </a:t>
            </a:r>
            <a:r>
              <a:rPr lang="en-US" sz="2400" dirty="0"/>
              <a:t>processes that complete their execution per time unit. </a:t>
            </a:r>
            <a:endParaRPr lang="en-US" sz="2400" dirty="0"/>
          </a:p>
          <a:p>
            <a:pPr lvl="1"/>
            <a:r>
              <a:rPr lang="en-US" sz="2400" dirty="0" smtClean="0"/>
              <a:t>Turnaround </a:t>
            </a:r>
            <a:r>
              <a:rPr lang="en-US" sz="2400" dirty="0"/>
              <a:t>time: amount of time to execute a particular process. </a:t>
            </a:r>
            <a:endParaRPr lang="en-US" sz="2400" dirty="0"/>
          </a:p>
          <a:p>
            <a:pPr lvl="1"/>
            <a:r>
              <a:rPr lang="en-US" sz="2400" dirty="0" smtClean="0"/>
              <a:t>Waiting </a:t>
            </a:r>
            <a:r>
              <a:rPr lang="en-US" sz="2400" dirty="0"/>
              <a:t>time: amount of time a process has been waiting in the ready queue. </a:t>
            </a:r>
            <a:endParaRPr lang="en-US" sz="2400" dirty="0"/>
          </a:p>
          <a:p>
            <a:pPr lvl="1"/>
            <a:r>
              <a:rPr lang="en-US" sz="2400" dirty="0" smtClean="0"/>
              <a:t>Response </a:t>
            </a:r>
            <a:r>
              <a:rPr lang="en-US" sz="2400" dirty="0"/>
              <a:t>time: amount of time it takes from when a request was submitted until the first response is produced (in time-sharing </a:t>
            </a:r>
            <a:r>
              <a:rPr lang="en-US" sz="2400" dirty="0" smtClean="0"/>
              <a:t>systems)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43" y="2443923"/>
            <a:ext cx="8915399" cy="146880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SJF WITH PREMPTION</a:t>
            </a:r>
            <a:endParaRPr lang="en-US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6274" y="4321158"/>
            <a:ext cx="8915399" cy="2536842"/>
          </a:xfrm>
        </p:spPr>
        <p:txBody>
          <a:bodyPr>
            <a:normAutofit/>
          </a:bodyPr>
          <a:lstStyle/>
          <a:p>
            <a:r>
              <a:rPr lang="en-US" sz="2800" b="1" dirty="0">
                <a:sym typeface="+mn-ea"/>
              </a:rPr>
              <a:t>Another name</a:t>
            </a:r>
            <a:endParaRPr lang="en-US" sz="2800" b="1" dirty="0">
              <a:sym typeface="+mn-ea"/>
            </a:endParaRPr>
          </a:p>
          <a:p>
            <a:r>
              <a:rPr lang="en-US" sz="2800" b="1" dirty="0">
                <a:sym typeface="+mn-ea"/>
              </a:rPr>
              <a:t>SRTF(Shortest Remaining Time First)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82087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482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P1,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482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P1,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3819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P1, P2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3819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18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P1, P2,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1830" y="352425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13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P1P2, P3,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1830" y="352425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P2,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P2,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9237091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P2,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9237091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P3, P4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9237091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10369931" y="56376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Scheduling Fit?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7041" t="27245" r="18992" b="13321"/>
          <a:stretch>
            <a:fillRect/>
          </a:stretch>
        </p:blipFill>
        <p:spPr>
          <a:xfrm>
            <a:off x="2508796" y="2428874"/>
            <a:ext cx="7172325" cy="37467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P3, P4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9237091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10369931" y="56376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51935" y="4602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0103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9237091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10369931" y="56376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10588130" y="513559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11441811" y="56732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367581" y="520924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699466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814465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7865491" y="57545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899833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9277490" y="51660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1035913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782310" y="3082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367581" y="520924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699466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814465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7865491" y="57545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899833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927749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1035913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782310" y="3082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10462400" y="516099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112938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367581" y="520924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699466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814465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7865491" y="57545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899833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927749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1035913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1044716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112938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82310" y="3082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926766" y="519146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551638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666637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6387211" y="57545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752005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779921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888085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896888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981557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82310" y="3082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1011188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1100747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926766" y="519146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551638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666637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6387211" y="57545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752005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779921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888085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896888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981557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6970" y="30099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1011188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1100747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36310" y="3336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13"/>
          <p:cNvSpPr txBox="1"/>
          <p:nvPr/>
        </p:nvSpPr>
        <p:spPr>
          <a:xfrm>
            <a:off x="6187821" y="27547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6436" y="521305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423622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538621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51089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626021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651905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760069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768872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853541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6970" y="30099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883172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972731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36310" y="3336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13"/>
          <p:cNvSpPr txBox="1"/>
          <p:nvPr/>
        </p:nvSpPr>
        <p:spPr>
          <a:xfrm>
            <a:off x="6187821" y="27547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10004565" y="516480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42" name="TextBox 13"/>
          <p:cNvSpPr txBox="1"/>
          <p:nvPr/>
        </p:nvSpPr>
        <p:spPr>
          <a:xfrm>
            <a:off x="10847451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6436" y="521305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423622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538621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P1, 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51089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626021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651905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760069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768872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853541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6970" y="30099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883172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972731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36310" y="3336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13"/>
          <p:cNvSpPr txBox="1"/>
          <p:nvPr/>
        </p:nvSpPr>
        <p:spPr>
          <a:xfrm>
            <a:off x="6187821" y="27547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10004565" y="516480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42" name="TextBox 13"/>
          <p:cNvSpPr txBox="1"/>
          <p:nvPr/>
        </p:nvSpPr>
        <p:spPr>
          <a:xfrm>
            <a:off x="10847451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37250" y="27051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82415" y="30314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6436" y="521305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423622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538621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51089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626021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651905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760069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768872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853541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6970" y="30099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883172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972731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36310" y="3336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13"/>
          <p:cNvSpPr txBox="1"/>
          <p:nvPr/>
        </p:nvSpPr>
        <p:spPr>
          <a:xfrm>
            <a:off x="6187821" y="27547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10004565" y="51343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42" name="TextBox 13"/>
          <p:cNvSpPr txBox="1"/>
          <p:nvPr/>
        </p:nvSpPr>
        <p:spPr>
          <a:xfrm>
            <a:off x="10847451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37250" y="27051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82415" y="30314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8"/>
          <p:cNvSpPr/>
          <p:nvPr/>
        </p:nvSpPr>
        <p:spPr>
          <a:xfrm>
            <a:off x="11147425" y="5120005"/>
            <a:ext cx="1044575" cy="48387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46" name="TextBox 13"/>
          <p:cNvSpPr txBox="1"/>
          <p:nvPr/>
        </p:nvSpPr>
        <p:spPr>
          <a:xfrm>
            <a:off x="11721846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118" y="1104519"/>
            <a:ext cx="8915399" cy="1468800"/>
          </a:xfrm>
        </p:spPr>
        <p:txBody>
          <a:bodyPr>
            <a:noAutofit/>
          </a:bodyPr>
          <a:lstStyle/>
          <a:p>
            <a:pPr algn="ctr"/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5877" y="4350400"/>
            <a:ext cx="8915399" cy="2507600"/>
          </a:xfrm>
        </p:spPr>
        <p:txBody>
          <a:bodyPr>
            <a:noAutofit/>
          </a:bodyPr>
          <a:lstStyle/>
          <a:p>
            <a:pPr marL="2286000" lvl="4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FCFS Scheduling</a:t>
            </a:r>
            <a:endParaRPr lang="en-US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0" lvl="4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SJF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  <a:endParaRPr lang="en-US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0" lvl="4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Scheduling</a:t>
            </a:r>
            <a:endParaRPr lang="en-US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0" lvl="4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Round-Robbin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8687" y="2111177"/>
          <a:ext cx="363474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908794"/>
                <a:gridCol w="90873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5  4  3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3  2   1 0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6436" y="521305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423622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538621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49625" y="6287770"/>
            <a:ext cx="186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P3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94350" y="312293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255" y="35864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4540" y="35560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51089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47740" y="351536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6855" y="356108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626021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77535" y="45974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2415" y="46482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8"/>
          <p:cNvSpPr/>
          <p:nvPr/>
        </p:nvSpPr>
        <p:spPr>
          <a:xfrm>
            <a:off x="651905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760069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09310" y="29933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768872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853541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09310" y="3209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6970" y="30099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13"/>
          <p:cNvSpPr txBox="1"/>
          <p:nvPr/>
        </p:nvSpPr>
        <p:spPr>
          <a:xfrm>
            <a:off x="6248146" y="289066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883172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972731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36310" y="33362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13"/>
          <p:cNvSpPr txBox="1"/>
          <p:nvPr/>
        </p:nvSpPr>
        <p:spPr>
          <a:xfrm>
            <a:off x="6187821" y="275477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10004565" y="51343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42" name="TextBox 13"/>
          <p:cNvSpPr txBox="1"/>
          <p:nvPr/>
        </p:nvSpPr>
        <p:spPr>
          <a:xfrm>
            <a:off x="10847451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37250" y="270510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82415" y="3031490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8"/>
          <p:cNvSpPr/>
          <p:nvPr/>
        </p:nvSpPr>
        <p:spPr>
          <a:xfrm>
            <a:off x="11147425" y="5120005"/>
            <a:ext cx="1044575" cy="48387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46" name="TextBox 13"/>
          <p:cNvSpPr txBox="1"/>
          <p:nvPr/>
        </p:nvSpPr>
        <p:spPr>
          <a:xfrm>
            <a:off x="11721846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13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046855" y="4124325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44540" y="4222115"/>
            <a:ext cx="591820" cy="326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8430" y="2182495"/>
          <a:ext cx="6562725" cy="286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23"/>
                <a:gridCol w="917290"/>
                <a:gridCol w="917822"/>
                <a:gridCol w="751624"/>
                <a:gridCol w="943392"/>
                <a:gridCol w="1057387"/>
                <a:gridCol w="1057387"/>
              </a:tblGrid>
              <a:tr h="1027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6436" y="521305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6260" y="3198343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423622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538621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215120" y="71628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23" name="TextBox 13"/>
          <p:cNvSpPr txBox="1"/>
          <p:nvPr/>
        </p:nvSpPr>
        <p:spPr>
          <a:xfrm>
            <a:off x="51089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6" name="TextBox 13"/>
          <p:cNvSpPr txBox="1"/>
          <p:nvPr/>
        </p:nvSpPr>
        <p:spPr>
          <a:xfrm>
            <a:off x="626021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9" name="Rectangle 8"/>
          <p:cNvSpPr/>
          <p:nvPr/>
        </p:nvSpPr>
        <p:spPr>
          <a:xfrm>
            <a:off x="651905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760069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2" name="Rectangle 8"/>
          <p:cNvSpPr/>
          <p:nvPr/>
        </p:nvSpPr>
        <p:spPr>
          <a:xfrm>
            <a:off x="768872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853541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7" name="Rectangle 8"/>
          <p:cNvSpPr/>
          <p:nvPr/>
        </p:nvSpPr>
        <p:spPr>
          <a:xfrm>
            <a:off x="883172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972731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1" name="Rectangle 8"/>
          <p:cNvSpPr/>
          <p:nvPr/>
        </p:nvSpPr>
        <p:spPr>
          <a:xfrm>
            <a:off x="10004565" y="51343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42" name="TextBox 13"/>
          <p:cNvSpPr txBox="1"/>
          <p:nvPr/>
        </p:nvSpPr>
        <p:spPr>
          <a:xfrm>
            <a:off x="10847451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3" name="Rectangle 8"/>
          <p:cNvSpPr/>
          <p:nvPr/>
        </p:nvSpPr>
        <p:spPr>
          <a:xfrm>
            <a:off x="11147425" y="5120005"/>
            <a:ext cx="1044575" cy="48387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46" name="TextBox 13"/>
          <p:cNvSpPr txBox="1"/>
          <p:nvPr/>
        </p:nvSpPr>
        <p:spPr>
          <a:xfrm>
            <a:off x="11721846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13</a:t>
            </a:r>
            <a:endParaRPr lang="en-US" dirty="0"/>
          </a:p>
        </p:txBody>
      </p:sp>
      <p:sp>
        <p:nvSpPr>
          <p:cNvPr id="49" name="Text Box 48"/>
          <p:cNvSpPr txBox="1"/>
          <p:nvPr/>
        </p:nvSpPr>
        <p:spPr>
          <a:xfrm>
            <a:off x="666115" y="400621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TAT=CT-AT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720090" y="4473575"/>
            <a:ext cx="1884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b="1" dirty="0">
                <a:sym typeface="+mn-ea"/>
              </a:rPr>
              <a:t>W.T=T.A.T-BT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218440" y="4808220"/>
            <a:ext cx="2886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/>
              <a:t>RT=CPU FIRST TIME -AT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WITH PREMPTION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SJF with preemption is also called SRTF(Shortest Remaining Time First)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8430" y="2182495"/>
          <a:ext cx="6562725" cy="286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23"/>
                <a:gridCol w="917290"/>
                <a:gridCol w="917822"/>
                <a:gridCol w="751624"/>
                <a:gridCol w="943392"/>
                <a:gridCol w="1057387"/>
                <a:gridCol w="1057387"/>
              </a:tblGrid>
              <a:tr h="1027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RT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6436" y="521305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6260" y="3198343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4236225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P2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5386210" y="519147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P4</a:t>
            </a:r>
            <a:endParaRPr lang="en-US" sz="2400" dirty="0"/>
          </a:p>
        </p:txBody>
      </p:sp>
      <p:sp>
        <p:nvSpPr>
          <p:cNvPr id="21" name="Text Box 20"/>
          <p:cNvSpPr txBox="1"/>
          <p:nvPr/>
        </p:nvSpPr>
        <p:spPr>
          <a:xfrm>
            <a:off x="9215120" y="716280"/>
            <a:ext cx="2207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Brust Time</a:t>
            </a:r>
            <a:endParaRPr lang="en-US"/>
          </a:p>
          <a:p>
            <a:r>
              <a:rPr lang="en-US"/>
              <a:t>Mode: Preemptive</a:t>
            </a:r>
            <a:endParaRPr lang="en-US"/>
          </a:p>
        </p:txBody>
      </p:sp>
      <p:sp>
        <p:nvSpPr>
          <p:cNvPr id="23" name="TextBox 13"/>
          <p:cNvSpPr txBox="1"/>
          <p:nvPr/>
        </p:nvSpPr>
        <p:spPr>
          <a:xfrm>
            <a:off x="510895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6" name="TextBox 13"/>
          <p:cNvSpPr txBox="1"/>
          <p:nvPr/>
        </p:nvSpPr>
        <p:spPr>
          <a:xfrm>
            <a:off x="6260211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9" name="Rectangle 8"/>
          <p:cNvSpPr/>
          <p:nvPr/>
        </p:nvSpPr>
        <p:spPr>
          <a:xfrm>
            <a:off x="6519050" y="51813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0" name="TextBox 13"/>
          <p:cNvSpPr txBox="1"/>
          <p:nvPr/>
        </p:nvSpPr>
        <p:spPr>
          <a:xfrm>
            <a:off x="7600696" y="569355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2" name="Rectangle 8"/>
          <p:cNvSpPr/>
          <p:nvPr/>
        </p:nvSpPr>
        <p:spPr>
          <a:xfrm>
            <a:off x="7688720" y="517623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4" name="TextBox 13"/>
          <p:cNvSpPr txBox="1"/>
          <p:nvPr/>
        </p:nvSpPr>
        <p:spPr>
          <a:xfrm>
            <a:off x="8535416" y="569863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7" name="Rectangle 8"/>
          <p:cNvSpPr/>
          <p:nvPr/>
        </p:nvSpPr>
        <p:spPr>
          <a:xfrm>
            <a:off x="8831720" y="515019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38" name="TextBox 13"/>
          <p:cNvSpPr txBox="1"/>
          <p:nvPr/>
        </p:nvSpPr>
        <p:spPr>
          <a:xfrm>
            <a:off x="9727311" y="566561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1" name="Rectangle 8"/>
          <p:cNvSpPr/>
          <p:nvPr/>
        </p:nvSpPr>
        <p:spPr>
          <a:xfrm>
            <a:off x="10004565" y="51343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P1</a:t>
            </a:r>
            <a:endParaRPr lang="en-US" sz="2400" dirty="0"/>
          </a:p>
        </p:txBody>
      </p:sp>
      <p:sp>
        <p:nvSpPr>
          <p:cNvPr id="42" name="TextBox 13"/>
          <p:cNvSpPr txBox="1"/>
          <p:nvPr/>
        </p:nvSpPr>
        <p:spPr>
          <a:xfrm>
            <a:off x="10847451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3" name="Rectangle 8"/>
          <p:cNvSpPr/>
          <p:nvPr/>
        </p:nvSpPr>
        <p:spPr>
          <a:xfrm>
            <a:off x="11147425" y="5120005"/>
            <a:ext cx="1044575" cy="48387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46" name="TextBox 13"/>
          <p:cNvSpPr txBox="1"/>
          <p:nvPr/>
        </p:nvSpPr>
        <p:spPr>
          <a:xfrm>
            <a:off x="11721846" y="564910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13</a:t>
            </a:r>
            <a:endParaRPr lang="en-US" dirty="0"/>
          </a:p>
        </p:txBody>
      </p:sp>
      <p:sp>
        <p:nvSpPr>
          <p:cNvPr id="49" name="Text Box 48"/>
          <p:cNvSpPr txBox="1"/>
          <p:nvPr/>
        </p:nvSpPr>
        <p:spPr>
          <a:xfrm>
            <a:off x="241935" y="4063365"/>
            <a:ext cx="3584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AVG Waiting time=11/4=2.75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AVG TAT time=24/4=6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 algn="l">
              <a:buNone/>
            </a:pPr>
            <a:r>
              <a:rPr lang="en-US"/>
              <a:t>AVG RT time= 7/4= 1.75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Conclusion: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SJF is better than FCFS</a:t>
            </a:r>
            <a:endParaRPr lang="en-US" sz="2400" dirty="0" smtClean="0"/>
          </a:p>
          <a:p>
            <a:r>
              <a:rPr lang="en-US" sz="2400" dirty="0"/>
              <a:t>SJF is optimal in the sense that it gives the minimum average waiting time for any given set of processes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273" y="740218"/>
            <a:ext cx="8915399" cy="146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Lect-7</a:t>
            </a:r>
            <a:endParaRPr lang="en-US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6274" y="4321158"/>
            <a:ext cx="8915399" cy="25368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scheduling deals with the problem of deciding which of the processes in the ready queue is to be allocated the CPU. There are many different CPU-scheduling algorithms. Here, we describe several of them.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85" y="1903095"/>
            <a:ext cx="11598275" cy="4410710"/>
          </a:xfrm>
        </p:spPr>
        <p:txBody>
          <a:bodyPr>
            <a:noAutofit/>
          </a:bodyPr>
          <a:p>
            <a:r>
              <a:rPr lang="en-US" sz="2400"/>
              <a:t>Arrival Time</a:t>
            </a:r>
            <a:endParaRPr lang="en-US" sz="2400"/>
          </a:p>
          <a:p>
            <a:pPr lvl="1"/>
            <a:r>
              <a:rPr lang="en-US" sz="2400"/>
              <a:t>Time when the process is arrive  into ready queue / state is called arrival time.</a:t>
            </a:r>
            <a:endParaRPr lang="en-US" sz="2400"/>
          </a:p>
          <a:p>
            <a:r>
              <a:rPr lang="en-US" sz="2400"/>
              <a:t>Brust Time</a:t>
            </a:r>
            <a:endParaRPr lang="en-US" sz="2400"/>
          </a:p>
          <a:p>
            <a:pPr lvl="1"/>
            <a:r>
              <a:rPr lang="en-US" sz="2400"/>
              <a:t>Time required for the process  to execute is called brust time</a:t>
            </a:r>
            <a:endParaRPr lang="en-US" sz="2400"/>
          </a:p>
          <a:p>
            <a:r>
              <a:rPr lang="en-US" sz="2400"/>
              <a:t>Completion Time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Time required when process  complete its  execution is called completion time</a:t>
            </a:r>
            <a:endParaRPr lang="en-US" sz="2400"/>
          </a:p>
          <a:p>
            <a:r>
              <a:rPr lang="en-US" sz="2400"/>
              <a:t>Turm Arround Time</a:t>
            </a:r>
            <a:endParaRPr lang="en-US" sz="2400"/>
          </a:p>
          <a:p>
            <a:pPr marL="457200" lvl="2"/>
            <a:r>
              <a:rPr lang="en-US" sz="2000">
                <a:sym typeface="+mn-ea"/>
              </a:rPr>
              <a:t>Time difference between completion and arrival time called turn arround time.</a:t>
            </a:r>
            <a:endParaRPr lang="en-US" sz="2000"/>
          </a:p>
          <a:p>
            <a:r>
              <a:rPr lang="en-US" sz="2400"/>
              <a:t>Response Time</a:t>
            </a:r>
            <a:endParaRPr lang="en-US" sz="2400"/>
          </a:p>
          <a:p>
            <a:pPr lvl="1"/>
            <a:r>
              <a:rPr lang="en-US" sz="2400"/>
              <a:t>Time at which the process got the cpu first minus arrival time.</a:t>
            </a:r>
            <a:endParaRPr lang="en-US" sz="2400"/>
          </a:p>
          <a:p>
            <a:pPr lvl="1"/>
            <a:endParaRPr lang="en-US" sz="2400"/>
          </a:p>
          <a:p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E4FEF8-0474-4801-9ED8-62E4234775A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First Come First </a:t>
            </a:r>
            <a:r>
              <a:rPr lang="en-US" b="1" dirty="0"/>
              <a:t>Serve Scheduling (FCFS)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133600"/>
            <a:ext cx="11146970" cy="45574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the most simplest CPU Scheduling  algorithm</a:t>
            </a:r>
            <a:endParaRPr lang="en-US" dirty="0" smtClean="0"/>
          </a:p>
          <a:p>
            <a:r>
              <a:rPr lang="en-US" dirty="0" smtClean="0"/>
              <a:t>It is just like FIFO.</a:t>
            </a:r>
            <a:endParaRPr lang="en-US" dirty="0" smtClean="0"/>
          </a:p>
          <a:p>
            <a:r>
              <a:rPr lang="en-US" dirty="0" smtClean="0"/>
              <a:t>The process which request the CPU first it allocate the CPU first.</a:t>
            </a:r>
            <a:endParaRPr lang="en-US" dirty="0" smtClean="0"/>
          </a:p>
          <a:p>
            <a:r>
              <a:rPr lang="en-US" dirty="0"/>
              <a:t> The implementation of the FCFS policy is </a:t>
            </a:r>
            <a:r>
              <a:rPr lang="en-US" dirty="0" smtClean="0"/>
              <a:t>easily managed </a:t>
            </a:r>
            <a:r>
              <a:rPr lang="en-US" dirty="0"/>
              <a:t>with a FIFO queue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 smtClean="0"/>
              <a:t>process enters the ready queue, its </a:t>
            </a:r>
            <a:r>
              <a:rPr lang="en-US" dirty="0"/>
              <a:t>PCB is linked onto the tail of the queue. When the CPU is free, it is allocated to </a:t>
            </a:r>
            <a:r>
              <a:rPr lang="en-US" dirty="0" smtClean="0"/>
              <a:t>the process at the head of the queue. The running process is then removed from </a:t>
            </a:r>
            <a:r>
              <a:rPr lang="en-US" dirty="0"/>
              <a:t>the queue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code for FCFS scheduling is simple to write and understand. </a:t>
            </a:r>
            <a:endParaRPr lang="en-US" dirty="0" smtClean="0"/>
          </a:p>
          <a:p>
            <a:r>
              <a:rPr lang="en-US" dirty="0" smtClean="0"/>
              <a:t>FCFS is used in Batch processing</a:t>
            </a:r>
            <a:endParaRPr lang="en-US" dirty="0" smtClean="0"/>
          </a:p>
          <a:p>
            <a:r>
              <a:rPr lang="en-US" dirty="0" smtClean="0"/>
              <a:t>FCFS is not  suitable for Time sharing System.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FCFS is a Non preemptive  </a:t>
            </a:r>
            <a:r>
              <a:rPr lang="en-US" dirty="0"/>
              <a:t>algorithm will allow the currently running process to ﬁnish its CPU burst.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792936"/>
            <a:ext cx="10004844" cy="5185081"/>
          </a:xfrm>
        </p:spPr>
        <p:txBody>
          <a:bodyPr>
            <a:normAutofit/>
          </a:bodyPr>
          <a:lstStyle/>
          <a:p>
            <a:r>
              <a:rPr lang="en-US" sz="2000" b="1" dirty="0"/>
              <a:t>FCFS  </a:t>
            </a:r>
            <a:r>
              <a:rPr lang="en-US" sz="2000" b="1" dirty="0" smtClean="0"/>
              <a:t>Performance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Consider the following jobs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4852" y="2341047"/>
          <a:ext cx="3634958" cy="24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53"/>
                <a:gridCol w="1211652"/>
                <a:gridCol w="1211653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Job/Process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+mn-ea"/>
                        </a:rPr>
                        <a:t>P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1246" y="5130509"/>
            <a:ext cx="3982570" cy="853426"/>
            <a:chOff x="3480547" y="5150225"/>
            <a:chExt cx="3982570" cy="853426"/>
          </a:xfrm>
        </p:grpSpPr>
        <p:sp>
          <p:nvSpPr>
            <p:cNvPr id="5" name="Rectangle 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508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566" y="5150226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IDLE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1618" y="5593364"/>
              <a:ext cx="445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4789" y="5620258"/>
              <a:ext cx="4677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512" y="5586273"/>
              <a:ext cx="5686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4450" y="3251048"/>
            <a:ext cx="2728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FEF8-0474-4801-9ED8-62E4234775A4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17 Slides</a:t>
            </a:r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8366265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/>
              <a:t>P3</a:t>
            </a:r>
            <a:endParaRPr lang="en-US" sz="2400" dirty="0"/>
          </a:p>
        </p:txBody>
      </p:sp>
      <p:sp>
        <p:nvSpPr>
          <p:cNvPr id="18" name="Rectangle 8"/>
          <p:cNvSpPr/>
          <p:nvPr/>
        </p:nvSpPr>
        <p:spPr>
          <a:xfrm>
            <a:off x="9516250" y="51305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P 4</a:t>
            </a:r>
            <a:endParaRPr lang="en-US" sz="2400" dirty="0"/>
          </a:p>
        </p:txBody>
      </p:sp>
      <p:sp>
        <p:nvSpPr>
          <p:cNvPr id="19" name="TextBox 13"/>
          <p:cNvSpPr txBox="1"/>
          <p:nvPr/>
        </p:nvSpPr>
        <p:spPr>
          <a:xfrm>
            <a:off x="9328531" y="56325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0" name="TextBox 13"/>
          <p:cNvSpPr txBox="1"/>
          <p:nvPr/>
        </p:nvSpPr>
        <p:spPr>
          <a:xfrm>
            <a:off x="10415651" y="5607197"/>
            <a:ext cx="5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9368155" y="2348230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Criteria: Arrival Time</a:t>
            </a:r>
            <a:endParaRPr lang="en-US"/>
          </a:p>
          <a:p>
            <a:r>
              <a:rPr lang="en-US"/>
              <a:t>Mode: Non preemptive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14710</Words>
  <Application>WPS Presentation</Application>
  <PresentationFormat>Widescreen</PresentationFormat>
  <Paragraphs>3733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Banded</vt:lpstr>
      <vt:lpstr>Operating System (O.S)</vt:lpstr>
      <vt:lpstr> CPU Scheduling</vt:lpstr>
      <vt:lpstr> Scheduling Criteria</vt:lpstr>
      <vt:lpstr>Where Scheduling Fit?</vt:lpstr>
      <vt:lpstr>      Scheduling Algorithms </vt:lpstr>
      <vt:lpstr>      Scheduling Algorithms Lect-7</vt:lpstr>
      <vt:lpstr>Terminologies</vt:lpstr>
      <vt:lpstr> First Come First Serve Scheduling (FCFS)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Conclusion:</vt:lpstr>
      <vt:lpstr> Shortest-Job-First Scheduling (SJF)</vt:lpstr>
      <vt:lpstr>SJF WITH PREMPTION</vt:lpstr>
      <vt:lpstr>sjf EXAMPLE WITH NON-PREEMPTIVE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Scheduling Algorithms Lect-7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SJF WITH PREMPTION</vt:lpstr>
      <vt:lpstr> 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(O.S)</dc:title>
  <dc:creator>SANA IRSHAD</dc:creator>
  <cp:lastModifiedBy>sana</cp:lastModifiedBy>
  <cp:revision>45</cp:revision>
  <dcterms:created xsi:type="dcterms:W3CDTF">2015-10-22T18:58:00Z</dcterms:created>
  <dcterms:modified xsi:type="dcterms:W3CDTF">2021-05-20T04:37:36Z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