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3"/>
    <p:sldId id="258" r:id="rId4"/>
    <p:sldId id="283" r:id="rId5"/>
    <p:sldId id="342" r:id="rId6"/>
    <p:sldId id="344"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262" r:id="rId21"/>
    <p:sldId id="264" r:id="rId22"/>
    <p:sldId id="261" r:id="rId23"/>
    <p:sldId id="266" r:id="rId24"/>
    <p:sldId id="284" r:id="rId25"/>
    <p:sldId id="285" r:id="rId26"/>
    <p:sldId id="286" r:id="rId27"/>
    <p:sldId id="287" r:id="rId28"/>
    <p:sldId id="288" r:id="rId29"/>
    <p:sldId id="289" r:id="rId30"/>
    <p:sldId id="335" r:id="rId31"/>
    <p:sldId id="336" r:id="rId32"/>
    <p:sldId id="338" r:id="rId33"/>
    <p:sldId id="290" r:id="rId34"/>
    <p:sldId id="292" r:id="rId35"/>
    <p:sldId id="293" r:id="rId36"/>
    <p:sldId id="294" r:id="rId37"/>
    <p:sldId id="291" r:id="rId39"/>
    <p:sldId id="295" r:id="rId40"/>
    <p:sldId id="297" r:id="rId41"/>
    <p:sldId id="296" r:id="rId42"/>
    <p:sldId id="298" r:id="rId43"/>
    <p:sldId id="300" r:id="rId44"/>
    <p:sldId id="324" r:id="rId45"/>
    <p:sldId id="393" r:id="rId46"/>
    <p:sldId id="394" r:id="rId47"/>
    <p:sldId id="395" r:id="rId48"/>
    <p:sldId id="392" r:id="rId49"/>
    <p:sldId id="397" r:id="rId50"/>
    <p:sldId id="398" r:id="rId51"/>
    <p:sldId id="322" r:id="rId52"/>
    <p:sldId id="325" r:id="rId53"/>
    <p:sldId id="326" r:id="rId54"/>
    <p:sldId id="327" r:id="rId55"/>
    <p:sldId id="321" r:id="rId56"/>
    <p:sldId id="331" r:id="rId57"/>
    <p:sldId id="328" r:id="rId58"/>
    <p:sldId id="329" r:id="rId59"/>
    <p:sldId id="33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C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hierarchy" loCatId="hierarchy" qsTypeId="urn:microsoft.com/office/officeart/2005/8/quickstyle/simple5" qsCatId="simple" csTypeId="urn:microsoft.com/office/officeart/2005/8/colors/accent1_2" csCatId="accent1" phldr="0"/>
      <dgm:spPr/>
      <dgm:t>
        <a:bodyPr/>
        <a:p>
          <a:endParaRPr lang="en-US"/>
        </a:p>
      </dgm:t>
    </dgm:pt>
    <dgm:pt modelId="{47C757F0-AA23-46BE-9311-EA432CDEEAA1}">
      <dgm:prSet phldrT="[Text]" phldr="0" custT="0"/>
      <dgm:spPr/>
      <dgm:t>
        <a:bodyPr vert="horz" wrap="square"/>
        <a:p>
          <a:pPr>
            <a:lnSpc>
              <a:spcPct val="100000"/>
            </a:lnSpc>
            <a:spcBef>
              <a:spcPct val="0"/>
            </a:spcBef>
            <a:spcAft>
              <a:spcPct val="35000"/>
            </a:spcAft>
          </a:pPr>
          <a:r>
            <a:rPr lang="en-US">
              <a:sym typeface="+mn-ea"/>
            </a:rPr>
            <a:t>Memory Management Techniques</a:t>
          </a:r>
          <a:r>
            <a:rPr lang="en-US"/>
            <a:t/>
          </a:r>
          <a:endParaRPr lang="en-US"/>
        </a:p>
      </dgm:t>
    </dgm:pt>
    <dgm:pt modelId="{AB39B06D-FE6C-48B2-B5B4-77CD0C8CF7AD}" cxnId="{82BC560D-9E7D-4401-859F-441943650F11}" type="parTrans">
      <dgm:prSet/>
      <dgm:spPr/>
      <dgm:t>
        <a:bodyPr/>
        <a:p>
          <a:endParaRPr lang="en-US"/>
        </a:p>
      </dgm:t>
    </dgm:pt>
    <dgm:pt modelId="{DF0D1C21-B79E-4875-B7FA-EF183CB48B88}" cxnId="{82BC560D-9E7D-4401-859F-441943650F11}" type="sibTrans">
      <dgm:prSet/>
      <dgm:spPr/>
      <dgm:t>
        <a:bodyPr/>
        <a:p>
          <a:endParaRPr lang="en-US"/>
        </a:p>
      </dgm:t>
    </dgm:pt>
    <dgm:pt modelId="{12714FC6-8B41-47E5-91DD-F02D34D23B93}">
      <dgm:prSet phldrT="[Text]" phldr="0" custT="0"/>
      <dgm:spPr/>
      <dgm:t>
        <a:bodyPr vert="horz" wrap="square"/>
        <a:p>
          <a:pPr>
            <a:lnSpc>
              <a:spcPct val="100000"/>
            </a:lnSpc>
            <a:spcBef>
              <a:spcPct val="0"/>
            </a:spcBef>
            <a:spcAft>
              <a:spcPct val="35000"/>
            </a:spcAft>
          </a:pPr>
          <a:r>
            <a:rPr lang="en-US"/>
            <a:t>Contiguous</a:t>
          </a:r>
          <a:r>
            <a:rPr lang="en-US"/>
            <a:t/>
          </a:r>
          <a:endParaRPr lang="en-US"/>
        </a:p>
      </dgm:t>
    </dgm:pt>
    <dgm:pt modelId="{EACD17F5-D793-4A43-B489-D1804D50CFEF}" cxnId="{1DE2D530-BE31-4AE7-8C0D-25A95BF3DE80}" type="parTrans">
      <dgm:prSet/>
      <dgm:spPr/>
      <dgm:t>
        <a:bodyPr/>
        <a:p>
          <a:endParaRPr lang="en-US"/>
        </a:p>
      </dgm:t>
    </dgm:pt>
    <dgm:pt modelId="{FA45D93F-0724-4936-AA45-E6762732A19D}" cxnId="{1DE2D530-BE31-4AE7-8C0D-25A95BF3DE80}" type="sibTrans">
      <dgm:prSet/>
      <dgm:spPr/>
      <dgm:t>
        <a:bodyPr/>
        <a:p>
          <a:endParaRPr lang="en-US"/>
        </a:p>
      </dgm:t>
    </dgm:pt>
    <dgm:pt modelId="{018E1C9C-23C1-489C-9BE6-DD20427F85DE}">
      <dgm:prSet phldr="0" custT="0"/>
      <dgm:spPr/>
      <dgm:t>
        <a:bodyPr vert="horz" wrap="square"/>
        <a:p>
          <a:pPr>
            <a:lnSpc>
              <a:spcPct val="100000"/>
            </a:lnSpc>
            <a:spcBef>
              <a:spcPct val="0"/>
            </a:spcBef>
            <a:spcAft>
              <a:spcPct val="35000"/>
            </a:spcAft>
          </a:pPr>
          <a:r>
            <a:rPr lang="en-US"/>
            <a:t>Fixed Partition</a:t>
          </a:r>
          <a:r>
            <a:rPr lang="en-US"/>
            <a:t/>
          </a:r>
          <a:endParaRPr lang="en-US"/>
        </a:p>
      </dgm:t>
    </dgm:pt>
    <dgm:pt modelId="{9A936F8D-A913-4C23-A636-98A50CA71CE6}" cxnId="{63C8E310-AA79-4602-B8B4-AB44D6AA8B62}" type="parTrans">
      <dgm:prSet/>
      <dgm:spPr/>
    </dgm:pt>
    <dgm:pt modelId="{FB29998E-0C7C-455F-A62B-23FA5F4F01E8}" cxnId="{63C8E310-AA79-4602-B8B4-AB44D6AA8B62}" type="sibTrans">
      <dgm:prSet/>
      <dgm:spPr/>
    </dgm:pt>
    <dgm:pt modelId="{AD729D43-0ADA-44FC-B316-99F565A18014}">
      <dgm:prSet phldr="0" custT="0"/>
      <dgm:spPr/>
      <dgm:t>
        <a:bodyPr vert="horz" wrap="square"/>
        <a:p>
          <a:pPr>
            <a:lnSpc>
              <a:spcPct val="100000"/>
            </a:lnSpc>
            <a:spcBef>
              <a:spcPct val="0"/>
            </a:spcBef>
            <a:spcAft>
              <a:spcPct val="35000"/>
            </a:spcAft>
          </a:pPr>
          <a:r>
            <a:rPr lang="en-US"/>
            <a:t>Variable Partition</a:t>
          </a:r>
          <a:endParaRPr lang="en-US"/>
        </a:p>
      </dgm:t>
    </dgm:pt>
    <dgm:pt modelId="{C3946CD0-531C-4349-9CA8-B442DA3F1060}" cxnId="{A67A1E2E-5568-46F8-91DA-1F0F9D25041C}" type="parTrans">
      <dgm:prSet/>
      <dgm:spPr/>
    </dgm:pt>
    <dgm:pt modelId="{9361141B-5075-4311-AAC2-BE05BF98F2FA}" cxnId="{A67A1E2E-5568-46F8-91DA-1F0F9D25041C}" type="sibTrans">
      <dgm:prSet/>
      <dgm:spPr/>
    </dgm:pt>
    <dgm:pt modelId="{4EC42421-831D-4CD3-8215-2AF4300F9C01}">
      <dgm:prSet phldrT="[Text]" phldr="0" custT="0"/>
      <dgm:spPr/>
      <dgm:t>
        <a:bodyPr vert="horz" wrap="square"/>
        <a:p>
          <a:pPr>
            <a:lnSpc>
              <a:spcPct val="100000"/>
            </a:lnSpc>
            <a:spcBef>
              <a:spcPct val="0"/>
            </a:spcBef>
            <a:spcAft>
              <a:spcPct val="35000"/>
            </a:spcAft>
          </a:pPr>
          <a:r>
            <a:rPr lang="en-US"/>
            <a:t>Non-Contiguous</a:t>
          </a:r>
          <a:endParaRPr lang="en-US"/>
        </a:p>
      </dgm:t>
    </dgm:pt>
    <dgm:pt modelId="{8D5FB264-0A5C-4C3A-85B7-453D9BD837DF}" cxnId="{1052B741-4444-45E1-BF1C-6DC70FFB9252}" type="parTrans">
      <dgm:prSet/>
      <dgm:spPr/>
      <dgm:t>
        <a:bodyPr/>
        <a:p>
          <a:endParaRPr lang="en-US"/>
        </a:p>
      </dgm:t>
    </dgm:pt>
    <dgm:pt modelId="{A1825131-D805-48C8-BFCE-E45C02E6F5CE}" cxnId="{1052B741-4444-45E1-BF1C-6DC70FFB9252}" type="sibTrans">
      <dgm:prSet/>
      <dgm:spPr/>
      <dgm:t>
        <a:bodyPr/>
        <a:p>
          <a:endParaRPr lang="en-US"/>
        </a:p>
      </dgm:t>
    </dgm:pt>
    <dgm:pt modelId="{4D1827A8-FF9C-4960-9D48-F82620E39ADE}">
      <dgm:prSet phldr="0" custT="0"/>
      <dgm:spPr/>
      <dgm:t>
        <a:bodyPr vert="horz" wrap="square"/>
        <a:p>
          <a:pPr>
            <a:lnSpc>
              <a:spcPct val="100000"/>
            </a:lnSpc>
            <a:spcBef>
              <a:spcPct val="0"/>
            </a:spcBef>
            <a:spcAft>
              <a:spcPct val="35000"/>
            </a:spcAft>
          </a:pPr>
          <a:r>
            <a:rPr lang="en-US"/>
            <a:t>Paging</a:t>
          </a:r>
          <a:r>
            <a:rPr lang="en-US"/>
            <a:t/>
          </a:r>
          <a:endParaRPr lang="en-US"/>
        </a:p>
      </dgm:t>
    </dgm:pt>
    <dgm:pt modelId="{DC63180D-E454-4451-B7D1-5EC623C7C146}" cxnId="{5ECD2DCF-633A-4613-9FD4-6C945A67AC99}" type="parTrans">
      <dgm:prSet/>
      <dgm:spPr/>
    </dgm:pt>
    <dgm:pt modelId="{A0A78452-021B-4542-9B5A-2E5493C1A5D4}" cxnId="{5ECD2DCF-633A-4613-9FD4-6C945A67AC99}" type="sibTrans">
      <dgm:prSet/>
      <dgm:spPr/>
    </dgm:pt>
    <dgm:pt modelId="{5905F5B8-F2BC-4B09-B0D0-85E43F219F32}">
      <dgm:prSet phldr="0" custT="0"/>
      <dgm:spPr/>
      <dgm:t>
        <a:bodyPr vert="horz" wrap="square"/>
        <a:p>
          <a:pPr>
            <a:lnSpc>
              <a:spcPct val="100000"/>
            </a:lnSpc>
            <a:spcBef>
              <a:spcPct val="0"/>
            </a:spcBef>
            <a:spcAft>
              <a:spcPct val="35000"/>
            </a:spcAft>
          </a:pPr>
          <a:r>
            <a:rPr lang="en-US"/>
            <a:t>Multi level Paging</a:t>
          </a:r>
          <a:r>
            <a:rPr lang="en-US"/>
            <a:t/>
          </a:r>
          <a:endParaRPr lang="en-US"/>
        </a:p>
      </dgm:t>
    </dgm:pt>
    <dgm:pt modelId="{019981F0-2AE5-4A70-A31B-32C56FBCD37F}" cxnId="{B58C1946-8D6F-4B9E-8F54-818106AEAD09}" type="parTrans">
      <dgm:prSet/>
      <dgm:spPr/>
    </dgm:pt>
    <dgm:pt modelId="{52D2720F-D9A9-4D6E-8854-AAD3A19F6C14}" cxnId="{B58C1946-8D6F-4B9E-8F54-818106AEAD09}" type="sibTrans">
      <dgm:prSet/>
      <dgm:spPr/>
    </dgm:pt>
    <dgm:pt modelId="{39552590-16AC-4DF3-81E8-CB22FE15BDBD}">
      <dgm:prSet phldr="0" custT="0"/>
      <dgm:spPr/>
      <dgm:t>
        <a:bodyPr vert="horz" wrap="square"/>
        <a:p>
          <a:pPr>
            <a:lnSpc>
              <a:spcPct val="100000"/>
            </a:lnSpc>
            <a:spcBef>
              <a:spcPct val="0"/>
            </a:spcBef>
            <a:spcAft>
              <a:spcPct val="35000"/>
            </a:spcAft>
          </a:pPr>
          <a:r>
            <a:rPr lang="en-US"/>
            <a:t>Inverted Paging</a:t>
          </a:r>
          <a:r>
            <a:rPr lang="en-US"/>
            <a:t/>
          </a:r>
          <a:endParaRPr lang="en-US"/>
        </a:p>
      </dgm:t>
    </dgm:pt>
    <dgm:pt modelId="{6D37F9A0-6079-4FA9-A6C6-E976A26F3ABA}" cxnId="{E8330E9C-DF72-4B5A-A64F-F47F98E11548}" type="parTrans">
      <dgm:prSet/>
      <dgm:spPr/>
    </dgm:pt>
    <dgm:pt modelId="{BFA636BC-500D-4A6E-820E-8E1CBAD813CC}" cxnId="{E8330E9C-DF72-4B5A-A64F-F47F98E11548}" type="sibTrans">
      <dgm:prSet/>
      <dgm:spPr/>
    </dgm:pt>
    <dgm:pt modelId="{6E7EB314-F7F4-4026-9A8F-A55E767D0EAE}">
      <dgm:prSet phldr="0" custT="0"/>
      <dgm:spPr/>
      <dgm:t>
        <a:bodyPr vert="horz" wrap="square"/>
        <a:p>
          <a:pPr>
            <a:lnSpc>
              <a:spcPct val="100000"/>
            </a:lnSpc>
            <a:spcBef>
              <a:spcPct val="0"/>
            </a:spcBef>
            <a:spcAft>
              <a:spcPct val="35000"/>
            </a:spcAft>
          </a:pPr>
          <a:r>
            <a:rPr lang="en-US"/>
            <a:t>Segmnetation</a:t>
          </a:r>
          <a:r>
            <a:rPr lang="en-US"/>
            <a:t/>
          </a:r>
          <a:endParaRPr lang="en-US"/>
        </a:p>
      </dgm:t>
    </dgm:pt>
    <dgm:pt modelId="{F5B2A1FD-8A53-4433-BF5F-7CF70FF23895}" cxnId="{16CE9FF8-979A-4617-B71C-AE32239ABD23}" type="parTrans">
      <dgm:prSet/>
      <dgm:spPr/>
    </dgm:pt>
    <dgm:pt modelId="{D2BA95AF-743B-463A-9070-6A604A5EFCCE}" cxnId="{16CE9FF8-979A-4617-B71C-AE32239ABD23}" type="sibTrans">
      <dgm:prSet/>
      <dgm:spPr/>
    </dgm:pt>
    <dgm:pt modelId="{215CAA50-5A97-4A1A-AF59-2915F1524A64}">
      <dgm:prSet phldr="0" custT="0"/>
      <dgm:spPr/>
      <dgm:t>
        <a:bodyPr vert="horz" wrap="square"/>
        <a:p>
          <a:pPr>
            <a:lnSpc>
              <a:spcPct val="100000"/>
            </a:lnSpc>
            <a:spcBef>
              <a:spcPct val="0"/>
            </a:spcBef>
            <a:spcAft>
              <a:spcPct val="35000"/>
            </a:spcAft>
          </a:pPr>
          <a:r>
            <a:rPr lang="en-US"/>
            <a:t>Segmented Paging</a:t>
          </a:r>
          <a:endParaRPr lang="en-US"/>
        </a:p>
      </dgm:t>
    </dgm:pt>
    <dgm:pt modelId="{B90732D8-CE1B-4627-821D-DAA9C9498D8C}" cxnId="{ABA8BE8D-11E6-4BDB-B461-E932F73FED59}" type="parTrans">
      <dgm:prSet/>
      <dgm:spPr/>
    </dgm:pt>
    <dgm:pt modelId="{1FB7909A-0586-4905-B6F9-C6A8CD32CD7F}" cxnId="{ABA8BE8D-11E6-4BDB-B461-E932F73FED59}" type="sibTrans">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Cnt="0"/>
      <dgm:spPr/>
    </dgm:pt>
    <dgm:pt modelId="{FA37AA5D-87C2-47F6-9B72-B753C073E744}" type="pres">
      <dgm:prSet presAssocID="{12714FC6-8B41-47E5-91DD-F02D34D23B93}" presName="hierChild4" presStyleCnt="0"/>
      <dgm:spPr/>
    </dgm:pt>
    <dgm:pt modelId="{CE7ED02B-5E8D-4C03-9149-F3161E224A08}" type="pres">
      <dgm:prSet presAssocID="{9A936F8D-A913-4C23-A636-98A50CA71CE6}" presName="Name37" presStyleLbl="parChTrans1D3" presStyleIdx="0" presStyleCnt="7"/>
      <dgm:spPr/>
    </dgm:pt>
    <dgm:pt modelId="{972DBDF7-06E1-4669-98EC-BB8B373F25A4}" type="pres">
      <dgm:prSet presAssocID="{018E1C9C-23C1-489C-9BE6-DD20427F85DE}" presName="hierRoot2" presStyleCnt="0">
        <dgm:presLayoutVars>
          <dgm:hierBranch val="init"/>
        </dgm:presLayoutVars>
      </dgm:prSet>
      <dgm:spPr/>
    </dgm:pt>
    <dgm:pt modelId="{1BBCE596-F1D3-4FEB-B99B-4D561B0D3611}" type="pres">
      <dgm:prSet presAssocID="{018E1C9C-23C1-489C-9BE6-DD20427F85DE}" presName="rootComposite" presStyleCnt="0"/>
      <dgm:spPr/>
    </dgm:pt>
    <dgm:pt modelId="{F324723A-64C4-4BE5-889F-41FA15269C7E}" type="pres">
      <dgm:prSet presAssocID="{018E1C9C-23C1-489C-9BE6-DD20427F85DE}" presName="rootText" presStyleLbl="node3" presStyleIdx="0" presStyleCnt="7">
        <dgm:presLayoutVars>
          <dgm:chPref val="3"/>
        </dgm:presLayoutVars>
      </dgm:prSet>
      <dgm:spPr/>
    </dgm:pt>
    <dgm:pt modelId="{3E4F20DB-E04B-4ADC-B667-26827E5C024D}" type="pres">
      <dgm:prSet presAssocID="{018E1C9C-23C1-489C-9BE6-DD20427F85DE}" presName="rootConnector" presStyleCnt="0"/>
      <dgm:spPr/>
    </dgm:pt>
    <dgm:pt modelId="{9445A9E6-650E-456E-B6DB-3BEBC9DFE84B}" type="pres">
      <dgm:prSet presAssocID="{018E1C9C-23C1-489C-9BE6-DD20427F85DE}" presName="hierChild4" presStyleCnt="0"/>
      <dgm:spPr/>
    </dgm:pt>
    <dgm:pt modelId="{C210E910-CE47-4A73-9446-6C670A2571F6}" type="pres">
      <dgm:prSet presAssocID="{018E1C9C-23C1-489C-9BE6-DD20427F85DE}" presName="hierChild5" presStyleCnt="0"/>
      <dgm:spPr/>
    </dgm:pt>
    <dgm:pt modelId="{F1B47FF3-CA7F-476C-90EA-20B09B6C49A8}" type="pres">
      <dgm:prSet presAssocID="{C3946CD0-531C-4349-9CA8-B442DA3F1060}" presName="Name37" presStyleLbl="parChTrans1D3" presStyleIdx="1" presStyleCnt="7"/>
      <dgm:spPr/>
    </dgm:pt>
    <dgm:pt modelId="{E09AB626-27F3-4FD5-990B-709EEAEFFD37}" type="pres">
      <dgm:prSet presAssocID="{AD729D43-0ADA-44FC-B316-99F565A18014}" presName="hierRoot2" presStyleCnt="0">
        <dgm:presLayoutVars>
          <dgm:hierBranch val="init"/>
        </dgm:presLayoutVars>
      </dgm:prSet>
      <dgm:spPr/>
    </dgm:pt>
    <dgm:pt modelId="{DDB6F8F2-3DBC-4B7A-B454-1B7CD3BEE46B}" type="pres">
      <dgm:prSet presAssocID="{AD729D43-0ADA-44FC-B316-99F565A18014}" presName="rootComposite" presStyleCnt="0"/>
      <dgm:spPr/>
    </dgm:pt>
    <dgm:pt modelId="{1C45D5BB-E0F7-4B2E-8638-E198ED10BBA8}" type="pres">
      <dgm:prSet presAssocID="{AD729D43-0ADA-44FC-B316-99F565A18014}" presName="rootText" presStyleLbl="node3" presStyleIdx="1" presStyleCnt="7">
        <dgm:presLayoutVars>
          <dgm:chPref val="3"/>
        </dgm:presLayoutVars>
      </dgm:prSet>
      <dgm:spPr/>
    </dgm:pt>
    <dgm:pt modelId="{24B3562D-91A6-4A6E-9CE5-2CFD7EED75D3}" type="pres">
      <dgm:prSet presAssocID="{AD729D43-0ADA-44FC-B316-99F565A18014}" presName="rootConnector" presStyleCnt="0"/>
      <dgm:spPr/>
    </dgm:pt>
    <dgm:pt modelId="{FB8973DF-03D1-4CE5-B381-8893523B387C}" type="pres">
      <dgm:prSet presAssocID="{AD729D43-0ADA-44FC-B316-99F565A18014}" presName="hierChild4" presStyleCnt="0"/>
      <dgm:spPr/>
    </dgm:pt>
    <dgm:pt modelId="{FCDA4A1F-720E-409B-AC5B-7A3B0A068008}" type="pres">
      <dgm:prSet presAssocID="{AD729D43-0ADA-44FC-B316-99F565A18014}" presName="hierChild5"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2">
        <dgm:presLayoutVars>
          <dgm:chPref val="3"/>
        </dgm:presLayoutVars>
      </dgm:prSet>
      <dgm:spPr/>
    </dgm:pt>
    <dgm:pt modelId="{6238C53E-A961-488B-8FBD-6EC13507B069}" type="pres">
      <dgm:prSet presAssocID="{4EC42421-831D-4CD3-8215-2AF4300F9C01}" presName="rootConnector" presStyleCnt="0"/>
      <dgm:spPr/>
    </dgm:pt>
    <dgm:pt modelId="{A9C46FD3-3BE9-4E6E-BFF6-B0B42B13F857}" type="pres">
      <dgm:prSet presAssocID="{4EC42421-831D-4CD3-8215-2AF4300F9C01}" presName="hierChild4" presStyleCnt="0"/>
      <dgm:spPr/>
    </dgm:pt>
    <dgm:pt modelId="{24CDE870-1ED8-49BD-9C72-C57A96715FE3}" type="pres">
      <dgm:prSet presAssocID="{DC63180D-E454-4451-B7D1-5EC623C7C146}" presName="Name37" presStyleLbl="parChTrans1D3" presStyleIdx="2" presStyleCnt="7"/>
      <dgm:spPr/>
    </dgm:pt>
    <dgm:pt modelId="{3A22ED53-1E61-4229-BCA0-D8EF49752AF0}" type="pres">
      <dgm:prSet presAssocID="{4D1827A8-FF9C-4960-9D48-F82620E39ADE}" presName="hierRoot2" presStyleCnt="0">
        <dgm:presLayoutVars>
          <dgm:hierBranch val="init"/>
        </dgm:presLayoutVars>
      </dgm:prSet>
      <dgm:spPr/>
    </dgm:pt>
    <dgm:pt modelId="{1658E9FA-2991-4C90-873F-4B1441E336B7}" type="pres">
      <dgm:prSet presAssocID="{4D1827A8-FF9C-4960-9D48-F82620E39ADE}" presName="rootComposite" presStyleCnt="0"/>
      <dgm:spPr/>
    </dgm:pt>
    <dgm:pt modelId="{E6D306F3-304A-4D7A-BBFC-C9AC6AAD7901}" type="pres">
      <dgm:prSet presAssocID="{4D1827A8-FF9C-4960-9D48-F82620E39ADE}" presName="rootText" presStyleLbl="node3" presStyleIdx="2" presStyleCnt="7">
        <dgm:presLayoutVars>
          <dgm:chPref val="3"/>
        </dgm:presLayoutVars>
      </dgm:prSet>
      <dgm:spPr/>
    </dgm:pt>
    <dgm:pt modelId="{5427526F-99B7-447C-A5EA-DEF46FBFF23F}" type="pres">
      <dgm:prSet presAssocID="{4D1827A8-FF9C-4960-9D48-F82620E39ADE}" presName="rootConnector" presStyleCnt="0"/>
      <dgm:spPr/>
    </dgm:pt>
    <dgm:pt modelId="{A8CE07C1-BB20-4679-86B5-7F0AB4D1F255}" type="pres">
      <dgm:prSet presAssocID="{4D1827A8-FF9C-4960-9D48-F82620E39ADE}" presName="hierChild4" presStyleCnt="0"/>
      <dgm:spPr/>
    </dgm:pt>
    <dgm:pt modelId="{97CA36FB-22BC-482C-8B8B-4382D2090415}" type="pres">
      <dgm:prSet presAssocID="{4D1827A8-FF9C-4960-9D48-F82620E39ADE}" presName="hierChild5" presStyleCnt="0"/>
      <dgm:spPr/>
    </dgm:pt>
    <dgm:pt modelId="{5227C9B0-F8C8-4E0A-B786-00E2226AC251}" type="pres">
      <dgm:prSet presAssocID="{019981F0-2AE5-4A70-A31B-32C56FBCD37F}" presName="Name37" presStyleLbl="parChTrans1D3" presStyleIdx="3" presStyleCnt="7"/>
      <dgm:spPr/>
    </dgm:pt>
    <dgm:pt modelId="{0A4F3DFE-A63E-4B3A-8B26-477F443B0B1F}" type="pres">
      <dgm:prSet presAssocID="{5905F5B8-F2BC-4B09-B0D0-85E43F219F32}" presName="hierRoot2" presStyleCnt="0">
        <dgm:presLayoutVars>
          <dgm:hierBranch val="init"/>
        </dgm:presLayoutVars>
      </dgm:prSet>
      <dgm:spPr/>
    </dgm:pt>
    <dgm:pt modelId="{56032946-4C78-4CBC-AACD-76BD2AC8E6E3}" type="pres">
      <dgm:prSet presAssocID="{5905F5B8-F2BC-4B09-B0D0-85E43F219F32}" presName="rootComposite" presStyleCnt="0"/>
      <dgm:spPr/>
    </dgm:pt>
    <dgm:pt modelId="{2D0C6612-CB4E-44FB-BCEA-EB4E32E1244F}" type="pres">
      <dgm:prSet presAssocID="{5905F5B8-F2BC-4B09-B0D0-85E43F219F32}" presName="rootText" presStyleLbl="node3" presStyleIdx="3" presStyleCnt="7">
        <dgm:presLayoutVars>
          <dgm:chPref val="3"/>
        </dgm:presLayoutVars>
      </dgm:prSet>
      <dgm:spPr/>
    </dgm:pt>
    <dgm:pt modelId="{76953B3A-0A7C-430F-AEFE-EACBF86A090D}" type="pres">
      <dgm:prSet presAssocID="{5905F5B8-F2BC-4B09-B0D0-85E43F219F32}" presName="rootConnector" presStyleCnt="0"/>
      <dgm:spPr/>
    </dgm:pt>
    <dgm:pt modelId="{0CD33F7A-7120-41BB-A7A0-020F8C17CCCE}" type="pres">
      <dgm:prSet presAssocID="{5905F5B8-F2BC-4B09-B0D0-85E43F219F32}" presName="hierChild4" presStyleCnt="0"/>
      <dgm:spPr/>
    </dgm:pt>
    <dgm:pt modelId="{1B037F3B-F3E7-4D2A-B552-BB06F49F7FEF}" type="pres">
      <dgm:prSet presAssocID="{5905F5B8-F2BC-4B09-B0D0-85E43F219F32}" presName="hierChild5" presStyleCnt="0"/>
      <dgm:spPr/>
    </dgm:pt>
    <dgm:pt modelId="{69719026-A2ED-4393-985C-BB578AC963E8}" type="pres">
      <dgm:prSet presAssocID="{6D37F9A0-6079-4FA9-A6C6-E976A26F3ABA}" presName="Name37" presStyleLbl="parChTrans1D3" presStyleIdx="4" presStyleCnt="7"/>
      <dgm:spPr/>
    </dgm:pt>
    <dgm:pt modelId="{88496079-E136-4880-9E83-962C4E36FDB1}" type="pres">
      <dgm:prSet presAssocID="{39552590-16AC-4DF3-81E8-CB22FE15BDBD}" presName="hierRoot2" presStyleCnt="0">
        <dgm:presLayoutVars>
          <dgm:hierBranch val="init"/>
        </dgm:presLayoutVars>
      </dgm:prSet>
      <dgm:spPr/>
    </dgm:pt>
    <dgm:pt modelId="{0F21321D-A105-4339-83A9-A9CDB0E229CB}" type="pres">
      <dgm:prSet presAssocID="{39552590-16AC-4DF3-81E8-CB22FE15BDBD}" presName="rootComposite" presStyleCnt="0"/>
      <dgm:spPr/>
    </dgm:pt>
    <dgm:pt modelId="{F5E9A134-F0A1-4697-9DE1-F58C28ED3352}" type="pres">
      <dgm:prSet presAssocID="{39552590-16AC-4DF3-81E8-CB22FE15BDBD}" presName="rootText" presStyleLbl="node3" presStyleIdx="4" presStyleCnt="7">
        <dgm:presLayoutVars>
          <dgm:chPref val="3"/>
        </dgm:presLayoutVars>
      </dgm:prSet>
      <dgm:spPr/>
    </dgm:pt>
    <dgm:pt modelId="{13B733D7-546D-4965-BF55-EA8FB1ED48C1}" type="pres">
      <dgm:prSet presAssocID="{39552590-16AC-4DF3-81E8-CB22FE15BDBD}" presName="rootConnector" presStyleCnt="0"/>
      <dgm:spPr/>
    </dgm:pt>
    <dgm:pt modelId="{F18FF7CF-ADA3-425C-9E1F-2B0E00E3618C}" type="pres">
      <dgm:prSet presAssocID="{39552590-16AC-4DF3-81E8-CB22FE15BDBD}" presName="hierChild4" presStyleCnt="0"/>
      <dgm:spPr/>
    </dgm:pt>
    <dgm:pt modelId="{2798AF28-1FD9-4151-929A-385755A330EC}" type="pres">
      <dgm:prSet presAssocID="{39552590-16AC-4DF3-81E8-CB22FE15BDBD}" presName="hierChild5" presStyleCnt="0"/>
      <dgm:spPr/>
    </dgm:pt>
    <dgm:pt modelId="{1BDD9C58-F800-4CF6-B999-AF87E4F4745D}" type="pres">
      <dgm:prSet presAssocID="{F5B2A1FD-8A53-4433-BF5F-7CF70FF23895}" presName="Name37" presStyleLbl="parChTrans1D3" presStyleIdx="5" presStyleCnt="7"/>
      <dgm:spPr/>
    </dgm:pt>
    <dgm:pt modelId="{7027E5E3-7B7B-4700-86EC-68416E02968D}" type="pres">
      <dgm:prSet presAssocID="{6E7EB314-F7F4-4026-9A8F-A55E767D0EAE}" presName="hierRoot2" presStyleCnt="0">
        <dgm:presLayoutVars>
          <dgm:hierBranch val="init"/>
        </dgm:presLayoutVars>
      </dgm:prSet>
      <dgm:spPr/>
    </dgm:pt>
    <dgm:pt modelId="{646E5165-AE90-4309-9B29-FEF985F2A596}" type="pres">
      <dgm:prSet presAssocID="{6E7EB314-F7F4-4026-9A8F-A55E767D0EAE}" presName="rootComposite" presStyleCnt="0"/>
      <dgm:spPr/>
    </dgm:pt>
    <dgm:pt modelId="{DA602D5E-BC5C-487C-8C93-6D4D577717F6}" type="pres">
      <dgm:prSet presAssocID="{6E7EB314-F7F4-4026-9A8F-A55E767D0EAE}" presName="rootText" presStyleLbl="node3" presStyleIdx="5" presStyleCnt="7">
        <dgm:presLayoutVars>
          <dgm:chPref val="3"/>
        </dgm:presLayoutVars>
      </dgm:prSet>
      <dgm:spPr/>
    </dgm:pt>
    <dgm:pt modelId="{59BFB1B4-1162-4F93-802A-E79406BEE7A6}" type="pres">
      <dgm:prSet presAssocID="{6E7EB314-F7F4-4026-9A8F-A55E767D0EAE}" presName="rootConnector" presStyleCnt="0"/>
      <dgm:spPr/>
    </dgm:pt>
    <dgm:pt modelId="{A0A1EF59-09B7-420D-B632-C9E5625FF123}" type="pres">
      <dgm:prSet presAssocID="{6E7EB314-F7F4-4026-9A8F-A55E767D0EAE}" presName="hierChild4" presStyleCnt="0"/>
      <dgm:spPr/>
    </dgm:pt>
    <dgm:pt modelId="{AC1BC20C-1618-4413-9503-FB79CDA8A969}" type="pres">
      <dgm:prSet presAssocID="{6E7EB314-F7F4-4026-9A8F-A55E767D0EAE}" presName="hierChild5" presStyleCnt="0"/>
      <dgm:spPr/>
    </dgm:pt>
    <dgm:pt modelId="{8CF12054-532F-4970-8049-3566A9E07CA4}" type="pres">
      <dgm:prSet presAssocID="{B90732D8-CE1B-4627-821D-DAA9C9498D8C}" presName="Name37" presStyleLbl="parChTrans1D3" presStyleIdx="6" presStyleCnt="7"/>
      <dgm:spPr/>
    </dgm:pt>
    <dgm:pt modelId="{14BC9881-1E74-4529-BBE2-1E7A667ABDFD}" type="pres">
      <dgm:prSet presAssocID="{215CAA50-5A97-4A1A-AF59-2915F1524A64}" presName="hierRoot2" presStyleCnt="0">
        <dgm:presLayoutVars>
          <dgm:hierBranch val="init"/>
        </dgm:presLayoutVars>
      </dgm:prSet>
      <dgm:spPr/>
    </dgm:pt>
    <dgm:pt modelId="{CC336AB4-7903-4D74-9FF3-2794E91DB69D}" type="pres">
      <dgm:prSet presAssocID="{215CAA50-5A97-4A1A-AF59-2915F1524A64}" presName="rootComposite" presStyleCnt="0"/>
      <dgm:spPr/>
    </dgm:pt>
    <dgm:pt modelId="{F57D797E-40D0-4123-860F-01722696C482}" type="pres">
      <dgm:prSet presAssocID="{215CAA50-5A97-4A1A-AF59-2915F1524A64}" presName="rootText" presStyleLbl="node3" presStyleIdx="6" presStyleCnt="7">
        <dgm:presLayoutVars>
          <dgm:chPref val="3"/>
        </dgm:presLayoutVars>
      </dgm:prSet>
      <dgm:spPr/>
    </dgm:pt>
    <dgm:pt modelId="{88051D67-C1D1-4EE0-8399-DF4E2948CAE8}" type="pres">
      <dgm:prSet presAssocID="{215CAA50-5A97-4A1A-AF59-2915F1524A64}" presName="rootConnector" presStyleCnt="0"/>
      <dgm:spPr/>
    </dgm:pt>
    <dgm:pt modelId="{C4565288-B737-44CB-AFC5-34CE29A53E81}" type="pres">
      <dgm:prSet presAssocID="{215CAA50-5A97-4A1A-AF59-2915F1524A64}" presName="hierChild4" presStyleCnt="0"/>
      <dgm:spPr/>
    </dgm:pt>
    <dgm:pt modelId="{E1BAD0E7-02F3-4949-8DCA-33008D62FE14}" type="pres">
      <dgm:prSet presAssocID="{215CAA50-5A97-4A1A-AF59-2915F1524A64}" presName="hierChild5" presStyleCnt="0"/>
      <dgm:spPr/>
    </dgm:pt>
    <dgm:pt modelId="{A663BBFB-A120-4F5B-82EC-DB644DB9966B}" type="pres">
      <dgm:prSet presAssocID="{4EC42421-831D-4CD3-8215-2AF4300F9C01}" presName="hierChild5" presStyleCnt="0"/>
      <dgm:spPr/>
    </dgm:pt>
    <dgm:pt modelId="{0E819307-1B4E-434E-BA76-D5A4192B0663}" type="pres">
      <dgm:prSet presAssocID="{47C757F0-AA23-46BE-9311-EA432CDEEAA1}" presName="hierChild3" presStyleCnt="0"/>
      <dgm:spPr/>
    </dgm:pt>
  </dgm:ptLst>
  <dgm:cxnLst>
    <dgm:cxn modelId="{82BC560D-9E7D-4401-859F-441943650F11}" srcId="{A77D31B3-3808-4FBA-8FA4-CC8D448A173E}" destId="{47C757F0-AA23-46BE-9311-EA432CDEEAA1}" srcOrd="0" destOrd="0" parTransId="{AB39B06D-FE6C-48B2-B5B4-77CD0C8CF7AD}" sibTransId="{DF0D1C21-B79E-4875-B7FA-EF183CB48B88}"/>
    <dgm:cxn modelId="{1DE2D530-BE31-4AE7-8C0D-25A95BF3DE80}" srcId="{47C757F0-AA23-46BE-9311-EA432CDEEAA1}" destId="{12714FC6-8B41-47E5-91DD-F02D34D23B93}" srcOrd="0" destOrd="0" parTransId="{EACD17F5-D793-4A43-B489-D1804D50CFEF}" sibTransId="{FA45D93F-0724-4936-AA45-E6762732A19D}"/>
    <dgm:cxn modelId="{63C8E310-AA79-4602-B8B4-AB44D6AA8B62}" srcId="{12714FC6-8B41-47E5-91DD-F02D34D23B93}" destId="{018E1C9C-23C1-489C-9BE6-DD20427F85DE}" srcOrd="0" destOrd="0" parTransId="{9A936F8D-A913-4C23-A636-98A50CA71CE6}" sibTransId="{FB29998E-0C7C-455F-A62B-23FA5F4F01E8}"/>
    <dgm:cxn modelId="{A67A1E2E-5568-46F8-91DA-1F0F9D25041C}" srcId="{12714FC6-8B41-47E5-91DD-F02D34D23B93}" destId="{AD729D43-0ADA-44FC-B316-99F565A18014}" srcOrd="1" destOrd="0" parTransId="{C3946CD0-531C-4349-9CA8-B442DA3F1060}" sibTransId="{9361141B-5075-4311-AAC2-BE05BF98F2FA}"/>
    <dgm:cxn modelId="{1052B741-4444-45E1-BF1C-6DC70FFB9252}" srcId="{47C757F0-AA23-46BE-9311-EA432CDEEAA1}" destId="{4EC42421-831D-4CD3-8215-2AF4300F9C01}" srcOrd="1" destOrd="0" parTransId="{8D5FB264-0A5C-4C3A-85B7-453D9BD837DF}" sibTransId="{A1825131-D805-48C8-BFCE-E45C02E6F5CE}"/>
    <dgm:cxn modelId="{5ECD2DCF-633A-4613-9FD4-6C945A67AC99}" srcId="{4EC42421-831D-4CD3-8215-2AF4300F9C01}" destId="{4D1827A8-FF9C-4960-9D48-F82620E39ADE}" srcOrd="0" destOrd="1" parTransId="{DC63180D-E454-4451-B7D1-5EC623C7C146}" sibTransId="{A0A78452-021B-4542-9B5A-2E5493C1A5D4}"/>
    <dgm:cxn modelId="{B58C1946-8D6F-4B9E-8F54-818106AEAD09}" srcId="{4EC42421-831D-4CD3-8215-2AF4300F9C01}" destId="{5905F5B8-F2BC-4B09-B0D0-85E43F219F32}" srcOrd="1" destOrd="1" parTransId="{019981F0-2AE5-4A70-A31B-32C56FBCD37F}" sibTransId="{52D2720F-D9A9-4D6E-8854-AAD3A19F6C14}"/>
    <dgm:cxn modelId="{E8330E9C-DF72-4B5A-A64F-F47F98E11548}" srcId="{4EC42421-831D-4CD3-8215-2AF4300F9C01}" destId="{39552590-16AC-4DF3-81E8-CB22FE15BDBD}" srcOrd="2" destOrd="1" parTransId="{6D37F9A0-6079-4FA9-A6C6-E976A26F3ABA}" sibTransId="{BFA636BC-500D-4A6E-820E-8E1CBAD813CC}"/>
    <dgm:cxn modelId="{16CE9FF8-979A-4617-B71C-AE32239ABD23}" srcId="{4EC42421-831D-4CD3-8215-2AF4300F9C01}" destId="{6E7EB314-F7F4-4026-9A8F-A55E767D0EAE}" srcOrd="3" destOrd="1" parTransId="{F5B2A1FD-8A53-4433-BF5F-7CF70FF23895}" sibTransId="{D2BA95AF-743B-463A-9070-6A604A5EFCCE}"/>
    <dgm:cxn modelId="{ABA8BE8D-11E6-4BDB-B461-E932F73FED59}" srcId="{4EC42421-831D-4CD3-8215-2AF4300F9C01}" destId="{215CAA50-5A97-4A1A-AF59-2915F1524A64}" srcOrd="4" destOrd="1" parTransId="{B90732D8-CE1B-4627-821D-DAA9C9498D8C}" sibTransId="{1FB7909A-0586-4905-B6F9-C6A8CD32CD7F}"/>
    <dgm:cxn modelId="{968B8EF7-DBA3-4AB6-884C-AB851DA67054}" type="presOf" srcId="{A77D31B3-3808-4FBA-8FA4-CC8D448A173E}" destId="{E498DC9C-C5AC-4482-A26F-3B99DC5D79F0}" srcOrd="0" destOrd="0" presId="urn:microsoft.com/office/officeart/2005/8/layout/orgChart1"/>
    <dgm:cxn modelId="{3B9AFEA6-29AD-4526-8834-6ADBC4C6CEC3}" type="presParOf" srcId="{E498DC9C-C5AC-4482-A26F-3B99DC5D79F0}" destId="{F728C3E8-5128-4BB6-90CC-A86769ECE335}" srcOrd="0" destOrd="0" presId="urn:microsoft.com/office/officeart/2005/8/layout/orgChart1"/>
    <dgm:cxn modelId="{11836FCD-AB2A-41E7-866E-E69A36EC1533}" type="presParOf" srcId="{F728C3E8-5128-4BB6-90CC-A86769ECE335}" destId="{79147750-B6BF-43FD-83A0-7ACDC9B53EFF}" srcOrd="0" destOrd="0" presId="urn:microsoft.com/office/officeart/2005/8/layout/orgChart1"/>
    <dgm:cxn modelId="{2679BE10-398D-4299-ABEA-A9EB2E72F0CE}" type="presOf" srcId="{47C757F0-AA23-46BE-9311-EA432CDEEAA1}" destId="{79147750-B6BF-43FD-83A0-7ACDC9B53EFF}" srcOrd="0" destOrd="0" presId="urn:microsoft.com/office/officeart/2005/8/layout/orgChart1"/>
    <dgm:cxn modelId="{F8B17922-F132-4EBA-9AA5-6C5717EE6E98}" type="presParOf" srcId="{79147750-B6BF-43FD-83A0-7ACDC9B53EFF}" destId="{AE79172D-D441-42BB-84EA-E3D989670DED}" srcOrd="0" destOrd="0" presId="urn:microsoft.com/office/officeart/2005/8/layout/orgChart1"/>
    <dgm:cxn modelId="{CB5C093E-9137-41B6-BD72-B760F4129EFD}" type="presOf" srcId="{47C757F0-AA23-46BE-9311-EA432CDEEAA1}" destId="{AE79172D-D441-42BB-84EA-E3D989670DED}" srcOrd="0" destOrd="0" presId="urn:microsoft.com/office/officeart/2005/8/layout/orgChart1"/>
    <dgm:cxn modelId="{88F99780-4C5C-43D1-805E-E186223B2995}" type="presParOf" srcId="{79147750-B6BF-43FD-83A0-7ACDC9B53EFF}" destId="{86420519-308D-4A6A-8FEA-6FB2E39BA448}" srcOrd="1" destOrd="0" presId="urn:microsoft.com/office/officeart/2005/8/layout/orgChart1"/>
    <dgm:cxn modelId="{501F431F-827E-4C07-881F-0FEB46EADFEE}" type="presOf" srcId="{47C757F0-AA23-46BE-9311-EA432CDEEAA1}" destId="{86420519-308D-4A6A-8FEA-6FB2E39BA448}" srcOrd="0" destOrd="0" presId="urn:microsoft.com/office/officeart/2005/8/layout/orgChart1"/>
    <dgm:cxn modelId="{39F8DF8D-74EE-4A7F-A419-5039833216E0}" type="presParOf" srcId="{F728C3E8-5128-4BB6-90CC-A86769ECE335}" destId="{9A0FF10C-81C7-47CD-A320-768F2009480B}" srcOrd="1" destOrd="0" presId="urn:microsoft.com/office/officeart/2005/8/layout/orgChart1"/>
    <dgm:cxn modelId="{732C9776-F08E-4E5C-81CC-994736BCA85C}" type="presParOf" srcId="{9A0FF10C-81C7-47CD-A320-768F2009480B}" destId="{6A259130-4455-44E0-969B-948D1249687E}" srcOrd="0" destOrd="1" presId="urn:microsoft.com/office/officeart/2005/8/layout/orgChart1"/>
    <dgm:cxn modelId="{BBD9315F-3D28-403C-B100-49BD02ED4F68}" type="presOf" srcId="{EACD17F5-D793-4A43-B489-D1804D50CFEF}" destId="{6A259130-4455-44E0-969B-948D1249687E}" srcOrd="0" destOrd="0" presId="urn:microsoft.com/office/officeart/2005/8/layout/orgChart1"/>
    <dgm:cxn modelId="{D044F5B6-E20B-4EBD-B53F-87FDFA455934}" type="presParOf" srcId="{9A0FF10C-81C7-47CD-A320-768F2009480B}" destId="{D6C5C065-A308-417C-8ECC-04FC2BEC646C}" srcOrd="1" destOrd="1" presId="urn:microsoft.com/office/officeart/2005/8/layout/orgChart1"/>
    <dgm:cxn modelId="{BBA3AA99-649C-45AB-B686-926CFD227C05}" type="presParOf" srcId="{D6C5C065-A308-417C-8ECC-04FC2BEC646C}" destId="{E36491EF-5019-46FD-BC82-1BD579B9EE0E}" srcOrd="0" destOrd="1" presId="urn:microsoft.com/office/officeart/2005/8/layout/orgChart1"/>
    <dgm:cxn modelId="{0F89F1AD-4410-4A8C-B445-3346AA09DED4}" type="presOf" srcId="{12714FC6-8B41-47E5-91DD-F02D34D23B93}" destId="{E36491EF-5019-46FD-BC82-1BD579B9EE0E}" srcOrd="0" destOrd="0" presId="urn:microsoft.com/office/officeart/2005/8/layout/orgChart1"/>
    <dgm:cxn modelId="{20C5E286-0C64-4C80-B081-5232C50464B3}" type="presParOf" srcId="{E36491EF-5019-46FD-BC82-1BD579B9EE0E}" destId="{43B7C837-49D6-40CE-BBAB-953D9E4BA7ED}" srcOrd="0" destOrd="0" presId="urn:microsoft.com/office/officeart/2005/8/layout/orgChart1"/>
    <dgm:cxn modelId="{75E4E64C-E8D9-41FD-86C7-B50F5C0B00F0}" type="presOf" srcId="{12714FC6-8B41-47E5-91DD-F02D34D23B93}" destId="{43B7C837-49D6-40CE-BBAB-953D9E4BA7ED}" srcOrd="0" destOrd="0" presId="urn:microsoft.com/office/officeart/2005/8/layout/orgChart1"/>
    <dgm:cxn modelId="{ED64A605-39F4-41A2-A6A5-7227CE989CCB}" type="presParOf" srcId="{E36491EF-5019-46FD-BC82-1BD579B9EE0E}" destId="{9A037140-9B69-4B9F-A134-F2F2EB0F2E32}" srcOrd="1" destOrd="0" presId="urn:microsoft.com/office/officeart/2005/8/layout/orgChart1"/>
    <dgm:cxn modelId="{99F86B30-0E8A-4146-A4D5-5F4AB9A7B606}" type="presOf" srcId="{12714FC6-8B41-47E5-91DD-F02D34D23B93}" destId="{9A037140-9B69-4B9F-A134-F2F2EB0F2E32}" srcOrd="0" destOrd="0" presId="urn:microsoft.com/office/officeart/2005/8/layout/orgChart1"/>
    <dgm:cxn modelId="{B5DFED76-B402-43E3-AEDB-2B17199B487F}" type="presParOf" srcId="{D6C5C065-A308-417C-8ECC-04FC2BEC646C}" destId="{FA37AA5D-87C2-47F6-9B72-B753C073E744}" srcOrd="1" destOrd="1" presId="urn:microsoft.com/office/officeart/2005/8/layout/orgChart1"/>
    <dgm:cxn modelId="{6EF745DD-08CD-4FA7-A483-AD62FE7E8EA6}" type="presParOf" srcId="{FA37AA5D-87C2-47F6-9B72-B753C073E744}" destId="{CE7ED02B-5E8D-4C03-9149-F3161E224A08}" srcOrd="0" destOrd="1" presId="urn:microsoft.com/office/officeart/2005/8/layout/orgChart1"/>
    <dgm:cxn modelId="{F213D5D0-9083-478D-89F3-3893C04A0960}" type="presOf" srcId="{9A936F8D-A913-4C23-A636-98A50CA71CE6}" destId="{CE7ED02B-5E8D-4C03-9149-F3161E224A08}" srcOrd="0" destOrd="0" presId="urn:microsoft.com/office/officeart/2005/8/layout/orgChart1"/>
    <dgm:cxn modelId="{7E9A75A6-BB02-4F89-829B-E53934E53326}" type="presParOf" srcId="{FA37AA5D-87C2-47F6-9B72-B753C073E744}" destId="{972DBDF7-06E1-4669-98EC-BB8B373F25A4}" srcOrd="1" destOrd="1" presId="urn:microsoft.com/office/officeart/2005/8/layout/orgChart1"/>
    <dgm:cxn modelId="{811EB4D2-9F35-44C5-B31B-AFA459ABEA75}" type="presParOf" srcId="{972DBDF7-06E1-4669-98EC-BB8B373F25A4}" destId="{1BBCE596-F1D3-4FEB-B99B-4D561B0D3611}" srcOrd="0" destOrd="1" presId="urn:microsoft.com/office/officeart/2005/8/layout/orgChart1"/>
    <dgm:cxn modelId="{2846CBF9-02B9-4D06-9F10-D2890D95B3A6}" type="presOf" srcId="{018E1C9C-23C1-489C-9BE6-DD20427F85DE}" destId="{1BBCE596-F1D3-4FEB-B99B-4D561B0D3611}" srcOrd="0" destOrd="0" presId="urn:microsoft.com/office/officeart/2005/8/layout/orgChart1"/>
    <dgm:cxn modelId="{8CA0AA8A-B9A9-4757-9373-A2CB08FD4348}" type="presParOf" srcId="{1BBCE596-F1D3-4FEB-B99B-4D561B0D3611}" destId="{F324723A-64C4-4BE5-889F-41FA15269C7E}" srcOrd="0" destOrd="0" presId="urn:microsoft.com/office/officeart/2005/8/layout/orgChart1"/>
    <dgm:cxn modelId="{563C2D3E-BD9E-4A27-94F1-5DEAEC928F2F}" type="presOf" srcId="{018E1C9C-23C1-489C-9BE6-DD20427F85DE}" destId="{F324723A-64C4-4BE5-889F-41FA15269C7E}" srcOrd="0" destOrd="0" presId="urn:microsoft.com/office/officeart/2005/8/layout/orgChart1"/>
    <dgm:cxn modelId="{D365906F-A125-4F13-AF2D-C5A30845F46C}" type="presParOf" srcId="{1BBCE596-F1D3-4FEB-B99B-4D561B0D3611}" destId="{3E4F20DB-E04B-4ADC-B667-26827E5C024D}" srcOrd="1" destOrd="0" presId="urn:microsoft.com/office/officeart/2005/8/layout/orgChart1"/>
    <dgm:cxn modelId="{603C004A-E3D4-4322-8A12-E6A8FC932746}" type="presOf" srcId="{018E1C9C-23C1-489C-9BE6-DD20427F85DE}" destId="{3E4F20DB-E04B-4ADC-B667-26827E5C024D}" srcOrd="0" destOrd="0" presId="urn:microsoft.com/office/officeart/2005/8/layout/orgChart1"/>
    <dgm:cxn modelId="{45F6BB67-7924-4F5B-AE6F-F9283A099127}" type="presParOf" srcId="{972DBDF7-06E1-4669-98EC-BB8B373F25A4}" destId="{9445A9E6-650E-456E-B6DB-3BEBC9DFE84B}" srcOrd="1" destOrd="1" presId="urn:microsoft.com/office/officeart/2005/8/layout/orgChart1"/>
    <dgm:cxn modelId="{BF90F124-FDFD-4745-BCBF-9E58899D1491}" type="presParOf" srcId="{972DBDF7-06E1-4669-98EC-BB8B373F25A4}" destId="{C210E910-CE47-4A73-9446-6C670A2571F6}" srcOrd="2" destOrd="1" presId="urn:microsoft.com/office/officeart/2005/8/layout/orgChart1"/>
    <dgm:cxn modelId="{84D244A3-8CF7-465E-AC8E-A53620796E08}" type="presParOf" srcId="{FA37AA5D-87C2-47F6-9B72-B753C073E744}" destId="{F1B47FF3-CA7F-476C-90EA-20B09B6C49A8}" srcOrd="2" destOrd="1" presId="urn:microsoft.com/office/officeart/2005/8/layout/orgChart1"/>
    <dgm:cxn modelId="{07FA3CF9-D82D-47B1-9181-CBEB23A2B43E}" type="presOf" srcId="{C3946CD0-531C-4349-9CA8-B442DA3F1060}" destId="{F1B47FF3-CA7F-476C-90EA-20B09B6C49A8}" srcOrd="0" destOrd="0" presId="urn:microsoft.com/office/officeart/2005/8/layout/orgChart1"/>
    <dgm:cxn modelId="{2EC45628-BBDF-4C7B-AF28-4A1D5AAF7870}" type="presParOf" srcId="{FA37AA5D-87C2-47F6-9B72-B753C073E744}" destId="{E09AB626-27F3-4FD5-990B-709EEAEFFD37}" srcOrd="3" destOrd="1" presId="urn:microsoft.com/office/officeart/2005/8/layout/orgChart1"/>
    <dgm:cxn modelId="{2C874628-D0E8-4674-A1AB-479CAF7B42F2}" type="presParOf" srcId="{E09AB626-27F3-4FD5-990B-709EEAEFFD37}" destId="{DDB6F8F2-3DBC-4B7A-B454-1B7CD3BEE46B}" srcOrd="0" destOrd="3" presId="urn:microsoft.com/office/officeart/2005/8/layout/orgChart1"/>
    <dgm:cxn modelId="{811D6E6F-9BBC-4C6F-B7A5-F1C7D49F9FB7}" type="presOf" srcId="{AD729D43-0ADA-44FC-B316-99F565A18014}" destId="{DDB6F8F2-3DBC-4B7A-B454-1B7CD3BEE46B}" srcOrd="0" destOrd="0" presId="urn:microsoft.com/office/officeart/2005/8/layout/orgChart1"/>
    <dgm:cxn modelId="{A159563A-23A2-4101-8208-406E3E05E77C}" type="presParOf" srcId="{DDB6F8F2-3DBC-4B7A-B454-1B7CD3BEE46B}" destId="{1C45D5BB-E0F7-4B2E-8638-E198ED10BBA8}" srcOrd="0" destOrd="0" presId="urn:microsoft.com/office/officeart/2005/8/layout/orgChart1"/>
    <dgm:cxn modelId="{E2C5899C-E2BB-441F-A707-DDB20E954F02}" type="presOf" srcId="{AD729D43-0ADA-44FC-B316-99F565A18014}" destId="{1C45D5BB-E0F7-4B2E-8638-E198ED10BBA8}" srcOrd="0" destOrd="0" presId="urn:microsoft.com/office/officeart/2005/8/layout/orgChart1"/>
    <dgm:cxn modelId="{3E89A6B9-DEE1-4729-B96A-6201EE20228D}" type="presParOf" srcId="{DDB6F8F2-3DBC-4B7A-B454-1B7CD3BEE46B}" destId="{24B3562D-91A6-4A6E-9CE5-2CFD7EED75D3}" srcOrd="1" destOrd="0" presId="urn:microsoft.com/office/officeart/2005/8/layout/orgChart1"/>
    <dgm:cxn modelId="{9379FD2C-1FD5-4E50-9223-2A9A08556986}" type="presOf" srcId="{AD729D43-0ADA-44FC-B316-99F565A18014}" destId="{24B3562D-91A6-4A6E-9CE5-2CFD7EED75D3}" srcOrd="0" destOrd="0" presId="urn:microsoft.com/office/officeart/2005/8/layout/orgChart1"/>
    <dgm:cxn modelId="{098C6A4D-B99C-4CFC-BB88-98CF1B8A3615}" type="presParOf" srcId="{E09AB626-27F3-4FD5-990B-709EEAEFFD37}" destId="{FB8973DF-03D1-4CE5-B381-8893523B387C}" srcOrd="1" destOrd="3" presId="urn:microsoft.com/office/officeart/2005/8/layout/orgChart1"/>
    <dgm:cxn modelId="{F7DE137D-C8DB-46C6-BC4E-0D02165B1BAD}" type="presParOf" srcId="{E09AB626-27F3-4FD5-990B-709EEAEFFD37}" destId="{FCDA4A1F-720E-409B-AC5B-7A3B0A068008}" srcOrd="2" destOrd="3" presId="urn:microsoft.com/office/officeart/2005/8/layout/orgChart1"/>
    <dgm:cxn modelId="{070C6F20-6AD9-4E8B-9263-122553306641}" type="presParOf" srcId="{D6C5C065-A308-417C-8ECC-04FC2BEC646C}" destId="{A7309641-2A58-41EA-9E42-56812CF298ED}" srcOrd="2" destOrd="1" presId="urn:microsoft.com/office/officeart/2005/8/layout/orgChart1"/>
    <dgm:cxn modelId="{03167B45-AD90-476E-876D-F1DDE3F061CB}" type="presParOf" srcId="{9A0FF10C-81C7-47CD-A320-768F2009480B}" destId="{F492B679-3C8C-4E72-95A8-8B81298826E7}" srcOrd="2" destOrd="1" presId="urn:microsoft.com/office/officeart/2005/8/layout/orgChart1"/>
    <dgm:cxn modelId="{F94EC656-0BA8-4168-A25A-4FA219D96533}" type="presOf" srcId="{8D5FB264-0A5C-4C3A-85B7-453D9BD837DF}" destId="{F492B679-3C8C-4E72-95A8-8B81298826E7}" srcOrd="0" destOrd="0" presId="urn:microsoft.com/office/officeart/2005/8/layout/orgChart1"/>
    <dgm:cxn modelId="{19B25037-C2DA-4570-A759-14A21CE2159E}" type="presParOf" srcId="{9A0FF10C-81C7-47CD-A320-768F2009480B}" destId="{C6F584B9-7EA2-46D8-913B-8F508509ECAB}" srcOrd="3" destOrd="1" presId="urn:microsoft.com/office/officeart/2005/8/layout/orgChart1"/>
    <dgm:cxn modelId="{2D9BB8B3-DC78-44F4-AE3A-74C7F8C9EC62}" type="presParOf" srcId="{C6F584B9-7EA2-46D8-913B-8F508509ECAB}" destId="{6CAD9CE6-86A1-4F7D-98A6-3AF53F55F9E3}" srcOrd="0" destOrd="3" presId="urn:microsoft.com/office/officeart/2005/8/layout/orgChart1"/>
    <dgm:cxn modelId="{18BADCD5-3C6A-4B0A-9D19-54DF040F675F}" type="presOf" srcId="{4EC42421-831D-4CD3-8215-2AF4300F9C01}" destId="{6CAD9CE6-86A1-4F7D-98A6-3AF53F55F9E3}" srcOrd="0" destOrd="0" presId="urn:microsoft.com/office/officeart/2005/8/layout/orgChart1"/>
    <dgm:cxn modelId="{3EFE9FEC-6141-438D-9B3C-3E5B8D230391}" type="presParOf" srcId="{6CAD9CE6-86A1-4F7D-98A6-3AF53F55F9E3}" destId="{08A0D1D2-3A20-4D63-8E35-B7C8B6B16D48}" srcOrd="0" destOrd="0" presId="urn:microsoft.com/office/officeart/2005/8/layout/orgChart1"/>
    <dgm:cxn modelId="{83A6762F-0AAD-4946-B6EB-9ECBD597CFC6}" type="presOf" srcId="{4EC42421-831D-4CD3-8215-2AF4300F9C01}" destId="{08A0D1D2-3A20-4D63-8E35-B7C8B6B16D48}" srcOrd="0" destOrd="0" presId="urn:microsoft.com/office/officeart/2005/8/layout/orgChart1"/>
    <dgm:cxn modelId="{D6A6A7DB-EB02-4540-82DB-3C49E7EAF8A6}" type="presParOf" srcId="{6CAD9CE6-86A1-4F7D-98A6-3AF53F55F9E3}" destId="{6238C53E-A961-488B-8FBD-6EC13507B069}" srcOrd="1" destOrd="0" presId="urn:microsoft.com/office/officeart/2005/8/layout/orgChart1"/>
    <dgm:cxn modelId="{71E994D1-C272-4252-9504-5F57E9AE32FA}" type="presOf" srcId="{4EC42421-831D-4CD3-8215-2AF4300F9C01}" destId="{6238C53E-A961-488B-8FBD-6EC13507B069}" srcOrd="0" destOrd="0" presId="urn:microsoft.com/office/officeart/2005/8/layout/orgChart1"/>
    <dgm:cxn modelId="{744197DA-A32C-42B8-9A9E-5509605EEA9A}" type="presParOf" srcId="{C6F584B9-7EA2-46D8-913B-8F508509ECAB}" destId="{A9C46FD3-3BE9-4E6E-BFF6-B0B42B13F857}" srcOrd="1" destOrd="3" presId="urn:microsoft.com/office/officeart/2005/8/layout/orgChart1"/>
    <dgm:cxn modelId="{AC4EA5F2-C030-403D-936E-B41F3548AC28}" type="presParOf" srcId="{A9C46FD3-3BE9-4E6E-BFF6-B0B42B13F857}" destId="{24CDE870-1ED8-49BD-9C72-C57A96715FE3}" srcOrd="0" destOrd="1" presId="urn:microsoft.com/office/officeart/2005/8/layout/orgChart1"/>
    <dgm:cxn modelId="{BBB1936B-B556-4F0B-B9FE-2E281E7AA708}" type="presOf" srcId="{DC63180D-E454-4451-B7D1-5EC623C7C146}" destId="{24CDE870-1ED8-49BD-9C72-C57A96715FE3}" srcOrd="0" destOrd="0" presId="urn:microsoft.com/office/officeart/2005/8/layout/orgChart1"/>
    <dgm:cxn modelId="{32B3B447-5869-4462-B961-40CCACAF225D}" type="presParOf" srcId="{A9C46FD3-3BE9-4E6E-BFF6-B0B42B13F857}" destId="{3A22ED53-1E61-4229-BCA0-D8EF49752AF0}" srcOrd="1" destOrd="1" presId="urn:microsoft.com/office/officeart/2005/8/layout/orgChart1"/>
    <dgm:cxn modelId="{5EE017D9-F03D-446B-B418-FA725D111B5C}" type="presParOf" srcId="{3A22ED53-1E61-4229-BCA0-D8EF49752AF0}" destId="{1658E9FA-2991-4C90-873F-4B1441E336B7}" srcOrd="0" destOrd="1" presId="urn:microsoft.com/office/officeart/2005/8/layout/orgChart1"/>
    <dgm:cxn modelId="{87B18275-1236-49CC-9D6C-E9D6271E545F}" type="presOf" srcId="{4D1827A8-FF9C-4960-9D48-F82620E39ADE}" destId="{1658E9FA-2991-4C90-873F-4B1441E336B7}" srcOrd="0" destOrd="0" presId="urn:microsoft.com/office/officeart/2005/8/layout/orgChart1"/>
    <dgm:cxn modelId="{2B03F5FC-17BE-4F2D-93DB-8207E002168A}" type="presParOf" srcId="{1658E9FA-2991-4C90-873F-4B1441E336B7}" destId="{E6D306F3-304A-4D7A-BBFC-C9AC6AAD7901}" srcOrd="0" destOrd="0" presId="urn:microsoft.com/office/officeart/2005/8/layout/orgChart1"/>
    <dgm:cxn modelId="{9327198B-D093-4603-8D8A-C05C5DC7B74C}" type="presOf" srcId="{4D1827A8-FF9C-4960-9D48-F82620E39ADE}" destId="{E6D306F3-304A-4D7A-BBFC-C9AC6AAD7901}" srcOrd="0" destOrd="0" presId="urn:microsoft.com/office/officeart/2005/8/layout/orgChart1"/>
    <dgm:cxn modelId="{20BFF52F-DBCE-4DA1-A618-E5026992803C}" type="presParOf" srcId="{1658E9FA-2991-4C90-873F-4B1441E336B7}" destId="{5427526F-99B7-447C-A5EA-DEF46FBFF23F}" srcOrd="1" destOrd="0" presId="urn:microsoft.com/office/officeart/2005/8/layout/orgChart1"/>
    <dgm:cxn modelId="{7BFE9F31-8635-48A8-B7DD-D7B5936B04C0}" type="presOf" srcId="{4D1827A8-FF9C-4960-9D48-F82620E39ADE}" destId="{5427526F-99B7-447C-A5EA-DEF46FBFF23F}" srcOrd="0" destOrd="0" presId="urn:microsoft.com/office/officeart/2005/8/layout/orgChart1"/>
    <dgm:cxn modelId="{CED422C5-C36C-40F8-8D75-82232DC6B1B7}" type="presParOf" srcId="{3A22ED53-1E61-4229-BCA0-D8EF49752AF0}" destId="{A8CE07C1-BB20-4679-86B5-7F0AB4D1F255}" srcOrd="1" destOrd="1" presId="urn:microsoft.com/office/officeart/2005/8/layout/orgChart1"/>
    <dgm:cxn modelId="{04DBCD7F-F040-4720-97D5-68C3FFEA7ED4}" type="presParOf" srcId="{3A22ED53-1E61-4229-BCA0-D8EF49752AF0}" destId="{97CA36FB-22BC-482C-8B8B-4382D2090415}" srcOrd="2" destOrd="1" presId="urn:microsoft.com/office/officeart/2005/8/layout/orgChart1"/>
    <dgm:cxn modelId="{A39B4C61-9B82-46E8-BA3E-9B73A4F37344}" type="presParOf" srcId="{A9C46FD3-3BE9-4E6E-BFF6-B0B42B13F857}" destId="{5227C9B0-F8C8-4E0A-B786-00E2226AC251}" srcOrd="2" destOrd="1" presId="urn:microsoft.com/office/officeart/2005/8/layout/orgChart1"/>
    <dgm:cxn modelId="{EC93AB1B-8826-4617-A1C5-8D9C45B22B0F}" type="presOf" srcId="{019981F0-2AE5-4A70-A31B-32C56FBCD37F}" destId="{5227C9B0-F8C8-4E0A-B786-00E2226AC251}" srcOrd="0" destOrd="0" presId="urn:microsoft.com/office/officeart/2005/8/layout/orgChart1"/>
    <dgm:cxn modelId="{ED58C124-B7FD-4DA6-8B51-5F05E719784C}" type="presParOf" srcId="{A9C46FD3-3BE9-4E6E-BFF6-B0B42B13F857}" destId="{0A4F3DFE-A63E-4B3A-8B26-477F443B0B1F}" srcOrd="3" destOrd="1" presId="urn:microsoft.com/office/officeart/2005/8/layout/orgChart1"/>
    <dgm:cxn modelId="{04F6C77B-78A5-46CF-AC58-6C4D8E773626}" type="presParOf" srcId="{0A4F3DFE-A63E-4B3A-8B26-477F443B0B1F}" destId="{56032946-4C78-4CBC-AACD-76BD2AC8E6E3}" srcOrd="0" destOrd="3" presId="urn:microsoft.com/office/officeart/2005/8/layout/orgChart1"/>
    <dgm:cxn modelId="{479C0EC8-60BE-4B3B-AB2A-33B0F2D0EB53}" type="presOf" srcId="{5905F5B8-F2BC-4B09-B0D0-85E43F219F32}" destId="{56032946-4C78-4CBC-AACD-76BD2AC8E6E3}" srcOrd="0" destOrd="0" presId="urn:microsoft.com/office/officeart/2005/8/layout/orgChart1"/>
    <dgm:cxn modelId="{70669924-80BD-48C9-93AD-3A6AB86D3E1C}" type="presParOf" srcId="{56032946-4C78-4CBC-AACD-76BD2AC8E6E3}" destId="{2D0C6612-CB4E-44FB-BCEA-EB4E32E1244F}" srcOrd="0" destOrd="0" presId="urn:microsoft.com/office/officeart/2005/8/layout/orgChart1"/>
    <dgm:cxn modelId="{F4D368CF-021E-4D62-833E-4E24FA9B6068}" type="presOf" srcId="{5905F5B8-F2BC-4B09-B0D0-85E43F219F32}" destId="{2D0C6612-CB4E-44FB-BCEA-EB4E32E1244F}" srcOrd="0" destOrd="0" presId="urn:microsoft.com/office/officeart/2005/8/layout/orgChart1"/>
    <dgm:cxn modelId="{6E688447-45BD-4FB7-AE64-5E69A2A37A75}" type="presParOf" srcId="{56032946-4C78-4CBC-AACD-76BD2AC8E6E3}" destId="{76953B3A-0A7C-430F-AEFE-EACBF86A090D}" srcOrd="1" destOrd="0" presId="urn:microsoft.com/office/officeart/2005/8/layout/orgChart1"/>
    <dgm:cxn modelId="{3F09DB23-1A00-4B2A-B153-D26976BA0D83}" type="presOf" srcId="{5905F5B8-F2BC-4B09-B0D0-85E43F219F32}" destId="{76953B3A-0A7C-430F-AEFE-EACBF86A090D}" srcOrd="0" destOrd="0" presId="urn:microsoft.com/office/officeart/2005/8/layout/orgChart1"/>
    <dgm:cxn modelId="{10A65784-3514-4EB0-B799-4EFB63F896B5}" type="presParOf" srcId="{0A4F3DFE-A63E-4B3A-8B26-477F443B0B1F}" destId="{0CD33F7A-7120-41BB-A7A0-020F8C17CCCE}" srcOrd="1" destOrd="3" presId="urn:microsoft.com/office/officeart/2005/8/layout/orgChart1"/>
    <dgm:cxn modelId="{7E4C0644-D3DB-4757-8310-92A6B0CA0D95}" type="presParOf" srcId="{0A4F3DFE-A63E-4B3A-8B26-477F443B0B1F}" destId="{1B037F3B-F3E7-4D2A-B552-BB06F49F7FEF}" srcOrd="2" destOrd="3" presId="urn:microsoft.com/office/officeart/2005/8/layout/orgChart1"/>
    <dgm:cxn modelId="{A2CDB6CC-AF55-4002-9413-80A6ED0B98FC}" type="presParOf" srcId="{A9C46FD3-3BE9-4E6E-BFF6-B0B42B13F857}" destId="{69719026-A2ED-4393-985C-BB578AC963E8}" srcOrd="4" destOrd="1" presId="urn:microsoft.com/office/officeart/2005/8/layout/orgChart1"/>
    <dgm:cxn modelId="{6441A416-DF79-4C33-905D-AECBE0E0805F}" type="presOf" srcId="{6D37F9A0-6079-4FA9-A6C6-E976A26F3ABA}" destId="{69719026-A2ED-4393-985C-BB578AC963E8}" srcOrd="0" destOrd="0" presId="urn:microsoft.com/office/officeart/2005/8/layout/orgChart1"/>
    <dgm:cxn modelId="{0299D857-5ED6-4E89-856A-80FE2A2A58B0}" type="presParOf" srcId="{A9C46FD3-3BE9-4E6E-BFF6-B0B42B13F857}" destId="{88496079-E136-4880-9E83-962C4E36FDB1}" srcOrd="5" destOrd="1" presId="urn:microsoft.com/office/officeart/2005/8/layout/orgChart1"/>
    <dgm:cxn modelId="{A904C854-F994-4EE7-B0A3-0F54CDC5A61E}" type="presParOf" srcId="{88496079-E136-4880-9E83-962C4E36FDB1}" destId="{0F21321D-A105-4339-83A9-A9CDB0E229CB}" srcOrd="0" destOrd="5" presId="urn:microsoft.com/office/officeart/2005/8/layout/orgChart1"/>
    <dgm:cxn modelId="{1867079F-2654-4178-ABB8-F045BA58E7EA}" type="presOf" srcId="{39552590-16AC-4DF3-81E8-CB22FE15BDBD}" destId="{0F21321D-A105-4339-83A9-A9CDB0E229CB}" srcOrd="0" destOrd="0" presId="urn:microsoft.com/office/officeart/2005/8/layout/orgChart1"/>
    <dgm:cxn modelId="{C810BE86-13F1-4CDF-9B64-B67C1AE3391D}" type="presParOf" srcId="{0F21321D-A105-4339-83A9-A9CDB0E229CB}" destId="{F5E9A134-F0A1-4697-9DE1-F58C28ED3352}" srcOrd="0" destOrd="0" presId="urn:microsoft.com/office/officeart/2005/8/layout/orgChart1"/>
    <dgm:cxn modelId="{1F694EAF-E19F-4274-B861-A99E35C5E536}" type="presOf" srcId="{39552590-16AC-4DF3-81E8-CB22FE15BDBD}" destId="{F5E9A134-F0A1-4697-9DE1-F58C28ED3352}" srcOrd="0" destOrd="0" presId="urn:microsoft.com/office/officeart/2005/8/layout/orgChart1"/>
    <dgm:cxn modelId="{D9174AE0-41B0-4E3B-8A33-CB1B77AA5ABA}" type="presParOf" srcId="{0F21321D-A105-4339-83A9-A9CDB0E229CB}" destId="{13B733D7-546D-4965-BF55-EA8FB1ED48C1}" srcOrd="1" destOrd="0" presId="urn:microsoft.com/office/officeart/2005/8/layout/orgChart1"/>
    <dgm:cxn modelId="{06F3002F-02B3-488B-8BE7-6393FE9DC4A8}" type="presOf" srcId="{39552590-16AC-4DF3-81E8-CB22FE15BDBD}" destId="{13B733D7-546D-4965-BF55-EA8FB1ED48C1}" srcOrd="0" destOrd="0" presId="urn:microsoft.com/office/officeart/2005/8/layout/orgChart1"/>
    <dgm:cxn modelId="{CB9AD657-D2BF-4812-9DBC-2BC0A5C58A29}" type="presParOf" srcId="{88496079-E136-4880-9E83-962C4E36FDB1}" destId="{F18FF7CF-ADA3-425C-9E1F-2B0E00E3618C}" srcOrd="1" destOrd="5" presId="urn:microsoft.com/office/officeart/2005/8/layout/orgChart1"/>
    <dgm:cxn modelId="{D04BC882-B778-4F1D-83CA-8EC6F6B7FD52}" type="presParOf" srcId="{88496079-E136-4880-9E83-962C4E36FDB1}" destId="{2798AF28-1FD9-4151-929A-385755A330EC}" srcOrd="2" destOrd="5" presId="urn:microsoft.com/office/officeart/2005/8/layout/orgChart1"/>
    <dgm:cxn modelId="{24576C53-21FE-4D9D-9FE1-16EC927601A4}" type="presParOf" srcId="{A9C46FD3-3BE9-4E6E-BFF6-B0B42B13F857}" destId="{1BDD9C58-F800-4CF6-B999-AF87E4F4745D}" srcOrd="6" destOrd="1" presId="urn:microsoft.com/office/officeart/2005/8/layout/orgChart1"/>
    <dgm:cxn modelId="{27513592-23A8-4C2A-A95E-00257C92CE8E}" type="presOf" srcId="{F5B2A1FD-8A53-4433-BF5F-7CF70FF23895}" destId="{1BDD9C58-F800-4CF6-B999-AF87E4F4745D}" srcOrd="0" destOrd="0" presId="urn:microsoft.com/office/officeart/2005/8/layout/orgChart1"/>
    <dgm:cxn modelId="{1549D37C-D08C-40B5-80B5-FDA827397A9A}" type="presParOf" srcId="{A9C46FD3-3BE9-4E6E-BFF6-B0B42B13F857}" destId="{7027E5E3-7B7B-4700-86EC-68416E02968D}" srcOrd="7" destOrd="1" presId="urn:microsoft.com/office/officeart/2005/8/layout/orgChart1"/>
    <dgm:cxn modelId="{9DD3876A-9888-4E46-BF3D-D348CDA37262}" type="presParOf" srcId="{7027E5E3-7B7B-4700-86EC-68416E02968D}" destId="{646E5165-AE90-4309-9B29-FEF985F2A596}" srcOrd="0" destOrd="7" presId="urn:microsoft.com/office/officeart/2005/8/layout/orgChart1"/>
    <dgm:cxn modelId="{79505594-5911-4FA5-9D11-57E54DE551F9}" type="presOf" srcId="{6E7EB314-F7F4-4026-9A8F-A55E767D0EAE}" destId="{646E5165-AE90-4309-9B29-FEF985F2A596}" srcOrd="0" destOrd="0" presId="urn:microsoft.com/office/officeart/2005/8/layout/orgChart1"/>
    <dgm:cxn modelId="{6E67B760-B555-42B7-B3BC-A53632DAFC63}" type="presParOf" srcId="{646E5165-AE90-4309-9B29-FEF985F2A596}" destId="{DA602D5E-BC5C-487C-8C93-6D4D577717F6}" srcOrd="0" destOrd="0" presId="urn:microsoft.com/office/officeart/2005/8/layout/orgChart1"/>
    <dgm:cxn modelId="{23280BBE-723B-4BED-9A94-CB793A12BC2F}" type="presOf" srcId="{6E7EB314-F7F4-4026-9A8F-A55E767D0EAE}" destId="{DA602D5E-BC5C-487C-8C93-6D4D577717F6}" srcOrd="0" destOrd="0" presId="urn:microsoft.com/office/officeart/2005/8/layout/orgChart1"/>
    <dgm:cxn modelId="{07A6E5FE-67ED-41F1-973E-2502489FAB78}" type="presParOf" srcId="{646E5165-AE90-4309-9B29-FEF985F2A596}" destId="{59BFB1B4-1162-4F93-802A-E79406BEE7A6}" srcOrd="1" destOrd="0" presId="urn:microsoft.com/office/officeart/2005/8/layout/orgChart1"/>
    <dgm:cxn modelId="{C47FA2C6-7943-4EA7-A3FA-B5129CCD5012}" type="presOf" srcId="{6E7EB314-F7F4-4026-9A8F-A55E767D0EAE}" destId="{59BFB1B4-1162-4F93-802A-E79406BEE7A6}" srcOrd="0" destOrd="0" presId="urn:microsoft.com/office/officeart/2005/8/layout/orgChart1"/>
    <dgm:cxn modelId="{3F7763E1-37B1-415F-AA9D-416A322E5B6B}" type="presParOf" srcId="{7027E5E3-7B7B-4700-86EC-68416E02968D}" destId="{A0A1EF59-09B7-420D-B632-C9E5625FF123}" srcOrd="1" destOrd="7" presId="urn:microsoft.com/office/officeart/2005/8/layout/orgChart1"/>
    <dgm:cxn modelId="{3257AD5B-D105-408B-9DA6-595424BD4B99}" type="presParOf" srcId="{7027E5E3-7B7B-4700-86EC-68416E02968D}" destId="{AC1BC20C-1618-4413-9503-FB79CDA8A969}" srcOrd="2" destOrd="7" presId="urn:microsoft.com/office/officeart/2005/8/layout/orgChart1"/>
    <dgm:cxn modelId="{30CA3196-5618-4995-8DFD-7FE65423F014}" type="presParOf" srcId="{A9C46FD3-3BE9-4E6E-BFF6-B0B42B13F857}" destId="{8CF12054-532F-4970-8049-3566A9E07CA4}" srcOrd="8" destOrd="1" presId="urn:microsoft.com/office/officeart/2005/8/layout/orgChart1"/>
    <dgm:cxn modelId="{612ED509-C68E-4A0F-A745-C5022D965850}" type="presOf" srcId="{B90732D8-CE1B-4627-821D-DAA9C9498D8C}" destId="{8CF12054-532F-4970-8049-3566A9E07CA4}" srcOrd="0" destOrd="0" presId="urn:microsoft.com/office/officeart/2005/8/layout/orgChart1"/>
    <dgm:cxn modelId="{19487499-B632-47BD-83E7-15CB6AE9CEAC}" type="presParOf" srcId="{A9C46FD3-3BE9-4E6E-BFF6-B0B42B13F857}" destId="{14BC9881-1E74-4529-BBE2-1E7A667ABDFD}" srcOrd="9" destOrd="1" presId="urn:microsoft.com/office/officeart/2005/8/layout/orgChart1"/>
    <dgm:cxn modelId="{C264C547-FC6E-4BE5-886A-0E8FABC98CDF}" type="presParOf" srcId="{14BC9881-1E74-4529-BBE2-1E7A667ABDFD}" destId="{CC336AB4-7903-4D74-9FF3-2794E91DB69D}" srcOrd="0" destOrd="9" presId="urn:microsoft.com/office/officeart/2005/8/layout/orgChart1"/>
    <dgm:cxn modelId="{08658545-B7D1-46CF-93C8-403D4FF77627}" type="presOf" srcId="{215CAA50-5A97-4A1A-AF59-2915F1524A64}" destId="{CC336AB4-7903-4D74-9FF3-2794E91DB69D}" srcOrd="0" destOrd="0" presId="urn:microsoft.com/office/officeart/2005/8/layout/orgChart1"/>
    <dgm:cxn modelId="{4739EA81-D53F-4803-B275-68846166084D}" type="presParOf" srcId="{CC336AB4-7903-4D74-9FF3-2794E91DB69D}" destId="{F57D797E-40D0-4123-860F-01722696C482}" srcOrd="0" destOrd="0" presId="urn:microsoft.com/office/officeart/2005/8/layout/orgChart1"/>
    <dgm:cxn modelId="{6F5DCE10-A54C-47AE-BA76-B3898DB72508}" type="presOf" srcId="{215CAA50-5A97-4A1A-AF59-2915F1524A64}" destId="{F57D797E-40D0-4123-860F-01722696C482}" srcOrd="0" destOrd="0" presId="urn:microsoft.com/office/officeart/2005/8/layout/orgChart1"/>
    <dgm:cxn modelId="{AF477E98-7C8F-4C0C-8AB7-8D54A17627EE}" type="presParOf" srcId="{CC336AB4-7903-4D74-9FF3-2794E91DB69D}" destId="{88051D67-C1D1-4EE0-8399-DF4E2948CAE8}" srcOrd="1" destOrd="0" presId="urn:microsoft.com/office/officeart/2005/8/layout/orgChart1"/>
    <dgm:cxn modelId="{2042E445-AE43-4568-B8FA-8AFD8D72BD44}" type="presOf" srcId="{215CAA50-5A97-4A1A-AF59-2915F1524A64}" destId="{88051D67-C1D1-4EE0-8399-DF4E2948CAE8}" srcOrd="0" destOrd="0" presId="urn:microsoft.com/office/officeart/2005/8/layout/orgChart1"/>
    <dgm:cxn modelId="{F748303A-DBCE-421A-965D-0A1DBE32F1E7}" type="presParOf" srcId="{14BC9881-1E74-4529-BBE2-1E7A667ABDFD}" destId="{C4565288-B737-44CB-AFC5-34CE29A53E81}" srcOrd="1" destOrd="9" presId="urn:microsoft.com/office/officeart/2005/8/layout/orgChart1"/>
    <dgm:cxn modelId="{A5ABCFCA-4960-4D16-894D-2361FC2D6EAC}" type="presParOf" srcId="{14BC9881-1E74-4529-BBE2-1E7A667ABDFD}" destId="{E1BAD0E7-02F3-4949-8DCA-33008D62FE14}" srcOrd="2" destOrd="9" presId="urn:microsoft.com/office/officeart/2005/8/layout/orgChart1"/>
    <dgm:cxn modelId="{1AEC1ED9-07B1-4F72-8BC9-B56E8A957F26}" type="presParOf" srcId="{C6F584B9-7EA2-46D8-913B-8F508509ECAB}" destId="{A663BBFB-A120-4F5B-82EC-DB644DB9966B}" srcOrd="2" destOrd="3" presId="urn:microsoft.com/office/officeart/2005/8/layout/orgChart1"/>
    <dgm:cxn modelId="{8CFA0899-E400-4EA5-BA59-36CDA30301E5}" type="presParOf" srcId="{F728C3E8-5128-4BB6-90CC-A86769ECE335}" destId="{0E819307-1B4E-434E-BA76-D5A4192B0663}"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985250" cy="5418455"/>
        <a:chOff x="0" y="0"/>
        <a:chExt cx="8985250" cy="5418455"/>
      </a:xfrm>
    </dsp:grpSpPr>
    <dsp:sp modelId="{6A259130-4455-44E0-969B-948D1249687E}">
      <dsp:nvSpPr>
        <dsp:cNvPr id="5" name="Freeform 4"/>
        <dsp:cNvSpPr/>
      </dsp:nvSpPr>
      <dsp:spPr bwMode="white">
        <a:xfrm>
          <a:off x="3661643" y="569165"/>
          <a:ext cx="688690" cy="239049"/>
        </a:xfrm>
        <a:custGeom>
          <a:avLst/>
          <a:gdLst/>
          <a:ahLst/>
          <a:cxnLst/>
          <a:pathLst>
            <a:path w="1085" h="376">
              <a:moveTo>
                <a:pt x="1085" y="0"/>
              </a:moveTo>
              <a:lnTo>
                <a:pt x="1085" y="188"/>
              </a:lnTo>
              <a:lnTo>
                <a:pt x="0" y="188"/>
              </a:lnTo>
              <a:lnTo>
                <a:pt x="0" y="376"/>
              </a:lnTo>
            </a:path>
          </a:pathLst>
        </a:custGeom>
      </dsp:spPr>
      <dsp:style>
        <a:lnRef idx="2">
          <a:schemeClr val="accent1">
            <a:shade val="60000"/>
          </a:schemeClr>
        </a:lnRef>
        <a:fillRef idx="0">
          <a:schemeClr val="accent1"/>
        </a:fillRef>
        <a:effectRef idx="0">
          <a:scrgbClr r="0" g="0" b="0"/>
        </a:effectRef>
        <a:fontRef idx="minor"/>
      </dsp:style>
      <dsp:txXfrm>
        <a:off x="3661643" y="569165"/>
        <a:ext cx="688690" cy="239049"/>
      </dsp:txXfrm>
    </dsp:sp>
    <dsp:sp modelId="{CE7ED02B-5E8D-4C03-9149-F3161E224A08}">
      <dsp:nvSpPr>
        <dsp:cNvPr id="26" name="Freeform 25"/>
        <dsp:cNvSpPr/>
      </dsp:nvSpPr>
      <dsp:spPr bwMode="white">
        <a:xfrm>
          <a:off x="3206311" y="1377380"/>
          <a:ext cx="170750" cy="523632"/>
        </a:xfrm>
        <a:custGeom>
          <a:avLst/>
          <a:gdLst/>
          <a:ahLst/>
          <a:cxnLst/>
          <a:pathLst>
            <a:path w="269" h="825">
              <a:moveTo>
                <a:pt x="0" y="0"/>
              </a:moveTo>
              <a:lnTo>
                <a:pt x="0" y="825"/>
              </a:lnTo>
              <a:lnTo>
                <a:pt x="269" y="825"/>
              </a:lnTo>
            </a:path>
          </a:pathLst>
        </a:custGeom>
      </dsp:spPr>
      <dsp:style>
        <a:lnRef idx="2">
          <a:schemeClr val="accent1">
            <a:shade val="80000"/>
          </a:schemeClr>
        </a:lnRef>
        <a:fillRef idx="0">
          <a:schemeClr val="accent1"/>
        </a:fillRef>
        <a:effectRef idx="0">
          <a:scrgbClr r="0" g="0" b="0"/>
        </a:effectRef>
        <a:fontRef idx="minor"/>
      </dsp:style>
      <dsp:txXfrm>
        <a:off x="3206311" y="1377380"/>
        <a:ext cx="170750" cy="523632"/>
      </dsp:txXfrm>
    </dsp:sp>
    <dsp:sp modelId="{F1B47FF3-CA7F-476C-90EA-20B09B6C49A8}">
      <dsp:nvSpPr>
        <dsp:cNvPr id="32" name="Freeform 31"/>
        <dsp:cNvSpPr/>
      </dsp:nvSpPr>
      <dsp:spPr bwMode="white">
        <a:xfrm>
          <a:off x="3206311" y="1377380"/>
          <a:ext cx="170750" cy="1331847"/>
        </a:xfrm>
        <a:custGeom>
          <a:avLst/>
          <a:gdLst/>
          <a:ahLst/>
          <a:cxnLst/>
          <a:pathLst>
            <a:path w="269" h="2097">
              <a:moveTo>
                <a:pt x="0" y="0"/>
              </a:moveTo>
              <a:lnTo>
                <a:pt x="0" y="2097"/>
              </a:lnTo>
              <a:lnTo>
                <a:pt x="269" y="2097"/>
              </a:lnTo>
            </a:path>
          </a:pathLst>
        </a:custGeom>
      </dsp:spPr>
      <dsp:style>
        <a:lnRef idx="2">
          <a:schemeClr val="accent1">
            <a:shade val="80000"/>
          </a:schemeClr>
        </a:lnRef>
        <a:fillRef idx="0">
          <a:schemeClr val="accent1"/>
        </a:fillRef>
        <a:effectRef idx="0">
          <a:scrgbClr r="0" g="0" b="0"/>
        </a:effectRef>
        <a:fontRef idx="minor"/>
      </dsp:style>
      <dsp:txXfrm>
        <a:off x="3206311" y="1377380"/>
        <a:ext cx="170750" cy="1331847"/>
      </dsp:txXfrm>
    </dsp:sp>
    <dsp:sp modelId="{F492B679-3C8C-4E72-95A8-8B81298826E7}">
      <dsp:nvSpPr>
        <dsp:cNvPr id="8" name="Freeform 7"/>
        <dsp:cNvSpPr/>
      </dsp:nvSpPr>
      <dsp:spPr bwMode="white">
        <a:xfrm>
          <a:off x="4350334" y="569165"/>
          <a:ext cx="688690" cy="239049"/>
        </a:xfrm>
        <a:custGeom>
          <a:avLst/>
          <a:gdLst/>
          <a:ahLst/>
          <a:cxnLst/>
          <a:pathLst>
            <a:path w="1085" h="376">
              <a:moveTo>
                <a:pt x="0" y="0"/>
              </a:moveTo>
              <a:lnTo>
                <a:pt x="0" y="188"/>
              </a:lnTo>
              <a:lnTo>
                <a:pt x="1085" y="188"/>
              </a:lnTo>
              <a:lnTo>
                <a:pt x="1085" y="376"/>
              </a:lnTo>
            </a:path>
          </a:pathLst>
        </a:custGeom>
      </dsp:spPr>
      <dsp:style>
        <a:lnRef idx="2">
          <a:schemeClr val="accent1">
            <a:shade val="60000"/>
          </a:schemeClr>
        </a:lnRef>
        <a:fillRef idx="0">
          <a:schemeClr val="accent1"/>
        </a:fillRef>
        <a:effectRef idx="0">
          <a:scrgbClr r="0" g="0" b="0"/>
        </a:effectRef>
        <a:fontRef idx="minor"/>
      </dsp:style>
      <dsp:txXfrm>
        <a:off x="4350334" y="569165"/>
        <a:ext cx="688690" cy="239049"/>
      </dsp:txXfrm>
    </dsp:sp>
    <dsp:sp modelId="{24CDE870-1ED8-49BD-9C72-C57A96715FE3}">
      <dsp:nvSpPr>
        <dsp:cNvPr id="38" name="Freeform 37"/>
        <dsp:cNvSpPr/>
      </dsp:nvSpPr>
      <dsp:spPr bwMode="white">
        <a:xfrm>
          <a:off x="4583691" y="1377380"/>
          <a:ext cx="170750" cy="523632"/>
        </a:xfrm>
        <a:custGeom>
          <a:avLst/>
          <a:gdLst/>
          <a:ahLst/>
          <a:cxnLst/>
          <a:pathLst>
            <a:path w="269" h="825">
              <a:moveTo>
                <a:pt x="0" y="0"/>
              </a:moveTo>
              <a:lnTo>
                <a:pt x="0" y="825"/>
              </a:lnTo>
              <a:lnTo>
                <a:pt x="269" y="825"/>
              </a:lnTo>
            </a:path>
          </a:pathLst>
        </a:custGeom>
      </dsp:spPr>
      <dsp:style>
        <a:lnRef idx="2">
          <a:schemeClr val="accent1">
            <a:shade val="80000"/>
          </a:schemeClr>
        </a:lnRef>
        <a:fillRef idx="0">
          <a:schemeClr val="accent1"/>
        </a:fillRef>
        <a:effectRef idx="0">
          <a:scrgbClr r="0" g="0" b="0"/>
        </a:effectRef>
        <a:fontRef idx="minor"/>
      </dsp:style>
      <dsp:txXfrm>
        <a:off x="4583691" y="1377380"/>
        <a:ext cx="170750" cy="523632"/>
      </dsp:txXfrm>
    </dsp:sp>
    <dsp:sp modelId="{5227C9B0-F8C8-4E0A-B786-00E2226AC251}">
      <dsp:nvSpPr>
        <dsp:cNvPr id="41" name="Freeform 40"/>
        <dsp:cNvSpPr/>
      </dsp:nvSpPr>
      <dsp:spPr bwMode="white">
        <a:xfrm>
          <a:off x="4583691" y="1377380"/>
          <a:ext cx="170750" cy="1331847"/>
        </a:xfrm>
        <a:custGeom>
          <a:avLst/>
          <a:gdLst/>
          <a:ahLst/>
          <a:cxnLst/>
          <a:pathLst>
            <a:path w="269" h="2097">
              <a:moveTo>
                <a:pt x="0" y="0"/>
              </a:moveTo>
              <a:lnTo>
                <a:pt x="0" y="2097"/>
              </a:lnTo>
              <a:lnTo>
                <a:pt x="269" y="2097"/>
              </a:lnTo>
            </a:path>
          </a:pathLst>
        </a:custGeom>
      </dsp:spPr>
      <dsp:style>
        <a:lnRef idx="2">
          <a:schemeClr val="accent1">
            <a:shade val="80000"/>
          </a:schemeClr>
        </a:lnRef>
        <a:fillRef idx="0">
          <a:schemeClr val="accent1"/>
        </a:fillRef>
        <a:effectRef idx="0">
          <a:scrgbClr r="0" g="0" b="0"/>
        </a:effectRef>
        <a:fontRef idx="minor"/>
      </dsp:style>
      <dsp:txXfrm>
        <a:off x="4583691" y="1377380"/>
        <a:ext cx="170750" cy="1331847"/>
      </dsp:txXfrm>
    </dsp:sp>
    <dsp:sp modelId="{69719026-A2ED-4393-985C-BB578AC963E8}">
      <dsp:nvSpPr>
        <dsp:cNvPr id="44" name="Freeform 43"/>
        <dsp:cNvSpPr/>
      </dsp:nvSpPr>
      <dsp:spPr bwMode="white">
        <a:xfrm>
          <a:off x="4583691" y="1377380"/>
          <a:ext cx="170750" cy="2140062"/>
        </a:xfrm>
        <a:custGeom>
          <a:avLst/>
          <a:gdLst/>
          <a:ahLst/>
          <a:cxnLst/>
          <a:pathLst>
            <a:path w="269" h="3370">
              <a:moveTo>
                <a:pt x="0" y="0"/>
              </a:moveTo>
              <a:lnTo>
                <a:pt x="0" y="3370"/>
              </a:lnTo>
              <a:lnTo>
                <a:pt x="269" y="3370"/>
              </a:lnTo>
            </a:path>
          </a:pathLst>
        </a:custGeom>
      </dsp:spPr>
      <dsp:style>
        <a:lnRef idx="2">
          <a:schemeClr val="accent1">
            <a:shade val="80000"/>
          </a:schemeClr>
        </a:lnRef>
        <a:fillRef idx="0">
          <a:schemeClr val="accent1"/>
        </a:fillRef>
        <a:effectRef idx="0">
          <a:scrgbClr r="0" g="0" b="0"/>
        </a:effectRef>
        <a:fontRef idx="minor"/>
      </dsp:style>
      <dsp:txXfrm>
        <a:off x="4583691" y="1377380"/>
        <a:ext cx="170750" cy="2140062"/>
      </dsp:txXfrm>
    </dsp:sp>
    <dsp:sp modelId="{1BDD9C58-F800-4CF6-B999-AF87E4F4745D}">
      <dsp:nvSpPr>
        <dsp:cNvPr id="47" name="Freeform 46"/>
        <dsp:cNvSpPr/>
      </dsp:nvSpPr>
      <dsp:spPr bwMode="white">
        <a:xfrm>
          <a:off x="4583691" y="1377380"/>
          <a:ext cx="170750" cy="2948277"/>
        </a:xfrm>
        <a:custGeom>
          <a:avLst/>
          <a:gdLst/>
          <a:ahLst/>
          <a:cxnLst/>
          <a:pathLst>
            <a:path w="269" h="4643">
              <a:moveTo>
                <a:pt x="0" y="0"/>
              </a:moveTo>
              <a:lnTo>
                <a:pt x="0" y="4643"/>
              </a:lnTo>
              <a:lnTo>
                <a:pt x="269" y="4643"/>
              </a:lnTo>
            </a:path>
          </a:pathLst>
        </a:custGeom>
      </dsp:spPr>
      <dsp:style>
        <a:lnRef idx="2">
          <a:schemeClr val="accent1">
            <a:shade val="80000"/>
          </a:schemeClr>
        </a:lnRef>
        <a:fillRef idx="0">
          <a:schemeClr val="accent1"/>
        </a:fillRef>
        <a:effectRef idx="0">
          <a:scrgbClr r="0" g="0" b="0"/>
        </a:effectRef>
        <a:fontRef idx="minor"/>
      </dsp:style>
      <dsp:txXfrm>
        <a:off x="4583691" y="1377380"/>
        <a:ext cx="170750" cy="2948277"/>
      </dsp:txXfrm>
    </dsp:sp>
    <dsp:sp modelId="{8CF12054-532F-4970-8049-3566A9E07CA4}">
      <dsp:nvSpPr>
        <dsp:cNvPr id="50" name="Freeform 49"/>
        <dsp:cNvSpPr/>
      </dsp:nvSpPr>
      <dsp:spPr bwMode="white">
        <a:xfrm>
          <a:off x="4583691" y="1377380"/>
          <a:ext cx="170750" cy="3756492"/>
        </a:xfrm>
        <a:custGeom>
          <a:avLst/>
          <a:gdLst/>
          <a:ahLst/>
          <a:cxnLst/>
          <a:pathLst>
            <a:path w="269" h="5916">
              <a:moveTo>
                <a:pt x="0" y="0"/>
              </a:moveTo>
              <a:lnTo>
                <a:pt x="0" y="5916"/>
              </a:lnTo>
              <a:lnTo>
                <a:pt x="269" y="5916"/>
              </a:lnTo>
            </a:path>
          </a:pathLst>
        </a:custGeom>
      </dsp:spPr>
      <dsp:style>
        <a:lnRef idx="2">
          <a:schemeClr val="accent1">
            <a:shade val="80000"/>
          </a:schemeClr>
        </a:lnRef>
        <a:fillRef idx="0">
          <a:schemeClr val="accent1"/>
        </a:fillRef>
        <a:effectRef idx="0">
          <a:scrgbClr r="0" g="0" b="0"/>
        </a:effectRef>
        <a:fontRef idx="minor"/>
      </dsp:style>
      <dsp:txXfrm>
        <a:off x="4583691" y="1377380"/>
        <a:ext cx="170750" cy="3756492"/>
      </dsp:txXfrm>
    </dsp:sp>
    <dsp:sp modelId="{AE79172D-D441-42BB-84EA-E3D989670DED}">
      <dsp:nvSpPr>
        <dsp:cNvPr id="3" name="Rectangles 2"/>
        <dsp:cNvSpPr/>
      </dsp:nvSpPr>
      <dsp:spPr bwMode="white">
        <a:xfrm>
          <a:off x="3781168" y="0"/>
          <a:ext cx="1138331" cy="569165"/>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sym typeface="+mn-ea"/>
            </a:rPr>
            <a:t>Memory Management Techniques</a:t>
          </a:r>
          <a:endParaRPr lang="en-US"/>
        </a:p>
      </dsp:txBody>
      <dsp:txXfrm>
        <a:off x="3781168" y="0"/>
        <a:ext cx="1138331" cy="569165"/>
      </dsp:txXfrm>
    </dsp:sp>
    <dsp:sp modelId="{43B7C837-49D6-40CE-BBAB-953D9E4BA7ED}">
      <dsp:nvSpPr>
        <dsp:cNvPr id="6" name="Rectangles 5"/>
        <dsp:cNvSpPr/>
      </dsp:nvSpPr>
      <dsp:spPr bwMode="white">
        <a:xfrm>
          <a:off x="3092478" y="808215"/>
          <a:ext cx="1138331" cy="569165"/>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Contiguous</a:t>
          </a:r>
          <a:endParaRPr lang="en-US"/>
        </a:p>
      </dsp:txBody>
      <dsp:txXfrm>
        <a:off x="3092478" y="808215"/>
        <a:ext cx="1138331" cy="569165"/>
      </dsp:txXfrm>
    </dsp:sp>
    <dsp:sp modelId="{F324723A-64C4-4BE5-889F-41FA15269C7E}">
      <dsp:nvSpPr>
        <dsp:cNvPr id="27" name="Rectangles 26"/>
        <dsp:cNvSpPr/>
      </dsp:nvSpPr>
      <dsp:spPr bwMode="white">
        <a:xfrm>
          <a:off x="3377061" y="1616430"/>
          <a:ext cx="1138331" cy="569165"/>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Fixed Partition</a:t>
          </a:r>
          <a:endParaRPr lang="en-US"/>
        </a:p>
      </dsp:txBody>
      <dsp:txXfrm>
        <a:off x="3377061" y="1616430"/>
        <a:ext cx="1138331" cy="569165"/>
      </dsp:txXfrm>
    </dsp:sp>
    <dsp:sp modelId="{1C45D5BB-E0F7-4B2E-8638-E198ED10BBA8}">
      <dsp:nvSpPr>
        <dsp:cNvPr id="33" name="Rectangles 32"/>
        <dsp:cNvSpPr/>
      </dsp:nvSpPr>
      <dsp:spPr bwMode="white">
        <a:xfrm>
          <a:off x="3377061" y="2424645"/>
          <a:ext cx="1138331" cy="569165"/>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Variable Partition</a:t>
          </a:r>
          <a:endParaRPr lang="en-US"/>
        </a:p>
      </dsp:txBody>
      <dsp:txXfrm>
        <a:off x="3377061" y="2424645"/>
        <a:ext cx="1138331" cy="569165"/>
      </dsp:txXfrm>
    </dsp:sp>
    <dsp:sp modelId="{08A0D1D2-3A20-4D63-8E35-B7C8B6B16D48}">
      <dsp:nvSpPr>
        <dsp:cNvPr id="9" name="Rectangles 8"/>
        <dsp:cNvSpPr/>
      </dsp:nvSpPr>
      <dsp:spPr bwMode="white">
        <a:xfrm>
          <a:off x="4469858" y="808215"/>
          <a:ext cx="1138331" cy="569165"/>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Non-Contiguous</a:t>
          </a:r>
          <a:endParaRPr lang="en-US"/>
        </a:p>
      </dsp:txBody>
      <dsp:txXfrm>
        <a:off x="4469858" y="808215"/>
        <a:ext cx="1138331" cy="569165"/>
      </dsp:txXfrm>
    </dsp:sp>
    <dsp:sp modelId="{E6D306F3-304A-4D7A-BBFC-C9AC6AAD7901}">
      <dsp:nvSpPr>
        <dsp:cNvPr id="39" name="Rectangles 38"/>
        <dsp:cNvSpPr/>
      </dsp:nvSpPr>
      <dsp:spPr bwMode="white">
        <a:xfrm>
          <a:off x="4754441" y="1616430"/>
          <a:ext cx="1138331" cy="569165"/>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Paging</a:t>
          </a:r>
          <a:endParaRPr lang="en-US"/>
        </a:p>
      </dsp:txBody>
      <dsp:txXfrm>
        <a:off x="4754441" y="1616430"/>
        <a:ext cx="1138331" cy="569165"/>
      </dsp:txXfrm>
    </dsp:sp>
    <dsp:sp modelId="{2D0C6612-CB4E-44FB-BCEA-EB4E32E1244F}">
      <dsp:nvSpPr>
        <dsp:cNvPr id="42" name="Rectangles 41"/>
        <dsp:cNvSpPr/>
      </dsp:nvSpPr>
      <dsp:spPr bwMode="white">
        <a:xfrm>
          <a:off x="4754441" y="2424645"/>
          <a:ext cx="1138331" cy="569165"/>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Multi level Paging</a:t>
          </a:r>
          <a:endParaRPr lang="en-US"/>
        </a:p>
      </dsp:txBody>
      <dsp:txXfrm>
        <a:off x="4754441" y="2424645"/>
        <a:ext cx="1138331" cy="569165"/>
      </dsp:txXfrm>
    </dsp:sp>
    <dsp:sp modelId="{F5E9A134-F0A1-4697-9DE1-F58C28ED3352}">
      <dsp:nvSpPr>
        <dsp:cNvPr id="45" name="Rectangles 44"/>
        <dsp:cNvSpPr/>
      </dsp:nvSpPr>
      <dsp:spPr bwMode="white">
        <a:xfrm>
          <a:off x="4754441" y="3232860"/>
          <a:ext cx="1138331" cy="569165"/>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Inverted Paging</a:t>
          </a:r>
          <a:endParaRPr lang="en-US"/>
        </a:p>
      </dsp:txBody>
      <dsp:txXfrm>
        <a:off x="4754441" y="3232860"/>
        <a:ext cx="1138331" cy="569165"/>
      </dsp:txXfrm>
    </dsp:sp>
    <dsp:sp modelId="{DA602D5E-BC5C-487C-8C93-6D4D577717F6}">
      <dsp:nvSpPr>
        <dsp:cNvPr id="48" name="Rectangles 47"/>
        <dsp:cNvSpPr/>
      </dsp:nvSpPr>
      <dsp:spPr bwMode="white">
        <a:xfrm>
          <a:off x="4754441" y="4041075"/>
          <a:ext cx="1138331" cy="569165"/>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Segmnetation</a:t>
          </a:r>
          <a:endParaRPr lang="en-US"/>
        </a:p>
      </dsp:txBody>
      <dsp:txXfrm>
        <a:off x="4754441" y="4041075"/>
        <a:ext cx="1138331" cy="569165"/>
      </dsp:txXfrm>
    </dsp:sp>
    <dsp:sp modelId="{F57D797E-40D0-4123-860F-01722696C482}">
      <dsp:nvSpPr>
        <dsp:cNvPr id="51" name="Rectangles 50"/>
        <dsp:cNvSpPr/>
      </dsp:nvSpPr>
      <dsp:spPr bwMode="white">
        <a:xfrm>
          <a:off x="4754441" y="4849290"/>
          <a:ext cx="1138331" cy="569165"/>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Segmented Paging</a:t>
          </a:r>
          <a:endParaRPr lang="en-US"/>
        </a:p>
      </dsp:txBody>
      <dsp:txXfrm>
        <a:off x="4754441" y="4849290"/>
        <a:ext cx="1138331" cy="569165"/>
      </dsp:txXfrm>
    </dsp:sp>
    <dsp:sp modelId="{86420519-308D-4A6A-8FEA-6FB2E39BA448}">
      <dsp:nvSpPr>
        <dsp:cNvPr id="4" name="Rectangles 3" hidden="1"/>
        <dsp:cNvSpPr/>
      </dsp:nvSpPr>
      <dsp:spPr>
        <a:xfrm>
          <a:off x="3781168" y="0"/>
          <a:ext cx="227666" cy="569165"/>
        </a:xfrm>
        <a:prstGeom prst="rect">
          <a:avLst/>
        </a:prstGeom>
      </dsp:spPr>
      <dsp:txXfrm>
        <a:off x="3781168" y="0"/>
        <a:ext cx="227666" cy="569165"/>
      </dsp:txXfrm>
    </dsp:sp>
    <dsp:sp modelId="{9A037140-9B69-4B9F-A134-F2F2EB0F2E32}">
      <dsp:nvSpPr>
        <dsp:cNvPr id="7" name="Rectangles 6" hidden="1"/>
        <dsp:cNvSpPr/>
      </dsp:nvSpPr>
      <dsp:spPr>
        <a:xfrm>
          <a:off x="3092478" y="808215"/>
          <a:ext cx="227666" cy="569165"/>
        </a:xfrm>
        <a:prstGeom prst="rect">
          <a:avLst/>
        </a:prstGeom>
      </dsp:spPr>
      <dsp:txXfrm>
        <a:off x="3092478" y="808215"/>
        <a:ext cx="227666" cy="569165"/>
      </dsp:txXfrm>
    </dsp:sp>
    <dsp:sp modelId="{3E4F20DB-E04B-4ADC-B667-26827E5C024D}">
      <dsp:nvSpPr>
        <dsp:cNvPr id="28" name="Rectangles 27" hidden="1"/>
        <dsp:cNvSpPr/>
      </dsp:nvSpPr>
      <dsp:spPr>
        <a:xfrm>
          <a:off x="3377061" y="1616430"/>
          <a:ext cx="227666" cy="569165"/>
        </a:xfrm>
        <a:prstGeom prst="rect">
          <a:avLst/>
        </a:prstGeom>
      </dsp:spPr>
      <dsp:txXfrm>
        <a:off x="3377061" y="1616430"/>
        <a:ext cx="227666" cy="569165"/>
      </dsp:txXfrm>
    </dsp:sp>
    <dsp:sp modelId="{24B3562D-91A6-4A6E-9CE5-2CFD7EED75D3}">
      <dsp:nvSpPr>
        <dsp:cNvPr id="34" name="Rectangles 33" hidden="1"/>
        <dsp:cNvSpPr/>
      </dsp:nvSpPr>
      <dsp:spPr>
        <a:xfrm>
          <a:off x="3377061" y="2424645"/>
          <a:ext cx="227666" cy="569165"/>
        </a:xfrm>
        <a:prstGeom prst="rect">
          <a:avLst/>
        </a:prstGeom>
      </dsp:spPr>
      <dsp:txXfrm>
        <a:off x="3377061" y="2424645"/>
        <a:ext cx="227666" cy="569165"/>
      </dsp:txXfrm>
    </dsp:sp>
    <dsp:sp modelId="{6238C53E-A961-488B-8FBD-6EC13507B069}">
      <dsp:nvSpPr>
        <dsp:cNvPr id="10" name="Rectangles 9" hidden="1"/>
        <dsp:cNvSpPr/>
      </dsp:nvSpPr>
      <dsp:spPr>
        <a:xfrm>
          <a:off x="4469858" y="808215"/>
          <a:ext cx="227666" cy="569165"/>
        </a:xfrm>
        <a:prstGeom prst="rect">
          <a:avLst/>
        </a:prstGeom>
      </dsp:spPr>
      <dsp:txXfrm>
        <a:off x="4469858" y="808215"/>
        <a:ext cx="227666" cy="569165"/>
      </dsp:txXfrm>
    </dsp:sp>
    <dsp:sp modelId="{5427526F-99B7-447C-A5EA-DEF46FBFF23F}">
      <dsp:nvSpPr>
        <dsp:cNvPr id="40" name="Rectangles 39" hidden="1"/>
        <dsp:cNvSpPr/>
      </dsp:nvSpPr>
      <dsp:spPr>
        <a:xfrm>
          <a:off x="4754441" y="1616430"/>
          <a:ext cx="227666" cy="569165"/>
        </a:xfrm>
        <a:prstGeom prst="rect">
          <a:avLst/>
        </a:prstGeom>
      </dsp:spPr>
      <dsp:txXfrm>
        <a:off x="4754441" y="1616430"/>
        <a:ext cx="227666" cy="569165"/>
      </dsp:txXfrm>
    </dsp:sp>
    <dsp:sp modelId="{76953B3A-0A7C-430F-AEFE-EACBF86A090D}">
      <dsp:nvSpPr>
        <dsp:cNvPr id="43" name="Rectangles 42" hidden="1"/>
        <dsp:cNvSpPr/>
      </dsp:nvSpPr>
      <dsp:spPr>
        <a:xfrm>
          <a:off x="4754441" y="2424645"/>
          <a:ext cx="227666" cy="569165"/>
        </a:xfrm>
        <a:prstGeom prst="rect">
          <a:avLst/>
        </a:prstGeom>
      </dsp:spPr>
      <dsp:txXfrm>
        <a:off x="4754441" y="2424645"/>
        <a:ext cx="227666" cy="569165"/>
      </dsp:txXfrm>
    </dsp:sp>
    <dsp:sp modelId="{13B733D7-546D-4965-BF55-EA8FB1ED48C1}">
      <dsp:nvSpPr>
        <dsp:cNvPr id="46" name="Rectangles 45" hidden="1"/>
        <dsp:cNvSpPr/>
      </dsp:nvSpPr>
      <dsp:spPr>
        <a:xfrm>
          <a:off x="4754441" y="3232860"/>
          <a:ext cx="227666" cy="569165"/>
        </a:xfrm>
        <a:prstGeom prst="rect">
          <a:avLst/>
        </a:prstGeom>
      </dsp:spPr>
      <dsp:txXfrm>
        <a:off x="4754441" y="3232860"/>
        <a:ext cx="227666" cy="569165"/>
      </dsp:txXfrm>
    </dsp:sp>
    <dsp:sp modelId="{59BFB1B4-1162-4F93-802A-E79406BEE7A6}">
      <dsp:nvSpPr>
        <dsp:cNvPr id="49" name="Rectangles 48" hidden="1"/>
        <dsp:cNvSpPr/>
      </dsp:nvSpPr>
      <dsp:spPr>
        <a:xfrm>
          <a:off x="4754441" y="4041075"/>
          <a:ext cx="227666" cy="569165"/>
        </a:xfrm>
        <a:prstGeom prst="rect">
          <a:avLst/>
        </a:prstGeom>
      </dsp:spPr>
      <dsp:txXfrm>
        <a:off x="4754441" y="4041075"/>
        <a:ext cx="227666" cy="569165"/>
      </dsp:txXfrm>
    </dsp:sp>
    <dsp:sp modelId="{88051D67-C1D1-4EE0-8399-DF4E2948CAE8}">
      <dsp:nvSpPr>
        <dsp:cNvPr id="52" name="Rectangles 51" hidden="1"/>
        <dsp:cNvSpPr/>
      </dsp:nvSpPr>
      <dsp:spPr>
        <a:xfrm>
          <a:off x="4754441" y="4849290"/>
          <a:ext cx="227666" cy="569165"/>
        </a:xfrm>
        <a:prstGeom prst="rect">
          <a:avLst/>
        </a:prstGeom>
      </dsp:spPr>
      <dsp:txXfrm>
        <a:off x="4754441" y="4849290"/>
        <a:ext cx="227666" cy="5691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pPr algn="ctr"/>
            <a:r>
              <a:rPr lang="en-US"/>
              <a:t>Memory Management Techniques</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794385" y="2107565"/>
            <a:ext cx="5013960" cy="3086100"/>
          </a:xfrm>
          <a:prstGeom prst="rect">
            <a:avLst/>
          </a:prstGeom>
        </p:spPr>
      </p:pic>
      <p:pic>
        <p:nvPicPr>
          <p:cNvPr id="8" name="Content Placeholder 7"/>
          <p:cNvPicPr>
            <a:picLocks noChangeAspect="1"/>
          </p:cNvPicPr>
          <p:nvPr>
            <p:ph sz="half" idx="2"/>
          </p:nvPr>
        </p:nvPicPr>
        <p:blipFill>
          <a:blip r:embed="rId2"/>
          <a:stretch>
            <a:fillRect/>
          </a:stretch>
        </p:blipFill>
        <p:spPr>
          <a:xfrm>
            <a:off x="6321425" y="2096135"/>
            <a:ext cx="5135880" cy="3108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729615" y="2099945"/>
            <a:ext cx="5143500" cy="3101340"/>
          </a:xfrm>
          <a:prstGeom prst="rect">
            <a:avLst/>
          </a:prstGeom>
        </p:spPr>
      </p:pic>
      <p:pic>
        <p:nvPicPr>
          <p:cNvPr id="6" name="Content Placeholder 5"/>
          <p:cNvPicPr>
            <a:picLocks noChangeAspect="1"/>
          </p:cNvPicPr>
          <p:nvPr>
            <p:ph sz="half" idx="2"/>
          </p:nvPr>
        </p:nvPicPr>
        <p:blipFill>
          <a:blip r:embed="rId2"/>
          <a:stretch>
            <a:fillRect/>
          </a:stretch>
        </p:blipFill>
        <p:spPr>
          <a:xfrm>
            <a:off x="6332855" y="2103755"/>
            <a:ext cx="5113020" cy="30937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Numerical</a:t>
            </a:r>
            <a:endParaRPr lang="en-US"/>
          </a:p>
        </p:txBody>
      </p:sp>
      <p:sp>
        <p:nvSpPr>
          <p:cNvPr id="3" name="Content Placeholder 2"/>
          <p:cNvSpPr>
            <a:spLocks noGrp="1"/>
          </p:cNvSpPr>
          <p:nvPr>
            <p:ph sz="half" idx="1"/>
          </p:nvPr>
        </p:nvSpPr>
        <p:spPr/>
        <p:txBody>
          <a:bodyPr/>
          <a:p>
            <a:r>
              <a:rPr lang="en-US" sz="2000"/>
              <a:t>Request from processes are 300k, 25k,125k,50k.Determine the algorithm which can optimally satisfy this requirement.</a:t>
            </a:r>
            <a:endParaRPr lang="en-US" sz="2000"/>
          </a:p>
          <a:p>
            <a:r>
              <a:rPr lang="en-US" sz="2000"/>
              <a:t>First Fit algorithm</a:t>
            </a:r>
            <a:endParaRPr lang="en-US" sz="2000"/>
          </a:p>
          <a:p>
            <a:r>
              <a:rPr lang="en-US" sz="2000"/>
              <a:t>Best Fit Algorithm</a:t>
            </a:r>
            <a:endParaRPr lang="en-US" sz="2000"/>
          </a:p>
          <a:p>
            <a:r>
              <a:rPr lang="en-US" sz="2000"/>
              <a:t>Neither of the two</a:t>
            </a:r>
            <a:endParaRPr lang="en-US" sz="2000"/>
          </a:p>
          <a:p>
            <a:r>
              <a:rPr lang="en-US" sz="2000"/>
              <a:t>Both of them</a:t>
            </a:r>
            <a:endParaRPr lang="en-US" sz="2000"/>
          </a:p>
        </p:txBody>
      </p:sp>
      <p:pic>
        <p:nvPicPr>
          <p:cNvPr id="4" name="Content Placeholder 3"/>
          <p:cNvPicPr>
            <a:picLocks noChangeAspect="1"/>
          </p:cNvPicPr>
          <p:nvPr>
            <p:ph sz="half" idx="2"/>
          </p:nvPr>
        </p:nvPicPr>
        <p:blipFill>
          <a:blip r:embed="rId1"/>
          <a:stretch>
            <a:fillRect/>
          </a:stretch>
        </p:blipFill>
        <p:spPr>
          <a:xfrm>
            <a:off x="5864225" y="1108710"/>
            <a:ext cx="3749040" cy="3352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000"/>
              <a:t>Request from processes are 300k, 25k,125k,50k.Determine the algorithm which can optimally satisfy this requirement.</a:t>
            </a:r>
            <a:endParaRPr lang="en-US" sz="2000"/>
          </a:p>
          <a:p>
            <a:r>
              <a:rPr lang="en-US" sz="2000">
                <a:sym typeface="+mn-ea"/>
              </a:rPr>
              <a:t>First Fit algorithm</a:t>
            </a:r>
            <a:endParaRPr lang="en-US" sz="2000"/>
          </a:p>
          <a:p>
            <a:r>
              <a:rPr lang="en-US" sz="2000"/>
              <a:t>Best Fit Algorithm</a:t>
            </a:r>
            <a:endParaRPr lang="en-US" sz="2000"/>
          </a:p>
          <a:p>
            <a:r>
              <a:rPr lang="en-US" sz="2000"/>
              <a:t>Neither of the two</a:t>
            </a:r>
            <a:endParaRPr lang="en-US" sz="2000"/>
          </a:p>
          <a:p>
            <a:r>
              <a:rPr lang="en-US" sz="2000"/>
              <a:t>Both of them</a:t>
            </a:r>
            <a:endParaRPr lang="en-US" sz="2000"/>
          </a:p>
          <a:p>
            <a:pPr marL="0" indent="0">
              <a:buNone/>
            </a:pPr>
            <a:r>
              <a:rPr lang="en-US" sz="2000">
                <a:sym typeface="+mn-ea"/>
              </a:rPr>
              <a:t>P1=300k</a:t>
            </a:r>
            <a:endParaRPr lang="en-US" sz="2000">
              <a:sym typeface="+mn-ea"/>
            </a:endParaRPr>
          </a:p>
          <a:p>
            <a:pPr marL="0" indent="0">
              <a:buNone/>
            </a:pPr>
            <a:r>
              <a:rPr lang="en-US" sz="2000">
                <a:sym typeface="+mn-ea"/>
              </a:rPr>
              <a:t>P2=25k</a:t>
            </a:r>
            <a:endParaRPr lang="en-US" sz="2000">
              <a:sym typeface="+mn-ea"/>
            </a:endParaRPr>
          </a:p>
          <a:p>
            <a:pPr marL="0" indent="0">
              <a:buNone/>
            </a:pPr>
            <a:r>
              <a:rPr lang="en-US" sz="2000">
                <a:sym typeface="+mn-ea"/>
              </a:rPr>
              <a:t>P3=125k</a:t>
            </a:r>
            <a:endParaRPr lang="en-US" sz="2000">
              <a:sym typeface="+mn-ea"/>
            </a:endParaRPr>
          </a:p>
          <a:p>
            <a:pPr marL="0" indent="0">
              <a:buNone/>
            </a:pPr>
            <a:r>
              <a:rPr lang="en-US" sz="2000">
                <a:sym typeface="+mn-ea"/>
              </a:rPr>
              <a:t>P4=50k</a:t>
            </a:r>
            <a:endParaRPr lang="en-US" sz="2000"/>
          </a:p>
        </p:txBody>
      </p:sp>
      <p:pic>
        <p:nvPicPr>
          <p:cNvPr id="4" name="Content Placeholder 3"/>
          <p:cNvPicPr>
            <a:picLocks noChangeAspect="1"/>
          </p:cNvPicPr>
          <p:nvPr>
            <p:ph sz="half" idx="2"/>
          </p:nvPr>
        </p:nvPicPr>
        <p:blipFill>
          <a:blip r:embed="rId1"/>
          <a:stretch>
            <a:fillRect/>
          </a:stretch>
        </p:blipFill>
        <p:spPr>
          <a:xfrm>
            <a:off x="5864225" y="1108710"/>
            <a:ext cx="3749040" cy="3352800"/>
          </a:xfrm>
          <a:prstGeom prst="rect">
            <a:avLst/>
          </a:prstGeom>
        </p:spPr>
      </p:pic>
      <p:sp>
        <p:nvSpPr>
          <p:cNvPr id="2" name="Oval 1"/>
          <p:cNvSpPr/>
          <p:nvPr/>
        </p:nvSpPr>
        <p:spPr>
          <a:xfrm>
            <a:off x="6140450" y="2832735"/>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5224145" y="740410"/>
            <a:ext cx="1948180" cy="368300"/>
          </a:xfrm>
          <a:prstGeom prst="rect">
            <a:avLst/>
          </a:prstGeom>
          <a:noFill/>
        </p:spPr>
        <p:txBody>
          <a:bodyPr wrap="none" rtlCol="0" anchor="t">
            <a:spAutoFit/>
          </a:bodyPr>
          <a:p>
            <a:r>
              <a:rPr lang="en-US">
                <a:sym typeface="+mn-ea"/>
              </a:rPr>
              <a:t>First Fit algorithm</a:t>
            </a:r>
            <a:endParaRPr lang="en-US"/>
          </a:p>
        </p:txBody>
      </p:sp>
      <p:cxnSp>
        <p:nvCxnSpPr>
          <p:cNvPr id="8" name="Straight Connector 7"/>
          <p:cNvCxnSpPr/>
          <p:nvPr/>
        </p:nvCxnSpPr>
        <p:spPr>
          <a:xfrm>
            <a:off x="5967095" y="3372485"/>
            <a:ext cx="885825" cy="0"/>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000"/>
              <a:t>Request from processes are 300k, 25k,125k,50k.Determine the algorithm which can optimally satisfy this requirement.</a:t>
            </a:r>
            <a:endParaRPr lang="en-US" sz="2000"/>
          </a:p>
          <a:p>
            <a:r>
              <a:rPr lang="en-US" sz="2000">
                <a:sym typeface="+mn-ea"/>
              </a:rPr>
              <a:t>First Fit algorithm</a:t>
            </a:r>
            <a:endParaRPr lang="en-US" sz="2000"/>
          </a:p>
          <a:p>
            <a:r>
              <a:rPr lang="en-US" sz="2000"/>
              <a:t>Best Fit Algorithm</a:t>
            </a:r>
            <a:endParaRPr lang="en-US" sz="2000"/>
          </a:p>
          <a:p>
            <a:r>
              <a:rPr lang="en-US" sz="2000"/>
              <a:t>Neither of the two</a:t>
            </a:r>
            <a:endParaRPr lang="en-US" sz="2000"/>
          </a:p>
          <a:p>
            <a:r>
              <a:rPr lang="en-US" sz="2000"/>
              <a:t>Both of them</a:t>
            </a:r>
            <a:endParaRPr lang="en-US" sz="2000"/>
          </a:p>
          <a:p>
            <a:pPr marL="0" indent="0">
              <a:buNone/>
            </a:pPr>
            <a:r>
              <a:rPr lang="en-US" sz="2000">
                <a:sym typeface="+mn-ea"/>
              </a:rPr>
              <a:t>P1=300k</a:t>
            </a:r>
            <a:endParaRPr lang="en-US" sz="2000">
              <a:sym typeface="+mn-ea"/>
            </a:endParaRPr>
          </a:p>
          <a:p>
            <a:pPr marL="0" indent="0">
              <a:buNone/>
            </a:pPr>
            <a:r>
              <a:rPr lang="en-US" sz="2000">
                <a:sym typeface="+mn-ea"/>
              </a:rPr>
              <a:t>P2=25k</a:t>
            </a:r>
            <a:endParaRPr lang="en-US" sz="2000">
              <a:sym typeface="+mn-ea"/>
            </a:endParaRPr>
          </a:p>
          <a:p>
            <a:pPr marL="0" indent="0">
              <a:buNone/>
            </a:pPr>
            <a:r>
              <a:rPr lang="en-US" sz="2000">
                <a:sym typeface="+mn-ea"/>
              </a:rPr>
              <a:t>P3=125k</a:t>
            </a:r>
            <a:endParaRPr lang="en-US" sz="2000">
              <a:sym typeface="+mn-ea"/>
            </a:endParaRPr>
          </a:p>
          <a:p>
            <a:pPr marL="0" indent="0">
              <a:buNone/>
            </a:pPr>
            <a:r>
              <a:rPr lang="en-US" sz="2000">
                <a:sym typeface="+mn-ea"/>
              </a:rPr>
              <a:t>P4=50k</a:t>
            </a:r>
            <a:endParaRPr lang="en-US" sz="2000"/>
          </a:p>
        </p:txBody>
      </p:sp>
      <p:pic>
        <p:nvPicPr>
          <p:cNvPr id="4" name="Content Placeholder 3"/>
          <p:cNvPicPr>
            <a:picLocks noChangeAspect="1"/>
          </p:cNvPicPr>
          <p:nvPr>
            <p:ph sz="half" idx="2"/>
          </p:nvPr>
        </p:nvPicPr>
        <p:blipFill>
          <a:blip r:embed="rId1"/>
          <a:stretch>
            <a:fillRect/>
          </a:stretch>
        </p:blipFill>
        <p:spPr>
          <a:xfrm>
            <a:off x="5864225" y="1108710"/>
            <a:ext cx="4625340" cy="4137025"/>
          </a:xfrm>
          <a:prstGeom prst="rect">
            <a:avLst/>
          </a:prstGeom>
        </p:spPr>
      </p:pic>
      <p:sp>
        <p:nvSpPr>
          <p:cNvPr id="2" name="Oval 1"/>
          <p:cNvSpPr/>
          <p:nvPr/>
        </p:nvSpPr>
        <p:spPr>
          <a:xfrm>
            <a:off x="6140450" y="3147695"/>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5224145" y="740410"/>
            <a:ext cx="1948180" cy="368300"/>
          </a:xfrm>
          <a:prstGeom prst="rect">
            <a:avLst/>
          </a:prstGeom>
          <a:noFill/>
        </p:spPr>
        <p:txBody>
          <a:bodyPr wrap="none" rtlCol="0" anchor="t">
            <a:spAutoFit/>
          </a:bodyPr>
          <a:p>
            <a:r>
              <a:rPr lang="en-US">
                <a:sym typeface="+mn-ea"/>
              </a:rPr>
              <a:t>First Fit algorithm</a:t>
            </a:r>
            <a:endParaRPr lang="en-US"/>
          </a:p>
        </p:txBody>
      </p:sp>
      <p:cxnSp>
        <p:nvCxnSpPr>
          <p:cNvPr id="8" name="Straight Connector 7"/>
          <p:cNvCxnSpPr/>
          <p:nvPr/>
        </p:nvCxnSpPr>
        <p:spPr>
          <a:xfrm flipV="1">
            <a:off x="5967095" y="3657600"/>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6" name="Oval 5"/>
          <p:cNvSpPr/>
          <p:nvPr/>
        </p:nvSpPr>
        <p:spPr>
          <a:xfrm>
            <a:off x="6140450" y="1619250"/>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P2</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9" name="Straight Connector 8"/>
          <p:cNvCxnSpPr/>
          <p:nvPr/>
        </p:nvCxnSpPr>
        <p:spPr>
          <a:xfrm flipV="1">
            <a:off x="5967095" y="2113280"/>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000"/>
              <a:t>Request from processes are 300k, 25k,125k,50k.Determine the algorithm which can optimally satisfy this requirement.</a:t>
            </a:r>
            <a:endParaRPr lang="en-US" sz="2000"/>
          </a:p>
          <a:p>
            <a:r>
              <a:rPr lang="en-US" sz="2000">
                <a:sym typeface="+mn-ea"/>
              </a:rPr>
              <a:t>First Fit algorithm</a:t>
            </a:r>
            <a:endParaRPr lang="en-US" sz="2000"/>
          </a:p>
          <a:p>
            <a:r>
              <a:rPr lang="en-US" sz="2000"/>
              <a:t>Best Fit Algorithm</a:t>
            </a:r>
            <a:endParaRPr lang="en-US" sz="2000"/>
          </a:p>
          <a:p>
            <a:r>
              <a:rPr lang="en-US" sz="2000"/>
              <a:t>Neither of the two</a:t>
            </a:r>
            <a:endParaRPr lang="en-US" sz="2000"/>
          </a:p>
          <a:p>
            <a:r>
              <a:rPr lang="en-US" sz="2000"/>
              <a:t>Both of them</a:t>
            </a:r>
            <a:endParaRPr lang="en-US" sz="2000"/>
          </a:p>
          <a:p>
            <a:pPr marL="0" indent="0">
              <a:buNone/>
            </a:pPr>
            <a:r>
              <a:rPr lang="en-US" sz="2000">
                <a:sym typeface="+mn-ea"/>
              </a:rPr>
              <a:t>P1=300k</a:t>
            </a:r>
            <a:endParaRPr lang="en-US" sz="2000">
              <a:sym typeface="+mn-ea"/>
            </a:endParaRPr>
          </a:p>
          <a:p>
            <a:pPr marL="0" indent="0">
              <a:buNone/>
            </a:pPr>
            <a:r>
              <a:rPr lang="en-US" sz="2000">
                <a:sym typeface="+mn-ea"/>
              </a:rPr>
              <a:t>P2=25k</a:t>
            </a:r>
            <a:endParaRPr lang="en-US" sz="2000">
              <a:sym typeface="+mn-ea"/>
            </a:endParaRPr>
          </a:p>
          <a:p>
            <a:pPr marL="0" indent="0">
              <a:buNone/>
            </a:pPr>
            <a:r>
              <a:rPr lang="en-US" sz="2000">
                <a:sym typeface="+mn-ea"/>
              </a:rPr>
              <a:t>P3=125k</a:t>
            </a:r>
            <a:endParaRPr lang="en-US" sz="2000">
              <a:sym typeface="+mn-ea"/>
            </a:endParaRPr>
          </a:p>
          <a:p>
            <a:pPr marL="0" indent="0">
              <a:buNone/>
            </a:pPr>
            <a:r>
              <a:rPr lang="en-US" sz="2000">
                <a:sym typeface="+mn-ea"/>
              </a:rPr>
              <a:t>P4=50k</a:t>
            </a:r>
            <a:endParaRPr lang="en-US" sz="2000"/>
          </a:p>
        </p:txBody>
      </p:sp>
      <p:pic>
        <p:nvPicPr>
          <p:cNvPr id="4" name="Content Placeholder 3"/>
          <p:cNvPicPr>
            <a:picLocks noChangeAspect="1"/>
          </p:cNvPicPr>
          <p:nvPr>
            <p:ph sz="half" idx="2"/>
          </p:nvPr>
        </p:nvPicPr>
        <p:blipFill>
          <a:blip r:embed="rId1"/>
          <a:stretch>
            <a:fillRect/>
          </a:stretch>
        </p:blipFill>
        <p:spPr>
          <a:xfrm>
            <a:off x="5864225" y="1108710"/>
            <a:ext cx="4625340" cy="4137025"/>
          </a:xfrm>
          <a:prstGeom prst="rect">
            <a:avLst/>
          </a:prstGeom>
        </p:spPr>
      </p:pic>
      <p:sp>
        <p:nvSpPr>
          <p:cNvPr id="2" name="Oval 1"/>
          <p:cNvSpPr/>
          <p:nvPr/>
        </p:nvSpPr>
        <p:spPr>
          <a:xfrm>
            <a:off x="6140450" y="3147695"/>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5224145" y="740410"/>
            <a:ext cx="1948180" cy="368300"/>
          </a:xfrm>
          <a:prstGeom prst="rect">
            <a:avLst/>
          </a:prstGeom>
          <a:noFill/>
        </p:spPr>
        <p:txBody>
          <a:bodyPr wrap="none" rtlCol="0" anchor="t">
            <a:spAutoFit/>
          </a:bodyPr>
          <a:p>
            <a:r>
              <a:rPr lang="en-US">
                <a:sym typeface="+mn-ea"/>
              </a:rPr>
              <a:t>First Fit algorithm</a:t>
            </a:r>
            <a:endParaRPr lang="en-US"/>
          </a:p>
        </p:txBody>
      </p:sp>
      <p:cxnSp>
        <p:nvCxnSpPr>
          <p:cNvPr id="8" name="Straight Connector 7"/>
          <p:cNvCxnSpPr/>
          <p:nvPr/>
        </p:nvCxnSpPr>
        <p:spPr>
          <a:xfrm flipV="1">
            <a:off x="5967095" y="3657600"/>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6" name="Oval 5"/>
          <p:cNvSpPr/>
          <p:nvPr/>
        </p:nvSpPr>
        <p:spPr>
          <a:xfrm>
            <a:off x="6140450" y="1619250"/>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P2</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9" name="Straight Connector 8"/>
          <p:cNvCxnSpPr/>
          <p:nvPr/>
        </p:nvCxnSpPr>
        <p:spPr>
          <a:xfrm flipV="1">
            <a:off x="5967095" y="2113280"/>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10" name="Oval 9"/>
          <p:cNvSpPr/>
          <p:nvPr/>
        </p:nvSpPr>
        <p:spPr>
          <a:xfrm>
            <a:off x="6292850" y="2143125"/>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P3</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000"/>
              <a:t>Request from processes are 300k, 25k,125k,50k.Determine the algorithm which can optimally satisfy this requirement.</a:t>
            </a:r>
            <a:endParaRPr lang="en-US" sz="2000"/>
          </a:p>
          <a:p>
            <a:r>
              <a:rPr lang="en-US" sz="2000">
                <a:sym typeface="+mn-ea"/>
              </a:rPr>
              <a:t>First Fit algorithm</a:t>
            </a:r>
            <a:endParaRPr lang="en-US" sz="2000"/>
          </a:p>
          <a:p>
            <a:r>
              <a:rPr lang="en-US" sz="2000"/>
              <a:t>Best Fit Algorithm</a:t>
            </a:r>
            <a:endParaRPr lang="en-US" sz="2000"/>
          </a:p>
          <a:p>
            <a:r>
              <a:rPr lang="en-US" sz="2000"/>
              <a:t>Neither of the two</a:t>
            </a:r>
            <a:endParaRPr lang="en-US" sz="2000"/>
          </a:p>
          <a:p>
            <a:r>
              <a:rPr lang="en-US" sz="2000"/>
              <a:t>Both of them</a:t>
            </a:r>
            <a:endParaRPr lang="en-US" sz="2000"/>
          </a:p>
          <a:p>
            <a:pPr marL="0" indent="0">
              <a:buNone/>
            </a:pPr>
            <a:r>
              <a:rPr lang="en-US" sz="2000">
                <a:sym typeface="+mn-ea"/>
              </a:rPr>
              <a:t>P1=300k</a:t>
            </a:r>
            <a:endParaRPr lang="en-US" sz="2000">
              <a:sym typeface="+mn-ea"/>
            </a:endParaRPr>
          </a:p>
          <a:p>
            <a:pPr marL="0" indent="0">
              <a:buNone/>
            </a:pPr>
            <a:r>
              <a:rPr lang="en-US" sz="2000">
                <a:sym typeface="+mn-ea"/>
              </a:rPr>
              <a:t>P2=25k</a:t>
            </a:r>
            <a:endParaRPr lang="en-US" sz="2000">
              <a:sym typeface="+mn-ea"/>
            </a:endParaRPr>
          </a:p>
          <a:p>
            <a:pPr marL="0" indent="0">
              <a:buNone/>
            </a:pPr>
            <a:r>
              <a:rPr lang="en-US" sz="2000">
                <a:sym typeface="+mn-ea"/>
              </a:rPr>
              <a:t>P3=125k</a:t>
            </a:r>
            <a:endParaRPr lang="en-US" sz="2000">
              <a:sym typeface="+mn-ea"/>
            </a:endParaRPr>
          </a:p>
          <a:p>
            <a:pPr marL="0" indent="0">
              <a:buNone/>
            </a:pPr>
            <a:r>
              <a:rPr lang="en-US" sz="2000">
                <a:sym typeface="+mn-ea"/>
              </a:rPr>
              <a:t>P4=50k</a:t>
            </a:r>
            <a:endParaRPr lang="en-US" sz="2000"/>
          </a:p>
        </p:txBody>
      </p:sp>
      <p:pic>
        <p:nvPicPr>
          <p:cNvPr id="4" name="Content Placeholder 3"/>
          <p:cNvPicPr>
            <a:picLocks noChangeAspect="1"/>
          </p:cNvPicPr>
          <p:nvPr>
            <p:ph sz="half" idx="2"/>
          </p:nvPr>
        </p:nvPicPr>
        <p:blipFill>
          <a:blip r:embed="rId1"/>
          <a:stretch>
            <a:fillRect/>
          </a:stretch>
        </p:blipFill>
        <p:spPr>
          <a:xfrm>
            <a:off x="5864225" y="1108710"/>
            <a:ext cx="4625340" cy="4137025"/>
          </a:xfrm>
          <a:prstGeom prst="rect">
            <a:avLst/>
          </a:prstGeom>
        </p:spPr>
      </p:pic>
      <p:sp>
        <p:nvSpPr>
          <p:cNvPr id="2" name="Oval 1"/>
          <p:cNvSpPr/>
          <p:nvPr/>
        </p:nvSpPr>
        <p:spPr>
          <a:xfrm>
            <a:off x="6292850" y="3270250"/>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5224145" y="740410"/>
            <a:ext cx="1948180" cy="368300"/>
          </a:xfrm>
          <a:prstGeom prst="rect">
            <a:avLst/>
          </a:prstGeom>
          <a:noFill/>
        </p:spPr>
        <p:txBody>
          <a:bodyPr wrap="none" rtlCol="0" anchor="t">
            <a:spAutoFit/>
          </a:bodyPr>
          <a:p>
            <a:r>
              <a:rPr lang="en-US">
                <a:sym typeface="+mn-ea"/>
              </a:rPr>
              <a:t>First Fit algorithm</a:t>
            </a:r>
            <a:endParaRPr lang="en-US"/>
          </a:p>
        </p:txBody>
      </p:sp>
      <p:cxnSp>
        <p:nvCxnSpPr>
          <p:cNvPr id="8" name="Straight Connector 7"/>
          <p:cNvCxnSpPr/>
          <p:nvPr/>
        </p:nvCxnSpPr>
        <p:spPr>
          <a:xfrm flipV="1">
            <a:off x="5967095" y="3982720"/>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6" name="Oval 5"/>
          <p:cNvSpPr/>
          <p:nvPr/>
        </p:nvSpPr>
        <p:spPr>
          <a:xfrm>
            <a:off x="6140450" y="1619250"/>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P2</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9" name="Straight Connector 8"/>
          <p:cNvCxnSpPr/>
          <p:nvPr/>
        </p:nvCxnSpPr>
        <p:spPr>
          <a:xfrm flipV="1">
            <a:off x="5967095" y="2113280"/>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10" name="Oval 9"/>
          <p:cNvSpPr/>
          <p:nvPr/>
        </p:nvSpPr>
        <p:spPr>
          <a:xfrm>
            <a:off x="6292850" y="2143125"/>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P3</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Oval 10"/>
          <p:cNvSpPr/>
          <p:nvPr/>
        </p:nvSpPr>
        <p:spPr>
          <a:xfrm>
            <a:off x="6293485" y="4100195"/>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P4</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000"/>
              <a:t>Request from processes are 300k, 25k,125k,50k.Determine the algorithm which can optimally satisfy this requirement.</a:t>
            </a:r>
            <a:endParaRPr lang="en-US" sz="2000"/>
          </a:p>
          <a:p>
            <a:r>
              <a:rPr lang="en-US" sz="2000"/>
              <a:t>First Fit algorithm</a:t>
            </a:r>
            <a:endParaRPr lang="en-US" sz="2000"/>
          </a:p>
          <a:p>
            <a:r>
              <a:rPr lang="en-US" sz="2000"/>
              <a:t>Best Fit Algorithm</a:t>
            </a:r>
            <a:endParaRPr lang="en-US" sz="2000"/>
          </a:p>
          <a:p>
            <a:r>
              <a:rPr lang="en-US" sz="2000"/>
              <a:t>Neither of the two</a:t>
            </a:r>
            <a:endParaRPr lang="en-US" sz="2000"/>
          </a:p>
          <a:p>
            <a:r>
              <a:rPr lang="en-US" sz="2000"/>
              <a:t>Both of them</a:t>
            </a:r>
            <a:endParaRPr lang="en-US" sz="2000"/>
          </a:p>
        </p:txBody>
      </p:sp>
      <p:pic>
        <p:nvPicPr>
          <p:cNvPr id="4" name="Content Placeholder 3"/>
          <p:cNvPicPr>
            <a:picLocks noChangeAspect="1"/>
          </p:cNvPicPr>
          <p:nvPr>
            <p:ph sz="half" idx="2"/>
          </p:nvPr>
        </p:nvPicPr>
        <p:blipFill>
          <a:blip r:embed="rId1"/>
          <a:stretch>
            <a:fillRect/>
          </a:stretch>
        </p:blipFill>
        <p:spPr>
          <a:xfrm>
            <a:off x="5864225" y="1108710"/>
            <a:ext cx="4466590" cy="3994785"/>
          </a:xfrm>
          <a:prstGeom prst="rect">
            <a:avLst/>
          </a:prstGeom>
        </p:spPr>
      </p:pic>
      <p:sp>
        <p:nvSpPr>
          <p:cNvPr id="2" name="Text Box 1"/>
          <p:cNvSpPr txBox="1"/>
          <p:nvPr/>
        </p:nvSpPr>
        <p:spPr>
          <a:xfrm>
            <a:off x="7869555" y="740410"/>
            <a:ext cx="1973580" cy="368300"/>
          </a:xfrm>
          <a:prstGeom prst="rect">
            <a:avLst/>
          </a:prstGeom>
          <a:noFill/>
        </p:spPr>
        <p:txBody>
          <a:bodyPr wrap="none" rtlCol="0" anchor="t">
            <a:spAutoFit/>
          </a:bodyPr>
          <a:p>
            <a:r>
              <a:rPr lang="en-US">
                <a:sym typeface="+mn-ea"/>
              </a:rPr>
              <a:t>Best Fit Algorithm</a:t>
            </a:r>
            <a:endParaRPr lang="en-US"/>
          </a:p>
        </p:txBody>
      </p:sp>
      <p:sp>
        <p:nvSpPr>
          <p:cNvPr id="6" name="Oval 5"/>
          <p:cNvSpPr/>
          <p:nvPr/>
        </p:nvSpPr>
        <p:spPr>
          <a:xfrm>
            <a:off x="8452485" y="3025775"/>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8" name="Straight Connector 7"/>
          <p:cNvCxnSpPr/>
          <p:nvPr/>
        </p:nvCxnSpPr>
        <p:spPr>
          <a:xfrm flipV="1">
            <a:off x="8279130" y="3495675"/>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7" name="Oval 6"/>
          <p:cNvSpPr/>
          <p:nvPr/>
        </p:nvSpPr>
        <p:spPr>
          <a:xfrm>
            <a:off x="8453120" y="3526155"/>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P2</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9" name="Straight Connector 8"/>
          <p:cNvCxnSpPr/>
          <p:nvPr/>
        </p:nvCxnSpPr>
        <p:spPr>
          <a:xfrm flipV="1">
            <a:off x="8249285" y="3974465"/>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10" name="Text Box 9"/>
          <p:cNvSpPr txBox="1"/>
          <p:nvPr/>
        </p:nvSpPr>
        <p:spPr>
          <a:xfrm>
            <a:off x="609600" y="4214495"/>
            <a:ext cx="2540000" cy="1198880"/>
          </a:xfrm>
          <a:prstGeom prst="rect">
            <a:avLst/>
          </a:prstGeom>
          <a:noFill/>
        </p:spPr>
        <p:txBody>
          <a:bodyPr wrap="square" rtlCol="0" anchor="t">
            <a:spAutoFit/>
          </a:bodyPr>
          <a:p>
            <a:pPr marL="0" indent="0">
              <a:buNone/>
            </a:pPr>
            <a:r>
              <a:rPr lang="en-US">
                <a:sym typeface="+mn-ea"/>
              </a:rPr>
              <a:t>P1=300k</a:t>
            </a:r>
            <a:endParaRPr lang="en-US">
              <a:sym typeface="+mn-ea"/>
            </a:endParaRPr>
          </a:p>
          <a:p>
            <a:pPr marL="0" indent="0">
              <a:buNone/>
            </a:pPr>
            <a:r>
              <a:rPr lang="en-US">
                <a:sym typeface="+mn-ea"/>
              </a:rPr>
              <a:t>P2=25k</a:t>
            </a:r>
            <a:endParaRPr lang="en-US">
              <a:sym typeface="+mn-ea"/>
            </a:endParaRPr>
          </a:p>
          <a:p>
            <a:pPr marL="0" indent="0">
              <a:buNone/>
            </a:pPr>
            <a:r>
              <a:rPr lang="en-US">
                <a:sym typeface="+mn-ea"/>
              </a:rPr>
              <a:t>P3=125k</a:t>
            </a:r>
            <a:endParaRPr lang="en-US">
              <a:sym typeface="+mn-ea"/>
            </a:endParaRPr>
          </a:p>
          <a:p>
            <a:pPr marL="0" indent="0">
              <a:buNone/>
            </a:pPr>
            <a:r>
              <a:rPr lang="en-US">
                <a:sym typeface="+mn-ea"/>
              </a:rPr>
              <a:t>P4=50k</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000"/>
              <a:t>Request from processes are 300k, 25k,125k,50k.Determine the algorithm which can optimally satisfy this requirement.</a:t>
            </a:r>
            <a:endParaRPr lang="en-US" sz="2000"/>
          </a:p>
          <a:p>
            <a:r>
              <a:rPr lang="en-US" sz="2000"/>
              <a:t>First Fit algorithm</a:t>
            </a:r>
            <a:endParaRPr lang="en-US" sz="2000"/>
          </a:p>
          <a:p>
            <a:r>
              <a:rPr lang="en-US" sz="2000"/>
              <a:t>Best Fit Algorithm</a:t>
            </a:r>
            <a:endParaRPr lang="en-US" sz="2000"/>
          </a:p>
          <a:p>
            <a:r>
              <a:rPr lang="en-US" sz="2000"/>
              <a:t>Neither of the two</a:t>
            </a:r>
            <a:endParaRPr lang="en-US" sz="2000"/>
          </a:p>
          <a:p>
            <a:r>
              <a:rPr lang="en-US" sz="2000"/>
              <a:t>Both of them</a:t>
            </a:r>
            <a:endParaRPr lang="en-US" sz="2000"/>
          </a:p>
        </p:txBody>
      </p:sp>
      <p:pic>
        <p:nvPicPr>
          <p:cNvPr id="4" name="Content Placeholder 3"/>
          <p:cNvPicPr>
            <a:picLocks noChangeAspect="1"/>
          </p:cNvPicPr>
          <p:nvPr>
            <p:ph sz="half" idx="2"/>
          </p:nvPr>
        </p:nvPicPr>
        <p:blipFill>
          <a:blip r:embed="rId1"/>
          <a:stretch>
            <a:fillRect/>
          </a:stretch>
        </p:blipFill>
        <p:spPr>
          <a:xfrm>
            <a:off x="5864225" y="1108710"/>
            <a:ext cx="4986020" cy="4459605"/>
          </a:xfrm>
          <a:prstGeom prst="rect">
            <a:avLst/>
          </a:prstGeom>
        </p:spPr>
      </p:pic>
      <p:sp>
        <p:nvSpPr>
          <p:cNvPr id="2" name="Text Box 1"/>
          <p:cNvSpPr txBox="1"/>
          <p:nvPr/>
        </p:nvSpPr>
        <p:spPr>
          <a:xfrm>
            <a:off x="7869555" y="740410"/>
            <a:ext cx="1973580" cy="368300"/>
          </a:xfrm>
          <a:prstGeom prst="rect">
            <a:avLst/>
          </a:prstGeom>
          <a:noFill/>
        </p:spPr>
        <p:txBody>
          <a:bodyPr wrap="none" rtlCol="0" anchor="t">
            <a:spAutoFit/>
          </a:bodyPr>
          <a:p>
            <a:r>
              <a:rPr lang="en-US">
                <a:sym typeface="+mn-ea"/>
              </a:rPr>
              <a:t>Best Fit Algorithm</a:t>
            </a:r>
            <a:endParaRPr lang="en-US"/>
          </a:p>
        </p:txBody>
      </p:sp>
      <p:sp>
        <p:nvSpPr>
          <p:cNvPr id="6" name="Oval 5"/>
          <p:cNvSpPr/>
          <p:nvPr/>
        </p:nvSpPr>
        <p:spPr>
          <a:xfrm>
            <a:off x="8991600" y="3362325"/>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8" name="Straight Connector 7"/>
          <p:cNvCxnSpPr/>
          <p:nvPr/>
        </p:nvCxnSpPr>
        <p:spPr>
          <a:xfrm flipV="1">
            <a:off x="8695690" y="3810635"/>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7" name="Oval 6"/>
          <p:cNvSpPr/>
          <p:nvPr/>
        </p:nvSpPr>
        <p:spPr>
          <a:xfrm>
            <a:off x="9022080" y="3870960"/>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P2</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9" name="Straight Connector 8"/>
          <p:cNvCxnSpPr/>
          <p:nvPr/>
        </p:nvCxnSpPr>
        <p:spPr>
          <a:xfrm flipV="1">
            <a:off x="8665845" y="4289425"/>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10" name="Text Box 9"/>
          <p:cNvSpPr txBox="1"/>
          <p:nvPr/>
        </p:nvSpPr>
        <p:spPr>
          <a:xfrm>
            <a:off x="609600" y="4214495"/>
            <a:ext cx="2540000" cy="1198880"/>
          </a:xfrm>
          <a:prstGeom prst="rect">
            <a:avLst/>
          </a:prstGeom>
          <a:noFill/>
        </p:spPr>
        <p:txBody>
          <a:bodyPr wrap="square" rtlCol="0" anchor="t">
            <a:spAutoFit/>
          </a:bodyPr>
          <a:p>
            <a:pPr marL="0" indent="0">
              <a:buNone/>
            </a:pPr>
            <a:r>
              <a:rPr lang="en-US">
                <a:sym typeface="+mn-ea"/>
              </a:rPr>
              <a:t>P1=300k</a:t>
            </a:r>
            <a:endParaRPr lang="en-US">
              <a:sym typeface="+mn-ea"/>
            </a:endParaRPr>
          </a:p>
          <a:p>
            <a:pPr marL="0" indent="0">
              <a:buNone/>
            </a:pPr>
            <a:r>
              <a:rPr lang="en-US">
                <a:sym typeface="+mn-ea"/>
              </a:rPr>
              <a:t>P2=25k</a:t>
            </a:r>
            <a:endParaRPr lang="en-US">
              <a:sym typeface="+mn-ea"/>
            </a:endParaRPr>
          </a:p>
          <a:p>
            <a:pPr marL="0" indent="0">
              <a:buNone/>
            </a:pPr>
            <a:r>
              <a:rPr lang="en-US">
                <a:sym typeface="+mn-ea"/>
              </a:rPr>
              <a:t>P3=125k</a:t>
            </a:r>
            <a:endParaRPr lang="en-US">
              <a:sym typeface="+mn-ea"/>
            </a:endParaRPr>
          </a:p>
          <a:p>
            <a:pPr marL="0" indent="0">
              <a:buNone/>
            </a:pPr>
            <a:r>
              <a:rPr lang="en-US">
                <a:sym typeface="+mn-ea"/>
              </a:rPr>
              <a:t>P4=50k</a:t>
            </a:r>
            <a:endParaRPr lang="en-US"/>
          </a:p>
        </p:txBody>
      </p:sp>
      <p:sp>
        <p:nvSpPr>
          <p:cNvPr id="11" name="Oval 10"/>
          <p:cNvSpPr/>
          <p:nvPr/>
        </p:nvSpPr>
        <p:spPr>
          <a:xfrm>
            <a:off x="8992235" y="1844040"/>
            <a:ext cx="488315" cy="44831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P3</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2" name="Straight Connector 11"/>
          <p:cNvCxnSpPr/>
          <p:nvPr/>
        </p:nvCxnSpPr>
        <p:spPr>
          <a:xfrm flipV="1">
            <a:off x="8665210" y="2292350"/>
            <a:ext cx="1140460" cy="2984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pic>
        <p:nvPicPr>
          <p:cNvPr id="13" name="Picture 12"/>
          <p:cNvPicPr>
            <a:picLocks noChangeAspect="1"/>
          </p:cNvPicPr>
          <p:nvPr/>
        </p:nvPicPr>
        <p:blipFill>
          <a:blip r:embed="rId2"/>
          <a:stretch>
            <a:fillRect/>
          </a:stretch>
        </p:blipFill>
        <p:spPr>
          <a:xfrm>
            <a:off x="542290" y="2448560"/>
            <a:ext cx="359410" cy="3594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Dynamic partitioning</a:t>
            </a:r>
            <a:endParaRPr lang="en-US"/>
          </a:p>
        </p:txBody>
      </p:sp>
      <p:sp>
        <p:nvSpPr>
          <p:cNvPr id="3" name="Content Placeholder 2"/>
          <p:cNvSpPr>
            <a:spLocks noGrp="1"/>
          </p:cNvSpPr>
          <p:nvPr>
            <p:ph sz="half" idx="1"/>
          </p:nvPr>
        </p:nvSpPr>
        <p:spPr/>
        <p:txBody>
          <a:bodyPr/>
          <a:p>
            <a:r>
              <a:rPr lang="en-US" sz="1800"/>
              <a:t>Dynamic partitioning tries to overcome the problems caused by fixed partitioning. In this technique, the partition size is not declared initially. It is declared at the time of process loading.</a:t>
            </a:r>
            <a:endParaRPr lang="en-US" sz="1800"/>
          </a:p>
          <a:p>
            <a:endParaRPr lang="en-US" sz="1800"/>
          </a:p>
          <a:p>
            <a:r>
              <a:rPr lang="en-US" sz="1800"/>
              <a:t>The first partition is reserved for the operating system. The remaining space is divided into parts. The size of each partition will be equal to the size of the process. The partition size varies according to the need of the process so that the internal fragmentation can be avoided.</a:t>
            </a:r>
            <a:endParaRPr lang="en-US" sz="1800"/>
          </a:p>
          <a:p>
            <a:r>
              <a:rPr lang="en-US" sz="1800" b="1"/>
              <a:t>Advantages:</a:t>
            </a:r>
            <a:endParaRPr lang="en-US" sz="1800" b="1"/>
          </a:p>
          <a:p>
            <a:pPr lvl="1"/>
            <a:r>
              <a:rPr lang="en-US" sz="1575"/>
              <a:t>No Internal Fragmentation</a:t>
            </a:r>
            <a:endParaRPr lang="en-US" sz="1575"/>
          </a:p>
          <a:p>
            <a:pPr lvl="1"/>
            <a:r>
              <a:rPr lang="en-US" sz="1575"/>
              <a:t>No Limitation on the size of the process</a:t>
            </a:r>
            <a:endParaRPr lang="en-US" sz="1575"/>
          </a:p>
        </p:txBody>
      </p:sp>
      <p:pic>
        <p:nvPicPr>
          <p:cNvPr id="4" name="Content Placeholder 3"/>
          <p:cNvPicPr>
            <a:picLocks noChangeAspect="1"/>
          </p:cNvPicPr>
          <p:nvPr>
            <p:ph sz="half" idx="2"/>
          </p:nvPr>
        </p:nvPicPr>
        <p:blipFill>
          <a:blip r:embed="rId1"/>
          <a:stretch>
            <a:fillRect/>
          </a:stretch>
        </p:blipFill>
        <p:spPr>
          <a:xfrm>
            <a:off x="6136005" y="1633220"/>
            <a:ext cx="5384800" cy="3383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Memory Management Techniques</a:t>
            </a:r>
            <a:endParaRPr lang="en-US"/>
          </a:p>
        </p:txBody>
      </p:sp>
      <p:graphicFrame>
        <p:nvGraphicFramePr>
          <p:cNvPr id="4" name="Diagram 3"/>
          <p:cNvGraphicFramePr/>
          <p:nvPr/>
        </p:nvGraphicFramePr>
        <p:xfrm>
          <a:off x="2032000" y="719455"/>
          <a:ext cx="898525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3534410" y="2505710"/>
            <a:ext cx="1442085" cy="368300"/>
          </a:xfrm>
          <a:prstGeom prst="rect">
            <a:avLst/>
          </a:prstGeom>
          <a:noFill/>
        </p:spPr>
        <p:txBody>
          <a:bodyPr wrap="square" rtlCol="0">
            <a:spAutoFit/>
          </a:bodyPr>
          <a:p>
            <a:r>
              <a:rPr lang="en-US"/>
              <a:t>Static</a:t>
            </a:r>
            <a:endParaRPr lang="en-US"/>
          </a:p>
        </p:txBody>
      </p:sp>
      <p:sp>
        <p:nvSpPr>
          <p:cNvPr id="6" name="Text Box 5"/>
          <p:cNvSpPr txBox="1"/>
          <p:nvPr/>
        </p:nvSpPr>
        <p:spPr>
          <a:xfrm>
            <a:off x="3534410" y="3177540"/>
            <a:ext cx="1442085" cy="368300"/>
          </a:xfrm>
          <a:prstGeom prst="rect">
            <a:avLst/>
          </a:prstGeom>
          <a:noFill/>
        </p:spPr>
        <p:txBody>
          <a:bodyPr wrap="square" rtlCol="0">
            <a:spAutoFit/>
          </a:bodyPr>
          <a:p>
            <a:r>
              <a:rPr lang="en-US"/>
              <a:t>Dynamic</a:t>
            </a:r>
            <a:endParaRPr lang="en-US"/>
          </a:p>
        </p:txBody>
      </p:sp>
      <p:cxnSp>
        <p:nvCxnSpPr>
          <p:cNvPr id="7" name="Straight Arrow Connector 6"/>
          <p:cNvCxnSpPr/>
          <p:nvPr/>
        </p:nvCxnSpPr>
        <p:spPr>
          <a:xfrm flipV="1">
            <a:off x="4304665" y="2505710"/>
            <a:ext cx="1361440" cy="181610"/>
          </a:xfrm>
          <a:prstGeom prst="straightConnector1">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arrow" w="med" len="med"/>
          </a:ln>
        </p:spPr>
      </p:cxnSp>
      <p:cxnSp>
        <p:nvCxnSpPr>
          <p:cNvPr id="8" name="Straight Arrow Connector 7"/>
          <p:cNvCxnSpPr/>
          <p:nvPr/>
        </p:nvCxnSpPr>
        <p:spPr>
          <a:xfrm flipV="1">
            <a:off x="4304665" y="3524250"/>
            <a:ext cx="1391920" cy="21590"/>
          </a:xfrm>
          <a:prstGeom prst="straightConnector1">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arrow"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1800" b="1"/>
              <a:t>Disadvantage</a:t>
            </a:r>
            <a:endParaRPr lang="en-US" sz="1800" b="1"/>
          </a:p>
          <a:p>
            <a:r>
              <a:rPr lang="en-US" sz="1800"/>
              <a:t>Let's consider three processes P1 (1 MB) and P2 (3 MB) and P3 (1 MB) are being loaded in the respective partitions of the main memory.</a:t>
            </a:r>
            <a:endParaRPr lang="en-US" sz="1800"/>
          </a:p>
          <a:p>
            <a:endParaRPr lang="en-US" sz="1800"/>
          </a:p>
          <a:p>
            <a:r>
              <a:rPr lang="en-US" sz="1800"/>
              <a:t>After some time P1 and P3 got completed and their assigned space is freed. Now there are two unused partitions (1 MB and 1 MB) available in the main memory but they cannot be used to load a 2 MB process in the memory since they are not contiguously located.</a:t>
            </a:r>
            <a:endParaRPr lang="en-US" sz="1800"/>
          </a:p>
          <a:p>
            <a:endParaRPr lang="en-US" sz="1800"/>
          </a:p>
          <a:p>
            <a:r>
              <a:rPr lang="en-US" sz="1800"/>
              <a:t>The rule says that the process must be contiguously present in the main memory to get executed. We need to change this rule to avoid external fragmentation.</a:t>
            </a:r>
            <a:endParaRPr lang="en-US" sz="1800"/>
          </a:p>
        </p:txBody>
      </p:sp>
      <p:pic>
        <p:nvPicPr>
          <p:cNvPr id="4" name="Content Placeholder 3"/>
          <p:cNvPicPr>
            <a:picLocks noChangeAspect="1"/>
          </p:cNvPicPr>
          <p:nvPr>
            <p:ph sz="half" idx="2"/>
          </p:nvPr>
        </p:nvPicPr>
        <p:blipFill>
          <a:blip r:embed="rId1"/>
          <a:stretch>
            <a:fillRect/>
          </a:stretch>
        </p:blipFill>
        <p:spPr>
          <a:xfrm>
            <a:off x="6197600" y="1601470"/>
            <a:ext cx="5384800" cy="40989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idx="1"/>
          </p:nvPr>
        </p:nvPicPr>
        <p:blipFill>
          <a:blip r:embed="rId1"/>
          <a:stretch>
            <a:fillRect/>
          </a:stretch>
        </p:blipFill>
        <p:spPr>
          <a:xfrm>
            <a:off x="2341880" y="83820"/>
            <a:ext cx="7193280" cy="4709160"/>
          </a:xfrm>
          <a:prstGeom prst="rect">
            <a:avLst/>
          </a:prstGeom>
        </p:spPr>
      </p:pic>
      <p:sp>
        <p:nvSpPr>
          <p:cNvPr id="6" name="Text Box 5"/>
          <p:cNvSpPr txBox="1"/>
          <p:nvPr/>
        </p:nvSpPr>
        <p:spPr>
          <a:xfrm>
            <a:off x="375920" y="4986655"/>
            <a:ext cx="11125200" cy="1476375"/>
          </a:xfrm>
          <a:prstGeom prst="rect">
            <a:avLst/>
          </a:prstGeom>
          <a:noFill/>
        </p:spPr>
        <p:txBody>
          <a:bodyPr wrap="square" rtlCol="0" anchor="t">
            <a:spAutoFit/>
          </a:bodyPr>
          <a:p>
            <a:r>
              <a:rPr lang="en-US" b="1"/>
              <a:t>Limitation on the size of the process</a:t>
            </a:r>
            <a:endParaRPr lang="en-US" b="1"/>
          </a:p>
          <a:p>
            <a:endParaRPr lang="en-US"/>
          </a:p>
          <a:p>
            <a:r>
              <a:rPr lang="en-US"/>
              <a:t>If the process size is larger than the size of maximum sized partition then that process cannot be loaded into the memory. Therefore, a limitation can be imposed on the process size that is it cannot be larger than the size of the largest partition.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Non-Contiguous memory allocation</a:t>
            </a:r>
            <a:endParaRPr lang="en-US"/>
          </a:p>
        </p:txBody>
      </p:sp>
      <p:sp>
        <p:nvSpPr>
          <p:cNvPr id="3" name="Content Placeholder 2"/>
          <p:cNvSpPr>
            <a:spLocks noGrp="1"/>
          </p:cNvSpPr>
          <p:nvPr>
            <p:ph sz="half" idx="1"/>
          </p:nvPr>
        </p:nvSpPr>
        <p:spPr>
          <a:xfrm>
            <a:off x="609600" y="1174750"/>
            <a:ext cx="11505565" cy="4953000"/>
          </a:xfrm>
        </p:spPr>
        <p:txBody>
          <a:bodyPr/>
          <a:p>
            <a:r>
              <a:rPr lang="en-US" sz="1800"/>
              <a:t>Non-Contiguous memory allocation is basically a method on the contrary to contiguous allocation method, allocates the memory space present in different locations to the process as per it’s requirements. As all the available memory space is in a distributed pattern so the freely available memory space is also scattered here and there.</a:t>
            </a:r>
            <a:endParaRPr lang="en-US" sz="1800"/>
          </a:p>
          <a:p>
            <a:r>
              <a:rPr lang="en-US" sz="1800"/>
              <a:t>This technique of memory allocation helps to reduce the wastage of memory, which eventually gives rise to Internal and external fragmentation.</a:t>
            </a:r>
            <a:endParaRPr lang="en-US" sz="1800"/>
          </a:p>
        </p:txBody>
      </p:sp>
      <p:pic>
        <p:nvPicPr>
          <p:cNvPr id="4" name="Content Placeholder 3"/>
          <p:cNvPicPr>
            <a:picLocks noChangeAspect="1"/>
          </p:cNvPicPr>
          <p:nvPr>
            <p:ph sz="half" idx="2"/>
          </p:nvPr>
        </p:nvPicPr>
        <p:blipFill>
          <a:blip r:embed="rId1"/>
          <a:stretch>
            <a:fillRect/>
          </a:stretch>
        </p:blipFill>
        <p:spPr>
          <a:xfrm>
            <a:off x="7560945" y="3147695"/>
            <a:ext cx="3512820" cy="3139440"/>
          </a:xfrm>
          <a:prstGeom prst="rect">
            <a:avLst/>
          </a:prstGeom>
        </p:spPr>
      </p:pic>
      <p:pic>
        <p:nvPicPr>
          <p:cNvPr id="6" name="Picture 5"/>
          <p:cNvPicPr>
            <a:picLocks noChangeAspect="1"/>
          </p:cNvPicPr>
          <p:nvPr/>
        </p:nvPicPr>
        <p:blipFill>
          <a:blip r:embed="rId2"/>
          <a:stretch>
            <a:fillRect/>
          </a:stretch>
        </p:blipFill>
        <p:spPr>
          <a:xfrm>
            <a:off x="1895475" y="3147695"/>
            <a:ext cx="2872740" cy="28422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pPr algn="ctr"/>
            <a:r>
              <a:rPr lang="en-US">
                <a:sym typeface="+mn-ea"/>
              </a:rPr>
              <a:t>NonContiguous memory allocation</a:t>
            </a:r>
            <a:endParaRPr lang="en-US"/>
          </a:p>
        </p:txBody>
      </p:sp>
      <p:sp>
        <p:nvSpPr>
          <p:cNvPr id="3" name="Subtitle 2"/>
          <p:cNvSpPr>
            <a:spLocks noGrp="1"/>
          </p:cNvSpPr>
          <p:nvPr>
            <p:ph type="subTitle" idx="1"/>
          </p:nvPr>
        </p:nvSpPr>
        <p:spPr/>
        <p:txBody>
          <a:bodyPr/>
          <a:p>
            <a:r>
              <a:rPr lang="en-US"/>
              <a:t>Paging</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Need of </a:t>
            </a:r>
            <a:r>
              <a:rPr lang="en-US">
                <a:sym typeface="+mn-ea"/>
              </a:rPr>
              <a:t>NonContiguous memory allocation</a:t>
            </a:r>
            <a:endParaRPr lang="en-US"/>
          </a:p>
        </p:txBody>
      </p:sp>
      <p:sp>
        <p:nvSpPr>
          <p:cNvPr id="3" name="Content Placeholder 2"/>
          <p:cNvSpPr>
            <a:spLocks noGrp="1"/>
          </p:cNvSpPr>
          <p:nvPr>
            <p:ph idx="1"/>
          </p:nvPr>
        </p:nvSpPr>
        <p:spPr/>
        <p:txBody>
          <a:bodyPr/>
          <a:p>
            <a:r>
              <a:rPr lang="en-US"/>
              <a:t>External fragmentation not resolve in </a:t>
            </a:r>
            <a:r>
              <a:rPr lang="en-US">
                <a:sym typeface="+mn-ea"/>
              </a:rPr>
              <a:t>Contiguous memory allocation that why we need NonContiguous memory allocation in which we have paging  and segmentation</a:t>
            </a:r>
            <a:endParaRPr lang="en-US"/>
          </a:p>
          <a:p>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Paging</a:t>
            </a:r>
            <a:endParaRPr lang="en-US"/>
          </a:p>
        </p:txBody>
      </p:sp>
      <p:sp>
        <p:nvSpPr>
          <p:cNvPr id="3" name="Content Placeholder 2"/>
          <p:cNvSpPr>
            <a:spLocks noGrp="1"/>
          </p:cNvSpPr>
          <p:nvPr>
            <p:ph sz="half" idx="1"/>
          </p:nvPr>
        </p:nvSpPr>
        <p:spPr/>
        <p:txBody>
          <a:bodyPr/>
          <a:p>
            <a:r>
              <a:rPr lang="en-US"/>
              <a:t>In paging we divide process into pages and memory into  frames.</a:t>
            </a:r>
            <a:endParaRPr lang="en-US"/>
          </a:p>
          <a:p>
            <a:r>
              <a:rPr lang="en-US"/>
              <a:t>The Idea behind paging is to divide the process in pages so that, we can store them in the memory at different holes. </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148705" y="1689100"/>
            <a:ext cx="4686300" cy="32918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One page of the process is to be stored in one of the frames of the memory. The pages can be stored at the different locations of the memory but the priority is always to find the contiguous frames or holes.</a:t>
            </a:r>
            <a:endParaRPr lang="en-US"/>
          </a:p>
        </p:txBody>
      </p:sp>
      <p:pic>
        <p:nvPicPr>
          <p:cNvPr id="4" name="Content Placeholder 3"/>
          <p:cNvPicPr>
            <a:picLocks noChangeAspect="1"/>
          </p:cNvPicPr>
          <p:nvPr>
            <p:ph sz="half" idx="2"/>
          </p:nvPr>
        </p:nvPicPr>
        <p:blipFill>
          <a:blip r:embed="rId1"/>
          <a:stretch>
            <a:fillRect/>
          </a:stretch>
        </p:blipFill>
        <p:spPr>
          <a:xfrm>
            <a:off x="6197600" y="1389380"/>
            <a:ext cx="5384800" cy="45224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000"/>
              <a:t>Example</a:t>
            </a:r>
            <a:endParaRPr lang="en-US" sz="2000"/>
          </a:p>
          <a:p>
            <a:r>
              <a:rPr lang="en-US" sz="2000"/>
              <a:t>Let us consider the main memory size 16 Kb and Frame size is 1 KB therefore the main memory will be divided into the collection of 16 frames of 1 KB each.</a:t>
            </a:r>
            <a:endParaRPr lang="en-US" sz="2000"/>
          </a:p>
          <a:p>
            <a:r>
              <a:rPr lang="en-US" sz="2000"/>
              <a:t>There are 4 processes in the system that is P1, P2, P3 and P4 of 4 KB each. Each process is divided into pages of 1 KB each so that one page can be stored in one frame.</a:t>
            </a:r>
            <a:endParaRPr lang="en-US" sz="2000"/>
          </a:p>
          <a:p>
            <a:r>
              <a:rPr lang="en-US" sz="2000"/>
              <a:t>Initially, all the frames are empty therefore pages of the processes will get stored in the contiguous way.</a:t>
            </a:r>
            <a:endParaRPr lang="en-US" sz="2000"/>
          </a:p>
          <a:p>
            <a:r>
              <a:rPr lang="en-US" sz="2000"/>
              <a:t>Frames, pages and the mapping between the two is shown in the image below.</a:t>
            </a:r>
            <a:endParaRPr lang="en-US" sz="2000"/>
          </a:p>
          <a:p>
            <a:endParaRPr lang="en-US" sz="2000"/>
          </a:p>
        </p:txBody>
      </p:sp>
      <p:pic>
        <p:nvPicPr>
          <p:cNvPr id="6" name="Content Placeholder 5"/>
          <p:cNvPicPr>
            <a:picLocks noChangeAspect="1"/>
          </p:cNvPicPr>
          <p:nvPr>
            <p:ph sz="half" idx="2"/>
          </p:nvPr>
        </p:nvPicPr>
        <p:blipFill>
          <a:blip r:embed="rId1"/>
          <a:stretch>
            <a:fillRect/>
          </a:stretch>
        </p:blipFill>
        <p:spPr>
          <a:xfrm>
            <a:off x="6197600" y="1266825"/>
            <a:ext cx="5384800" cy="47682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1800"/>
              <a:t>Let us consider that, P2 and P4 are moved to waiting state after some time. Now, 8 frames become empty and therefore other pages can be loaded in that empty place. The process P5 of size 8 KB (8 pages) is waiting inside the ready queue.</a:t>
            </a:r>
            <a:endParaRPr lang="en-US" sz="1800"/>
          </a:p>
          <a:p>
            <a:endParaRPr lang="en-US" sz="1800"/>
          </a:p>
          <a:p>
            <a:r>
              <a:rPr lang="en-US" sz="1800"/>
              <a:t>Given the fact that, we have 8 non contiguous frames available in the memory and paging provides the flexibility of storing the process at the different places. Therefore, we can load the pages of process P5 in the place of P2 and P4. it eliminates external fragmentation</a:t>
            </a:r>
            <a:endParaRPr lang="en-US" sz="1800"/>
          </a:p>
        </p:txBody>
      </p:sp>
      <p:pic>
        <p:nvPicPr>
          <p:cNvPr id="5" name="Content Placeholder 4"/>
          <p:cNvPicPr>
            <a:picLocks noChangeAspect="1"/>
          </p:cNvPicPr>
          <p:nvPr>
            <p:ph sz="half" idx="2"/>
          </p:nvPr>
        </p:nvPicPr>
        <p:blipFill>
          <a:blip r:embed="rId1"/>
          <a:stretch>
            <a:fillRect/>
          </a:stretch>
        </p:blipFill>
        <p:spPr>
          <a:xfrm>
            <a:off x="6197600" y="1358900"/>
            <a:ext cx="5384800" cy="45834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1800" b="1"/>
              <a:t>Translating Logical Address into Physical Address-</a:t>
            </a:r>
            <a:endParaRPr lang="en-US" sz="1800" b="1"/>
          </a:p>
          <a:p>
            <a:r>
              <a:rPr lang="en-US" sz="1800"/>
              <a:t>CPU always generates a logical address.</a:t>
            </a:r>
            <a:endParaRPr lang="en-US" sz="1800"/>
          </a:p>
          <a:p>
            <a:r>
              <a:rPr lang="en-US" sz="1800"/>
              <a:t>A physical address is needed to access the main memory.</a:t>
            </a:r>
            <a:endParaRPr lang="en-US" sz="1800"/>
          </a:p>
          <a:p>
            <a:pPr marL="0" indent="0">
              <a:buNone/>
            </a:pPr>
            <a:endParaRPr lang="en-US" sz="1800"/>
          </a:p>
          <a:p>
            <a:pPr marL="0" indent="0">
              <a:buNone/>
            </a:pPr>
            <a:r>
              <a:rPr lang="en-US" sz="1800"/>
              <a:t>Following steps are followed to translate logical address into physical address-</a:t>
            </a:r>
            <a:endParaRPr lang="en-US" sz="1800"/>
          </a:p>
          <a:p>
            <a:r>
              <a:rPr lang="en-US" sz="1800" b="1"/>
              <a:t>Step-01:</a:t>
            </a:r>
            <a:endParaRPr lang="en-US" sz="1800" b="1"/>
          </a:p>
          <a:p>
            <a:r>
              <a:rPr lang="en-US" sz="1800"/>
              <a:t>CPU generates a logical address consisting of two parts-</a:t>
            </a:r>
            <a:endParaRPr lang="en-US" sz="1800"/>
          </a:p>
          <a:p>
            <a:pPr lvl="1"/>
            <a:r>
              <a:rPr lang="en-US" sz="1575"/>
              <a:t>Page Number</a:t>
            </a:r>
            <a:endParaRPr lang="en-US" sz="1575"/>
          </a:p>
          <a:p>
            <a:pPr lvl="1"/>
            <a:r>
              <a:rPr lang="en-US" sz="1575"/>
              <a:t>Page Offset</a:t>
            </a:r>
            <a:endParaRPr lang="en-US" sz="1575"/>
          </a:p>
          <a:p>
            <a:r>
              <a:rPr lang="en-US" sz="1800" b="1"/>
              <a:t>Page Number </a:t>
            </a:r>
            <a:r>
              <a:rPr lang="en-US" sz="1800"/>
              <a:t>specifies the specific page of the process from which CPU wants to read the data.</a:t>
            </a:r>
            <a:endParaRPr lang="en-US" sz="1800"/>
          </a:p>
          <a:p>
            <a:r>
              <a:rPr lang="en-US" sz="1800" b="1"/>
              <a:t>Page Offset </a:t>
            </a:r>
            <a:r>
              <a:rPr lang="en-US" sz="1800"/>
              <a:t>specifies the specific word on the page that CPU wants to read.</a:t>
            </a:r>
            <a:endParaRPr lang="en-US" sz="1800"/>
          </a:p>
        </p:txBody>
      </p:sp>
      <p:pic>
        <p:nvPicPr>
          <p:cNvPr id="4" name="Picture 3"/>
          <p:cNvPicPr>
            <a:picLocks noChangeAspect="1"/>
          </p:cNvPicPr>
          <p:nvPr/>
        </p:nvPicPr>
        <p:blipFill>
          <a:blip r:embed="rId1"/>
          <a:stretch>
            <a:fillRect/>
          </a:stretch>
        </p:blipFill>
        <p:spPr>
          <a:xfrm>
            <a:off x="3202305" y="4870450"/>
            <a:ext cx="5248910" cy="17424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pPr algn="ctr"/>
            <a:r>
              <a:rPr lang="en-US">
                <a:sym typeface="+mn-ea"/>
              </a:rPr>
              <a:t>Contiguous memory allocation</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1600"/>
              <a:t>Step-02:</a:t>
            </a:r>
            <a:endParaRPr lang="en-US" sz="1600"/>
          </a:p>
          <a:p>
            <a:pPr marL="0" indent="0">
              <a:buNone/>
            </a:pPr>
            <a:r>
              <a:rPr lang="en-US" sz="1600"/>
              <a:t>For the page number generated by the CPU,</a:t>
            </a:r>
            <a:endParaRPr lang="en-US" sz="1600"/>
          </a:p>
          <a:p>
            <a:r>
              <a:rPr lang="en-US" sz="1600"/>
              <a:t>Page Table provides the corresponding frame number (base address of the frame) where that page is stored in the main memory.</a:t>
            </a:r>
            <a:endParaRPr lang="en-US" sz="1600"/>
          </a:p>
          <a:p>
            <a:r>
              <a:rPr lang="en-US" sz="1600"/>
              <a:t>Step-03:</a:t>
            </a:r>
            <a:endParaRPr lang="en-US" sz="1600"/>
          </a:p>
          <a:p>
            <a:r>
              <a:rPr lang="en-US" sz="1600"/>
              <a:t>The frame number combined with the page offset forms the required physical address.</a:t>
            </a:r>
            <a:endParaRPr lang="en-US" sz="1600"/>
          </a:p>
          <a:p>
            <a:r>
              <a:rPr lang="en-US" sz="1600"/>
              <a:t> Frame number specifies the specific frame where the required page is stored.</a:t>
            </a:r>
            <a:endParaRPr lang="en-US" sz="1600"/>
          </a:p>
          <a:p>
            <a:r>
              <a:rPr lang="en-US" sz="1600"/>
              <a:t>Page Offset specifies the specific word that has to be read from that page.</a:t>
            </a:r>
            <a:endParaRPr lang="en-US" sz="1600"/>
          </a:p>
        </p:txBody>
      </p:sp>
      <p:pic>
        <p:nvPicPr>
          <p:cNvPr id="4" name="Picture 3"/>
          <p:cNvPicPr>
            <a:picLocks noChangeAspect="1"/>
          </p:cNvPicPr>
          <p:nvPr/>
        </p:nvPicPr>
        <p:blipFill>
          <a:blip r:embed="rId1"/>
          <a:stretch>
            <a:fillRect/>
          </a:stretch>
        </p:blipFill>
        <p:spPr>
          <a:xfrm>
            <a:off x="2766060" y="4046855"/>
            <a:ext cx="4285615" cy="15074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paging</a:t>
            </a:r>
            <a:endParaRPr lang="en-US"/>
          </a:p>
        </p:txBody>
      </p:sp>
      <p:pic>
        <p:nvPicPr>
          <p:cNvPr id="4" name="Content Placeholder 3"/>
          <p:cNvPicPr>
            <a:picLocks noChangeAspect="1"/>
          </p:cNvPicPr>
          <p:nvPr>
            <p:ph idx="1"/>
          </p:nvPr>
        </p:nvPicPr>
        <p:blipFill>
          <a:blip r:embed="rId1"/>
          <a:stretch>
            <a:fillRect/>
          </a:stretch>
        </p:blipFill>
        <p:spPr>
          <a:xfrm>
            <a:off x="1859280" y="1164590"/>
            <a:ext cx="7779385" cy="55810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Need of </a:t>
            </a:r>
            <a:r>
              <a:rPr lang="en-US">
                <a:sym typeface="+mn-ea"/>
              </a:rPr>
              <a:t>NonContiguous memory allocation</a:t>
            </a:r>
            <a:endParaRPr lang="en-US"/>
          </a:p>
        </p:txBody>
      </p:sp>
      <p:sp>
        <p:nvSpPr>
          <p:cNvPr id="3" name="Content Placeholder 2"/>
          <p:cNvSpPr>
            <a:spLocks noGrp="1"/>
          </p:cNvSpPr>
          <p:nvPr>
            <p:ph idx="1"/>
          </p:nvPr>
        </p:nvSpPr>
        <p:spPr/>
        <p:txBody>
          <a:bodyPr/>
          <a:p>
            <a:r>
              <a:rPr lang="en-US"/>
              <a:t>process size=4B</a:t>
            </a:r>
            <a:endParaRPr lang="en-US"/>
          </a:p>
          <a:p>
            <a:r>
              <a:rPr lang="en-US"/>
              <a:t>Page size=2B</a:t>
            </a:r>
            <a:endParaRPr lang="en-US"/>
          </a:p>
          <a:p>
            <a:r>
              <a:rPr lang="en-US"/>
              <a:t>No.of pages per process=Process size/ page size=4/2=2</a:t>
            </a:r>
            <a:endParaRPr lang="en-US"/>
          </a:p>
        </p:txBody>
      </p:sp>
      <p:graphicFrame>
        <p:nvGraphicFramePr>
          <p:cNvPr id="4" name="Table 3"/>
          <p:cNvGraphicFramePr/>
          <p:nvPr/>
        </p:nvGraphicFramePr>
        <p:xfrm>
          <a:off x="1808480" y="3618865"/>
          <a:ext cx="1414780" cy="741680"/>
        </p:xfrm>
        <a:graphic>
          <a:graphicData uri="http://schemas.openxmlformats.org/drawingml/2006/table">
            <a:tbl>
              <a:tblPr firstRow="1" bandRow="1">
                <a:tableStyleId>{5C22544A-7EE6-4342-B048-85BDC9FD1C3A}</a:tableStyleId>
              </a:tblPr>
              <a:tblGrid>
                <a:gridCol w="1414780"/>
              </a:tblGrid>
              <a:tr h="370840">
                <a:tc>
                  <a:txBody>
                    <a:bodyPr/>
                    <a:p>
                      <a:pPr>
                        <a:buNone/>
                      </a:pPr>
                      <a:r>
                        <a:rPr lang="en-US"/>
                        <a:t>0             1</a:t>
                      </a:r>
                      <a:endParaRPr lang="en-US"/>
                    </a:p>
                  </a:txBody>
                  <a:tcPr/>
                </a:tc>
              </a:tr>
              <a:tr h="370840">
                <a:tc>
                  <a:txBody>
                    <a:bodyPr/>
                    <a:p>
                      <a:pPr>
                        <a:buNone/>
                      </a:pPr>
                      <a:r>
                        <a:rPr lang="en-US"/>
                        <a:t>2              3</a:t>
                      </a:r>
                      <a:endParaRPr lang="en-US"/>
                    </a:p>
                  </a:txBody>
                  <a:tcPr/>
                </a:tc>
              </a:tr>
            </a:tbl>
          </a:graphicData>
        </a:graphic>
      </p:graphicFrame>
      <p:sp>
        <p:nvSpPr>
          <p:cNvPr id="5" name="Oval 4"/>
          <p:cNvSpPr/>
          <p:nvPr/>
        </p:nvSpPr>
        <p:spPr>
          <a:xfrm>
            <a:off x="2174240" y="4554220"/>
            <a:ext cx="549910"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092835" y="3020060"/>
            <a:ext cx="1089660" cy="368300"/>
          </a:xfrm>
          <a:prstGeom prst="rect">
            <a:avLst/>
          </a:prstGeom>
          <a:noFill/>
        </p:spPr>
        <p:txBody>
          <a:bodyPr wrap="square" rtlCol="0">
            <a:spAutoFit/>
          </a:bodyPr>
          <a:p>
            <a:r>
              <a:rPr lang="en-US"/>
              <a:t>page no</a:t>
            </a:r>
            <a:endParaRPr lang="en-US"/>
          </a:p>
        </p:txBody>
      </p:sp>
      <p:sp>
        <p:nvSpPr>
          <p:cNvPr id="7" name="Text Box 6"/>
          <p:cNvSpPr txBox="1"/>
          <p:nvPr/>
        </p:nvSpPr>
        <p:spPr>
          <a:xfrm>
            <a:off x="1475105" y="3606800"/>
            <a:ext cx="325755" cy="368300"/>
          </a:xfrm>
          <a:prstGeom prst="rect">
            <a:avLst/>
          </a:prstGeom>
          <a:noFill/>
        </p:spPr>
        <p:txBody>
          <a:bodyPr wrap="square" rtlCol="0">
            <a:spAutoFit/>
          </a:bodyPr>
          <a:p>
            <a:r>
              <a:rPr lang="en-US"/>
              <a:t>0</a:t>
            </a:r>
            <a:endParaRPr lang="en-US"/>
          </a:p>
        </p:txBody>
      </p:sp>
      <p:sp>
        <p:nvSpPr>
          <p:cNvPr id="8" name="Text Box 7"/>
          <p:cNvSpPr txBox="1"/>
          <p:nvPr/>
        </p:nvSpPr>
        <p:spPr>
          <a:xfrm>
            <a:off x="1424305" y="3973830"/>
            <a:ext cx="366395" cy="368300"/>
          </a:xfrm>
          <a:prstGeom prst="rect">
            <a:avLst/>
          </a:prstGeom>
          <a:noFill/>
        </p:spPr>
        <p:txBody>
          <a:bodyPr wrap="square" rtlCol="0">
            <a:spAutoFit/>
          </a:bodyPr>
          <a:p>
            <a:r>
              <a:rPr lang="en-US"/>
              <a:t>1</a:t>
            </a:r>
            <a:endParaRPr lang="en-US"/>
          </a:p>
        </p:txBody>
      </p:sp>
      <p:graphicFrame>
        <p:nvGraphicFramePr>
          <p:cNvPr id="9" name="Table 8"/>
          <p:cNvGraphicFramePr/>
          <p:nvPr/>
        </p:nvGraphicFramePr>
        <p:xfrm>
          <a:off x="6524625" y="3533775"/>
          <a:ext cx="1129665" cy="2926080"/>
        </p:xfrm>
        <a:graphic>
          <a:graphicData uri="http://schemas.openxmlformats.org/drawingml/2006/table">
            <a:tbl>
              <a:tblPr firstRow="1" bandRow="1">
                <a:tableStyleId>{5C22544A-7EE6-4342-B048-85BDC9FD1C3A}</a:tableStyleId>
              </a:tblPr>
              <a:tblGrid>
                <a:gridCol w="1129665"/>
              </a:tblGrid>
              <a:tr h="365760">
                <a:tc>
                  <a:txBody>
                    <a:bodyPr/>
                    <a:p>
                      <a:pPr>
                        <a:buNone/>
                      </a:pPr>
                      <a:r>
                        <a:rPr lang="en-US"/>
                        <a:t>0         1</a:t>
                      </a:r>
                      <a:endParaRPr lang="en-US"/>
                    </a:p>
                  </a:txBody>
                  <a:tcPr/>
                </a:tc>
              </a:tr>
              <a:tr h="365760">
                <a:tc>
                  <a:txBody>
                    <a:bodyPr/>
                    <a:p>
                      <a:pPr>
                        <a:buNone/>
                      </a:pPr>
                      <a:r>
                        <a:rPr lang="en-US"/>
                        <a:t>2         3</a:t>
                      </a:r>
                      <a:endParaRPr lang="en-US"/>
                    </a:p>
                  </a:txBody>
                  <a:tcPr/>
                </a:tc>
              </a:tr>
              <a:tr h="365760">
                <a:tc>
                  <a:txBody>
                    <a:bodyPr/>
                    <a:p>
                      <a:pPr>
                        <a:buNone/>
                      </a:pPr>
                      <a:r>
                        <a:rPr lang="en-US"/>
                        <a:t>4         5</a:t>
                      </a:r>
                      <a:endParaRPr lang="en-US"/>
                    </a:p>
                  </a:txBody>
                  <a:tcPr/>
                </a:tc>
              </a:tr>
              <a:tr h="365760">
                <a:tc>
                  <a:txBody>
                    <a:bodyPr/>
                    <a:p>
                      <a:pPr>
                        <a:buNone/>
                      </a:pPr>
                      <a:r>
                        <a:rPr lang="en-US"/>
                        <a:t>6         7</a:t>
                      </a:r>
                      <a:endParaRPr lang="en-US"/>
                    </a:p>
                  </a:txBody>
                  <a:tcPr/>
                </a:tc>
              </a:tr>
              <a:tr h="365760">
                <a:tc>
                  <a:txBody>
                    <a:bodyPr/>
                    <a:p>
                      <a:pPr>
                        <a:buNone/>
                      </a:pPr>
                      <a:r>
                        <a:rPr lang="en-US"/>
                        <a:t>8         9</a:t>
                      </a:r>
                      <a:endParaRPr lang="en-US"/>
                    </a:p>
                  </a:txBody>
                  <a:tcPr/>
                </a:tc>
              </a:tr>
              <a:tr h="365760">
                <a:tc>
                  <a:txBody>
                    <a:bodyPr/>
                    <a:p>
                      <a:pPr>
                        <a:buNone/>
                      </a:pPr>
                      <a:r>
                        <a:rPr lang="en-US"/>
                        <a:t>10       11</a:t>
                      </a:r>
                      <a:endParaRPr lang="en-US"/>
                    </a:p>
                  </a:txBody>
                  <a:tcPr/>
                </a:tc>
              </a:tr>
              <a:tr h="365760">
                <a:tc>
                  <a:txBody>
                    <a:bodyPr/>
                    <a:p>
                      <a:pPr>
                        <a:buNone/>
                      </a:pPr>
                      <a:r>
                        <a:rPr lang="en-US"/>
                        <a:t>12      13</a:t>
                      </a:r>
                      <a:endParaRPr lang="en-US"/>
                    </a:p>
                  </a:txBody>
                  <a:tcPr/>
                </a:tc>
              </a:tr>
              <a:tr h="365760">
                <a:tc>
                  <a:txBody>
                    <a:bodyPr/>
                    <a:p>
                      <a:pPr>
                        <a:buNone/>
                      </a:pPr>
                      <a:r>
                        <a:rPr lang="en-US"/>
                        <a:t>14      15</a:t>
                      </a:r>
                      <a:endParaRPr lang="en-US"/>
                    </a:p>
                  </a:txBody>
                  <a:tcPr/>
                </a:tc>
              </a:tr>
            </a:tbl>
          </a:graphicData>
        </a:graphic>
      </p:graphicFrame>
      <p:sp>
        <p:nvSpPr>
          <p:cNvPr id="10" name="Text Box 9"/>
          <p:cNvSpPr txBox="1"/>
          <p:nvPr/>
        </p:nvSpPr>
        <p:spPr>
          <a:xfrm>
            <a:off x="6198870" y="3473450"/>
            <a:ext cx="325755" cy="3046095"/>
          </a:xfrm>
          <a:prstGeom prst="rect">
            <a:avLst/>
          </a:prstGeom>
          <a:noFill/>
        </p:spPr>
        <p:txBody>
          <a:bodyPr wrap="square" rtlCol="0">
            <a:spAutoFit/>
          </a:bodyPr>
          <a:p>
            <a:r>
              <a:rPr lang="en-US" sz="2400"/>
              <a:t>0</a:t>
            </a:r>
            <a:endParaRPr lang="en-US" sz="2400"/>
          </a:p>
          <a:p>
            <a:r>
              <a:rPr lang="en-US" sz="2400"/>
              <a:t>1</a:t>
            </a:r>
            <a:endParaRPr lang="en-US" sz="2400"/>
          </a:p>
          <a:p>
            <a:r>
              <a:rPr lang="en-US" sz="2400"/>
              <a:t>2</a:t>
            </a:r>
            <a:endParaRPr lang="en-US" sz="2400"/>
          </a:p>
          <a:p>
            <a:r>
              <a:rPr lang="en-US" sz="2400"/>
              <a:t>3</a:t>
            </a:r>
            <a:endParaRPr lang="en-US" sz="2400"/>
          </a:p>
          <a:p>
            <a:r>
              <a:rPr lang="en-US" sz="2400"/>
              <a:t>4</a:t>
            </a:r>
            <a:endParaRPr lang="en-US" sz="2400"/>
          </a:p>
          <a:p>
            <a:r>
              <a:rPr lang="en-US" sz="2400"/>
              <a:t>5</a:t>
            </a:r>
            <a:endParaRPr lang="en-US" sz="2400"/>
          </a:p>
          <a:p>
            <a:r>
              <a:rPr lang="en-US" sz="2400"/>
              <a:t>6</a:t>
            </a:r>
            <a:endParaRPr lang="en-US" sz="2400"/>
          </a:p>
          <a:p>
            <a:r>
              <a:rPr lang="en-US" sz="2400"/>
              <a:t>7</a:t>
            </a:r>
            <a:endParaRPr lang="en-US" sz="2400"/>
          </a:p>
        </p:txBody>
      </p:sp>
      <p:sp>
        <p:nvSpPr>
          <p:cNvPr id="11" name="Text Box 10"/>
          <p:cNvSpPr txBox="1"/>
          <p:nvPr/>
        </p:nvSpPr>
        <p:spPr>
          <a:xfrm>
            <a:off x="5816600" y="3105150"/>
            <a:ext cx="1089660" cy="368300"/>
          </a:xfrm>
          <a:prstGeom prst="rect">
            <a:avLst/>
          </a:prstGeom>
          <a:noFill/>
        </p:spPr>
        <p:txBody>
          <a:bodyPr wrap="square" rtlCol="0">
            <a:spAutoFit/>
          </a:bodyPr>
          <a:p>
            <a:r>
              <a:rPr lang="en-US"/>
              <a:t>frame no</a:t>
            </a:r>
            <a:endParaRPr lang="en-US"/>
          </a:p>
        </p:txBody>
      </p:sp>
      <p:sp>
        <p:nvSpPr>
          <p:cNvPr id="12" name="Text Box 11"/>
          <p:cNvSpPr txBox="1"/>
          <p:nvPr/>
        </p:nvSpPr>
        <p:spPr>
          <a:xfrm>
            <a:off x="9110980" y="3250565"/>
            <a:ext cx="2617470" cy="1198880"/>
          </a:xfrm>
          <a:prstGeom prst="rect">
            <a:avLst/>
          </a:prstGeom>
          <a:noFill/>
        </p:spPr>
        <p:txBody>
          <a:bodyPr wrap="square" rtlCol="0">
            <a:spAutoFit/>
          </a:bodyPr>
          <a:p>
            <a:r>
              <a:rPr lang="en-US" b="1"/>
              <a:t>Memory size=16B</a:t>
            </a:r>
            <a:endParaRPr lang="en-US" b="1"/>
          </a:p>
          <a:p>
            <a:r>
              <a:rPr lang="en-US" b="1"/>
              <a:t>Frame Size=2B</a:t>
            </a:r>
            <a:endParaRPr lang="en-US" b="1"/>
          </a:p>
          <a:p>
            <a:r>
              <a:rPr lang="en-US" b="1"/>
              <a:t>no.of frame=16/2=8 frames</a:t>
            </a:r>
            <a:endParaRPr lang="en-US" b="1"/>
          </a:p>
        </p:txBody>
      </p:sp>
      <p:sp>
        <p:nvSpPr>
          <p:cNvPr id="13" name="Oval 12"/>
          <p:cNvSpPr/>
          <p:nvPr/>
        </p:nvSpPr>
        <p:spPr>
          <a:xfrm>
            <a:off x="4599305" y="4034790"/>
            <a:ext cx="1217295"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CPU</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Text Box 13"/>
          <p:cNvSpPr txBox="1"/>
          <p:nvPr/>
        </p:nvSpPr>
        <p:spPr>
          <a:xfrm>
            <a:off x="3061335" y="3105150"/>
            <a:ext cx="2081530" cy="368300"/>
          </a:xfrm>
          <a:prstGeom prst="rect">
            <a:avLst/>
          </a:prstGeom>
          <a:noFill/>
        </p:spPr>
        <p:txBody>
          <a:bodyPr wrap="square" rtlCol="0">
            <a:spAutoFit/>
          </a:bodyPr>
          <a:p>
            <a:r>
              <a:rPr lang="en-US"/>
              <a:t>Byte/Word</a:t>
            </a:r>
            <a:endParaRPr lang="en-US"/>
          </a:p>
        </p:txBody>
      </p:sp>
      <p:cxnSp>
        <p:nvCxnSpPr>
          <p:cNvPr id="15" name="Straight Arrow Connector 14"/>
          <p:cNvCxnSpPr/>
          <p:nvPr/>
        </p:nvCxnSpPr>
        <p:spPr>
          <a:xfrm flipH="1">
            <a:off x="2110740" y="3382645"/>
            <a:ext cx="1223010" cy="238760"/>
          </a:xfrm>
          <a:prstGeom prst="straightConnector1">
            <a:avLst/>
          </a:prstGeom>
          <a:gradFill rotWithShape="0">
            <a:gsLst>
              <a:gs pos="0">
                <a:schemeClr val="accent1"/>
              </a:gs>
              <a:gs pos="100000">
                <a:schemeClr val="accent2"/>
              </a:gs>
            </a:gsLst>
            <a:lin ang="5400000" scaled="1"/>
          </a:gradFill>
          <a:ln w="12700" cap="flat" cmpd="sng" algn="ctr">
            <a:solidFill>
              <a:schemeClr val="accent1">
                <a:shade val="50000"/>
              </a:schemeClr>
            </a:solidFill>
            <a:prstDash val="lgDash"/>
            <a:round/>
            <a:headEnd type="none" w="med" len="med"/>
            <a:tailEnd type="arrow" w="med" len="med"/>
          </a:ln>
        </p:spPr>
      </p:cxnSp>
      <p:cxnSp>
        <p:nvCxnSpPr>
          <p:cNvPr id="16" name="Straight Arrow Connector 15"/>
          <p:cNvCxnSpPr/>
          <p:nvPr/>
        </p:nvCxnSpPr>
        <p:spPr>
          <a:xfrm flipH="1">
            <a:off x="2983865" y="3419475"/>
            <a:ext cx="331470" cy="257175"/>
          </a:xfrm>
          <a:prstGeom prst="straightConnector1">
            <a:avLst/>
          </a:prstGeom>
          <a:gradFill rotWithShape="0">
            <a:gsLst>
              <a:gs pos="0">
                <a:schemeClr val="accent1"/>
              </a:gs>
              <a:gs pos="100000">
                <a:schemeClr val="accent2"/>
              </a:gs>
            </a:gsLst>
            <a:lin ang="5400000" scaled="1"/>
          </a:gradFill>
          <a:ln w="12700" cap="flat" cmpd="sng" algn="ctr">
            <a:solidFill>
              <a:schemeClr val="accent1">
                <a:shade val="50000"/>
              </a:schemeClr>
            </a:solidFill>
            <a:prstDash val="lgDash"/>
            <a:round/>
            <a:headEnd type="none" w="med" len="med"/>
            <a:tailEnd type="arrow" w="med" len="med"/>
          </a:ln>
        </p:spPr>
      </p:cxnSp>
      <p:sp>
        <p:nvSpPr>
          <p:cNvPr id="17" name="Text Box 16"/>
          <p:cNvSpPr txBox="1"/>
          <p:nvPr/>
        </p:nvSpPr>
        <p:spPr>
          <a:xfrm>
            <a:off x="7468870" y="2947670"/>
            <a:ext cx="2081530" cy="368300"/>
          </a:xfrm>
          <a:prstGeom prst="rect">
            <a:avLst/>
          </a:prstGeom>
          <a:noFill/>
        </p:spPr>
        <p:txBody>
          <a:bodyPr wrap="square" rtlCol="0">
            <a:spAutoFit/>
          </a:bodyPr>
          <a:p>
            <a:r>
              <a:rPr lang="en-US"/>
              <a:t>Byte/Word</a:t>
            </a:r>
            <a:endParaRPr lang="en-US"/>
          </a:p>
        </p:txBody>
      </p:sp>
      <p:cxnSp>
        <p:nvCxnSpPr>
          <p:cNvPr id="18" name="Straight Arrow Connector 17"/>
          <p:cNvCxnSpPr/>
          <p:nvPr/>
        </p:nvCxnSpPr>
        <p:spPr>
          <a:xfrm flipH="1">
            <a:off x="6781165" y="3263265"/>
            <a:ext cx="1223010" cy="238760"/>
          </a:xfrm>
          <a:prstGeom prst="straightConnector1">
            <a:avLst/>
          </a:prstGeom>
          <a:gradFill rotWithShape="0">
            <a:gsLst>
              <a:gs pos="0">
                <a:schemeClr val="accent1"/>
              </a:gs>
              <a:gs pos="100000">
                <a:schemeClr val="accent2"/>
              </a:gs>
            </a:gsLst>
            <a:lin ang="5400000" scaled="1"/>
          </a:gradFill>
          <a:ln w="12700" cap="flat" cmpd="sng" algn="ctr">
            <a:solidFill>
              <a:schemeClr val="accent1">
                <a:shade val="50000"/>
              </a:schemeClr>
            </a:solidFill>
            <a:prstDash val="lgDash"/>
            <a:round/>
            <a:headEnd type="none" w="med" len="med"/>
            <a:tailEnd type="arrow" w="med" len="med"/>
          </a:ln>
        </p:spPr>
      </p:cxnSp>
      <p:cxnSp>
        <p:nvCxnSpPr>
          <p:cNvPr id="19" name="Straight Arrow Connector 18"/>
          <p:cNvCxnSpPr/>
          <p:nvPr/>
        </p:nvCxnSpPr>
        <p:spPr>
          <a:xfrm flipH="1">
            <a:off x="7654290" y="3300095"/>
            <a:ext cx="331470" cy="257175"/>
          </a:xfrm>
          <a:prstGeom prst="straightConnector1">
            <a:avLst/>
          </a:prstGeom>
          <a:gradFill rotWithShape="0">
            <a:gsLst>
              <a:gs pos="0">
                <a:schemeClr val="accent1"/>
              </a:gs>
              <a:gs pos="100000">
                <a:schemeClr val="accent2"/>
              </a:gs>
            </a:gsLst>
            <a:lin ang="5400000" scaled="1"/>
          </a:gradFill>
          <a:ln w="12700" cap="flat" cmpd="sng" algn="ctr">
            <a:solidFill>
              <a:schemeClr val="accent1">
                <a:shade val="50000"/>
              </a:schemeClr>
            </a:solidFill>
            <a:prstDash val="lgDash"/>
            <a:round/>
            <a:headEnd type="none" w="med" len="med"/>
            <a:tailEnd type="arrow"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Need of </a:t>
            </a:r>
            <a:r>
              <a:rPr lang="en-US">
                <a:sym typeface="+mn-ea"/>
              </a:rPr>
              <a:t>NonContiguous memory allocation</a:t>
            </a:r>
            <a:endParaRPr lang="en-US"/>
          </a:p>
        </p:txBody>
      </p:sp>
      <p:sp>
        <p:nvSpPr>
          <p:cNvPr id="3" name="Content Placeholder 2"/>
          <p:cNvSpPr>
            <a:spLocks noGrp="1"/>
          </p:cNvSpPr>
          <p:nvPr>
            <p:ph idx="1"/>
          </p:nvPr>
        </p:nvSpPr>
        <p:spPr>
          <a:xfrm>
            <a:off x="609600" y="1174750"/>
            <a:ext cx="10972800" cy="1744345"/>
          </a:xfrm>
        </p:spPr>
        <p:txBody>
          <a:bodyPr/>
          <a:p>
            <a:r>
              <a:rPr lang="en-US"/>
              <a:t>process size=4B</a:t>
            </a:r>
            <a:endParaRPr lang="en-US"/>
          </a:p>
          <a:p>
            <a:r>
              <a:rPr lang="en-US"/>
              <a:t>Page size=2B</a:t>
            </a:r>
            <a:endParaRPr lang="en-US"/>
          </a:p>
          <a:p>
            <a:r>
              <a:rPr lang="en-US"/>
              <a:t>No.of pages per process=Process size/ page size=4/2=2</a:t>
            </a:r>
            <a:endParaRPr lang="en-US"/>
          </a:p>
        </p:txBody>
      </p:sp>
      <p:graphicFrame>
        <p:nvGraphicFramePr>
          <p:cNvPr id="4" name="Table 3"/>
          <p:cNvGraphicFramePr/>
          <p:nvPr/>
        </p:nvGraphicFramePr>
        <p:xfrm>
          <a:off x="1808480" y="3618865"/>
          <a:ext cx="1414780" cy="741680"/>
        </p:xfrm>
        <a:graphic>
          <a:graphicData uri="http://schemas.openxmlformats.org/drawingml/2006/table">
            <a:tbl>
              <a:tblPr firstRow="1" bandRow="1">
                <a:tableStyleId>{5C22544A-7EE6-4342-B048-85BDC9FD1C3A}</a:tableStyleId>
              </a:tblPr>
              <a:tblGrid>
                <a:gridCol w="1414780"/>
              </a:tblGrid>
              <a:tr h="370840">
                <a:tc>
                  <a:txBody>
                    <a:bodyPr/>
                    <a:p>
                      <a:pPr>
                        <a:buNone/>
                      </a:pPr>
                      <a:r>
                        <a:rPr lang="en-US"/>
                        <a:t>0             1</a:t>
                      </a:r>
                      <a:endParaRPr lang="en-US"/>
                    </a:p>
                  </a:txBody>
                  <a:tcPr/>
                </a:tc>
              </a:tr>
              <a:tr h="370840">
                <a:tc>
                  <a:txBody>
                    <a:bodyPr/>
                    <a:p>
                      <a:pPr>
                        <a:buNone/>
                      </a:pPr>
                      <a:r>
                        <a:rPr lang="en-US"/>
                        <a:t>2              3</a:t>
                      </a:r>
                      <a:endParaRPr lang="en-US"/>
                    </a:p>
                  </a:txBody>
                  <a:tcPr/>
                </a:tc>
              </a:tr>
            </a:tbl>
          </a:graphicData>
        </a:graphic>
      </p:graphicFrame>
      <p:sp>
        <p:nvSpPr>
          <p:cNvPr id="5" name="Oval 4"/>
          <p:cNvSpPr/>
          <p:nvPr/>
        </p:nvSpPr>
        <p:spPr>
          <a:xfrm>
            <a:off x="2174240" y="4554220"/>
            <a:ext cx="549910"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291590" y="3148330"/>
            <a:ext cx="1089660" cy="368300"/>
          </a:xfrm>
          <a:prstGeom prst="rect">
            <a:avLst/>
          </a:prstGeom>
          <a:noFill/>
        </p:spPr>
        <p:txBody>
          <a:bodyPr wrap="square" rtlCol="0">
            <a:spAutoFit/>
          </a:bodyPr>
          <a:p>
            <a:r>
              <a:rPr lang="en-US"/>
              <a:t>page no</a:t>
            </a:r>
            <a:endParaRPr lang="en-US"/>
          </a:p>
        </p:txBody>
      </p:sp>
      <p:sp>
        <p:nvSpPr>
          <p:cNvPr id="7" name="Text Box 6"/>
          <p:cNvSpPr txBox="1"/>
          <p:nvPr/>
        </p:nvSpPr>
        <p:spPr>
          <a:xfrm>
            <a:off x="1475105" y="3606800"/>
            <a:ext cx="325755" cy="368300"/>
          </a:xfrm>
          <a:prstGeom prst="rect">
            <a:avLst/>
          </a:prstGeom>
          <a:noFill/>
        </p:spPr>
        <p:txBody>
          <a:bodyPr wrap="square" rtlCol="0">
            <a:spAutoFit/>
          </a:bodyPr>
          <a:p>
            <a:r>
              <a:rPr lang="en-US"/>
              <a:t>0</a:t>
            </a:r>
            <a:endParaRPr lang="en-US"/>
          </a:p>
        </p:txBody>
      </p:sp>
      <p:sp>
        <p:nvSpPr>
          <p:cNvPr id="8" name="Text Box 7"/>
          <p:cNvSpPr txBox="1"/>
          <p:nvPr/>
        </p:nvSpPr>
        <p:spPr>
          <a:xfrm>
            <a:off x="1424305" y="3973830"/>
            <a:ext cx="366395" cy="368300"/>
          </a:xfrm>
          <a:prstGeom prst="rect">
            <a:avLst/>
          </a:prstGeom>
          <a:noFill/>
        </p:spPr>
        <p:txBody>
          <a:bodyPr wrap="square" rtlCol="0">
            <a:spAutoFit/>
          </a:bodyPr>
          <a:p>
            <a:r>
              <a:rPr lang="en-US"/>
              <a:t>1</a:t>
            </a:r>
            <a:endParaRPr lang="en-US"/>
          </a:p>
        </p:txBody>
      </p:sp>
      <p:graphicFrame>
        <p:nvGraphicFramePr>
          <p:cNvPr id="9" name="Table 8"/>
          <p:cNvGraphicFramePr/>
          <p:nvPr/>
        </p:nvGraphicFramePr>
        <p:xfrm>
          <a:off x="6524625" y="3533775"/>
          <a:ext cx="1129665" cy="2926080"/>
        </p:xfrm>
        <a:graphic>
          <a:graphicData uri="http://schemas.openxmlformats.org/drawingml/2006/table">
            <a:tbl>
              <a:tblPr firstRow="1" bandRow="1">
                <a:tableStyleId>{5C22544A-7EE6-4342-B048-85BDC9FD1C3A}</a:tableStyleId>
              </a:tblPr>
              <a:tblGrid>
                <a:gridCol w="1129665"/>
              </a:tblGrid>
              <a:tr h="365760">
                <a:tc>
                  <a:txBody>
                    <a:bodyPr/>
                    <a:p>
                      <a:pPr>
                        <a:buNone/>
                      </a:pPr>
                      <a:r>
                        <a:rPr lang="en-US"/>
                        <a:t>0         1</a:t>
                      </a:r>
                      <a:endParaRPr lang="en-US"/>
                    </a:p>
                  </a:txBody>
                  <a:tcPr/>
                </a:tc>
              </a:tr>
              <a:tr h="365760">
                <a:tc>
                  <a:txBody>
                    <a:bodyPr/>
                    <a:p>
                      <a:pPr>
                        <a:buNone/>
                      </a:pPr>
                      <a:r>
                        <a:rPr lang="en-US"/>
                        <a:t>2         3</a:t>
                      </a:r>
                      <a:endParaRPr lang="en-US"/>
                    </a:p>
                  </a:txBody>
                  <a:tcPr/>
                </a:tc>
              </a:tr>
              <a:tr h="365760">
                <a:tc>
                  <a:txBody>
                    <a:bodyPr/>
                    <a:p>
                      <a:pPr>
                        <a:buNone/>
                      </a:pPr>
                      <a:r>
                        <a:rPr lang="en-US"/>
                        <a:t>4         5</a:t>
                      </a:r>
                      <a:endParaRPr lang="en-US"/>
                    </a:p>
                  </a:txBody>
                  <a:tcPr/>
                </a:tc>
              </a:tr>
              <a:tr h="365760">
                <a:tc>
                  <a:txBody>
                    <a:bodyPr/>
                    <a:p>
                      <a:pPr>
                        <a:buNone/>
                      </a:pPr>
                      <a:r>
                        <a:rPr lang="en-US"/>
                        <a:t>6         7</a:t>
                      </a:r>
                      <a:endParaRPr lang="en-US"/>
                    </a:p>
                  </a:txBody>
                  <a:tcPr/>
                </a:tc>
              </a:tr>
              <a:tr h="365760">
                <a:tc>
                  <a:txBody>
                    <a:bodyPr/>
                    <a:p>
                      <a:pPr>
                        <a:buNone/>
                      </a:pPr>
                      <a:r>
                        <a:rPr lang="en-US"/>
                        <a:t>8         9</a:t>
                      </a:r>
                      <a:endParaRPr lang="en-US"/>
                    </a:p>
                  </a:txBody>
                  <a:tcPr/>
                </a:tc>
              </a:tr>
              <a:tr h="365760">
                <a:tc>
                  <a:txBody>
                    <a:bodyPr/>
                    <a:p>
                      <a:pPr>
                        <a:buNone/>
                      </a:pPr>
                      <a:r>
                        <a:rPr lang="en-US"/>
                        <a:t>10       11</a:t>
                      </a:r>
                      <a:endParaRPr lang="en-US"/>
                    </a:p>
                  </a:txBody>
                  <a:tcPr/>
                </a:tc>
              </a:tr>
              <a:tr h="365760">
                <a:tc>
                  <a:txBody>
                    <a:bodyPr/>
                    <a:p>
                      <a:pPr>
                        <a:buNone/>
                      </a:pPr>
                      <a:r>
                        <a:rPr lang="en-US"/>
                        <a:t>12      13</a:t>
                      </a:r>
                      <a:endParaRPr lang="en-US"/>
                    </a:p>
                  </a:txBody>
                  <a:tcPr/>
                </a:tc>
              </a:tr>
              <a:tr h="365760">
                <a:tc>
                  <a:txBody>
                    <a:bodyPr/>
                    <a:p>
                      <a:pPr>
                        <a:buNone/>
                      </a:pPr>
                      <a:r>
                        <a:rPr lang="en-US"/>
                        <a:t>14      15</a:t>
                      </a:r>
                      <a:endParaRPr lang="en-US"/>
                    </a:p>
                  </a:txBody>
                  <a:tcPr/>
                </a:tc>
              </a:tr>
            </a:tbl>
          </a:graphicData>
        </a:graphic>
      </p:graphicFrame>
      <p:sp>
        <p:nvSpPr>
          <p:cNvPr id="10" name="Text Box 9"/>
          <p:cNvSpPr txBox="1"/>
          <p:nvPr/>
        </p:nvSpPr>
        <p:spPr>
          <a:xfrm>
            <a:off x="6198870" y="3473450"/>
            <a:ext cx="325755" cy="3046095"/>
          </a:xfrm>
          <a:prstGeom prst="rect">
            <a:avLst/>
          </a:prstGeom>
          <a:noFill/>
        </p:spPr>
        <p:txBody>
          <a:bodyPr wrap="square" rtlCol="0">
            <a:spAutoFit/>
          </a:bodyPr>
          <a:p>
            <a:r>
              <a:rPr lang="en-US" sz="2400"/>
              <a:t>0</a:t>
            </a:r>
            <a:endParaRPr lang="en-US" sz="2400"/>
          </a:p>
          <a:p>
            <a:r>
              <a:rPr lang="en-US" sz="2400"/>
              <a:t>1</a:t>
            </a:r>
            <a:endParaRPr lang="en-US" sz="2400"/>
          </a:p>
          <a:p>
            <a:r>
              <a:rPr lang="en-US" sz="2400"/>
              <a:t>2</a:t>
            </a:r>
            <a:endParaRPr lang="en-US" sz="2400"/>
          </a:p>
          <a:p>
            <a:r>
              <a:rPr lang="en-US" sz="2400"/>
              <a:t>3</a:t>
            </a:r>
            <a:endParaRPr lang="en-US" sz="2400"/>
          </a:p>
          <a:p>
            <a:r>
              <a:rPr lang="en-US" sz="2400"/>
              <a:t>4</a:t>
            </a:r>
            <a:endParaRPr lang="en-US" sz="2400"/>
          </a:p>
          <a:p>
            <a:r>
              <a:rPr lang="en-US" sz="2400"/>
              <a:t>5</a:t>
            </a:r>
            <a:endParaRPr lang="en-US" sz="2400"/>
          </a:p>
          <a:p>
            <a:r>
              <a:rPr lang="en-US" sz="2400"/>
              <a:t>6</a:t>
            </a:r>
            <a:endParaRPr lang="en-US" sz="2400"/>
          </a:p>
          <a:p>
            <a:r>
              <a:rPr lang="en-US" sz="2400"/>
              <a:t>7</a:t>
            </a:r>
            <a:endParaRPr lang="en-US" sz="2400"/>
          </a:p>
        </p:txBody>
      </p:sp>
      <p:sp>
        <p:nvSpPr>
          <p:cNvPr id="11" name="Text Box 10"/>
          <p:cNvSpPr txBox="1"/>
          <p:nvPr/>
        </p:nvSpPr>
        <p:spPr>
          <a:xfrm>
            <a:off x="5816600" y="3105150"/>
            <a:ext cx="1089660" cy="368300"/>
          </a:xfrm>
          <a:prstGeom prst="rect">
            <a:avLst/>
          </a:prstGeom>
          <a:noFill/>
        </p:spPr>
        <p:txBody>
          <a:bodyPr wrap="square" rtlCol="0">
            <a:spAutoFit/>
          </a:bodyPr>
          <a:p>
            <a:r>
              <a:rPr lang="en-US"/>
              <a:t>frame no</a:t>
            </a:r>
            <a:endParaRPr lang="en-US"/>
          </a:p>
        </p:txBody>
      </p:sp>
      <p:sp>
        <p:nvSpPr>
          <p:cNvPr id="12" name="Text Box 11"/>
          <p:cNvSpPr txBox="1"/>
          <p:nvPr/>
        </p:nvSpPr>
        <p:spPr>
          <a:xfrm>
            <a:off x="9110980" y="3250565"/>
            <a:ext cx="2617470" cy="1198880"/>
          </a:xfrm>
          <a:prstGeom prst="rect">
            <a:avLst/>
          </a:prstGeom>
          <a:noFill/>
        </p:spPr>
        <p:txBody>
          <a:bodyPr wrap="square" rtlCol="0">
            <a:spAutoFit/>
          </a:bodyPr>
          <a:p>
            <a:r>
              <a:rPr lang="en-US" b="1"/>
              <a:t>Memory size=16B</a:t>
            </a:r>
            <a:endParaRPr lang="en-US" b="1"/>
          </a:p>
          <a:p>
            <a:r>
              <a:rPr lang="en-US" b="1"/>
              <a:t>Frame Size=2B</a:t>
            </a:r>
            <a:endParaRPr lang="en-US" b="1"/>
          </a:p>
          <a:p>
            <a:r>
              <a:rPr lang="en-US" b="1"/>
              <a:t>no.of frame=16/2=8 frames</a:t>
            </a:r>
            <a:endParaRPr lang="en-US" b="1"/>
          </a:p>
        </p:txBody>
      </p:sp>
      <p:sp>
        <p:nvSpPr>
          <p:cNvPr id="16" name="Text Box 15"/>
          <p:cNvSpPr txBox="1"/>
          <p:nvPr/>
        </p:nvSpPr>
        <p:spPr>
          <a:xfrm>
            <a:off x="7654290" y="3533775"/>
            <a:ext cx="1089660" cy="368300"/>
          </a:xfrm>
          <a:prstGeom prst="rect">
            <a:avLst/>
          </a:prstGeom>
          <a:noFill/>
        </p:spPr>
        <p:txBody>
          <a:bodyPr wrap="square" rtlCol="0">
            <a:spAutoFit/>
          </a:bodyPr>
          <a:p>
            <a:r>
              <a:rPr lang="en-US"/>
              <a:t>Filled</a:t>
            </a:r>
            <a:endParaRPr lang="en-US"/>
          </a:p>
        </p:txBody>
      </p:sp>
      <p:sp>
        <p:nvSpPr>
          <p:cNvPr id="17" name="Text Box 16"/>
          <p:cNvSpPr txBox="1"/>
          <p:nvPr/>
        </p:nvSpPr>
        <p:spPr>
          <a:xfrm>
            <a:off x="7654290" y="3973830"/>
            <a:ext cx="1089660" cy="368300"/>
          </a:xfrm>
          <a:prstGeom prst="rect">
            <a:avLst/>
          </a:prstGeom>
          <a:noFill/>
        </p:spPr>
        <p:txBody>
          <a:bodyPr wrap="square" rtlCol="0">
            <a:spAutoFit/>
          </a:bodyPr>
          <a:p>
            <a:r>
              <a:rPr lang="en-US"/>
              <a:t>Filled</a:t>
            </a:r>
            <a:endParaRPr lang="en-US"/>
          </a:p>
        </p:txBody>
      </p:sp>
      <p:sp>
        <p:nvSpPr>
          <p:cNvPr id="18" name="Text Box 17"/>
          <p:cNvSpPr txBox="1"/>
          <p:nvPr/>
        </p:nvSpPr>
        <p:spPr>
          <a:xfrm>
            <a:off x="7654290" y="5285105"/>
            <a:ext cx="1089660" cy="368300"/>
          </a:xfrm>
          <a:prstGeom prst="rect">
            <a:avLst/>
          </a:prstGeom>
          <a:noFill/>
        </p:spPr>
        <p:txBody>
          <a:bodyPr wrap="square" rtlCol="0">
            <a:spAutoFit/>
          </a:bodyPr>
          <a:p>
            <a:r>
              <a:rPr lang="en-US"/>
              <a:t>Filled</a:t>
            </a:r>
            <a:endParaRPr lang="en-US"/>
          </a:p>
        </p:txBody>
      </p:sp>
      <p:sp>
        <p:nvSpPr>
          <p:cNvPr id="19" name="Text Box 18"/>
          <p:cNvSpPr txBox="1"/>
          <p:nvPr/>
        </p:nvSpPr>
        <p:spPr>
          <a:xfrm>
            <a:off x="7654290" y="4629785"/>
            <a:ext cx="1089660" cy="368300"/>
          </a:xfrm>
          <a:prstGeom prst="rect">
            <a:avLst/>
          </a:prstGeom>
          <a:noFill/>
        </p:spPr>
        <p:txBody>
          <a:bodyPr wrap="square" rtlCol="0">
            <a:spAutoFit/>
          </a:bodyPr>
          <a:p>
            <a:r>
              <a:rPr lang="en-US"/>
              <a:t>Filled</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Need of </a:t>
            </a:r>
            <a:r>
              <a:rPr lang="en-US">
                <a:sym typeface="+mn-ea"/>
              </a:rPr>
              <a:t>NonContiguous memory allocation</a:t>
            </a:r>
            <a:endParaRPr lang="en-US"/>
          </a:p>
        </p:txBody>
      </p:sp>
      <p:sp>
        <p:nvSpPr>
          <p:cNvPr id="3" name="Content Placeholder 2"/>
          <p:cNvSpPr>
            <a:spLocks noGrp="1"/>
          </p:cNvSpPr>
          <p:nvPr>
            <p:ph idx="1"/>
          </p:nvPr>
        </p:nvSpPr>
        <p:spPr>
          <a:xfrm>
            <a:off x="609600" y="1174750"/>
            <a:ext cx="10972800" cy="1744345"/>
          </a:xfrm>
        </p:spPr>
        <p:txBody>
          <a:bodyPr/>
          <a:p>
            <a:r>
              <a:rPr lang="en-US"/>
              <a:t>process size=4B</a:t>
            </a:r>
            <a:endParaRPr lang="en-US"/>
          </a:p>
          <a:p>
            <a:r>
              <a:rPr lang="en-US"/>
              <a:t>Page size=2B</a:t>
            </a:r>
            <a:endParaRPr lang="en-US"/>
          </a:p>
          <a:p>
            <a:r>
              <a:rPr lang="en-US"/>
              <a:t>No.of pages per process=Process size/ page size=4/2=2</a:t>
            </a:r>
            <a:endParaRPr lang="en-US"/>
          </a:p>
        </p:txBody>
      </p:sp>
      <p:graphicFrame>
        <p:nvGraphicFramePr>
          <p:cNvPr id="4" name="Table 3"/>
          <p:cNvGraphicFramePr/>
          <p:nvPr/>
        </p:nvGraphicFramePr>
        <p:xfrm>
          <a:off x="1808480" y="3618865"/>
          <a:ext cx="1414780" cy="741680"/>
        </p:xfrm>
        <a:graphic>
          <a:graphicData uri="http://schemas.openxmlformats.org/drawingml/2006/table">
            <a:tbl>
              <a:tblPr firstRow="1" bandRow="1">
                <a:tableStyleId>{5C22544A-7EE6-4342-B048-85BDC9FD1C3A}</a:tableStyleId>
              </a:tblPr>
              <a:tblGrid>
                <a:gridCol w="1414780"/>
              </a:tblGrid>
              <a:tr h="370840">
                <a:tc>
                  <a:txBody>
                    <a:bodyPr/>
                    <a:p>
                      <a:pPr>
                        <a:buNone/>
                      </a:pPr>
                      <a:r>
                        <a:rPr lang="en-US"/>
                        <a:t>0             1</a:t>
                      </a:r>
                      <a:endParaRPr lang="en-US"/>
                    </a:p>
                  </a:txBody>
                  <a:tcPr/>
                </a:tc>
              </a:tr>
              <a:tr h="370840">
                <a:tc>
                  <a:txBody>
                    <a:bodyPr/>
                    <a:p>
                      <a:pPr>
                        <a:buNone/>
                      </a:pPr>
                      <a:r>
                        <a:rPr lang="en-US"/>
                        <a:t>2              3</a:t>
                      </a:r>
                      <a:endParaRPr lang="en-US"/>
                    </a:p>
                  </a:txBody>
                  <a:tcPr/>
                </a:tc>
              </a:tr>
            </a:tbl>
          </a:graphicData>
        </a:graphic>
      </p:graphicFrame>
      <p:sp>
        <p:nvSpPr>
          <p:cNvPr id="5" name="Oval 4"/>
          <p:cNvSpPr/>
          <p:nvPr/>
        </p:nvSpPr>
        <p:spPr>
          <a:xfrm>
            <a:off x="2174240" y="4554220"/>
            <a:ext cx="549910"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291590" y="3148330"/>
            <a:ext cx="1089660" cy="368300"/>
          </a:xfrm>
          <a:prstGeom prst="rect">
            <a:avLst/>
          </a:prstGeom>
          <a:noFill/>
        </p:spPr>
        <p:txBody>
          <a:bodyPr wrap="square" rtlCol="0">
            <a:spAutoFit/>
          </a:bodyPr>
          <a:p>
            <a:r>
              <a:rPr lang="en-US"/>
              <a:t>page no</a:t>
            </a:r>
            <a:endParaRPr lang="en-US"/>
          </a:p>
        </p:txBody>
      </p:sp>
      <p:sp>
        <p:nvSpPr>
          <p:cNvPr id="7" name="Text Box 6"/>
          <p:cNvSpPr txBox="1"/>
          <p:nvPr/>
        </p:nvSpPr>
        <p:spPr>
          <a:xfrm>
            <a:off x="1475105" y="3606800"/>
            <a:ext cx="325755" cy="368300"/>
          </a:xfrm>
          <a:prstGeom prst="rect">
            <a:avLst/>
          </a:prstGeom>
          <a:noFill/>
        </p:spPr>
        <p:txBody>
          <a:bodyPr wrap="square" rtlCol="0">
            <a:spAutoFit/>
          </a:bodyPr>
          <a:p>
            <a:r>
              <a:rPr lang="en-US"/>
              <a:t>0</a:t>
            </a:r>
            <a:endParaRPr lang="en-US"/>
          </a:p>
        </p:txBody>
      </p:sp>
      <p:sp>
        <p:nvSpPr>
          <p:cNvPr id="8" name="Text Box 7"/>
          <p:cNvSpPr txBox="1"/>
          <p:nvPr/>
        </p:nvSpPr>
        <p:spPr>
          <a:xfrm>
            <a:off x="1424305" y="3973830"/>
            <a:ext cx="366395" cy="368300"/>
          </a:xfrm>
          <a:prstGeom prst="rect">
            <a:avLst/>
          </a:prstGeom>
          <a:noFill/>
        </p:spPr>
        <p:txBody>
          <a:bodyPr wrap="square" rtlCol="0">
            <a:spAutoFit/>
          </a:bodyPr>
          <a:p>
            <a:r>
              <a:rPr lang="en-US"/>
              <a:t>1</a:t>
            </a:r>
            <a:endParaRPr lang="en-US"/>
          </a:p>
        </p:txBody>
      </p:sp>
      <p:graphicFrame>
        <p:nvGraphicFramePr>
          <p:cNvPr id="9" name="Table 8"/>
          <p:cNvGraphicFramePr/>
          <p:nvPr/>
        </p:nvGraphicFramePr>
        <p:xfrm>
          <a:off x="6524625" y="3533775"/>
          <a:ext cx="1129665" cy="2926080"/>
        </p:xfrm>
        <a:graphic>
          <a:graphicData uri="http://schemas.openxmlformats.org/drawingml/2006/table">
            <a:tbl>
              <a:tblPr firstRow="1" bandRow="1">
                <a:tableStyleId>{5C22544A-7EE6-4342-B048-85BDC9FD1C3A}</a:tableStyleId>
              </a:tblPr>
              <a:tblGrid>
                <a:gridCol w="1129665"/>
              </a:tblGrid>
              <a:tr h="365760">
                <a:tc>
                  <a:txBody>
                    <a:bodyPr/>
                    <a:p>
                      <a:pPr>
                        <a:buNone/>
                      </a:pPr>
                      <a:r>
                        <a:rPr lang="en-US"/>
                        <a:t>0         1</a:t>
                      </a:r>
                      <a:endParaRPr lang="en-US"/>
                    </a:p>
                  </a:txBody>
                  <a:tcPr/>
                </a:tc>
              </a:tr>
              <a:tr h="365760">
                <a:tc>
                  <a:txBody>
                    <a:bodyPr/>
                    <a:p>
                      <a:pPr>
                        <a:buNone/>
                      </a:pPr>
                      <a:r>
                        <a:rPr lang="en-US"/>
                        <a:t>2         3</a:t>
                      </a:r>
                      <a:endParaRPr lang="en-US"/>
                    </a:p>
                  </a:txBody>
                  <a:tcPr/>
                </a:tc>
              </a:tr>
              <a:tr h="365760">
                <a:tc>
                  <a:txBody>
                    <a:bodyPr/>
                    <a:p>
                      <a:pPr>
                        <a:buNone/>
                      </a:pPr>
                      <a:r>
                        <a:rPr lang="en-US"/>
                        <a:t>4         5</a:t>
                      </a:r>
                      <a:endParaRPr lang="en-US"/>
                    </a:p>
                  </a:txBody>
                  <a:tcPr/>
                </a:tc>
              </a:tr>
              <a:tr h="365760">
                <a:tc>
                  <a:txBody>
                    <a:bodyPr/>
                    <a:p>
                      <a:pPr>
                        <a:buNone/>
                      </a:pPr>
                      <a:r>
                        <a:rPr lang="en-US"/>
                        <a:t>6         7</a:t>
                      </a:r>
                      <a:endParaRPr lang="en-US"/>
                    </a:p>
                  </a:txBody>
                  <a:tcPr/>
                </a:tc>
              </a:tr>
              <a:tr h="365760">
                <a:tc>
                  <a:txBody>
                    <a:bodyPr/>
                    <a:p>
                      <a:pPr>
                        <a:buNone/>
                      </a:pPr>
                      <a:r>
                        <a:rPr lang="en-US"/>
                        <a:t>8         9</a:t>
                      </a:r>
                      <a:endParaRPr lang="en-US"/>
                    </a:p>
                  </a:txBody>
                  <a:tcPr/>
                </a:tc>
              </a:tr>
              <a:tr h="365760">
                <a:tc>
                  <a:txBody>
                    <a:bodyPr/>
                    <a:p>
                      <a:pPr>
                        <a:buNone/>
                      </a:pPr>
                      <a:r>
                        <a:rPr lang="en-US"/>
                        <a:t>10       11</a:t>
                      </a:r>
                      <a:endParaRPr lang="en-US"/>
                    </a:p>
                  </a:txBody>
                  <a:tcPr/>
                </a:tc>
              </a:tr>
              <a:tr h="365760">
                <a:tc>
                  <a:txBody>
                    <a:bodyPr/>
                    <a:p>
                      <a:pPr>
                        <a:buNone/>
                      </a:pPr>
                      <a:r>
                        <a:rPr lang="en-US"/>
                        <a:t>12      13</a:t>
                      </a:r>
                      <a:endParaRPr lang="en-US"/>
                    </a:p>
                  </a:txBody>
                  <a:tcPr/>
                </a:tc>
              </a:tr>
              <a:tr h="365760">
                <a:tc>
                  <a:txBody>
                    <a:bodyPr/>
                    <a:p>
                      <a:pPr>
                        <a:buNone/>
                      </a:pPr>
                      <a:r>
                        <a:rPr lang="en-US"/>
                        <a:t>14      15</a:t>
                      </a:r>
                      <a:endParaRPr lang="en-US"/>
                    </a:p>
                  </a:txBody>
                  <a:tcPr/>
                </a:tc>
              </a:tr>
            </a:tbl>
          </a:graphicData>
        </a:graphic>
      </p:graphicFrame>
      <p:sp>
        <p:nvSpPr>
          <p:cNvPr id="10" name="Text Box 9"/>
          <p:cNvSpPr txBox="1"/>
          <p:nvPr/>
        </p:nvSpPr>
        <p:spPr>
          <a:xfrm>
            <a:off x="6198870" y="3473450"/>
            <a:ext cx="325755" cy="3046095"/>
          </a:xfrm>
          <a:prstGeom prst="rect">
            <a:avLst/>
          </a:prstGeom>
          <a:noFill/>
        </p:spPr>
        <p:txBody>
          <a:bodyPr wrap="square" rtlCol="0">
            <a:spAutoFit/>
          </a:bodyPr>
          <a:p>
            <a:r>
              <a:rPr lang="en-US" sz="2400"/>
              <a:t>0</a:t>
            </a:r>
            <a:endParaRPr lang="en-US" sz="2400"/>
          </a:p>
          <a:p>
            <a:r>
              <a:rPr lang="en-US" sz="2400"/>
              <a:t>1</a:t>
            </a:r>
            <a:endParaRPr lang="en-US" sz="2400"/>
          </a:p>
          <a:p>
            <a:r>
              <a:rPr lang="en-US" sz="2400"/>
              <a:t>2</a:t>
            </a:r>
            <a:endParaRPr lang="en-US" sz="2400"/>
          </a:p>
          <a:p>
            <a:r>
              <a:rPr lang="en-US" sz="2400"/>
              <a:t>3</a:t>
            </a:r>
            <a:endParaRPr lang="en-US" sz="2400"/>
          </a:p>
          <a:p>
            <a:r>
              <a:rPr lang="en-US" sz="2400"/>
              <a:t>4</a:t>
            </a:r>
            <a:endParaRPr lang="en-US" sz="2400"/>
          </a:p>
          <a:p>
            <a:r>
              <a:rPr lang="en-US" sz="2400"/>
              <a:t>5</a:t>
            </a:r>
            <a:endParaRPr lang="en-US" sz="2400"/>
          </a:p>
          <a:p>
            <a:r>
              <a:rPr lang="en-US" sz="2400"/>
              <a:t>6</a:t>
            </a:r>
            <a:endParaRPr lang="en-US" sz="2400"/>
          </a:p>
          <a:p>
            <a:r>
              <a:rPr lang="en-US" sz="2400"/>
              <a:t>7</a:t>
            </a:r>
            <a:endParaRPr lang="en-US" sz="2400"/>
          </a:p>
        </p:txBody>
      </p:sp>
      <p:sp>
        <p:nvSpPr>
          <p:cNvPr id="11" name="Text Box 10"/>
          <p:cNvSpPr txBox="1"/>
          <p:nvPr/>
        </p:nvSpPr>
        <p:spPr>
          <a:xfrm>
            <a:off x="5816600" y="3105150"/>
            <a:ext cx="1089660" cy="368300"/>
          </a:xfrm>
          <a:prstGeom prst="rect">
            <a:avLst/>
          </a:prstGeom>
          <a:noFill/>
        </p:spPr>
        <p:txBody>
          <a:bodyPr wrap="square" rtlCol="0">
            <a:spAutoFit/>
          </a:bodyPr>
          <a:p>
            <a:r>
              <a:rPr lang="en-US"/>
              <a:t>frame no</a:t>
            </a:r>
            <a:endParaRPr lang="en-US"/>
          </a:p>
        </p:txBody>
      </p:sp>
      <p:sp>
        <p:nvSpPr>
          <p:cNvPr id="12" name="Text Box 11"/>
          <p:cNvSpPr txBox="1"/>
          <p:nvPr/>
        </p:nvSpPr>
        <p:spPr>
          <a:xfrm>
            <a:off x="9110980" y="3250565"/>
            <a:ext cx="2617470" cy="1198880"/>
          </a:xfrm>
          <a:prstGeom prst="rect">
            <a:avLst/>
          </a:prstGeom>
          <a:noFill/>
        </p:spPr>
        <p:txBody>
          <a:bodyPr wrap="square" rtlCol="0">
            <a:spAutoFit/>
          </a:bodyPr>
          <a:p>
            <a:r>
              <a:rPr lang="en-US" b="1"/>
              <a:t>Memory size=16B</a:t>
            </a:r>
            <a:endParaRPr lang="en-US" b="1"/>
          </a:p>
          <a:p>
            <a:r>
              <a:rPr lang="en-US" b="1"/>
              <a:t>Frame Size=2B</a:t>
            </a:r>
            <a:endParaRPr lang="en-US" b="1"/>
          </a:p>
          <a:p>
            <a:r>
              <a:rPr lang="en-US" b="1"/>
              <a:t>no.of frame=16/2=8 frames</a:t>
            </a:r>
            <a:endParaRPr lang="en-US" b="1"/>
          </a:p>
        </p:txBody>
      </p:sp>
      <p:sp>
        <p:nvSpPr>
          <p:cNvPr id="16" name="Text Box 15"/>
          <p:cNvSpPr txBox="1"/>
          <p:nvPr/>
        </p:nvSpPr>
        <p:spPr>
          <a:xfrm>
            <a:off x="7654290" y="3533775"/>
            <a:ext cx="1089660" cy="368300"/>
          </a:xfrm>
          <a:prstGeom prst="rect">
            <a:avLst/>
          </a:prstGeom>
          <a:noFill/>
        </p:spPr>
        <p:txBody>
          <a:bodyPr wrap="square" rtlCol="0">
            <a:spAutoFit/>
          </a:bodyPr>
          <a:p>
            <a:r>
              <a:rPr lang="en-US"/>
              <a:t>Filled</a:t>
            </a:r>
            <a:endParaRPr lang="en-US"/>
          </a:p>
        </p:txBody>
      </p:sp>
      <p:sp>
        <p:nvSpPr>
          <p:cNvPr id="17" name="Text Box 16"/>
          <p:cNvSpPr txBox="1"/>
          <p:nvPr/>
        </p:nvSpPr>
        <p:spPr>
          <a:xfrm>
            <a:off x="7654290" y="3973830"/>
            <a:ext cx="1089660" cy="368300"/>
          </a:xfrm>
          <a:prstGeom prst="rect">
            <a:avLst/>
          </a:prstGeom>
          <a:noFill/>
        </p:spPr>
        <p:txBody>
          <a:bodyPr wrap="square" rtlCol="0">
            <a:spAutoFit/>
          </a:bodyPr>
          <a:p>
            <a:r>
              <a:rPr lang="en-US"/>
              <a:t>Filled</a:t>
            </a:r>
            <a:endParaRPr lang="en-US"/>
          </a:p>
        </p:txBody>
      </p:sp>
      <p:sp>
        <p:nvSpPr>
          <p:cNvPr id="18" name="Text Box 17"/>
          <p:cNvSpPr txBox="1"/>
          <p:nvPr/>
        </p:nvSpPr>
        <p:spPr>
          <a:xfrm>
            <a:off x="7654290" y="5285105"/>
            <a:ext cx="1089660" cy="368300"/>
          </a:xfrm>
          <a:prstGeom prst="rect">
            <a:avLst/>
          </a:prstGeom>
          <a:noFill/>
        </p:spPr>
        <p:txBody>
          <a:bodyPr wrap="square" rtlCol="0">
            <a:spAutoFit/>
          </a:bodyPr>
          <a:p>
            <a:r>
              <a:rPr lang="en-US"/>
              <a:t>Filled</a:t>
            </a:r>
            <a:endParaRPr lang="en-US"/>
          </a:p>
        </p:txBody>
      </p:sp>
      <p:sp>
        <p:nvSpPr>
          <p:cNvPr id="19" name="Text Box 18"/>
          <p:cNvSpPr txBox="1"/>
          <p:nvPr/>
        </p:nvSpPr>
        <p:spPr>
          <a:xfrm>
            <a:off x="7654290" y="4629785"/>
            <a:ext cx="1089660" cy="368300"/>
          </a:xfrm>
          <a:prstGeom prst="rect">
            <a:avLst/>
          </a:prstGeom>
          <a:noFill/>
        </p:spPr>
        <p:txBody>
          <a:bodyPr wrap="square" rtlCol="0">
            <a:spAutoFit/>
          </a:bodyPr>
          <a:p>
            <a:r>
              <a:rPr lang="en-US"/>
              <a:t>Filled</a:t>
            </a:r>
            <a:endParaRPr lang="en-US"/>
          </a:p>
        </p:txBody>
      </p:sp>
      <p:sp>
        <p:nvSpPr>
          <p:cNvPr id="20" name="Text Box 19"/>
          <p:cNvSpPr txBox="1"/>
          <p:nvPr/>
        </p:nvSpPr>
        <p:spPr>
          <a:xfrm>
            <a:off x="7654290" y="4342130"/>
            <a:ext cx="1089660" cy="368300"/>
          </a:xfrm>
          <a:prstGeom prst="rect">
            <a:avLst/>
          </a:prstGeom>
          <a:noFill/>
        </p:spPr>
        <p:txBody>
          <a:bodyPr wrap="square" rtlCol="0">
            <a:spAutoFit/>
          </a:bodyPr>
          <a:p>
            <a:r>
              <a:rPr lang="en-US"/>
              <a:t>P0</a:t>
            </a:r>
            <a:endParaRPr lang="en-US"/>
          </a:p>
        </p:txBody>
      </p:sp>
      <p:sp>
        <p:nvSpPr>
          <p:cNvPr id="21" name="Text Box 20"/>
          <p:cNvSpPr txBox="1"/>
          <p:nvPr/>
        </p:nvSpPr>
        <p:spPr>
          <a:xfrm>
            <a:off x="7654290" y="4998085"/>
            <a:ext cx="1089660" cy="368300"/>
          </a:xfrm>
          <a:prstGeom prst="rect">
            <a:avLst/>
          </a:prstGeom>
          <a:noFill/>
        </p:spPr>
        <p:txBody>
          <a:bodyPr wrap="square" rtlCol="0">
            <a:spAutoFit/>
          </a:bodyPr>
          <a:p>
            <a:r>
              <a:rPr lang="en-US"/>
              <a:t>P1</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Need of </a:t>
            </a:r>
            <a:r>
              <a:rPr lang="en-US">
                <a:sym typeface="+mn-ea"/>
              </a:rPr>
              <a:t>NonContiguous memory allocation</a:t>
            </a:r>
            <a:endParaRPr lang="en-US"/>
          </a:p>
        </p:txBody>
      </p:sp>
      <p:sp>
        <p:nvSpPr>
          <p:cNvPr id="3" name="Content Placeholder 2"/>
          <p:cNvSpPr>
            <a:spLocks noGrp="1"/>
          </p:cNvSpPr>
          <p:nvPr>
            <p:ph idx="1"/>
          </p:nvPr>
        </p:nvSpPr>
        <p:spPr>
          <a:xfrm>
            <a:off x="609600" y="1174750"/>
            <a:ext cx="10972800" cy="1744345"/>
          </a:xfrm>
        </p:spPr>
        <p:txBody>
          <a:bodyPr/>
          <a:p>
            <a:r>
              <a:rPr lang="en-US"/>
              <a:t>process size=4B</a:t>
            </a:r>
            <a:endParaRPr lang="en-US"/>
          </a:p>
          <a:p>
            <a:r>
              <a:rPr lang="en-US"/>
              <a:t>Page size=2B</a:t>
            </a:r>
            <a:endParaRPr lang="en-US"/>
          </a:p>
          <a:p>
            <a:r>
              <a:rPr lang="en-US"/>
              <a:t>No.of pages per process=Process size/ page size=4/2=2</a:t>
            </a:r>
            <a:endParaRPr lang="en-US"/>
          </a:p>
        </p:txBody>
      </p:sp>
      <p:graphicFrame>
        <p:nvGraphicFramePr>
          <p:cNvPr id="4" name="Table 3"/>
          <p:cNvGraphicFramePr/>
          <p:nvPr/>
        </p:nvGraphicFramePr>
        <p:xfrm>
          <a:off x="1808480" y="3618865"/>
          <a:ext cx="1414780" cy="741680"/>
        </p:xfrm>
        <a:graphic>
          <a:graphicData uri="http://schemas.openxmlformats.org/drawingml/2006/table">
            <a:tbl>
              <a:tblPr firstRow="1" bandRow="1">
                <a:tableStyleId>{5C22544A-7EE6-4342-B048-85BDC9FD1C3A}</a:tableStyleId>
              </a:tblPr>
              <a:tblGrid>
                <a:gridCol w="1414780"/>
              </a:tblGrid>
              <a:tr h="370840">
                <a:tc>
                  <a:txBody>
                    <a:bodyPr/>
                    <a:p>
                      <a:pPr>
                        <a:buNone/>
                      </a:pPr>
                      <a:r>
                        <a:rPr lang="en-US"/>
                        <a:t>0             1</a:t>
                      </a:r>
                      <a:endParaRPr lang="en-US"/>
                    </a:p>
                  </a:txBody>
                  <a:tcPr/>
                </a:tc>
              </a:tr>
              <a:tr h="370840">
                <a:tc>
                  <a:txBody>
                    <a:bodyPr/>
                    <a:p>
                      <a:pPr>
                        <a:buNone/>
                      </a:pPr>
                      <a:r>
                        <a:rPr lang="en-US"/>
                        <a:t>2             </a:t>
                      </a:r>
                      <a:r>
                        <a:rPr lang="en-US" b="1">
                          <a:solidFill>
                            <a:srgbClr val="FF0000"/>
                          </a:solidFill>
                        </a:rPr>
                        <a:t> 3</a:t>
                      </a:r>
                      <a:endParaRPr lang="en-US" b="1">
                        <a:solidFill>
                          <a:srgbClr val="FF0000"/>
                        </a:solidFill>
                      </a:endParaRPr>
                    </a:p>
                  </a:txBody>
                  <a:tcPr/>
                </a:tc>
              </a:tr>
            </a:tbl>
          </a:graphicData>
        </a:graphic>
      </p:graphicFrame>
      <p:sp>
        <p:nvSpPr>
          <p:cNvPr id="5" name="Oval 4"/>
          <p:cNvSpPr/>
          <p:nvPr/>
        </p:nvSpPr>
        <p:spPr>
          <a:xfrm>
            <a:off x="2174240" y="4554220"/>
            <a:ext cx="549910"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291590" y="3148330"/>
            <a:ext cx="1089660" cy="368300"/>
          </a:xfrm>
          <a:prstGeom prst="rect">
            <a:avLst/>
          </a:prstGeom>
          <a:noFill/>
        </p:spPr>
        <p:txBody>
          <a:bodyPr wrap="square" rtlCol="0">
            <a:spAutoFit/>
          </a:bodyPr>
          <a:p>
            <a:r>
              <a:rPr lang="en-US"/>
              <a:t>page no</a:t>
            </a:r>
            <a:endParaRPr lang="en-US"/>
          </a:p>
        </p:txBody>
      </p:sp>
      <p:sp>
        <p:nvSpPr>
          <p:cNvPr id="7" name="Text Box 6"/>
          <p:cNvSpPr txBox="1"/>
          <p:nvPr/>
        </p:nvSpPr>
        <p:spPr>
          <a:xfrm>
            <a:off x="1475105" y="3606800"/>
            <a:ext cx="325755" cy="368300"/>
          </a:xfrm>
          <a:prstGeom prst="rect">
            <a:avLst/>
          </a:prstGeom>
          <a:noFill/>
        </p:spPr>
        <p:txBody>
          <a:bodyPr wrap="square" rtlCol="0">
            <a:spAutoFit/>
          </a:bodyPr>
          <a:p>
            <a:r>
              <a:rPr lang="en-US"/>
              <a:t>0</a:t>
            </a:r>
            <a:endParaRPr lang="en-US"/>
          </a:p>
        </p:txBody>
      </p:sp>
      <p:sp>
        <p:nvSpPr>
          <p:cNvPr id="8" name="Text Box 7"/>
          <p:cNvSpPr txBox="1"/>
          <p:nvPr/>
        </p:nvSpPr>
        <p:spPr>
          <a:xfrm>
            <a:off x="1424305" y="3973830"/>
            <a:ext cx="366395" cy="368300"/>
          </a:xfrm>
          <a:prstGeom prst="rect">
            <a:avLst/>
          </a:prstGeom>
          <a:noFill/>
        </p:spPr>
        <p:txBody>
          <a:bodyPr wrap="square" rtlCol="0">
            <a:spAutoFit/>
          </a:bodyPr>
          <a:p>
            <a:r>
              <a:rPr lang="en-US"/>
              <a:t>1</a:t>
            </a:r>
            <a:endParaRPr lang="en-US"/>
          </a:p>
        </p:txBody>
      </p:sp>
      <p:graphicFrame>
        <p:nvGraphicFramePr>
          <p:cNvPr id="9" name="Table 8"/>
          <p:cNvGraphicFramePr/>
          <p:nvPr/>
        </p:nvGraphicFramePr>
        <p:xfrm>
          <a:off x="6524625" y="3533775"/>
          <a:ext cx="1129665" cy="2926080"/>
        </p:xfrm>
        <a:graphic>
          <a:graphicData uri="http://schemas.openxmlformats.org/drawingml/2006/table">
            <a:tbl>
              <a:tblPr firstRow="1" bandRow="1">
                <a:tableStyleId>{5C22544A-7EE6-4342-B048-85BDC9FD1C3A}</a:tableStyleId>
              </a:tblPr>
              <a:tblGrid>
                <a:gridCol w="1129665"/>
              </a:tblGrid>
              <a:tr h="365760">
                <a:tc>
                  <a:txBody>
                    <a:bodyPr/>
                    <a:p>
                      <a:pPr>
                        <a:buNone/>
                      </a:pPr>
                      <a:r>
                        <a:rPr lang="en-US"/>
                        <a:t>0         1</a:t>
                      </a:r>
                      <a:endParaRPr lang="en-US"/>
                    </a:p>
                  </a:txBody>
                  <a:tcPr/>
                </a:tc>
              </a:tr>
              <a:tr h="365760">
                <a:tc>
                  <a:txBody>
                    <a:bodyPr/>
                    <a:p>
                      <a:pPr>
                        <a:buNone/>
                      </a:pPr>
                      <a:r>
                        <a:rPr lang="en-US"/>
                        <a:t>2         3</a:t>
                      </a:r>
                      <a:endParaRPr lang="en-US"/>
                    </a:p>
                  </a:txBody>
                  <a:tcPr/>
                </a:tc>
              </a:tr>
              <a:tr h="365760">
                <a:tc>
                  <a:txBody>
                    <a:bodyPr/>
                    <a:p>
                      <a:pPr>
                        <a:buNone/>
                      </a:pPr>
                      <a:r>
                        <a:rPr lang="en-US"/>
                        <a:t>4         5</a:t>
                      </a:r>
                      <a:endParaRPr lang="en-US"/>
                    </a:p>
                  </a:txBody>
                  <a:tcPr/>
                </a:tc>
              </a:tr>
              <a:tr h="365760">
                <a:tc>
                  <a:txBody>
                    <a:bodyPr/>
                    <a:p>
                      <a:pPr>
                        <a:buNone/>
                      </a:pPr>
                      <a:r>
                        <a:rPr lang="en-US"/>
                        <a:t>6         7</a:t>
                      </a:r>
                      <a:endParaRPr lang="en-US"/>
                    </a:p>
                  </a:txBody>
                  <a:tcPr/>
                </a:tc>
              </a:tr>
              <a:tr h="365760">
                <a:tc>
                  <a:txBody>
                    <a:bodyPr/>
                    <a:p>
                      <a:pPr>
                        <a:buNone/>
                      </a:pPr>
                      <a:r>
                        <a:rPr lang="en-US"/>
                        <a:t>8         </a:t>
                      </a:r>
                      <a:r>
                        <a:rPr lang="en-US" b="1">
                          <a:solidFill>
                            <a:srgbClr val="FF0000"/>
                          </a:solidFill>
                        </a:rPr>
                        <a:t>9</a:t>
                      </a:r>
                      <a:endParaRPr lang="en-US" b="1">
                        <a:solidFill>
                          <a:srgbClr val="FF0000"/>
                        </a:solidFill>
                      </a:endParaRPr>
                    </a:p>
                  </a:txBody>
                  <a:tcPr/>
                </a:tc>
              </a:tr>
              <a:tr h="365760">
                <a:tc>
                  <a:txBody>
                    <a:bodyPr/>
                    <a:p>
                      <a:pPr>
                        <a:buNone/>
                      </a:pPr>
                      <a:r>
                        <a:rPr lang="en-US"/>
                        <a:t>10       11</a:t>
                      </a:r>
                      <a:endParaRPr lang="en-US"/>
                    </a:p>
                  </a:txBody>
                  <a:tcPr/>
                </a:tc>
              </a:tr>
              <a:tr h="365760">
                <a:tc>
                  <a:txBody>
                    <a:bodyPr/>
                    <a:p>
                      <a:pPr>
                        <a:buNone/>
                      </a:pPr>
                      <a:r>
                        <a:rPr lang="en-US"/>
                        <a:t>12      13</a:t>
                      </a:r>
                      <a:endParaRPr lang="en-US"/>
                    </a:p>
                  </a:txBody>
                  <a:tcPr/>
                </a:tc>
              </a:tr>
              <a:tr h="365760">
                <a:tc>
                  <a:txBody>
                    <a:bodyPr/>
                    <a:p>
                      <a:pPr>
                        <a:buNone/>
                      </a:pPr>
                      <a:r>
                        <a:rPr lang="en-US"/>
                        <a:t>14      15</a:t>
                      </a:r>
                      <a:endParaRPr lang="en-US"/>
                    </a:p>
                  </a:txBody>
                  <a:tcPr/>
                </a:tc>
              </a:tr>
            </a:tbl>
          </a:graphicData>
        </a:graphic>
      </p:graphicFrame>
      <p:sp>
        <p:nvSpPr>
          <p:cNvPr id="10" name="Text Box 9"/>
          <p:cNvSpPr txBox="1"/>
          <p:nvPr/>
        </p:nvSpPr>
        <p:spPr>
          <a:xfrm>
            <a:off x="6198870" y="3473450"/>
            <a:ext cx="325755" cy="3046095"/>
          </a:xfrm>
          <a:prstGeom prst="rect">
            <a:avLst/>
          </a:prstGeom>
          <a:noFill/>
        </p:spPr>
        <p:txBody>
          <a:bodyPr wrap="square" rtlCol="0">
            <a:spAutoFit/>
          </a:bodyPr>
          <a:p>
            <a:r>
              <a:rPr lang="en-US" sz="2400"/>
              <a:t>0</a:t>
            </a:r>
            <a:endParaRPr lang="en-US" sz="2400"/>
          </a:p>
          <a:p>
            <a:r>
              <a:rPr lang="en-US" sz="2400"/>
              <a:t>1</a:t>
            </a:r>
            <a:endParaRPr lang="en-US" sz="2400"/>
          </a:p>
          <a:p>
            <a:r>
              <a:rPr lang="en-US" sz="2400"/>
              <a:t>2</a:t>
            </a:r>
            <a:endParaRPr lang="en-US" sz="2400"/>
          </a:p>
          <a:p>
            <a:r>
              <a:rPr lang="en-US" sz="2400"/>
              <a:t>3</a:t>
            </a:r>
            <a:endParaRPr lang="en-US" sz="2400"/>
          </a:p>
          <a:p>
            <a:r>
              <a:rPr lang="en-US" sz="2400"/>
              <a:t>4</a:t>
            </a:r>
            <a:endParaRPr lang="en-US" sz="2400"/>
          </a:p>
          <a:p>
            <a:r>
              <a:rPr lang="en-US" sz="2400"/>
              <a:t>5</a:t>
            </a:r>
            <a:endParaRPr lang="en-US" sz="2400"/>
          </a:p>
          <a:p>
            <a:r>
              <a:rPr lang="en-US" sz="2400"/>
              <a:t>6</a:t>
            </a:r>
            <a:endParaRPr lang="en-US" sz="2400"/>
          </a:p>
          <a:p>
            <a:r>
              <a:rPr lang="en-US" sz="2400"/>
              <a:t>7</a:t>
            </a:r>
            <a:endParaRPr lang="en-US" sz="2400"/>
          </a:p>
        </p:txBody>
      </p:sp>
      <p:sp>
        <p:nvSpPr>
          <p:cNvPr id="11" name="Text Box 10"/>
          <p:cNvSpPr txBox="1"/>
          <p:nvPr/>
        </p:nvSpPr>
        <p:spPr>
          <a:xfrm>
            <a:off x="5816600" y="3105150"/>
            <a:ext cx="1089660" cy="368300"/>
          </a:xfrm>
          <a:prstGeom prst="rect">
            <a:avLst/>
          </a:prstGeom>
          <a:noFill/>
        </p:spPr>
        <p:txBody>
          <a:bodyPr wrap="square" rtlCol="0">
            <a:spAutoFit/>
          </a:bodyPr>
          <a:p>
            <a:r>
              <a:rPr lang="en-US"/>
              <a:t>frame no</a:t>
            </a:r>
            <a:endParaRPr lang="en-US"/>
          </a:p>
        </p:txBody>
      </p:sp>
      <p:sp>
        <p:nvSpPr>
          <p:cNvPr id="12" name="Text Box 11"/>
          <p:cNvSpPr txBox="1"/>
          <p:nvPr/>
        </p:nvSpPr>
        <p:spPr>
          <a:xfrm>
            <a:off x="9110980" y="3250565"/>
            <a:ext cx="2617470" cy="1198880"/>
          </a:xfrm>
          <a:prstGeom prst="rect">
            <a:avLst/>
          </a:prstGeom>
          <a:noFill/>
        </p:spPr>
        <p:txBody>
          <a:bodyPr wrap="square" rtlCol="0">
            <a:spAutoFit/>
          </a:bodyPr>
          <a:p>
            <a:r>
              <a:rPr lang="en-US" b="1"/>
              <a:t>Memory size=16B</a:t>
            </a:r>
            <a:endParaRPr lang="en-US" b="1"/>
          </a:p>
          <a:p>
            <a:r>
              <a:rPr lang="en-US" b="1"/>
              <a:t>Frame Size=2B</a:t>
            </a:r>
            <a:endParaRPr lang="en-US" b="1"/>
          </a:p>
          <a:p>
            <a:r>
              <a:rPr lang="en-US" b="1"/>
              <a:t>no.of frame=16/2=8 frames</a:t>
            </a:r>
            <a:endParaRPr lang="en-US" b="1"/>
          </a:p>
        </p:txBody>
      </p:sp>
      <p:sp>
        <p:nvSpPr>
          <p:cNvPr id="16" name="Text Box 15"/>
          <p:cNvSpPr txBox="1"/>
          <p:nvPr/>
        </p:nvSpPr>
        <p:spPr>
          <a:xfrm>
            <a:off x="7654290" y="3533775"/>
            <a:ext cx="1089660" cy="368300"/>
          </a:xfrm>
          <a:prstGeom prst="rect">
            <a:avLst/>
          </a:prstGeom>
          <a:noFill/>
        </p:spPr>
        <p:txBody>
          <a:bodyPr wrap="square" rtlCol="0">
            <a:spAutoFit/>
          </a:bodyPr>
          <a:p>
            <a:r>
              <a:rPr lang="en-US"/>
              <a:t>Filled</a:t>
            </a:r>
            <a:endParaRPr lang="en-US"/>
          </a:p>
        </p:txBody>
      </p:sp>
      <p:sp>
        <p:nvSpPr>
          <p:cNvPr id="17" name="Text Box 16"/>
          <p:cNvSpPr txBox="1"/>
          <p:nvPr/>
        </p:nvSpPr>
        <p:spPr>
          <a:xfrm>
            <a:off x="7654290" y="3973830"/>
            <a:ext cx="1089660" cy="368300"/>
          </a:xfrm>
          <a:prstGeom prst="rect">
            <a:avLst/>
          </a:prstGeom>
          <a:noFill/>
        </p:spPr>
        <p:txBody>
          <a:bodyPr wrap="square" rtlCol="0">
            <a:spAutoFit/>
          </a:bodyPr>
          <a:p>
            <a:r>
              <a:rPr lang="en-US"/>
              <a:t>Filled</a:t>
            </a:r>
            <a:endParaRPr lang="en-US"/>
          </a:p>
        </p:txBody>
      </p:sp>
      <p:sp>
        <p:nvSpPr>
          <p:cNvPr id="18" name="Text Box 17"/>
          <p:cNvSpPr txBox="1"/>
          <p:nvPr/>
        </p:nvSpPr>
        <p:spPr>
          <a:xfrm>
            <a:off x="7654290" y="5285105"/>
            <a:ext cx="1089660" cy="368300"/>
          </a:xfrm>
          <a:prstGeom prst="rect">
            <a:avLst/>
          </a:prstGeom>
          <a:noFill/>
        </p:spPr>
        <p:txBody>
          <a:bodyPr wrap="square" rtlCol="0">
            <a:spAutoFit/>
          </a:bodyPr>
          <a:p>
            <a:r>
              <a:rPr lang="en-US"/>
              <a:t>Filled</a:t>
            </a:r>
            <a:endParaRPr lang="en-US"/>
          </a:p>
        </p:txBody>
      </p:sp>
      <p:sp>
        <p:nvSpPr>
          <p:cNvPr id="19" name="Text Box 18"/>
          <p:cNvSpPr txBox="1"/>
          <p:nvPr/>
        </p:nvSpPr>
        <p:spPr>
          <a:xfrm>
            <a:off x="7654290" y="4629785"/>
            <a:ext cx="1089660" cy="368300"/>
          </a:xfrm>
          <a:prstGeom prst="rect">
            <a:avLst/>
          </a:prstGeom>
          <a:noFill/>
        </p:spPr>
        <p:txBody>
          <a:bodyPr wrap="square" rtlCol="0">
            <a:spAutoFit/>
          </a:bodyPr>
          <a:p>
            <a:r>
              <a:rPr lang="en-US"/>
              <a:t>Filled</a:t>
            </a:r>
            <a:endParaRPr lang="en-US"/>
          </a:p>
        </p:txBody>
      </p:sp>
      <p:sp>
        <p:nvSpPr>
          <p:cNvPr id="20" name="Text Box 19"/>
          <p:cNvSpPr txBox="1"/>
          <p:nvPr/>
        </p:nvSpPr>
        <p:spPr>
          <a:xfrm>
            <a:off x="7654290" y="4342130"/>
            <a:ext cx="1089660" cy="368300"/>
          </a:xfrm>
          <a:prstGeom prst="rect">
            <a:avLst/>
          </a:prstGeom>
          <a:noFill/>
        </p:spPr>
        <p:txBody>
          <a:bodyPr wrap="square" rtlCol="0">
            <a:spAutoFit/>
          </a:bodyPr>
          <a:p>
            <a:r>
              <a:rPr lang="en-US"/>
              <a:t>P0</a:t>
            </a:r>
            <a:endParaRPr lang="en-US"/>
          </a:p>
        </p:txBody>
      </p:sp>
      <p:sp>
        <p:nvSpPr>
          <p:cNvPr id="21" name="Text Box 20"/>
          <p:cNvSpPr txBox="1"/>
          <p:nvPr/>
        </p:nvSpPr>
        <p:spPr>
          <a:xfrm>
            <a:off x="7654290" y="4998085"/>
            <a:ext cx="1089660" cy="368300"/>
          </a:xfrm>
          <a:prstGeom prst="rect">
            <a:avLst/>
          </a:prstGeom>
          <a:noFill/>
        </p:spPr>
        <p:txBody>
          <a:bodyPr wrap="square" rtlCol="0">
            <a:spAutoFit/>
          </a:bodyPr>
          <a:p>
            <a:r>
              <a:rPr lang="en-US"/>
              <a:t>P1</a:t>
            </a:r>
            <a:endParaRPr lang="en-US"/>
          </a:p>
        </p:txBody>
      </p:sp>
      <p:sp>
        <p:nvSpPr>
          <p:cNvPr id="13" name="Oval 12"/>
          <p:cNvSpPr/>
          <p:nvPr/>
        </p:nvSpPr>
        <p:spPr>
          <a:xfrm>
            <a:off x="4599305" y="4034790"/>
            <a:ext cx="1217295"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CPU</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Text Box 13"/>
          <p:cNvSpPr txBox="1"/>
          <p:nvPr/>
        </p:nvSpPr>
        <p:spPr>
          <a:xfrm>
            <a:off x="1922145" y="5146675"/>
            <a:ext cx="3894455" cy="645160"/>
          </a:xfrm>
          <a:prstGeom prst="rect">
            <a:avLst/>
          </a:prstGeom>
          <a:noFill/>
        </p:spPr>
        <p:txBody>
          <a:bodyPr wrap="square" rtlCol="0">
            <a:spAutoFit/>
          </a:bodyPr>
          <a:p>
            <a:r>
              <a:rPr lang="en-US"/>
              <a:t>CPU ask 3rd byte of process 1. Here we need Mapping</a:t>
            </a:r>
            <a:endParaRPr lang="en-US"/>
          </a:p>
        </p:txBody>
      </p:sp>
      <p:cxnSp>
        <p:nvCxnSpPr>
          <p:cNvPr id="15" name="Straight Arrow Connector 14"/>
          <p:cNvCxnSpPr>
            <a:stCxn id="13" idx="3"/>
            <a:endCxn id="14" idx="0"/>
          </p:cNvCxnSpPr>
          <p:nvPr/>
        </p:nvCxnSpPr>
        <p:spPr>
          <a:xfrm flipH="1">
            <a:off x="3869690" y="4478020"/>
            <a:ext cx="908050" cy="66865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2" name="Text Box 21"/>
          <p:cNvSpPr txBox="1"/>
          <p:nvPr/>
        </p:nvSpPr>
        <p:spPr>
          <a:xfrm>
            <a:off x="1800860" y="5791835"/>
            <a:ext cx="3686175" cy="645160"/>
          </a:xfrm>
          <a:prstGeom prst="rect">
            <a:avLst/>
          </a:prstGeom>
          <a:noFill/>
        </p:spPr>
        <p:txBody>
          <a:bodyPr wrap="square" rtlCol="0">
            <a:spAutoFit/>
          </a:bodyPr>
          <a:p>
            <a:r>
              <a:rPr lang="en-US"/>
              <a:t>Address generated by CPU. That is not the absolute address</a:t>
            </a:r>
            <a:endParaRPr lang="en-US"/>
          </a:p>
        </p:txBody>
      </p:sp>
      <p:sp>
        <p:nvSpPr>
          <p:cNvPr id="23" name="Text Box 22"/>
          <p:cNvSpPr txBox="1"/>
          <p:nvPr/>
        </p:nvSpPr>
        <p:spPr>
          <a:xfrm>
            <a:off x="8395970" y="5653405"/>
            <a:ext cx="3686175" cy="1076325"/>
          </a:xfrm>
          <a:prstGeom prst="rect">
            <a:avLst/>
          </a:prstGeom>
          <a:noFill/>
        </p:spPr>
        <p:txBody>
          <a:bodyPr wrap="square" rtlCol="0">
            <a:spAutoFit/>
          </a:bodyPr>
          <a:p>
            <a:r>
              <a:rPr lang="en-US" sz="1600"/>
              <a:t>we need a such technique that convert addrees of 3  to addres sof 9 and give that data to cpu. This is what we called Mapping that is done by Page table</a:t>
            </a:r>
            <a:endParaRPr lang="en-US"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itle 27"/>
          <p:cNvSpPr>
            <a:spLocks noGrp="1"/>
          </p:cNvSpPr>
          <p:nvPr>
            <p:ph type="title"/>
          </p:nvPr>
        </p:nvSpPr>
        <p:spPr/>
        <p:txBody>
          <a:bodyPr/>
          <a:p>
            <a:endParaRPr lang="en-US"/>
          </a:p>
        </p:txBody>
      </p:sp>
      <p:sp>
        <p:nvSpPr>
          <p:cNvPr id="14" name="Text Box 13"/>
          <p:cNvSpPr txBox="1"/>
          <p:nvPr/>
        </p:nvSpPr>
        <p:spPr>
          <a:xfrm>
            <a:off x="1106805" y="1510030"/>
            <a:ext cx="5157470" cy="1476375"/>
          </a:xfrm>
          <a:prstGeom prst="rect">
            <a:avLst/>
          </a:prstGeom>
          <a:noFill/>
        </p:spPr>
        <p:txBody>
          <a:bodyPr wrap="square" rtlCol="0">
            <a:spAutoFit/>
          </a:bodyPr>
          <a:p>
            <a:r>
              <a:rPr lang="en-US"/>
              <a:t>Page Table contains the frames no where that page are actually present in the Main Memory</a:t>
            </a:r>
            <a:endParaRPr lang="en-US"/>
          </a:p>
          <a:p>
            <a:r>
              <a:rPr lang="en-US"/>
              <a:t>Here every process have its own page table.</a:t>
            </a:r>
            <a:endParaRPr lang="en-US"/>
          </a:p>
          <a:p>
            <a:r>
              <a:rPr lang="en-US"/>
              <a:t>Enteries of Page table =No. of page in that  process</a:t>
            </a:r>
            <a:endParaRPr lang="en-US"/>
          </a:p>
        </p:txBody>
      </p:sp>
      <p:graphicFrame>
        <p:nvGraphicFramePr>
          <p:cNvPr id="4" name="Table 3"/>
          <p:cNvGraphicFramePr/>
          <p:nvPr/>
        </p:nvGraphicFramePr>
        <p:xfrm>
          <a:off x="1808480" y="3618865"/>
          <a:ext cx="1414780" cy="741680"/>
        </p:xfrm>
        <a:graphic>
          <a:graphicData uri="http://schemas.openxmlformats.org/drawingml/2006/table">
            <a:tbl>
              <a:tblPr firstRow="1" bandRow="1">
                <a:tableStyleId>{5C22544A-7EE6-4342-B048-85BDC9FD1C3A}</a:tableStyleId>
              </a:tblPr>
              <a:tblGrid>
                <a:gridCol w="1414780"/>
              </a:tblGrid>
              <a:tr h="370840">
                <a:tc>
                  <a:txBody>
                    <a:bodyPr/>
                    <a:p>
                      <a:pPr>
                        <a:buNone/>
                      </a:pPr>
                      <a:r>
                        <a:rPr lang="en-US"/>
                        <a:t>0             1</a:t>
                      </a:r>
                      <a:endParaRPr lang="en-US"/>
                    </a:p>
                  </a:txBody>
                  <a:tcPr/>
                </a:tc>
              </a:tr>
              <a:tr h="370840">
                <a:tc>
                  <a:txBody>
                    <a:bodyPr/>
                    <a:p>
                      <a:pPr>
                        <a:buNone/>
                      </a:pPr>
                      <a:r>
                        <a:rPr lang="en-US"/>
                        <a:t>2             </a:t>
                      </a:r>
                      <a:r>
                        <a:rPr lang="en-US" b="1">
                          <a:solidFill>
                            <a:srgbClr val="FF0000"/>
                          </a:solidFill>
                        </a:rPr>
                        <a:t> 3</a:t>
                      </a:r>
                      <a:endParaRPr lang="en-US" b="1">
                        <a:solidFill>
                          <a:srgbClr val="FF0000"/>
                        </a:solidFill>
                      </a:endParaRPr>
                    </a:p>
                  </a:txBody>
                  <a:tcPr/>
                </a:tc>
              </a:tr>
            </a:tbl>
          </a:graphicData>
        </a:graphic>
      </p:graphicFrame>
      <p:sp>
        <p:nvSpPr>
          <p:cNvPr id="5" name="Oval 4"/>
          <p:cNvSpPr/>
          <p:nvPr/>
        </p:nvSpPr>
        <p:spPr>
          <a:xfrm>
            <a:off x="2174240" y="4554220"/>
            <a:ext cx="549910"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291590" y="3148330"/>
            <a:ext cx="1089660" cy="368300"/>
          </a:xfrm>
          <a:prstGeom prst="rect">
            <a:avLst/>
          </a:prstGeom>
          <a:noFill/>
        </p:spPr>
        <p:txBody>
          <a:bodyPr wrap="square" rtlCol="0">
            <a:spAutoFit/>
          </a:bodyPr>
          <a:p>
            <a:r>
              <a:rPr lang="en-US"/>
              <a:t>page no</a:t>
            </a:r>
            <a:endParaRPr lang="en-US"/>
          </a:p>
        </p:txBody>
      </p:sp>
      <p:sp>
        <p:nvSpPr>
          <p:cNvPr id="7" name="Text Box 6"/>
          <p:cNvSpPr txBox="1"/>
          <p:nvPr/>
        </p:nvSpPr>
        <p:spPr>
          <a:xfrm>
            <a:off x="1475105" y="3606800"/>
            <a:ext cx="325755" cy="368300"/>
          </a:xfrm>
          <a:prstGeom prst="rect">
            <a:avLst/>
          </a:prstGeom>
          <a:noFill/>
        </p:spPr>
        <p:txBody>
          <a:bodyPr wrap="square" rtlCol="0">
            <a:spAutoFit/>
          </a:bodyPr>
          <a:p>
            <a:r>
              <a:rPr lang="en-US"/>
              <a:t>0</a:t>
            </a:r>
            <a:endParaRPr lang="en-US"/>
          </a:p>
        </p:txBody>
      </p:sp>
      <p:sp>
        <p:nvSpPr>
          <p:cNvPr id="8" name="Text Box 7"/>
          <p:cNvSpPr txBox="1"/>
          <p:nvPr/>
        </p:nvSpPr>
        <p:spPr>
          <a:xfrm>
            <a:off x="1424305" y="3973830"/>
            <a:ext cx="366395" cy="368300"/>
          </a:xfrm>
          <a:prstGeom prst="rect">
            <a:avLst/>
          </a:prstGeom>
          <a:noFill/>
        </p:spPr>
        <p:txBody>
          <a:bodyPr wrap="square" rtlCol="0">
            <a:spAutoFit/>
          </a:bodyPr>
          <a:p>
            <a:r>
              <a:rPr lang="en-US"/>
              <a:t>1</a:t>
            </a:r>
            <a:endParaRPr lang="en-US"/>
          </a:p>
        </p:txBody>
      </p:sp>
      <p:graphicFrame>
        <p:nvGraphicFramePr>
          <p:cNvPr id="9" name="Table 8"/>
          <p:cNvGraphicFramePr/>
          <p:nvPr/>
        </p:nvGraphicFramePr>
        <p:xfrm>
          <a:off x="6524625" y="3533775"/>
          <a:ext cx="1129665" cy="2926080"/>
        </p:xfrm>
        <a:graphic>
          <a:graphicData uri="http://schemas.openxmlformats.org/drawingml/2006/table">
            <a:tbl>
              <a:tblPr firstRow="1" bandRow="1">
                <a:tableStyleId>{5C22544A-7EE6-4342-B048-85BDC9FD1C3A}</a:tableStyleId>
              </a:tblPr>
              <a:tblGrid>
                <a:gridCol w="1129665"/>
              </a:tblGrid>
              <a:tr h="365760">
                <a:tc>
                  <a:txBody>
                    <a:bodyPr/>
                    <a:p>
                      <a:pPr>
                        <a:buNone/>
                      </a:pPr>
                      <a:r>
                        <a:rPr lang="en-US"/>
                        <a:t>0         1</a:t>
                      </a:r>
                      <a:endParaRPr lang="en-US"/>
                    </a:p>
                  </a:txBody>
                  <a:tcPr/>
                </a:tc>
              </a:tr>
              <a:tr h="365760">
                <a:tc>
                  <a:txBody>
                    <a:bodyPr/>
                    <a:p>
                      <a:pPr>
                        <a:buNone/>
                      </a:pPr>
                      <a:r>
                        <a:rPr lang="en-US"/>
                        <a:t>2         3</a:t>
                      </a:r>
                      <a:endParaRPr lang="en-US"/>
                    </a:p>
                  </a:txBody>
                  <a:tcPr/>
                </a:tc>
              </a:tr>
              <a:tr h="365760">
                <a:tc>
                  <a:txBody>
                    <a:bodyPr/>
                    <a:p>
                      <a:pPr>
                        <a:buNone/>
                      </a:pPr>
                      <a:r>
                        <a:rPr lang="en-US"/>
                        <a:t>4         5</a:t>
                      </a:r>
                      <a:endParaRPr lang="en-US"/>
                    </a:p>
                  </a:txBody>
                  <a:tcPr/>
                </a:tc>
              </a:tr>
              <a:tr h="365760">
                <a:tc>
                  <a:txBody>
                    <a:bodyPr/>
                    <a:p>
                      <a:pPr>
                        <a:buNone/>
                      </a:pPr>
                      <a:r>
                        <a:rPr lang="en-US"/>
                        <a:t>6         7</a:t>
                      </a:r>
                      <a:endParaRPr lang="en-US"/>
                    </a:p>
                  </a:txBody>
                  <a:tcPr/>
                </a:tc>
              </a:tr>
              <a:tr h="365760">
                <a:tc>
                  <a:txBody>
                    <a:bodyPr/>
                    <a:p>
                      <a:pPr>
                        <a:buNone/>
                      </a:pPr>
                      <a:r>
                        <a:rPr lang="en-US"/>
                        <a:t>8         </a:t>
                      </a:r>
                      <a:r>
                        <a:rPr lang="en-US" b="1">
                          <a:solidFill>
                            <a:srgbClr val="FF0000"/>
                          </a:solidFill>
                        </a:rPr>
                        <a:t>9</a:t>
                      </a:r>
                      <a:endParaRPr lang="en-US" b="1">
                        <a:solidFill>
                          <a:srgbClr val="FF0000"/>
                        </a:solidFill>
                      </a:endParaRPr>
                    </a:p>
                  </a:txBody>
                  <a:tcPr/>
                </a:tc>
              </a:tr>
              <a:tr h="365760">
                <a:tc>
                  <a:txBody>
                    <a:bodyPr/>
                    <a:p>
                      <a:pPr>
                        <a:buNone/>
                      </a:pPr>
                      <a:r>
                        <a:rPr lang="en-US"/>
                        <a:t>10       11</a:t>
                      </a:r>
                      <a:endParaRPr lang="en-US"/>
                    </a:p>
                  </a:txBody>
                  <a:tcPr/>
                </a:tc>
              </a:tr>
              <a:tr h="365760">
                <a:tc>
                  <a:txBody>
                    <a:bodyPr/>
                    <a:p>
                      <a:pPr>
                        <a:buNone/>
                      </a:pPr>
                      <a:r>
                        <a:rPr lang="en-US"/>
                        <a:t>12      13</a:t>
                      </a:r>
                      <a:endParaRPr lang="en-US"/>
                    </a:p>
                  </a:txBody>
                  <a:tcPr/>
                </a:tc>
              </a:tr>
              <a:tr h="365760">
                <a:tc>
                  <a:txBody>
                    <a:bodyPr/>
                    <a:p>
                      <a:pPr>
                        <a:buNone/>
                      </a:pPr>
                      <a:r>
                        <a:rPr lang="en-US"/>
                        <a:t>14      15</a:t>
                      </a:r>
                      <a:endParaRPr lang="en-US"/>
                    </a:p>
                  </a:txBody>
                  <a:tcPr/>
                </a:tc>
              </a:tr>
            </a:tbl>
          </a:graphicData>
        </a:graphic>
      </p:graphicFrame>
      <p:sp>
        <p:nvSpPr>
          <p:cNvPr id="10" name="Text Box 9"/>
          <p:cNvSpPr txBox="1"/>
          <p:nvPr/>
        </p:nvSpPr>
        <p:spPr>
          <a:xfrm>
            <a:off x="6198870" y="3473450"/>
            <a:ext cx="325755" cy="3046095"/>
          </a:xfrm>
          <a:prstGeom prst="rect">
            <a:avLst/>
          </a:prstGeom>
          <a:noFill/>
        </p:spPr>
        <p:txBody>
          <a:bodyPr wrap="square" rtlCol="0">
            <a:spAutoFit/>
          </a:bodyPr>
          <a:p>
            <a:r>
              <a:rPr lang="en-US" sz="2400"/>
              <a:t>0</a:t>
            </a:r>
            <a:endParaRPr lang="en-US" sz="2400"/>
          </a:p>
          <a:p>
            <a:r>
              <a:rPr lang="en-US" sz="2400"/>
              <a:t>1</a:t>
            </a:r>
            <a:endParaRPr lang="en-US" sz="2400"/>
          </a:p>
          <a:p>
            <a:r>
              <a:rPr lang="en-US" sz="2400" b="1">
                <a:gradFill>
                  <a:gsLst>
                    <a:gs pos="0">
                      <a:srgbClr val="007BD3"/>
                    </a:gs>
                    <a:gs pos="100000">
                      <a:srgbClr val="034373"/>
                    </a:gs>
                  </a:gsLst>
                  <a:lin scaled="0"/>
                </a:gradFill>
              </a:rPr>
              <a:t>2</a:t>
            </a:r>
            <a:endParaRPr lang="en-US" sz="2400" b="1">
              <a:gradFill>
                <a:gsLst>
                  <a:gs pos="0">
                    <a:srgbClr val="007BD3"/>
                  </a:gs>
                  <a:gs pos="100000">
                    <a:srgbClr val="034373"/>
                  </a:gs>
                </a:gsLst>
                <a:lin scaled="0"/>
              </a:gradFill>
            </a:endParaRPr>
          </a:p>
          <a:p>
            <a:r>
              <a:rPr lang="en-US" sz="2400"/>
              <a:t>3</a:t>
            </a:r>
            <a:endParaRPr lang="en-US" sz="2400"/>
          </a:p>
          <a:p>
            <a:r>
              <a:rPr lang="en-US" sz="2400"/>
              <a:t>4</a:t>
            </a:r>
            <a:endParaRPr lang="en-US" sz="2400"/>
          </a:p>
          <a:p>
            <a:r>
              <a:rPr lang="en-US" sz="2400"/>
              <a:t>5</a:t>
            </a:r>
            <a:endParaRPr lang="en-US" sz="2400"/>
          </a:p>
          <a:p>
            <a:r>
              <a:rPr lang="en-US" sz="2400"/>
              <a:t>6</a:t>
            </a:r>
            <a:endParaRPr lang="en-US" sz="2400"/>
          </a:p>
          <a:p>
            <a:r>
              <a:rPr lang="en-US" sz="2400"/>
              <a:t>7</a:t>
            </a:r>
            <a:endParaRPr lang="en-US" sz="2400"/>
          </a:p>
        </p:txBody>
      </p:sp>
      <p:sp>
        <p:nvSpPr>
          <p:cNvPr id="11" name="Text Box 10"/>
          <p:cNvSpPr txBox="1"/>
          <p:nvPr/>
        </p:nvSpPr>
        <p:spPr>
          <a:xfrm>
            <a:off x="5816600" y="3105150"/>
            <a:ext cx="1089660" cy="368300"/>
          </a:xfrm>
          <a:prstGeom prst="rect">
            <a:avLst/>
          </a:prstGeom>
          <a:noFill/>
        </p:spPr>
        <p:txBody>
          <a:bodyPr wrap="square" rtlCol="0">
            <a:spAutoFit/>
          </a:bodyPr>
          <a:p>
            <a:r>
              <a:rPr lang="en-US"/>
              <a:t>frame no</a:t>
            </a:r>
            <a:endParaRPr lang="en-US"/>
          </a:p>
        </p:txBody>
      </p:sp>
      <p:sp>
        <p:nvSpPr>
          <p:cNvPr id="12" name="Text Box 11"/>
          <p:cNvSpPr txBox="1"/>
          <p:nvPr/>
        </p:nvSpPr>
        <p:spPr>
          <a:xfrm>
            <a:off x="9110980" y="3250565"/>
            <a:ext cx="2617470" cy="1198880"/>
          </a:xfrm>
          <a:prstGeom prst="rect">
            <a:avLst/>
          </a:prstGeom>
          <a:noFill/>
        </p:spPr>
        <p:txBody>
          <a:bodyPr wrap="square" rtlCol="0">
            <a:spAutoFit/>
          </a:bodyPr>
          <a:p>
            <a:r>
              <a:rPr lang="en-US" b="1"/>
              <a:t>Memory size=16B</a:t>
            </a:r>
            <a:endParaRPr lang="en-US" b="1"/>
          </a:p>
          <a:p>
            <a:r>
              <a:rPr lang="en-US" b="1"/>
              <a:t>Frame Size=2B</a:t>
            </a:r>
            <a:endParaRPr lang="en-US" b="1"/>
          </a:p>
          <a:p>
            <a:r>
              <a:rPr lang="en-US" b="1"/>
              <a:t>no.of frame=16/2=8 frames</a:t>
            </a:r>
            <a:endParaRPr lang="en-US" b="1"/>
          </a:p>
        </p:txBody>
      </p:sp>
      <p:sp>
        <p:nvSpPr>
          <p:cNvPr id="16" name="Text Box 15"/>
          <p:cNvSpPr txBox="1"/>
          <p:nvPr/>
        </p:nvSpPr>
        <p:spPr>
          <a:xfrm>
            <a:off x="7654290" y="3533775"/>
            <a:ext cx="1089660" cy="368300"/>
          </a:xfrm>
          <a:prstGeom prst="rect">
            <a:avLst/>
          </a:prstGeom>
          <a:noFill/>
        </p:spPr>
        <p:txBody>
          <a:bodyPr wrap="square" rtlCol="0">
            <a:spAutoFit/>
          </a:bodyPr>
          <a:p>
            <a:r>
              <a:rPr lang="en-US"/>
              <a:t>Filled</a:t>
            </a:r>
            <a:endParaRPr lang="en-US"/>
          </a:p>
        </p:txBody>
      </p:sp>
      <p:sp>
        <p:nvSpPr>
          <p:cNvPr id="17" name="Text Box 16"/>
          <p:cNvSpPr txBox="1"/>
          <p:nvPr/>
        </p:nvSpPr>
        <p:spPr>
          <a:xfrm>
            <a:off x="7654290" y="3973830"/>
            <a:ext cx="1089660" cy="368300"/>
          </a:xfrm>
          <a:prstGeom prst="rect">
            <a:avLst/>
          </a:prstGeom>
          <a:noFill/>
        </p:spPr>
        <p:txBody>
          <a:bodyPr wrap="square" rtlCol="0">
            <a:spAutoFit/>
          </a:bodyPr>
          <a:p>
            <a:r>
              <a:rPr lang="en-US"/>
              <a:t>Filled</a:t>
            </a:r>
            <a:endParaRPr lang="en-US"/>
          </a:p>
        </p:txBody>
      </p:sp>
      <p:sp>
        <p:nvSpPr>
          <p:cNvPr id="18" name="Text Box 17"/>
          <p:cNvSpPr txBox="1"/>
          <p:nvPr/>
        </p:nvSpPr>
        <p:spPr>
          <a:xfrm>
            <a:off x="7654290" y="5285105"/>
            <a:ext cx="1089660" cy="368300"/>
          </a:xfrm>
          <a:prstGeom prst="rect">
            <a:avLst/>
          </a:prstGeom>
          <a:noFill/>
        </p:spPr>
        <p:txBody>
          <a:bodyPr wrap="square" rtlCol="0">
            <a:spAutoFit/>
          </a:bodyPr>
          <a:p>
            <a:r>
              <a:rPr lang="en-US"/>
              <a:t>Filled</a:t>
            </a:r>
            <a:endParaRPr lang="en-US"/>
          </a:p>
        </p:txBody>
      </p:sp>
      <p:sp>
        <p:nvSpPr>
          <p:cNvPr id="19" name="Text Box 18"/>
          <p:cNvSpPr txBox="1"/>
          <p:nvPr/>
        </p:nvSpPr>
        <p:spPr>
          <a:xfrm>
            <a:off x="7654290" y="4629785"/>
            <a:ext cx="1089660" cy="368300"/>
          </a:xfrm>
          <a:prstGeom prst="rect">
            <a:avLst/>
          </a:prstGeom>
          <a:noFill/>
        </p:spPr>
        <p:txBody>
          <a:bodyPr wrap="square" rtlCol="0">
            <a:spAutoFit/>
          </a:bodyPr>
          <a:p>
            <a:r>
              <a:rPr lang="en-US"/>
              <a:t>Filled</a:t>
            </a:r>
            <a:endParaRPr lang="en-US"/>
          </a:p>
        </p:txBody>
      </p:sp>
      <p:sp>
        <p:nvSpPr>
          <p:cNvPr id="20" name="Text Box 19"/>
          <p:cNvSpPr txBox="1"/>
          <p:nvPr/>
        </p:nvSpPr>
        <p:spPr>
          <a:xfrm>
            <a:off x="7654290" y="4261485"/>
            <a:ext cx="1089660" cy="368300"/>
          </a:xfrm>
          <a:prstGeom prst="rect">
            <a:avLst/>
          </a:prstGeom>
          <a:noFill/>
        </p:spPr>
        <p:txBody>
          <a:bodyPr wrap="square" rtlCol="0">
            <a:spAutoFit/>
          </a:bodyPr>
          <a:p>
            <a:r>
              <a:rPr lang="en-US" b="1">
                <a:gradFill>
                  <a:gsLst>
                    <a:gs pos="0">
                      <a:srgbClr val="007BD3"/>
                    </a:gs>
                    <a:gs pos="100000">
                      <a:srgbClr val="034373"/>
                    </a:gs>
                  </a:gsLst>
                  <a:lin scaled="0"/>
                </a:gradFill>
              </a:rPr>
              <a:t>P0</a:t>
            </a:r>
            <a:endParaRPr lang="en-US" b="1">
              <a:gradFill>
                <a:gsLst>
                  <a:gs pos="0">
                    <a:srgbClr val="007BD3"/>
                  </a:gs>
                  <a:gs pos="100000">
                    <a:srgbClr val="034373"/>
                  </a:gs>
                </a:gsLst>
                <a:lin scaled="0"/>
              </a:gradFill>
            </a:endParaRPr>
          </a:p>
        </p:txBody>
      </p:sp>
      <p:sp>
        <p:nvSpPr>
          <p:cNvPr id="21" name="Text Box 20"/>
          <p:cNvSpPr txBox="1"/>
          <p:nvPr/>
        </p:nvSpPr>
        <p:spPr>
          <a:xfrm>
            <a:off x="7654290" y="4998085"/>
            <a:ext cx="1089660" cy="368300"/>
          </a:xfrm>
          <a:prstGeom prst="rect">
            <a:avLst/>
          </a:prstGeom>
          <a:noFill/>
        </p:spPr>
        <p:txBody>
          <a:bodyPr wrap="square" rtlCol="0">
            <a:spAutoFit/>
          </a:bodyPr>
          <a:p>
            <a:r>
              <a:rPr lang="en-US"/>
              <a:t>P1</a:t>
            </a:r>
            <a:endParaRPr lang="en-US"/>
          </a:p>
        </p:txBody>
      </p:sp>
      <p:sp>
        <p:nvSpPr>
          <p:cNvPr id="22" name="Oval 21"/>
          <p:cNvSpPr/>
          <p:nvPr/>
        </p:nvSpPr>
        <p:spPr>
          <a:xfrm>
            <a:off x="7242175" y="2432050"/>
            <a:ext cx="1217295"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CPU</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aphicFrame>
        <p:nvGraphicFramePr>
          <p:cNvPr id="27" name="Content Placeholder 26"/>
          <p:cNvGraphicFramePr/>
          <p:nvPr>
            <p:ph idx="1"/>
          </p:nvPr>
        </p:nvGraphicFramePr>
        <p:xfrm>
          <a:off x="3879215" y="3593465"/>
          <a:ext cx="567690" cy="767080"/>
        </p:xfrm>
        <a:graphic>
          <a:graphicData uri="http://schemas.openxmlformats.org/drawingml/2006/table">
            <a:tbl>
              <a:tblPr firstRow="1" bandRow="1">
                <a:tableStyleId>{5C22544A-7EE6-4342-B048-85BDC9FD1C3A}</a:tableStyleId>
              </a:tblPr>
              <a:tblGrid>
                <a:gridCol w="567690"/>
              </a:tblGrid>
              <a:tr h="383540">
                <a:tc>
                  <a:txBody>
                    <a:bodyPr/>
                    <a:p>
                      <a:pPr>
                        <a:buNone/>
                      </a:pPr>
                      <a:r>
                        <a:rPr lang="en-US">
                          <a:solidFill>
                            <a:srgbClr val="0070C0"/>
                          </a:solidFill>
                        </a:rPr>
                        <a:t>F2</a:t>
                      </a:r>
                      <a:endParaRPr lang="en-US">
                        <a:solidFill>
                          <a:srgbClr val="0070C0"/>
                        </a:solidFill>
                      </a:endParaRPr>
                    </a:p>
                  </a:txBody>
                  <a:tcPr/>
                </a:tc>
              </a:tr>
              <a:tr h="383540">
                <a:tc>
                  <a:txBody>
                    <a:bodyPr/>
                    <a:p>
                      <a:pPr>
                        <a:buNone/>
                      </a:pPr>
                      <a:endParaRPr lang="en-US"/>
                    </a:p>
                  </a:txBody>
                  <a:tcPr/>
                </a:tc>
              </a:tr>
            </a:tbl>
          </a:graphicData>
        </a:graphic>
      </p:graphicFrame>
      <p:sp>
        <p:nvSpPr>
          <p:cNvPr id="29" name="Text Box 28"/>
          <p:cNvSpPr txBox="1"/>
          <p:nvPr/>
        </p:nvSpPr>
        <p:spPr>
          <a:xfrm>
            <a:off x="3646170" y="3225165"/>
            <a:ext cx="2347595" cy="368300"/>
          </a:xfrm>
          <a:prstGeom prst="rect">
            <a:avLst/>
          </a:prstGeom>
          <a:noFill/>
        </p:spPr>
        <p:txBody>
          <a:bodyPr wrap="square" rtlCol="0">
            <a:spAutoFit/>
          </a:bodyPr>
          <a:p>
            <a:r>
              <a:rPr lang="en-US"/>
              <a:t>Page Table of P1</a:t>
            </a:r>
            <a:endParaRPr lang="en-US"/>
          </a:p>
        </p:txBody>
      </p:sp>
      <p:sp>
        <p:nvSpPr>
          <p:cNvPr id="31" name="Text Box 30"/>
          <p:cNvSpPr txBox="1"/>
          <p:nvPr/>
        </p:nvSpPr>
        <p:spPr>
          <a:xfrm>
            <a:off x="3425190" y="3992245"/>
            <a:ext cx="366395" cy="368300"/>
          </a:xfrm>
          <a:prstGeom prst="rect">
            <a:avLst/>
          </a:prstGeom>
          <a:noFill/>
        </p:spPr>
        <p:txBody>
          <a:bodyPr wrap="square" rtlCol="0">
            <a:spAutoFit/>
          </a:bodyPr>
          <a:p>
            <a:r>
              <a:rPr lang="en-US"/>
              <a:t>1</a:t>
            </a:r>
            <a:endParaRPr lang="en-US"/>
          </a:p>
        </p:txBody>
      </p:sp>
      <p:sp>
        <p:nvSpPr>
          <p:cNvPr id="32" name="Text Box 31"/>
          <p:cNvSpPr txBox="1"/>
          <p:nvPr/>
        </p:nvSpPr>
        <p:spPr>
          <a:xfrm>
            <a:off x="3502025" y="3618865"/>
            <a:ext cx="366395" cy="368300"/>
          </a:xfrm>
          <a:prstGeom prst="rect">
            <a:avLst/>
          </a:prstGeom>
          <a:noFill/>
        </p:spPr>
        <p:txBody>
          <a:bodyPr wrap="square" rtlCol="0">
            <a:spAutoFit/>
          </a:bodyPr>
          <a:p>
            <a:r>
              <a:rPr lang="en-US"/>
              <a:t>0</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itle 27"/>
          <p:cNvSpPr>
            <a:spLocks noGrp="1"/>
          </p:cNvSpPr>
          <p:nvPr>
            <p:ph type="title"/>
          </p:nvPr>
        </p:nvSpPr>
        <p:spPr/>
        <p:txBody>
          <a:bodyPr/>
          <a:p>
            <a:endParaRPr lang="en-US"/>
          </a:p>
        </p:txBody>
      </p:sp>
      <p:sp>
        <p:nvSpPr>
          <p:cNvPr id="14" name="Text Box 13"/>
          <p:cNvSpPr txBox="1"/>
          <p:nvPr/>
        </p:nvSpPr>
        <p:spPr>
          <a:xfrm>
            <a:off x="1106805" y="1510030"/>
            <a:ext cx="5157470" cy="1476375"/>
          </a:xfrm>
          <a:prstGeom prst="rect">
            <a:avLst/>
          </a:prstGeom>
          <a:noFill/>
        </p:spPr>
        <p:txBody>
          <a:bodyPr wrap="square" rtlCol="0">
            <a:spAutoFit/>
          </a:bodyPr>
          <a:p>
            <a:r>
              <a:rPr lang="en-US"/>
              <a:t>Page Table contains the frames no where that page are actually present in the Main Memory</a:t>
            </a:r>
            <a:endParaRPr lang="en-US"/>
          </a:p>
          <a:p>
            <a:r>
              <a:rPr lang="en-US"/>
              <a:t>Here every process have its own page table.</a:t>
            </a:r>
            <a:endParaRPr lang="en-US"/>
          </a:p>
          <a:p>
            <a:r>
              <a:rPr lang="en-US"/>
              <a:t>Enteries of Page table =No. of page in that  process</a:t>
            </a:r>
            <a:endParaRPr lang="en-US"/>
          </a:p>
        </p:txBody>
      </p:sp>
      <p:graphicFrame>
        <p:nvGraphicFramePr>
          <p:cNvPr id="4" name="Table 3"/>
          <p:cNvGraphicFramePr/>
          <p:nvPr/>
        </p:nvGraphicFramePr>
        <p:xfrm>
          <a:off x="1808480" y="3618865"/>
          <a:ext cx="1414780" cy="741680"/>
        </p:xfrm>
        <a:graphic>
          <a:graphicData uri="http://schemas.openxmlformats.org/drawingml/2006/table">
            <a:tbl>
              <a:tblPr firstRow="1" bandRow="1">
                <a:tableStyleId>{5C22544A-7EE6-4342-B048-85BDC9FD1C3A}</a:tableStyleId>
              </a:tblPr>
              <a:tblGrid>
                <a:gridCol w="1414780"/>
              </a:tblGrid>
              <a:tr h="370840">
                <a:tc>
                  <a:txBody>
                    <a:bodyPr/>
                    <a:p>
                      <a:pPr>
                        <a:buNone/>
                      </a:pPr>
                      <a:r>
                        <a:rPr lang="en-US"/>
                        <a:t>0             1</a:t>
                      </a:r>
                      <a:endParaRPr lang="en-US"/>
                    </a:p>
                  </a:txBody>
                  <a:tcPr/>
                </a:tc>
              </a:tr>
              <a:tr h="370840">
                <a:tc>
                  <a:txBody>
                    <a:bodyPr/>
                    <a:p>
                      <a:pPr>
                        <a:buNone/>
                      </a:pPr>
                      <a:r>
                        <a:rPr lang="en-US"/>
                        <a:t>2             </a:t>
                      </a:r>
                      <a:r>
                        <a:rPr lang="en-US" b="1">
                          <a:solidFill>
                            <a:srgbClr val="FF0000"/>
                          </a:solidFill>
                        </a:rPr>
                        <a:t> 3</a:t>
                      </a:r>
                      <a:endParaRPr lang="en-US" b="1">
                        <a:solidFill>
                          <a:srgbClr val="FF0000"/>
                        </a:solidFill>
                      </a:endParaRPr>
                    </a:p>
                  </a:txBody>
                  <a:tcPr/>
                </a:tc>
              </a:tr>
            </a:tbl>
          </a:graphicData>
        </a:graphic>
      </p:graphicFrame>
      <p:sp>
        <p:nvSpPr>
          <p:cNvPr id="5" name="Oval 4"/>
          <p:cNvSpPr/>
          <p:nvPr/>
        </p:nvSpPr>
        <p:spPr>
          <a:xfrm>
            <a:off x="2174240" y="4554220"/>
            <a:ext cx="549910"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291590" y="3148330"/>
            <a:ext cx="1089660" cy="368300"/>
          </a:xfrm>
          <a:prstGeom prst="rect">
            <a:avLst/>
          </a:prstGeom>
          <a:noFill/>
        </p:spPr>
        <p:txBody>
          <a:bodyPr wrap="square" rtlCol="0">
            <a:spAutoFit/>
          </a:bodyPr>
          <a:p>
            <a:r>
              <a:rPr lang="en-US"/>
              <a:t>page no</a:t>
            </a:r>
            <a:endParaRPr lang="en-US"/>
          </a:p>
        </p:txBody>
      </p:sp>
      <p:sp>
        <p:nvSpPr>
          <p:cNvPr id="7" name="Text Box 6"/>
          <p:cNvSpPr txBox="1"/>
          <p:nvPr/>
        </p:nvSpPr>
        <p:spPr>
          <a:xfrm>
            <a:off x="1475105" y="3606800"/>
            <a:ext cx="325755" cy="368300"/>
          </a:xfrm>
          <a:prstGeom prst="rect">
            <a:avLst/>
          </a:prstGeom>
          <a:noFill/>
        </p:spPr>
        <p:txBody>
          <a:bodyPr wrap="square" rtlCol="0">
            <a:spAutoFit/>
          </a:bodyPr>
          <a:p>
            <a:r>
              <a:rPr lang="en-US"/>
              <a:t>0</a:t>
            </a:r>
            <a:endParaRPr lang="en-US"/>
          </a:p>
        </p:txBody>
      </p:sp>
      <p:sp>
        <p:nvSpPr>
          <p:cNvPr id="8" name="Text Box 7"/>
          <p:cNvSpPr txBox="1"/>
          <p:nvPr/>
        </p:nvSpPr>
        <p:spPr>
          <a:xfrm>
            <a:off x="1424305" y="3973830"/>
            <a:ext cx="366395" cy="368300"/>
          </a:xfrm>
          <a:prstGeom prst="rect">
            <a:avLst/>
          </a:prstGeom>
          <a:noFill/>
        </p:spPr>
        <p:txBody>
          <a:bodyPr wrap="square" rtlCol="0">
            <a:spAutoFit/>
          </a:bodyPr>
          <a:p>
            <a:r>
              <a:rPr lang="en-US"/>
              <a:t>1</a:t>
            </a:r>
            <a:endParaRPr lang="en-US"/>
          </a:p>
        </p:txBody>
      </p:sp>
      <p:graphicFrame>
        <p:nvGraphicFramePr>
          <p:cNvPr id="9" name="Table 8"/>
          <p:cNvGraphicFramePr/>
          <p:nvPr/>
        </p:nvGraphicFramePr>
        <p:xfrm>
          <a:off x="6524625" y="3533775"/>
          <a:ext cx="1129665" cy="2926080"/>
        </p:xfrm>
        <a:graphic>
          <a:graphicData uri="http://schemas.openxmlformats.org/drawingml/2006/table">
            <a:tbl>
              <a:tblPr firstRow="1" bandRow="1">
                <a:tableStyleId>{5C22544A-7EE6-4342-B048-85BDC9FD1C3A}</a:tableStyleId>
              </a:tblPr>
              <a:tblGrid>
                <a:gridCol w="1129665"/>
              </a:tblGrid>
              <a:tr h="365760">
                <a:tc>
                  <a:txBody>
                    <a:bodyPr/>
                    <a:p>
                      <a:pPr>
                        <a:buNone/>
                      </a:pPr>
                      <a:r>
                        <a:rPr lang="en-US"/>
                        <a:t>0         1</a:t>
                      </a:r>
                      <a:endParaRPr lang="en-US"/>
                    </a:p>
                  </a:txBody>
                  <a:tcPr/>
                </a:tc>
              </a:tr>
              <a:tr h="365760">
                <a:tc>
                  <a:txBody>
                    <a:bodyPr/>
                    <a:p>
                      <a:pPr>
                        <a:buNone/>
                      </a:pPr>
                      <a:r>
                        <a:rPr lang="en-US"/>
                        <a:t>2         3</a:t>
                      </a:r>
                      <a:endParaRPr lang="en-US"/>
                    </a:p>
                  </a:txBody>
                  <a:tcPr/>
                </a:tc>
              </a:tr>
              <a:tr h="365760">
                <a:tc>
                  <a:txBody>
                    <a:bodyPr/>
                    <a:p>
                      <a:pPr>
                        <a:buNone/>
                      </a:pPr>
                      <a:r>
                        <a:rPr lang="en-US"/>
                        <a:t>4         5</a:t>
                      </a:r>
                      <a:endParaRPr lang="en-US"/>
                    </a:p>
                  </a:txBody>
                  <a:tcPr/>
                </a:tc>
              </a:tr>
              <a:tr h="365760">
                <a:tc>
                  <a:txBody>
                    <a:bodyPr/>
                    <a:p>
                      <a:pPr>
                        <a:buNone/>
                      </a:pPr>
                      <a:r>
                        <a:rPr lang="en-US"/>
                        <a:t>6         7</a:t>
                      </a:r>
                      <a:endParaRPr lang="en-US"/>
                    </a:p>
                  </a:txBody>
                  <a:tcPr/>
                </a:tc>
              </a:tr>
              <a:tr h="365760">
                <a:tc>
                  <a:txBody>
                    <a:bodyPr/>
                    <a:p>
                      <a:pPr>
                        <a:buNone/>
                      </a:pPr>
                      <a:r>
                        <a:rPr lang="en-US"/>
                        <a:t>8         </a:t>
                      </a:r>
                      <a:r>
                        <a:rPr lang="en-US" b="1">
                          <a:solidFill>
                            <a:srgbClr val="FF0000"/>
                          </a:solidFill>
                        </a:rPr>
                        <a:t>9</a:t>
                      </a:r>
                      <a:endParaRPr lang="en-US" b="1">
                        <a:solidFill>
                          <a:srgbClr val="FF0000"/>
                        </a:solidFill>
                      </a:endParaRPr>
                    </a:p>
                  </a:txBody>
                  <a:tcPr/>
                </a:tc>
              </a:tr>
              <a:tr h="365760">
                <a:tc>
                  <a:txBody>
                    <a:bodyPr/>
                    <a:p>
                      <a:pPr>
                        <a:buNone/>
                      </a:pPr>
                      <a:r>
                        <a:rPr lang="en-US"/>
                        <a:t>10       11</a:t>
                      </a:r>
                      <a:endParaRPr lang="en-US"/>
                    </a:p>
                  </a:txBody>
                  <a:tcPr/>
                </a:tc>
              </a:tr>
              <a:tr h="365760">
                <a:tc>
                  <a:txBody>
                    <a:bodyPr/>
                    <a:p>
                      <a:pPr>
                        <a:buNone/>
                      </a:pPr>
                      <a:r>
                        <a:rPr lang="en-US"/>
                        <a:t>12      13</a:t>
                      </a:r>
                      <a:endParaRPr lang="en-US"/>
                    </a:p>
                  </a:txBody>
                  <a:tcPr/>
                </a:tc>
              </a:tr>
              <a:tr h="365760">
                <a:tc>
                  <a:txBody>
                    <a:bodyPr/>
                    <a:p>
                      <a:pPr>
                        <a:buNone/>
                      </a:pPr>
                      <a:r>
                        <a:rPr lang="en-US"/>
                        <a:t>14      15</a:t>
                      </a:r>
                      <a:endParaRPr lang="en-US"/>
                    </a:p>
                  </a:txBody>
                  <a:tcPr/>
                </a:tc>
              </a:tr>
            </a:tbl>
          </a:graphicData>
        </a:graphic>
      </p:graphicFrame>
      <p:sp>
        <p:nvSpPr>
          <p:cNvPr id="10" name="Text Box 9"/>
          <p:cNvSpPr txBox="1"/>
          <p:nvPr/>
        </p:nvSpPr>
        <p:spPr>
          <a:xfrm>
            <a:off x="6198870" y="3473450"/>
            <a:ext cx="325755" cy="3046095"/>
          </a:xfrm>
          <a:prstGeom prst="rect">
            <a:avLst/>
          </a:prstGeom>
          <a:noFill/>
        </p:spPr>
        <p:txBody>
          <a:bodyPr wrap="square" rtlCol="0">
            <a:spAutoFit/>
          </a:bodyPr>
          <a:p>
            <a:r>
              <a:rPr lang="en-US" sz="2400"/>
              <a:t>0</a:t>
            </a:r>
            <a:endParaRPr lang="en-US" sz="2400"/>
          </a:p>
          <a:p>
            <a:r>
              <a:rPr lang="en-US" sz="2400"/>
              <a:t>1</a:t>
            </a:r>
            <a:endParaRPr lang="en-US" sz="2400"/>
          </a:p>
          <a:p>
            <a:r>
              <a:rPr lang="en-US" sz="2400" b="1">
                <a:gradFill>
                  <a:gsLst>
                    <a:gs pos="0">
                      <a:srgbClr val="007BD3"/>
                    </a:gs>
                    <a:gs pos="100000">
                      <a:srgbClr val="034373"/>
                    </a:gs>
                  </a:gsLst>
                  <a:lin scaled="0"/>
                </a:gradFill>
              </a:rPr>
              <a:t>2</a:t>
            </a:r>
            <a:endParaRPr lang="en-US" sz="2400" b="1">
              <a:gradFill>
                <a:gsLst>
                  <a:gs pos="0">
                    <a:srgbClr val="007BD3"/>
                  </a:gs>
                  <a:gs pos="100000">
                    <a:srgbClr val="034373"/>
                  </a:gs>
                </a:gsLst>
                <a:lin scaled="0"/>
              </a:gradFill>
            </a:endParaRPr>
          </a:p>
          <a:p>
            <a:r>
              <a:rPr lang="en-US" sz="2400"/>
              <a:t>3</a:t>
            </a:r>
            <a:endParaRPr lang="en-US" sz="2400"/>
          </a:p>
          <a:p>
            <a:r>
              <a:rPr lang="en-US" sz="2400" b="1">
                <a:solidFill>
                  <a:srgbClr val="0070C0"/>
                </a:solidFill>
              </a:rPr>
              <a:t>4</a:t>
            </a:r>
            <a:endParaRPr lang="en-US" sz="2400" b="1">
              <a:solidFill>
                <a:srgbClr val="0070C0"/>
              </a:solidFill>
            </a:endParaRPr>
          </a:p>
          <a:p>
            <a:r>
              <a:rPr lang="en-US" sz="2400"/>
              <a:t>5</a:t>
            </a:r>
            <a:endParaRPr lang="en-US" sz="2400"/>
          </a:p>
          <a:p>
            <a:r>
              <a:rPr lang="en-US" sz="2400"/>
              <a:t>6</a:t>
            </a:r>
            <a:endParaRPr lang="en-US" sz="2400"/>
          </a:p>
          <a:p>
            <a:r>
              <a:rPr lang="en-US" sz="2400"/>
              <a:t>7</a:t>
            </a:r>
            <a:endParaRPr lang="en-US" sz="2400"/>
          </a:p>
        </p:txBody>
      </p:sp>
      <p:sp>
        <p:nvSpPr>
          <p:cNvPr id="11" name="Text Box 10"/>
          <p:cNvSpPr txBox="1"/>
          <p:nvPr/>
        </p:nvSpPr>
        <p:spPr>
          <a:xfrm>
            <a:off x="5816600" y="3105150"/>
            <a:ext cx="1089660" cy="368300"/>
          </a:xfrm>
          <a:prstGeom prst="rect">
            <a:avLst/>
          </a:prstGeom>
          <a:noFill/>
        </p:spPr>
        <p:txBody>
          <a:bodyPr wrap="square" rtlCol="0">
            <a:spAutoFit/>
          </a:bodyPr>
          <a:p>
            <a:r>
              <a:rPr lang="en-US"/>
              <a:t>frame no</a:t>
            </a:r>
            <a:endParaRPr lang="en-US"/>
          </a:p>
        </p:txBody>
      </p:sp>
      <p:sp>
        <p:nvSpPr>
          <p:cNvPr id="12" name="Text Box 11"/>
          <p:cNvSpPr txBox="1"/>
          <p:nvPr/>
        </p:nvSpPr>
        <p:spPr>
          <a:xfrm>
            <a:off x="9110980" y="3250565"/>
            <a:ext cx="2617470" cy="1198880"/>
          </a:xfrm>
          <a:prstGeom prst="rect">
            <a:avLst/>
          </a:prstGeom>
          <a:noFill/>
        </p:spPr>
        <p:txBody>
          <a:bodyPr wrap="square" rtlCol="0">
            <a:spAutoFit/>
          </a:bodyPr>
          <a:p>
            <a:r>
              <a:rPr lang="en-US" b="1"/>
              <a:t>Memory size=16B</a:t>
            </a:r>
            <a:endParaRPr lang="en-US" b="1"/>
          </a:p>
          <a:p>
            <a:r>
              <a:rPr lang="en-US" b="1"/>
              <a:t>Frame Size=2B</a:t>
            </a:r>
            <a:endParaRPr lang="en-US" b="1"/>
          </a:p>
          <a:p>
            <a:r>
              <a:rPr lang="en-US" b="1"/>
              <a:t>no.of frame=16/2=8 frames</a:t>
            </a:r>
            <a:endParaRPr lang="en-US" b="1"/>
          </a:p>
        </p:txBody>
      </p:sp>
      <p:sp>
        <p:nvSpPr>
          <p:cNvPr id="16" name="Text Box 15"/>
          <p:cNvSpPr txBox="1"/>
          <p:nvPr/>
        </p:nvSpPr>
        <p:spPr>
          <a:xfrm>
            <a:off x="7654290" y="3533775"/>
            <a:ext cx="1089660" cy="368300"/>
          </a:xfrm>
          <a:prstGeom prst="rect">
            <a:avLst/>
          </a:prstGeom>
          <a:noFill/>
        </p:spPr>
        <p:txBody>
          <a:bodyPr wrap="square" rtlCol="0">
            <a:spAutoFit/>
          </a:bodyPr>
          <a:p>
            <a:r>
              <a:rPr lang="en-US"/>
              <a:t>Filled</a:t>
            </a:r>
            <a:endParaRPr lang="en-US"/>
          </a:p>
        </p:txBody>
      </p:sp>
      <p:sp>
        <p:nvSpPr>
          <p:cNvPr id="17" name="Text Box 16"/>
          <p:cNvSpPr txBox="1"/>
          <p:nvPr/>
        </p:nvSpPr>
        <p:spPr>
          <a:xfrm>
            <a:off x="7654290" y="3973830"/>
            <a:ext cx="1089660" cy="368300"/>
          </a:xfrm>
          <a:prstGeom prst="rect">
            <a:avLst/>
          </a:prstGeom>
          <a:noFill/>
        </p:spPr>
        <p:txBody>
          <a:bodyPr wrap="square" rtlCol="0">
            <a:spAutoFit/>
          </a:bodyPr>
          <a:p>
            <a:r>
              <a:rPr lang="en-US"/>
              <a:t>Filled</a:t>
            </a:r>
            <a:endParaRPr lang="en-US"/>
          </a:p>
        </p:txBody>
      </p:sp>
      <p:sp>
        <p:nvSpPr>
          <p:cNvPr id="18" name="Text Box 17"/>
          <p:cNvSpPr txBox="1"/>
          <p:nvPr/>
        </p:nvSpPr>
        <p:spPr>
          <a:xfrm>
            <a:off x="7654290" y="5285105"/>
            <a:ext cx="1089660" cy="368300"/>
          </a:xfrm>
          <a:prstGeom prst="rect">
            <a:avLst/>
          </a:prstGeom>
          <a:noFill/>
        </p:spPr>
        <p:txBody>
          <a:bodyPr wrap="square" rtlCol="0">
            <a:spAutoFit/>
          </a:bodyPr>
          <a:p>
            <a:r>
              <a:rPr lang="en-US"/>
              <a:t>Filled</a:t>
            </a:r>
            <a:endParaRPr lang="en-US"/>
          </a:p>
        </p:txBody>
      </p:sp>
      <p:sp>
        <p:nvSpPr>
          <p:cNvPr id="19" name="Text Box 18"/>
          <p:cNvSpPr txBox="1"/>
          <p:nvPr/>
        </p:nvSpPr>
        <p:spPr>
          <a:xfrm>
            <a:off x="7654290" y="4629785"/>
            <a:ext cx="1089660" cy="368300"/>
          </a:xfrm>
          <a:prstGeom prst="rect">
            <a:avLst/>
          </a:prstGeom>
          <a:noFill/>
        </p:spPr>
        <p:txBody>
          <a:bodyPr wrap="square" rtlCol="0">
            <a:spAutoFit/>
          </a:bodyPr>
          <a:p>
            <a:r>
              <a:rPr lang="en-US"/>
              <a:t>Filled</a:t>
            </a:r>
            <a:endParaRPr lang="en-US"/>
          </a:p>
        </p:txBody>
      </p:sp>
      <p:sp>
        <p:nvSpPr>
          <p:cNvPr id="20" name="Text Box 19"/>
          <p:cNvSpPr txBox="1"/>
          <p:nvPr/>
        </p:nvSpPr>
        <p:spPr>
          <a:xfrm>
            <a:off x="7654290" y="4261485"/>
            <a:ext cx="1089660" cy="368300"/>
          </a:xfrm>
          <a:prstGeom prst="rect">
            <a:avLst/>
          </a:prstGeom>
          <a:noFill/>
        </p:spPr>
        <p:txBody>
          <a:bodyPr wrap="square" rtlCol="0">
            <a:spAutoFit/>
          </a:bodyPr>
          <a:p>
            <a:r>
              <a:rPr lang="en-US" b="1">
                <a:gradFill>
                  <a:gsLst>
                    <a:gs pos="0">
                      <a:srgbClr val="007BD3"/>
                    </a:gs>
                    <a:gs pos="100000">
                      <a:srgbClr val="034373"/>
                    </a:gs>
                  </a:gsLst>
                  <a:lin scaled="0"/>
                </a:gradFill>
              </a:rPr>
              <a:t>P0</a:t>
            </a:r>
            <a:endParaRPr lang="en-US" b="1">
              <a:gradFill>
                <a:gsLst>
                  <a:gs pos="0">
                    <a:srgbClr val="007BD3"/>
                  </a:gs>
                  <a:gs pos="100000">
                    <a:srgbClr val="034373"/>
                  </a:gs>
                </a:gsLst>
                <a:lin scaled="0"/>
              </a:gradFill>
            </a:endParaRPr>
          </a:p>
        </p:txBody>
      </p:sp>
      <p:sp>
        <p:nvSpPr>
          <p:cNvPr id="21" name="Text Box 20"/>
          <p:cNvSpPr txBox="1"/>
          <p:nvPr/>
        </p:nvSpPr>
        <p:spPr>
          <a:xfrm>
            <a:off x="7654290" y="4998085"/>
            <a:ext cx="1089660" cy="368300"/>
          </a:xfrm>
          <a:prstGeom prst="rect">
            <a:avLst/>
          </a:prstGeom>
          <a:noFill/>
        </p:spPr>
        <p:txBody>
          <a:bodyPr wrap="square" rtlCol="0">
            <a:spAutoFit/>
          </a:bodyPr>
          <a:p>
            <a:r>
              <a:rPr lang="en-US" b="1">
                <a:solidFill>
                  <a:srgbClr val="0070C0"/>
                </a:solidFill>
              </a:rPr>
              <a:t>P1</a:t>
            </a:r>
            <a:endParaRPr lang="en-US" b="1">
              <a:solidFill>
                <a:srgbClr val="0070C0"/>
              </a:solidFill>
            </a:endParaRPr>
          </a:p>
        </p:txBody>
      </p:sp>
      <p:sp>
        <p:nvSpPr>
          <p:cNvPr id="22" name="Oval 21"/>
          <p:cNvSpPr/>
          <p:nvPr/>
        </p:nvSpPr>
        <p:spPr>
          <a:xfrm>
            <a:off x="6906260" y="2585720"/>
            <a:ext cx="1217295"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CPU</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aphicFrame>
        <p:nvGraphicFramePr>
          <p:cNvPr id="27" name="Content Placeholder 26"/>
          <p:cNvGraphicFramePr/>
          <p:nvPr>
            <p:ph idx="1"/>
          </p:nvPr>
        </p:nvGraphicFramePr>
        <p:xfrm>
          <a:off x="3879215" y="3593465"/>
          <a:ext cx="567690" cy="767080"/>
        </p:xfrm>
        <a:graphic>
          <a:graphicData uri="http://schemas.openxmlformats.org/drawingml/2006/table">
            <a:tbl>
              <a:tblPr firstRow="1" bandRow="1">
                <a:tableStyleId>{5C22544A-7EE6-4342-B048-85BDC9FD1C3A}</a:tableStyleId>
              </a:tblPr>
              <a:tblGrid>
                <a:gridCol w="567690"/>
              </a:tblGrid>
              <a:tr h="383540">
                <a:tc>
                  <a:txBody>
                    <a:bodyPr/>
                    <a:p>
                      <a:pPr>
                        <a:buNone/>
                      </a:pPr>
                      <a:r>
                        <a:rPr lang="en-US">
                          <a:solidFill>
                            <a:srgbClr val="0070C0"/>
                          </a:solidFill>
                        </a:rPr>
                        <a:t>F2</a:t>
                      </a:r>
                      <a:endParaRPr lang="en-US">
                        <a:solidFill>
                          <a:srgbClr val="0070C0"/>
                        </a:solidFill>
                      </a:endParaRPr>
                    </a:p>
                  </a:txBody>
                  <a:tcPr/>
                </a:tc>
              </a:tr>
              <a:tr h="383540">
                <a:tc>
                  <a:txBody>
                    <a:bodyPr/>
                    <a:p>
                      <a:pPr>
                        <a:buNone/>
                      </a:pPr>
                      <a:r>
                        <a:rPr lang="en-US" b="1">
                          <a:solidFill>
                            <a:srgbClr val="0070C0"/>
                          </a:solidFill>
                        </a:rPr>
                        <a:t>F4</a:t>
                      </a:r>
                      <a:endParaRPr lang="en-US" b="1">
                        <a:solidFill>
                          <a:srgbClr val="0070C0"/>
                        </a:solidFill>
                      </a:endParaRPr>
                    </a:p>
                  </a:txBody>
                  <a:tcPr/>
                </a:tc>
              </a:tr>
            </a:tbl>
          </a:graphicData>
        </a:graphic>
      </p:graphicFrame>
      <p:sp>
        <p:nvSpPr>
          <p:cNvPr id="29" name="Text Box 28"/>
          <p:cNvSpPr txBox="1"/>
          <p:nvPr/>
        </p:nvSpPr>
        <p:spPr>
          <a:xfrm>
            <a:off x="3646170" y="3225165"/>
            <a:ext cx="2347595" cy="368300"/>
          </a:xfrm>
          <a:prstGeom prst="rect">
            <a:avLst/>
          </a:prstGeom>
          <a:noFill/>
        </p:spPr>
        <p:txBody>
          <a:bodyPr wrap="square" rtlCol="0">
            <a:spAutoFit/>
          </a:bodyPr>
          <a:p>
            <a:r>
              <a:rPr lang="en-US"/>
              <a:t>Page Table of P1</a:t>
            </a:r>
            <a:endParaRPr lang="en-US"/>
          </a:p>
        </p:txBody>
      </p:sp>
      <p:sp>
        <p:nvSpPr>
          <p:cNvPr id="31" name="Text Box 30"/>
          <p:cNvSpPr txBox="1"/>
          <p:nvPr/>
        </p:nvSpPr>
        <p:spPr>
          <a:xfrm>
            <a:off x="3425190" y="3992245"/>
            <a:ext cx="366395" cy="368300"/>
          </a:xfrm>
          <a:prstGeom prst="rect">
            <a:avLst/>
          </a:prstGeom>
          <a:noFill/>
        </p:spPr>
        <p:txBody>
          <a:bodyPr wrap="square" rtlCol="0">
            <a:spAutoFit/>
          </a:bodyPr>
          <a:p>
            <a:r>
              <a:rPr lang="en-US"/>
              <a:t>1</a:t>
            </a:r>
            <a:endParaRPr lang="en-US"/>
          </a:p>
        </p:txBody>
      </p:sp>
      <p:sp>
        <p:nvSpPr>
          <p:cNvPr id="32" name="Text Box 31"/>
          <p:cNvSpPr txBox="1"/>
          <p:nvPr/>
        </p:nvSpPr>
        <p:spPr>
          <a:xfrm>
            <a:off x="3502025" y="3618865"/>
            <a:ext cx="366395" cy="368300"/>
          </a:xfrm>
          <a:prstGeom prst="rect">
            <a:avLst/>
          </a:prstGeom>
          <a:noFill/>
        </p:spPr>
        <p:txBody>
          <a:bodyPr wrap="square" rtlCol="0">
            <a:spAutoFit/>
          </a:bodyPr>
          <a:p>
            <a:r>
              <a:rPr lang="en-US"/>
              <a:t>0</a:t>
            </a:r>
            <a:endParaRPr lang="en-US"/>
          </a:p>
        </p:txBody>
      </p:sp>
      <p:sp>
        <p:nvSpPr>
          <p:cNvPr id="2" name="Text Box 1"/>
          <p:cNvSpPr txBox="1"/>
          <p:nvPr/>
        </p:nvSpPr>
        <p:spPr>
          <a:xfrm>
            <a:off x="2795270" y="5196205"/>
            <a:ext cx="3020695" cy="1476375"/>
          </a:xfrm>
          <a:prstGeom prst="rect">
            <a:avLst/>
          </a:prstGeom>
          <a:noFill/>
        </p:spPr>
        <p:txBody>
          <a:bodyPr wrap="square" rtlCol="0">
            <a:spAutoFit/>
          </a:bodyPr>
          <a:p>
            <a:r>
              <a:rPr lang="en-US"/>
              <a:t>How to find exact location of CPU requested???</a:t>
            </a:r>
            <a:endParaRPr lang="en-US"/>
          </a:p>
          <a:p>
            <a:r>
              <a:rPr lang="en-US"/>
              <a:t>Thisproblem resolve by logical address because CPU always works with it</a:t>
            </a:r>
            <a:endParaRPr lang="en-US"/>
          </a:p>
        </p:txBody>
      </p:sp>
      <p:graphicFrame>
        <p:nvGraphicFramePr>
          <p:cNvPr id="3" name="Table 2"/>
          <p:cNvGraphicFramePr/>
          <p:nvPr/>
        </p:nvGraphicFramePr>
        <p:xfrm>
          <a:off x="202565" y="556450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r>
                        <a:rPr lang="en-US">
                          <a:solidFill>
                            <a:srgbClr val="0070C0"/>
                          </a:solidFill>
                        </a:rPr>
                        <a:t>1</a:t>
                      </a:r>
                      <a:endParaRPr lang="en-US">
                        <a:solidFill>
                          <a:srgbClr val="0070C0"/>
                        </a:solidFill>
                      </a:endParaRPr>
                    </a:p>
                  </a:txBody>
                  <a:tcPr/>
                </a:tc>
                <a:tc>
                  <a:txBody>
                    <a:bodyPr/>
                    <a:p>
                      <a:pPr>
                        <a:buNone/>
                      </a:pPr>
                      <a:r>
                        <a:rPr lang="en-US">
                          <a:solidFill>
                            <a:srgbClr val="0070C0"/>
                          </a:solidFill>
                        </a:rPr>
                        <a:t>1</a:t>
                      </a:r>
                      <a:endParaRPr lang="en-US">
                        <a:solidFill>
                          <a:srgbClr val="0070C0"/>
                        </a:solidFill>
                      </a:endParaRPr>
                    </a:p>
                  </a:txBody>
                  <a:tcPr/>
                </a:tc>
              </a:tr>
            </a:tbl>
          </a:graphicData>
        </a:graphic>
      </p:graphicFrame>
      <p:sp>
        <p:nvSpPr>
          <p:cNvPr id="13" name="Text Box 12"/>
          <p:cNvSpPr txBox="1"/>
          <p:nvPr/>
        </p:nvSpPr>
        <p:spPr>
          <a:xfrm>
            <a:off x="33655" y="5196205"/>
            <a:ext cx="2347595" cy="368300"/>
          </a:xfrm>
          <a:prstGeom prst="rect">
            <a:avLst/>
          </a:prstGeom>
          <a:noFill/>
        </p:spPr>
        <p:txBody>
          <a:bodyPr wrap="square" rtlCol="0">
            <a:spAutoFit/>
          </a:bodyPr>
          <a:p>
            <a:r>
              <a:rPr lang="en-US"/>
              <a:t>logical Address</a:t>
            </a:r>
            <a:endParaRPr lang="en-US"/>
          </a:p>
        </p:txBody>
      </p:sp>
      <p:sp>
        <p:nvSpPr>
          <p:cNvPr id="15" name="Text Box 14"/>
          <p:cNvSpPr txBox="1"/>
          <p:nvPr/>
        </p:nvSpPr>
        <p:spPr>
          <a:xfrm>
            <a:off x="202565" y="6110605"/>
            <a:ext cx="721360" cy="645160"/>
          </a:xfrm>
          <a:prstGeom prst="rect">
            <a:avLst/>
          </a:prstGeom>
          <a:noFill/>
        </p:spPr>
        <p:txBody>
          <a:bodyPr wrap="square" rtlCol="0">
            <a:spAutoFit/>
          </a:bodyPr>
          <a:p>
            <a:r>
              <a:rPr lang="en-US"/>
              <a:t>page no</a:t>
            </a:r>
            <a:endParaRPr lang="en-US"/>
          </a:p>
        </p:txBody>
      </p:sp>
      <p:sp>
        <p:nvSpPr>
          <p:cNvPr id="23" name="Text Box 22"/>
          <p:cNvSpPr txBox="1"/>
          <p:nvPr/>
        </p:nvSpPr>
        <p:spPr>
          <a:xfrm>
            <a:off x="1298575" y="5930265"/>
            <a:ext cx="1496695" cy="645160"/>
          </a:xfrm>
          <a:prstGeom prst="rect">
            <a:avLst/>
          </a:prstGeom>
          <a:noFill/>
        </p:spPr>
        <p:txBody>
          <a:bodyPr wrap="square" rtlCol="0">
            <a:spAutoFit/>
          </a:bodyPr>
          <a:p>
            <a:r>
              <a:rPr lang="en-US"/>
              <a:t>Page offset/ size of page</a:t>
            </a:r>
            <a:endParaRPr lang="en-US"/>
          </a:p>
        </p:txBody>
      </p:sp>
      <p:sp>
        <p:nvSpPr>
          <p:cNvPr id="25" name="Text Box 24"/>
          <p:cNvSpPr txBox="1"/>
          <p:nvPr/>
        </p:nvSpPr>
        <p:spPr>
          <a:xfrm>
            <a:off x="6452870" y="911225"/>
            <a:ext cx="5467985" cy="1198880"/>
          </a:xfrm>
          <a:prstGeom prst="rect">
            <a:avLst/>
          </a:prstGeom>
          <a:noFill/>
        </p:spPr>
        <p:txBody>
          <a:bodyPr wrap="square" rtlCol="0" anchor="t">
            <a:spAutoFit/>
          </a:bodyPr>
          <a:p>
            <a:r>
              <a:rPr lang="en-US">
                <a:sym typeface="+mn-ea"/>
              </a:rPr>
              <a:t>process size=4B</a:t>
            </a:r>
            <a:endParaRPr lang="en-US"/>
          </a:p>
          <a:p>
            <a:r>
              <a:rPr lang="en-US">
                <a:sym typeface="+mn-ea"/>
              </a:rPr>
              <a:t>Page size=</a:t>
            </a:r>
            <a:r>
              <a:rPr lang="en-US">
                <a:solidFill>
                  <a:srgbClr val="0070C0"/>
                </a:solidFill>
                <a:sym typeface="+mn-ea"/>
              </a:rPr>
              <a:t>2B</a:t>
            </a:r>
            <a:endParaRPr lang="en-US"/>
          </a:p>
          <a:p>
            <a:r>
              <a:rPr lang="en-US">
                <a:sym typeface="+mn-ea"/>
              </a:rPr>
              <a:t>No.of pages per process=Process size/ page size=4/2=</a:t>
            </a:r>
            <a:r>
              <a:rPr lang="en-US">
                <a:solidFill>
                  <a:srgbClr val="0070C0"/>
                </a:solidFill>
                <a:sym typeface="+mn-ea"/>
              </a:rPr>
              <a:t>2</a:t>
            </a:r>
            <a:endParaRPr lang="en-US">
              <a:solidFill>
                <a:srgbClr val="0070C0"/>
              </a:solidFill>
              <a:sym typeface="+mn-ea"/>
            </a:endParaRPr>
          </a:p>
        </p:txBody>
      </p:sp>
      <p:sp>
        <p:nvSpPr>
          <p:cNvPr id="26" name="Text Box 25"/>
          <p:cNvSpPr txBox="1"/>
          <p:nvPr/>
        </p:nvSpPr>
        <p:spPr>
          <a:xfrm>
            <a:off x="8297545" y="2110105"/>
            <a:ext cx="3623310" cy="922020"/>
          </a:xfrm>
          <a:prstGeom prst="rect">
            <a:avLst/>
          </a:prstGeom>
          <a:noFill/>
        </p:spPr>
        <p:txBody>
          <a:bodyPr wrap="square" rtlCol="0">
            <a:spAutoFit/>
          </a:bodyPr>
          <a:p>
            <a:r>
              <a:rPr lang="en-US"/>
              <a:t>CPU ask </a:t>
            </a:r>
            <a:r>
              <a:rPr lang="en-US">
                <a:solidFill>
                  <a:srgbClr val="0070C0"/>
                </a:solidFill>
              </a:rPr>
              <a:t>3rd</a:t>
            </a:r>
            <a:r>
              <a:rPr lang="en-US"/>
              <a:t> byte of process 1. Here we need Mapping</a:t>
            </a:r>
            <a:endParaRPr lang="en-US"/>
          </a:p>
          <a:p>
            <a:r>
              <a:rPr lang="en-US">
                <a:solidFill>
                  <a:srgbClr val="0070C0"/>
                </a:solidFill>
              </a:rPr>
              <a:t>3 represent with 11</a:t>
            </a:r>
            <a:endParaRPr lang="en-US">
              <a:solidFill>
                <a:srgbClr val="0070C0"/>
              </a:solidFill>
            </a:endParaRPr>
          </a:p>
        </p:txBody>
      </p:sp>
      <p:cxnSp>
        <p:nvCxnSpPr>
          <p:cNvPr id="33" name="Straight Arrow Connector 32"/>
          <p:cNvCxnSpPr/>
          <p:nvPr/>
        </p:nvCxnSpPr>
        <p:spPr>
          <a:xfrm flipV="1">
            <a:off x="7654290" y="2514600"/>
            <a:ext cx="620395" cy="711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itle 27"/>
          <p:cNvSpPr>
            <a:spLocks noGrp="1"/>
          </p:cNvSpPr>
          <p:nvPr>
            <p:ph type="title"/>
          </p:nvPr>
        </p:nvSpPr>
        <p:spPr/>
        <p:txBody>
          <a:bodyPr/>
          <a:p>
            <a:endParaRPr lang="en-US"/>
          </a:p>
        </p:txBody>
      </p:sp>
      <p:sp>
        <p:nvSpPr>
          <p:cNvPr id="14" name="Text Box 13"/>
          <p:cNvSpPr txBox="1"/>
          <p:nvPr/>
        </p:nvSpPr>
        <p:spPr>
          <a:xfrm>
            <a:off x="1106805" y="1510030"/>
            <a:ext cx="5157470" cy="1476375"/>
          </a:xfrm>
          <a:prstGeom prst="rect">
            <a:avLst/>
          </a:prstGeom>
          <a:noFill/>
        </p:spPr>
        <p:txBody>
          <a:bodyPr wrap="square" rtlCol="0">
            <a:spAutoFit/>
          </a:bodyPr>
          <a:p>
            <a:r>
              <a:rPr lang="en-US"/>
              <a:t>Page Table contains the frames no where that page are actually present in the Main Memory</a:t>
            </a:r>
            <a:endParaRPr lang="en-US"/>
          </a:p>
          <a:p>
            <a:r>
              <a:rPr lang="en-US"/>
              <a:t>Here every process have its own page table.</a:t>
            </a:r>
            <a:endParaRPr lang="en-US"/>
          </a:p>
          <a:p>
            <a:r>
              <a:rPr lang="en-US"/>
              <a:t>Enteries of Page table =No. of page in that  process</a:t>
            </a:r>
            <a:endParaRPr lang="en-US"/>
          </a:p>
        </p:txBody>
      </p:sp>
      <p:graphicFrame>
        <p:nvGraphicFramePr>
          <p:cNvPr id="4" name="Table 3"/>
          <p:cNvGraphicFramePr/>
          <p:nvPr/>
        </p:nvGraphicFramePr>
        <p:xfrm>
          <a:off x="1808480" y="3618865"/>
          <a:ext cx="1414780" cy="741680"/>
        </p:xfrm>
        <a:graphic>
          <a:graphicData uri="http://schemas.openxmlformats.org/drawingml/2006/table">
            <a:tbl>
              <a:tblPr firstRow="1" bandRow="1">
                <a:tableStyleId>{5C22544A-7EE6-4342-B048-85BDC9FD1C3A}</a:tableStyleId>
              </a:tblPr>
              <a:tblGrid>
                <a:gridCol w="1414780"/>
              </a:tblGrid>
              <a:tr h="370840">
                <a:tc>
                  <a:txBody>
                    <a:bodyPr/>
                    <a:p>
                      <a:pPr>
                        <a:buNone/>
                      </a:pPr>
                      <a:r>
                        <a:rPr lang="en-US"/>
                        <a:t>0             1</a:t>
                      </a:r>
                      <a:endParaRPr lang="en-US"/>
                    </a:p>
                  </a:txBody>
                  <a:tcPr/>
                </a:tc>
              </a:tr>
              <a:tr h="370840">
                <a:tc>
                  <a:txBody>
                    <a:bodyPr/>
                    <a:p>
                      <a:pPr>
                        <a:buNone/>
                      </a:pPr>
                      <a:r>
                        <a:rPr lang="en-US"/>
                        <a:t>2             </a:t>
                      </a:r>
                      <a:r>
                        <a:rPr lang="en-US" b="1">
                          <a:solidFill>
                            <a:srgbClr val="FF0000"/>
                          </a:solidFill>
                        </a:rPr>
                        <a:t> 3</a:t>
                      </a:r>
                      <a:endParaRPr lang="en-US" b="1">
                        <a:solidFill>
                          <a:srgbClr val="FF0000"/>
                        </a:solidFill>
                      </a:endParaRPr>
                    </a:p>
                  </a:txBody>
                  <a:tcPr/>
                </a:tc>
              </a:tr>
            </a:tbl>
          </a:graphicData>
        </a:graphic>
      </p:graphicFrame>
      <p:sp>
        <p:nvSpPr>
          <p:cNvPr id="5" name="Oval 4"/>
          <p:cNvSpPr/>
          <p:nvPr/>
        </p:nvSpPr>
        <p:spPr>
          <a:xfrm>
            <a:off x="2174240" y="4554220"/>
            <a:ext cx="549910"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291590" y="3148330"/>
            <a:ext cx="1089660" cy="368300"/>
          </a:xfrm>
          <a:prstGeom prst="rect">
            <a:avLst/>
          </a:prstGeom>
          <a:noFill/>
        </p:spPr>
        <p:txBody>
          <a:bodyPr wrap="square" rtlCol="0">
            <a:spAutoFit/>
          </a:bodyPr>
          <a:p>
            <a:r>
              <a:rPr lang="en-US"/>
              <a:t>page no</a:t>
            </a:r>
            <a:endParaRPr lang="en-US"/>
          </a:p>
        </p:txBody>
      </p:sp>
      <p:sp>
        <p:nvSpPr>
          <p:cNvPr id="7" name="Text Box 6"/>
          <p:cNvSpPr txBox="1"/>
          <p:nvPr/>
        </p:nvSpPr>
        <p:spPr>
          <a:xfrm>
            <a:off x="1475105" y="3606800"/>
            <a:ext cx="325755" cy="368300"/>
          </a:xfrm>
          <a:prstGeom prst="rect">
            <a:avLst/>
          </a:prstGeom>
          <a:noFill/>
        </p:spPr>
        <p:txBody>
          <a:bodyPr wrap="square" rtlCol="0">
            <a:spAutoFit/>
          </a:bodyPr>
          <a:p>
            <a:r>
              <a:rPr lang="en-US"/>
              <a:t>0</a:t>
            </a:r>
            <a:endParaRPr lang="en-US"/>
          </a:p>
        </p:txBody>
      </p:sp>
      <p:sp>
        <p:nvSpPr>
          <p:cNvPr id="8" name="Text Box 7"/>
          <p:cNvSpPr txBox="1"/>
          <p:nvPr/>
        </p:nvSpPr>
        <p:spPr>
          <a:xfrm>
            <a:off x="1424305" y="3973830"/>
            <a:ext cx="366395" cy="368300"/>
          </a:xfrm>
          <a:prstGeom prst="rect">
            <a:avLst/>
          </a:prstGeom>
          <a:noFill/>
        </p:spPr>
        <p:txBody>
          <a:bodyPr wrap="square" rtlCol="0">
            <a:spAutoFit/>
          </a:bodyPr>
          <a:p>
            <a:r>
              <a:rPr lang="en-US"/>
              <a:t>1</a:t>
            </a:r>
            <a:endParaRPr lang="en-US"/>
          </a:p>
        </p:txBody>
      </p:sp>
      <p:graphicFrame>
        <p:nvGraphicFramePr>
          <p:cNvPr id="9" name="Table 8"/>
          <p:cNvGraphicFramePr/>
          <p:nvPr/>
        </p:nvGraphicFramePr>
        <p:xfrm>
          <a:off x="6524625" y="3533775"/>
          <a:ext cx="1129665" cy="2926080"/>
        </p:xfrm>
        <a:graphic>
          <a:graphicData uri="http://schemas.openxmlformats.org/drawingml/2006/table">
            <a:tbl>
              <a:tblPr firstRow="1" bandRow="1">
                <a:tableStyleId>{5C22544A-7EE6-4342-B048-85BDC9FD1C3A}</a:tableStyleId>
              </a:tblPr>
              <a:tblGrid>
                <a:gridCol w="1129665"/>
              </a:tblGrid>
              <a:tr h="365760">
                <a:tc>
                  <a:txBody>
                    <a:bodyPr/>
                    <a:p>
                      <a:pPr>
                        <a:buNone/>
                      </a:pPr>
                      <a:r>
                        <a:rPr lang="en-US"/>
                        <a:t>0         1</a:t>
                      </a:r>
                      <a:endParaRPr lang="en-US"/>
                    </a:p>
                  </a:txBody>
                  <a:tcPr/>
                </a:tc>
              </a:tr>
              <a:tr h="365760">
                <a:tc>
                  <a:txBody>
                    <a:bodyPr/>
                    <a:p>
                      <a:pPr>
                        <a:buNone/>
                      </a:pPr>
                      <a:r>
                        <a:rPr lang="en-US"/>
                        <a:t>2         3</a:t>
                      </a:r>
                      <a:endParaRPr lang="en-US"/>
                    </a:p>
                  </a:txBody>
                  <a:tcPr/>
                </a:tc>
              </a:tr>
              <a:tr h="365760">
                <a:tc>
                  <a:txBody>
                    <a:bodyPr/>
                    <a:p>
                      <a:pPr>
                        <a:buNone/>
                      </a:pPr>
                      <a:r>
                        <a:rPr lang="en-US"/>
                        <a:t>4         5</a:t>
                      </a:r>
                      <a:endParaRPr lang="en-US"/>
                    </a:p>
                  </a:txBody>
                  <a:tcPr/>
                </a:tc>
              </a:tr>
              <a:tr h="365760">
                <a:tc>
                  <a:txBody>
                    <a:bodyPr/>
                    <a:p>
                      <a:pPr>
                        <a:buNone/>
                      </a:pPr>
                      <a:r>
                        <a:rPr lang="en-US"/>
                        <a:t>6         7</a:t>
                      </a:r>
                      <a:endParaRPr lang="en-US"/>
                    </a:p>
                  </a:txBody>
                  <a:tcPr/>
                </a:tc>
              </a:tr>
              <a:tr h="365760">
                <a:tc>
                  <a:txBody>
                    <a:bodyPr/>
                    <a:p>
                      <a:pPr>
                        <a:buNone/>
                      </a:pPr>
                      <a:r>
                        <a:rPr lang="en-US"/>
                        <a:t>8         </a:t>
                      </a:r>
                      <a:r>
                        <a:rPr lang="en-US" b="1">
                          <a:solidFill>
                            <a:srgbClr val="FF0000"/>
                          </a:solidFill>
                        </a:rPr>
                        <a:t>9</a:t>
                      </a:r>
                      <a:endParaRPr lang="en-US" b="1">
                        <a:solidFill>
                          <a:srgbClr val="FF0000"/>
                        </a:solidFill>
                      </a:endParaRPr>
                    </a:p>
                  </a:txBody>
                  <a:tcPr/>
                </a:tc>
              </a:tr>
              <a:tr h="365760">
                <a:tc>
                  <a:txBody>
                    <a:bodyPr/>
                    <a:p>
                      <a:pPr>
                        <a:buNone/>
                      </a:pPr>
                      <a:r>
                        <a:rPr lang="en-US"/>
                        <a:t>10       11</a:t>
                      </a:r>
                      <a:endParaRPr lang="en-US"/>
                    </a:p>
                  </a:txBody>
                  <a:tcPr/>
                </a:tc>
              </a:tr>
              <a:tr h="365760">
                <a:tc>
                  <a:txBody>
                    <a:bodyPr/>
                    <a:p>
                      <a:pPr>
                        <a:buNone/>
                      </a:pPr>
                      <a:r>
                        <a:rPr lang="en-US"/>
                        <a:t>12      13</a:t>
                      </a:r>
                      <a:endParaRPr lang="en-US"/>
                    </a:p>
                  </a:txBody>
                  <a:tcPr/>
                </a:tc>
              </a:tr>
              <a:tr h="365760">
                <a:tc>
                  <a:txBody>
                    <a:bodyPr/>
                    <a:p>
                      <a:pPr>
                        <a:buNone/>
                      </a:pPr>
                      <a:r>
                        <a:rPr lang="en-US"/>
                        <a:t>14      15</a:t>
                      </a:r>
                      <a:endParaRPr lang="en-US"/>
                    </a:p>
                  </a:txBody>
                  <a:tcPr/>
                </a:tc>
              </a:tr>
            </a:tbl>
          </a:graphicData>
        </a:graphic>
      </p:graphicFrame>
      <p:sp>
        <p:nvSpPr>
          <p:cNvPr id="10" name="Text Box 9"/>
          <p:cNvSpPr txBox="1"/>
          <p:nvPr/>
        </p:nvSpPr>
        <p:spPr>
          <a:xfrm>
            <a:off x="6198870" y="3473450"/>
            <a:ext cx="325755" cy="3046095"/>
          </a:xfrm>
          <a:prstGeom prst="rect">
            <a:avLst/>
          </a:prstGeom>
          <a:noFill/>
        </p:spPr>
        <p:txBody>
          <a:bodyPr wrap="square" rtlCol="0">
            <a:spAutoFit/>
          </a:bodyPr>
          <a:p>
            <a:r>
              <a:rPr lang="en-US" sz="2400"/>
              <a:t>0</a:t>
            </a:r>
            <a:endParaRPr lang="en-US" sz="2400"/>
          </a:p>
          <a:p>
            <a:r>
              <a:rPr lang="en-US" sz="2400"/>
              <a:t>1</a:t>
            </a:r>
            <a:endParaRPr lang="en-US" sz="2400"/>
          </a:p>
          <a:p>
            <a:r>
              <a:rPr lang="en-US" sz="2400" b="1">
                <a:gradFill>
                  <a:gsLst>
                    <a:gs pos="0">
                      <a:srgbClr val="007BD3"/>
                    </a:gs>
                    <a:gs pos="100000">
                      <a:srgbClr val="034373"/>
                    </a:gs>
                  </a:gsLst>
                  <a:lin scaled="0"/>
                </a:gradFill>
              </a:rPr>
              <a:t>2</a:t>
            </a:r>
            <a:endParaRPr lang="en-US" sz="2400" b="1">
              <a:gradFill>
                <a:gsLst>
                  <a:gs pos="0">
                    <a:srgbClr val="007BD3"/>
                  </a:gs>
                  <a:gs pos="100000">
                    <a:srgbClr val="034373"/>
                  </a:gs>
                </a:gsLst>
                <a:lin scaled="0"/>
              </a:gradFill>
            </a:endParaRPr>
          </a:p>
          <a:p>
            <a:r>
              <a:rPr lang="en-US" sz="2400"/>
              <a:t>3</a:t>
            </a:r>
            <a:endParaRPr lang="en-US" sz="2400"/>
          </a:p>
          <a:p>
            <a:r>
              <a:rPr lang="en-US" sz="2400" b="1">
                <a:solidFill>
                  <a:srgbClr val="0070C0"/>
                </a:solidFill>
              </a:rPr>
              <a:t>4</a:t>
            </a:r>
            <a:endParaRPr lang="en-US" sz="2400" b="1">
              <a:solidFill>
                <a:srgbClr val="0070C0"/>
              </a:solidFill>
            </a:endParaRPr>
          </a:p>
          <a:p>
            <a:r>
              <a:rPr lang="en-US" sz="2400"/>
              <a:t>5</a:t>
            </a:r>
            <a:endParaRPr lang="en-US" sz="2400"/>
          </a:p>
          <a:p>
            <a:r>
              <a:rPr lang="en-US" sz="2400"/>
              <a:t>6</a:t>
            </a:r>
            <a:endParaRPr lang="en-US" sz="2400"/>
          </a:p>
          <a:p>
            <a:r>
              <a:rPr lang="en-US" sz="2400"/>
              <a:t>7</a:t>
            </a:r>
            <a:endParaRPr lang="en-US" sz="2400"/>
          </a:p>
        </p:txBody>
      </p:sp>
      <p:sp>
        <p:nvSpPr>
          <p:cNvPr id="11" name="Text Box 10"/>
          <p:cNvSpPr txBox="1"/>
          <p:nvPr/>
        </p:nvSpPr>
        <p:spPr>
          <a:xfrm>
            <a:off x="5816600" y="3105150"/>
            <a:ext cx="1089660" cy="368300"/>
          </a:xfrm>
          <a:prstGeom prst="rect">
            <a:avLst/>
          </a:prstGeom>
          <a:noFill/>
        </p:spPr>
        <p:txBody>
          <a:bodyPr wrap="square" rtlCol="0">
            <a:spAutoFit/>
          </a:bodyPr>
          <a:p>
            <a:r>
              <a:rPr lang="en-US"/>
              <a:t>frame no</a:t>
            </a:r>
            <a:endParaRPr lang="en-US"/>
          </a:p>
        </p:txBody>
      </p:sp>
      <p:sp>
        <p:nvSpPr>
          <p:cNvPr id="12" name="Text Box 11"/>
          <p:cNvSpPr txBox="1"/>
          <p:nvPr/>
        </p:nvSpPr>
        <p:spPr>
          <a:xfrm>
            <a:off x="9110980" y="3250565"/>
            <a:ext cx="2617470" cy="1198880"/>
          </a:xfrm>
          <a:prstGeom prst="rect">
            <a:avLst/>
          </a:prstGeom>
          <a:noFill/>
        </p:spPr>
        <p:txBody>
          <a:bodyPr wrap="square" rtlCol="0">
            <a:spAutoFit/>
          </a:bodyPr>
          <a:p>
            <a:r>
              <a:rPr lang="en-US" b="1"/>
              <a:t>Memory size=16B</a:t>
            </a:r>
            <a:endParaRPr lang="en-US" b="1"/>
          </a:p>
          <a:p>
            <a:r>
              <a:rPr lang="en-US" b="1"/>
              <a:t>Frame Size=</a:t>
            </a:r>
            <a:r>
              <a:rPr lang="en-US" b="1">
                <a:solidFill>
                  <a:srgbClr val="36CD13"/>
                </a:solidFill>
              </a:rPr>
              <a:t>2B</a:t>
            </a:r>
            <a:endParaRPr lang="en-US" b="1"/>
          </a:p>
          <a:p>
            <a:r>
              <a:rPr lang="en-US" b="1"/>
              <a:t>no.of frame=16/2=</a:t>
            </a:r>
            <a:r>
              <a:rPr lang="en-US" b="1">
                <a:solidFill>
                  <a:schemeClr val="accent4"/>
                </a:solidFill>
              </a:rPr>
              <a:t>8</a:t>
            </a:r>
            <a:r>
              <a:rPr lang="en-US" b="1"/>
              <a:t> frames</a:t>
            </a:r>
            <a:endParaRPr lang="en-US" b="1"/>
          </a:p>
        </p:txBody>
      </p:sp>
      <p:sp>
        <p:nvSpPr>
          <p:cNvPr id="16" name="Text Box 15"/>
          <p:cNvSpPr txBox="1"/>
          <p:nvPr/>
        </p:nvSpPr>
        <p:spPr>
          <a:xfrm>
            <a:off x="7654290" y="3533775"/>
            <a:ext cx="1089660" cy="368300"/>
          </a:xfrm>
          <a:prstGeom prst="rect">
            <a:avLst/>
          </a:prstGeom>
          <a:noFill/>
        </p:spPr>
        <p:txBody>
          <a:bodyPr wrap="square" rtlCol="0">
            <a:spAutoFit/>
          </a:bodyPr>
          <a:p>
            <a:r>
              <a:rPr lang="en-US"/>
              <a:t>Filled</a:t>
            </a:r>
            <a:endParaRPr lang="en-US"/>
          </a:p>
        </p:txBody>
      </p:sp>
      <p:sp>
        <p:nvSpPr>
          <p:cNvPr id="17" name="Text Box 16"/>
          <p:cNvSpPr txBox="1"/>
          <p:nvPr/>
        </p:nvSpPr>
        <p:spPr>
          <a:xfrm>
            <a:off x="7654290" y="3973830"/>
            <a:ext cx="1089660" cy="368300"/>
          </a:xfrm>
          <a:prstGeom prst="rect">
            <a:avLst/>
          </a:prstGeom>
          <a:noFill/>
        </p:spPr>
        <p:txBody>
          <a:bodyPr wrap="square" rtlCol="0">
            <a:spAutoFit/>
          </a:bodyPr>
          <a:p>
            <a:r>
              <a:rPr lang="en-US"/>
              <a:t>Filled</a:t>
            </a:r>
            <a:endParaRPr lang="en-US"/>
          </a:p>
        </p:txBody>
      </p:sp>
      <p:sp>
        <p:nvSpPr>
          <p:cNvPr id="18" name="Text Box 17"/>
          <p:cNvSpPr txBox="1"/>
          <p:nvPr/>
        </p:nvSpPr>
        <p:spPr>
          <a:xfrm>
            <a:off x="7654290" y="5285105"/>
            <a:ext cx="1089660" cy="368300"/>
          </a:xfrm>
          <a:prstGeom prst="rect">
            <a:avLst/>
          </a:prstGeom>
          <a:noFill/>
        </p:spPr>
        <p:txBody>
          <a:bodyPr wrap="square" rtlCol="0">
            <a:spAutoFit/>
          </a:bodyPr>
          <a:p>
            <a:r>
              <a:rPr lang="en-US"/>
              <a:t>Filled</a:t>
            </a:r>
            <a:endParaRPr lang="en-US"/>
          </a:p>
        </p:txBody>
      </p:sp>
      <p:sp>
        <p:nvSpPr>
          <p:cNvPr id="19" name="Text Box 18"/>
          <p:cNvSpPr txBox="1"/>
          <p:nvPr/>
        </p:nvSpPr>
        <p:spPr>
          <a:xfrm>
            <a:off x="7654290" y="4629785"/>
            <a:ext cx="1089660" cy="368300"/>
          </a:xfrm>
          <a:prstGeom prst="rect">
            <a:avLst/>
          </a:prstGeom>
          <a:noFill/>
        </p:spPr>
        <p:txBody>
          <a:bodyPr wrap="square" rtlCol="0">
            <a:spAutoFit/>
          </a:bodyPr>
          <a:p>
            <a:r>
              <a:rPr lang="en-US"/>
              <a:t>Filled</a:t>
            </a:r>
            <a:endParaRPr lang="en-US"/>
          </a:p>
        </p:txBody>
      </p:sp>
      <p:sp>
        <p:nvSpPr>
          <p:cNvPr id="20" name="Text Box 19"/>
          <p:cNvSpPr txBox="1"/>
          <p:nvPr/>
        </p:nvSpPr>
        <p:spPr>
          <a:xfrm>
            <a:off x="7654290" y="4261485"/>
            <a:ext cx="1089660" cy="368300"/>
          </a:xfrm>
          <a:prstGeom prst="rect">
            <a:avLst/>
          </a:prstGeom>
          <a:noFill/>
        </p:spPr>
        <p:txBody>
          <a:bodyPr wrap="square" rtlCol="0">
            <a:spAutoFit/>
          </a:bodyPr>
          <a:p>
            <a:r>
              <a:rPr lang="en-US" b="1">
                <a:gradFill>
                  <a:gsLst>
                    <a:gs pos="0">
                      <a:srgbClr val="007BD3"/>
                    </a:gs>
                    <a:gs pos="100000">
                      <a:srgbClr val="034373"/>
                    </a:gs>
                  </a:gsLst>
                  <a:lin scaled="0"/>
                </a:gradFill>
              </a:rPr>
              <a:t>P0</a:t>
            </a:r>
            <a:endParaRPr lang="en-US" b="1">
              <a:gradFill>
                <a:gsLst>
                  <a:gs pos="0">
                    <a:srgbClr val="007BD3"/>
                  </a:gs>
                  <a:gs pos="100000">
                    <a:srgbClr val="034373"/>
                  </a:gs>
                </a:gsLst>
                <a:lin scaled="0"/>
              </a:gradFill>
            </a:endParaRPr>
          </a:p>
        </p:txBody>
      </p:sp>
      <p:sp>
        <p:nvSpPr>
          <p:cNvPr id="21" name="Text Box 20"/>
          <p:cNvSpPr txBox="1"/>
          <p:nvPr/>
        </p:nvSpPr>
        <p:spPr>
          <a:xfrm>
            <a:off x="7654290" y="4998085"/>
            <a:ext cx="1089660" cy="368300"/>
          </a:xfrm>
          <a:prstGeom prst="rect">
            <a:avLst/>
          </a:prstGeom>
          <a:noFill/>
        </p:spPr>
        <p:txBody>
          <a:bodyPr wrap="square" rtlCol="0">
            <a:spAutoFit/>
          </a:bodyPr>
          <a:p>
            <a:r>
              <a:rPr lang="en-US" b="1">
                <a:solidFill>
                  <a:srgbClr val="0070C0"/>
                </a:solidFill>
              </a:rPr>
              <a:t>P1</a:t>
            </a:r>
            <a:endParaRPr lang="en-US" b="1">
              <a:solidFill>
                <a:srgbClr val="0070C0"/>
              </a:solidFill>
            </a:endParaRPr>
          </a:p>
        </p:txBody>
      </p:sp>
      <p:sp>
        <p:nvSpPr>
          <p:cNvPr id="22" name="Oval 21"/>
          <p:cNvSpPr/>
          <p:nvPr/>
        </p:nvSpPr>
        <p:spPr>
          <a:xfrm>
            <a:off x="6906260" y="2585720"/>
            <a:ext cx="1217295"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CPU</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aphicFrame>
        <p:nvGraphicFramePr>
          <p:cNvPr id="27" name="Content Placeholder 26"/>
          <p:cNvGraphicFramePr/>
          <p:nvPr>
            <p:ph idx="1"/>
          </p:nvPr>
        </p:nvGraphicFramePr>
        <p:xfrm>
          <a:off x="3879215" y="3593465"/>
          <a:ext cx="567690" cy="767080"/>
        </p:xfrm>
        <a:graphic>
          <a:graphicData uri="http://schemas.openxmlformats.org/drawingml/2006/table">
            <a:tbl>
              <a:tblPr firstRow="1" bandRow="1">
                <a:tableStyleId>{5C22544A-7EE6-4342-B048-85BDC9FD1C3A}</a:tableStyleId>
              </a:tblPr>
              <a:tblGrid>
                <a:gridCol w="567690"/>
              </a:tblGrid>
              <a:tr h="383540">
                <a:tc>
                  <a:txBody>
                    <a:bodyPr/>
                    <a:p>
                      <a:pPr>
                        <a:buNone/>
                      </a:pPr>
                      <a:r>
                        <a:rPr lang="en-US">
                          <a:solidFill>
                            <a:srgbClr val="0070C0"/>
                          </a:solidFill>
                        </a:rPr>
                        <a:t>F2</a:t>
                      </a:r>
                      <a:endParaRPr lang="en-US">
                        <a:solidFill>
                          <a:srgbClr val="0070C0"/>
                        </a:solidFill>
                      </a:endParaRPr>
                    </a:p>
                  </a:txBody>
                  <a:tcPr/>
                </a:tc>
              </a:tr>
              <a:tr h="383540">
                <a:tc>
                  <a:txBody>
                    <a:bodyPr/>
                    <a:p>
                      <a:pPr>
                        <a:buNone/>
                      </a:pPr>
                      <a:r>
                        <a:rPr lang="en-US" b="1">
                          <a:solidFill>
                            <a:srgbClr val="0070C0"/>
                          </a:solidFill>
                        </a:rPr>
                        <a:t>F4</a:t>
                      </a:r>
                      <a:endParaRPr lang="en-US" b="1">
                        <a:solidFill>
                          <a:srgbClr val="0070C0"/>
                        </a:solidFill>
                      </a:endParaRPr>
                    </a:p>
                  </a:txBody>
                  <a:tcPr/>
                </a:tc>
              </a:tr>
            </a:tbl>
          </a:graphicData>
        </a:graphic>
      </p:graphicFrame>
      <p:sp>
        <p:nvSpPr>
          <p:cNvPr id="29" name="Text Box 28"/>
          <p:cNvSpPr txBox="1"/>
          <p:nvPr/>
        </p:nvSpPr>
        <p:spPr>
          <a:xfrm>
            <a:off x="3646170" y="3225165"/>
            <a:ext cx="2347595" cy="368300"/>
          </a:xfrm>
          <a:prstGeom prst="rect">
            <a:avLst/>
          </a:prstGeom>
          <a:noFill/>
        </p:spPr>
        <p:txBody>
          <a:bodyPr wrap="square" rtlCol="0">
            <a:spAutoFit/>
          </a:bodyPr>
          <a:p>
            <a:r>
              <a:rPr lang="en-US"/>
              <a:t>Page Table of P1</a:t>
            </a:r>
            <a:endParaRPr lang="en-US"/>
          </a:p>
        </p:txBody>
      </p:sp>
      <p:sp>
        <p:nvSpPr>
          <p:cNvPr id="31" name="Text Box 30"/>
          <p:cNvSpPr txBox="1"/>
          <p:nvPr/>
        </p:nvSpPr>
        <p:spPr>
          <a:xfrm>
            <a:off x="3425190" y="3992245"/>
            <a:ext cx="366395" cy="368300"/>
          </a:xfrm>
          <a:prstGeom prst="rect">
            <a:avLst/>
          </a:prstGeom>
          <a:noFill/>
        </p:spPr>
        <p:txBody>
          <a:bodyPr wrap="square" rtlCol="0">
            <a:spAutoFit/>
          </a:bodyPr>
          <a:p>
            <a:r>
              <a:rPr lang="en-US"/>
              <a:t>1</a:t>
            </a:r>
            <a:endParaRPr lang="en-US"/>
          </a:p>
        </p:txBody>
      </p:sp>
      <p:sp>
        <p:nvSpPr>
          <p:cNvPr id="32" name="Text Box 31"/>
          <p:cNvSpPr txBox="1"/>
          <p:nvPr/>
        </p:nvSpPr>
        <p:spPr>
          <a:xfrm>
            <a:off x="3502025" y="3618865"/>
            <a:ext cx="366395" cy="368300"/>
          </a:xfrm>
          <a:prstGeom prst="rect">
            <a:avLst/>
          </a:prstGeom>
          <a:noFill/>
        </p:spPr>
        <p:txBody>
          <a:bodyPr wrap="square" rtlCol="0">
            <a:spAutoFit/>
          </a:bodyPr>
          <a:p>
            <a:r>
              <a:rPr lang="en-US"/>
              <a:t>0</a:t>
            </a:r>
            <a:endParaRPr lang="en-US"/>
          </a:p>
        </p:txBody>
      </p:sp>
      <p:sp>
        <p:nvSpPr>
          <p:cNvPr id="2" name="Text Box 1"/>
          <p:cNvSpPr txBox="1"/>
          <p:nvPr/>
        </p:nvSpPr>
        <p:spPr>
          <a:xfrm>
            <a:off x="2795270" y="5196205"/>
            <a:ext cx="3020695" cy="922020"/>
          </a:xfrm>
          <a:prstGeom prst="rect">
            <a:avLst/>
          </a:prstGeom>
          <a:noFill/>
        </p:spPr>
        <p:txBody>
          <a:bodyPr wrap="square" rtlCol="0">
            <a:spAutoFit/>
          </a:bodyPr>
          <a:p>
            <a:r>
              <a:rPr lang="en-US"/>
              <a:t>Now logical addreess convert into physical address</a:t>
            </a:r>
            <a:endParaRPr lang="en-US"/>
          </a:p>
        </p:txBody>
      </p:sp>
      <p:graphicFrame>
        <p:nvGraphicFramePr>
          <p:cNvPr id="3" name="Table 2"/>
          <p:cNvGraphicFramePr/>
          <p:nvPr/>
        </p:nvGraphicFramePr>
        <p:xfrm>
          <a:off x="202565" y="556450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r>
                        <a:rPr lang="en-US">
                          <a:solidFill>
                            <a:srgbClr val="0070C0"/>
                          </a:solidFill>
                        </a:rPr>
                        <a:t>1</a:t>
                      </a:r>
                      <a:endParaRPr lang="en-US">
                        <a:solidFill>
                          <a:srgbClr val="0070C0"/>
                        </a:solidFill>
                      </a:endParaRPr>
                    </a:p>
                  </a:txBody>
                  <a:tcPr/>
                </a:tc>
                <a:tc>
                  <a:txBody>
                    <a:bodyPr/>
                    <a:p>
                      <a:pPr>
                        <a:buNone/>
                      </a:pPr>
                      <a:r>
                        <a:rPr lang="en-US">
                          <a:solidFill>
                            <a:srgbClr val="0070C0"/>
                          </a:solidFill>
                        </a:rPr>
                        <a:t>1</a:t>
                      </a:r>
                      <a:endParaRPr lang="en-US">
                        <a:solidFill>
                          <a:srgbClr val="0070C0"/>
                        </a:solidFill>
                      </a:endParaRPr>
                    </a:p>
                  </a:txBody>
                  <a:tcPr/>
                </a:tc>
              </a:tr>
            </a:tbl>
          </a:graphicData>
        </a:graphic>
      </p:graphicFrame>
      <p:sp>
        <p:nvSpPr>
          <p:cNvPr id="13" name="Text Box 12"/>
          <p:cNvSpPr txBox="1"/>
          <p:nvPr/>
        </p:nvSpPr>
        <p:spPr>
          <a:xfrm>
            <a:off x="33655" y="4998085"/>
            <a:ext cx="2347595" cy="368300"/>
          </a:xfrm>
          <a:prstGeom prst="rect">
            <a:avLst/>
          </a:prstGeom>
          <a:noFill/>
        </p:spPr>
        <p:txBody>
          <a:bodyPr wrap="square" rtlCol="0">
            <a:spAutoFit/>
          </a:bodyPr>
          <a:p>
            <a:r>
              <a:rPr lang="en-US"/>
              <a:t>logical Address</a:t>
            </a:r>
            <a:endParaRPr lang="en-US"/>
          </a:p>
        </p:txBody>
      </p:sp>
      <p:sp>
        <p:nvSpPr>
          <p:cNvPr id="15" name="Text Box 14"/>
          <p:cNvSpPr txBox="1"/>
          <p:nvPr/>
        </p:nvSpPr>
        <p:spPr>
          <a:xfrm>
            <a:off x="202565" y="5998845"/>
            <a:ext cx="721360" cy="645160"/>
          </a:xfrm>
          <a:prstGeom prst="rect">
            <a:avLst/>
          </a:prstGeom>
          <a:noFill/>
        </p:spPr>
        <p:txBody>
          <a:bodyPr wrap="square" rtlCol="0">
            <a:spAutoFit/>
          </a:bodyPr>
          <a:p>
            <a:r>
              <a:rPr lang="en-US"/>
              <a:t>page no</a:t>
            </a:r>
            <a:endParaRPr lang="en-US"/>
          </a:p>
        </p:txBody>
      </p:sp>
      <p:sp>
        <p:nvSpPr>
          <p:cNvPr id="23" name="Text Box 22"/>
          <p:cNvSpPr txBox="1"/>
          <p:nvPr/>
        </p:nvSpPr>
        <p:spPr>
          <a:xfrm>
            <a:off x="1298575" y="5930265"/>
            <a:ext cx="1496695" cy="645160"/>
          </a:xfrm>
          <a:prstGeom prst="rect">
            <a:avLst/>
          </a:prstGeom>
          <a:noFill/>
        </p:spPr>
        <p:txBody>
          <a:bodyPr wrap="square" rtlCol="0">
            <a:spAutoFit/>
          </a:bodyPr>
          <a:p>
            <a:r>
              <a:rPr lang="en-US"/>
              <a:t>Page offset/ size of page</a:t>
            </a:r>
            <a:endParaRPr lang="en-US"/>
          </a:p>
        </p:txBody>
      </p:sp>
      <p:sp>
        <p:nvSpPr>
          <p:cNvPr id="25" name="Text Box 24"/>
          <p:cNvSpPr txBox="1"/>
          <p:nvPr/>
        </p:nvSpPr>
        <p:spPr>
          <a:xfrm>
            <a:off x="6452870" y="911225"/>
            <a:ext cx="5467985" cy="1198880"/>
          </a:xfrm>
          <a:prstGeom prst="rect">
            <a:avLst/>
          </a:prstGeom>
          <a:noFill/>
        </p:spPr>
        <p:txBody>
          <a:bodyPr wrap="square" rtlCol="0" anchor="t">
            <a:spAutoFit/>
          </a:bodyPr>
          <a:p>
            <a:r>
              <a:rPr lang="en-US">
                <a:sym typeface="+mn-ea"/>
              </a:rPr>
              <a:t>process size=4B</a:t>
            </a:r>
            <a:endParaRPr lang="en-US"/>
          </a:p>
          <a:p>
            <a:r>
              <a:rPr lang="en-US">
                <a:sym typeface="+mn-ea"/>
              </a:rPr>
              <a:t>Page size=</a:t>
            </a:r>
            <a:r>
              <a:rPr lang="en-US">
                <a:solidFill>
                  <a:srgbClr val="0070C0"/>
                </a:solidFill>
                <a:sym typeface="+mn-ea"/>
              </a:rPr>
              <a:t>2B</a:t>
            </a:r>
            <a:endParaRPr lang="en-US"/>
          </a:p>
          <a:p>
            <a:r>
              <a:rPr lang="en-US">
                <a:sym typeface="+mn-ea"/>
              </a:rPr>
              <a:t>No.of pages per process=Process size/ page size=4/2=</a:t>
            </a:r>
            <a:r>
              <a:rPr lang="en-US">
                <a:solidFill>
                  <a:srgbClr val="0070C0"/>
                </a:solidFill>
                <a:sym typeface="+mn-ea"/>
              </a:rPr>
              <a:t>2</a:t>
            </a:r>
            <a:endParaRPr lang="en-US">
              <a:solidFill>
                <a:srgbClr val="0070C0"/>
              </a:solidFill>
              <a:sym typeface="+mn-ea"/>
            </a:endParaRPr>
          </a:p>
        </p:txBody>
      </p:sp>
      <p:sp>
        <p:nvSpPr>
          <p:cNvPr id="26" name="Text Box 25"/>
          <p:cNvSpPr txBox="1"/>
          <p:nvPr/>
        </p:nvSpPr>
        <p:spPr>
          <a:xfrm>
            <a:off x="8297545" y="2110105"/>
            <a:ext cx="3623310" cy="922020"/>
          </a:xfrm>
          <a:prstGeom prst="rect">
            <a:avLst/>
          </a:prstGeom>
          <a:noFill/>
        </p:spPr>
        <p:txBody>
          <a:bodyPr wrap="square" rtlCol="0">
            <a:spAutoFit/>
          </a:bodyPr>
          <a:p>
            <a:r>
              <a:rPr lang="en-US"/>
              <a:t>CPU ask </a:t>
            </a:r>
            <a:r>
              <a:rPr lang="en-US">
                <a:solidFill>
                  <a:srgbClr val="0070C0"/>
                </a:solidFill>
              </a:rPr>
              <a:t>3rd</a:t>
            </a:r>
            <a:r>
              <a:rPr lang="en-US"/>
              <a:t> byte of process 1. Here we need Mapping</a:t>
            </a:r>
            <a:endParaRPr lang="en-US"/>
          </a:p>
          <a:p>
            <a:r>
              <a:rPr lang="en-US">
                <a:solidFill>
                  <a:srgbClr val="0070C0"/>
                </a:solidFill>
              </a:rPr>
              <a:t>3 represent with 11</a:t>
            </a:r>
            <a:endParaRPr lang="en-US">
              <a:solidFill>
                <a:srgbClr val="0070C0"/>
              </a:solidFill>
            </a:endParaRPr>
          </a:p>
        </p:txBody>
      </p:sp>
      <p:cxnSp>
        <p:nvCxnSpPr>
          <p:cNvPr id="33" name="Straight Arrow Connector 32"/>
          <p:cNvCxnSpPr/>
          <p:nvPr/>
        </p:nvCxnSpPr>
        <p:spPr>
          <a:xfrm flipV="1">
            <a:off x="7654290" y="2514600"/>
            <a:ext cx="620395" cy="711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4" name="Text Box 23"/>
          <p:cNvSpPr txBox="1"/>
          <p:nvPr/>
        </p:nvSpPr>
        <p:spPr>
          <a:xfrm>
            <a:off x="8743950" y="4756785"/>
            <a:ext cx="2347595" cy="368300"/>
          </a:xfrm>
          <a:prstGeom prst="rect">
            <a:avLst/>
          </a:prstGeom>
          <a:noFill/>
        </p:spPr>
        <p:txBody>
          <a:bodyPr wrap="square" rtlCol="0">
            <a:spAutoFit/>
          </a:bodyPr>
          <a:p>
            <a:r>
              <a:rPr lang="en-US"/>
              <a:t>Physical Address</a:t>
            </a:r>
            <a:endParaRPr lang="en-US"/>
          </a:p>
        </p:txBody>
      </p:sp>
      <p:sp>
        <p:nvSpPr>
          <p:cNvPr id="30" name="Text Box 29"/>
          <p:cNvSpPr txBox="1"/>
          <p:nvPr/>
        </p:nvSpPr>
        <p:spPr>
          <a:xfrm>
            <a:off x="8743950" y="5930265"/>
            <a:ext cx="1040130" cy="645160"/>
          </a:xfrm>
          <a:prstGeom prst="rect">
            <a:avLst/>
          </a:prstGeom>
          <a:noFill/>
        </p:spPr>
        <p:txBody>
          <a:bodyPr wrap="square" rtlCol="0">
            <a:spAutoFit/>
          </a:bodyPr>
          <a:p>
            <a:r>
              <a:rPr lang="en-US"/>
              <a:t>Frame no</a:t>
            </a:r>
            <a:endParaRPr lang="en-US"/>
          </a:p>
        </p:txBody>
      </p:sp>
      <p:sp>
        <p:nvSpPr>
          <p:cNvPr id="34" name="Text Box 33"/>
          <p:cNvSpPr txBox="1"/>
          <p:nvPr/>
        </p:nvSpPr>
        <p:spPr>
          <a:xfrm>
            <a:off x="9784080" y="5930265"/>
            <a:ext cx="2035175" cy="645160"/>
          </a:xfrm>
          <a:prstGeom prst="rect">
            <a:avLst/>
          </a:prstGeom>
          <a:noFill/>
        </p:spPr>
        <p:txBody>
          <a:bodyPr wrap="square" rtlCol="0">
            <a:spAutoFit/>
          </a:bodyPr>
          <a:p>
            <a:r>
              <a:rPr lang="en-US"/>
              <a:t>Frame offset/ size of frame</a:t>
            </a:r>
            <a:endParaRPr lang="en-US"/>
          </a:p>
        </p:txBody>
      </p:sp>
      <p:graphicFrame>
        <p:nvGraphicFramePr>
          <p:cNvPr id="35" name="Table 34"/>
          <p:cNvGraphicFramePr/>
          <p:nvPr/>
        </p:nvGraphicFramePr>
        <p:xfrm>
          <a:off x="8860790" y="528764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endParaRPr lang="en-US">
                        <a:solidFill>
                          <a:srgbClr val="0070C0"/>
                        </a:solidFill>
                      </a:endParaRPr>
                    </a:p>
                  </a:txBody>
                  <a:tcPr/>
                </a:tc>
                <a:tc>
                  <a:txBody>
                    <a:bodyPr/>
                    <a:p>
                      <a:pPr>
                        <a:buNone/>
                      </a:pPr>
                      <a:endParaRPr lang="en-US">
                        <a:solidFill>
                          <a:srgbClr val="0070C0"/>
                        </a:solidFill>
                      </a:endParaRPr>
                    </a:p>
                  </a:txBody>
                  <a:tcPr/>
                </a:tc>
              </a:tr>
            </a:tbl>
          </a:graphicData>
        </a:graphic>
      </p:graphicFrame>
      <p:sp>
        <p:nvSpPr>
          <p:cNvPr id="37" name="Text Box 36"/>
          <p:cNvSpPr txBox="1"/>
          <p:nvPr/>
        </p:nvSpPr>
        <p:spPr>
          <a:xfrm>
            <a:off x="9003665" y="5564505"/>
            <a:ext cx="366395" cy="368300"/>
          </a:xfrm>
          <a:prstGeom prst="rect">
            <a:avLst/>
          </a:prstGeom>
          <a:noFill/>
        </p:spPr>
        <p:txBody>
          <a:bodyPr wrap="square" rtlCol="0">
            <a:spAutoFit/>
          </a:bodyPr>
          <a:p>
            <a:r>
              <a:rPr lang="en-US"/>
              <a:t>3</a:t>
            </a:r>
            <a:endParaRPr lang="en-US"/>
          </a:p>
        </p:txBody>
      </p:sp>
      <p:sp>
        <p:nvSpPr>
          <p:cNvPr id="38" name="Text Box 37"/>
          <p:cNvSpPr txBox="1"/>
          <p:nvPr/>
        </p:nvSpPr>
        <p:spPr>
          <a:xfrm>
            <a:off x="9994900" y="5559425"/>
            <a:ext cx="366395" cy="368300"/>
          </a:xfrm>
          <a:prstGeom prst="rect">
            <a:avLst/>
          </a:prstGeom>
          <a:noFill/>
        </p:spPr>
        <p:txBody>
          <a:bodyPr wrap="square" rtlCol="0">
            <a:spAutoFit/>
          </a:bodyPr>
          <a:p>
            <a:r>
              <a:rPr lang="en-US"/>
              <a:t>1</a:t>
            </a:r>
            <a:endParaRPr lang="en-US"/>
          </a:p>
        </p:txBody>
      </p:sp>
      <p:sp>
        <p:nvSpPr>
          <p:cNvPr id="39" name="Text Box 38"/>
          <p:cNvSpPr txBox="1"/>
          <p:nvPr/>
        </p:nvSpPr>
        <p:spPr>
          <a:xfrm>
            <a:off x="9578340" y="5043170"/>
            <a:ext cx="1513840" cy="368300"/>
          </a:xfrm>
          <a:prstGeom prst="rect">
            <a:avLst/>
          </a:prstGeom>
          <a:noFill/>
        </p:spPr>
        <p:txBody>
          <a:bodyPr wrap="square" rtlCol="0">
            <a:spAutoFit/>
          </a:bodyPr>
          <a:p>
            <a:r>
              <a:rPr lang="en-US"/>
              <a:t>4 bytes</a:t>
            </a:r>
            <a:endParaRPr lang="en-US"/>
          </a:p>
        </p:txBody>
      </p:sp>
      <p:sp>
        <p:nvSpPr>
          <p:cNvPr id="40" name="Text Box 39"/>
          <p:cNvSpPr txBox="1"/>
          <p:nvPr/>
        </p:nvSpPr>
        <p:spPr>
          <a:xfrm>
            <a:off x="380365" y="5196205"/>
            <a:ext cx="366395" cy="368300"/>
          </a:xfrm>
          <a:prstGeom prst="rect">
            <a:avLst/>
          </a:prstGeom>
          <a:noFill/>
        </p:spPr>
        <p:txBody>
          <a:bodyPr wrap="square" rtlCol="0">
            <a:spAutoFit/>
          </a:bodyPr>
          <a:p>
            <a:r>
              <a:rPr lang="en-US"/>
              <a:t>1</a:t>
            </a:r>
            <a:endParaRPr lang="en-US"/>
          </a:p>
        </p:txBody>
      </p:sp>
      <p:sp>
        <p:nvSpPr>
          <p:cNvPr id="41" name="Text Box 40"/>
          <p:cNvSpPr txBox="1"/>
          <p:nvPr/>
        </p:nvSpPr>
        <p:spPr>
          <a:xfrm>
            <a:off x="1434465" y="5262245"/>
            <a:ext cx="366395" cy="368300"/>
          </a:xfrm>
          <a:prstGeom prst="rect">
            <a:avLst/>
          </a:prstGeom>
          <a:noFill/>
        </p:spPr>
        <p:txBody>
          <a:bodyPr wrap="square" rtlCol="0">
            <a:spAutoFit/>
          </a:bodyPr>
          <a:p>
            <a:r>
              <a:rPr lang="en-US"/>
              <a:t>1</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itle 27"/>
          <p:cNvSpPr>
            <a:spLocks noGrp="1"/>
          </p:cNvSpPr>
          <p:nvPr>
            <p:ph type="title"/>
          </p:nvPr>
        </p:nvSpPr>
        <p:spPr/>
        <p:txBody>
          <a:bodyPr/>
          <a:p>
            <a:endParaRPr lang="en-US"/>
          </a:p>
        </p:txBody>
      </p:sp>
      <p:sp>
        <p:nvSpPr>
          <p:cNvPr id="14" name="Text Box 13"/>
          <p:cNvSpPr txBox="1"/>
          <p:nvPr/>
        </p:nvSpPr>
        <p:spPr>
          <a:xfrm>
            <a:off x="1106805" y="1510030"/>
            <a:ext cx="5157470" cy="1476375"/>
          </a:xfrm>
          <a:prstGeom prst="rect">
            <a:avLst/>
          </a:prstGeom>
          <a:noFill/>
        </p:spPr>
        <p:txBody>
          <a:bodyPr wrap="square" rtlCol="0">
            <a:spAutoFit/>
          </a:bodyPr>
          <a:p>
            <a:r>
              <a:rPr lang="en-US"/>
              <a:t>Page Table contains the frames no where that page are actually present in the Main Memory</a:t>
            </a:r>
            <a:endParaRPr lang="en-US"/>
          </a:p>
          <a:p>
            <a:r>
              <a:rPr lang="en-US"/>
              <a:t>Here every process have its own page table.</a:t>
            </a:r>
            <a:endParaRPr lang="en-US"/>
          </a:p>
          <a:p>
            <a:r>
              <a:rPr lang="en-US"/>
              <a:t>Enteries of Page table =No. of page in that  process</a:t>
            </a:r>
            <a:endParaRPr lang="en-US"/>
          </a:p>
        </p:txBody>
      </p:sp>
      <p:graphicFrame>
        <p:nvGraphicFramePr>
          <p:cNvPr id="4" name="Table 3"/>
          <p:cNvGraphicFramePr/>
          <p:nvPr/>
        </p:nvGraphicFramePr>
        <p:xfrm>
          <a:off x="1808480" y="3618865"/>
          <a:ext cx="1414780" cy="741680"/>
        </p:xfrm>
        <a:graphic>
          <a:graphicData uri="http://schemas.openxmlformats.org/drawingml/2006/table">
            <a:tbl>
              <a:tblPr firstRow="1" bandRow="1">
                <a:tableStyleId>{5C22544A-7EE6-4342-B048-85BDC9FD1C3A}</a:tableStyleId>
              </a:tblPr>
              <a:tblGrid>
                <a:gridCol w="1414780"/>
              </a:tblGrid>
              <a:tr h="370840">
                <a:tc>
                  <a:txBody>
                    <a:bodyPr/>
                    <a:p>
                      <a:pPr>
                        <a:buNone/>
                      </a:pPr>
                      <a:r>
                        <a:rPr lang="en-US"/>
                        <a:t>0             1</a:t>
                      </a:r>
                      <a:endParaRPr lang="en-US"/>
                    </a:p>
                  </a:txBody>
                  <a:tcPr/>
                </a:tc>
              </a:tr>
              <a:tr h="370840">
                <a:tc>
                  <a:txBody>
                    <a:bodyPr/>
                    <a:p>
                      <a:pPr>
                        <a:buNone/>
                      </a:pPr>
                      <a:r>
                        <a:rPr lang="en-US"/>
                        <a:t>2             </a:t>
                      </a:r>
                      <a:r>
                        <a:rPr lang="en-US" b="1">
                          <a:solidFill>
                            <a:srgbClr val="FF0000"/>
                          </a:solidFill>
                        </a:rPr>
                        <a:t> 3</a:t>
                      </a:r>
                      <a:endParaRPr lang="en-US" b="1">
                        <a:solidFill>
                          <a:srgbClr val="FF0000"/>
                        </a:solidFill>
                      </a:endParaRPr>
                    </a:p>
                  </a:txBody>
                  <a:tcPr/>
                </a:tc>
              </a:tr>
            </a:tbl>
          </a:graphicData>
        </a:graphic>
      </p:graphicFrame>
      <p:sp>
        <p:nvSpPr>
          <p:cNvPr id="5" name="Oval 4"/>
          <p:cNvSpPr/>
          <p:nvPr/>
        </p:nvSpPr>
        <p:spPr>
          <a:xfrm>
            <a:off x="2174240" y="4554220"/>
            <a:ext cx="549910"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291590" y="3148330"/>
            <a:ext cx="1089660" cy="368300"/>
          </a:xfrm>
          <a:prstGeom prst="rect">
            <a:avLst/>
          </a:prstGeom>
          <a:noFill/>
        </p:spPr>
        <p:txBody>
          <a:bodyPr wrap="square" rtlCol="0">
            <a:spAutoFit/>
          </a:bodyPr>
          <a:p>
            <a:r>
              <a:rPr lang="en-US"/>
              <a:t>page no</a:t>
            </a:r>
            <a:endParaRPr lang="en-US"/>
          </a:p>
        </p:txBody>
      </p:sp>
      <p:sp>
        <p:nvSpPr>
          <p:cNvPr id="7" name="Text Box 6"/>
          <p:cNvSpPr txBox="1"/>
          <p:nvPr/>
        </p:nvSpPr>
        <p:spPr>
          <a:xfrm>
            <a:off x="1475105" y="3606800"/>
            <a:ext cx="325755" cy="368300"/>
          </a:xfrm>
          <a:prstGeom prst="rect">
            <a:avLst/>
          </a:prstGeom>
          <a:noFill/>
        </p:spPr>
        <p:txBody>
          <a:bodyPr wrap="square" rtlCol="0">
            <a:spAutoFit/>
          </a:bodyPr>
          <a:p>
            <a:r>
              <a:rPr lang="en-US"/>
              <a:t>0</a:t>
            </a:r>
            <a:endParaRPr lang="en-US"/>
          </a:p>
        </p:txBody>
      </p:sp>
      <p:sp>
        <p:nvSpPr>
          <p:cNvPr id="8" name="Text Box 7"/>
          <p:cNvSpPr txBox="1"/>
          <p:nvPr/>
        </p:nvSpPr>
        <p:spPr>
          <a:xfrm>
            <a:off x="1424305" y="3973830"/>
            <a:ext cx="366395" cy="368300"/>
          </a:xfrm>
          <a:prstGeom prst="rect">
            <a:avLst/>
          </a:prstGeom>
          <a:noFill/>
        </p:spPr>
        <p:txBody>
          <a:bodyPr wrap="square" rtlCol="0">
            <a:spAutoFit/>
          </a:bodyPr>
          <a:p>
            <a:r>
              <a:rPr lang="en-US"/>
              <a:t>1</a:t>
            </a:r>
            <a:endParaRPr lang="en-US"/>
          </a:p>
        </p:txBody>
      </p:sp>
      <p:graphicFrame>
        <p:nvGraphicFramePr>
          <p:cNvPr id="9" name="Table 8"/>
          <p:cNvGraphicFramePr/>
          <p:nvPr/>
        </p:nvGraphicFramePr>
        <p:xfrm>
          <a:off x="6524625" y="3533775"/>
          <a:ext cx="1129665" cy="2926080"/>
        </p:xfrm>
        <a:graphic>
          <a:graphicData uri="http://schemas.openxmlformats.org/drawingml/2006/table">
            <a:tbl>
              <a:tblPr firstRow="1" bandRow="1">
                <a:tableStyleId>{5C22544A-7EE6-4342-B048-85BDC9FD1C3A}</a:tableStyleId>
              </a:tblPr>
              <a:tblGrid>
                <a:gridCol w="1129665"/>
              </a:tblGrid>
              <a:tr h="365760">
                <a:tc>
                  <a:txBody>
                    <a:bodyPr/>
                    <a:p>
                      <a:pPr>
                        <a:buNone/>
                      </a:pPr>
                      <a:r>
                        <a:rPr lang="en-US"/>
                        <a:t>0         1</a:t>
                      </a:r>
                      <a:endParaRPr lang="en-US"/>
                    </a:p>
                  </a:txBody>
                  <a:tcPr/>
                </a:tc>
              </a:tr>
              <a:tr h="365760">
                <a:tc>
                  <a:txBody>
                    <a:bodyPr/>
                    <a:p>
                      <a:pPr>
                        <a:buNone/>
                      </a:pPr>
                      <a:r>
                        <a:rPr lang="en-US"/>
                        <a:t>2         3</a:t>
                      </a:r>
                      <a:endParaRPr lang="en-US"/>
                    </a:p>
                  </a:txBody>
                  <a:tcPr/>
                </a:tc>
              </a:tr>
              <a:tr h="365760">
                <a:tc>
                  <a:txBody>
                    <a:bodyPr/>
                    <a:p>
                      <a:pPr>
                        <a:buNone/>
                      </a:pPr>
                      <a:r>
                        <a:rPr lang="en-US"/>
                        <a:t>4         5</a:t>
                      </a:r>
                      <a:endParaRPr lang="en-US"/>
                    </a:p>
                  </a:txBody>
                  <a:tcPr/>
                </a:tc>
              </a:tr>
              <a:tr h="365760">
                <a:tc>
                  <a:txBody>
                    <a:bodyPr/>
                    <a:p>
                      <a:pPr>
                        <a:buNone/>
                      </a:pPr>
                      <a:r>
                        <a:rPr lang="en-US"/>
                        <a:t>6         7</a:t>
                      </a:r>
                      <a:endParaRPr lang="en-US"/>
                    </a:p>
                  </a:txBody>
                  <a:tcPr/>
                </a:tc>
              </a:tr>
              <a:tr h="365760">
                <a:tc>
                  <a:txBody>
                    <a:bodyPr/>
                    <a:p>
                      <a:pPr>
                        <a:buNone/>
                      </a:pPr>
                      <a:r>
                        <a:rPr lang="en-US"/>
                        <a:t>8         </a:t>
                      </a:r>
                      <a:r>
                        <a:rPr lang="en-US" b="1">
                          <a:solidFill>
                            <a:srgbClr val="FF0000"/>
                          </a:solidFill>
                        </a:rPr>
                        <a:t>9</a:t>
                      </a:r>
                      <a:endParaRPr lang="en-US" b="1">
                        <a:solidFill>
                          <a:srgbClr val="FF0000"/>
                        </a:solidFill>
                      </a:endParaRPr>
                    </a:p>
                  </a:txBody>
                  <a:tcPr/>
                </a:tc>
              </a:tr>
              <a:tr h="365760">
                <a:tc>
                  <a:txBody>
                    <a:bodyPr/>
                    <a:p>
                      <a:pPr>
                        <a:buNone/>
                      </a:pPr>
                      <a:r>
                        <a:rPr lang="en-US"/>
                        <a:t>10       11</a:t>
                      </a:r>
                      <a:endParaRPr lang="en-US"/>
                    </a:p>
                  </a:txBody>
                  <a:tcPr/>
                </a:tc>
              </a:tr>
              <a:tr h="365760">
                <a:tc>
                  <a:txBody>
                    <a:bodyPr/>
                    <a:p>
                      <a:pPr>
                        <a:buNone/>
                      </a:pPr>
                      <a:r>
                        <a:rPr lang="en-US"/>
                        <a:t>12      13</a:t>
                      </a:r>
                      <a:endParaRPr lang="en-US"/>
                    </a:p>
                  </a:txBody>
                  <a:tcPr/>
                </a:tc>
              </a:tr>
              <a:tr h="365760">
                <a:tc>
                  <a:txBody>
                    <a:bodyPr/>
                    <a:p>
                      <a:pPr>
                        <a:buNone/>
                      </a:pPr>
                      <a:r>
                        <a:rPr lang="en-US"/>
                        <a:t>14      15</a:t>
                      </a:r>
                      <a:endParaRPr lang="en-US"/>
                    </a:p>
                  </a:txBody>
                  <a:tcPr/>
                </a:tc>
              </a:tr>
            </a:tbl>
          </a:graphicData>
        </a:graphic>
      </p:graphicFrame>
      <p:sp>
        <p:nvSpPr>
          <p:cNvPr id="10" name="Text Box 9"/>
          <p:cNvSpPr txBox="1"/>
          <p:nvPr/>
        </p:nvSpPr>
        <p:spPr>
          <a:xfrm>
            <a:off x="6198870" y="3473450"/>
            <a:ext cx="325755" cy="3046095"/>
          </a:xfrm>
          <a:prstGeom prst="rect">
            <a:avLst/>
          </a:prstGeom>
          <a:noFill/>
        </p:spPr>
        <p:txBody>
          <a:bodyPr wrap="square" rtlCol="0">
            <a:spAutoFit/>
          </a:bodyPr>
          <a:p>
            <a:r>
              <a:rPr lang="en-US" sz="2400"/>
              <a:t>0</a:t>
            </a:r>
            <a:endParaRPr lang="en-US" sz="2400"/>
          </a:p>
          <a:p>
            <a:r>
              <a:rPr lang="en-US" sz="2400"/>
              <a:t>1</a:t>
            </a:r>
            <a:endParaRPr lang="en-US" sz="2400"/>
          </a:p>
          <a:p>
            <a:r>
              <a:rPr lang="en-US" sz="2400" b="1">
                <a:gradFill>
                  <a:gsLst>
                    <a:gs pos="0">
                      <a:srgbClr val="007BD3"/>
                    </a:gs>
                    <a:gs pos="100000">
                      <a:srgbClr val="034373"/>
                    </a:gs>
                  </a:gsLst>
                  <a:lin scaled="0"/>
                </a:gradFill>
              </a:rPr>
              <a:t>2</a:t>
            </a:r>
            <a:endParaRPr lang="en-US" sz="2400" b="1">
              <a:gradFill>
                <a:gsLst>
                  <a:gs pos="0">
                    <a:srgbClr val="007BD3"/>
                  </a:gs>
                  <a:gs pos="100000">
                    <a:srgbClr val="034373"/>
                  </a:gs>
                </a:gsLst>
                <a:lin scaled="0"/>
              </a:gradFill>
            </a:endParaRPr>
          </a:p>
          <a:p>
            <a:r>
              <a:rPr lang="en-US" sz="2400"/>
              <a:t>3</a:t>
            </a:r>
            <a:endParaRPr lang="en-US" sz="2400"/>
          </a:p>
          <a:p>
            <a:r>
              <a:rPr lang="en-US" sz="2400" b="1">
                <a:solidFill>
                  <a:srgbClr val="0070C0"/>
                </a:solidFill>
              </a:rPr>
              <a:t>4</a:t>
            </a:r>
            <a:endParaRPr lang="en-US" sz="2400" b="1">
              <a:solidFill>
                <a:srgbClr val="0070C0"/>
              </a:solidFill>
            </a:endParaRPr>
          </a:p>
          <a:p>
            <a:r>
              <a:rPr lang="en-US" sz="2400"/>
              <a:t>5</a:t>
            </a:r>
            <a:endParaRPr lang="en-US" sz="2400"/>
          </a:p>
          <a:p>
            <a:r>
              <a:rPr lang="en-US" sz="2400"/>
              <a:t>6</a:t>
            </a:r>
            <a:endParaRPr lang="en-US" sz="2400"/>
          </a:p>
          <a:p>
            <a:r>
              <a:rPr lang="en-US" sz="2400"/>
              <a:t>7</a:t>
            </a:r>
            <a:endParaRPr lang="en-US" sz="2400"/>
          </a:p>
        </p:txBody>
      </p:sp>
      <p:sp>
        <p:nvSpPr>
          <p:cNvPr id="11" name="Text Box 10"/>
          <p:cNvSpPr txBox="1"/>
          <p:nvPr/>
        </p:nvSpPr>
        <p:spPr>
          <a:xfrm>
            <a:off x="5816600" y="3105150"/>
            <a:ext cx="1089660" cy="368300"/>
          </a:xfrm>
          <a:prstGeom prst="rect">
            <a:avLst/>
          </a:prstGeom>
          <a:noFill/>
        </p:spPr>
        <p:txBody>
          <a:bodyPr wrap="square" rtlCol="0">
            <a:spAutoFit/>
          </a:bodyPr>
          <a:p>
            <a:r>
              <a:rPr lang="en-US"/>
              <a:t>frame no</a:t>
            </a:r>
            <a:endParaRPr lang="en-US"/>
          </a:p>
        </p:txBody>
      </p:sp>
      <p:sp>
        <p:nvSpPr>
          <p:cNvPr id="12" name="Text Box 11"/>
          <p:cNvSpPr txBox="1"/>
          <p:nvPr/>
        </p:nvSpPr>
        <p:spPr>
          <a:xfrm>
            <a:off x="9110980" y="3250565"/>
            <a:ext cx="2617470" cy="1198880"/>
          </a:xfrm>
          <a:prstGeom prst="rect">
            <a:avLst/>
          </a:prstGeom>
          <a:noFill/>
        </p:spPr>
        <p:txBody>
          <a:bodyPr wrap="square" rtlCol="0">
            <a:spAutoFit/>
          </a:bodyPr>
          <a:p>
            <a:r>
              <a:rPr lang="en-US" b="1"/>
              <a:t>Memory size=16B</a:t>
            </a:r>
            <a:endParaRPr lang="en-US" b="1"/>
          </a:p>
          <a:p>
            <a:r>
              <a:rPr lang="en-US" b="1"/>
              <a:t>Frame Size=</a:t>
            </a:r>
            <a:r>
              <a:rPr lang="en-US" b="1">
                <a:solidFill>
                  <a:srgbClr val="36CD13"/>
                </a:solidFill>
              </a:rPr>
              <a:t>2B</a:t>
            </a:r>
            <a:endParaRPr lang="en-US" b="1"/>
          </a:p>
          <a:p>
            <a:r>
              <a:rPr lang="en-US" b="1"/>
              <a:t>no.of frame=16/2=</a:t>
            </a:r>
            <a:r>
              <a:rPr lang="en-US" b="1">
                <a:solidFill>
                  <a:schemeClr val="accent4"/>
                </a:solidFill>
              </a:rPr>
              <a:t>8</a:t>
            </a:r>
            <a:r>
              <a:rPr lang="en-US" b="1"/>
              <a:t> frames</a:t>
            </a:r>
            <a:endParaRPr lang="en-US" b="1"/>
          </a:p>
        </p:txBody>
      </p:sp>
      <p:sp>
        <p:nvSpPr>
          <p:cNvPr id="16" name="Text Box 15"/>
          <p:cNvSpPr txBox="1"/>
          <p:nvPr/>
        </p:nvSpPr>
        <p:spPr>
          <a:xfrm>
            <a:off x="7654290" y="3533775"/>
            <a:ext cx="1089660" cy="368300"/>
          </a:xfrm>
          <a:prstGeom prst="rect">
            <a:avLst/>
          </a:prstGeom>
          <a:noFill/>
        </p:spPr>
        <p:txBody>
          <a:bodyPr wrap="square" rtlCol="0">
            <a:spAutoFit/>
          </a:bodyPr>
          <a:p>
            <a:r>
              <a:rPr lang="en-US"/>
              <a:t>Filled</a:t>
            </a:r>
            <a:endParaRPr lang="en-US"/>
          </a:p>
        </p:txBody>
      </p:sp>
      <p:sp>
        <p:nvSpPr>
          <p:cNvPr id="17" name="Text Box 16"/>
          <p:cNvSpPr txBox="1"/>
          <p:nvPr/>
        </p:nvSpPr>
        <p:spPr>
          <a:xfrm>
            <a:off x="7654290" y="3973830"/>
            <a:ext cx="1089660" cy="368300"/>
          </a:xfrm>
          <a:prstGeom prst="rect">
            <a:avLst/>
          </a:prstGeom>
          <a:noFill/>
        </p:spPr>
        <p:txBody>
          <a:bodyPr wrap="square" rtlCol="0">
            <a:spAutoFit/>
          </a:bodyPr>
          <a:p>
            <a:r>
              <a:rPr lang="en-US"/>
              <a:t>Filled</a:t>
            </a:r>
            <a:endParaRPr lang="en-US"/>
          </a:p>
        </p:txBody>
      </p:sp>
      <p:sp>
        <p:nvSpPr>
          <p:cNvPr id="18" name="Text Box 17"/>
          <p:cNvSpPr txBox="1"/>
          <p:nvPr/>
        </p:nvSpPr>
        <p:spPr>
          <a:xfrm>
            <a:off x="7654290" y="5285105"/>
            <a:ext cx="1089660" cy="368300"/>
          </a:xfrm>
          <a:prstGeom prst="rect">
            <a:avLst/>
          </a:prstGeom>
          <a:noFill/>
        </p:spPr>
        <p:txBody>
          <a:bodyPr wrap="square" rtlCol="0">
            <a:spAutoFit/>
          </a:bodyPr>
          <a:p>
            <a:r>
              <a:rPr lang="en-US"/>
              <a:t>Filled</a:t>
            </a:r>
            <a:endParaRPr lang="en-US"/>
          </a:p>
        </p:txBody>
      </p:sp>
      <p:sp>
        <p:nvSpPr>
          <p:cNvPr id="19" name="Text Box 18"/>
          <p:cNvSpPr txBox="1"/>
          <p:nvPr/>
        </p:nvSpPr>
        <p:spPr>
          <a:xfrm>
            <a:off x="7654290" y="4629785"/>
            <a:ext cx="1089660" cy="368300"/>
          </a:xfrm>
          <a:prstGeom prst="rect">
            <a:avLst/>
          </a:prstGeom>
          <a:noFill/>
        </p:spPr>
        <p:txBody>
          <a:bodyPr wrap="square" rtlCol="0">
            <a:spAutoFit/>
          </a:bodyPr>
          <a:p>
            <a:r>
              <a:rPr lang="en-US"/>
              <a:t>Filled</a:t>
            </a:r>
            <a:endParaRPr lang="en-US"/>
          </a:p>
        </p:txBody>
      </p:sp>
      <p:sp>
        <p:nvSpPr>
          <p:cNvPr id="20" name="Text Box 19"/>
          <p:cNvSpPr txBox="1"/>
          <p:nvPr/>
        </p:nvSpPr>
        <p:spPr>
          <a:xfrm>
            <a:off x="7654290" y="4261485"/>
            <a:ext cx="1089660" cy="368300"/>
          </a:xfrm>
          <a:prstGeom prst="rect">
            <a:avLst/>
          </a:prstGeom>
          <a:noFill/>
        </p:spPr>
        <p:txBody>
          <a:bodyPr wrap="square" rtlCol="0">
            <a:spAutoFit/>
          </a:bodyPr>
          <a:p>
            <a:r>
              <a:rPr lang="en-US" b="1">
                <a:gradFill>
                  <a:gsLst>
                    <a:gs pos="0">
                      <a:srgbClr val="007BD3"/>
                    </a:gs>
                    <a:gs pos="100000">
                      <a:srgbClr val="034373"/>
                    </a:gs>
                  </a:gsLst>
                  <a:lin scaled="0"/>
                </a:gradFill>
              </a:rPr>
              <a:t>P0</a:t>
            </a:r>
            <a:endParaRPr lang="en-US" b="1">
              <a:gradFill>
                <a:gsLst>
                  <a:gs pos="0">
                    <a:srgbClr val="007BD3"/>
                  </a:gs>
                  <a:gs pos="100000">
                    <a:srgbClr val="034373"/>
                  </a:gs>
                </a:gsLst>
                <a:lin scaled="0"/>
              </a:gradFill>
            </a:endParaRPr>
          </a:p>
        </p:txBody>
      </p:sp>
      <p:sp>
        <p:nvSpPr>
          <p:cNvPr id="21" name="Text Box 20"/>
          <p:cNvSpPr txBox="1"/>
          <p:nvPr/>
        </p:nvSpPr>
        <p:spPr>
          <a:xfrm>
            <a:off x="7654290" y="4998085"/>
            <a:ext cx="1089660" cy="368300"/>
          </a:xfrm>
          <a:prstGeom prst="rect">
            <a:avLst/>
          </a:prstGeom>
          <a:noFill/>
        </p:spPr>
        <p:txBody>
          <a:bodyPr wrap="square" rtlCol="0">
            <a:spAutoFit/>
          </a:bodyPr>
          <a:p>
            <a:r>
              <a:rPr lang="en-US" b="1">
                <a:solidFill>
                  <a:srgbClr val="0070C0"/>
                </a:solidFill>
              </a:rPr>
              <a:t>P1</a:t>
            </a:r>
            <a:endParaRPr lang="en-US" b="1">
              <a:solidFill>
                <a:srgbClr val="0070C0"/>
              </a:solidFill>
            </a:endParaRPr>
          </a:p>
        </p:txBody>
      </p:sp>
      <p:sp>
        <p:nvSpPr>
          <p:cNvPr id="22" name="Oval 21"/>
          <p:cNvSpPr/>
          <p:nvPr/>
        </p:nvSpPr>
        <p:spPr>
          <a:xfrm>
            <a:off x="6906260" y="2585720"/>
            <a:ext cx="1217295"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CPU</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aphicFrame>
        <p:nvGraphicFramePr>
          <p:cNvPr id="27" name="Content Placeholder 26"/>
          <p:cNvGraphicFramePr/>
          <p:nvPr>
            <p:ph idx="1"/>
          </p:nvPr>
        </p:nvGraphicFramePr>
        <p:xfrm>
          <a:off x="3879215" y="3593465"/>
          <a:ext cx="567690" cy="767080"/>
        </p:xfrm>
        <a:graphic>
          <a:graphicData uri="http://schemas.openxmlformats.org/drawingml/2006/table">
            <a:tbl>
              <a:tblPr firstRow="1" bandRow="1">
                <a:tableStyleId>{5C22544A-7EE6-4342-B048-85BDC9FD1C3A}</a:tableStyleId>
              </a:tblPr>
              <a:tblGrid>
                <a:gridCol w="567690"/>
              </a:tblGrid>
              <a:tr h="383540">
                <a:tc>
                  <a:txBody>
                    <a:bodyPr/>
                    <a:p>
                      <a:pPr>
                        <a:buNone/>
                      </a:pPr>
                      <a:r>
                        <a:rPr lang="en-US">
                          <a:solidFill>
                            <a:srgbClr val="0070C0"/>
                          </a:solidFill>
                        </a:rPr>
                        <a:t>F2</a:t>
                      </a:r>
                      <a:endParaRPr lang="en-US">
                        <a:solidFill>
                          <a:srgbClr val="0070C0"/>
                        </a:solidFill>
                      </a:endParaRPr>
                    </a:p>
                  </a:txBody>
                  <a:tcPr/>
                </a:tc>
              </a:tr>
              <a:tr h="383540">
                <a:tc>
                  <a:txBody>
                    <a:bodyPr/>
                    <a:p>
                      <a:pPr>
                        <a:buNone/>
                      </a:pPr>
                      <a:r>
                        <a:rPr lang="en-US" b="1">
                          <a:solidFill>
                            <a:srgbClr val="0070C0"/>
                          </a:solidFill>
                        </a:rPr>
                        <a:t>F4</a:t>
                      </a:r>
                      <a:endParaRPr lang="en-US" b="1">
                        <a:solidFill>
                          <a:srgbClr val="0070C0"/>
                        </a:solidFill>
                      </a:endParaRPr>
                    </a:p>
                  </a:txBody>
                  <a:tcPr/>
                </a:tc>
              </a:tr>
            </a:tbl>
          </a:graphicData>
        </a:graphic>
      </p:graphicFrame>
      <p:sp>
        <p:nvSpPr>
          <p:cNvPr id="29" name="Text Box 28"/>
          <p:cNvSpPr txBox="1"/>
          <p:nvPr/>
        </p:nvSpPr>
        <p:spPr>
          <a:xfrm>
            <a:off x="3646170" y="3225165"/>
            <a:ext cx="2347595" cy="368300"/>
          </a:xfrm>
          <a:prstGeom prst="rect">
            <a:avLst/>
          </a:prstGeom>
          <a:noFill/>
        </p:spPr>
        <p:txBody>
          <a:bodyPr wrap="square" rtlCol="0">
            <a:spAutoFit/>
          </a:bodyPr>
          <a:p>
            <a:r>
              <a:rPr lang="en-US"/>
              <a:t>Page Table of P1</a:t>
            </a:r>
            <a:endParaRPr lang="en-US"/>
          </a:p>
        </p:txBody>
      </p:sp>
      <p:sp>
        <p:nvSpPr>
          <p:cNvPr id="31" name="Text Box 30"/>
          <p:cNvSpPr txBox="1"/>
          <p:nvPr/>
        </p:nvSpPr>
        <p:spPr>
          <a:xfrm>
            <a:off x="3425190" y="3992245"/>
            <a:ext cx="366395" cy="368300"/>
          </a:xfrm>
          <a:prstGeom prst="rect">
            <a:avLst/>
          </a:prstGeom>
          <a:noFill/>
        </p:spPr>
        <p:txBody>
          <a:bodyPr wrap="square" rtlCol="0">
            <a:spAutoFit/>
          </a:bodyPr>
          <a:p>
            <a:r>
              <a:rPr lang="en-US"/>
              <a:t>1</a:t>
            </a:r>
            <a:endParaRPr lang="en-US"/>
          </a:p>
        </p:txBody>
      </p:sp>
      <p:sp>
        <p:nvSpPr>
          <p:cNvPr id="32" name="Text Box 31"/>
          <p:cNvSpPr txBox="1"/>
          <p:nvPr/>
        </p:nvSpPr>
        <p:spPr>
          <a:xfrm>
            <a:off x="3502025" y="3618865"/>
            <a:ext cx="366395" cy="368300"/>
          </a:xfrm>
          <a:prstGeom prst="rect">
            <a:avLst/>
          </a:prstGeom>
          <a:noFill/>
        </p:spPr>
        <p:txBody>
          <a:bodyPr wrap="square" rtlCol="0">
            <a:spAutoFit/>
          </a:bodyPr>
          <a:p>
            <a:r>
              <a:rPr lang="en-US"/>
              <a:t>0</a:t>
            </a:r>
            <a:endParaRPr lang="en-US"/>
          </a:p>
        </p:txBody>
      </p:sp>
      <p:sp>
        <p:nvSpPr>
          <p:cNvPr id="2" name="Text Box 1"/>
          <p:cNvSpPr txBox="1"/>
          <p:nvPr/>
        </p:nvSpPr>
        <p:spPr>
          <a:xfrm>
            <a:off x="2795270" y="5196205"/>
            <a:ext cx="3020695" cy="922020"/>
          </a:xfrm>
          <a:prstGeom prst="rect">
            <a:avLst/>
          </a:prstGeom>
          <a:noFill/>
        </p:spPr>
        <p:txBody>
          <a:bodyPr wrap="square" rtlCol="0">
            <a:spAutoFit/>
          </a:bodyPr>
          <a:p>
            <a:r>
              <a:rPr lang="en-US"/>
              <a:t>Now logical addreess convert into physical address</a:t>
            </a:r>
            <a:endParaRPr lang="en-US"/>
          </a:p>
        </p:txBody>
      </p:sp>
      <p:graphicFrame>
        <p:nvGraphicFramePr>
          <p:cNvPr id="3" name="Table 2"/>
          <p:cNvGraphicFramePr/>
          <p:nvPr/>
        </p:nvGraphicFramePr>
        <p:xfrm>
          <a:off x="202565" y="556450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r>
                        <a:rPr lang="en-US">
                          <a:solidFill>
                            <a:srgbClr val="0070C0"/>
                          </a:solidFill>
                        </a:rPr>
                        <a:t>1</a:t>
                      </a:r>
                      <a:endParaRPr lang="en-US">
                        <a:solidFill>
                          <a:srgbClr val="0070C0"/>
                        </a:solidFill>
                      </a:endParaRPr>
                    </a:p>
                  </a:txBody>
                  <a:tcPr/>
                </a:tc>
                <a:tc>
                  <a:txBody>
                    <a:bodyPr/>
                    <a:p>
                      <a:pPr>
                        <a:buNone/>
                      </a:pPr>
                      <a:r>
                        <a:rPr lang="en-US">
                          <a:solidFill>
                            <a:srgbClr val="0070C0"/>
                          </a:solidFill>
                        </a:rPr>
                        <a:t>1</a:t>
                      </a:r>
                      <a:endParaRPr lang="en-US">
                        <a:solidFill>
                          <a:srgbClr val="0070C0"/>
                        </a:solidFill>
                      </a:endParaRPr>
                    </a:p>
                  </a:txBody>
                  <a:tcPr/>
                </a:tc>
              </a:tr>
            </a:tbl>
          </a:graphicData>
        </a:graphic>
      </p:graphicFrame>
      <p:sp>
        <p:nvSpPr>
          <p:cNvPr id="13" name="Text Box 12"/>
          <p:cNvSpPr txBox="1"/>
          <p:nvPr/>
        </p:nvSpPr>
        <p:spPr>
          <a:xfrm>
            <a:off x="33655" y="4998085"/>
            <a:ext cx="2347595" cy="368300"/>
          </a:xfrm>
          <a:prstGeom prst="rect">
            <a:avLst/>
          </a:prstGeom>
          <a:noFill/>
        </p:spPr>
        <p:txBody>
          <a:bodyPr wrap="square" rtlCol="0">
            <a:spAutoFit/>
          </a:bodyPr>
          <a:p>
            <a:r>
              <a:rPr lang="en-US"/>
              <a:t>logical Address</a:t>
            </a:r>
            <a:endParaRPr lang="en-US"/>
          </a:p>
        </p:txBody>
      </p:sp>
      <p:sp>
        <p:nvSpPr>
          <p:cNvPr id="15" name="Text Box 14"/>
          <p:cNvSpPr txBox="1"/>
          <p:nvPr/>
        </p:nvSpPr>
        <p:spPr>
          <a:xfrm>
            <a:off x="202565" y="5998845"/>
            <a:ext cx="721360" cy="645160"/>
          </a:xfrm>
          <a:prstGeom prst="rect">
            <a:avLst/>
          </a:prstGeom>
          <a:noFill/>
        </p:spPr>
        <p:txBody>
          <a:bodyPr wrap="square" rtlCol="0">
            <a:spAutoFit/>
          </a:bodyPr>
          <a:p>
            <a:r>
              <a:rPr lang="en-US"/>
              <a:t>page no</a:t>
            </a:r>
            <a:endParaRPr lang="en-US"/>
          </a:p>
        </p:txBody>
      </p:sp>
      <p:sp>
        <p:nvSpPr>
          <p:cNvPr id="23" name="Text Box 22"/>
          <p:cNvSpPr txBox="1"/>
          <p:nvPr/>
        </p:nvSpPr>
        <p:spPr>
          <a:xfrm>
            <a:off x="1298575" y="5930265"/>
            <a:ext cx="1496695" cy="645160"/>
          </a:xfrm>
          <a:prstGeom prst="rect">
            <a:avLst/>
          </a:prstGeom>
          <a:noFill/>
        </p:spPr>
        <p:txBody>
          <a:bodyPr wrap="square" rtlCol="0">
            <a:spAutoFit/>
          </a:bodyPr>
          <a:p>
            <a:r>
              <a:rPr lang="en-US"/>
              <a:t>Page offset/ size of page</a:t>
            </a:r>
            <a:endParaRPr lang="en-US"/>
          </a:p>
        </p:txBody>
      </p:sp>
      <p:sp>
        <p:nvSpPr>
          <p:cNvPr id="25" name="Text Box 24"/>
          <p:cNvSpPr txBox="1"/>
          <p:nvPr/>
        </p:nvSpPr>
        <p:spPr>
          <a:xfrm>
            <a:off x="6452870" y="911225"/>
            <a:ext cx="5467985" cy="1198880"/>
          </a:xfrm>
          <a:prstGeom prst="rect">
            <a:avLst/>
          </a:prstGeom>
          <a:noFill/>
        </p:spPr>
        <p:txBody>
          <a:bodyPr wrap="square" rtlCol="0" anchor="t">
            <a:spAutoFit/>
          </a:bodyPr>
          <a:p>
            <a:r>
              <a:rPr lang="en-US">
                <a:sym typeface="+mn-ea"/>
              </a:rPr>
              <a:t>process size=4B</a:t>
            </a:r>
            <a:endParaRPr lang="en-US"/>
          </a:p>
          <a:p>
            <a:r>
              <a:rPr lang="en-US">
                <a:sym typeface="+mn-ea"/>
              </a:rPr>
              <a:t>Page size=</a:t>
            </a:r>
            <a:r>
              <a:rPr lang="en-US">
                <a:solidFill>
                  <a:srgbClr val="0070C0"/>
                </a:solidFill>
                <a:sym typeface="+mn-ea"/>
              </a:rPr>
              <a:t>2B</a:t>
            </a:r>
            <a:endParaRPr lang="en-US"/>
          </a:p>
          <a:p>
            <a:r>
              <a:rPr lang="en-US">
                <a:sym typeface="+mn-ea"/>
              </a:rPr>
              <a:t>No.of pages per process=Process size/ page size=4/2=</a:t>
            </a:r>
            <a:r>
              <a:rPr lang="en-US">
                <a:solidFill>
                  <a:srgbClr val="0070C0"/>
                </a:solidFill>
                <a:sym typeface="+mn-ea"/>
              </a:rPr>
              <a:t>2</a:t>
            </a:r>
            <a:endParaRPr lang="en-US">
              <a:solidFill>
                <a:srgbClr val="0070C0"/>
              </a:solidFill>
              <a:sym typeface="+mn-ea"/>
            </a:endParaRPr>
          </a:p>
        </p:txBody>
      </p:sp>
      <p:sp>
        <p:nvSpPr>
          <p:cNvPr id="26" name="Text Box 25"/>
          <p:cNvSpPr txBox="1"/>
          <p:nvPr/>
        </p:nvSpPr>
        <p:spPr>
          <a:xfrm>
            <a:off x="8297545" y="2110105"/>
            <a:ext cx="3623310" cy="922020"/>
          </a:xfrm>
          <a:prstGeom prst="rect">
            <a:avLst/>
          </a:prstGeom>
          <a:noFill/>
        </p:spPr>
        <p:txBody>
          <a:bodyPr wrap="square" rtlCol="0">
            <a:spAutoFit/>
          </a:bodyPr>
          <a:p>
            <a:r>
              <a:rPr lang="en-US"/>
              <a:t>CPU ask </a:t>
            </a:r>
            <a:r>
              <a:rPr lang="en-US">
                <a:solidFill>
                  <a:srgbClr val="0070C0"/>
                </a:solidFill>
              </a:rPr>
              <a:t>3rd</a:t>
            </a:r>
            <a:r>
              <a:rPr lang="en-US"/>
              <a:t> byte of process 1. Here we need Mapping</a:t>
            </a:r>
            <a:endParaRPr lang="en-US"/>
          </a:p>
          <a:p>
            <a:r>
              <a:rPr lang="en-US">
                <a:solidFill>
                  <a:srgbClr val="0070C0"/>
                </a:solidFill>
              </a:rPr>
              <a:t>3 represent with 11</a:t>
            </a:r>
            <a:endParaRPr lang="en-US">
              <a:solidFill>
                <a:srgbClr val="0070C0"/>
              </a:solidFill>
            </a:endParaRPr>
          </a:p>
        </p:txBody>
      </p:sp>
      <p:cxnSp>
        <p:nvCxnSpPr>
          <p:cNvPr id="33" name="Straight Arrow Connector 32"/>
          <p:cNvCxnSpPr/>
          <p:nvPr/>
        </p:nvCxnSpPr>
        <p:spPr>
          <a:xfrm flipV="1">
            <a:off x="7654290" y="2514600"/>
            <a:ext cx="620395" cy="711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4" name="Text Box 23"/>
          <p:cNvSpPr txBox="1"/>
          <p:nvPr/>
        </p:nvSpPr>
        <p:spPr>
          <a:xfrm>
            <a:off x="8743950" y="4756785"/>
            <a:ext cx="2347595" cy="368300"/>
          </a:xfrm>
          <a:prstGeom prst="rect">
            <a:avLst/>
          </a:prstGeom>
          <a:noFill/>
        </p:spPr>
        <p:txBody>
          <a:bodyPr wrap="square" rtlCol="0">
            <a:spAutoFit/>
          </a:bodyPr>
          <a:p>
            <a:r>
              <a:rPr lang="en-US"/>
              <a:t>Physical Address</a:t>
            </a:r>
            <a:endParaRPr lang="en-US"/>
          </a:p>
        </p:txBody>
      </p:sp>
      <p:sp>
        <p:nvSpPr>
          <p:cNvPr id="30" name="Text Box 29"/>
          <p:cNvSpPr txBox="1"/>
          <p:nvPr/>
        </p:nvSpPr>
        <p:spPr>
          <a:xfrm>
            <a:off x="8743950" y="5930265"/>
            <a:ext cx="1040130" cy="645160"/>
          </a:xfrm>
          <a:prstGeom prst="rect">
            <a:avLst/>
          </a:prstGeom>
          <a:noFill/>
        </p:spPr>
        <p:txBody>
          <a:bodyPr wrap="square" rtlCol="0">
            <a:spAutoFit/>
          </a:bodyPr>
          <a:p>
            <a:r>
              <a:rPr lang="en-US"/>
              <a:t>Frame no</a:t>
            </a:r>
            <a:endParaRPr lang="en-US"/>
          </a:p>
        </p:txBody>
      </p:sp>
      <p:sp>
        <p:nvSpPr>
          <p:cNvPr id="34" name="Text Box 33"/>
          <p:cNvSpPr txBox="1"/>
          <p:nvPr/>
        </p:nvSpPr>
        <p:spPr>
          <a:xfrm>
            <a:off x="9784080" y="5930265"/>
            <a:ext cx="2035175" cy="645160"/>
          </a:xfrm>
          <a:prstGeom prst="rect">
            <a:avLst/>
          </a:prstGeom>
          <a:noFill/>
        </p:spPr>
        <p:txBody>
          <a:bodyPr wrap="square" rtlCol="0">
            <a:spAutoFit/>
          </a:bodyPr>
          <a:p>
            <a:r>
              <a:rPr lang="en-US"/>
              <a:t>Frame offset/ size of frame</a:t>
            </a:r>
            <a:endParaRPr lang="en-US"/>
          </a:p>
        </p:txBody>
      </p:sp>
      <p:graphicFrame>
        <p:nvGraphicFramePr>
          <p:cNvPr id="35" name="Table 34"/>
          <p:cNvGraphicFramePr/>
          <p:nvPr/>
        </p:nvGraphicFramePr>
        <p:xfrm>
          <a:off x="8860790" y="528764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endParaRPr lang="en-US">
                        <a:solidFill>
                          <a:srgbClr val="0070C0"/>
                        </a:solidFill>
                      </a:endParaRPr>
                    </a:p>
                  </a:txBody>
                  <a:tcPr/>
                </a:tc>
                <a:tc>
                  <a:txBody>
                    <a:bodyPr/>
                    <a:p>
                      <a:pPr>
                        <a:buNone/>
                      </a:pPr>
                      <a:endParaRPr lang="en-US">
                        <a:solidFill>
                          <a:srgbClr val="0070C0"/>
                        </a:solidFill>
                      </a:endParaRPr>
                    </a:p>
                  </a:txBody>
                  <a:tcPr/>
                </a:tc>
              </a:tr>
            </a:tbl>
          </a:graphicData>
        </a:graphic>
      </p:graphicFrame>
      <p:sp>
        <p:nvSpPr>
          <p:cNvPr id="37" name="Text Box 36"/>
          <p:cNvSpPr txBox="1"/>
          <p:nvPr/>
        </p:nvSpPr>
        <p:spPr>
          <a:xfrm>
            <a:off x="9003665" y="5564505"/>
            <a:ext cx="366395" cy="368300"/>
          </a:xfrm>
          <a:prstGeom prst="rect">
            <a:avLst/>
          </a:prstGeom>
          <a:noFill/>
        </p:spPr>
        <p:txBody>
          <a:bodyPr wrap="square" rtlCol="0">
            <a:spAutoFit/>
          </a:bodyPr>
          <a:p>
            <a:r>
              <a:rPr lang="en-US"/>
              <a:t>3</a:t>
            </a:r>
            <a:endParaRPr lang="en-US"/>
          </a:p>
        </p:txBody>
      </p:sp>
      <p:sp>
        <p:nvSpPr>
          <p:cNvPr id="38" name="Text Box 37"/>
          <p:cNvSpPr txBox="1"/>
          <p:nvPr/>
        </p:nvSpPr>
        <p:spPr>
          <a:xfrm>
            <a:off x="9994900" y="5559425"/>
            <a:ext cx="366395" cy="368300"/>
          </a:xfrm>
          <a:prstGeom prst="rect">
            <a:avLst/>
          </a:prstGeom>
          <a:noFill/>
        </p:spPr>
        <p:txBody>
          <a:bodyPr wrap="square" rtlCol="0">
            <a:spAutoFit/>
          </a:bodyPr>
          <a:p>
            <a:r>
              <a:rPr lang="en-US"/>
              <a:t>1</a:t>
            </a:r>
            <a:endParaRPr lang="en-US"/>
          </a:p>
        </p:txBody>
      </p:sp>
      <p:sp>
        <p:nvSpPr>
          <p:cNvPr id="39" name="Text Box 38"/>
          <p:cNvSpPr txBox="1"/>
          <p:nvPr/>
        </p:nvSpPr>
        <p:spPr>
          <a:xfrm>
            <a:off x="9578340" y="5043170"/>
            <a:ext cx="1513840" cy="368300"/>
          </a:xfrm>
          <a:prstGeom prst="rect">
            <a:avLst/>
          </a:prstGeom>
          <a:noFill/>
        </p:spPr>
        <p:txBody>
          <a:bodyPr wrap="square" rtlCol="0">
            <a:spAutoFit/>
          </a:bodyPr>
          <a:p>
            <a:r>
              <a:rPr lang="en-US"/>
              <a:t>4 bytes</a:t>
            </a:r>
            <a:endParaRPr lang="en-US"/>
          </a:p>
        </p:txBody>
      </p:sp>
      <p:sp>
        <p:nvSpPr>
          <p:cNvPr id="40" name="Text Box 39"/>
          <p:cNvSpPr txBox="1"/>
          <p:nvPr/>
        </p:nvSpPr>
        <p:spPr>
          <a:xfrm>
            <a:off x="380365" y="5196205"/>
            <a:ext cx="366395" cy="368300"/>
          </a:xfrm>
          <a:prstGeom prst="rect">
            <a:avLst/>
          </a:prstGeom>
          <a:noFill/>
        </p:spPr>
        <p:txBody>
          <a:bodyPr wrap="square" rtlCol="0">
            <a:spAutoFit/>
          </a:bodyPr>
          <a:p>
            <a:r>
              <a:rPr lang="en-US"/>
              <a:t>1</a:t>
            </a:r>
            <a:endParaRPr lang="en-US"/>
          </a:p>
        </p:txBody>
      </p:sp>
      <p:sp>
        <p:nvSpPr>
          <p:cNvPr id="41" name="Text Box 40"/>
          <p:cNvSpPr txBox="1"/>
          <p:nvPr/>
        </p:nvSpPr>
        <p:spPr>
          <a:xfrm>
            <a:off x="1434465" y="5262245"/>
            <a:ext cx="366395" cy="368300"/>
          </a:xfrm>
          <a:prstGeom prst="rect">
            <a:avLst/>
          </a:prstGeom>
          <a:noFill/>
        </p:spPr>
        <p:txBody>
          <a:bodyPr wrap="square" rtlCol="0">
            <a:spAutoFit/>
          </a:bodyPr>
          <a:p>
            <a:r>
              <a:rPr lang="en-US"/>
              <a:t>1</a:t>
            </a:r>
            <a:endParaRPr lang="en-US"/>
          </a:p>
        </p:txBody>
      </p:sp>
      <p:cxnSp>
        <p:nvCxnSpPr>
          <p:cNvPr id="42" name="Straight Arrow Connector 41"/>
          <p:cNvCxnSpPr/>
          <p:nvPr/>
        </p:nvCxnSpPr>
        <p:spPr>
          <a:xfrm>
            <a:off x="1635760" y="5436235"/>
            <a:ext cx="8500745" cy="315595"/>
          </a:xfrm>
          <a:prstGeom prst="straightConnector1">
            <a:avLst/>
          </a:prstGeom>
          <a:gradFill rotWithShape="0">
            <a:gsLst>
              <a:gs pos="0">
                <a:schemeClr val="accent1"/>
              </a:gs>
              <a:gs pos="100000">
                <a:schemeClr val="accent2"/>
              </a:gs>
            </a:gsLst>
            <a:lin ang="5400000" scaled="1"/>
          </a:gradFill>
          <a:ln w="38100" cap="flat" cmpd="sng" algn="ctr">
            <a:solidFill>
              <a:srgbClr val="FF0000"/>
            </a:solidFill>
            <a:prstDash val="solid"/>
            <a:round/>
            <a:headEnd type="arrow" w="med" len="med"/>
            <a:tailEnd type="arrow" w="med" len="med"/>
          </a:ln>
        </p:spPr>
      </p:cxnSp>
      <p:sp>
        <p:nvSpPr>
          <p:cNvPr id="43" name="Text Box 42"/>
          <p:cNvSpPr txBox="1"/>
          <p:nvPr/>
        </p:nvSpPr>
        <p:spPr>
          <a:xfrm>
            <a:off x="2588260" y="6519545"/>
            <a:ext cx="6415405" cy="645160"/>
          </a:xfrm>
          <a:prstGeom prst="rect">
            <a:avLst/>
          </a:prstGeom>
          <a:noFill/>
        </p:spPr>
        <p:txBody>
          <a:bodyPr wrap="square" rtlCol="0">
            <a:spAutoFit/>
          </a:bodyPr>
          <a:p>
            <a:r>
              <a:rPr lang="en-US">
                <a:solidFill>
                  <a:srgbClr val="FF0000"/>
                </a:solidFill>
                <a:sym typeface="+mn-ea"/>
              </a:rPr>
              <a:t>Page offset/ size of page =Frame offset/ size of frame</a:t>
            </a:r>
            <a:endParaRPr lang="en-US">
              <a:solidFill>
                <a:srgbClr val="FF0000"/>
              </a:solidFill>
            </a:endParaRPr>
          </a:p>
          <a:p>
            <a:r>
              <a:rPr lang="en-US">
                <a:solidFill>
                  <a:srgbClr val="FF0000"/>
                </a:solidFill>
                <a:sym typeface="+mn-ea"/>
              </a:rPr>
              <a:t> </a:t>
            </a:r>
            <a:endParaRPr lang="en-US">
              <a:solidFill>
                <a:srgbClr val="FF000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Contiguous Memory Allocation</a:t>
            </a:r>
            <a:endParaRPr lang="en-US"/>
          </a:p>
        </p:txBody>
      </p:sp>
      <p:sp>
        <p:nvSpPr>
          <p:cNvPr id="3" name="Content Placeholder 2"/>
          <p:cNvSpPr>
            <a:spLocks noGrp="1"/>
          </p:cNvSpPr>
          <p:nvPr>
            <p:ph sz="half" idx="1"/>
          </p:nvPr>
        </p:nvSpPr>
        <p:spPr>
          <a:xfrm>
            <a:off x="609600" y="1174750"/>
            <a:ext cx="11057255" cy="4953000"/>
          </a:xfrm>
        </p:spPr>
        <p:txBody>
          <a:bodyPr/>
          <a:p>
            <a:r>
              <a:rPr lang="en-US" sz="2400"/>
              <a:t>Contiguous memory allocation is a memory allocation technique.</a:t>
            </a:r>
            <a:endParaRPr lang="en-US" sz="2400"/>
          </a:p>
          <a:p>
            <a:r>
              <a:rPr lang="en-US" sz="2400"/>
              <a:t>It allows to store the process only in a contiguous fashion.</a:t>
            </a:r>
            <a:endParaRPr lang="en-US" sz="2400"/>
          </a:p>
          <a:p>
            <a:r>
              <a:rPr lang="en-US" sz="2400"/>
              <a:t>Thus, entire process has to be stored as a single entity at one place inside the memory.</a:t>
            </a:r>
            <a:endParaRPr lang="en-US" sz="2400"/>
          </a:p>
        </p:txBody>
      </p:sp>
      <p:sp>
        <p:nvSpPr>
          <p:cNvPr id="6" name="Text Box 5"/>
          <p:cNvSpPr txBox="1"/>
          <p:nvPr/>
        </p:nvSpPr>
        <p:spPr>
          <a:xfrm>
            <a:off x="936625" y="2892425"/>
            <a:ext cx="8761730" cy="922020"/>
          </a:xfrm>
          <a:prstGeom prst="rect">
            <a:avLst/>
          </a:prstGeom>
          <a:noFill/>
        </p:spPr>
        <p:txBody>
          <a:bodyPr wrap="square" rtlCol="0" anchor="t">
            <a:spAutoFit/>
          </a:bodyPr>
          <a:p>
            <a:r>
              <a:rPr lang="en-US" b="1"/>
              <a:t>Techniques-</a:t>
            </a:r>
            <a:endParaRPr lang="en-US" b="1"/>
          </a:p>
          <a:p>
            <a:endParaRPr lang="en-US"/>
          </a:p>
          <a:p>
            <a:r>
              <a:rPr lang="en-US"/>
              <a:t>There are two popular techniques used for contiguous memory allocation-</a:t>
            </a:r>
            <a:endParaRPr lang="en-US"/>
          </a:p>
        </p:txBody>
      </p:sp>
      <p:pic>
        <p:nvPicPr>
          <p:cNvPr id="7" name="Content Placeholder 6"/>
          <p:cNvPicPr>
            <a:picLocks noChangeAspect="1"/>
          </p:cNvPicPr>
          <p:nvPr>
            <p:ph sz="half" idx="2"/>
          </p:nvPr>
        </p:nvPicPr>
        <p:blipFill>
          <a:blip r:embed="rId1"/>
          <a:stretch>
            <a:fillRect/>
          </a:stretch>
        </p:blipFill>
        <p:spPr>
          <a:xfrm>
            <a:off x="2797175" y="3996055"/>
            <a:ext cx="6598285" cy="254190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itle 27"/>
          <p:cNvSpPr>
            <a:spLocks noGrp="1"/>
          </p:cNvSpPr>
          <p:nvPr>
            <p:ph type="title"/>
          </p:nvPr>
        </p:nvSpPr>
        <p:spPr/>
        <p:txBody>
          <a:bodyPr/>
          <a:p>
            <a:endParaRPr lang="en-US"/>
          </a:p>
        </p:txBody>
      </p:sp>
      <p:sp>
        <p:nvSpPr>
          <p:cNvPr id="14" name="Text Box 13"/>
          <p:cNvSpPr txBox="1"/>
          <p:nvPr/>
        </p:nvSpPr>
        <p:spPr>
          <a:xfrm>
            <a:off x="1106805" y="1510030"/>
            <a:ext cx="5157470" cy="1476375"/>
          </a:xfrm>
          <a:prstGeom prst="rect">
            <a:avLst/>
          </a:prstGeom>
          <a:noFill/>
        </p:spPr>
        <p:txBody>
          <a:bodyPr wrap="square" rtlCol="0">
            <a:spAutoFit/>
          </a:bodyPr>
          <a:p>
            <a:r>
              <a:rPr lang="en-US"/>
              <a:t>Page Table contains the frames no where that page are actually present in the Main Memory</a:t>
            </a:r>
            <a:endParaRPr lang="en-US"/>
          </a:p>
          <a:p>
            <a:r>
              <a:rPr lang="en-US"/>
              <a:t>Here every process have its own page table.</a:t>
            </a:r>
            <a:endParaRPr lang="en-US"/>
          </a:p>
          <a:p>
            <a:r>
              <a:rPr lang="en-US"/>
              <a:t>Enteries of Page table =No. of page in that  process</a:t>
            </a:r>
            <a:endParaRPr lang="en-US"/>
          </a:p>
        </p:txBody>
      </p:sp>
      <p:graphicFrame>
        <p:nvGraphicFramePr>
          <p:cNvPr id="4" name="Table 3"/>
          <p:cNvGraphicFramePr/>
          <p:nvPr/>
        </p:nvGraphicFramePr>
        <p:xfrm>
          <a:off x="1808480" y="3618865"/>
          <a:ext cx="1414780" cy="741680"/>
        </p:xfrm>
        <a:graphic>
          <a:graphicData uri="http://schemas.openxmlformats.org/drawingml/2006/table">
            <a:tbl>
              <a:tblPr firstRow="1" bandRow="1">
                <a:tableStyleId>{5C22544A-7EE6-4342-B048-85BDC9FD1C3A}</a:tableStyleId>
              </a:tblPr>
              <a:tblGrid>
                <a:gridCol w="1414780"/>
              </a:tblGrid>
              <a:tr h="370840">
                <a:tc>
                  <a:txBody>
                    <a:bodyPr/>
                    <a:p>
                      <a:pPr>
                        <a:buNone/>
                      </a:pPr>
                      <a:r>
                        <a:rPr lang="en-US"/>
                        <a:t>0             1</a:t>
                      </a:r>
                      <a:endParaRPr lang="en-US"/>
                    </a:p>
                  </a:txBody>
                  <a:tcPr/>
                </a:tc>
              </a:tr>
              <a:tr h="370840">
                <a:tc>
                  <a:txBody>
                    <a:bodyPr/>
                    <a:p>
                      <a:pPr>
                        <a:buNone/>
                      </a:pPr>
                      <a:r>
                        <a:rPr lang="en-US"/>
                        <a:t>2             </a:t>
                      </a:r>
                      <a:r>
                        <a:rPr lang="en-US" b="1">
                          <a:solidFill>
                            <a:srgbClr val="FF0000"/>
                          </a:solidFill>
                        </a:rPr>
                        <a:t> 3</a:t>
                      </a:r>
                      <a:endParaRPr lang="en-US" b="1">
                        <a:solidFill>
                          <a:srgbClr val="FF0000"/>
                        </a:solidFill>
                      </a:endParaRPr>
                    </a:p>
                  </a:txBody>
                  <a:tcPr/>
                </a:tc>
              </a:tr>
            </a:tbl>
          </a:graphicData>
        </a:graphic>
      </p:graphicFrame>
      <p:sp>
        <p:nvSpPr>
          <p:cNvPr id="5" name="Oval 4"/>
          <p:cNvSpPr/>
          <p:nvPr/>
        </p:nvSpPr>
        <p:spPr>
          <a:xfrm>
            <a:off x="2174240" y="4554220"/>
            <a:ext cx="549910"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291590" y="3148330"/>
            <a:ext cx="1089660" cy="368300"/>
          </a:xfrm>
          <a:prstGeom prst="rect">
            <a:avLst/>
          </a:prstGeom>
          <a:noFill/>
        </p:spPr>
        <p:txBody>
          <a:bodyPr wrap="square" rtlCol="0">
            <a:spAutoFit/>
          </a:bodyPr>
          <a:p>
            <a:r>
              <a:rPr lang="en-US"/>
              <a:t>page no</a:t>
            </a:r>
            <a:endParaRPr lang="en-US"/>
          </a:p>
        </p:txBody>
      </p:sp>
      <p:sp>
        <p:nvSpPr>
          <p:cNvPr id="7" name="Text Box 6"/>
          <p:cNvSpPr txBox="1"/>
          <p:nvPr/>
        </p:nvSpPr>
        <p:spPr>
          <a:xfrm>
            <a:off x="1475105" y="3606800"/>
            <a:ext cx="325755" cy="368300"/>
          </a:xfrm>
          <a:prstGeom prst="rect">
            <a:avLst/>
          </a:prstGeom>
          <a:noFill/>
        </p:spPr>
        <p:txBody>
          <a:bodyPr wrap="square" rtlCol="0">
            <a:spAutoFit/>
          </a:bodyPr>
          <a:p>
            <a:r>
              <a:rPr lang="en-US"/>
              <a:t>0</a:t>
            </a:r>
            <a:endParaRPr lang="en-US"/>
          </a:p>
        </p:txBody>
      </p:sp>
      <p:sp>
        <p:nvSpPr>
          <p:cNvPr id="8" name="Text Box 7"/>
          <p:cNvSpPr txBox="1"/>
          <p:nvPr/>
        </p:nvSpPr>
        <p:spPr>
          <a:xfrm>
            <a:off x="1424305" y="3973830"/>
            <a:ext cx="366395" cy="368300"/>
          </a:xfrm>
          <a:prstGeom prst="rect">
            <a:avLst/>
          </a:prstGeom>
          <a:noFill/>
        </p:spPr>
        <p:txBody>
          <a:bodyPr wrap="square" rtlCol="0">
            <a:spAutoFit/>
          </a:bodyPr>
          <a:p>
            <a:r>
              <a:rPr lang="en-US"/>
              <a:t>1</a:t>
            </a:r>
            <a:endParaRPr lang="en-US"/>
          </a:p>
        </p:txBody>
      </p:sp>
      <p:graphicFrame>
        <p:nvGraphicFramePr>
          <p:cNvPr id="9" name="Table 8"/>
          <p:cNvGraphicFramePr/>
          <p:nvPr/>
        </p:nvGraphicFramePr>
        <p:xfrm>
          <a:off x="6524625" y="3533775"/>
          <a:ext cx="1129665" cy="2926080"/>
        </p:xfrm>
        <a:graphic>
          <a:graphicData uri="http://schemas.openxmlformats.org/drawingml/2006/table">
            <a:tbl>
              <a:tblPr firstRow="1" bandRow="1">
                <a:tableStyleId>{5C22544A-7EE6-4342-B048-85BDC9FD1C3A}</a:tableStyleId>
              </a:tblPr>
              <a:tblGrid>
                <a:gridCol w="1129665"/>
              </a:tblGrid>
              <a:tr h="365760">
                <a:tc>
                  <a:txBody>
                    <a:bodyPr/>
                    <a:p>
                      <a:pPr>
                        <a:buNone/>
                      </a:pPr>
                      <a:r>
                        <a:rPr lang="en-US"/>
                        <a:t>0         1</a:t>
                      </a:r>
                      <a:endParaRPr lang="en-US"/>
                    </a:p>
                  </a:txBody>
                  <a:tcPr/>
                </a:tc>
              </a:tr>
              <a:tr h="365760">
                <a:tc>
                  <a:txBody>
                    <a:bodyPr/>
                    <a:p>
                      <a:pPr>
                        <a:buNone/>
                      </a:pPr>
                      <a:r>
                        <a:rPr lang="en-US"/>
                        <a:t>2         3</a:t>
                      </a:r>
                      <a:endParaRPr lang="en-US"/>
                    </a:p>
                  </a:txBody>
                  <a:tcPr/>
                </a:tc>
              </a:tr>
              <a:tr h="365760">
                <a:tc>
                  <a:txBody>
                    <a:bodyPr/>
                    <a:p>
                      <a:pPr>
                        <a:buNone/>
                      </a:pPr>
                      <a:r>
                        <a:rPr lang="en-US"/>
                        <a:t>4         5</a:t>
                      </a:r>
                      <a:endParaRPr lang="en-US"/>
                    </a:p>
                  </a:txBody>
                  <a:tcPr/>
                </a:tc>
              </a:tr>
              <a:tr h="365760">
                <a:tc>
                  <a:txBody>
                    <a:bodyPr/>
                    <a:p>
                      <a:pPr>
                        <a:buNone/>
                      </a:pPr>
                      <a:r>
                        <a:rPr lang="en-US"/>
                        <a:t>6         7</a:t>
                      </a:r>
                      <a:endParaRPr lang="en-US"/>
                    </a:p>
                  </a:txBody>
                  <a:tcPr/>
                </a:tc>
              </a:tr>
              <a:tr h="365760">
                <a:tc>
                  <a:txBody>
                    <a:bodyPr/>
                    <a:p>
                      <a:pPr>
                        <a:buNone/>
                      </a:pPr>
                      <a:r>
                        <a:rPr lang="en-US"/>
                        <a:t>8         </a:t>
                      </a:r>
                      <a:r>
                        <a:rPr lang="en-US" b="1">
                          <a:solidFill>
                            <a:srgbClr val="FF0000"/>
                          </a:solidFill>
                        </a:rPr>
                        <a:t>9</a:t>
                      </a:r>
                      <a:endParaRPr lang="en-US" b="1">
                        <a:solidFill>
                          <a:srgbClr val="FF0000"/>
                        </a:solidFill>
                      </a:endParaRPr>
                    </a:p>
                  </a:txBody>
                  <a:tcPr/>
                </a:tc>
              </a:tr>
              <a:tr h="365760">
                <a:tc>
                  <a:txBody>
                    <a:bodyPr/>
                    <a:p>
                      <a:pPr>
                        <a:buNone/>
                      </a:pPr>
                      <a:r>
                        <a:rPr lang="en-US"/>
                        <a:t>10       11</a:t>
                      </a:r>
                      <a:endParaRPr lang="en-US"/>
                    </a:p>
                  </a:txBody>
                  <a:tcPr/>
                </a:tc>
              </a:tr>
              <a:tr h="365760">
                <a:tc>
                  <a:txBody>
                    <a:bodyPr/>
                    <a:p>
                      <a:pPr>
                        <a:buNone/>
                      </a:pPr>
                      <a:r>
                        <a:rPr lang="en-US"/>
                        <a:t>12      13</a:t>
                      </a:r>
                      <a:endParaRPr lang="en-US"/>
                    </a:p>
                  </a:txBody>
                  <a:tcPr/>
                </a:tc>
              </a:tr>
              <a:tr h="365760">
                <a:tc>
                  <a:txBody>
                    <a:bodyPr/>
                    <a:p>
                      <a:pPr>
                        <a:buNone/>
                      </a:pPr>
                      <a:r>
                        <a:rPr lang="en-US"/>
                        <a:t>14      15</a:t>
                      </a:r>
                      <a:endParaRPr lang="en-US"/>
                    </a:p>
                  </a:txBody>
                  <a:tcPr/>
                </a:tc>
              </a:tr>
            </a:tbl>
          </a:graphicData>
        </a:graphic>
      </p:graphicFrame>
      <p:sp>
        <p:nvSpPr>
          <p:cNvPr id="10" name="Text Box 9"/>
          <p:cNvSpPr txBox="1"/>
          <p:nvPr/>
        </p:nvSpPr>
        <p:spPr>
          <a:xfrm>
            <a:off x="6198870" y="3473450"/>
            <a:ext cx="325755" cy="3046095"/>
          </a:xfrm>
          <a:prstGeom prst="rect">
            <a:avLst/>
          </a:prstGeom>
          <a:noFill/>
        </p:spPr>
        <p:txBody>
          <a:bodyPr wrap="square" rtlCol="0">
            <a:spAutoFit/>
          </a:bodyPr>
          <a:p>
            <a:r>
              <a:rPr lang="en-US" sz="2400"/>
              <a:t>0</a:t>
            </a:r>
            <a:endParaRPr lang="en-US" sz="2400"/>
          </a:p>
          <a:p>
            <a:r>
              <a:rPr lang="en-US" sz="2400"/>
              <a:t>1</a:t>
            </a:r>
            <a:endParaRPr lang="en-US" sz="2400"/>
          </a:p>
          <a:p>
            <a:r>
              <a:rPr lang="en-US" sz="2400" b="1">
                <a:gradFill>
                  <a:gsLst>
                    <a:gs pos="0">
                      <a:srgbClr val="007BD3"/>
                    </a:gs>
                    <a:gs pos="100000">
                      <a:srgbClr val="034373"/>
                    </a:gs>
                  </a:gsLst>
                  <a:lin scaled="0"/>
                </a:gradFill>
              </a:rPr>
              <a:t>2</a:t>
            </a:r>
            <a:endParaRPr lang="en-US" sz="2400" b="1">
              <a:gradFill>
                <a:gsLst>
                  <a:gs pos="0">
                    <a:srgbClr val="007BD3"/>
                  </a:gs>
                  <a:gs pos="100000">
                    <a:srgbClr val="034373"/>
                  </a:gs>
                </a:gsLst>
                <a:lin scaled="0"/>
              </a:gradFill>
            </a:endParaRPr>
          </a:p>
          <a:p>
            <a:r>
              <a:rPr lang="en-US" sz="2400"/>
              <a:t>3</a:t>
            </a:r>
            <a:endParaRPr lang="en-US" sz="2400"/>
          </a:p>
          <a:p>
            <a:r>
              <a:rPr lang="en-US" sz="2400" b="1">
                <a:solidFill>
                  <a:srgbClr val="0070C0"/>
                </a:solidFill>
              </a:rPr>
              <a:t>4</a:t>
            </a:r>
            <a:endParaRPr lang="en-US" sz="2400" b="1">
              <a:solidFill>
                <a:srgbClr val="0070C0"/>
              </a:solidFill>
            </a:endParaRPr>
          </a:p>
          <a:p>
            <a:r>
              <a:rPr lang="en-US" sz="2400"/>
              <a:t>5</a:t>
            </a:r>
            <a:endParaRPr lang="en-US" sz="2400"/>
          </a:p>
          <a:p>
            <a:r>
              <a:rPr lang="en-US" sz="2400"/>
              <a:t>6</a:t>
            </a:r>
            <a:endParaRPr lang="en-US" sz="2400"/>
          </a:p>
          <a:p>
            <a:r>
              <a:rPr lang="en-US" sz="2400"/>
              <a:t>7</a:t>
            </a:r>
            <a:endParaRPr lang="en-US" sz="2400"/>
          </a:p>
        </p:txBody>
      </p:sp>
      <p:sp>
        <p:nvSpPr>
          <p:cNvPr id="11" name="Text Box 10"/>
          <p:cNvSpPr txBox="1"/>
          <p:nvPr/>
        </p:nvSpPr>
        <p:spPr>
          <a:xfrm>
            <a:off x="5816600" y="3105150"/>
            <a:ext cx="1089660" cy="368300"/>
          </a:xfrm>
          <a:prstGeom prst="rect">
            <a:avLst/>
          </a:prstGeom>
          <a:noFill/>
        </p:spPr>
        <p:txBody>
          <a:bodyPr wrap="square" rtlCol="0">
            <a:spAutoFit/>
          </a:bodyPr>
          <a:p>
            <a:r>
              <a:rPr lang="en-US"/>
              <a:t>frame no</a:t>
            </a:r>
            <a:endParaRPr lang="en-US"/>
          </a:p>
        </p:txBody>
      </p:sp>
      <p:sp>
        <p:nvSpPr>
          <p:cNvPr id="12" name="Text Box 11"/>
          <p:cNvSpPr txBox="1"/>
          <p:nvPr/>
        </p:nvSpPr>
        <p:spPr>
          <a:xfrm>
            <a:off x="9110980" y="3250565"/>
            <a:ext cx="2617470" cy="1198880"/>
          </a:xfrm>
          <a:prstGeom prst="rect">
            <a:avLst/>
          </a:prstGeom>
          <a:noFill/>
        </p:spPr>
        <p:txBody>
          <a:bodyPr wrap="square" rtlCol="0">
            <a:spAutoFit/>
          </a:bodyPr>
          <a:p>
            <a:r>
              <a:rPr lang="en-US" b="1"/>
              <a:t>Memory size=16B</a:t>
            </a:r>
            <a:endParaRPr lang="en-US" b="1"/>
          </a:p>
          <a:p>
            <a:r>
              <a:rPr lang="en-US" b="1"/>
              <a:t>Frame Size=</a:t>
            </a:r>
            <a:r>
              <a:rPr lang="en-US" b="1">
                <a:solidFill>
                  <a:srgbClr val="36CD13"/>
                </a:solidFill>
              </a:rPr>
              <a:t>2B</a:t>
            </a:r>
            <a:endParaRPr lang="en-US" b="1"/>
          </a:p>
          <a:p>
            <a:r>
              <a:rPr lang="en-US" b="1"/>
              <a:t>no.of frame=16/2=</a:t>
            </a:r>
            <a:r>
              <a:rPr lang="en-US" b="1">
                <a:solidFill>
                  <a:schemeClr val="accent4"/>
                </a:solidFill>
              </a:rPr>
              <a:t>8</a:t>
            </a:r>
            <a:r>
              <a:rPr lang="en-US" b="1"/>
              <a:t> frames</a:t>
            </a:r>
            <a:endParaRPr lang="en-US" b="1"/>
          </a:p>
        </p:txBody>
      </p:sp>
      <p:sp>
        <p:nvSpPr>
          <p:cNvPr id="16" name="Text Box 15"/>
          <p:cNvSpPr txBox="1"/>
          <p:nvPr/>
        </p:nvSpPr>
        <p:spPr>
          <a:xfrm>
            <a:off x="7654290" y="3533775"/>
            <a:ext cx="1089660" cy="368300"/>
          </a:xfrm>
          <a:prstGeom prst="rect">
            <a:avLst/>
          </a:prstGeom>
          <a:noFill/>
        </p:spPr>
        <p:txBody>
          <a:bodyPr wrap="square" rtlCol="0">
            <a:spAutoFit/>
          </a:bodyPr>
          <a:p>
            <a:r>
              <a:rPr lang="en-US"/>
              <a:t>Filled</a:t>
            </a:r>
            <a:endParaRPr lang="en-US"/>
          </a:p>
        </p:txBody>
      </p:sp>
      <p:sp>
        <p:nvSpPr>
          <p:cNvPr id="17" name="Text Box 16"/>
          <p:cNvSpPr txBox="1"/>
          <p:nvPr/>
        </p:nvSpPr>
        <p:spPr>
          <a:xfrm>
            <a:off x="7654290" y="3973830"/>
            <a:ext cx="1089660" cy="368300"/>
          </a:xfrm>
          <a:prstGeom prst="rect">
            <a:avLst/>
          </a:prstGeom>
          <a:noFill/>
        </p:spPr>
        <p:txBody>
          <a:bodyPr wrap="square" rtlCol="0">
            <a:spAutoFit/>
          </a:bodyPr>
          <a:p>
            <a:r>
              <a:rPr lang="en-US"/>
              <a:t>Filled</a:t>
            </a:r>
            <a:endParaRPr lang="en-US"/>
          </a:p>
        </p:txBody>
      </p:sp>
      <p:sp>
        <p:nvSpPr>
          <p:cNvPr id="18" name="Text Box 17"/>
          <p:cNvSpPr txBox="1"/>
          <p:nvPr/>
        </p:nvSpPr>
        <p:spPr>
          <a:xfrm>
            <a:off x="7654290" y="5285105"/>
            <a:ext cx="1089660" cy="368300"/>
          </a:xfrm>
          <a:prstGeom prst="rect">
            <a:avLst/>
          </a:prstGeom>
          <a:noFill/>
        </p:spPr>
        <p:txBody>
          <a:bodyPr wrap="square" rtlCol="0">
            <a:spAutoFit/>
          </a:bodyPr>
          <a:p>
            <a:r>
              <a:rPr lang="en-US"/>
              <a:t>Filled</a:t>
            </a:r>
            <a:endParaRPr lang="en-US"/>
          </a:p>
        </p:txBody>
      </p:sp>
      <p:sp>
        <p:nvSpPr>
          <p:cNvPr id="19" name="Text Box 18"/>
          <p:cNvSpPr txBox="1"/>
          <p:nvPr/>
        </p:nvSpPr>
        <p:spPr>
          <a:xfrm>
            <a:off x="7654290" y="4629785"/>
            <a:ext cx="1089660" cy="368300"/>
          </a:xfrm>
          <a:prstGeom prst="rect">
            <a:avLst/>
          </a:prstGeom>
          <a:noFill/>
        </p:spPr>
        <p:txBody>
          <a:bodyPr wrap="square" rtlCol="0">
            <a:spAutoFit/>
          </a:bodyPr>
          <a:p>
            <a:r>
              <a:rPr lang="en-US"/>
              <a:t>Filled</a:t>
            </a:r>
            <a:endParaRPr lang="en-US"/>
          </a:p>
        </p:txBody>
      </p:sp>
      <p:sp>
        <p:nvSpPr>
          <p:cNvPr id="20" name="Text Box 19"/>
          <p:cNvSpPr txBox="1"/>
          <p:nvPr/>
        </p:nvSpPr>
        <p:spPr>
          <a:xfrm>
            <a:off x="7654290" y="4261485"/>
            <a:ext cx="1089660" cy="368300"/>
          </a:xfrm>
          <a:prstGeom prst="rect">
            <a:avLst/>
          </a:prstGeom>
          <a:noFill/>
        </p:spPr>
        <p:txBody>
          <a:bodyPr wrap="square" rtlCol="0">
            <a:spAutoFit/>
          </a:bodyPr>
          <a:p>
            <a:r>
              <a:rPr lang="en-US" b="1">
                <a:gradFill>
                  <a:gsLst>
                    <a:gs pos="0">
                      <a:srgbClr val="007BD3"/>
                    </a:gs>
                    <a:gs pos="100000">
                      <a:srgbClr val="034373"/>
                    </a:gs>
                  </a:gsLst>
                  <a:lin scaled="0"/>
                </a:gradFill>
              </a:rPr>
              <a:t>P0</a:t>
            </a:r>
            <a:endParaRPr lang="en-US" b="1">
              <a:gradFill>
                <a:gsLst>
                  <a:gs pos="0">
                    <a:srgbClr val="007BD3"/>
                  </a:gs>
                  <a:gs pos="100000">
                    <a:srgbClr val="034373"/>
                  </a:gs>
                </a:gsLst>
                <a:lin scaled="0"/>
              </a:gradFill>
            </a:endParaRPr>
          </a:p>
        </p:txBody>
      </p:sp>
      <p:sp>
        <p:nvSpPr>
          <p:cNvPr id="21" name="Text Box 20"/>
          <p:cNvSpPr txBox="1"/>
          <p:nvPr/>
        </p:nvSpPr>
        <p:spPr>
          <a:xfrm>
            <a:off x="7654290" y="4998085"/>
            <a:ext cx="1089660" cy="368300"/>
          </a:xfrm>
          <a:prstGeom prst="rect">
            <a:avLst/>
          </a:prstGeom>
          <a:noFill/>
        </p:spPr>
        <p:txBody>
          <a:bodyPr wrap="square" rtlCol="0">
            <a:spAutoFit/>
          </a:bodyPr>
          <a:p>
            <a:r>
              <a:rPr lang="en-US" b="1">
                <a:solidFill>
                  <a:srgbClr val="0070C0"/>
                </a:solidFill>
              </a:rPr>
              <a:t>P1</a:t>
            </a:r>
            <a:endParaRPr lang="en-US" b="1">
              <a:solidFill>
                <a:srgbClr val="0070C0"/>
              </a:solidFill>
            </a:endParaRPr>
          </a:p>
        </p:txBody>
      </p:sp>
      <p:sp>
        <p:nvSpPr>
          <p:cNvPr id="22" name="Oval 21"/>
          <p:cNvSpPr/>
          <p:nvPr/>
        </p:nvSpPr>
        <p:spPr>
          <a:xfrm>
            <a:off x="6906260" y="2585720"/>
            <a:ext cx="1217295"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CPU</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aphicFrame>
        <p:nvGraphicFramePr>
          <p:cNvPr id="27" name="Content Placeholder 26"/>
          <p:cNvGraphicFramePr/>
          <p:nvPr>
            <p:ph idx="1"/>
          </p:nvPr>
        </p:nvGraphicFramePr>
        <p:xfrm>
          <a:off x="3879215" y="3593465"/>
          <a:ext cx="567690" cy="767080"/>
        </p:xfrm>
        <a:graphic>
          <a:graphicData uri="http://schemas.openxmlformats.org/drawingml/2006/table">
            <a:tbl>
              <a:tblPr firstRow="1" bandRow="1">
                <a:tableStyleId>{5C22544A-7EE6-4342-B048-85BDC9FD1C3A}</a:tableStyleId>
              </a:tblPr>
              <a:tblGrid>
                <a:gridCol w="567690"/>
              </a:tblGrid>
              <a:tr h="383540">
                <a:tc>
                  <a:txBody>
                    <a:bodyPr/>
                    <a:p>
                      <a:pPr>
                        <a:buNone/>
                      </a:pPr>
                      <a:r>
                        <a:rPr lang="en-US">
                          <a:solidFill>
                            <a:srgbClr val="0070C0"/>
                          </a:solidFill>
                        </a:rPr>
                        <a:t>F2</a:t>
                      </a:r>
                      <a:endParaRPr lang="en-US">
                        <a:solidFill>
                          <a:srgbClr val="0070C0"/>
                        </a:solidFill>
                      </a:endParaRPr>
                    </a:p>
                  </a:txBody>
                  <a:tcPr/>
                </a:tc>
              </a:tr>
              <a:tr h="383540">
                <a:tc>
                  <a:txBody>
                    <a:bodyPr/>
                    <a:p>
                      <a:pPr>
                        <a:buNone/>
                      </a:pPr>
                      <a:r>
                        <a:rPr lang="en-US" b="1">
                          <a:solidFill>
                            <a:srgbClr val="0070C0"/>
                          </a:solidFill>
                        </a:rPr>
                        <a:t>F4</a:t>
                      </a:r>
                      <a:endParaRPr lang="en-US" b="1">
                        <a:solidFill>
                          <a:srgbClr val="0070C0"/>
                        </a:solidFill>
                      </a:endParaRPr>
                    </a:p>
                  </a:txBody>
                  <a:tcPr/>
                </a:tc>
              </a:tr>
            </a:tbl>
          </a:graphicData>
        </a:graphic>
      </p:graphicFrame>
      <p:sp>
        <p:nvSpPr>
          <p:cNvPr id="29" name="Text Box 28"/>
          <p:cNvSpPr txBox="1"/>
          <p:nvPr/>
        </p:nvSpPr>
        <p:spPr>
          <a:xfrm>
            <a:off x="3646170" y="3225165"/>
            <a:ext cx="2347595" cy="368300"/>
          </a:xfrm>
          <a:prstGeom prst="rect">
            <a:avLst/>
          </a:prstGeom>
          <a:noFill/>
        </p:spPr>
        <p:txBody>
          <a:bodyPr wrap="square" rtlCol="0">
            <a:spAutoFit/>
          </a:bodyPr>
          <a:p>
            <a:r>
              <a:rPr lang="en-US"/>
              <a:t>Page Table of P1</a:t>
            </a:r>
            <a:endParaRPr lang="en-US"/>
          </a:p>
        </p:txBody>
      </p:sp>
      <p:sp>
        <p:nvSpPr>
          <p:cNvPr id="31" name="Text Box 30"/>
          <p:cNvSpPr txBox="1"/>
          <p:nvPr/>
        </p:nvSpPr>
        <p:spPr>
          <a:xfrm>
            <a:off x="3425190" y="3992245"/>
            <a:ext cx="366395" cy="368300"/>
          </a:xfrm>
          <a:prstGeom prst="rect">
            <a:avLst/>
          </a:prstGeom>
          <a:noFill/>
        </p:spPr>
        <p:txBody>
          <a:bodyPr wrap="square" rtlCol="0">
            <a:spAutoFit/>
          </a:bodyPr>
          <a:p>
            <a:r>
              <a:rPr lang="en-US"/>
              <a:t>1</a:t>
            </a:r>
            <a:endParaRPr lang="en-US"/>
          </a:p>
        </p:txBody>
      </p:sp>
      <p:sp>
        <p:nvSpPr>
          <p:cNvPr id="32" name="Text Box 31"/>
          <p:cNvSpPr txBox="1"/>
          <p:nvPr/>
        </p:nvSpPr>
        <p:spPr>
          <a:xfrm>
            <a:off x="3502025" y="3618865"/>
            <a:ext cx="366395" cy="368300"/>
          </a:xfrm>
          <a:prstGeom prst="rect">
            <a:avLst/>
          </a:prstGeom>
          <a:noFill/>
        </p:spPr>
        <p:txBody>
          <a:bodyPr wrap="square" rtlCol="0">
            <a:spAutoFit/>
          </a:bodyPr>
          <a:p>
            <a:r>
              <a:rPr lang="en-US"/>
              <a:t>0</a:t>
            </a:r>
            <a:endParaRPr lang="en-US"/>
          </a:p>
        </p:txBody>
      </p:sp>
      <p:sp>
        <p:nvSpPr>
          <p:cNvPr id="2" name="Text Box 1"/>
          <p:cNvSpPr txBox="1"/>
          <p:nvPr/>
        </p:nvSpPr>
        <p:spPr>
          <a:xfrm>
            <a:off x="2795270" y="5196205"/>
            <a:ext cx="3020695" cy="922020"/>
          </a:xfrm>
          <a:prstGeom prst="rect">
            <a:avLst/>
          </a:prstGeom>
          <a:noFill/>
        </p:spPr>
        <p:txBody>
          <a:bodyPr wrap="square" rtlCol="0">
            <a:spAutoFit/>
          </a:bodyPr>
          <a:p>
            <a:r>
              <a:rPr lang="en-US"/>
              <a:t>Now logical addreess convert into physical address</a:t>
            </a:r>
            <a:endParaRPr lang="en-US"/>
          </a:p>
        </p:txBody>
      </p:sp>
      <p:graphicFrame>
        <p:nvGraphicFramePr>
          <p:cNvPr id="3" name="Table 2"/>
          <p:cNvGraphicFramePr/>
          <p:nvPr/>
        </p:nvGraphicFramePr>
        <p:xfrm>
          <a:off x="202565" y="556450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r>
                        <a:rPr lang="en-US">
                          <a:solidFill>
                            <a:srgbClr val="0070C0"/>
                          </a:solidFill>
                        </a:rPr>
                        <a:t>1</a:t>
                      </a:r>
                      <a:endParaRPr lang="en-US">
                        <a:solidFill>
                          <a:srgbClr val="0070C0"/>
                        </a:solidFill>
                      </a:endParaRPr>
                    </a:p>
                  </a:txBody>
                  <a:tcPr/>
                </a:tc>
                <a:tc>
                  <a:txBody>
                    <a:bodyPr/>
                    <a:p>
                      <a:pPr>
                        <a:buNone/>
                      </a:pPr>
                      <a:r>
                        <a:rPr lang="en-US">
                          <a:solidFill>
                            <a:srgbClr val="0070C0"/>
                          </a:solidFill>
                        </a:rPr>
                        <a:t>1</a:t>
                      </a:r>
                      <a:endParaRPr lang="en-US">
                        <a:solidFill>
                          <a:srgbClr val="0070C0"/>
                        </a:solidFill>
                      </a:endParaRPr>
                    </a:p>
                  </a:txBody>
                  <a:tcPr/>
                </a:tc>
              </a:tr>
            </a:tbl>
          </a:graphicData>
        </a:graphic>
      </p:graphicFrame>
      <p:sp>
        <p:nvSpPr>
          <p:cNvPr id="13" name="Text Box 12"/>
          <p:cNvSpPr txBox="1"/>
          <p:nvPr/>
        </p:nvSpPr>
        <p:spPr>
          <a:xfrm>
            <a:off x="33655" y="4998085"/>
            <a:ext cx="2347595" cy="368300"/>
          </a:xfrm>
          <a:prstGeom prst="rect">
            <a:avLst/>
          </a:prstGeom>
          <a:noFill/>
        </p:spPr>
        <p:txBody>
          <a:bodyPr wrap="square" rtlCol="0">
            <a:spAutoFit/>
          </a:bodyPr>
          <a:p>
            <a:r>
              <a:rPr lang="en-US"/>
              <a:t>logical Address 2B</a:t>
            </a:r>
            <a:endParaRPr lang="en-US"/>
          </a:p>
        </p:txBody>
      </p:sp>
      <p:sp>
        <p:nvSpPr>
          <p:cNvPr id="15" name="Text Box 14"/>
          <p:cNvSpPr txBox="1"/>
          <p:nvPr/>
        </p:nvSpPr>
        <p:spPr>
          <a:xfrm>
            <a:off x="202565" y="5998845"/>
            <a:ext cx="721360" cy="645160"/>
          </a:xfrm>
          <a:prstGeom prst="rect">
            <a:avLst/>
          </a:prstGeom>
          <a:noFill/>
        </p:spPr>
        <p:txBody>
          <a:bodyPr wrap="square" rtlCol="0">
            <a:spAutoFit/>
          </a:bodyPr>
          <a:p>
            <a:r>
              <a:rPr lang="en-US"/>
              <a:t>page no</a:t>
            </a:r>
            <a:endParaRPr lang="en-US"/>
          </a:p>
        </p:txBody>
      </p:sp>
      <p:sp>
        <p:nvSpPr>
          <p:cNvPr id="23" name="Text Box 22"/>
          <p:cNvSpPr txBox="1"/>
          <p:nvPr/>
        </p:nvSpPr>
        <p:spPr>
          <a:xfrm>
            <a:off x="1298575" y="5930265"/>
            <a:ext cx="1496695" cy="645160"/>
          </a:xfrm>
          <a:prstGeom prst="rect">
            <a:avLst/>
          </a:prstGeom>
          <a:noFill/>
        </p:spPr>
        <p:txBody>
          <a:bodyPr wrap="square" rtlCol="0">
            <a:spAutoFit/>
          </a:bodyPr>
          <a:p>
            <a:r>
              <a:rPr lang="en-US"/>
              <a:t>Page offset/ size of page</a:t>
            </a:r>
            <a:endParaRPr lang="en-US"/>
          </a:p>
        </p:txBody>
      </p:sp>
      <p:sp>
        <p:nvSpPr>
          <p:cNvPr id="25" name="Text Box 24"/>
          <p:cNvSpPr txBox="1"/>
          <p:nvPr/>
        </p:nvSpPr>
        <p:spPr>
          <a:xfrm>
            <a:off x="6452870" y="911225"/>
            <a:ext cx="5467985" cy="1198880"/>
          </a:xfrm>
          <a:prstGeom prst="rect">
            <a:avLst/>
          </a:prstGeom>
          <a:noFill/>
        </p:spPr>
        <p:txBody>
          <a:bodyPr wrap="square" rtlCol="0" anchor="t">
            <a:spAutoFit/>
          </a:bodyPr>
          <a:p>
            <a:r>
              <a:rPr lang="en-US">
                <a:sym typeface="+mn-ea"/>
              </a:rPr>
              <a:t>process size=4B</a:t>
            </a:r>
            <a:endParaRPr lang="en-US"/>
          </a:p>
          <a:p>
            <a:r>
              <a:rPr lang="en-US">
                <a:sym typeface="+mn-ea"/>
              </a:rPr>
              <a:t>Page size=</a:t>
            </a:r>
            <a:r>
              <a:rPr lang="en-US">
                <a:solidFill>
                  <a:srgbClr val="0070C0"/>
                </a:solidFill>
                <a:sym typeface="+mn-ea"/>
              </a:rPr>
              <a:t>2B</a:t>
            </a:r>
            <a:endParaRPr lang="en-US"/>
          </a:p>
          <a:p>
            <a:r>
              <a:rPr lang="en-US">
                <a:sym typeface="+mn-ea"/>
              </a:rPr>
              <a:t>No.of pages per process=Process size/ page size=4/2=</a:t>
            </a:r>
            <a:r>
              <a:rPr lang="en-US">
                <a:solidFill>
                  <a:srgbClr val="0070C0"/>
                </a:solidFill>
                <a:sym typeface="+mn-ea"/>
              </a:rPr>
              <a:t>2</a:t>
            </a:r>
            <a:endParaRPr lang="en-US">
              <a:solidFill>
                <a:srgbClr val="0070C0"/>
              </a:solidFill>
              <a:sym typeface="+mn-ea"/>
            </a:endParaRPr>
          </a:p>
        </p:txBody>
      </p:sp>
      <p:sp>
        <p:nvSpPr>
          <p:cNvPr id="26" name="Text Box 25"/>
          <p:cNvSpPr txBox="1"/>
          <p:nvPr/>
        </p:nvSpPr>
        <p:spPr>
          <a:xfrm>
            <a:off x="8297545" y="2110105"/>
            <a:ext cx="3623310" cy="922020"/>
          </a:xfrm>
          <a:prstGeom prst="rect">
            <a:avLst/>
          </a:prstGeom>
          <a:noFill/>
        </p:spPr>
        <p:txBody>
          <a:bodyPr wrap="square" rtlCol="0">
            <a:spAutoFit/>
          </a:bodyPr>
          <a:p>
            <a:r>
              <a:rPr lang="en-US"/>
              <a:t>CPU ask </a:t>
            </a:r>
            <a:r>
              <a:rPr lang="en-US">
                <a:solidFill>
                  <a:srgbClr val="0070C0"/>
                </a:solidFill>
              </a:rPr>
              <a:t>3rd</a:t>
            </a:r>
            <a:r>
              <a:rPr lang="en-US"/>
              <a:t> byte of process 1. Here we need Mapping</a:t>
            </a:r>
            <a:endParaRPr lang="en-US"/>
          </a:p>
          <a:p>
            <a:r>
              <a:rPr lang="en-US">
                <a:solidFill>
                  <a:srgbClr val="0070C0"/>
                </a:solidFill>
              </a:rPr>
              <a:t>3 represent with 11</a:t>
            </a:r>
            <a:endParaRPr lang="en-US">
              <a:solidFill>
                <a:srgbClr val="0070C0"/>
              </a:solidFill>
            </a:endParaRPr>
          </a:p>
        </p:txBody>
      </p:sp>
      <p:cxnSp>
        <p:nvCxnSpPr>
          <p:cNvPr id="33" name="Straight Arrow Connector 32"/>
          <p:cNvCxnSpPr/>
          <p:nvPr/>
        </p:nvCxnSpPr>
        <p:spPr>
          <a:xfrm flipV="1">
            <a:off x="7654290" y="2514600"/>
            <a:ext cx="620395" cy="711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4" name="Text Box 23"/>
          <p:cNvSpPr txBox="1"/>
          <p:nvPr/>
        </p:nvSpPr>
        <p:spPr>
          <a:xfrm>
            <a:off x="8743950" y="4756785"/>
            <a:ext cx="2347595" cy="368300"/>
          </a:xfrm>
          <a:prstGeom prst="rect">
            <a:avLst/>
          </a:prstGeom>
          <a:noFill/>
        </p:spPr>
        <p:txBody>
          <a:bodyPr wrap="square" rtlCol="0">
            <a:spAutoFit/>
          </a:bodyPr>
          <a:p>
            <a:r>
              <a:rPr lang="en-US"/>
              <a:t>Physical Address</a:t>
            </a:r>
            <a:endParaRPr lang="en-US"/>
          </a:p>
        </p:txBody>
      </p:sp>
      <p:sp>
        <p:nvSpPr>
          <p:cNvPr id="30" name="Text Box 29"/>
          <p:cNvSpPr txBox="1"/>
          <p:nvPr/>
        </p:nvSpPr>
        <p:spPr>
          <a:xfrm>
            <a:off x="8743950" y="5930265"/>
            <a:ext cx="1040130" cy="645160"/>
          </a:xfrm>
          <a:prstGeom prst="rect">
            <a:avLst/>
          </a:prstGeom>
          <a:noFill/>
        </p:spPr>
        <p:txBody>
          <a:bodyPr wrap="square" rtlCol="0">
            <a:spAutoFit/>
          </a:bodyPr>
          <a:p>
            <a:r>
              <a:rPr lang="en-US"/>
              <a:t>Frame no</a:t>
            </a:r>
            <a:endParaRPr lang="en-US"/>
          </a:p>
        </p:txBody>
      </p:sp>
      <p:sp>
        <p:nvSpPr>
          <p:cNvPr id="34" name="Text Box 33"/>
          <p:cNvSpPr txBox="1"/>
          <p:nvPr/>
        </p:nvSpPr>
        <p:spPr>
          <a:xfrm>
            <a:off x="9784080" y="5930265"/>
            <a:ext cx="2035175" cy="645160"/>
          </a:xfrm>
          <a:prstGeom prst="rect">
            <a:avLst/>
          </a:prstGeom>
          <a:noFill/>
        </p:spPr>
        <p:txBody>
          <a:bodyPr wrap="square" rtlCol="0">
            <a:spAutoFit/>
          </a:bodyPr>
          <a:p>
            <a:r>
              <a:rPr lang="en-US"/>
              <a:t>Frame offset/ size of frame</a:t>
            </a:r>
            <a:endParaRPr lang="en-US"/>
          </a:p>
        </p:txBody>
      </p:sp>
      <p:graphicFrame>
        <p:nvGraphicFramePr>
          <p:cNvPr id="35" name="Table 34"/>
          <p:cNvGraphicFramePr/>
          <p:nvPr/>
        </p:nvGraphicFramePr>
        <p:xfrm>
          <a:off x="8860790" y="528764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r>
                        <a:rPr lang="en-US">
                          <a:solidFill>
                            <a:srgbClr val="0070C0"/>
                          </a:solidFill>
                        </a:rPr>
                        <a:t>100</a:t>
                      </a:r>
                      <a:endParaRPr lang="en-US">
                        <a:solidFill>
                          <a:srgbClr val="0070C0"/>
                        </a:solidFill>
                      </a:endParaRPr>
                    </a:p>
                  </a:txBody>
                  <a:tcPr/>
                </a:tc>
                <a:tc>
                  <a:txBody>
                    <a:bodyPr/>
                    <a:p>
                      <a:pPr>
                        <a:buNone/>
                      </a:pPr>
                      <a:r>
                        <a:rPr lang="en-US">
                          <a:solidFill>
                            <a:srgbClr val="0070C0"/>
                          </a:solidFill>
                        </a:rPr>
                        <a:t>1</a:t>
                      </a:r>
                      <a:endParaRPr lang="en-US">
                        <a:solidFill>
                          <a:srgbClr val="0070C0"/>
                        </a:solidFill>
                      </a:endParaRPr>
                    </a:p>
                  </a:txBody>
                  <a:tcPr/>
                </a:tc>
              </a:tr>
            </a:tbl>
          </a:graphicData>
        </a:graphic>
      </p:graphicFrame>
      <p:sp>
        <p:nvSpPr>
          <p:cNvPr id="37" name="Text Box 36"/>
          <p:cNvSpPr txBox="1"/>
          <p:nvPr/>
        </p:nvSpPr>
        <p:spPr>
          <a:xfrm>
            <a:off x="9003665" y="5564505"/>
            <a:ext cx="366395" cy="368300"/>
          </a:xfrm>
          <a:prstGeom prst="rect">
            <a:avLst/>
          </a:prstGeom>
          <a:noFill/>
        </p:spPr>
        <p:txBody>
          <a:bodyPr wrap="square" rtlCol="0">
            <a:spAutoFit/>
          </a:bodyPr>
          <a:p>
            <a:r>
              <a:rPr lang="en-US"/>
              <a:t>3</a:t>
            </a:r>
            <a:endParaRPr lang="en-US"/>
          </a:p>
        </p:txBody>
      </p:sp>
      <p:sp>
        <p:nvSpPr>
          <p:cNvPr id="38" name="Text Box 37"/>
          <p:cNvSpPr txBox="1"/>
          <p:nvPr/>
        </p:nvSpPr>
        <p:spPr>
          <a:xfrm>
            <a:off x="9994900" y="5559425"/>
            <a:ext cx="366395" cy="368300"/>
          </a:xfrm>
          <a:prstGeom prst="rect">
            <a:avLst/>
          </a:prstGeom>
          <a:noFill/>
        </p:spPr>
        <p:txBody>
          <a:bodyPr wrap="square" rtlCol="0">
            <a:spAutoFit/>
          </a:bodyPr>
          <a:p>
            <a:r>
              <a:rPr lang="en-US"/>
              <a:t>1</a:t>
            </a:r>
            <a:endParaRPr lang="en-US"/>
          </a:p>
        </p:txBody>
      </p:sp>
      <p:sp>
        <p:nvSpPr>
          <p:cNvPr id="39" name="Text Box 38"/>
          <p:cNvSpPr txBox="1"/>
          <p:nvPr/>
        </p:nvSpPr>
        <p:spPr>
          <a:xfrm>
            <a:off x="9578340" y="5043170"/>
            <a:ext cx="1513840" cy="368300"/>
          </a:xfrm>
          <a:prstGeom prst="rect">
            <a:avLst/>
          </a:prstGeom>
          <a:noFill/>
        </p:spPr>
        <p:txBody>
          <a:bodyPr wrap="square" rtlCol="0">
            <a:spAutoFit/>
          </a:bodyPr>
          <a:p>
            <a:r>
              <a:rPr lang="en-US"/>
              <a:t>4 bytes</a:t>
            </a:r>
            <a:endParaRPr lang="en-US"/>
          </a:p>
        </p:txBody>
      </p:sp>
      <p:sp>
        <p:nvSpPr>
          <p:cNvPr id="40" name="Text Box 39"/>
          <p:cNvSpPr txBox="1"/>
          <p:nvPr/>
        </p:nvSpPr>
        <p:spPr>
          <a:xfrm>
            <a:off x="380365" y="5196205"/>
            <a:ext cx="366395" cy="368300"/>
          </a:xfrm>
          <a:prstGeom prst="rect">
            <a:avLst/>
          </a:prstGeom>
          <a:noFill/>
        </p:spPr>
        <p:txBody>
          <a:bodyPr wrap="square" rtlCol="0">
            <a:spAutoFit/>
          </a:bodyPr>
          <a:p>
            <a:r>
              <a:rPr lang="en-US"/>
              <a:t>1</a:t>
            </a:r>
            <a:endParaRPr lang="en-US"/>
          </a:p>
        </p:txBody>
      </p:sp>
      <p:sp>
        <p:nvSpPr>
          <p:cNvPr id="41" name="Text Box 40"/>
          <p:cNvSpPr txBox="1"/>
          <p:nvPr/>
        </p:nvSpPr>
        <p:spPr>
          <a:xfrm>
            <a:off x="1434465" y="5262245"/>
            <a:ext cx="366395" cy="368300"/>
          </a:xfrm>
          <a:prstGeom prst="rect">
            <a:avLst/>
          </a:prstGeom>
          <a:noFill/>
        </p:spPr>
        <p:txBody>
          <a:bodyPr wrap="square" rtlCol="0">
            <a:spAutoFit/>
          </a:bodyPr>
          <a:p>
            <a:r>
              <a:rPr lang="en-US"/>
              <a:t>1</a:t>
            </a:r>
            <a:endParaRPr lang="en-US"/>
          </a:p>
        </p:txBody>
      </p:sp>
      <p:sp>
        <p:nvSpPr>
          <p:cNvPr id="43" name="Text Box 42"/>
          <p:cNvSpPr txBox="1"/>
          <p:nvPr/>
        </p:nvSpPr>
        <p:spPr>
          <a:xfrm>
            <a:off x="2588260" y="6519545"/>
            <a:ext cx="6415405" cy="645160"/>
          </a:xfrm>
          <a:prstGeom prst="rect">
            <a:avLst/>
          </a:prstGeom>
          <a:noFill/>
        </p:spPr>
        <p:txBody>
          <a:bodyPr wrap="square" rtlCol="0">
            <a:spAutoFit/>
          </a:bodyPr>
          <a:p>
            <a:r>
              <a:rPr lang="en-US">
                <a:solidFill>
                  <a:srgbClr val="FF0000"/>
                </a:solidFill>
                <a:sym typeface="+mn-ea"/>
              </a:rPr>
              <a:t>Page offset/ size of page =Frame offset/ size of frame</a:t>
            </a:r>
            <a:endParaRPr lang="en-US">
              <a:solidFill>
                <a:srgbClr val="FF0000"/>
              </a:solidFill>
            </a:endParaRPr>
          </a:p>
          <a:p>
            <a:r>
              <a:rPr lang="en-US">
                <a:solidFill>
                  <a:srgbClr val="FF0000"/>
                </a:solidFill>
                <a:sym typeface="+mn-ea"/>
              </a:rPr>
              <a:t> </a:t>
            </a:r>
            <a:endParaRPr lang="en-US">
              <a:solidFill>
                <a:srgbClr val="FF0000"/>
              </a:solidFill>
              <a:sym typeface="+mn-ea"/>
            </a:endParaRPr>
          </a:p>
        </p:txBody>
      </p:sp>
      <p:sp>
        <p:nvSpPr>
          <p:cNvPr id="36" name="Text Box 35"/>
          <p:cNvSpPr txBox="1"/>
          <p:nvPr/>
        </p:nvSpPr>
        <p:spPr>
          <a:xfrm>
            <a:off x="10970260" y="5338445"/>
            <a:ext cx="1099820" cy="368300"/>
          </a:xfrm>
          <a:prstGeom prst="rect">
            <a:avLst/>
          </a:prstGeom>
          <a:noFill/>
        </p:spPr>
        <p:txBody>
          <a:bodyPr wrap="square" rtlCol="0">
            <a:spAutoFit/>
          </a:bodyPr>
          <a:p>
            <a:r>
              <a:rPr lang="en-US"/>
              <a:t>1001=9</a:t>
            </a:r>
            <a:endParaRPr lang="en-US"/>
          </a:p>
        </p:txBody>
      </p:sp>
      <p:sp>
        <p:nvSpPr>
          <p:cNvPr id="44" name="Curved Down Arrow 43"/>
          <p:cNvSpPr/>
          <p:nvPr/>
        </p:nvSpPr>
        <p:spPr>
          <a:xfrm>
            <a:off x="10665460" y="5196205"/>
            <a:ext cx="487680" cy="142240"/>
          </a:xfrm>
          <a:prstGeom prst="curved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Practice</a:t>
            </a:r>
            <a:endParaRPr lang="en-US"/>
          </a:p>
        </p:txBody>
      </p:sp>
      <p:sp>
        <p:nvSpPr>
          <p:cNvPr id="3" name="Content Placeholder 2"/>
          <p:cNvSpPr>
            <a:spLocks noGrp="1"/>
          </p:cNvSpPr>
          <p:nvPr>
            <p:ph idx="1"/>
          </p:nvPr>
        </p:nvSpPr>
        <p:spPr>
          <a:xfrm>
            <a:off x="609600" y="1174750"/>
            <a:ext cx="10972800" cy="1744345"/>
          </a:xfrm>
        </p:spPr>
        <p:txBody>
          <a:bodyPr/>
          <a:p>
            <a:r>
              <a:rPr lang="en-US"/>
              <a:t>process size=4B</a:t>
            </a:r>
            <a:endParaRPr lang="en-US"/>
          </a:p>
          <a:p>
            <a:r>
              <a:rPr lang="en-US"/>
              <a:t>Page size=2B</a:t>
            </a:r>
            <a:endParaRPr lang="en-US"/>
          </a:p>
          <a:p>
            <a:r>
              <a:rPr lang="en-US"/>
              <a:t>No.of pages per process=Process size/ page size=4/2=2</a:t>
            </a:r>
            <a:endParaRPr lang="en-US"/>
          </a:p>
        </p:txBody>
      </p:sp>
      <p:graphicFrame>
        <p:nvGraphicFramePr>
          <p:cNvPr id="4" name="Table 3"/>
          <p:cNvGraphicFramePr/>
          <p:nvPr/>
        </p:nvGraphicFramePr>
        <p:xfrm>
          <a:off x="1808480" y="3618865"/>
          <a:ext cx="1414780" cy="741680"/>
        </p:xfrm>
        <a:graphic>
          <a:graphicData uri="http://schemas.openxmlformats.org/drawingml/2006/table">
            <a:tbl>
              <a:tblPr firstRow="1" bandRow="1">
                <a:tableStyleId>{5C22544A-7EE6-4342-B048-85BDC9FD1C3A}</a:tableStyleId>
              </a:tblPr>
              <a:tblGrid>
                <a:gridCol w="1414780"/>
              </a:tblGrid>
              <a:tr h="370840">
                <a:tc>
                  <a:txBody>
                    <a:bodyPr/>
                    <a:p>
                      <a:pPr>
                        <a:buNone/>
                      </a:pPr>
                      <a:r>
                        <a:rPr lang="en-US"/>
                        <a:t>0             </a:t>
                      </a:r>
                      <a:r>
                        <a:rPr lang="en-US">
                          <a:solidFill>
                            <a:srgbClr val="FF0000"/>
                          </a:solidFill>
                        </a:rPr>
                        <a:t>1</a:t>
                      </a:r>
                      <a:endParaRPr lang="en-US">
                        <a:solidFill>
                          <a:srgbClr val="FF0000"/>
                        </a:solidFill>
                      </a:endParaRPr>
                    </a:p>
                  </a:txBody>
                  <a:tcPr/>
                </a:tc>
              </a:tr>
              <a:tr h="370840">
                <a:tc>
                  <a:txBody>
                    <a:bodyPr/>
                    <a:p>
                      <a:pPr>
                        <a:buNone/>
                      </a:pPr>
                      <a:r>
                        <a:rPr lang="en-US"/>
                        <a:t>2             </a:t>
                      </a:r>
                      <a:r>
                        <a:rPr lang="en-US" b="1">
                          <a:solidFill>
                            <a:srgbClr val="FF0000"/>
                          </a:solidFill>
                        </a:rPr>
                        <a:t> </a:t>
                      </a:r>
                      <a:r>
                        <a:rPr lang="en-US" b="1">
                          <a:solidFill>
                            <a:schemeClr val="bg1"/>
                          </a:solidFill>
                        </a:rPr>
                        <a:t>3</a:t>
                      </a:r>
                      <a:endParaRPr lang="en-US" b="1">
                        <a:solidFill>
                          <a:schemeClr val="bg1"/>
                        </a:solidFill>
                      </a:endParaRPr>
                    </a:p>
                  </a:txBody>
                  <a:tcPr/>
                </a:tc>
              </a:tr>
            </a:tbl>
          </a:graphicData>
        </a:graphic>
      </p:graphicFrame>
      <p:sp>
        <p:nvSpPr>
          <p:cNvPr id="5" name="Oval 4"/>
          <p:cNvSpPr/>
          <p:nvPr/>
        </p:nvSpPr>
        <p:spPr>
          <a:xfrm>
            <a:off x="2174240" y="4554220"/>
            <a:ext cx="549910"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291590" y="3148330"/>
            <a:ext cx="1089660" cy="368300"/>
          </a:xfrm>
          <a:prstGeom prst="rect">
            <a:avLst/>
          </a:prstGeom>
          <a:noFill/>
        </p:spPr>
        <p:txBody>
          <a:bodyPr wrap="square" rtlCol="0">
            <a:spAutoFit/>
          </a:bodyPr>
          <a:p>
            <a:r>
              <a:rPr lang="en-US"/>
              <a:t>page no</a:t>
            </a:r>
            <a:endParaRPr lang="en-US"/>
          </a:p>
        </p:txBody>
      </p:sp>
      <p:sp>
        <p:nvSpPr>
          <p:cNvPr id="7" name="Text Box 6"/>
          <p:cNvSpPr txBox="1"/>
          <p:nvPr/>
        </p:nvSpPr>
        <p:spPr>
          <a:xfrm>
            <a:off x="1475105" y="3606800"/>
            <a:ext cx="325755" cy="368300"/>
          </a:xfrm>
          <a:prstGeom prst="rect">
            <a:avLst/>
          </a:prstGeom>
          <a:noFill/>
        </p:spPr>
        <p:txBody>
          <a:bodyPr wrap="square" rtlCol="0">
            <a:spAutoFit/>
          </a:bodyPr>
          <a:p>
            <a:r>
              <a:rPr lang="en-US"/>
              <a:t>0</a:t>
            </a:r>
            <a:endParaRPr lang="en-US"/>
          </a:p>
        </p:txBody>
      </p:sp>
      <p:sp>
        <p:nvSpPr>
          <p:cNvPr id="8" name="Text Box 7"/>
          <p:cNvSpPr txBox="1"/>
          <p:nvPr/>
        </p:nvSpPr>
        <p:spPr>
          <a:xfrm>
            <a:off x="1424305" y="3973830"/>
            <a:ext cx="366395" cy="368300"/>
          </a:xfrm>
          <a:prstGeom prst="rect">
            <a:avLst/>
          </a:prstGeom>
          <a:noFill/>
        </p:spPr>
        <p:txBody>
          <a:bodyPr wrap="square" rtlCol="0">
            <a:spAutoFit/>
          </a:bodyPr>
          <a:p>
            <a:r>
              <a:rPr lang="en-US"/>
              <a:t>1</a:t>
            </a:r>
            <a:endParaRPr lang="en-US"/>
          </a:p>
        </p:txBody>
      </p:sp>
      <p:graphicFrame>
        <p:nvGraphicFramePr>
          <p:cNvPr id="9" name="Table 8"/>
          <p:cNvGraphicFramePr/>
          <p:nvPr/>
        </p:nvGraphicFramePr>
        <p:xfrm>
          <a:off x="6524625" y="3533775"/>
          <a:ext cx="1129665" cy="2926080"/>
        </p:xfrm>
        <a:graphic>
          <a:graphicData uri="http://schemas.openxmlformats.org/drawingml/2006/table">
            <a:tbl>
              <a:tblPr firstRow="1" bandRow="1">
                <a:tableStyleId>{5C22544A-7EE6-4342-B048-85BDC9FD1C3A}</a:tableStyleId>
              </a:tblPr>
              <a:tblGrid>
                <a:gridCol w="1129665"/>
              </a:tblGrid>
              <a:tr h="365760">
                <a:tc>
                  <a:txBody>
                    <a:bodyPr/>
                    <a:p>
                      <a:pPr>
                        <a:buNone/>
                      </a:pPr>
                      <a:r>
                        <a:rPr lang="en-US"/>
                        <a:t>0         1</a:t>
                      </a:r>
                      <a:endParaRPr lang="en-US"/>
                    </a:p>
                  </a:txBody>
                  <a:tcPr/>
                </a:tc>
              </a:tr>
              <a:tr h="365760">
                <a:tc>
                  <a:txBody>
                    <a:bodyPr/>
                    <a:p>
                      <a:pPr>
                        <a:buNone/>
                      </a:pPr>
                      <a:r>
                        <a:rPr lang="en-US"/>
                        <a:t>2         3</a:t>
                      </a:r>
                      <a:endParaRPr lang="en-US"/>
                    </a:p>
                  </a:txBody>
                  <a:tcPr/>
                </a:tc>
              </a:tr>
              <a:tr h="365760">
                <a:tc>
                  <a:txBody>
                    <a:bodyPr/>
                    <a:p>
                      <a:pPr>
                        <a:buNone/>
                      </a:pPr>
                      <a:r>
                        <a:rPr lang="en-US"/>
                        <a:t>4         5</a:t>
                      </a:r>
                      <a:endParaRPr lang="en-US">
                        <a:solidFill>
                          <a:srgbClr val="FF0000"/>
                        </a:solidFill>
                      </a:endParaRPr>
                    </a:p>
                  </a:txBody>
                  <a:tcPr/>
                </a:tc>
              </a:tr>
              <a:tr h="365760">
                <a:tc>
                  <a:txBody>
                    <a:bodyPr/>
                    <a:p>
                      <a:pPr>
                        <a:buNone/>
                      </a:pPr>
                      <a:r>
                        <a:rPr lang="en-US"/>
                        <a:t>6         7</a:t>
                      </a:r>
                      <a:endParaRPr lang="en-US"/>
                    </a:p>
                  </a:txBody>
                  <a:tcPr/>
                </a:tc>
              </a:tr>
              <a:tr h="365760">
                <a:tc>
                  <a:txBody>
                    <a:bodyPr/>
                    <a:p>
                      <a:pPr>
                        <a:buNone/>
                      </a:pPr>
                      <a:r>
                        <a:rPr lang="en-US">
                          <a:solidFill>
                            <a:schemeClr val="tx1"/>
                          </a:solidFill>
                        </a:rPr>
                        <a:t>8         </a:t>
                      </a:r>
                      <a:r>
                        <a:rPr lang="en-US" b="1">
                          <a:solidFill>
                            <a:schemeClr val="tx1"/>
                          </a:solidFill>
                        </a:rPr>
                        <a:t>9</a:t>
                      </a:r>
                      <a:endParaRPr lang="en-US" b="1">
                        <a:solidFill>
                          <a:schemeClr val="tx1"/>
                        </a:solidFill>
                      </a:endParaRPr>
                    </a:p>
                  </a:txBody>
                  <a:tcPr/>
                </a:tc>
              </a:tr>
              <a:tr h="365760">
                <a:tc>
                  <a:txBody>
                    <a:bodyPr/>
                    <a:p>
                      <a:pPr>
                        <a:buNone/>
                      </a:pPr>
                      <a:r>
                        <a:rPr lang="en-US"/>
                        <a:t>10       11</a:t>
                      </a:r>
                      <a:endParaRPr lang="en-US"/>
                    </a:p>
                  </a:txBody>
                  <a:tcPr/>
                </a:tc>
              </a:tr>
              <a:tr h="365760">
                <a:tc>
                  <a:txBody>
                    <a:bodyPr/>
                    <a:p>
                      <a:pPr>
                        <a:buNone/>
                      </a:pPr>
                      <a:r>
                        <a:rPr lang="en-US"/>
                        <a:t>12      13</a:t>
                      </a:r>
                      <a:endParaRPr lang="en-US"/>
                    </a:p>
                  </a:txBody>
                  <a:tcPr/>
                </a:tc>
              </a:tr>
              <a:tr h="365760">
                <a:tc>
                  <a:txBody>
                    <a:bodyPr/>
                    <a:p>
                      <a:pPr>
                        <a:buNone/>
                      </a:pPr>
                      <a:r>
                        <a:rPr lang="en-US"/>
                        <a:t>14      15</a:t>
                      </a:r>
                      <a:endParaRPr lang="en-US"/>
                    </a:p>
                  </a:txBody>
                  <a:tcPr/>
                </a:tc>
              </a:tr>
            </a:tbl>
          </a:graphicData>
        </a:graphic>
      </p:graphicFrame>
      <p:sp>
        <p:nvSpPr>
          <p:cNvPr id="10" name="Text Box 9"/>
          <p:cNvSpPr txBox="1"/>
          <p:nvPr/>
        </p:nvSpPr>
        <p:spPr>
          <a:xfrm>
            <a:off x="6198870" y="3473450"/>
            <a:ext cx="325755" cy="3046095"/>
          </a:xfrm>
          <a:prstGeom prst="rect">
            <a:avLst/>
          </a:prstGeom>
          <a:noFill/>
        </p:spPr>
        <p:txBody>
          <a:bodyPr wrap="square" rtlCol="0">
            <a:spAutoFit/>
          </a:bodyPr>
          <a:p>
            <a:r>
              <a:rPr lang="en-US" sz="2400"/>
              <a:t>0</a:t>
            </a:r>
            <a:endParaRPr lang="en-US" sz="2400"/>
          </a:p>
          <a:p>
            <a:r>
              <a:rPr lang="en-US" sz="2400"/>
              <a:t>1</a:t>
            </a:r>
            <a:endParaRPr lang="en-US" sz="2400"/>
          </a:p>
          <a:p>
            <a:r>
              <a:rPr lang="en-US" sz="2400"/>
              <a:t>2</a:t>
            </a:r>
            <a:endParaRPr lang="en-US" sz="2400"/>
          </a:p>
          <a:p>
            <a:r>
              <a:rPr lang="en-US" sz="2400"/>
              <a:t>3</a:t>
            </a:r>
            <a:endParaRPr lang="en-US" sz="2400"/>
          </a:p>
          <a:p>
            <a:r>
              <a:rPr lang="en-US" sz="2400"/>
              <a:t>4</a:t>
            </a:r>
            <a:endParaRPr lang="en-US" sz="2400"/>
          </a:p>
          <a:p>
            <a:r>
              <a:rPr lang="en-US" sz="2400"/>
              <a:t>5</a:t>
            </a:r>
            <a:endParaRPr lang="en-US" sz="2400"/>
          </a:p>
          <a:p>
            <a:r>
              <a:rPr lang="en-US" sz="2400"/>
              <a:t>6</a:t>
            </a:r>
            <a:endParaRPr lang="en-US" sz="2400"/>
          </a:p>
          <a:p>
            <a:r>
              <a:rPr lang="en-US" sz="2400"/>
              <a:t>7</a:t>
            </a:r>
            <a:endParaRPr lang="en-US" sz="2400"/>
          </a:p>
        </p:txBody>
      </p:sp>
      <p:sp>
        <p:nvSpPr>
          <p:cNvPr id="11" name="Text Box 10"/>
          <p:cNvSpPr txBox="1"/>
          <p:nvPr/>
        </p:nvSpPr>
        <p:spPr>
          <a:xfrm>
            <a:off x="5816600" y="3105150"/>
            <a:ext cx="1089660" cy="368300"/>
          </a:xfrm>
          <a:prstGeom prst="rect">
            <a:avLst/>
          </a:prstGeom>
          <a:noFill/>
        </p:spPr>
        <p:txBody>
          <a:bodyPr wrap="square" rtlCol="0">
            <a:spAutoFit/>
          </a:bodyPr>
          <a:p>
            <a:r>
              <a:rPr lang="en-US"/>
              <a:t>frame no</a:t>
            </a:r>
            <a:endParaRPr lang="en-US"/>
          </a:p>
        </p:txBody>
      </p:sp>
      <p:sp>
        <p:nvSpPr>
          <p:cNvPr id="12" name="Text Box 11"/>
          <p:cNvSpPr txBox="1"/>
          <p:nvPr/>
        </p:nvSpPr>
        <p:spPr>
          <a:xfrm>
            <a:off x="9110980" y="3250565"/>
            <a:ext cx="2617470" cy="1198880"/>
          </a:xfrm>
          <a:prstGeom prst="rect">
            <a:avLst/>
          </a:prstGeom>
          <a:noFill/>
        </p:spPr>
        <p:txBody>
          <a:bodyPr wrap="square" rtlCol="0">
            <a:spAutoFit/>
          </a:bodyPr>
          <a:p>
            <a:r>
              <a:rPr lang="en-US" b="1"/>
              <a:t>Memory size=16B</a:t>
            </a:r>
            <a:endParaRPr lang="en-US" b="1"/>
          </a:p>
          <a:p>
            <a:r>
              <a:rPr lang="en-US" b="1"/>
              <a:t>Frame Size=2B</a:t>
            </a:r>
            <a:endParaRPr lang="en-US" b="1"/>
          </a:p>
          <a:p>
            <a:r>
              <a:rPr lang="en-US" b="1"/>
              <a:t>no.of frame=16/2=8 frames</a:t>
            </a:r>
            <a:endParaRPr lang="en-US" b="1"/>
          </a:p>
        </p:txBody>
      </p:sp>
      <p:sp>
        <p:nvSpPr>
          <p:cNvPr id="16" name="Text Box 15"/>
          <p:cNvSpPr txBox="1"/>
          <p:nvPr/>
        </p:nvSpPr>
        <p:spPr>
          <a:xfrm>
            <a:off x="7654290" y="3533775"/>
            <a:ext cx="1089660" cy="368300"/>
          </a:xfrm>
          <a:prstGeom prst="rect">
            <a:avLst/>
          </a:prstGeom>
          <a:noFill/>
        </p:spPr>
        <p:txBody>
          <a:bodyPr wrap="square" rtlCol="0">
            <a:spAutoFit/>
          </a:bodyPr>
          <a:p>
            <a:r>
              <a:rPr lang="en-US"/>
              <a:t>Filled</a:t>
            </a:r>
            <a:endParaRPr lang="en-US"/>
          </a:p>
        </p:txBody>
      </p:sp>
      <p:sp>
        <p:nvSpPr>
          <p:cNvPr id="17" name="Text Box 16"/>
          <p:cNvSpPr txBox="1"/>
          <p:nvPr/>
        </p:nvSpPr>
        <p:spPr>
          <a:xfrm>
            <a:off x="7654290" y="3973830"/>
            <a:ext cx="1089660" cy="368300"/>
          </a:xfrm>
          <a:prstGeom prst="rect">
            <a:avLst/>
          </a:prstGeom>
          <a:noFill/>
        </p:spPr>
        <p:txBody>
          <a:bodyPr wrap="square" rtlCol="0">
            <a:spAutoFit/>
          </a:bodyPr>
          <a:p>
            <a:r>
              <a:rPr lang="en-US"/>
              <a:t>Filled</a:t>
            </a:r>
            <a:endParaRPr lang="en-US"/>
          </a:p>
        </p:txBody>
      </p:sp>
      <p:sp>
        <p:nvSpPr>
          <p:cNvPr id="18" name="Text Box 17"/>
          <p:cNvSpPr txBox="1"/>
          <p:nvPr/>
        </p:nvSpPr>
        <p:spPr>
          <a:xfrm>
            <a:off x="7654290" y="5285105"/>
            <a:ext cx="1089660" cy="368300"/>
          </a:xfrm>
          <a:prstGeom prst="rect">
            <a:avLst/>
          </a:prstGeom>
          <a:noFill/>
        </p:spPr>
        <p:txBody>
          <a:bodyPr wrap="square" rtlCol="0">
            <a:spAutoFit/>
          </a:bodyPr>
          <a:p>
            <a:r>
              <a:rPr lang="en-US"/>
              <a:t>Filled</a:t>
            </a:r>
            <a:endParaRPr lang="en-US"/>
          </a:p>
        </p:txBody>
      </p:sp>
      <p:sp>
        <p:nvSpPr>
          <p:cNvPr id="19" name="Text Box 18"/>
          <p:cNvSpPr txBox="1"/>
          <p:nvPr/>
        </p:nvSpPr>
        <p:spPr>
          <a:xfrm>
            <a:off x="7654290" y="4629785"/>
            <a:ext cx="1089660" cy="368300"/>
          </a:xfrm>
          <a:prstGeom prst="rect">
            <a:avLst/>
          </a:prstGeom>
          <a:noFill/>
        </p:spPr>
        <p:txBody>
          <a:bodyPr wrap="square" rtlCol="0">
            <a:spAutoFit/>
          </a:bodyPr>
          <a:p>
            <a:r>
              <a:rPr lang="en-US"/>
              <a:t>Filled</a:t>
            </a:r>
            <a:endParaRPr lang="en-US"/>
          </a:p>
        </p:txBody>
      </p:sp>
      <p:sp>
        <p:nvSpPr>
          <p:cNvPr id="20" name="Text Box 19"/>
          <p:cNvSpPr txBox="1"/>
          <p:nvPr/>
        </p:nvSpPr>
        <p:spPr>
          <a:xfrm>
            <a:off x="7654290" y="4342130"/>
            <a:ext cx="1089660" cy="368300"/>
          </a:xfrm>
          <a:prstGeom prst="rect">
            <a:avLst/>
          </a:prstGeom>
          <a:noFill/>
        </p:spPr>
        <p:txBody>
          <a:bodyPr wrap="square" rtlCol="0">
            <a:spAutoFit/>
          </a:bodyPr>
          <a:p>
            <a:r>
              <a:rPr lang="en-US"/>
              <a:t>P0</a:t>
            </a:r>
            <a:endParaRPr lang="en-US"/>
          </a:p>
        </p:txBody>
      </p:sp>
      <p:sp>
        <p:nvSpPr>
          <p:cNvPr id="21" name="Text Box 20"/>
          <p:cNvSpPr txBox="1"/>
          <p:nvPr/>
        </p:nvSpPr>
        <p:spPr>
          <a:xfrm>
            <a:off x="7654290" y="4998085"/>
            <a:ext cx="1089660" cy="368300"/>
          </a:xfrm>
          <a:prstGeom prst="rect">
            <a:avLst/>
          </a:prstGeom>
          <a:noFill/>
        </p:spPr>
        <p:txBody>
          <a:bodyPr wrap="square" rtlCol="0">
            <a:spAutoFit/>
          </a:bodyPr>
          <a:p>
            <a:r>
              <a:rPr lang="en-US"/>
              <a:t>P1</a:t>
            </a:r>
            <a:endParaRPr lang="en-US"/>
          </a:p>
        </p:txBody>
      </p:sp>
      <p:sp>
        <p:nvSpPr>
          <p:cNvPr id="13" name="Oval 12"/>
          <p:cNvSpPr/>
          <p:nvPr/>
        </p:nvSpPr>
        <p:spPr>
          <a:xfrm>
            <a:off x="4599305" y="4034790"/>
            <a:ext cx="1217295" cy="5194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CPU</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Text Box 13"/>
          <p:cNvSpPr txBox="1"/>
          <p:nvPr/>
        </p:nvSpPr>
        <p:spPr>
          <a:xfrm>
            <a:off x="1922145" y="5146675"/>
            <a:ext cx="3894455" cy="645160"/>
          </a:xfrm>
          <a:prstGeom prst="rect">
            <a:avLst/>
          </a:prstGeom>
          <a:noFill/>
        </p:spPr>
        <p:txBody>
          <a:bodyPr wrap="square" rtlCol="0">
            <a:spAutoFit/>
          </a:bodyPr>
          <a:p>
            <a:r>
              <a:rPr lang="en-US"/>
              <a:t>CPU ask 1st byte of process 1. Here we need Mapping</a:t>
            </a:r>
            <a:endParaRPr lang="en-US"/>
          </a:p>
        </p:txBody>
      </p:sp>
      <p:cxnSp>
        <p:nvCxnSpPr>
          <p:cNvPr id="15" name="Straight Arrow Connector 14"/>
          <p:cNvCxnSpPr>
            <a:stCxn id="13" idx="3"/>
            <a:endCxn id="14" idx="0"/>
          </p:cNvCxnSpPr>
          <p:nvPr/>
        </p:nvCxnSpPr>
        <p:spPr>
          <a:xfrm flipH="1">
            <a:off x="3869690" y="4478020"/>
            <a:ext cx="908050" cy="66865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2" name="Text Box 21"/>
          <p:cNvSpPr txBox="1"/>
          <p:nvPr/>
        </p:nvSpPr>
        <p:spPr>
          <a:xfrm>
            <a:off x="1800860" y="5791835"/>
            <a:ext cx="3686175" cy="645160"/>
          </a:xfrm>
          <a:prstGeom prst="rect">
            <a:avLst/>
          </a:prstGeom>
          <a:noFill/>
        </p:spPr>
        <p:txBody>
          <a:bodyPr wrap="square" rtlCol="0">
            <a:spAutoFit/>
          </a:bodyPr>
          <a:p>
            <a:r>
              <a:rPr lang="en-US"/>
              <a:t>Address generated by CPU. That is not the absolute address</a:t>
            </a:r>
            <a:endParaRPr lang="en-US"/>
          </a:p>
        </p:txBody>
      </p:sp>
      <p:sp>
        <p:nvSpPr>
          <p:cNvPr id="23" name="Text Box 22"/>
          <p:cNvSpPr txBox="1"/>
          <p:nvPr/>
        </p:nvSpPr>
        <p:spPr>
          <a:xfrm>
            <a:off x="8395970" y="5653405"/>
            <a:ext cx="3686175" cy="1076325"/>
          </a:xfrm>
          <a:prstGeom prst="rect">
            <a:avLst/>
          </a:prstGeom>
          <a:noFill/>
        </p:spPr>
        <p:txBody>
          <a:bodyPr wrap="square" rtlCol="0">
            <a:spAutoFit/>
          </a:bodyPr>
          <a:p>
            <a:r>
              <a:rPr lang="en-US" sz="1600"/>
              <a:t>we need a such technique that convert address of 1  to address of 5 and give that data to cpu. This is what we called Mapping that is done by Page table</a:t>
            </a:r>
            <a:endParaRPr lang="en-U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Disadvantage Of Paging</a:t>
            </a:r>
            <a:endParaRPr lang="en-US"/>
          </a:p>
        </p:txBody>
      </p:sp>
      <p:sp>
        <p:nvSpPr>
          <p:cNvPr id="3" name="Content Placeholder 2"/>
          <p:cNvSpPr>
            <a:spLocks noGrp="1"/>
          </p:cNvSpPr>
          <p:nvPr>
            <p:ph idx="1"/>
          </p:nvPr>
        </p:nvSpPr>
        <p:spPr/>
        <p:txBody>
          <a:bodyPr/>
          <a:p>
            <a:pPr marL="0" indent="0">
              <a:buNone/>
            </a:pPr>
            <a:r>
              <a:rPr lang="en-US"/>
              <a:t>One major disadvantage of paging is-</a:t>
            </a:r>
            <a:endParaRPr lang="en-US"/>
          </a:p>
          <a:p>
            <a:r>
              <a:rPr lang="en-US"/>
              <a:t>It increases the effective access time due to increased number of memory accesses.</a:t>
            </a:r>
            <a:endParaRPr lang="en-US"/>
          </a:p>
          <a:p>
            <a:pPr lvl="1"/>
            <a:r>
              <a:rPr lang="en-US"/>
              <a:t>One memory access is required to get the frame number from the page table.</a:t>
            </a:r>
            <a:endParaRPr lang="en-US"/>
          </a:p>
          <a:p>
            <a:pPr lvl="1"/>
            <a:r>
              <a:rPr lang="en-US"/>
              <a:t>Another memory access is required to get the word from the page.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Paging Numerical</a:t>
            </a:r>
            <a:endParaRPr lang="en-US"/>
          </a:p>
        </p:txBody>
      </p:sp>
      <p:sp>
        <p:nvSpPr>
          <p:cNvPr id="3" name="Content Placeholder 2"/>
          <p:cNvSpPr>
            <a:spLocks noGrp="1"/>
          </p:cNvSpPr>
          <p:nvPr>
            <p:ph sz="half" idx="1"/>
          </p:nvPr>
        </p:nvSpPr>
        <p:spPr>
          <a:xfrm>
            <a:off x="609600" y="1174750"/>
            <a:ext cx="10487025" cy="1200150"/>
          </a:xfrm>
        </p:spPr>
        <p:txBody>
          <a:bodyPr/>
          <a:p>
            <a:r>
              <a:rPr lang="en-US" sz="2400"/>
              <a:t>Consider a system which has LA=7 bit, PA=6 bit, Page size=8 words then calculate no of pages and no. of frames</a:t>
            </a:r>
            <a:endParaRPr lang="en-US" sz="2400"/>
          </a:p>
        </p:txBody>
      </p:sp>
      <p:graphicFrame>
        <p:nvGraphicFramePr>
          <p:cNvPr id="4" name="Table 3"/>
          <p:cNvGraphicFramePr/>
          <p:nvPr/>
        </p:nvGraphicFramePr>
        <p:xfrm>
          <a:off x="1064895" y="346519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endParaRPr lang="en-US">
                        <a:solidFill>
                          <a:srgbClr val="0070C0"/>
                        </a:solidFill>
                      </a:endParaRPr>
                    </a:p>
                  </a:txBody>
                  <a:tcPr/>
                </a:tc>
                <a:tc>
                  <a:txBody>
                    <a:bodyPr/>
                    <a:p>
                      <a:pPr>
                        <a:buNone/>
                      </a:pPr>
                      <a:endParaRPr lang="en-US">
                        <a:solidFill>
                          <a:srgbClr val="0070C0"/>
                        </a:solidFill>
                      </a:endParaRPr>
                    </a:p>
                  </a:txBody>
                  <a:tcPr/>
                </a:tc>
              </a:tr>
            </a:tbl>
          </a:graphicData>
        </a:graphic>
      </p:graphicFrame>
      <p:sp>
        <p:nvSpPr>
          <p:cNvPr id="13" name="Text Box 12"/>
          <p:cNvSpPr txBox="1"/>
          <p:nvPr/>
        </p:nvSpPr>
        <p:spPr>
          <a:xfrm>
            <a:off x="895985" y="2898775"/>
            <a:ext cx="3250565" cy="368300"/>
          </a:xfrm>
          <a:prstGeom prst="rect">
            <a:avLst/>
          </a:prstGeom>
          <a:noFill/>
        </p:spPr>
        <p:txBody>
          <a:bodyPr wrap="square" rtlCol="0">
            <a:spAutoFit/>
          </a:bodyPr>
          <a:p>
            <a:r>
              <a:rPr lang="en-US"/>
              <a:t>logical Address 7 bit = 2</a:t>
            </a:r>
            <a:r>
              <a:rPr lang="en-US" baseline="30000"/>
              <a:t>7</a:t>
            </a:r>
            <a:endParaRPr lang="en-US"/>
          </a:p>
        </p:txBody>
      </p:sp>
      <p:sp>
        <p:nvSpPr>
          <p:cNvPr id="15" name="Text Box 14"/>
          <p:cNvSpPr txBox="1"/>
          <p:nvPr/>
        </p:nvSpPr>
        <p:spPr>
          <a:xfrm>
            <a:off x="1064895" y="3899535"/>
            <a:ext cx="721360" cy="645160"/>
          </a:xfrm>
          <a:prstGeom prst="rect">
            <a:avLst/>
          </a:prstGeom>
          <a:noFill/>
        </p:spPr>
        <p:txBody>
          <a:bodyPr wrap="square" rtlCol="0">
            <a:spAutoFit/>
          </a:bodyPr>
          <a:p>
            <a:r>
              <a:rPr lang="en-US"/>
              <a:t>page no</a:t>
            </a:r>
            <a:endParaRPr lang="en-US"/>
          </a:p>
        </p:txBody>
      </p:sp>
      <p:sp>
        <p:nvSpPr>
          <p:cNvPr id="23" name="Text Box 22"/>
          <p:cNvSpPr txBox="1"/>
          <p:nvPr/>
        </p:nvSpPr>
        <p:spPr>
          <a:xfrm>
            <a:off x="2160905" y="3830955"/>
            <a:ext cx="1496695" cy="645160"/>
          </a:xfrm>
          <a:prstGeom prst="rect">
            <a:avLst/>
          </a:prstGeom>
          <a:noFill/>
        </p:spPr>
        <p:txBody>
          <a:bodyPr wrap="square" rtlCol="0">
            <a:spAutoFit/>
          </a:bodyPr>
          <a:p>
            <a:r>
              <a:rPr lang="en-US"/>
              <a:t>Page offset/ size of page</a:t>
            </a:r>
            <a:endParaRPr lang="en-US"/>
          </a:p>
        </p:txBody>
      </p:sp>
      <p:graphicFrame>
        <p:nvGraphicFramePr>
          <p:cNvPr id="5" name="Table 4"/>
          <p:cNvGraphicFramePr/>
          <p:nvPr/>
        </p:nvGraphicFramePr>
        <p:xfrm>
          <a:off x="8831580" y="324167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endParaRPr lang="en-US">
                        <a:solidFill>
                          <a:srgbClr val="0070C0"/>
                        </a:solidFill>
                      </a:endParaRPr>
                    </a:p>
                  </a:txBody>
                  <a:tcPr/>
                </a:tc>
                <a:tc>
                  <a:txBody>
                    <a:bodyPr/>
                    <a:p>
                      <a:pPr>
                        <a:buNone/>
                      </a:pPr>
                      <a:endParaRPr lang="en-US">
                        <a:solidFill>
                          <a:srgbClr val="0070C0"/>
                        </a:solidFill>
                      </a:endParaRPr>
                    </a:p>
                  </a:txBody>
                  <a:tcPr/>
                </a:tc>
              </a:tr>
            </a:tbl>
          </a:graphicData>
        </a:graphic>
      </p:graphicFrame>
      <p:sp>
        <p:nvSpPr>
          <p:cNvPr id="6" name="Text Box 5"/>
          <p:cNvSpPr txBox="1"/>
          <p:nvPr/>
        </p:nvSpPr>
        <p:spPr>
          <a:xfrm>
            <a:off x="8662670" y="2675255"/>
            <a:ext cx="3269615" cy="368300"/>
          </a:xfrm>
          <a:prstGeom prst="rect">
            <a:avLst/>
          </a:prstGeom>
          <a:noFill/>
        </p:spPr>
        <p:txBody>
          <a:bodyPr wrap="square" rtlCol="0">
            <a:spAutoFit/>
          </a:bodyPr>
          <a:p>
            <a:r>
              <a:rPr lang="en-US"/>
              <a:t>Physical Address </a:t>
            </a:r>
            <a:endParaRPr lang="en-US" baseline="30000"/>
          </a:p>
        </p:txBody>
      </p:sp>
      <p:sp>
        <p:nvSpPr>
          <p:cNvPr id="7" name="Text Box 6"/>
          <p:cNvSpPr txBox="1"/>
          <p:nvPr/>
        </p:nvSpPr>
        <p:spPr>
          <a:xfrm>
            <a:off x="8831580" y="3676015"/>
            <a:ext cx="913765" cy="645160"/>
          </a:xfrm>
          <a:prstGeom prst="rect">
            <a:avLst/>
          </a:prstGeom>
          <a:noFill/>
        </p:spPr>
        <p:txBody>
          <a:bodyPr wrap="square" rtlCol="0">
            <a:spAutoFit/>
          </a:bodyPr>
          <a:p>
            <a:r>
              <a:rPr lang="en-US"/>
              <a:t>Frame no</a:t>
            </a:r>
            <a:endParaRPr lang="en-US"/>
          </a:p>
        </p:txBody>
      </p:sp>
      <p:sp>
        <p:nvSpPr>
          <p:cNvPr id="8" name="Text Box 7"/>
          <p:cNvSpPr txBox="1"/>
          <p:nvPr/>
        </p:nvSpPr>
        <p:spPr>
          <a:xfrm>
            <a:off x="9927590" y="3607435"/>
            <a:ext cx="1739265" cy="645160"/>
          </a:xfrm>
          <a:prstGeom prst="rect">
            <a:avLst/>
          </a:prstGeom>
          <a:noFill/>
        </p:spPr>
        <p:txBody>
          <a:bodyPr wrap="square" rtlCol="0">
            <a:spAutoFit/>
          </a:bodyPr>
          <a:p>
            <a:r>
              <a:rPr lang="en-US"/>
              <a:t>Frame offset/ size of page</a:t>
            </a:r>
            <a:endParaRPr lang="en-US"/>
          </a:p>
        </p:txBody>
      </p:sp>
      <p:pic>
        <p:nvPicPr>
          <p:cNvPr id="10" name="Content Placeholder 9"/>
          <p:cNvPicPr>
            <a:picLocks noChangeAspect="1"/>
          </p:cNvPicPr>
          <p:nvPr>
            <p:ph sz="half" idx="2"/>
          </p:nvPr>
        </p:nvPicPr>
        <p:blipFill>
          <a:blip r:embed="rId1"/>
          <a:stretch>
            <a:fillRect/>
          </a:stretch>
        </p:blipFill>
        <p:spPr>
          <a:xfrm>
            <a:off x="3851275" y="2675255"/>
            <a:ext cx="4489450" cy="2823845"/>
          </a:xfrm>
          <a:prstGeom prst="rect">
            <a:avLst/>
          </a:prstGeom>
        </p:spPr>
      </p:pic>
      <p:sp>
        <p:nvSpPr>
          <p:cNvPr id="11" name="Text Box 10"/>
          <p:cNvSpPr txBox="1"/>
          <p:nvPr/>
        </p:nvSpPr>
        <p:spPr>
          <a:xfrm>
            <a:off x="1064895" y="4961255"/>
            <a:ext cx="2413000" cy="368300"/>
          </a:xfrm>
          <a:prstGeom prst="rect">
            <a:avLst/>
          </a:prstGeom>
          <a:noFill/>
        </p:spPr>
        <p:txBody>
          <a:bodyPr wrap="square" rtlCol="0">
            <a:spAutoFit/>
          </a:bodyPr>
          <a:p>
            <a:r>
              <a:rPr lang="en-US" b="1"/>
              <a:t>No. of pages</a:t>
            </a:r>
            <a:endParaRPr lang="en-US"/>
          </a:p>
        </p:txBody>
      </p:sp>
      <p:sp>
        <p:nvSpPr>
          <p:cNvPr id="12" name="Text Box 11"/>
          <p:cNvSpPr txBox="1"/>
          <p:nvPr/>
        </p:nvSpPr>
        <p:spPr>
          <a:xfrm>
            <a:off x="1035685" y="5746115"/>
            <a:ext cx="3925570" cy="645160"/>
          </a:xfrm>
          <a:prstGeom prst="rect">
            <a:avLst/>
          </a:prstGeom>
          <a:noFill/>
        </p:spPr>
        <p:txBody>
          <a:bodyPr wrap="square" rtlCol="0">
            <a:spAutoFit/>
          </a:bodyPr>
          <a:p>
            <a:r>
              <a:rPr lang="en-US" b="1"/>
              <a:t>if question ask No. of bit required to represent the total no of pages </a:t>
            </a:r>
            <a:endParaRPr lang="en-US"/>
          </a:p>
        </p:txBody>
      </p:sp>
      <p:sp>
        <p:nvSpPr>
          <p:cNvPr id="14" name="Text Box 13"/>
          <p:cNvSpPr txBox="1"/>
          <p:nvPr/>
        </p:nvSpPr>
        <p:spPr>
          <a:xfrm>
            <a:off x="9552940" y="4544695"/>
            <a:ext cx="2413000" cy="368300"/>
          </a:xfrm>
          <a:prstGeom prst="rect">
            <a:avLst/>
          </a:prstGeom>
          <a:noFill/>
        </p:spPr>
        <p:txBody>
          <a:bodyPr wrap="square" rtlCol="0">
            <a:spAutoFit/>
          </a:bodyPr>
          <a:p>
            <a:r>
              <a:rPr lang="en-US" b="1"/>
              <a:t>No. of Frame</a:t>
            </a:r>
            <a:r>
              <a:rPr lang="en-US"/>
              <a:t> </a:t>
            </a:r>
            <a:endParaRPr lang="en-US"/>
          </a:p>
        </p:txBody>
      </p:sp>
      <p:sp>
        <p:nvSpPr>
          <p:cNvPr id="16" name="Text Box 15"/>
          <p:cNvSpPr txBox="1"/>
          <p:nvPr/>
        </p:nvSpPr>
        <p:spPr>
          <a:xfrm>
            <a:off x="8432165" y="1729740"/>
            <a:ext cx="2787650" cy="368300"/>
          </a:xfrm>
          <a:prstGeom prst="rect">
            <a:avLst/>
          </a:prstGeom>
          <a:noFill/>
        </p:spPr>
        <p:txBody>
          <a:bodyPr wrap="square" rtlCol="0">
            <a:spAutoFit/>
          </a:bodyPr>
          <a:p>
            <a:r>
              <a:rPr lang="en-US" b="1"/>
              <a:t>Frame size = Page size</a:t>
            </a:r>
            <a:endParaRPr lang="en-US"/>
          </a:p>
        </p:txBody>
      </p:sp>
      <p:sp>
        <p:nvSpPr>
          <p:cNvPr id="9" name="Text Box 8"/>
          <p:cNvSpPr txBox="1"/>
          <p:nvPr/>
        </p:nvSpPr>
        <p:spPr>
          <a:xfrm>
            <a:off x="4045585" y="2098040"/>
            <a:ext cx="3721100" cy="368300"/>
          </a:xfrm>
          <a:prstGeom prst="rect">
            <a:avLst/>
          </a:prstGeom>
          <a:noFill/>
        </p:spPr>
        <p:txBody>
          <a:bodyPr wrap="square" rtlCol="0">
            <a:spAutoFit/>
          </a:bodyPr>
          <a:p>
            <a:r>
              <a:rPr lang="en-US" b="1"/>
              <a:t>Page size=8 which mean 2</a:t>
            </a:r>
            <a:r>
              <a:rPr lang="en-US" b="1" baseline="30000"/>
              <a:t>3</a:t>
            </a:r>
            <a:endParaRPr lang="en-US" b="1" baseline="30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Paging Numerical</a:t>
            </a:r>
            <a:endParaRPr lang="en-US"/>
          </a:p>
        </p:txBody>
      </p:sp>
      <p:sp>
        <p:nvSpPr>
          <p:cNvPr id="3" name="Content Placeholder 2"/>
          <p:cNvSpPr>
            <a:spLocks noGrp="1"/>
          </p:cNvSpPr>
          <p:nvPr>
            <p:ph sz="half" idx="1"/>
          </p:nvPr>
        </p:nvSpPr>
        <p:spPr>
          <a:xfrm>
            <a:off x="609600" y="1174750"/>
            <a:ext cx="10487025" cy="1200150"/>
          </a:xfrm>
        </p:spPr>
        <p:txBody>
          <a:bodyPr/>
          <a:p>
            <a:r>
              <a:rPr lang="en-US" sz="2400"/>
              <a:t>Consider a system which has LA=7 bit, PA=6 bit, Page size=8 words then calculate no of pages and no. of frames</a:t>
            </a:r>
            <a:endParaRPr lang="en-US" sz="2400"/>
          </a:p>
        </p:txBody>
      </p:sp>
      <p:graphicFrame>
        <p:nvGraphicFramePr>
          <p:cNvPr id="4" name="Table 3"/>
          <p:cNvGraphicFramePr/>
          <p:nvPr/>
        </p:nvGraphicFramePr>
        <p:xfrm>
          <a:off x="1064895" y="346519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endParaRPr lang="en-US">
                        <a:solidFill>
                          <a:srgbClr val="0070C0"/>
                        </a:solidFill>
                      </a:endParaRPr>
                    </a:p>
                  </a:txBody>
                  <a:tcPr/>
                </a:tc>
                <a:tc>
                  <a:txBody>
                    <a:bodyPr/>
                    <a:p>
                      <a:pPr>
                        <a:buNone/>
                      </a:pPr>
                      <a:r>
                        <a:rPr lang="en-US">
                          <a:solidFill>
                            <a:srgbClr val="0070C0"/>
                          </a:solidFill>
                        </a:rPr>
                        <a:t>3</a:t>
                      </a:r>
                      <a:endParaRPr lang="en-US">
                        <a:solidFill>
                          <a:srgbClr val="0070C0"/>
                        </a:solidFill>
                      </a:endParaRPr>
                    </a:p>
                  </a:txBody>
                  <a:tcPr/>
                </a:tc>
              </a:tr>
            </a:tbl>
          </a:graphicData>
        </a:graphic>
      </p:graphicFrame>
      <p:sp>
        <p:nvSpPr>
          <p:cNvPr id="13" name="Text Box 12"/>
          <p:cNvSpPr txBox="1"/>
          <p:nvPr/>
        </p:nvSpPr>
        <p:spPr>
          <a:xfrm>
            <a:off x="895985" y="2898775"/>
            <a:ext cx="3250565" cy="368300"/>
          </a:xfrm>
          <a:prstGeom prst="rect">
            <a:avLst/>
          </a:prstGeom>
          <a:noFill/>
        </p:spPr>
        <p:txBody>
          <a:bodyPr wrap="square" rtlCol="0">
            <a:spAutoFit/>
          </a:bodyPr>
          <a:p>
            <a:r>
              <a:rPr lang="en-US"/>
              <a:t>logical Address 7 bit = 2</a:t>
            </a:r>
            <a:r>
              <a:rPr lang="en-US" baseline="30000"/>
              <a:t>7</a:t>
            </a:r>
            <a:endParaRPr lang="en-US"/>
          </a:p>
        </p:txBody>
      </p:sp>
      <p:sp>
        <p:nvSpPr>
          <p:cNvPr id="15" name="Text Box 14"/>
          <p:cNvSpPr txBox="1"/>
          <p:nvPr/>
        </p:nvSpPr>
        <p:spPr>
          <a:xfrm>
            <a:off x="1064895" y="3899535"/>
            <a:ext cx="721360" cy="645160"/>
          </a:xfrm>
          <a:prstGeom prst="rect">
            <a:avLst/>
          </a:prstGeom>
          <a:noFill/>
        </p:spPr>
        <p:txBody>
          <a:bodyPr wrap="square" rtlCol="0">
            <a:spAutoFit/>
          </a:bodyPr>
          <a:p>
            <a:r>
              <a:rPr lang="en-US"/>
              <a:t>page no</a:t>
            </a:r>
            <a:endParaRPr lang="en-US"/>
          </a:p>
        </p:txBody>
      </p:sp>
      <p:sp>
        <p:nvSpPr>
          <p:cNvPr id="23" name="Text Box 22"/>
          <p:cNvSpPr txBox="1"/>
          <p:nvPr/>
        </p:nvSpPr>
        <p:spPr>
          <a:xfrm>
            <a:off x="2160905" y="3830955"/>
            <a:ext cx="1496695" cy="645160"/>
          </a:xfrm>
          <a:prstGeom prst="rect">
            <a:avLst/>
          </a:prstGeom>
          <a:noFill/>
        </p:spPr>
        <p:txBody>
          <a:bodyPr wrap="square" rtlCol="0">
            <a:spAutoFit/>
          </a:bodyPr>
          <a:p>
            <a:r>
              <a:rPr lang="en-US"/>
              <a:t>Page offset/ size of page</a:t>
            </a:r>
            <a:endParaRPr lang="en-US"/>
          </a:p>
        </p:txBody>
      </p:sp>
      <p:graphicFrame>
        <p:nvGraphicFramePr>
          <p:cNvPr id="5" name="Table 4"/>
          <p:cNvGraphicFramePr/>
          <p:nvPr/>
        </p:nvGraphicFramePr>
        <p:xfrm>
          <a:off x="8831580" y="324167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endParaRPr lang="en-US">
                        <a:solidFill>
                          <a:srgbClr val="0070C0"/>
                        </a:solidFill>
                      </a:endParaRPr>
                    </a:p>
                  </a:txBody>
                  <a:tcPr/>
                </a:tc>
                <a:tc>
                  <a:txBody>
                    <a:bodyPr/>
                    <a:p>
                      <a:pPr>
                        <a:buNone/>
                      </a:pPr>
                      <a:endParaRPr lang="en-US">
                        <a:solidFill>
                          <a:srgbClr val="0070C0"/>
                        </a:solidFill>
                      </a:endParaRPr>
                    </a:p>
                  </a:txBody>
                  <a:tcPr/>
                </a:tc>
              </a:tr>
            </a:tbl>
          </a:graphicData>
        </a:graphic>
      </p:graphicFrame>
      <p:sp>
        <p:nvSpPr>
          <p:cNvPr id="6" name="Text Box 5"/>
          <p:cNvSpPr txBox="1"/>
          <p:nvPr/>
        </p:nvSpPr>
        <p:spPr>
          <a:xfrm>
            <a:off x="8662670" y="2675255"/>
            <a:ext cx="3269615" cy="368300"/>
          </a:xfrm>
          <a:prstGeom prst="rect">
            <a:avLst/>
          </a:prstGeom>
          <a:noFill/>
        </p:spPr>
        <p:txBody>
          <a:bodyPr wrap="square" rtlCol="0">
            <a:spAutoFit/>
          </a:bodyPr>
          <a:p>
            <a:r>
              <a:rPr lang="en-US"/>
              <a:t>Physical Address 6 bit</a:t>
            </a:r>
            <a:endParaRPr lang="en-US" baseline="30000"/>
          </a:p>
        </p:txBody>
      </p:sp>
      <p:sp>
        <p:nvSpPr>
          <p:cNvPr id="7" name="Text Box 6"/>
          <p:cNvSpPr txBox="1"/>
          <p:nvPr/>
        </p:nvSpPr>
        <p:spPr>
          <a:xfrm>
            <a:off x="8831580" y="3676015"/>
            <a:ext cx="913765" cy="645160"/>
          </a:xfrm>
          <a:prstGeom prst="rect">
            <a:avLst/>
          </a:prstGeom>
          <a:noFill/>
        </p:spPr>
        <p:txBody>
          <a:bodyPr wrap="square" rtlCol="0">
            <a:spAutoFit/>
          </a:bodyPr>
          <a:p>
            <a:r>
              <a:rPr lang="en-US"/>
              <a:t>Frame no</a:t>
            </a:r>
            <a:endParaRPr lang="en-US"/>
          </a:p>
        </p:txBody>
      </p:sp>
      <p:sp>
        <p:nvSpPr>
          <p:cNvPr id="8" name="Text Box 7"/>
          <p:cNvSpPr txBox="1"/>
          <p:nvPr/>
        </p:nvSpPr>
        <p:spPr>
          <a:xfrm>
            <a:off x="9927590" y="3607435"/>
            <a:ext cx="1739265" cy="645160"/>
          </a:xfrm>
          <a:prstGeom prst="rect">
            <a:avLst/>
          </a:prstGeom>
          <a:noFill/>
        </p:spPr>
        <p:txBody>
          <a:bodyPr wrap="square" rtlCol="0">
            <a:spAutoFit/>
          </a:bodyPr>
          <a:p>
            <a:r>
              <a:rPr lang="en-US"/>
              <a:t>Frame offset/ size of page</a:t>
            </a:r>
            <a:endParaRPr lang="en-US"/>
          </a:p>
        </p:txBody>
      </p:sp>
      <p:pic>
        <p:nvPicPr>
          <p:cNvPr id="10" name="Content Placeholder 9"/>
          <p:cNvPicPr>
            <a:picLocks noChangeAspect="1"/>
          </p:cNvPicPr>
          <p:nvPr>
            <p:ph sz="half" idx="2"/>
          </p:nvPr>
        </p:nvPicPr>
        <p:blipFill>
          <a:blip r:embed="rId1"/>
          <a:stretch>
            <a:fillRect/>
          </a:stretch>
        </p:blipFill>
        <p:spPr>
          <a:xfrm>
            <a:off x="3851275" y="2675255"/>
            <a:ext cx="4489450" cy="2823845"/>
          </a:xfrm>
          <a:prstGeom prst="rect">
            <a:avLst/>
          </a:prstGeom>
        </p:spPr>
      </p:pic>
      <p:sp>
        <p:nvSpPr>
          <p:cNvPr id="11" name="Text Box 10"/>
          <p:cNvSpPr txBox="1"/>
          <p:nvPr/>
        </p:nvSpPr>
        <p:spPr>
          <a:xfrm>
            <a:off x="1064895" y="4961255"/>
            <a:ext cx="2413000" cy="368300"/>
          </a:xfrm>
          <a:prstGeom prst="rect">
            <a:avLst/>
          </a:prstGeom>
          <a:noFill/>
        </p:spPr>
        <p:txBody>
          <a:bodyPr wrap="square" rtlCol="0">
            <a:spAutoFit/>
          </a:bodyPr>
          <a:p>
            <a:r>
              <a:rPr lang="en-US" b="1"/>
              <a:t>No. of pages</a:t>
            </a:r>
            <a:r>
              <a:rPr lang="en-US"/>
              <a:t> </a:t>
            </a:r>
            <a:endParaRPr lang="en-US"/>
          </a:p>
        </p:txBody>
      </p:sp>
      <p:sp>
        <p:nvSpPr>
          <p:cNvPr id="12" name="Text Box 11"/>
          <p:cNvSpPr txBox="1"/>
          <p:nvPr/>
        </p:nvSpPr>
        <p:spPr>
          <a:xfrm>
            <a:off x="1035685" y="5746115"/>
            <a:ext cx="3925570" cy="645160"/>
          </a:xfrm>
          <a:prstGeom prst="rect">
            <a:avLst/>
          </a:prstGeom>
          <a:noFill/>
        </p:spPr>
        <p:txBody>
          <a:bodyPr wrap="square" rtlCol="0">
            <a:spAutoFit/>
          </a:bodyPr>
          <a:p>
            <a:r>
              <a:rPr lang="en-US" b="1"/>
              <a:t>if question ask No. of bit required to represent the total no of pages </a:t>
            </a:r>
            <a:endParaRPr lang="en-US"/>
          </a:p>
        </p:txBody>
      </p:sp>
      <p:sp>
        <p:nvSpPr>
          <p:cNvPr id="14" name="Text Box 13"/>
          <p:cNvSpPr txBox="1"/>
          <p:nvPr/>
        </p:nvSpPr>
        <p:spPr>
          <a:xfrm>
            <a:off x="9552940" y="4544695"/>
            <a:ext cx="2413000" cy="368300"/>
          </a:xfrm>
          <a:prstGeom prst="rect">
            <a:avLst/>
          </a:prstGeom>
          <a:noFill/>
        </p:spPr>
        <p:txBody>
          <a:bodyPr wrap="square" rtlCol="0">
            <a:spAutoFit/>
          </a:bodyPr>
          <a:p>
            <a:r>
              <a:rPr lang="en-US" b="1"/>
              <a:t>No. of Frame</a:t>
            </a:r>
            <a:r>
              <a:rPr lang="en-US"/>
              <a:t> </a:t>
            </a:r>
            <a:endParaRPr lang="en-US"/>
          </a:p>
        </p:txBody>
      </p:sp>
      <p:sp>
        <p:nvSpPr>
          <p:cNvPr id="16" name="Text Box 15"/>
          <p:cNvSpPr txBox="1"/>
          <p:nvPr/>
        </p:nvSpPr>
        <p:spPr>
          <a:xfrm>
            <a:off x="8432165" y="1729740"/>
            <a:ext cx="2787650" cy="368300"/>
          </a:xfrm>
          <a:prstGeom prst="rect">
            <a:avLst/>
          </a:prstGeom>
          <a:noFill/>
        </p:spPr>
        <p:txBody>
          <a:bodyPr wrap="square" rtlCol="0">
            <a:spAutoFit/>
          </a:bodyPr>
          <a:p>
            <a:r>
              <a:rPr lang="en-US" b="1"/>
              <a:t>Frame size = Page size</a:t>
            </a:r>
            <a:endParaRPr lang="en-US"/>
          </a:p>
        </p:txBody>
      </p:sp>
      <p:sp>
        <p:nvSpPr>
          <p:cNvPr id="9" name="Text Box 8"/>
          <p:cNvSpPr txBox="1"/>
          <p:nvPr/>
        </p:nvSpPr>
        <p:spPr>
          <a:xfrm>
            <a:off x="4045585" y="2098040"/>
            <a:ext cx="3721100" cy="368300"/>
          </a:xfrm>
          <a:prstGeom prst="rect">
            <a:avLst/>
          </a:prstGeom>
          <a:noFill/>
        </p:spPr>
        <p:txBody>
          <a:bodyPr wrap="square" rtlCol="0">
            <a:spAutoFit/>
          </a:bodyPr>
          <a:p>
            <a:r>
              <a:rPr lang="en-US" b="1"/>
              <a:t>Page size=8 which mean 2</a:t>
            </a:r>
            <a:r>
              <a:rPr lang="en-US" b="1" baseline="30000"/>
              <a:t>3</a:t>
            </a:r>
            <a:endParaRPr lang="en-US" b="1" baseline="30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Paging Numerical</a:t>
            </a:r>
            <a:endParaRPr lang="en-US"/>
          </a:p>
        </p:txBody>
      </p:sp>
      <p:sp>
        <p:nvSpPr>
          <p:cNvPr id="3" name="Content Placeholder 2"/>
          <p:cNvSpPr>
            <a:spLocks noGrp="1"/>
          </p:cNvSpPr>
          <p:nvPr>
            <p:ph sz="half" idx="1"/>
          </p:nvPr>
        </p:nvSpPr>
        <p:spPr>
          <a:xfrm>
            <a:off x="609600" y="1174750"/>
            <a:ext cx="10487025" cy="1200150"/>
          </a:xfrm>
        </p:spPr>
        <p:txBody>
          <a:bodyPr/>
          <a:p>
            <a:r>
              <a:rPr lang="en-US" sz="2400"/>
              <a:t>Consider a system which has LA=7 bit, PA=6 bit, Page size=8 words then calculate no of pages and no. of frames</a:t>
            </a:r>
            <a:endParaRPr lang="en-US" sz="2400"/>
          </a:p>
        </p:txBody>
      </p:sp>
      <p:graphicFrame>
        <p:nvGraphicFramePr>
          <p:cNvPr id="4" name="Table 3"/>
          <p:cNvGraphicFramePr/>
          <p:nvPr/>
        </p:nvGraphicFramePr>
        <p:xfrm>
          <a:off x="1064895" y="346519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r>
                        <a:rPr lang="en-US">
                          <a:solidFill>
                            <a:srgbClr val="0070C0"/>
                          </a:solidFill>
                        </a:rPr>
                        <a:t>4</a:t>
                      </a:r>
                      <a:endParaRPr lang="en-US">
                        <a:solidFill>
                          <a:srgbClr val="0070C0"/>
                        </a:solidFill>
                      </a:endParaRPr>
                    </a:p>
                  </a:txBody>
                  <a:tcPr/>
                </a:tc>
                <a:tc>
                  <a:txBody>
                    <a:bodyPr/>
                    <a:p>
                      <a:pPr>
                        <a:buNone/>
                      </a:pPr>
                      <a:r>
                        <a:rPr lang="en-US">
                          <a:solidFill>
                            <a:srgbClr val="0070C0"/>
                          </a:solidFill>
                        </a:rPr>
                        <a:t>3</a:t>
                      </a:r>
                      <a:endParaRPr lang="en-US">
                        <a:solidFill>
                          <a:srgbClr val="0070C0"/>
                        </a:solidFill>
                      </a:endParaRPr>
                    </a:p>
                  </a:txBody>
                  <a:tcPr/>
                </a:tc>
              </a:tr>
            </a:tbl>
          </a:graphicData>
        </a:graphic>
      </p:graphicFrame>
      <p:sp>
        <p:nvSpPr>
          <p:cNvPr id="13" name="Text Box 12"/>
          <p:cNvSpPr txBox="1"/>
          <p:nvPr/>
        </p:nvSpPr>
        <p:spPr>
          <a:xfrm>
            <a:off x="895985" y="2898775"/>
            <a:ext cx="3250565" cy="368300"/>
          </a:xfrm>
          <a:prstGeom prst="rect">
            <a:avLst/>
          </a:prstGeom>
          <a:noFill/>
        </p:spPr>
        <p:txBody>
          <a:bodyPr wrap="square" rtlCol="0">
            <a:spAutoFit/>
          </a:bodyPr>
          <a:p>
            <a:r>
              <a:rPr lang="en-US"/>
              <a:t>logical Address 7 bit = 2</a:t>
            </a:r>
            <a:r>
              <a:rPr lang="en-US" baseline="30000"/>
              <a:t>7</a:t>
            </a:r>
            <a:endParaRPr lang="en-US"/>
          </a:p>
        </p:txBody>
      </p:sp>
      <p:sp>
        <p:nvSpPr>
          <p:cNvPr id="15" name="Text Box 14"/>
          <p:cNvSpPr txBox="1"/>
          <p:nvPr/>
        </p:nvSpPr>
        <p:spPr>
          <a:xfrm>
            <a:off x="1064895" y="3899535"/>
            <a:ext cx="721360" cy="645160"/>
          </a:xfrm>
          <a:prstGeom prst="rect">
            <a:avLst/>
          </a:prstGeom>
          <a:noFill/>
        </p:spPr>
        <p:txBody>
          <a:bodyPr wrap="square" rtlCol="0">
            <a:spAutoFit/>
          </a:bodyPr>
          <a:p>
            <a:r>
              <a:rPr lang="en-US"/>
              <a:t>page no</a:t>
            </a:r>
            <a:endParaRPr lang="en-US"/>
          </a:p>
        </p:txBody>
      </p:sp>
      <p:sp>
        <p:nvSpPr>
          <p:cNvPr id="23" name="Text Box 22"/>
          <p:cNvSpPr txBox="1"/>
          <p:nvPr/>
        </p:nvSpPr>
        <p:spPr>
          <a:xfrm>
            <a:off x="2160905" y="3830955"/>
            <a:ext cx="1496695" cy="645160"/>
          </a:xfrm>
          <a:prstGeom prst="rect">
            <a:avLst/>
          </a:prstGeom>
          <a:noFill/>
        </p:spPr>
        <p:txBody>
          <a:bodyPr wrap="square" rtlCol="0">
            <a:spAutoFit/>
          </a:bodyPr>
          <a:p>
            <a:r>
              <a:rPr lang="en-US"/>
              <a:t>Page offset/ size of page</a:t>
            </a:r>
            <a:endParaRPr lang="en-US"/>
          </a:p>
        </p:txBody>
      </p:sp>
      <p:graphicFrame>
        <p:nvGraphicFramePr>
          <p:cNvPr id="5" name="Table 4"/>
          <p:cNvGraphicFramePr/>
          <p:nvPr/>
        </p:nvGraphicFramePr>
        <p:xfrm>
          <a:off x="8831580" y="324167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endParaRPr lang="en-US">
                        <a:solidFill>
                          <a:srgbClr val="0070C0"/>
                        </a:solidFill>
                      </a:endParaRPr>
                    </a:p>
                  </a:txBody>
                  <a:tcPr/>
                </a:tc>
                <a:tc>
                  <a:txBody>
                    <a:bodyPr/>
                    <a:p>
                      <a:pPr>
                        <a:buNone/>
                      </a:pPr>
                      <a:endParaRPr lang="en-US">
                        <a:solidFill>
                          <a:srgbClr val="0070C0"/>
                        </a:solidFill>
                      </a:endParaRPr>
                    </a:p>
                  </a:txBody>
                  <a:tcPr/>
                </a:tc>
              </a:tr>
            </a:tbl>
          </a:graphicData>
        </a:graphic>
      </p:graphicFrame>
      <p:sp>
        <p:nvSpPr>
          <p:cNvPr id="6" name="Text Box 5"/>
          <p:cNvSpPr txBox="1"/>
          <p:nvPr/>
        </p:nvSpPr>
        <p:spPr>
          <a:xfrm>
            <a:off x="8662670" y="2675255"/>
            <a:ext cx="3269615" cy="368300"/>
          </a:xfrm>
          <a:prstGeom prst="rect">
            <a:avLst/>
          </a:prstGeom>
          <a:noFill/>
        </p:spPr>
        <p:txBody>
          <a:bodyPr wrap="square" rtlCol="0">
            <a:spAutoFit/>
          </a:bodyPr>
          <a:p>
            <a:r>
              <a:rPr lang="en-US"/>
              <a:t>Physical Address 6 bit</a:t>
            </a:r>
            <a:endParaRPr lang="en-US" baseline="30000"/>
          </a:p>
        </p:txBody>
      </p:sp>
      <p:sp>
        <p:nvSpPr>
          <p:cNvPr id="7" name="Text Box 6"/>
          <p:cNvSpPr txBox="1"/>
          <p:nvPr/>
        </p:nvSpPr>
        <p:spPr>
          <a:xfrm>
            <a:off x="8831580" y="3676015"/>
            <a:ext cx="913765" cy="645160"/>
          </a:xfrm>
          <a:prstGeom prst="rect">
            <a:avLst/>
          </a:prstGeom>
          <a:noFill/>
        </p:spPr>
        <p:txBody>
          <a:bodyPr wrap="square" rtlCol="0">
            <a:spAutoFit/>
          </a:bodyPr>
          <a:p>
            <a:r>
              <a:rPr lang="en-US"/>
              <a:t>Frame no</a:t>
            </a:r>
            <a:endParaRPr lang="en-US"/>
          </a:p>
        </p:txBody>
      </p:sp>
      <p:sp>
        <p:nvSpPr>
          <p:cNvPr id="8" name="Text Box 7"/>
          <p:cNvSpPr txBox="1"/>
          <p:nvPr/>
        </p:nvSpPr>
        <p:spPr>
          <a:xfrm>
            <a:off x="9927590" y="3607435"/>
            <a:ext cx="1739265" cy="645160"/>
          </a:xfrm>
          <a:prstGeom prst="rect">
            <a:avLst/>
          </a:prstGeom>
          <a:noFill/>
        </p:spPr>
        <p:txBody>
          <a:bodyPr wrap="square" rtlCol="0">
            <a:spAutoFit/>
          </a:bodyPr>
          <a:p>
            <a:r>
              <a:rPr lang="en-US"/>
              <a:t>Frame offset/ size of page</a:t>
            </a:r>
            <a:endParaRPr lang="en-US"/>
          </a:p>
        </p:txBody>
      </p:sp>
      <p:pic>
        <p:nvPicPr>
          <p:cNvPr id="10" name="Content Placeholder 9"/>
          <p:cNvPicPr>
            <a:picLocks noChangeAspect="1"/>
          </p:cNvPicPr>
          <p:nvPr>
            <p:ph sz="half" idx="2"/>
          </p:nvPr>
        </p:nvPicPr>
        <p:blipFill>
          <a:blip r:embed="rId1"/>
          <a:stretch>
            <a:fillRect/>
          </a:stretch>
        </p:blipFill>
        <p:spPr>
          <a:xfrm>
            <a:off x="3851275" y="2675255"/>
            <a:ext cx="4489450" cy="2823845"/>
          </a:xfrm>
          <a:prstGeom prst="rect">
            <a:avLst/>
          </a:prstGeom>
        </p:spPr>
      </p:pic>
      <p:sp>
        <p:nvSpPr>
          <p:cNvPr id="11" name="Text Box 10"/>
          <p:cNvSpPr txBox="1"/>
          <p:nvPr/>
        </p:nvSpPr>
        <p:spPr>
          <a:xfrm>
            <a:off x="1064895" y="4961255"/>
            <a:ext cx="2413000" cy="368300"/>
          </a:xfrm>
          <a:prstGeom prst="rect">
            <a:avLst/>
          </a:prstGeom>
          <a:noFill/>
        </p:spPr>
        <p:txBody>
          <a:bodyPr wrap="square" rtlCol="0">
            <a:spAutoFit/>
          </a:bodyPr>
          <a:p>
            <a:r>
              <a:rPr lang="en-US" b="1"/>
              <a:t>No. of pages</a:t>
            </a:r>
            <a:r>
              <a:rPr lang="en-US"/>
              <a:t> </a:t>
            </a:r>
            <a:endParaRPr lang="en-US"/>
          </a:p>
        </p:txBody>
      </p:sp>
      <p:sp>
        <p:nvSpPr>
          <p:cNvPr id="12" name="Text Box 11"/>
          <p:cNvSpPr txBox="1"/>
          <p:nvPr/>
        </p:nvSpPr>
        <p:spPr>
          <a:xfrm>
            <a:off x="1035685" y="5746115"/>
            <a:ext cx="3925570" cy="645160"/>
          </a:xfrm>
          <a:prstGeom prst="rect">
            <a:avLst/>
          </a:prstGeom>
          <a:noFill/>
        </p:spPr>
        <p:txBody>
          <a:bodyPr wrap="square" rtlCol="0">
            <a:spAutoFit/>
          </a:bodyPr>
          <a:p>
            <a:r>
              <a:rPr lang="en-US" b="1"/>
              <a:t>if question ask No. of bit required to represent the total no of pages </a:t>
            </a:r>
            <a:endParaRPr lang="en-US"/>
          </a:p>
        </p:txBody>
      </p:sp>
      <p:sp>
        <p:nvSpPr>
          <p:cNvPr id="14" name="Text Box 13"/>
          <p:cNvSpPr txBox="1"/>
          <p:nvPr/>
        </p:nvSpPr>
        <p:spPr>
          <a:xfrm>
            <a:off x="9552940" y="4544695"/>
            <a:ext cx="2413000" cy="368300"/>
          </a:xfrm>
          <a:prstGeom prst="rect">
            <a:avLst/>
          </a:prstGeom>
          <a:noFill/>
        </p:spPr>
        <p:txBody>
          <a:bodyPr wrap="square" rtlCol="0">
            <a:spAutoFit/>
          </a:bodyPr>
          <a:p>
            <a:r>
              <a:rPr lang="en-US" b="1"/>
              <a:t>No. of Frame</a:t>
            </a:r>
            <a:r>
              <a:rPr lang="en-US"/>
              <a:t> </a:t>
            </a:r>
            <a:endParaRPr lang="en-US"/>
          </a:p>
        </p:txBody>
      </p:sp>
      <p:sp>
        <p:nvSpPr>
          <p:cNvPr id="16" name="Text Box 15"/>
          <p:cNvSpPr txBox="1"/>
          <p:nvPr/>
        </p:nvSpPr>
        <p:spPr>
          <a:xfrm>
            <a:off x="8432165" y="1729740"/>
            <a:ext cx="2787650" cy="368300"/>
          </a:xfrm>
          <a:prstGeom prst="rect">
            <a:avLst/>
          </a:prstGeom>
          <a:noFill/>
        </p:spPr>
        <p:txBody>
          <a:bodyPr wrap="square" rtlCol="0">
            <a:spAutoFit/>
          </a:bodyPr>
          <a:p>
            <a:r>
              <a:rPr lang="en-US" b="1"/>
              <a:t>Frame size = Page size</a:t>
            </a:r>
            <a:endParaRPr lang="en-US"/>
          </a:p>
        </p:txBody>
      </p:sp>
      <p:sp>
        <p:nvSpPr>
          <p:cNvPr id="9" name="Text Box 8"/>
          <p:cNvSpPr txBox="1"/>
          <p:nvPr/>
        </p:nvSpPr>
        <p:spPr>
          <a:xfrm>
            <a:off x="4045585" y="2098040"/>
            <a:ext cx="3721100" cy="368300"/>
          </a:xfrm>
          <a:prstGeom prst="rect">
            <a:avLst/>
          </a:prstGeom>
          <a:noFill/>
        </p:spPr>
        <p:txBody>
          <a:bodyPr wrap="square" rtlCol="0">
            <a:spAutoFit/>
          </a:bodyPr>
          <a:p>
            <a:r>
              <a:rPr lang="en-US" b="1"/>
              <a:t>Page size=8 which mean 2</a:t>
            </a:r>
            <a:r>
              <a:rPr lang="en-US" b="1" baseline="30000"/>
              <a:t>3</a:t>
            </a:r>
            <a:endParaRPr lang="en-US" b="1" baseline="30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Paging Numerical</a:t>
            </a:r>
            <a:endParaRPr lang="en-US"/>
          </a:p>
        </p:txBody>
      </p:sp>
      <p:sp>
        <p:nvSpPr>
          <p:cNvPr id="3" name="Content Placeholder 2"/>
          <p:cNvSpPr>
            <a:spLocks noGrp="1"/>
          </p:cNvSpPr>
          <p:nvPr>
            <p:ph sz="half" idx="1"/>
          </p:nvPr>
        </p:nvSpPr>
        <p:spPr>
          <a:xfrm>
            <a:off x="609600" y="1174750"/>
            <a:ext cx="10487025" cy="1200150"/>
          </a:xfrm>
        </p:spPr>
        <p:txBody>
          <a:bodyPr/>
          <a:p>
            <a:r>
              <a:rPr lang="en-US" sz="2400"/>
              <a:t>Consider a system which has LA=7 bit, PA=6 bit, Page size=8 words then calculate no of pages and no. of frames</a:t>
            </a:r>
            <a:endParaRPr lang="en-US" sz="2400"/>
          </a:p>
        </p:txBody>
      </p:sp>
      <p:graphicFrame>
        <p:nvGraphicFramePr>
          <p:cNvPr id="4" name="Table 3"/>
          <p:cNvGraphicFramePr/>
          <p:nvPr/>
        </p:nvGraphicFramePr>
        <p:xfrm>
          <a:off x="1064895" y="346519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r>
                        <a:rPr lang="en-US">
                          <a:solidFill>
                            <a:srgbClr val="0070C0"/>
                          </a:solidFill>
                        </a:rPr>
                        <a:t>4</a:t>
                      </a:r>
                      <a:endParaRPr lang="en-US">
                        <a:solidFill>
                          <a:srgbClr val="0070C0"/>
                        </a:solidFill>
                      </a:endParaRPr>
                    </a:p>
                  </a:txBody>
                  <a:tcPr/>
                </a:tc>
                <a:tc>
                  <a:txBody>
                    <a:bodyPr/>
                    <a:p>
                      <a:pPr>
                        <a:buNone/>
                      </a:pPr>
                      <a:r>
                        <a:rPr lang="en-US">
                          <a:solidFill>
                            <a:srgbClr val="0070C0"/>
                          </a:solidFill>
                        </a:rPr>
                        <a:t>3</a:t>
                      </a:r>
                      <a:endParaRPr lang="en-US">
                        <a:solidFill>
                          <a:srgbClr val="0070C0"/>
                        </a:solidFill>
                      </a:endParaRPr>
                    </a:p>
                  </a:txBody>
                  <a:tcPr/>
                </a:tc>
              </a:tr>
            </a:tbl>
          </a:graphicData>
        </a:graphic>
      </p:graphicFrame>
      <p:sp>
        <p:nvSpPr>
          <p:cNvPr id="13" name="Text Box 12"/>
          <p:cNvSpPr txBox="1"/>
          <p:nvPr/>
        </p:nvSpPr>
        <p:spPr>
          <a:xfrm>
            <a:off x="895985" y="2898775"/>
            <a:ext cx="3250565" cy="368300"/>
          </a:xfrm>
          <a:prstGeom prst="rect">
            <a:avLst/>
          </a:prstGeom>
          <a:noFill/>
        </p:spPr>
        <p:txBody>
          <a:bodyPr wrap="square" rtlCol="0">
            <a:spAutoFit/>
          </a:bodyPr>
          <a:p>
            <a:r>
              <a:rPr lang="en-US"/>
              <a:t>logical Address 7 bit = 2</a:t>
            </a:r>
            <a:r>
              <a:rPr lang="en-US" baseline="30000"/>
              <a:t>7</a:t>
            </a:r>
            <a:endParaRPr lang="en-US"/>
          </a:p>
        </p:txBody>
      </p:sp>
      <p:sp>
        <p:nvSpPr>
          <p:cNvPr id="15" name="Text Box 14"/>
          <p:cNvSpPr txBox="1"/>
          <p:nvPr/>
        </p:nvSpPr>
        <p:spPr>
          <a:xfrm>
            <a:off x="1064895" y="3899535"/>
            <a:ext cx="721360" cy="645160"/>
          </a:xfrm>
          <a:prstGeom prst="rect">
            <a:avLst/>
          </a:prstGeom>
          <a:noFill/>
        </p:spPr>
        <p:txBody>
          <a:bodyPr wrap="square" rtlCol="0">
            <a:spAutoFit/>
          </a:bodyPr>
          <a:p>
            <a:r>
              <a:rPr lang="en-US"/>
              <a:t>page no</a:t>
            </a:r>
            <a:endParaRPr lang="en-US"/>
          </a:p>
        </p:txBody>
      </p:sp>
      <p:sp>
        <p:nvSpPr>
          <p:cNvPr id="23" name="Text Box 22"/>
          <p:cNvSpPr txBox="1"/>
          <p:nvPr/>
        </p:nvSpPr>
        <p:spPr>
          <a:xfrm>
            <a:off x="2160905" y="3830955"/>
            <a:ext cx="1496695" cy="645160"/>
          </a:xfrm>
          <a:prstGeom prst="rect">
            <a:avLst/>
          </a:prstGeom>
          <a:noFill/>
        </p:spPr>
        <p:txBody>
          <a:bodyPr wrap="square" rtlCol="0">
            <a:spAutoFit/>
          </a:bodyPr>
          <a:p>
            <a:r>
              <a:rPr lang="en-US"/>
              <a:t>Page offset/ size of page</a:t>
            </a:r>
            <a:endParaRPr lang="en-US"/>
          </a:p>
        </p:txBody>
      </p:sp>
      <p:graphicFrame>
        <p:nvGraphicFramePr>
          <p:cNvPr id="5" name="Table 4"/>
          <p:cNvGraphicFramePr/>
          <p:nvPr/>
        </p:nvGraphicFramePr>
        <p:xfrm>
          <a:off x="8831580" y="324167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endParaRPr lang="en-US">
                        <a:solidFill>
                          <a:srgbClr val="0070C0"/>
                        </a:solidFill>
                      </a:endParaRPr>
                    </a:p>
                  </a:txBody>
                  <a:tcPr/>
                </a:tc>
                <a:tc>
                  <a:txBody>
                    <a:bodyPr/>
                    <a:p>
                      <a:pPr>
                        <a:buNone/>
                      </a:pPr>
                      <a:endParaRPr lang="en-US">
                        <a:solidFill>
                          <a:srgbClr val="0070C0"/>
                        </a:solidFill>
                      </a:endParaRPr>
                    </a:p>
                  </a:txBody>
                  <a:tcPr/>
                </a:tc>
              </a:tr>
            </a:tbl>
          </a:graphicData>
        </a:graphic>
      </p:graphicFrame>
      <p:sp>
        <p:nvSpPr>
          <p:cNvPr id="6" name="Text Box 5"/>
          <p:cNvSpPr txBox="1"/>
          <p:nvPr/>
        </p:nvSpPr>
        <p:spPr>
          <a:xfrm>
            <a:off x="8662670" y="2675255"/>
            <a:ext cx="3269615" cy="368300"/>
          </a:xfrm>
          <a:prstGeom prst="rect">
            <a:avLst/>
          </a:prstGeom>
          <a:noFill/>
        </p:spPr>
        <p:txBody>
          <a:bodyPr wrap="square" rtlCol="0">
            <a:spAutoFit/>
          </a:bodyPr>
          <a:p>
            <a:r>
              <a:rPr lang="en-US"/>
              <a:t>Physical Address 6 bit </a:t>
            </a:r>
            <a:endParaRPr lang="en-US" baseline="30000"/>
          </a:p>
        </p:txBody>
      </p:sp>
      <p:sp>
        <p:nvSpPr>
          <p:cNvPr id="7" name="Text Box 6"/>
          <p:cNvSpPr txBox="1"/>
          <p:nvPr/>
        </p:nvSpPr>
        <p:spPr>
          <a:xfrm>
            <a:off x="8831580" y="3676015"/>
            <a:ext cx="913765" cy="645160"/>
          </a:xfrm>
          <a:prstGeom prst="rect">
            <a:avLst/>
          </a:prstGeom>
          <a:noFill/>
        </p:spPr>
        <p:txBody>
          <a:bodyPr wrap="square" rtlCol="0">
            <a:spAutoFit/>
          </a:bodyPr>
          <a:p>
            <a:r>
              <a:rPr lang="en-US"/>
              <a:t>Frame no</a:t>
            </a:r>
            <a:endParaRPr lang="en-US"/>
          </a:p>
        </p:txBody>
      </p:sp>
      <p:sp>
        <p:nvSpPr>
          <p:cNvPr id="8" name="Text Box 7"/>
          <p:cNvSpPr txBox="1"/>
          <p:nvPr/>
        </p:nvSpPr>
        <p:spPr>
          <a:xfrm>
            <a:off x="9927590" y="3607435"/>
            <a:ext cx="1739265" cy="645160"/>
          </a:xfrm>
          <a:prstGeom prst="rect">
            <a:avLst/>
          </a:prstGeom>
          <a:noFill/>
        </p:spPr>
        <p:txBody>
          <a:bodyPr wrap="square" rtlCol="0">
            <a:spAutoFit/>
          </a:bodyPr>
          <a:p>
            <a:r>
              <a:rPr lang="en-US"/>
              <a:t>Frame offset/ size of page</a:t>
            </a:r>
            <a:endParaRPr lang="en-US"/>
          </a:p>
        </p:txBody>
      </p:sp>
      <p:pic>
        <p:nvPicPr>
          <p:cNvPr id="10" name="Content Placeholder 9"/>
          <p:cNvPicPr>
            <a:picLocks noChangeAspect="1"/>
          </p:cNvPicPr>
          <p:nvPr>
            <p:ph sz="half" idx="2"/>
          </p:nvPr>
        </p:nvPicPr>
        <p:blipFill>
          <a:blip r:embed="rId1"/>
          <a:stretch>
            <a:fillRect/>
          </a:stretch>
        </p:blipFill>
        <p:spPr>
          <a:xfrm>
            <a:off x="3851275" y="2675255"/>
            <a:ext cx="4489450" cy="2823845"/>
          </a:xfrm>
          <a:prstGeom prst="rect">
            <a:avLst/>
          </a:prstGeom>
        </p:spPr>
      </p:pic>
      <p:sp>
        <p:nvSpPr>
          <p:cNvPr id="11" name="Text Box 10"/>
          <p:cNvSpPr txBox="1"/>
          <p:nvPr/>
        </p:nvSpPr>
        <p:spPr>
          <a:xfrm>
            <a:off x="1064895" y="4961255"/>
            <a:ext cx="2413000" cy="368300"/>
          </a:xfrm>
          <a:prstGeom prst="rect">
            <a:avLst/>
          </a:prstGeom>
          <a:noFill/>
        </p:spPr>
        <p:txBody>
          <a:bodyPr wrap="square" rtlCol="0">
            <a:spAutoFit/>
          </a:bodyPr>
          <a:p>
            <a:r>
              <a:rPr lang="en-US" b="1"/>
              <a:t>No. of pages</a:t>
            </a:r>
            <a:r>
              <a:rPr lang="en-US"/>
              <a:t> =2</a:t>
            </a:r>
            <a:r>
              <a:rPr lang="en-US" baseline="30000"/>
              <a:t>4</a:t>
            </a:r>
            <a:r>
              <a:rPr lang="en-US"/>
              <a:t>= 16</a:t>
            </a:r>
            <a:endParaRPr lang="en-US"/>
          </a:p>
        </p:txBody>
      </p:sp>
      <p:sp>
        <p:nvSpPr>
          <p:cNvPr id="12" name="Text Box 11"/>
          <p:cNvSpPr txBox="1"/>
          <p:nvPr/>
        </p:nvSpPr>
        <p:spPr>
          <a:xfrm>
            <a:off x="1035685" y="5746115"/>
            <a:ext cx="3925570" cy="922020"/>
          </a:xfrm>
          <a:prstGeom prst="rect">
            <a:avLst/>
          </a:prstGeom>
          <a:noFill/>
        </p:spPr>
        <p:txBody>
          <a:bodyPr wrap="square" rtlCol="0">
            <a:spAutoFit/>
          </a:bodyPr>
          <a:p>
            <a:r>
              <a:rPr lang="en-US" b="1"/>
              <a:t>if question ask No. of bit required to represent the total no of pages </a:t>
            </a:r>
            <a:r>
              <a:rPr lang="en-US"/>
              <a:t>= 4 </a:t>
            </a:r>
            <a:endParaRPr lang="en-US"/>
          </a:p>
        </p:txBody>
      </p:sp>
      <p:sp>
        <p:nvSpPr>
          <p:cNvPr id="14" name="Text Box 13"/>
          <p:cNvSpPr txBox="1"/>
          <p:nvPr/>
        </p:nvSpPr>
        <p:spPr>
          <a:xfrm>
            <a:off x="9552940" y="4544695"/>
            <a:ext cx="2413000" cy="368300"/>
          </a:xfrm>
          <a:prstGeom prst="rect">
            <a:avLst/>
          </a:prstGeom>
          <a:noFill/>
        </p:spPr>
        <p:txBody>
          <a:bodyPr wrap="square" rtlCol="0">
            <a:spAutoFit/>
          </a:bodyPr>
          <a:p>
            <a:r>
              <a:rPr lang="en-US" b="1"/>
              <a:t>No. of Frame</a:t>
            </a:r>
            <a:endParaRPr lang="en-US"/>
          </a:p>
        </p:txBody>
      </p:sp>
      <p:sp>
        <p:nvSpPr>
          <p:cNvPr id="16" name="Text Box 15"/>
          <p:cNvSpPr txBox="1"/>
          <p:nvPr/>
        </p:nvSpPr>
        <p:spPr>
          <a:xfrm>
            <a:off x="8432165" y="1729740"/>
            <a:ext cx="2787650" cy="368300"/>
          </a:xfrm>
          <a:prstGeom prst="rect">
            <a:avLst/>
          </a:prstGeom>
          <a:noFill/>
        </p:spPr>
        <p:txBody>
          <a:bodyPr wrap="square" rtlCol="0">
            <a:spAutoFit/>
          </a:bodyPr>
          <a:p>
            <a:r>
              <a:rPr lang="en-US" b="1"/>
              <a:t>Frame size = Page size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Paging Numerical</a:t>
            </a:r>
            <a:endParaRPr lang="en-US"/>
          </a:p>
        </p:txBody>
      </p:sp>
      <p:sp>
        <p:nvSpPr>
          <p:cNvPr id="3" name="Content Placeholder 2"/>
          <p:cNvSpPr>
            <a:spLocks noGrp="1"/>
          </p:cNvSpPr>
          <p:nvPr>
            <p:ph sz="half" idx="1"/>
          </p:nvPr>
        </p:nvSpPr>
        <p:spPr>
          <a:xfrm>
            <a:off x="609600" y="1174750"/>
            <a:ext cx="10487025" cy="1200150"/>
          </a:xfrm>
        </p:spPr>
        <p:txBody>
          <a:bodyPr/>
          <a:p>
            <a:r>
              <a:rPr lang="en-US" sz="2400"/>
              <a:t>Consider a system which has LA=7 bit, PA=6 bit, Page size=8 words then calculate no of pages and no. of frames</a:t>
            </a:r>
            <a:endParaRPr lang="en-US" sz="2400"/>
          </a:p>
        </p:txBody>
      </p:sp>
      <p:graphicFrame>
        <p:nvGraphicFramePr>
          <p:cNvPr id="4" name="Table 3"/>
          <p:cNvGraphicFramePr/>
          <p:nvPr/>
        </p:nvGraphicFramePr>
        <p:xfrm>
          <a:off x="1064895" y="346519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r>
                        <a:rPr lang="en-US">
                          <a:solidFill>
                            <a:srgbClr val="0070C0"/>
                          </a:solidFill>
                        </a:rPr>
                        <a:t>4</a:t>
                      </a:r>
                      <a:endParaRPr lang="en-US">
                        <a:solidFill>
                          <a:srgbClr val="0070C0"/>
                        </a:solidFill>
                      </a:endParaRPr>
                    </a:p>
                  </a:txBody>
                  <a:tcPr/>
                </a:tc>
                <a:tc>
                  <a:txBody>
                    <a:bodyPr/>
                    <a:p>
                      <a:pPr>
                        <a:buNone/>
                      </a:pPr>
                      <a:r>
                        <a:rPr lang="en-US">
                          <a:solidFill>
                            <a:srgbClr val="0070C0"/>
                          </a:solidFill>
                        </a:rPr>
                        <a:t>3</a:t>
                      </a:r>
                      <a:endParaRPr lang="en-US">
                        <a:solidFill>
                          <a:srgbClr val="0070C0"/>
                        </a:solidFill>
                      </a:endParaRPr>
                    </a:p>
                  </a:txBody>
                  <a:tcPr/>
                </a:tc>
              </a:tr>
            </a:tbl>
          </a:graphicData>
        </a:graphic>
      </p:graphicFrame>
      <p:sp>
        <p:nvSpPr>
          <p:cNvPr id="13" name="Text Box 12"/>
          <p:cNvSpPr txBox="1"/>
          <p:nvPr/>
        </p:nvSpPr>
        <p:spPr>
          <a:xfrm>
            <a:off x="895985" y="2898775"/>
            <a:ext cx="3250565" cy="368300"/>
          </a:xfrm>
          <a:prstGeom prst="rect">
            <a:avLst/>
          </a:prstGeom>
          <a:noFill/>
        </p:spPr>
        <p:txBody>
          <a:bodyPr wrap="square" rtlCol="0">
            <a:spAutoFit/>
          </a:bodyPr>
          <a:p>
            <a:r>
              <a:rPr lang="en-US"/>
              <a:t>logical Address 7 bit = 2</a:t>
            </a:r>
            <a:r>
              <a:rPr lang="en-US" baseline="30000"/>
              <a:t>7</a:t>
            </a:r>
            <a:endParaRPr lang="en-US"/>
          </a:p>
        </p:txBody>
      </p:sp>
      <p:sp>
        <p:nvSpPr>
          <p:cNvPr id="15" name="Text Box 14"/>
          <p:cNvSpPr txBox="1"/>
          <p:nvPr/>
        </p:nvSpPr>
        <p:spPr>
          <a:xfrm>
            <a:off x="1064895" y="3899535"/>
            <a:ext cx="721360" cy="645160"/>
          </a:xfrm>
          <a:prstGeom prst="rect">
            <a:avLst/>
          </a:prstGeom>
          <a:noFill/>
        </p:spPr>
        <p:txBody>
          <a:bodyPr wrap="square" rtlCol="0">
            <a:spAutoFit/>
          </a:bodyPr>
          <a:p>
            <a:r>
              <a:rPr lang="en-US"/>
              <a:t>page no</a:t>
            </a:r>
            <a:endParaRPr lang="en-US"/>
          </a:p>
        </p:txBody>
      </p:sp>
      <p:sp>
        <p:nvSpPr>
          <p:cNvPr id="23" name="Text Box 22"/>
          <p:cNvSpPr txBox="1"/>
          <p:nvPr/>
        </p:nvSpPr>
        <p:spPr>
          <a:xfrm>
            <a:off x="2160905" y="3830955"/>
            <a:ext cx="1496695" cy="645160"/>
          </a:xfrm>
          <a:prstGeom prst="rect">
            <a:avLst/>
          </a:prstGeom>
          <a:noFill/>
        </p:spPr>
        <p:txBody>
          <a:bodyPr wrap="square" rtlCol="0">
            <a:spAutoFit/>
          </a:bodyPr>
          <a:p>
            <a:r>
              <a:rPr lang="en-US"/>
              <a:t>Page offset/ size of page</a:t>
            </a:r>
            <a:endParaRPr lang="en-US"/>
          </a:p>
        </p:txBody>
      </p:sp>
      <p:graphicFrame>
        <p:nvGraphicFramePr>
          <p:cNvPr id="5" name="Table 4"/>
          <p:cNvGraphicFramePr/>
          <p:nvPr/>
        </p:nvGraphicFramePr>
        <p:xfrm>
          <a:off x="8831580" y="324167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endParaRPr lang="en-US">
                        <a:solidFill>
                          <a:srgbClr val="0070C0"/>
                        </a:solidFill>
                      </a:endParaRPr>
                    </a:p>
                  </a:txBody>
                  <a:tcPr/>
                </a:tc>
                <a:tc>
                  <a:txBody>
                    <a:bodyPr/>
                    <a:p>
                      <a:pPr>
                        <a:buNone/>
                      </a:pPr>
                      <a:r>
                        <a:rPr lang="en-US">
                          <a:solidFill>
                            <a:srgbClr val="0070C0"/>
                          </a:solidFill>
                        </a:rPr>
                        <a:t>3</a:t>
                      </a:r>
                      <a:endParaRPr lang="en-US">
                        <a:solidFill>
                          <a:srgbClr val="0070C0"/>
                        </a:solidFill>
                      </a:endParaRPr>
                    </a:p>
                  </a:txBody>
                  <a:tcPr/>
                </a:tc>
              </a:tr>
            </a:tbl>
          </a:graphicData>
        </a:graphic>
      </p:graphicFrame>
      <p:sp>
        <p:nvSpPr>
          <p:cNvPr id="6" name="Text Box 5"/>
          <p:cNvSpPr txBox="1"/>
          <p:nvPr/>
        </p:nvSpPr>
        <p:spPr>
          <a:xfrm>
            <a:off x="8662670" y="2675255"/>
            <a:ext cx="3269615" cy="368300"/>
          </a:xfrm>
          <a:prstGeom prst="rect">
            <a:avLst/>
          </a:prstGeom>
          <a:noFill/>
        </p:spPr>
        <p:txBody>
          <a:bodyPr wrap="square" rtlCol="0">
            <a:spAutoFit/>
          </a:bodyPr>
          <a:p>
            <a:r>
              <a:rPr lang="en-US"/>
              <a:t>Physical Address 6 bit = 2</a:t>
            </a:r>
            <a:r>
              <a:rPr lang="en-US" baseline="30000"/>
              <a:t>6</a:t>
            </a:r>
            <a:r>
              <a:rPr lang="en-US"/>
              <a:t> </a:t>
            </a:r>
            <a:endParaRPr lang="en-US" baseline="30000"/>
          </a:p>
        </p:txBody>
      </p:sp>
      <p:sp>
        <p:nvSpPr>
          <p:cNvPr id="7" name="Text Box 6"/>
          <p:cNvSpPr txBox="1"/>
          <p:nvPr/>
        </p:nvSpPr>
        <p:spPr>
          <a:xfrm>
            <a:off x="8831580" y="3676015"/>
            <a:ext cx="913765" cy="645160"/>
          </a:xfrm>
          <a:prstGeom prst="rect">
            <a:avLst/>
          </a:prstGeom>
          <a:noFill/>
        </p:spPr>
        <p:txBody>
          <a:bodyPr wrap="square" rtlCol="0">
            <a:spAutoFit/>
          </a:bodyPr>
          <a:p>
            <a:r>
              <a:rPr lang="en-US"/>
              <a:t>Frame no</a:t>
            </a:r>
            <a:endParaRPr lang="en-US"/>
          </a:p>
        </p:txBody>
      </p:sp>
      <p:sp>
        <p:nvSpPr>
          <p:cNvPr id="8" name="Text Box 7"/>
          <p:cNvSpPr txBox="1"/>
          <p:nvPr/>
        </p:nvSpPr>
        <p:spPr>
          <a:xfrm>
            <a:off x="9927590" y="3607435"/>
            <a:ext cx="1739265" cy="645160"/>
          </a:xfrm>
          <a:prstGeom prst="rect">
            <a:avLst/>
          </a:prstGeom>
          <a:noFill/>
        </p:spPr>
        <p:txBody>
          <a:bodyPr wrap="square" rtlCol="0">
            <a:spAutoFit/>
          </a:bodyPr>
          <a:p>
            <a:r>
              <a:rPr lang="en-US"/>
              <a:t>Frame offset/ size of page</a:t>
            </a:r>
            <a:endParaRPr lang="en-US"/>
          </a:p>
        </p:txBody>
      </p:sp>
      <p:pic>
        <p:nvPicPr>
          <p:cNvPr id="10" name="Content Placeholder 9"/>
          <p:cNvPicPr>
            <a:picLocks noChangeAspect="1"/>
          </p:cNvPicPr>
          <p:nvPr>
            <p:ph sz="half" idx="2"/>
          </p:nvPr>
        </p:nvPicPr>
        <p:blipFill>
          <a:blip r:embed="rId1"/>
          <a:stretch>
            <a:fillRect/>
          </a:stretch>
        </p:blipFill>
        <p:spPr>
          <a:xfrm>
            <a:off x="3851275" y="2675255"/>
            <a:ext cx="4489450" cy="2823845"/>
          </a:xfrm>
          <a:prstGeom prst="rect">
            <a:avLst/>
          </a:prstGeom>
        </p:spPr>
      </p:pic>
      <p:sp>
        <p:nvSpPr>
          <p:cNvPr id="11" name="Text Box 10"/>
          <p:cNvSpPr txBox="1"/>
          <p:nvPr/>
        </p:nvSpPr>
        <p:spPr>
          <a:xfrm>
            <a:off x="1064895" y="4961255"/>
            <a:ext cx="2413000" cy="368300"/>
          </a:xfrm>
          <a:prstGeom prst="rect">
            <a:avLst/>
          </a:prstGeom>
          <a:noFill/>
        </p:spPr>
        <p:txBody>
          <a:bodyPr wrap="square" rtlCol="0">
            <a:spAutoFit/>
          </a:bodyPr>
          <a:p>
            <a:r>
              <a:rPr lang="en-US" b="1"/>
              <a:t>No. of pages</a:t>
            </a:r>
            <a:r>
              <a:rPr lang="en-US"/>
              <a:t> =2</a:t>
            </a:r>
            <a:r>
              <a:rPr lang="en-US" baseline="30000"/>
              <a:t>4</a:t>
            </a:r>
            <a:r>
              <a:rPr lang="en-US"/>
              <a:t>= 16</a:t>
            </a:r>
            <a:endParaRPr lang="en-US"/>
          </a:p>
        </p:txBody>
      </p:sp>
      <p:sp>
        <p:nvSpPr>
          <p:cNvPr id="12" name="Text Box 11"/>
          <p:cNvSpPr txBox="1"/>
          <p:nvPr/>
        </p:nvSpPr>
        <p:spPr>
          <a:xfrm>
            <a:off x="1035685" y="5746115"/>
            <a:ext cx="3925570" cy="922020"/>
          </a:xfrm>
          <a:prstGeom prst="rect">
            <a:avLst/>
          </a:prstGeom>
          <a:noFill/>
        </p:spPr>
        <p:txBody>
          <a:bodyPr wrap="square" rtlCol="0">
            <a:spAutoFit/>
          </a:bodyPr>
          <a:p>
            <a:r>
              <a:rPr lang="en-US" b="1"/>
              <a:t>if question ask No. of bit required to represent the total no of pages </a:t>
            </a:r>
            <a:r>
              <a:rPr lang="en-US"/>
              <a:t>= 4 </a:t>
            </a:r>
            <a:endParaRPr lang="en-US"/>
          </a:p>
        </p:txBody>
      </p:sp>
      <p:sp>
        <p:nvSpPr>
          <p:cNvPr id="14" name="Text Box 13"/>
          <p:cNvSpPr txBox="1"/>
          <p:nvPr/>
        </p:nvSpPr>
        <p:spPr>
          <a:xfrm>
            <a:off x="9552940" y="4544695"/>
            <a:ext cx="2413000" cy="368300"/>
          </a:xfrm>
          <a:prstGeom prst="rect">
            <a:avLst/>
          </a:prstGeom>
          <a:noFill/>
        </p:spPr>
        <p:txBody>
          <a:bodyPr wrap="square" rtlCol="0">
            <a:spAutoFit/>
          </a:bodyPr>
          <a:p>
            <a:r>
              <a:rPr lang="en-US" b="1"/>
              <a:t>No. of Frame</a:t>
            </a:r>
            <a:r>
              <a:rPr lang="en-US"/>
              <a:t> </a:t>
            </a:r>
            <a:endParaRPr lang="en-US"/>
          </a:p>
        </p:txBody>
      </p:sp>
      <p:sp>
        <p:nvSpPr>
          <p:cNvPr id="16" name="Text Box 15"/>
          <p:cNvSpPr txBox="1"/>
          <p:nvPr/>
        </p:nvSpPr>
        <p:spPr>
          <a:xfrm>
            <a:off x="8432165" y="1729740"/>
            <a:ext cx="2787650" cy="368300"/>
          </a:xfrm>
          <a:prstGeom prst="rect">
            <a:avLst/>
          </a:prstGeom>
          <a:noFill/>
        </p:spPr>
        <p:txBody>
          <a:bodyPr wrap="square" rtlCol="0">
            <a:spAutoFit/>
          </a:bodyPr>
          <a:p>
            <a:r>
              <a:rPr lang="en-US" b="1"/>
              <a:t>Frame size = Page size</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Paging Numerical</a:t>
            </a:r>
            <a:endParaRPr lang="en-US"/>
          </a:p>
        </p:txBody>
      </p:sp>
      <p:sp>
        <p:nvSpPr>
          <p:cNvPr id="3" name="Content Placeholder 2"/>
          <p:cNvSpPr>
            <a:spLocks noGrp="1"/>
          </p:cNvSpPr>
          <p:nvPr>
            <p:ph sz="half" idx="1"/>
          </p:nvPr>
        </p:nvSpPr>
        <p:spPr>
          <a:xfrm>
            <a:off x="609600" y="1174750"/>
            <a:ext cx="10487025" cy="1200150"/>
          </a:xfrm>
        </p:spPr>
        <p:txBody>
          <a:bodyPr/>
          <a:p>
            <a:r>
              <a:rPr lang="en-US" sz="2400"/>
              <a:t>Consider a system which has LA=7 bit, PA=6 bit, Page size=8 words then calculate no of pages and no. of frames</a:t>
            </a:r>
            <a:endParaRPr lang="en-US" sz="2400"/>
          </a:p>
        </p:txBody>
      </p:sp>
      <p:graphicFrame>
        <p:nvGraphicFramePr>
          <p:cNvPr id="4" name="Table 3"/>
          <p:cNvGraphicFramePr/>
          <p:nvPr/>
        </p:nvGraphicFramePr>
        <p:xfrm>
          <a:off x="1064895" y="346519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r>
                        <a:rPr lang="en-US">
                          <a:solidFill>
                            <a:srgbClr val="0070C0"/>
                          </a:solidFill>
                        </a:rPr>
                        <a:t>4</a:t>
                      </a:r>
                      <a:endParaRPr lang="en-US">
                        <a:solidFill>
                          <a:srgbClr val="0070C0"/>
                        </a:solidFill>
                      </a:endParaRPr>
                    </a:p>
                  </a:txBody>
                  <a:tcPr/>
                </a:tc>
                <a:tc>
                  <a:txBody>
                    <a:bodyPr/>
                    <a:p>
                      <a:pPr>
                        <a:buNone/>
                      </a:pPr>
                      <a:r>
                        <a:rPr lang="en-US">
                          <a:solidFill>
                            <a:srgbClr val="0070C0"/>
                          </a:solidFill>
                        </a:rPr>
                        <a:t>3</a:t>
                      </a:r>
                      <a:endParaRPr lang="en-US">
                        <a:solidFill>
                          <a:srgbClr val="0070C0"/>
                        </a:solidFill>
                      </a:endParaRPr>
                    </a:p>
                  </a:txBody>
                  <a:tcPr/>
                </a:tc>
              </a:tr>
            </a:tbl>
          </a:graphicData>
        </a:graphic>
      </p:graphicFrame>
      <p:sp>
        <p:nvSpPr>
          <p:cNvPr id="13" name="Text Box 12"/>
          <p:cNvSpPr txBox="1"/>
          <p:nvPr/>
        </p:nvSpPr>
        <p:spPr>
          <a:xfrm>
            <a:off x="895985" y="2898775"/>
            <a:ext cx="3250565" cy="368300"/>
          </a:xfrm>
          <a:prstGeom prst="rect">
            <a:avLst/>
          </a:prstGeom>
          <a:noFill/>
        </p:spPr>
        <p:txBody>
          <a:bodyPr wrap="square" rtlCol="0">
            <a:spAutoFit/>
          </a:bodyPr>
          <a:p>
            <a:r>
              <a:rPr lang="en-US"/>
              <a:t>logical Address 7 bit = 2</a:t>
            </a:r>
            <a:r>
              <a:rPr lang="en-US" baseline="30000"/>
              <a:t>7</a:t>
            </a:r>
            <a:endParaRPr lang="en-US"/>
          </a:p>
        </p:txBody>
      </p:sp>
      <p:sp>
        <p:nvSpPr>
          <p:cNvPr id="15" name="Text Box 14"/>
          <p:cNvSpPr txBox="1"/>
          <p:nvPr/>
        </p:nvSpPr>
        <p:spPr>
          <a:xfrm>
            <a:off x="1064895" y="3899535"/>
            <a:ext cx="721360" cy="645160"/>
          </a:xfrm>
          <a:prstGeom prst="rect">
            <a:avLst/>
          </a:prstGeom>
          <a:noFill/>
        </p:spPr>
        <p:txBody>
          <a:bodyPr wrap="square" rtlCol="0">
            <a:spAutoFit/>
          </a:bodyPr>
          <a:p>
            <a:r>
              <a:rPr lang="en-US"/>
              <a:t>page no</a:t>
            </a:r>
            <a:endParaRPr lang="en-US"/>
          </a:p>
        </p:txBody>
      </p:sp>
      <p:sp>
        <p:nvSpPr>
          <p:cNvPr id="23" name="Text Box 22"/>
          <p:cNvSpPr txBox="1"/>
          <p:nvPr/>
        </p:nvSpPr>
        <p:spPr>
          <a:xfrm>
            <a:off x="2160905" y="3830955"/>
            <a:ext cx="1496695" cy="645160"/>
          </a:xfrm>
          <a:prstGeom prst="rect">
            <a:avLst/>
          </a:prstGeom>
          <a:noFill/>
        </p:spPr>
        <p:txBody>
          <a:bodyPr wrap="square" rtlCol="0">
            <a:spAutoFit/>
          </a:bodyPr>
          <a:p>
            <a:r>
              <a:rPr lang="en-US"/>
              <a:t>Page offset/ size of page</a:t>
            </a:r>
            <a:endParaRPr lang="en-US"/>
          </a:p>
        </p:txBody>
      </p:sp>
      <p:graphicFrame>
        <p:nvGraphicFramePr>
          <p:cNvPr id="5" name="Table 4"/>
          <p:cNvGraphicFramePr/>
          <p:nvPr/>
        </p:nvGraphicFramePr>
        <p:xfrm>
          <a:off x="8831580" y="3241675"/>
          <a:ext cx="1883410" cy="365760"/>
        </p:xfrm>
        <a:graphic>
          <a:graphicData uri="http://schemas.openxmlformats.org/drawingml/2006/table">
            <a:tbl>
              <a:tblPr firstRow="1" bandRow="1">
                <a:tableStyleId>{5C22544A-7EE6-4342-B048-85BDC9FD1C3A}</a:tableStyleId>
              </a:tblPr>
              <a:tblGrid>
                <a:gridCol w="941705"/>
                <a:gridCol w="941705"/>
              </a:tblGrid>
              <a:tr h="365760">
                <a:tc>
                  <a:txBody>
                    <a:bodyPr/>
                    <a:p>
                      <a:pPr>
                        <a:buNone/>
                      </a:pPr>
                      <a:r>
                        <a:rPr lang="en-US">
                          <a:solidFill>
                            <a:srgbClr val="0070C0"/>
                          </a:solidFill>
                        </a:rPr>
                        <a:t>3</a:t>
                      </a:r>
                      <a:endParaRPr lang="en-US">
                        <a:solidFill>
                          <a:srgbClr val="0070C0"/>
                        </a:solidFill>
                      </a:endParaRPr>
                    </a:p>
                  </a:txBody>
                  <a:tcPr/>
                </a:tc>
                <a:tc>
                  <a:txBody>
                    <a:bodyPr/>
                    <a:p>
                      <a:pPr>
                        <a:buNone/>
                      </a:pPr>
                      <a:r>
                        <a:rPr lang="en-US">
                          <a:solidFill>
                            <a:srgbClr val="0070C0"/>
                          </a:solidFill>
                        </a:rPr>
                        <a:t>3</a:t>
                      </a:r>
                      <a:endParaRPr lang="en-US">
                        <a:solidFill>
                          <a:srgbClr val="0070C0"/>
                        </a:solidFill>
                      </a:endParaRPr>
                    </a:p>
                  </a:txBody>
                  <a:tcPr/>
                </a:tc>
              </a:tr>
            </a:tbl>
          </a:graphicData>
        </a:graphic>
      </p:graphicFrame>
      <p:sp>
        <p:nvSpPr>
          <p:cNvPr id="6" name="Text Box 5"/>
          <p:cNvSpPr txBox="1"/>
          <p:nvPr/>
        </p:nvSpPr>
        <p:spPr>
          <a:xfrm>
            <a:off x="8662670" y="2675255"/>
            <a:ext cx="3269615" cy="368300"/>
          </a:xfrm>
          <a:prstGeom prst="rect">
            <a:avLst/>
          </a:prstGeom>
          <a:noFill/>
        </p:spPr>
        <p:txBody>
          <a:bodyPr wrap="square" rtlCol="0">
            <a:spAutoFit/>
          </a:bodyPr>
          <a:p>
            <a:r>
              <a:rPr lang="en-US"/>
              <a:t>Physical Address 6 bit = 2</a:t>
            </a:r>
            <a:r>
              <a:rPr lang="en-US" baseline="30000"/>
              <a:t>6</a:t>
            </a:r>
            <a:endParaRPr lang="en-US" baseline="30000"/>
          </a:p>
        </p:txBody>
      </p:sp>
      <p:sp>
        <p:nvSpPr>
          <p:cNvPr id="7" name="Text Box 6"/>
          <p:cNvSpPr txBox="1"/>
          <p:nvPr/>
        </p:nvSpPr>
        <p:spPr>
          <a:xfrm>
            <a:off x="8831580" y="3676015"/>
            <a:ext cx="913765" cy="645160"/>
          </a:xfrm>
          <a:prstGeom prst="rect">
            <a:avLst/>
          </a:prstGeom>
          <a:noFill/>
        </p:spPr>
        <p:txBody>
          <a:bodyPr wrap="square" rtlCol="0">
            <a:spAutoFit/>
          </a:bodyPr>
          <a:p>
            <a:r>
              <a:rPr lang="en-US"/>
              <a:t>Frame no</a:t>
            </a:r>
            <a:endParaRPr lang="en-US"/>
          </a:p>
        </p:txBody>
      </p:sp>
      <p:sp>
        <p:nvSpPr>
          <p:cNvPr id="8" name="Text Box 7"/>
          <p:cNvSpPr txBox="1"/>
          <p:nvPr/>
        </p:nvSpPr>
        <p:spPr>
          <a:xfrm>
            <a:off x="9927590" y="3607435"/>
            <a:ext cx="1739265" cy="645160"/>
          </a:xfrm>
          <a:prstGeom prst="rect">
            <a:avLst/>
          </a:prstGeom>
          <a:noFill/>
        </p:spPr>
        <p:txBody>
          <a:bodyPr wrap="square" rtlCol="0">
            <a:spAutoFit/>
          </a:bodyPr>
          <a:p>
            <a:r>
              <a:rPr lang="en-US"/>
              <a:t>Frame offset/ size of page</a:t>
            </a:r>
            <a:endParaRPr lang="en-US"/>
          </a:p>
        </p:txBody>
      </p:sp>
      <p:pic>
        <p:nvPicPr>
          <p:cNvPr id="10" name="Content Placeholder 9"/>
          <p:cNvPicPr>
            <a:picLocks noChangeAspect="1"/>
          </p:cNvPicPr>
          <p:nvPr>
            <p:ph sz="half" idx="2"/>
          </p:nvPr>
        </p:nvPicPr>
        <p:blipFill>
          <a:blip r:embed="rId1"/>
          <a:stretch>
            <a:fillRect/>
          </a:stretch>
        </p:blipFill>
        <p:spPr>
          <a:xfrm>
            <a:off x="3851275" y="2675255"/>
            <a:ext cx="4489450" cy="2823845"/>
          </a:xfrm>
          <a:prstGeom prst="rect">
            <a:avLst/>
          </a:prstGeom>
        </p:spPr>
      </p:pic>
      <p:sp>
        <p:nvSpPr>
          <p:cNvPr id="11" name="Text Box 10"/>
          <p:cNvSpPr txBox="1"/>
          <p:nvPr/>
        </p:nvSpPr>
        <p:spPr>
          <a:xfrm>
            <a:off x="1064895" y="4961255"/>
            <a:ext cx="2413000" cy="368300"/>
          </a:xfrm>
          <a:prstGeom prst="rect">
            <a:avLst/>
          </a:prstGeom>
          <a:noFill/>
        </p:spPr>
        <p:txBody>
          <a:bodyPr wrap="square" rtlCol="0">
            <a:spAutoFit/>
          </a:bodyPr>
          <a:p>
            <a:r>
              <a:rPr lang="en-US" b="1"/>
              <a:t>No. of pages</a:t>
            </a:r>
            <a:r>
              <a:rPr lang="en-US"/>
              <a:t> =2</a:t>
            </a:r>
            <a:r>
              <a:rPr lang="en-US" baseline="30000"/>
              <a:t>4</a:t>
            </a:r>
            <a:r>
              <a:rPr lang="en-US"/>
              <a:t>= 16</a:t>
            </a:r>
            <a:endParaRPr lang="en-US"/>
          </a:p>
        </p:txBody>
      </p:sp>
      <p:sp>
        <p:nvSpPr>
          <p:cNvPr id="12" name="Text Box 11"/>
          <p:cNvSpPr txBox="1"/>
          <p:nvPr/>
        </p:nvSpPr>
        <p:spPr>
          <a:xfrm>
            <a:off x="43815" y="5664835"/>
            <a:ext cx="3925570" cy="583565"/>
          </a:xfrm>
          <a:prstGeom prst="rect">
            <a:avLst/>
          </a:prstGeom>
          <a:noFill/>
        </p:spPr>
        <p:txBody>
          <a:bodyPr wrap="square" rtlCol="0">
            <a:spAutoFit/>
          </a:bodyPr>
          <a:p>
            <a:r>
              <a:rPr lang="en-US" sz="1600" b="1"/>
              <a:t>if question ask No. of bit required to represent the total no of pages </a:t>
            </a:r>
            <a:r>
              <a:rPr lang="en-US" sz="1600"/>
              <a:t>= 4 </a:t>
            </a:r>
            <a:endParaRPr lang="en-US" sz="1600"/>
          </a:p>
        </p:txBody>
      </p:sp>
      <p:sp>
        <p:nvSpPr>
          <p:cNvPr id="14" name="Text Box 13"/>
          <p:cNvSpPr txBox="1"/>
          <p:nvPr/>
        </p:nvSpPr>
        <p:spPr>
          <a:xfrm>
            <a:off x="9552940" y="4544695"/>
            <a:ext cx="2413000" cy="368300"/>
          </a:xfrm>
          <a:prstGeom prst="rect">
            <a:avLst/>
          </a:prstGeom>
          <a:noFill/>
        </p:spPr>
        <p:txBody>
          <a:bodyPr wrap="square" rtlCol="0">
            <a:spAutoFit/>
          </a:bodyPr>
          <a:p>
            <a:r>
              <a:rPr lang="en-US" b="1"/>
              <a:t>No. of Frame</a:t>
            </a:r>
            <a:r>
              <a:rPr lang="en-US"/>
              <a:t> =2</a:t>
            </a:r>
            <a:r>
              <a:rPr lang="en-US" baseline="30000"/>
              <a:t>3</a:t>
            </a:r>
            <a:r>
              <a:rPr lang="en-US"/>
              <a:t>= 8</a:t>
            </a:r>
            <a:endParaRPr lang="en-US"/>
          </a:p>
        </p:txBody>
      </p:sp>
      <p:sp>
        <p:nvSpPr>
          <p:cNvPr id="16" name="Text Box 15"/>
          <p:cNvSpPr txBox="1"/>
          <p:nvPr/>
        </p:nvSpPr>
        <p:spPr>
          <a:xfrm>
            <a:off x="8432165" y="1729740"/>
            <a:ext cx="2787650" cy="368300"/>
          </a:xfrm>
          <a:prstGeom prst="rect">
            <a:avLst/>
          </a:prstGeom>
          <a:noFill/>
        </p:spPr>
        <p:txBody>
          <a:bodyPr wrap="square" rtlCol="0">
            <a:spAutoFit/>
          </a:bodyPr>
          <a:p>
            <a:r>
              <a:rPr lang="en-US" b="1"/>
              <a:t>Frame size = Page size</a:t>
            </a:r>
            <a:endParaRPr lang="en-US"/>
          </a:p>
        </p:txBody>
      </p:sp>
      <p:sp>
        <p:nvSpPr>
          <p:cNvPr id="17" name="Text Box 16"/>
          <p:cNvSpPr txBox="1"/>
          <p:nvPr/>
        </p:nvSpPr>
        <p:spPr>
          <a:xfrm>
            <a:off x="4133215" y="5857875"/>
            <a:ext cx="3925570" cy="922020"/>
          </a:xfrm>
          <a:prstGeom prst="rect">
            <a:avLst/>
          </a:prstGeom>
          <a:noFill/>
        </p:spPr>
        <p:txBody>
          <a:bodyPr wrap="square" rtlCol="0">
            <a:spAutoFit/>
          </a:bodyPr>
          <a:p>
            <a:r>
              <a:rPr lang="en-US" b="1"/>
              <a:t>if question ask  how many entries in page table of a process?</a:t>
            </a:r>
            <a:endParaRPr lang="en-US" b="1"/>
          </a:p>
          <a:p>
            <a:r>
              <a:rPr lang="en-US" b="1"/>
              <a:t>entries of page table =no of pages</a:t>
            </a:r>
            <a:endParaRPr lang="en-US"/>
          </a:p>
        </p:txBody>
      </p:sp>
      <p:sp>
        <p:nvSpPr>
          <p:cNvPr id="18" name="Text Box 17"/>
          <p:cNvSpPr txBox="1"/>
          <p:nvPr/>
        </p:nvSpPr>
        <p:spPr>
          <a:xfrm>
            <a:off x="8396605" y="5499100"/>
            <a:ext cx="3925570" cy="583565"/>
          </a:xfrm>
          <a:prstGeom prst="rect">
            <a:avLst/>
          </a:prstGeom>
          <a:noFill/>
        </p:spPr>
        <p:txBody>
          <a:bodyPr wrap="square" rtlCol="0">
            <a:spAutoFit/>
          </a:bodyPr>
          <a:p>
            <a:r>
              <a:rPr lang="en-US" sz="1600" b="1"/>
              <a:t>if question ask No. of bit required to represent the total no of frame </a:t>
            </a:r>
            <a:r>
              <a:rPr lang="en-US" sz="1600"/>
              <a:t>= 3</a:t>
            </a:r>
            <a:endParaRPr lang="en-US"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pPr algn="ctr"/>
            <a:r>
              <a:rPr lang="en-US">
                <a:sym typeface="+mn-ea"/>
              </a:rPr>
              <a:t>Translation Lookaside Buffer(TLB)</a:t>
            </a:r>
            <a:endParaRPr lang="en-US">
              <a:sym typeface="+mn-ea"/>
            </a:endParaRPr>
          </a:p>
        </p:txBody>
      </p:sp>
      <p:sp>
        <p:nvSpPr>
          <p:cNvPr id="3" name="Subtitle 2"/>
          <p:cNvSpPr>
            <a:spLocks noGrp="1"/>
          </p:cNvSpPr>
          <p:nvPr>
            <p:ph type="subTitle" idx="1"/>
          </p:nvPr>
        </p:nvSpPr>
        <p:spPr/>
        <p:txBody>
          <a:bodyPr/>
          <a:p>
            <a:r>
              <a:rPr lang="en-US"/>
              <a:t>Solution of Paging Problem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sym typeface="+mn-ea"/>
              </a:rPr>
              <a:t>Static Partitioning</a:t>
            </a:r>
            <a:endParaRPr lang="en-US"/>
          </a:p>
        </p:txBody>
      </p:sp>
      <p:sp>
        <p:nvSpPr>
          <p:cNvPr id="3" name="Content Placeholder 2"/>
          <p:cNvSpPr>
            <a:spLocks noGrp="1"/>
          </p:cNvSpPr>
          <p:nvPr>
            <p:ph sz="half" idx="1"/>
          </p:nvPr>
        </p:nvSpPr>
        <p:spPr>
          <a:xfrm>
            <a:off x="609600" y="900430"/>
            <a:ext cx="11582400" cy="4953000"/>
          </a:xfrm>
        </p:spPr>
        <p:txBody>
          <a:bodyPr/>
          <a:p>
            <a:r>
              <a:rPr lang="en-US" sz="2000"/>
              <a:t>Static partitioning is a fixed size partitioning scheme.</a:t>
            </a:r>
            <a:endParaRPr lang="en-US" sz="2000"/>
          </a:p>
          <a:p>
            <a:r>
              <a:rPr lang="en-US" sz="2000"/>
              <a:t>In this technique, main memory is pre-divided into fixed size partitions.</a:t>
            </a:r>
            <a:endParaRPr lang="en-US" sz="2000"/>
          </a:p>
          <a:p>
            <a:r>
              <a:rPr lang="en-US" sz="2000"/>
              <a:t>The size of each partition is fixed and can not be changed.</a:t>
            </a:r>
            <a:endParaRPr lang="en-US" sz="2000"/>
          </a:p>
          <a:p>
            <a:r>
              <a:rPr lang="en-US" sz="2000"/>
              <a:t>Each partition is allowed to store only one process.</a:t>
            </a:r>
            <a:endParaRPr lang="en-US" sz="2000"/>
          </a:p>
          <a:p>
            <a:r>
              <a:rPr lang="en-US" sz="2000">
                <a:sym typeface="+mn-ea"/>
              </a:rPr>
              <a:t>The earliest and one of the simplest technique which can be used to load more than one processes into the main memory </a:t>
            </a:r>
            <a:endParaRPr lang="en-US" sz="2000"/>
          </a:p>
        </p:txBody>
      </p:sp>
      <p:pic>
        <p:nvPicPr>
          <p:cNvPr id="4" name="Content Placeholder 3"/>
          <p:cNvPicPr>
            <a:picLocks noChangeAspect="1"/>
          </p:cNvPicPr>
          <p:nvPr>
            <p:ph sz="half" idx="2"/>
          </p:nvPr>
        </p:nvPicPr>
        <p:blipFill>
          <a:blip r:embed="rId1"/>
          <a:stretch>
            <a:fillRect/>
          </a:stretch>
        </p:blipFill>
        <p:spPr>
          <a:xfrm>
            <a:off x="2408555" y="3009265"/>
            <a:ext cx="7870190" cy="366522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Translation Lookaside Buffer (TLB)</a:t>
            </a:r>
            <a:endParaRPr lang="en-US"/>
          </a:p>
        </p:txBody>
      </p:sp>
      <p:sp>
        <p:nvSpPr>
          <p:cNvPr id="3" name="Content Placeholder 2"/>
          <p:cNvSpPr>
            <a:spLocks noGrp="1"/>
          </p:cNvSpPr>
          <p:nvPr>
            <p:ph idx="1"/>
          </p:nvPr>
        </p:nvSpPr>
        <p:spPr/>
        <p:txBody>
          <a:bodyPr/>
          <a:p>
            <a:r>
              <a:rPr lang="en-US" sz="2000"/>
              <a:t>Translation Lookaside Buffer (TLB) is a solution that tries to reduce the effective access time.</a:t>
            </a:r>
            <a:endParaRPr lang="en-US" sz="2000"/>
          </a:p>
          <a:p>
            <a:r>
              <a:rPr lang="en-US" sz="2000"/>
              <a:t>Being a hardware, the access time of TLB is very less as compared to the main memory.</a:t>
            </a:r>
            <a:endParaRPr lang="en-US" sz="2000"/>
          </a:p>
          <a:p>
            <a:pPr marL="0" indent="0">
              <a:buNone/>
            </a:pPr>
            <a:r>
              <a:rPr lang="en-US" sz="2000" b="1"/>
              <a:t>Structure</a:t>
            </a:r>
            <a:endParaRPr lang="en-US" sz="2000" b="1"/>
          </a:p>
          <a:p>
            <a:r>
              <a:rPr lang="en-US" sz="2000"/>
              <a:t>Translation Lookaside Buffer (TLB) consists of two columns</a:t>
            </a:r>
            <a:endParaRPr lang="en-US" sz="2000"/>
          </a:p>
          <a:p>
            <a:pPr lvl="1"/>
            <a:r>
              <a:rPr lang="en-US" sz="1800"/>
              <a:t>Page Number</a:t>
            </a:r>
            <a:endParaRPr lang="en-US" sz="1800"/>
          </a:p>
          <a:p>
            <a:pPr lvl="1"/>
            <a:r>
              <a:rPr lang="en-US" sz="1800"/>
              <a:t>Frame Number</a:t>
            </a:r>
            <a:endParaRPr lang="en-US" sz="1800"/>
          </a:p>
          <a:p>
            <a:r>
              <a:rPr lang="en-US" sz="2000"/>
              <a:t>Translating Logical Address into Physical Address-</a:t>
            </a:r>
            <a:endParaRPr lang="en-US" sz="2000"/>
          </a:p>
          <a:p>
            <a:r>
              <a:rPr lang="en-US" sz="2000"/>
              <a:t>In a paging scheme using TLB, The logical address generated by the CPU is translated into the physical address using following steps</a:t>
            </a:r>
            <a:endParaRPr lang="en-US" sz="2000"/>
          </a:p>
          <a:p>
            <a:pPr marL="0" indent="0">
              <a:buNone/>
            </a:pPr>
            <a:r>
              <a:rPr lang="en-US" sz="2000" b="1"/>
              <a:t>Step-01:</a:t>
            </a:r>
            <a:endParaRPr lang="en-US" sz="2000" b="1"/>
          </a:p>
          <a:p>
            <a:pPr lvl="1"/>
            <a:r>
              <a:rPr lang="en-US" sz="1800"/>
              <a:t>CPU generates a logical address consisting of two parts-</a:t>
            </a:r>
            <a:endParaRPr lang="en-US" sz="1800"/>
          </a:p>
          <a:p>
            <a:pPr lvl="1"/>
            <a:r>
              <a:rPr lang="en-US" sz="1800"/>
              <a:t>Page Number</a:t>
            </a:r>
            <a:endParaRPr lang="en-US" sz="1800"/>
          </a:p>
          <a:p>
            <a:pPr lvl="1"/>
            <a:r>
              <a:rPr lang="en-US" sz="1800"/>
              <a:t>Page Offset</a:t>
            </a:r>
            <a:endParaRPr lang="en-US" sz="1800"/>
          </a:p>
          <a:p>
            <a:pPr marL="0" indent="0">
              <a:buNone/>
            </a:pPr>
            <a:r>
              <a:rPr lang="en-US" sz="2000" b="1"/>
              <a:t>Step-02:</a:t>
            </a:r>
            <a:endParaRPr lang="en-US" sz="2000" b="1"/>
          </a:p>
          <a:p>
            <a:pPr lvl="1"/>
            <a:r>
              <a:rPr lang="en-US" sz="1800"/>
              <a:t>TLB is checked to see if it contains an entry for the referenced page number.</a:t>
            </a:r>
            <a:endParaRPr lang="en-US" sz="1800"/>
          </a:p>
          <a:p>
            <a:pPr lvl="1"/>
            <a:r>
              <a:rPr lang="en-US" sz="1800"/>
              <a:t>The referenced page number is compared with the TLB entries all at once.</a:t>
            </a:r>
            <a:endParaRPr lang="en-US" sz="1800"/>
          </a:p>
          <a:p>
            <a:pPr marL="0" indent="0">
              <a:buNone/>
            </a:pPr>
            <a:endParaRPr lang="en-US"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000" b="1"/>
              <a:t>Case-01: If there is a TLB hit</a:t>
            </a:r>
            <a:endParaRPr lang="en-US" sz="2000" b="1"/>
          </a:p>
          <a:p>
            <a:pPr lvl="1"/>
            <a:r>
              <a:rPr lang="en-US" sz="1800"/>
              <a:t>If TLB contains an entry for the referenced page number, a TLB hit occurs.</a:t>
            </a:r>
            <a:endParaRPr lang="en-US" sz="1800"/>
          </a:p>
          <a:p>
            <a:pPr lvl="1"/>
            <a:r>
              <a:rPr lang="en-US" sz="1800"/>
              <a:t>In this case, TLB entry is used to get the corresponding frame number for the referenced page number.</a:t>
            </a:r>
            <a:endParaRPr lang="en-US" sz="1800"/>
          </a:p>
          <a:p>
            <a:pPr marL="0" indent="0">
              <a:buNone/>
            </a:pPr>
            <a:r>
              <a:rPr lang="en-US" sz="2000" b="1"/>
              <a:t>Case-02: If there is a TLB miss</a:t>
            </a:r>
            <a:endParaRPr lang="en-US" sz="2000" b="1"/>
          </a:p>
          <a:p>
            <a:pPr lvl="1"/>
            <a:r>
              <a:rPr lang="en-US" sz="1800"/>
              <a:t>If TLB does not contain an entry for the referenced page number, a TLB miss occurs.</a:t>
            </a:r>
            <a:endParaRPr lang="en-US" sz="1800"/>
          </a:p>
          <a:p>
            <a:pPr lvl="1"/>
            <a:r>
              <a:rPr lang="en-US" sz="1800"/>
              <a:t>In this case, page table is used to get the corresponding frame number for the referenced page number.</a:t>
            </a:r>
            <a:endParaRPr lang="en-US" sz="1800"/>
          </a:p>
          <a:p>
            <a:pPr lvl="1"/>
            <a:r>
              <a:rPr lang="en-US" sz="1800"/>
              <a:t>Then, TLB is updated with the page number and frame number for future references.</a:t>
            </a:r>
            <a:endParaRPr lang="en-US" sz="1800"/>
          </a:p>
          <a:p>
            <a:pPr marL="0" indent="0">
              <a:buNone/>
            </a:pPr>
            <a:r>
              <a:rPr lang="en-US" sz="2000" b="1"/>
              <a:t>Step-03:</a:t>
            </a:r>
            <a:endParaRPr lang="en-US" sz="2000" b="1"/>
          </a:p>
          <a:p>
            <a:pPr lvl="1"/>
            <a:r>
              <a:rPr lang="en-US" sz="1800"/>
              <a:t>After the frame number is obtained, it is combined with the page offset to generate the physical address.</a:t>
            </a:r>
            <a:endParaRPr lang="en-US" sz="1800"/>
          </a:p>
          <a:p>
            <a:pPr lvl="1"/>
            <a:r>
              <a:rPr lang="en-US" sz="1800"/>
              <a:t>Then, physical address is used to read the required word from the main memory.</a:t>
            </a:r>
            <a:endParaRPr lang="en-US"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167255" y="1174750"/>
            <a:ext cx="7856855" cy="4953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Translation Lookaside Buffer(TLB)</a:t>
            </a:r>
            <a:endParaRPr lang="en-US"/>
          </a:p>
        </p:txBody>
      </p:sp>
      <p:pic>
        <p:nvPicPr>
          <p:cNvPr id="4" name="Content Placeholder 3"/>
          <p:cNvPicPr>
            <a:picLocks noChangeAspect="1"/>
          </p:cNvPicPr>
          <p:nvPr>
            <p:ph idx="1"/>
          </p:nvPr>
        </p:nvPicPr>
        <p:blipFill>
          <a:blip r:embed="rId1"/>
          <a:stretch>
            <a:fillRect/>
          </a:stretch>
        </p:blipFill>
        <p:spPr>
          <a:xfrm>
            <a:off x="2201545" y="1075055"/>
            <a:ext cx="7430770" cy="569976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809490" y="190500"/>
            <a:ext cx="3315335" cy="664781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Numerical</a:t>
            </a:r>
            <a:endParaRPr lang="en-US"/>
          </a:p>
        </p:txBody>
      </p:sp>
      <p:sp>
        <p:nvSpPr>
          <p:cNvPr id="3" name="Content Placeholder 2"/>
          <p:cNvSpPr>
            <a:spLocks noGrp="1"/>
          </p:cNvSpPr>
          <p:nvPr>
            <p:ph idx="1"/>
          </p:nvPr>
        </p:nvSpPr>
        <p:spPr/>
        <p:txBody>
          <a:bodyPr/>
          <a:p>
            <a:r>
              <a:rPr lang="en-US" sz="2400"/>
              <a:t>A paging scheme uses a Translation Lookaside buffer (TLB). A TLB access takes 10 ns and a main memory access takes 50 ns. What is the effective access time (in ns) if the TLB hit ratio is 90% and there is no page fault?</a:t>
            </a:r>
            <a:endParaRPr 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400"/>
              <a:t>Solution</a:t>
            </a:r>
            <a:endParaRPr lang="en-US" sz="2400"/>
          </a:p>
          <a:p>
            <a:pPr marL="0" indent="0">
              <a:buNone/>
            </a:pPr>
            <a:r>
              <a:rPr lang="en-US" sz="2400"/>
              <a:t>Given</a:t>
            </a:r>
            <a:endParaRPr lang="en-US" sz="2400"/>
          </a:p>
          <a:p>
            <a:r>
              <a:rPr lang="en-US" sz="2400"/>
              <a:t>TLB access time = 10 ns</a:t>
            </a:r>
            <a:endParaRPr lang="en-US" sz="2400"/>
          </a:p>
          <a:p>
            <a:r>
              <a:rPr lang="en-US" sz="2400"/>
              <a:t>Main memory access time = 50 ns</a:t>
            </a:r>
            <a:endParaRPr lang="en-US" sz="2400"/>
          </a:p>
          <a:p>
            <a:r>
              <a:rPr lang="en-US" sz="2400"/>
              <a:t>TLB Hit ratio = 90% = 0.9</a:t>
            </a:r>
            <a:endParaRPr lang="en-US" sz="2400"/>
          </a:p>
        </p:txBody>
      </p:sp>
      <p:sp>
        <p:nvSpPr>
          <p:cNvPr id="5" name="Text Box 4"/>
          <p:cNvSpPr txBox="1"/>
          <p:nvPr/>
        </p:nvSpPr>
        <p:spPr>
          <a:xfrm>
            <a:off x="6883400" y="1416685"/>
            <a:ext cx="3334385" cy="1476375"/>
          </a:xfrm>
          <a:prstGeom prst="rect">
            <a:avLst/>
          </a:prstGeom>
          <a:noFill/>
        </p:spPr>
        <p:txBody>
          <a:bodyPr wrap="square" rtlCol="0" anchor="t">
            <a:spAutoFit/>
          </a:bodyPr>
          <a:p>
            <a:r>
              <a:rPr lang="en-US" b="1"/>
              <a:t>Calculating TLB Miss Ratio</a:t>
            </a:r>
            <a:endParaRPr lang="en-US" b="1"/>
          </a:p>
          <a:p>
            <a:r>
              <a:rPr lang="en-US"/>
              <a:t>TLB Miss ratio</a:t>
            </a:r>
            <a:endParaRPr lang="en-US"/>
          </a:p>
          <a:p>
            <a:r>
              <a:rPr lang="en-US"/>
              <a:t>= 1 – TLB Hit ratio</a:t>
            </a:r>
            <a:endParaRPr lang="en-US"/>
          </a:p>
          <a:p>
            <a:r>
              <a:rPr lang="en-US"/>
              <a:t>= 1 – 0.9</a:t>
            </a:r>
            <a:endParaRPr lang="en-US"/>
          </a:p>
          <a:p>
            <a:r>
              <a:rPr lang="en-US"/>
              <a:t>= 0.1</a:t>
            </a:r>
            <a:endParaRPr lang="en-US"/>
          </a:p>
        </p:txBody>
      </p:sp>
      <p:sp>
        <p:nvSpPr>
          <p:cNvPr id="6" name="Text Box 5"/>
          <p:cNvSpPr txBox="1"/>
          <p:nvPr/>
        </p:nvSpPr>
        <p:spPr>
          <a:xfrm>
            <a:off x="2870200" y="3536315"/>
            <a:ext cx="6684645" cy="3138170"/>
          </a:xfrm>
          <a:prstGeom prst="rect">
            <a:avLst/>
          </a:prstGeom>
          <a:noFill/>
        </p:spPr>
        <p:txBody>
          <a:bodyPr wrap="square" rtlCol="0" anchor="t">
            <a:spAutoFit/>
          </a:bodyPr>
          <a:p>
            <a:r>
              <a:rPr lang="en-US" b="1"/>
              <a:t>Calculating Effective Access Time</a:t>
            </a:r>
            <a:endParaRPr lang="en-US" b="1"/>
          </a:p>
          <a:p>
            <a:r>
              <a:rPr lang="en-US"/>
              <a:t>Substituting values in the above formula, we get-</a:t>
            </a:r>
            <a:endParaRPr lang="en-US"/>
          </a:p>
          <a:p>
            <a:r>
              <a:rPr lang="en-US" b="1"/>
              <a:t>Effective Access Time</a:t>
            </a:r>
            <a:endParaRPr lang="en-US" b="1"/>
          </a:p>
          <a:p>
            <a:endParaRPr lang="en-US"/>
          </a:p>
          <a:p>
            <a:r>
              <a:rPr lang="en-US"/>
              <a:t>= 0.9 x { 10 ns + 50 ns } + 0.1 x { 10 ns + 2 x 50 ns }</a:t>
            </a:r>
            <a:endParaRPr lang="en-US"/>
          </a:p>
          <a:p>
            <a:endParaRPr lang="en-US"/>
          </a:p>
          <a:p>
            <a:r>
              <a:rPr lang="en-US"/>
              <a:t>= 0.9 x 60 ns + 0.1 x 110 ns</a:t>
            </a:r>
            <a:endParaRPr lang="en-US"/>
          </a:p>
          <a:p>
            <a:endParaRPr lang="en-US"/>
          </a:p>
          <a:p>
            <a:r>
              <a:rPr lang="en-US"/>
              <a:t>= 54 ns + 11 ns</a:t>
            </a:r>
            <a:endParaRPr lang="en-US"/>
          </a:p>
          <a:p>
            <a:endParaRPr lang="en-US"/>
          </a:p>
          <a:p>
            <a:r>
              <a:rPr lang="en-US"/>
              <a:t>= 65 ns</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Practice</a:t>
            </a:r>
            <a:endParaRPr lang="en-US"/>
          </a:p>
        </p:txBody>
      </p:sp>
      <p:sp>
        <p:nvSpPr>
          <p:cNvPr id="3" name="Content Placeholder 2"/>
          <p:cNvSpPr>
            <a:spLocks noGrp="1"/>
          </p:cNvSpPr>
          <p:nvPr>
            <p:ph idx="1"/>
          </p:nvPr>
        </p:nvSpPr>
        <p:spPr/>
        <p:txBody>
          <a:bodyPr/>
          <a:p>
            <a:r>
              <a:rPr lang="en-US" sz="2000"/>
              <a:t>A paging scheme uses a Translation Lookaside buffer (TLB). The effective memory access takes 160 ns and a main memory access takes 100 ns. What is the TLB access time (in ns) if the TLB hit ratio is 60% and there is no page fault?</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909955" y="773430"/>
            <a:ext cx="9637395" cy="5763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pPr algn="ctr"/>
            <a:r>
              <a:rPr lang="en-US">
                <a:sym typeface="+mn-ea"/>
              </a:rPr>
              <a:t>Partitioning Algorithms</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Partitioning Algorithms</a:t>
            </a:r>
            <a:endParaRPr lang="en-US"/>
          </a:p>
        </p:txBody>
      </p:sp>
      <p:sp>
        <p:nvSpPr>
          <p:cNvPr id="3" name="Content Placeholder 2"/>
          <p:cNvSpPr>
            <a:spLocks noGrp="1"/>
          </p:cNvSpPr>
          <p:nvPr>
            <p:ph idx="1"/>
          </p:nvPr>
        </p:nvSpPr>
        <p:spPr/>
        <p:txBody>
          <a:bodyPr/>
          <a:p>
            <a:r>
              <a:rPr lang="en-US" sz="2000"/>
              <a:t>For both fixed and dynamic memory allocation schemes, the operating system must keep list of each memory location noting which are free and which are busy. Then as new jobs come into the system, the free partitions must be allocated. These are Contiguous memory allocation techniques.These partitions may be allocated by 4 ways:</a:t>
            </a:r>
            <a:endParaRPr lang="en-US" sz="2000"/>
          </a:p>
          <a:p>
            <a:pPr lvl="1"/>
            <a:r>
              <a:rPr lang="en-US" sz="1750"/>
              <a:t>First-Fit Memory Allocation</a:t>
            </a:r>
            <a:endParaRPr lang="en-US" sz="1750"/>
          </a:p>
          <a:p>
            <a:pPr lvl="1"/>
            <a:r>
              <a:rPr lang="en-US" sz="1750"/>
              <a:t>Best-Fit Memory Allocation</a:t>
            </a:r>
            <a:endParaRPr lang="en-US" sz="1750"/>
          </a:p>
          <a:p>
            <a:pPr lvl="1"/>
            <a:r>
              <a:rPr lang="en-US" sz="1750"/>
              <a:t>Worst-Fit Memory Allocation</a:t>
            </a:r>
            <a:endParaRPr lang="en-US" sz="1750"/>
          </a:p>
          <a:p>
            <a:pPr lvl="1"/>
            <a:r>
              <a:rPr lang="en-US" sz="1750"/>
              <a:t>Next-Fit Memory Allocation </a:t>
            </a:r>
            <a:endParaRPr lang="en-US" sz="17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0" y="1137920"/>
            <a:ext cx="6050280" cy="5281295"/>
          </a:xfrm>
          <a:prstGeom prst="rect">
            <a:avLst/>
          </a:prstGeom>
        </p:spPr>
      </p:pic>
      <p:pic>
        <p:nvPicPr>
          <p:cNvPr id="5" name="Content Placeholder 4"/>
          <p:cNvPicPr>
            <a:picLocks noChangeAspect="1"/>
          </p:cNvPicPr>
          <p:nvPr>
            <p:ph sz="half" idx="2"/>
          </p:nvPr>
        </p:nvPicPr>
        <p:blipFill>
          <a:blip r:embed="rId2"/>
          <a:stretch>
            <a:fillRect/>
          </a:stretch>
        </p:blipFill>
        <p:spPr>
          <a:xfrm>
            <a:off x="6153150" y="1677670"/>
            <a:ext cx="5758180" cy="378904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18158</Words>
  <Application>WPS Presentation</Application>
  <PresentationFormat>Widescreen</PresentationFormat>
  <Paragraphs>1281</Paragraphs>
  <Slides>57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Arial</vt:lpstr>
      <vt:lpstr>SimSun</vt:lpstr>
      <vt:lpstr>Wingdings</vt:lpstr>
      <vt:lpstr>Microsoft YaHei</vt:lpstr>
      <vt:lpstr>Arial Unicode MS</vt:lpstr>
      <vt:lpstr>Calibri</vt:lpstr>
      <vt:lpstr>Gear Drives</vt:lpstr>
      <vt:lpstr>Memory Management Techniques</vt:lpstr>
      <vt:lpstr>Memory Management Techniques</vt:lpstr>
      <vt:lpstr>Contiguous memory allocation</vt:lpstr>
      <vt:lpstr>Contiguous Memory Allocation</vt:lpstr>
      <vt:lpstr>Static Partitioning</vt:lpstr>
      <vt:lpstr>PowerPoint 演示文稿</vt:lpstr>
      <vt:lpstr>Partitioning Algorithms</vt:lpstr>
      <vt:lpstr>Partitioning Algorithms</vt:lpstr>
      <vt:lpstr>PowerPoint 演示文稿</vt:lpstr>
      <vt:lpstr>PowerPoint 演示文稿</vt:lpstr>
      <vt:lpstr>PowerPoint 演示文稿</vt:lpstr>
      <vt:lpstr>Numerical</vt:lpstr>
      <vt:lpstr>PowerPoint 演示文稿</vt:lpstr>
      <vt:lpstr>PowerPoint 演示文稿</vt:lpstr>
      <vt:lpstr>PowerPoint 演示文稿</vt:lpstr>
      <vt:lpstr>PowerPoint 演示文稿</vt:lpstr>
      <vt:lpstr>PowerPoint 演示文稿</vt:lpstr>
      <vt:lpstr>PowerPoint 演示文稿</vt:lpstr>
      <vt:lpstr>Dynamic partitioning</vt:lpstr>
      <vt:lpstr>PowerPoint 演示文稿</vt:lpstr>
      <vt:lpstr>PowerPoint 演示文稿</vt:lpstr>
      <vt:lpstr>Non-Contiguous memory allocation</vt:lpstr>
      <vt:lpstr>NonContiguous memory allocation</vt:lpstr>
      <vt:lpstr>Need of NonContiguous memory allocation</vt:lpstr>
      <vt:lpstr>Paging</vt:lpstr>
      <vt:lpstr>PowerPoint 演示文稿</vt:lpstr>
      <vt:lpstr>PowerPoint 演示文稿</vt:lpstr>
      <vt:lpstr>PowerPoint 演示文稿</vt:lpstr>
      <vt:lpstr>PowerPoint 演示文稿</vt:lpstr>
      <vt:lpstr>PowerPoint 演示文稿</vt:lpstr>
      <vt:lpstr>paging</vt:lpstr>
      <vt:lpstr>Need of NonContiguous memory allocation</vt:lpstr>
      <vt:lpstr>Need of NonContiguous memory allocation</vt:lpstr>
      <vt:lpstr>Need of NonContiguous memory allocation</vt:lpstr>
      <vt:lpstr>Need of NonContiguous memory allocation</vt:lpstr>
      <vt:lpstr>PowerPoint 演示文稿</vt:lpstr>
      <vt:lpstr>PowerPoint 演示文稿</vt:lpstr>
      <vt:lpstr>PowerPoint 演示文稿</vt:lpstr>
      <vt:lpstr>PowerPoint 演示文稿</vt:lpstr>
      <vt:lpstr>PowerPoint 演示文稿</vt:lpstr>
      <vt:lpstr>Practice</vt:lpstr>
      <vt:lpstr>Disadvantage Of Paging</vt:lpstr>
      <vt:lpstr>Paging Numerical</vt:lpstr>
      <vt:lpstr>Paging Numerical</vt:lpstr>
      <vt:lpstr>Paging Numerical</vt:lpstr>
      <vt:lpstr>PowerPoint 演示文稿</vt:lpstr>
      <vt:lpstr>Paging Numerical</vt:lpstr>
      <vt:lpstr>Paging Numerical</vt:lpstr>
      <vt:lpstr>Translation Lookaside Buffer(TLB)</vt:lpstr>
      <vt:lpstr>Translation Lookaside Buffer (TLB)</vt:lpstr>
      <vt:lpstr>PowerPoint 演示文稿</vt:lpstr>
      <vt:lpstr>PowerPoint 演示文稿</vt:lpstr>
      <vt:lpstr>Translation Lookaside Buffer(TLB)</vt:lpstr>
      <vt:lpstr>PowerPoint 演示文稿</vt:lpstr>
      <vt:lpstr>Numerical</vt:lpstr>
      <vt:lpstr>PowerPoint 演示文稿</vt:lpstr>
      <vt:lpstr>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 Techniques</dc:title>
  <dc:creator>Dell</dc:creator>
  <cp:lastModifiedBy>Dell</cp:lastModifiedBy>
  <cp:revision>9</cp:revision>
  <dcterms:created xsi:type="dcterms:W3CDTF">2021-06-11T13:35:00Z</dcterms:created>
  <dcterms:modified xsi:type="dcterms:W3CDTF">2021-06-18T12:03:22Z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