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2"/>
    <p:sldId id="268" r:id="rId13"/>
    <p:sldId id="269" r:id="rId14"/>
    <p:sldId id="262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42D42628-864C-41D6-833F-2DBB342F4DB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Semaphore</a:t>
          </a:r>
          <a:r>
            <a:rPr lang="en-US"/>
            <a:t/>
          </a:r>
          <a:endParaRPr lang="en-US"/>
        </a:p>
      </dgm:t>
    </dgm:pt>
    <dgm:pt modelId="{C7195306-E1B1-4ECE-8382-424ACA226556}" cxnId="{A9B7BB26-9A92-4A12-B9B3-37B77A5B7B9E}" type="parTrans">
      <dgm:prSet/>
      <dgm:spPr/>
      <dgm:t>
        <a:bodyPr/>
        <a:p>
          <a:endParaRPr lang="en-US"/>
        </a:p>
      </dgm:t>
    </dgm:pt>
    <dgm:pt modelId="{33D8AA3E-DAD3-412E-80E1-09AFD3B5EAF9}" cxnId="{A9B7BB26-9A92-4A12-B9B3-37B77A5B7B9E}" type="sibTrans">
      <dgm:prSet/>
      <dgm:spPr/>
      <dgm:t>
        <a:bodyPr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Binary 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(0, 1)</a:t>
          </a:r>
          <a:r>
            <a:rPr lang="en-US"/>
            <a:t/>
          </a:r>
          <a:endParaRPr lang="en-US"/>
        </a:p>
      </dgm:t>
    </dgm:pt>
    <dgm:pt modelId="{B025E324-1C01-4543-8D06-F931E0E78FF4}" cxnId="{6FEE4D00-C814-4B94-B9D1-29BB2367647A}" type="parTrans">
      <dgm:prSet/>
      <dgm:spPr/>
      <dgm:t>
        <a:bodyPr/>
        <a:p>
          <a:endParaRPr lang="en-US"/>
        </a:p>
      </dgm:t>
    </dgm:pt>
    <dgm:pt modelId="{588AC07E-4185-4602-8798-37B6E219CC88}" cxnId="{6FEE4D00-C814-4B94-B9D1-29BB2367647A}" type="sibTrans">
      <dgm:prSet/>
      <dgm:spPr/>
      <dgm:t>
        <a:bodyPr/>
        <a:p>
          <a:endParaRPr lang="en-US"/>
        </a:p>
      </dgm:t>
    </dgm:pt>
    <dgm:pt modelId="{A05D3806-5723-4FF6-989A-CFBBE505DD4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Counting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(-infinity to +infinity)</a:t>
          </a:r>
          <a:endParaRPr lang="en-US"/>
        </a:p>
      </dgm:t>
    </dgm:pt>
    <dgm:pt modelId="{3B533E93-AA45-4AC9-9CB7-4EF287AB96B6}" cxnId="{11B817AB-60D7-4164-B19C-280EAAD01D8F}" type="parTrans">
      <dgm:prSet/>
      <dgm:spPr/>
      <dgm:t>
        <a:bodyPr/>
        <a:p>
          <a:endParaRPr lang="en-US"/>
        </a:p>
      </dgm:t>
    </dgm:pt>
    <dgm:pt modelId="{C1E7C596-43DD-4C48-95F5-50523BA11C29}" cxnId="{11B817AB-60D7-4164-B19C-280EAAD01D8F}" type="sibTrans">
      <dgm:prSet/>
      <dgm:spPr/>
      <dgm:t>
        <a:bodyPr/>
        <a:p>
          <a:endParaRPr lang="en-US"/>
        </a:p>
      </dgm:t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</dgm:ptLst>
  <dgm:cxnLst>
    <dgm:cxn modelId="{A9B7BB26-9A92-4A12-B9B3-37B77A5B7B9E}" srcId="{CD2C63A4-9D5D-47CE-8D74-13AD5720E5D9}" destId="{42D42628-864C-41D6-833F-2DBB342F4DB0}" srcOrd="0" destOrd="0" parTransId="{C7195306-E1B1-4ECE-8382-424ACA226556}" sibTransId="{33D8AA3E-DAD3-412E-80E1-09AFD3B5EAF9}"/>
    <dgm:cxn modelId="{6FEE4D00-C814-4B94-B9D1-29BB2367647A}" srcId="{42D42628-864C-41D6-833F-2DBB342F4DB0}" destId="{1FC1C8C3-63CB-4E55-BD49-AA552B8440D8}" srcOrd="0" destOrd="0" parTransId="{B025E324-1C01-4543-8D06-F931E0E78FF4}" sibTransId="{588AC07E-4185-4602-8798-37B6E219CC88}"/>
    <dgm:cxn modelId="{11B817AB-60D7-4164-B19C-280EAAD01D8F}" srcId="{42D42628-864C-41D6-833F-2DBB342F4DB0}" destId="{A05D3806-5723-4FF6-989A-CFBBE505DD4B}" srcOrd="1" destOrd="0" parTransId="{3B533E93-AA45-4AC9-9CB7-4EF287AB96B6}" sibTransId="{C1E7C596-43DD-4C48-95F5-50523BA11C29}"/>
    <dgm:cxn modelId="{A83C77BE-03D5-42B6-AA67-8AF5E003E417}" type="presOf" srcId="{CD2C63A4-9D5D-47CE-8D74-13AD5720E5D9}" destId="{32C577E3-B2E7-4F50-83DE-6F01CC88C9C5}" srcOrd="0" destOrd="0" presId="urn:microsoft.com/office/officeart/2005/8/layout/hierarchy1"/>
    <dgm:cxn modelId="{AC4A6C02-42D1-4C7F-A5BC-D2C3DC9F684E}" type="presParOf" srcId="{32C577E3-B2E7-4F50-83DE-6F01CC88C9C5}" destId="{127C500C-4887-40E4-B187-5B52545DCD7D}" srcOrd="0" destOrd="0" presId="urn:microsoft.com/office/officeart/2005/8/layout/hierarchy1"/>
    <dgm:cxn modelId="{C2781254-4D7A-4C57-B8F0-5BE32727F99E}" type="presParOf" srcId="{127C500C-4887-40E4-B187-5B52545DCD7D}" destId="{365B431B-456E-4B1C-A19C-568423617177}" srcOrd="0" destOrd="0" presId="urn:microsoft.com/office/officeart/2005/8/layout/hierarchy1"/>
    <dgm:cxn modelId="{27FEC23F-68A6-4814-AB15-6198BAA4711C}" type="presParOf" srcId="{365B431B-456E-4B1C-A19C-568423617177}" destId="{5CB9CF2E-F8C1-427A-832C-73E3C9485AF5}" srcOrd="0" destOrd="0" presId="urn:microsoft.com/office/officeart/2005/8/layout/hierarchy1"/>
    <dgm:cxn modelId="{7930AC1D-1F70-4DBC-93FC-925F25668E84}" type="presParOf" srcId="{365B431B-456E-4B1C-A19C-568423617177}" destId="{9EA914DE-A312-4852-926F-356E365C8677}" srcOrd="1" destOrd="0" presId="urn:microsoft.com/office/officeart/2005/8/layout/hierarchy1"/>
    <dgm:cxn modelId="{4987E8FF-15D0-47AA-ADAA-22649C19DADE}" type="presOf" srcId="{42D42628-864C-41D6-833F-2DBB342F4DB0}" destId="{9EA914DE-A312-4852-926F-356E365C8677}" srcOrd="0" destOrd="0" presId="urn:microsoft.com/office/officeart/2005/8/layout/hierarchy1"/>
    <dgm:cxn modelId="{E23A8087-C9C3-4D47-A145-8D2358E6691E}" type="presParOf" srcId="{127C500C-4887-40E4-B187-5B52545DCD7D}" destId="{7996B813-D5A1-416C-BFD3-D8CB23FE7818}" srcOrd="1" destOrd="0" presId="urn:microsoft.com/office/officeart/2005/8/layout/hierarchy1"/>
    <dgm:cxn modelId="{477E6897-82BC-4C99-9C94-289FBA0D05FB}" type="presParOf" srcId="{7996B813-D5A1-416C-BFD3-D8CB23FE7818}" destId="{09E7BBA0-5F8D-4D96-A214-A0567596BDAF}" srcOrd="0" destOrd="1" presId="urn:microsoft.com/office/officeart/2005/8/layout/hierarchy1"/>
    <dgm:cxn modelId="{E25B563B-1566-4941-9DE4-F66792C1CC87}" type="presOf" srcId="{B025E324-1C01-4543-8D06-F931E0E78FF4}" destId="{09E7BBA0-5F8D-4D96-A214-A0567596BDAF}" srcOrd="0" destOrd="0" presId="urn:microsoft.com/office/officeart/2005/8/layout/hierarchy1"/>
    <dgm:cxn modelId="{F3C82FF3-43FC-4EFF-9F40-C9FD9F2D33C6}" type="presParOf" srcId="{7996B813-D5A1-416C-BFD3-D8CB23FE7818}" destId="{8D56CC28-91EB-4D35-B97C-A0CE4C54B480}" srcOrd="1" destOrd="1" presId="urn:microsoft.com/office/officeart/2005/8/layout/hierarchy1"/>
    <dgm:cxn modelId="{35735C29-B36B-4EA7-BD15-F11191F08930}" type="presParOf" srcId="{8D56CC28-91EB-4D35-B97C-A0CE4C54B480}" destId="{1A27D8D0-0CEA-4DF6-B14F-FEB4FC25CED3}" srcOrd="0" destOrd="1" presId="urn:microsoft.com/office/officeart/2005/8/layout/hierarchy1"/>
    <dgm:cxn modelId="{C617F4E3-C275-44F2-945B-657A0CA554C9}" type="presParOf" srcId="{1A27D8D0-0CEA-4DF6-B14F-FEB4FC25CED3}" destId="{A34195EE-C43D-4F9B-A621-CBE3CC21780D}" srcOrd="0" destOrd="0" presId="urn:microsoft.com/office/officeart/2005/8/layout/hierarchy1"/>
    <dgm:cxn modelId="{CEC632C0-BA85-43AB-839B-6A031EC61F1D}" type="presParOf" srcId="{1A27D8D0-0CEA-4DF6-B14F-FEB4FC25CED3}" destId="{0EA44707-A464-4EC8-A803-F76ACC6D424E}" srcOrd="1" destOrd="0" presId="urn:microsoft.com/office/officeart/2005/8/layout/hierarchy1"/>
    <dgm:cxn modelId="{A9DF5F1A-3502-4781-A60A-95B81ED833D7}" type="presOf" srcId="{1FC1C8C3-63CB-4E55-BD49-AA552B8440D8}" destId="{0EA44707-A464-4EC8-A803-F76ACC6D424E}" srcOrd="0" destOrd="0" presId="urn:microsoft.com/office/officeart/2005/8/layout/hierarchy1"/>
    <dgm:cxn modelId="{A659CE68-9F91-4D13-BAD9-1327CD7C3624}" type="presParOf" srcId="{8D56CC28-91EB-4D35-B97C-A0CE4C54B480}" destId="{6B6A2946-5A7E-4FF4-AF36-E3D5F63CFE3D}" srcOrd="1" destOrd="1" presId="urn:microsoft.com/office/officeart/2005/8/layout/hierarchy1"/>
    <dgm:cxn modelId="{9B417857-2902-4369-B67D-47CBE937FE9A}" type="presParOf" srcId="{7996B813-D5A1-416C-BFD3-D8CB23FE7818}" destId="{558A19F4-A64F-40E5-82A0-E8FA6D0D2F35}" srcOrd="2" destOrd="1" presId="urn:microsoft.com/office/officeart/2005/8/layout/hierarchy1"/>
    <dgm:cxn modelId="{6F1243BC-655C-4306-89BB-F43B574F6BAC}" type="presOf" srcId="{3B533E93-AA45-4AC9-9CB7-4EF287AB96B6}" destId="{558A19F4-A64F-40E5-82A0-E8FA6D0D2F35}" srcOrd="0" destOrd="0" presId="urn:microsoft.com/office/officeart/2005/8/layout/hierarchy1"/>
    <dgm:cxn modelId="{7D57B9F3-1BDD-4062-94BE-84355B2A8375}" type="presParOf" srcId="{7996B813-D5A1-416C-BFD3-D8CB23FE7818}" destId="{0E934F16-8941-405B-8601-29FC10B8D7A0}" srcOrd="3" destOrd="1" presId="urn:microsoft.com/office/officeart/2005/8/layout/hierarchy1"/>
    <dgm:cxn modelId="{1645725B-FB04-4DDD-8041-2BC474B2E9E0}" type="presParOf" srcId="{0E934F16-8941-405B-8601-29FC10B8D7A0}" destId="{940CC847-5B2B-4831-A167-B9F242FC0F5A}" srcOrd="0" destOrd="3" presId="urn:microsoft.com/office/officeart/2005/8/layout/hierarchy1"/>
    <dgm:cxn modelId="{50495573-0C06-4423-8DD4-083EC7B49D7A}" type="presParOf" srcId="{940CC847-5B2B-4831-A167-B9F242FC0F5A}" destId="{9BFD9D87-8C19-4DBE-8296-0309769DBFD0}" srcOrd="0" destOrd="0" presId="urn:microsoft.com/office/officeart/2005/8/layout/hierarchy1"/>
    <dgm:cxn modelId="{8691B322-83F7-4B7C-A279-C53DDE178011}" type="presParOf" srcId="{940CC847-5B2B-4831-A167-B9F242FC0F5A}" destId="{C9EEDAB6-9D89-4307-9A78-74562B5413C5}" srcOrd="1" destOrd="0" presId="urn:microsoft.com/office/officeart/2005/8/layout/hierarchy1"/>
    <dgm:cxn modelId="{AE82892C-A796-4F0C-B768-CFF8A4C16ECB}" type="presOf" srcId="{A05D3806-5723-4FF6-989A-CFBBE505DD4B}" destId="{C9EEDAB6-9D89-4307-9A78-74562B5413C5}" srcOrd="0" destOrd="0" presId="urn:microsoft.com/office/officeart/2005/8/layout/hierarchy1"/>
    <dgm:cxn modelId="{B356912D-BD0C-4DA4-8485-2F02C7E2376C}" type="presParOf" srcId="{0E934F16-8941-405B-8601-29FC10B8D7A0}" destId="{2D93EB03-7AEA-4FDD-B804-687235FEF6BB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09685" cy="3576320"/>
        <a:chOff x="0" y="0"/>
        <a:chExt cx="8909685" cy="3576320"/>
      </a:xfrm>
    </dsp:grpSpPr>
    <dsp:sp modelId="{09E7BBA0-5F8D-4D96-A214-A0567596BDAF}">
      <dsp:nvSpPr>
        <dsp:cNvPr id="5" name="Freeform 4"/>
        <dsp:cNvSpPr/>
      </dsp:nvSpPr>
      <dsp:spPr bwMode="white">
        <a:xfrm>
          <a:off x="3025029" y="1362493"/>
          <a:ext cx="1310662" cy="624947"/>
        </a:xfrm>
        <a:custGeom>
          <a:avLst/>
          <a:gdLst/>
          <a:ahLst/>
          <a:cxnLst/>
          <a:pathLst>
            <a:path w="2064" h="984">
              <a:moveTo>
                <a:pt x="2064" y="0"/>
              </a:moveTo>
              <a:lnTo>
                <a:pt x="2064" y="797"/>
              </a:lnTo>
              <a:lnTo>
                <a:pt x="0" y="797"/>
              </a:lnTo>
              <a:lnTo>
                <a:pt x="0" y="98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3025029" y="1362493"/>
        <a:ext cx="1310662" cy="624947"/>
      </dsp:txXfrm>
    </dsp:sp>
    <dsp:sp modelId="{558A19F4-A64F-40E5-82A0-E8FA6D0D2F35}">
      <dsp:nvSpPr>
        <dsp:cNvPr id="14" name="Freeform 13"/>
        <dsp:cNvSpPr/>
      </dsp:nvSpPr>
      <dsp:spPr bwMode="white">
        <a:xfrm>
          <a:off x="4335691" y="1362493"/>
          <a:ext cx="1310662" cy="624947"/>
        </a:xfrm>
        <a:custGeom>
          <a:avLst/>
          <a:gdLst/>
          <a:ahLst/>
          <a:cxnLst/>
          <a:pathLst>
            <a:path w="2064" h="984">
              <a:moveTo>
                <a:pt x="0" y="0"/>
              </a:moveTo>
              <a:lnTo>
                <a:pt x="0" y="797"/>
              </a:lnTo>
              <a:lnTo>
                <a:pt x="2064" y="797"/>
              </a:lnTo>
              <a:lnTo>
                <a:pt x="2064" y="98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335691" y="1362493"/>
        <a:ext cx="1310662" cy="624947"/>
      </dsp:txXfrm>
    </dsp:sp>
    <dsp:sp modelId="{5CB9CF2E-F8C1-427A-832C-73E3C9485AF5}">
      <dsp:nvSpPr>
        <dsp:cNvPr id="3" name="Rounded Rectangle 2"/>
        <dsp:cNvSpPr/>
      </dsp:nvSpPr>
      <dsp:spPr bwMode="white">
        <a:xfrm>
          <a:off x="3263332" y="596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63332" y="596"/>
        <a:ext cx="2144720" cy="1361897"/>
      </dsp:txXfrm>
    </dsp:sp>
    <dsp:sp modelId="{9EA914DE-A312-4852-926F-356E365C8677}">
      <dsp:nvSpPr>
        <dsp:cNvPr id="4" name="Rounded Rectangle 3"/>
        <dsp:cNvSpPr/>
      </dsp:nvSpPr>
      <dsp:spPr bwMode="white">
        <a:xfrm>
          <a:off x="3501634" y="226983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Semaphore</a:t>
          </a:r>
          <a:endParaRPr lang="en-US">
            <a:solidFill>
              <a:schemeClr val="dk1"/>
            </a:solidFill>
          </a:endParaRPr>
        </a:p>
      </dsp:txBody>
      <dsp:txXfrm>
        <a:off x="3501634" y="226983"/>
        <a:ext cx="2144720" cy="1361897"/>
      </dsp:txXfrm>
    </dsp:sp>
    <dsp:sp modelId="{A34195EE-C43D-4F9B-A621-CBE3CC21780D}">
      <dsp:nvSpPr>
        <dsp:cNvPr id="6" name="Rounded Rectangle 5"/>
        <dsp:cNvSpPr/>
      </dsp:nvSpPr>
      <dsp:spPr bwMode="white">
        <a:xfrm>
          <a:off x="1952670" y="1987440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952670" y="1987440"/>
        <a:ext cx="2144720" cy="1361897"/>
      </dsp:txXfrm>
    </dsp:sp>
    <dsp:sp modelId="{0EA44707-A464-4EC8-A803-F76ACC6D424E}">
      <dsp:nvSpPr>
        <dsp:cNvPr id="7" name="Rounded Rectangle 6"/>
        <dsp:cNvSpPr/>
      </dsp:nvSpPr>
      <dsp:spPr bwMode="white">
        <a:xfrm>
          <a:off x="2190972" y="2213827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Binary </a:t>
          </a:r>
          <a:endParaRPr lang="en-US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(0, 1)</a:t>
          </a:r>
          <a:endParaRPr lang="en-US">
            <a:solidFill>
              <a:schemeClr val="dk1"/>
            </a:solidFill>
          </a:endParaRPr>
        </a:p>
      </dsp:txBody>
      <dsp:txXfrm>
        <a:off x="2190972" y="2213827"/>
        <a:ext cx="2144720" cy="1361897"/>
      </dsp:txXfrm>
    </dsp:sp>
    <dsp:sp modelId="{9BFD9D87-8C19-4DBE-8296-0309769DBFD0}">
      <dsp:nvSpPr>
        <dsp:cNvPr id="15" name="Rounded Rectangle 14"/>
        <dsp:cNvSpPr/>
      </dsp:nvSpPr>
      <dsp:spPr bwMode="white">
        <a:xfrm>
          <a:off x="4573994" y="1987440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573994" y="1987440"/>
        <a:ext cx="2144720" cy="1361897"/>
      </dsp:txXfrm>
    </dsp:sp>
    <dsp:sp modelId="{C9EEDAB6-9D89-4307-9A78-74562B5413C5}">
      <dsp:nvSpPr>
        <dsp:cNvPr id="16" name="Rounded Rectangle 15"/>
        <dsp:cNvSpPr/>
      </dsp:nvSpPr>
      <dsp:spPr bwMode="white">
        <a:xfrm>
          <a:off x="4812296" y="2213827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Counting</a:t>
          </a:r>
          <a:endParaRPr lang="en-US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(-infinity to +infinity)</a:t>
          </a:r>
          <a:endParaRPr lang="en-US">
            <a:solidFill>
              <a:schemeClr val="dk1"/>
            </a:solidFill>
          </a:endParaRPr>
        </a:p>
      </dsp:txBody>
      <dsp:txXfrm>
        <a:off x="4812296" y="2213827"/>
        <a:ext cx="2144720" cy="136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Semaphore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9150" y="407670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  check and want to access CS , it come after running its entry code</a:t>
            </a:r>
            <a:endParaRPr lang="en-US"/>
          </a:p>
          <a:p>
            <a:r>
              <a:rPr lang="en-US"/>
              <a:t> from where s =0 which means P2 can get access 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26355" y="4415155"/>
            <a:ext cx="485775" cy="77406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5715" y="312039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202805" y="190500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558530" y="39985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Whenever P2 terminate its execution from  CS it execute its exit code, So s=1 again which mean CS is blank for taking other process. 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797675" y="190500"/>
            <a:ext cx="5107305" cy="299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if(s&lt;=0)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select process from suspended list Wake up()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350260" y="5359400"/>
            <a:ext cx="5283200" cy="3683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/>
              <a:t>So Mutual Exclusive condition is satisfied here.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P2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P2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P3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P3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680835" y="51295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P4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680835" y="51295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P4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It is intoduce by DiJisktra in 1956</a:t>
            </a:r>
            <a:endParaRPr lang="en-US" sz="2800"/>
          </a:p>
          <a:p>
            <a:r>
              <a:rPr lang="en-US" sz="2800"/>
              <a:t>Semaphore is an integer variable which is used in mutual exclusive manner by various concurrent cooperative processes in order to acheived process syncronization</a:t>
            </a:r>
            <a:endParaRPr lang="en-US" sz="2800"/>
          </a:p>
        </p:txBody>
      </p:sp>
      <p:graphicFrame>
        <p:nvGraphicFramePr>
          <p:cNvPr id="4" name="Diagram 3"/>
          <p:cNvGraphicFramePr/>
          <p:nvPr/>
        </p:nvGraphicFramePr>
        <p:xfrm>
          <a:off x="2078355" y="2983230"/>
          <a:ext cx="8909685" cy="357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P5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P5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923530" y="605663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24" name="Oval 23"/>
          <p:cNvSpPr/>
          <p:nvPr/>
        </p:nvSpPr>
        <p:spPr>
          <a:xfrm>
            <a:off x="711009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P6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923530" y="605663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3326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P6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try to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8339455" y="773430"/>
            <a:ext cx="368046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548120" y="190500"/>
            <a:ext cx="2797810" cy="624840"/>
          </a:xfrm>
          <a:prstGeom prst="curvedDownArrow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7985" y="4243705"/>
            <a:ext cx="3091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Whenever s=-1   that process who is responsible for this. that process send to suspended list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3326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1206480" y="81534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P7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try to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7165340" y="773430"/>
            <a:ext cx="485521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548120" y="190500"/>
            <a:ext cx="2797810" cy="624840"/>
          </a:xfrm>
          <a:prstGeom prst="curvedDownArrow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7985" y="4243705"/>
            <a:ext cx="3091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Whenever s=-1   that process who is responsible for this. that process send to suspended list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247630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55045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823325" y="60680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8413115" y="4685665"/>
            <a:ext cx="3091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here negative value  indicate how many  process in suspended list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r>
              <a:rPr lang="en-US">
                <a:sym typeface="+mn-ea"/>
              </a:rPr>
              <a:t>s++; 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complete its execution </a:t>
            </a:r>
            <a:endParaRPr lang="en-US"/>
          </a:p>
          <a:p>
            <a:pPr algn="ctr"/>
            <a:r>
              <a:rPr lang="en-US"/>
              <a:t>it pass with exit code </a:t>
            </a:r>
            <a:endParaRPr lang="en-US"/>
          </a:p>
          <a:p>
            <a:pPr algn="ctr"/>
            <a:r>
              <a:rPr lang="en-US"/>
              <a:t>it increse s vale by 1</a:t>
            </a:r>
            <a:endParaRPr lang="en-US"/>
          </a:p>
          <a:p>
            <a:pPr algn="ctr"/>
            <a:r>
              <a:rPr lang="en-US"/>
              <a:t>and trelease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7165340" y="773430"/>
            <a:ext cx="485521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247630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55045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sp>
        <p:nvSpPr>
          <p:cNvPr id="33" name="Text Box 32"/>
          <p:cNvSpPr txBox="1"/>
          <p:nvPr/>
        </p:nvSpPr>
        <p:spPr>
          <a:xfrm>
            <a:off x="609600" y="108521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Reverse process Start</a:t>
            </a:r>
            <a:endParaRPr lang="en-US" sz="2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P(S)</a:t>
            </a:r>
            <a:endParaRPr lang="en-US" b="1"/>
          </a:p>
          <a:p>
            <a:pPr algn="ctr"/>
            <a:r>
              <a:rPr lang="en-US" b="1"/>
              <a:t>V(S)</a:t>
            </a:r>
            <a:endParaRPr lang="en-US" b="1"/>
          </a:p>
          <a:p>
            <a:pPr algn="ctr"/>
            <a:r>
              <a:rPr lang="en-US" b="1">
                <a:sym typeface="+mn-ea"/>
              </a:rPr>
              <a:t>s++; 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 check s&lt;=0</a:t>
            </a:r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complete its execution </a:t>
            </a:r>
            <a:endParaRPr lang="en-US"/>
          </a:p>
          <a:p>
            <a:pPr algn="ctr"/>
            <a:r>
              <a:rPr lang="en-US"/>
              <a:t>it pass with exit code </a:t>
            </a:r>
            <a:endParaRPr lang="en-US"/>
          </a:p>
          <a:p>
            <a:pPr algn="ctr"/>
            <a:r>
              <a:rPr lang="en-US"/>
              <a:t>it increse s vale by 1</a:t>
            </a:r>
            <a:endParaRPr lang="en-US"/>
          </a:p>
          <a:p>
            <a:pPr algn="ctr"/>
            <a:r>
              <a:rPr lang="en-US"/>
              <a:t>and release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524250" y="38722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7165340" y="773430"/>
            <a:ext cx="485521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88965" y="53657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55045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sp>
        <p:nvSpPr>
          <p:cNvPr id="33" name="Text Box 32"/>
          <p:cNvSpPr txBox="1"/>
          <p:nvPr/>
        </p:nvSpPr>
        <p:spPr>
          <a:xfrm>
            <a:off x="609600" y="108521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Reverse process Start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161290" y="471741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At the same time semaphore look suspended list and kick out one process  into ready que to give it a chance to get access CS again 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P(S)</a:t>
            </a:r>
            <a:endParaRPr lang="en-US" b="1"/>
          </a:p>
          <a:p>
            <a:pPr algn="ctr"/>
            <a:r>
              <a:rPr lang="en-US" b="1"/>
              <a:t>V(S)</a:t>
            </a:r>
            <a:endParaRPr lang="en-US" b="1"/>
          </a:p>
          <a:p>
            <a:pPr algn="ctr"/>
            <a:r>
              <a:rPr lang="en-US" b="1">
                <a:sym typeface="+mn-ea"/>
              </a:rPr>
              <a:t>s++; 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 check s&lt;=0</a:t>
            </a:r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P2 complete its execution </a:t>
            </a:r>
            <a:endParaRPr lang="en-US"/>
          </a:p>
          <a:p>
            <a:pPr algn="ctr"/>
            <a:r>
              <a:rPr lang="en-US"/>
              <a:t>it pass with exit code </a:t>
            </a:r>
            <a:endParaRPr lang="en-US"/>
          </a:p>
          <a:p>
            <a:pPr algn="ctr"/>
            <a:r>
              <a:rPr lang="en-US"/>
              <a:t>it increse s vale by 1</a:t>
            </a:r>
            <a:endParaRPr lang="en-US"/>
          </a:p>
          <a:p>
            <a:pPr algn="ctr"/>
            <a:r>
              <a:rPr lang="en-US"/>
              <a:t>and release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524250" y="38722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00220" y="370840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9114155" y="773430"/>
            <a:ext cx="2906395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39385" y="53657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38240" y="53657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sp>
        <p:nvSpPr>
          <p:cNvPr id="33" name="Text Box 32"/>
          <p:cNvSpPr txBox="1"/>
          <p:nvPr/>
        </p:nvSpPr>
        <p:spPr>
          <a:xfrm>
            <a:off x="609600" y="108521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Reverse process Start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161290" y="471741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At the same time semaphore look suspended list and kick out one process  into ready que to give it a chance to get access CS again  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413115" y="4685665"/>
            <a:ext cx="3091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here zero value  indicate no process  is in suspended list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Binary Semaphore (0,1)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Two operations</a:t>
            </a:r>
            <a:endParaRPr lang="en-US"/>
          </a:p>
          <a:p>
            <a:r>
              <a:rPr lang="en-US"/>
              <a:t>P(S) Down, Sleep, Wait</a:t>
            </a:r>
            <a:endParaRPr lang="en-US"/>
          </a:p>
          <a:p>
            <a:r>
              <a:rPr lang="en-US"/>
              <a:t>V(S) Up, Wake-up, Signal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914650" y="3515360"/>
            <a:ext cx="3408680" cy="1721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P(semaphore s)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while(s==0);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659245" y="3422650"/>
            <a:ext cx="3408680" cy="1721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988685" y="1515745"/>
            <a:ext cx="5107305" cy="299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if(s&lt;=0)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select process from suspended list Wake up()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764540" y="1515745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20165" y="467106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09385" y="467106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Binary Semaphore 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345630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011295" y="2294255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  come and want to access CS , it come after running its entry code</a:t>
            </a:r>
            <a:endParaRPr lang="en-US"/>
          </a:p>
          <a:p>
            <a:r>
              <a:rPr lang="en-US"/>
              <a:t> from where s decrease 1 and beome 0 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202805" y="190500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4425" y="4361815"/>
            <a:ext cx="889635" cy="7277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734300" y="312039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  come and want to access CS , it come after running its entry code</a:t>
            </a:r>
            <a:endParaRPr lang="en-US"/>
          </a:p>
          <a:p>
            <a:r>
              <a:rPr lang="en-US"/>
              <a:t> from where s decrease 1 and beome 0 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4425" y="4361815"/>
            <a:ext cx="889635" cy="7277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734300" y="312039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  come and want to access CS , it come after running its entry code</a:t>
            </a:r>
            <a:endParaRPr lang="en-US"/>
          </a:p>
          <a:p>
            <a:r>
              <a:rPr lang="en-US"/>
              <a:t> from where s =0. Whenever s remain 0 nobody can enter in CS. They have to wait 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4425" y="4361815"/>
            <a:ext cx="889635" cy="7277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7202805" y="190500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22725" y="184404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4783455" y="2054860"/>
            <a:ext cx="808990" cy="554990"/>
          </a:xfrm>
          <a:prstGeom prst="mathMultiply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558530" y="39985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Whenever P1 terminate its execution from  CS it execute its exit code, So s=1. This time P2 can get access of CS. 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797675" y="190500"/>
            <a:ext cx="5107305" cy="299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if(s&lt;=0)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select process from suspended list Wake up()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9150" y="407670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  check and want to access CS , it come after running its entry code</a:t>
            </a:r>
            <a:endParaRPr lang="en-US"/>
          </a:p>
          <a:p>
            <a:r>
              <a:rPr lang="en-US"/>
              <a:t> from where s =1 which means P2 can get access 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22725" y="184404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600700" y="4415155"/>
            <a:ext cx="485775" cy="77406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5766</Words>
  <Application>WPS Presentation</Application>
  <PresentationFormat>Widescreen</PresentationFormat>
  <Paragraphs>832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Semaphore</vt:lpstr>
      <vt:lpstr>Semaphore</vt:lpstr>
      <vt:lpstr>Binary Semaphore (0,1)</vt:lpstr>
      <vt:lpstr>PowerPoint 演示文稿</vt:lpstr>
      <vt:lpstr>Binary Semaphore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Dell</dc:creator>
  <cp:lastModifiedBy>Dell</cp:lastModifiedBy>
  <cp:revision>5</cp:revision>
  <dcterms:created xsi:type="dcterms:W3CDTF">2021-05-30T17:03:00Z</dcterms:created>
  <dcterms:modified xsi:type="dcterms:W3CDTF">2021-06-10T03:02:39Z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