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257" r:id="rId2"/>
    <p:sldId id="346" r:id="rId3"/>
    <p:sldId id="347" r:id="rId4"/>
    <p:sldId id="348" r:id="rId5"/>
    <p:sldId id="349" r:id="rId6"/>
    <p:sldId id="258" r:id="rId7"/>
    <p:sldId id="259" r:id="rId8"/>
    <p:sldId id="260" r:id="rId9"/>
    <p:sldId id="261" r:id="rId10"/>
    <p:sldId id="262" r:id="rId11"/>
    <p:sldId id="263" r:id="rId12"/>
    <p:sldId id="264" r:id="rId13"/>
    <p:sldId id="350" r:id="rId14"/>
    <p:sldId id="265" r:id="rId15"/>
    <p:sldId id="267" r:id="rId16"/>
    <p:sldId id="268" r:id="rId17"/>
    <p:sldId id="269" r:id="rId18"/>
    <p:sldId id="270" r:id="rId19"/>
    <p:sldId id="271" r:id="rId20"/>
    <p:sldId id="272" r:id="rId21"/>
    <p:sldId id="273" r:id="rId22"/>
    <p:sldId id="274" r:id="rId23"/>
    <p:sldId id="275" r:id="rId24"/>
    <p:sldId id="276" r:id="rId25"/>
    <p:sldId id="279" r:id="rId26"/>
    <p:sldId id="280" r:id="rId27"/>
    <p:sldId id="282" r:id="rId28"/>
    <p:sldId id="283" r:id="rId29"/>
    <p:sldId id="284" r:id="rId30"/>
    <p:sldId id="288" r:id="rId31"/>
    <p:sldId id="289" r:id="rId32"/>
    <p:sldId id="290" r:id="rId33"/>
    <p:sldId id="334" r:id="rId34"/>
    <p:sldId id="340" r:id="rId35"/>
    <p:sldId id="341" r:id="rId36"/>
    <p:sldId id="342" r:id="rId37"/>
    <p:sldId id="343" r:id="rId38"/>
    <p:sldId id="344" r:id="rId39"/>
    <p:sldId id="345" r:id="rId40"/>
    <p:sldId id="351" r:id="rId41"/>
    <p:sldId id="352" r:id="rId42"/>
    <p:sldId id="35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B567A4-9F02-48B7-99E0-8FEC61489CE6}" type="datetimeFigureOut">
              <a:rPr lang="en-US" smtClean="0"/>
              <a:pPr/>
              <a:t>6/16/2021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F177B8-519E-4559-95A8-B38B00F9A230}" type="slidenum">
              <a:rPr lang="en-US" smtClean="0"/>
              <a:pPr/>
              <a:t>‹#›</a:t>
            </a:fld>
            <a:endParaRPr lang="en-US"/>
          </a:p>
        </p:txBody>
      </p:sp>
    </p:spTree>
    <p:extLst>
      <p:ext uri="{BB962C8B-B14F-4D97-AF65-F5344CB8AC3E}">
        <p14:creationId xmlns:p14="http://schemas.microsoft.com/office/powerpoint/2010/main" val="121892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E209E-BD9E-4A62-AED5-17F28CACC538}" type="slidenum">
              <a:rPr lang="en-US"/>
              <a:pPr/>
              <a:t>39</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564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B7001-2C58-487C-8BCE-FCD0FB5AF5EF}"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B7001-2C58-487C-8BCE-FCD0FB5AF5EF}"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B7001-2C58-487C-8BCE-FCD0FB5AF5EF}"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685800" y="1066800"/>
            <a:ext cx="3848100" cy="4876800"/>
          </a:xfrm>
        </p:spPr>
        <p:txBody>
          <a:bodyPr/>
          <a:lstStyle/>
          <a:p>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B7001-2C58-487C-8BCE-FCD0FB5AF5EF}"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DB7001-2C58-487C-8BCE-FCD0FB5AF5EF}"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B7001-2C58-487C-8BCE-FCD0FB5AF5EF}"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B7001-2C58-487C-8BCE-FCD0FB5AF5EF}"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DB7001-2C58-487C-8BCE-FCD0FB5AF5EF}"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B7001-2C58-487C-8BCE-FCD0FB5AF5EF}" type="datetimeFigureOut">
              <a:rPr lang="en-US" smtClean="0"/>
              <a:pPr/>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B7001-2C58-487C-8BCE-FCD0FB5AF5EF}"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B7001-2C58-487C-8BCE-FCD0FB5AF5EF}"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595C-756F-4A4E-9DD0-5CB26C6074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B7001-2C58-487C-8BCE-FCD0FB5AF5EF}" type="datetimeFigureOut">
              <a:rPr lang="en-US" smtClean="0"/>
              <a:pPr/>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595C-756F-4A4E-9DD0-5CB26C6074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b="1" dirty="0"/>
              <a:t>Software Design</a:t>
            </a:r>
            <a:endParaRPr lang="en-US" dirty="0"/>
          </a:p>
        </p:txBody>
      </p:sp>
      <p:sp>
        <p:nvSpPr>
          <p:cNvPr id="205827" name="Rectangle 3"/>
          <p:cNvSpPr>
            <a:spLocks noChangeArrowheads="1"/>
          </p:cNvSpPr>
          <p:nvPr/>
        </p:nvSpPr>
        <p:spPr bwMode="auto">
          <a:xfrm>
            <a:off x="685800" y="2743200"/>
            <a:ext cx="7772400" cy="1143000"/>
          </a:xfrm>
          <a:prstGeom prst="rect">
            <a:avLst/>
          </a:prstGeom>
          <a:noFill/>
          <a:ln w="9525">
            <a:noFill/>
            <a:miter lim="800000"/>
            <a:headEnd/>
            <a:tailEnd/>
          </a:ln>
          <a:effectLst/>
        </p:spPr>
        <p:txBody>
          <a:bodyPr anchor="ctr"/>
          <a:lstStyle/>
          <a:p>
            <a:pPr algn="ctr"/>
            <a:r>
              <a:rPr lang="en-US" sz="4400" b="1" i="1">
                <a:solidFill>
                  <a:schemeClr val="tx2"/>
                </a:solidFill>
              </a:rPr>
              <a:t>Static Modeling using the</a:t>
            </a:r>
            <a:br>
              <a:rPr lang="en-US" sz="4400" b="1" i="1">
                <a:solidFill>
                  <a:schemeClr val="tx2"/>
                </a:solidFill>
              </a:rPr>
            </a:br>
            <a:r>
              <a:rPr lang="en-US" sz="4400" b="1" i="1">
                <a:solidFill>
                  <a:schemeClr val="tx2"/>
                </a:solidFill>
              </a:rPr>
              <a:t>Unified Modeling Language (UML)</a:t>
            </a:r>
            <a:endParaRPr lang="en-US" sz="4400" i="1">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8722" name="Rectangle 2"/>
          <p:cNvSpPr>
            <a:spLocks noGrp="1" noChangeArrowheads="1"/>
          </p:cNvSpPr>
          <p:nvPr>
            <p:ph type="title"/>
          </p:nvPr>
        </p:nvSpPr>
        <p:spPr/>
        <p:txBody>
          <a:bodyPr>
            <a:normAutofit fontScale="90000"/>
          </a:bodyPr>
          <a:lstStyle/>
          <a:p>
            <a:r>
              <a:rPr lang="en-US"/>
              <a:t>Class Attributes (Cont’d)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8724"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 name      : String</a:t>
            </a:r>
          </a:p>
          <a:p>
            <a:r>
              <a:rPr lang="en-US"/>
              <a:t># address   : Address</a:t>
            </a:r>
          </a:p>
          <a:p>
            <a:r>
              <a:rPr lang="en-US"/>
              <a:t># birthdate : Date</a:t>
            </a:r>
          </a:p>
          <a:p>
            <a:r>
              <a:rPr lang="en-US"/>
              <a:t>/ age           : Date</a:t>
            </a:r>
          </a:p>
          <a:p>
            <a:r>
              <a:rPr lang="en-US"/>
              <a:t>- ssn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8726" name="Text Box 6"/>
          <p:cNvSpPr txBox="1">
            <a:spLocks noChangeArrowheads="1"/>
          </p:cNvSpPr>
          <p:nvPr/>
        </p:nvSpPr>
        <p:spPr bwMode="auto">
          <a:xfrm>
            <a:off x="3657600" y="2438400"/>
            <a:ext cx="3509487" cy="2862322"/>
          </a:xfrm>
          <a:prstGeom prst="rect">
            <a:avLst/>
          </a:prstGeom>
          <a:noFill/>
          <a:ln w="9525">
            <a:noFill/>
            <a:miter lim="800000"/>
            <a:headEnd/>
            <a:tailEnd/>
          </a:ln>
          <a:effectLst/>
        </p:spPr>
        <p:txBody>
          <a:bodyPr wrap="none">
            <a:spAutoFit/>
          </a:bodyPr>
          <a:lstStyle/>
          <a:p>
            <a:r>
              <a:rPr lang="en-US" sz="3600" dirty="0"/>
              <a:t>Attributes can be:</a:t>
            </a:r>
          </a:p>
          <a:p>
            <a:r>
              <a:rPr lang="en-US" sz="3600" dirty="0"/>
              <a:t>	+ public</a:t>
            </a:r>
          </a:p>
          <a:p>
            <a:r>
              <a:rPr lang="en-US" sz="3600" dirty="0"/>
              <a:t>	# protected</a:t>
            </a:r>
          </a:p>
          <a:p>
            <a:r>
              <a:rPr lang="en-US" sz="3600" dirty="0"/>
              <a:t>	- private</a:t>
            </a:r>
          </a:p>
          <a:p>
            <a:r>
              <a:rPr lang="en-US" sz="3600" dirty="0"/>
              <a:t>	/ derived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9746" name="Rectangle 2"/>
          <p:cNvSpPr>
            <a:spLocks noGrp="1" noChangeArrowheads="1"/>
          </p:cNvSpPr>
          <p:nvPr>
            <p:ph type="title"/>
          </p:nvPr>
        </p:nvSpPr>
        <p:spPr/>
        <p:txBody>
          <a:bodyPr>
            <a:normAutofit fontScale="90000"/>
          </a:bodyPr>
          <a:lstStyle/>
          <a:p>
            <a:r>
              <a:rPr lang="en-US"/>
              <a:t>Class Operations</a:t>
            </a:r>
          </a:p>
        </p:txBody>
      </p:sp>
      <p:grpSp>
        <p:nvGrpSpPr>
          <p:cNvPr id="2" name="Group 3"/>
          <p:cNvGrpSpPr>
            <a:grpSpLocks/>
          </p:cNvGrpSpPr>
          <p:nvPr/>
        </p:nvGrpSpPr>
        <p:grpSpPr bwMode="auto">
          <a:xfrm>
            <a:off x="685800" y="1676400"/>
            <a:ext cx="2438400" cy="41148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9750"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59751" name="Text Box 7"/>
          <p:cNvSpPr txBox="1">
            <a:spLocks noChangeArrowheads="1"/>
          </p:cNvSpPr>
          <p:nvPr/>
        </p:nvSpPr>
        <p:spPr bwMode="auto">
          <a:xfrm>
            <a:off x="3252194" y="2971800"/>
            <a:ext cx="5891806" cy="954107"/>
          </a:xfrm>
          <a:prstGeom prst="rect">
            <a:avLst/>
          </a:prstGeom>
          <a:noFill/>
          <a:ln w="9525">
            <a:noFill/>
            <a:miter lim="800000"/>
            <a:headEnd/>
            <a:tailEnd/>
          </a:ln>
          <a:effectLst/>
        </p:spPr>
        <p:txBody>
          <a:bodyPr wrap="none">
            <a:spAutoFit/>
          </a:bodyPr>
          <a:lstStyle/>
          <a:p>
            <a:r>
              <a:rPr lang="en-US" sz="2800" i="1" dirty="0"/>
              <a:t>Operations </a:t>
            </a:r>
            <a:r>
              <a:rPr lang="en-US" sz="2800" dirty="0"/>
              <a:t>describe the </a:t>
            </a:r>
            <a:r>
              <a:rPr lang="en-US" sz="2800" b="1" dirty="0">
                <a:solidFill>
                  <a:srgbClr val="FF0000"/>
                </a:solidFill>
              </a:rPr>
              <a:t>class behavior </a:t>
            </a:r>
          </a:p>
          <a:p>
            <a:r>
              <a:rPr lang="en-US" sz="2800" dirty="0"/>
              <a:t>and appear in the third compartment.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dirty="0"/>
              <a:t>Software Design (UML)</a:t>
            </a:r>
          </a:p>
        </p:txBody>
      </p:sp>
      <p:sp>
        <p:nvSpPr>
          <p:cNvPr id="160770" name="Rectangle 2"/>
          <p:cNvSpPr>
            <a:spLocks noGrp="1" noChangeArrowheads="1"/>
          </p:cNvSpPr>
          <p:nvPr>
            <p:ph type="title"/>
          </p:nvPr>
        </p:nvSpPr>
        <p:spPr/>
        <p:txBody>
          <a:bodyPr>
            <a:normAutofit fontScale="90000"/>
          </a:bodyPr>
          <a:lstStyle/>
          <a:p>
            <a:r>
              <a:rPr lang="en-US"/>
              <a:t>Class Operations (Cont’d)</a:t>
            </a:r>
          </a:p>
        </p:txBody>
      </p:sp>
      <p:grpSp>
        <p:nvGrpSpPr>
          <p:cNvPr id="2"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p:spPr>
          <p:txBody>
            <a:bodyPr wrap="none" anchor="ctr"/>
            <a:lstStyle/>
            <a:p>
              <a:pPr algn="ctr"/>
              <a:r>
                <a:rPr lang="en-US"/>
                <a:t>PhoneBook</a:t>
              </a:r>
            </a:p>
          </p:txBody>
        </p:sp>
        <p:sp>
          <p:nvSpPr>
            <p:cNvPr id="160773"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0774"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p:spPr>
          <p:txBody>
            <a:bodyPr wrap="none" anchor="ctr"/>
            <a:lstStyle/>
            <a:p>
              <a:r>
                <a:rPr lang="en-US" dirty="0" err="1"/>
                <a:t>newEntry</a:t>
              </a:r>
              <a:r>
                <a:rPr lang="en-US" dirty="0"/>
                <a:t> (n : Name, a : Address, p : </a:t>
              </a:r>
              <a:r>
                <a:rPr lang="en-US" dirty="0" err="1"/>
                <a:t>PhoneNumber</a:t>
              </a:r>
              <a:r>
                <a:rPr lang="en-US" dirty="0"/>
                <a:t>, d : Description)</a:t>
              </a:r>
            </a:p>
            <a:p>
              <a:r>
                <a:rPr lang="en-US" dirty="0" err="1"/>
                <a:t>getPhone</a:t>
              </a:r>
              <a:r>
                <a:rPr lang="en-US" dirty="0"/>
                <a:t> ( n : Name, a : Address) : </a:t>
              </a:r>
              <a:r>
                <a:rPr lang="en-US" dirty="0" err="1"/>
                <a:t>PhoneNumber</a:t>
              </a:r>
              <a:endParaRPr lang="en-US" dirty="0"/>
            </a:p>
          </p:txBody>
        </p:sp>
      </p:grpSp>
      <p:sp>
        <p:nvSpPr>
          <p:cNvPr id="160775" name="Text Box 7"/>
          <p:cNvSpPr txBox="1">
            <a:spLocks noChangeArrowheads="1"/>
          </p:cNvSpPr>
          <p:nvPr/>
        </p:nvSpPr>
        <p:spPr bwMode="auto">
          <a:xfrm>
            <a:off x="304800" y="4343400"/>
            <a:ext cx="8382000" cy="2062103"/>
          </a:xfrm>
          <a:prstGeom prst="rect">
            <a:avLst/>
          </a:prstGeom>
          <a:noFill/>
          <a:ln w="9525">
            <a:noFill/>
            <a:miter lim="800000"/>
            <a:headEnd/>
            <a:tailEnd/>
          </a:ln>
          <a:effectLst/>
        </p:spPr>
        <p:txBody>
          <a:bodyPr>
            <a:spAutoFit/>
          </a:bodyPr>
          <a:lstStyle/>
          <a:p>
            <a:r>
              <a:rPr lang="en-US" sz="3200" dirty="0"/>
              <a:t>You can specify an operation by stating its signature: listing the name, type, and default value of all parameters, and, in the case of functions, a return type.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3F7995E-9D2D-4C09-8B47-4CC01416096C}" type="slidenum">
              <a:rPr lang="en-US"/>
              <a:pPr/>
              <a:t>13</a:t>
            </a:fld>
            <a:endParaRPr lang="en-US"/>
          </a:p>
        </p:txBody>
      </p:sp>
      <p:sp>
        <p:nvSpPr>
          <p:cNvPr id="1404930" name="Rectangle 2"/>
          <p:cNvSpPr>
            <a:spLocks noGrp="1" noChangeArrowheads="1"/>
          </p:cNvSpPr>
          <p:nvPr>
            <p:ph type="title"/>
          </p:nvPr>
        </p:nvSpPr>
        <p:spPr/>
        <p:txBody>
          <a:bodyPr/>
          <a:lstStyle/>
          <a:p>
            <a:r>
              <a:rPr lang="en-US"/>
              <a:t>Class operations / methods</a:t>
            </a:r>
          </a:p>
        </p:txBody>
      </p:sp>
      <p:sp>
        <p:nvSpPr>
          <p:cNvPr id="1404931" name="Rectangle 3"/>
          <p:cNvSpPr>
            <a:spLocks noGrp="1" noChangeArrowheads="1"/>
          </p:cNvSpPr>
          <p:nvPr>
            <p:ph type="body" idx="1"/>
          </p:nvPr>
        </p:nvSpPr>
        <p:spPr/>
        <p:txBody>
          <a:bodyPr/>
          <a:lstStyle/>
          <a:p>
            <a:pPr>
              <a:tabLst>
                <a:tab pos="2054225" algn="l"/>
                <a:tab pos="2511425" algn="l"/>
              </a:tabLst>
            </a:pPr>
            <a:r>
              <a:rPr lang="en-US" sz="2000" dirty="0"/>
              <a:t>operations / methods </a:t>
            </a:r>
          </a:p>
          <a:p>
            <a:pPr lvl="1">
              <a:tabLst>
                <a:tab pos="2054225" algn="l"/>
                <a:tab pos="2511425" algn="l"/>
              </a:tabLst>
            </a:pPr>
            <a:r>
              <a:rPr lang="en-US" sz="1800" i="1" dirty="0"/>
              <a:t>visibility name</a:t>
            </a:r>
            <a:r>
              <a:rPr lang="en-US" sz="1800" dirty="0"/>
              <a:t> (</a:t>
            </a:r>
            <a:r>
              <a:rPr lang="en-US" sz="1800" i="1" dirty="0"/>
              <a:t>parameters</a:t>
            </a:r>
            <a:r>
              <a:rPr lang="en-US" sz="1800" dirty="0"/>
              <a:t>) : </a:t>
            </a:r>
            <a:r>
              <a:rPr lang="en-US" sz="1800" i="1" dirty="0" err="1"/>
              <a:t>return_type</a:t>
            </a:r>
            <a:endParaRPr lang="en-US" sz="1800" i="1" dirty="0"/>
          </a:p>
          <a:p>
            <a:pPr lvl="1">
              <a:tabLst>
                <a:tab pos="2054225" algn="l"/>
                <a:tab pos="2511425" algn="l"/>
              </a:tabLst>
            </a:pPr>
            <a:endParaRPr lang="en-US" sz="1800" dirty="0"/>
          </a:p>
          <a:p>
            <a:pPr lvl="1">
              <a:tabLst>
                <a:tab pos="2054225" algn="l"/>
                <a:tab pos="2511425" algn="l"/>
              </a:tabLst>
            </a:pPr>
            <a:r>
              <a:rPr lang="en-US" sz="1800" dirty="0"/>
              <a:t>visibility:	+	public</a:t>
            </a:r>
            <a:br>
              <a:rPr lang="en-US" sz="1800" dirty="0"/>
            </a:br>
            <a:r>
              <a:rPr lang="en-US" sz="1800" dirty="0"/>
              <a:t>	#	protected</a:t>
            </a:r>
            <a:br>
              <a:rPr lang="en-US" sz="1800" dirty="0"/>
            </a:br>
            <a:r>
              <a:rPr lang="en-US" sz="1800" dirty="0"/>
              <a:t>	-	private</a:t>
            </a:r>
            <a:br>
              <a:rPr lang="en-US" sz="1800" dirty="0"/>
            </a:br>
            <a:r>
              <a:rPr lang="en-US" sz="1800" dirty="0"/>
              <a:t>	~	package (default)</a:t>
            </a:r>
          </a:p>
          <a:p>
            <a:pPr lvl="1">
              <a:tabLst>
                <a:tab pos="2054225" algn="l"/>
                <a:tab pos="2511425" algn="l"/>
              </a:tabLst>
            </a:pPr>
            <a:r>
              <a:rPr lang="en-US" sz="1800" dirty="0"/>
              <a:t>underline </a:t>
            </a:r>
            <a:r>
              <a:rPr lang="en-US" sz="1800" u="sng" dirty="0"/>
              <a:t>static methods</a:t>
            </a:r>
            <a:endParaRPr lang="en-US" sz="1800" dirty="0"/>
          </a:p>
          <a:p>
            <a:pPr lvl="1">
              <a:tabLst>
                <a:tab pos="2054225" algn="l"/>
                <a:tab pos="2511425" algn="l"/>
              </a:tabLst>
            </a:pPr>
            <a:r>
              <a:rPr lang="en-US" sz="1800" dirty="0"/>
              <a:t>parameter types listed as (name: type)</a:t>
            </a:r>
          </a:p>
          <a:p>
            <a:pPr lvl="1">
              <a:tabLst>
                <a:tab pos="2054225" algn="l"/>
                <a:tab pos="2511425" algn="l"/>
              </a:tabLst>
            </a:pPr>
            <a:r>
              <a:rPr lang="en-US" sz="1800" dirty="0"/>
              <a:t>omit </a:t>
            </a:r>
            <a:r>
              <a:rPr lang="en-US" sz="1800" i="1" dirty="0" err="1"/>
              <a:t>return_type</a:t>
            </a:r>
            <a:r>
              <a:rPr lang="en-US" sz="1800" dirty="0"/>
              <a:t> on constructors and</a:t>
            </a:r>
            <a:br>
              <a:rPr lang="en-US" sz="1800" dirty="0"/>
            </a:br>
            <a:r>
              <a:rPr lang="en-US" sz="1800" dirty="0"/>
              <a:t>when return type is void</a:t>
            </a:r>
          </a:p>
          <a:p>
            <a:pPr lvl="1">
              <a:tabLst>
                <a:tab pos="2054225" algn="l"/>
                <a:tab pos="2511425" algn="l"/>
              </a:tabLst>
            </a:pPr>
            <a:endParaRPr lang="en-US" sz="1800" dirty="0"/>
          </a:p>
          <a:p>
            <a:pPr lvl="1">
              <a:tabLst>
                <a:tab pos="2054225" algn="l"/>
                <a:tab pos="2511425" algn="l"/>
              </a:tabLst>
            </a:pPr>
            <a:r>
              <a:rPr lang="en-US" sz="1800" dirty="0"/>
              <a:t>method example:</a:t>
            </a:r>
            <a:br>
              <a:rPr lang="en-US" sz="1800" dirty="0"/>
            </a:br>
            <a:r>
              <a:rPr lang="en-US" sz="1800" b="1" dirty="0">
                <a:solidFill>
                  <a:srgbClr val="FF0000"/>
                </a:solidFill>
              </a:rPr>
              <a:t>+ distance(p1: Point, p2: Point): double </a:t>
            </a:r>
          </a:p>
        </p:txBody>
      </p:sp>
      <p:pic>
        <p:nvPicPr>
          <p:cNvPr id="1404932" name="Picture 4" descr="static-members"/>
          <p:cNvPicPr>
            <a:picLocks noChangeAspect="1" noChangeArrowheads="1"/>
          </p:cNvPicPr>
          <p:nvPr/>
        </p:nvPicPr>
        <p:blipFill>
          <a:blip r:embed="rId2" cstate="print"/>
          <a:srcRect l="1646" t="4167" r="64938" b="16280"/>
          <a:stretch>
            <a:fillRect/>
          </a:stretch>
        </p:blipFill>
        <p:spPr bwMode="auto">
          <a:xfrm>
            <a:off x="6477000" y="4038600"/>
            <a:ext cx="2546350" cy="2606675"/>
          </a:xfrm>
          <a:prstGeom prst="rect">
            <a:avLst/>
          </a:prstGeom>
          <a:noFill/>
          <a:ln w="9525">
            <a:noFill/>
            <a:miter lim="800000"/>
            <a:headEnd/>
            <a:tailEnd/>
          </a:ln>
        </p:spPr>
      </p:pic>
      <p:pic>
        <p:nvPicPr>
          <p:cNvPr id="1404933" name="Picture 5"/>
          <p:cNvPicPr>
            <a:picLocks noChangeAspect="1" noChangeArrowheads="1"/>
          </p:cNvPicPr>
          <p:nvPr/>
        </p:nvPicPr>
        <p:blipFill>
          <a:blip r:embed="rId3" cstate="print"/>
          <a:srcRect/>
          <a:stretch>
            <a:fillRect/>
          </a:stretch>
        </p:blipFill>
        <p:spPr bwMode="auto">
          <a:xfrm>
            <a:off x="6019800" y="2155825"/>
            <a:ext cx="2976563" cy="1727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0"/>
          </p:nvPr>
        </p:nvSpPr>
        <p:spPr/>
        <p:txBody>
          <a:bodyPr/>
          <a:lstStyle/>
          <a:p>
            <a:r>
              <a:rPr lang="en-US"/>
              <a:t>Software Design (UML)</a:t>
            </a:r>
          </a:p>
        </p:txBody>
      </p:sp>
      <p:sp>
        <p:nvSpPr>
          <p:cNvPr id="161794" name="Rectangle 2"/>
          <p:cNvSpPr>
            <a:spLocks noGrp="1" noChangeArrowheads="1"/>
          </p:cNvSpPr>
          <p:nvPr>
            <p:ph type="title"/>
          </p:nvPr>
        </p:nvSpPr>
        <p:spPr/>
        <p:txBody>
          <a:bodyPr>
            <a:normAutofit fontScale="90000"/>
          </a:bodyPr>
          <a:lstStyle/>
          <a:p>
            <a:r>
              <a:rPr lang="en-US"/>
              <a:t>Depicting Classes</a:t>
            </a:r>
          </a:p>
        </p:txBody>
      </p:sp>
      <p:grpSp>
        <p:nvGrpSpPr>
          <p:cNvPr id="2" name="Group 3"/>
          <p:cNvGrpSpPr>
            <a:grpSpLocks/>
          </p:cNvGrpSpPr>
          <p:nvPr/>
        </p:nvGrpSpPr>
        <p:grpSpPr bwMode="auto">
          <a:xfrm>
            <a:off x="6248400" y="2133600"/>
            <a:ext cx="2438400" cy="3581400"/>
            <a:chOff x="3936" y="1296"/>
            <a:chExt cx="1536" cy="2256"/>
          </a:xfrm>
        </p:grpSpPr>
        <p:sp>
          <p:nvSpPr>
            <p:cNvPr id="161796"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797"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birthdate : Date</a:t>
              </a:r>
            </a:p>
            <a:p>
              <a:r>
                <a:rPr lang="en-US"/>
                <a:t>ssn          : Id</a:t>
              </a:r>
            </a:p>
          </p:txBody>
        </p:sp>
        <p:sp>
          <p:nvSpPr>
            <p:cNvPr id="161798"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61799" name="Text Box 7"/>
          <p:cNvSpPr txBox="1">
            <a:spLocks noChangeArrowheads="1"/>
          </p:cNvSpPr>
          <p:nvPr/>
        </p:nvSpPr>
        <p:spPr bwMode="auto">
          <a:xfrm>
            <a:off x="381000" y="1219200"/>
            <a:ext cx="8348663" cy="822325"/>
          </a:xfrm>
          <a:prstGeom prst="rect">
            <a:avLst/>
          </a:prstGeom>
          <a:noFill/>
          <a:ln w="9525">
            <a:noFill/>
            <a:miter lim="800000"/>
            <a:headEnd/>
            <a:tailEnd/>
          </a:ln>
          <a:effectLst/>
        </p:spPr>
        <p:txBody>
          <a:bodyPr>
            <a:spAutoFit/>
          </a:bodyPr>
          <a:lstStyle/>
          <a:p>
            <a:r>
              <a:rPr lang="en-US"/>
              <a:t>When drawing a class, you needn’t 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grpSp>
        <p:nvGrpSpPr>
          <p:cNvPr id="3" name="Group 9"/>
          <p:cNvGrpSpPr>
            <a:grpSpLocks/>
          </p:cNvGrpSpPr>
          <p:nvPr/>
        </p:nvGrpSpPr>
        <p:grpSpPr bwMode="auto">
          <a:xfrm>
            <a:off x="533400" y="3276600"/>
            <a:ext cx="2438400" cy="2438400"/>
            <a:chOff x="288" y="2400"/>
            <a:chExt cx="1536" cy="1536"/>
          </a:xfrm>
        </p:grpSpPr>
        <p:sp>
          <p:nvSpPr>
            <p:cNvPr id="161802"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3"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p:spPr>
          <p:txBody>
            <a:bodyPr wrap="none" anchor="ctr"/>
            <a:lstStyle/>
            <a:p>
              <a:pPr algn="ctr"/>
              <a:r>
                <a:rPr lang="en-US"/>
                <a:t>name</a:t>
              </a:r>
            </a:p>
            <a:p>
              <a:pPr algn="ctr"/>
              <a:r>
                <a:rPr lang="en-US"/>
                <a:t>address</a:t>
              </a:r>
            </a:p>
            <a:p>
              <a:pPr algn="ctr"/>
              <a:r>
                <a:rPr lang="en-US"/>
                <a:t>birthdate</a:t>
              </a:r>
            </a:p>
          </p:txBody>
        </p:sp>
        <p:sp>
          <p:nvSpPr>
            <p:cNvPr id="161804"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3"/>
          <p:cNvGrpSpPr>
            <a:grpSpLocks/>
          </p:cNvGrpSpPr>
          <p:nvPr/>
        </p:nvGrpSpPr>
        <p:grpSpPr bwMode="auto">
          <a:xfrm>
            <a:off x="3429000" y="4114800"/>
            <a:ext cx="2438400" cy="1600200"/>
            <a:chOff x="2208" y="2592"/>
            <a:chExt cx="1536" cy="1008"/>
          </a:xfrm>
        </p:grpSpPr>
        <p:sp>
          <p:nvSpPr>
            <p:cNvPr id="161806"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07"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1808"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p:spPr>
          <p:txBody>
            <a:bodyPr wrap="none" anchor="ctr"/>
            <a:lstStyle/>
            <a:p>
              <a:pPr algn="ctr"/>
              <a:r>
                <a:rPr lang="en-US"/>
                <a:t>eat</a:t>
              </a:r>
            </a:p>
            <a:p>
              <a:pPr algn="ctr"/>
              <a:r>
                <a:rPr lang="en-US"/>
                <a:t>play</a:t>
              </a:r>
            </a:p>
          </p:txBody>
        </p:sp>
      </p:grpSp>
      <p:grpSp>
        <p:nvGrpSpPr>
          <p:cNvPr id="5" name="Group 17"/>
          <p:cNvGrpSpPr>
            <a:grpSpLocks/>
          </p:cNvGrpSpPr>
          <p:nvPr/>
        </p:nvGrpSpPr>
        <p:grpSpPr bwMode="auto">
          <a:xfrm>
            <a:off x="3429000" y="2133600"/>
            <a:ext cx="2438400" cy="1143000"/>
            <a:chOff x="2160" y="1488"/>
            <a:chExt cx="1536" cy="720"/>
          </a:xfrm>
        </p:grpSpPr>
        <p:sp>
          <p:nvSpPr>
            <p:cNvPr id="161810"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1811"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12"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Software Design (UML)</a:t>
            </a:r>
          </a:p>
        </p:txBody>
      </p:sp>
      <p:sp>
        <p:nvSpPr>
          <p:cNvPr id="164866" name="Rectangle 2"/>
          <p:cNvSpPr>
            <a:spLocks noGrp="1" noChangeArrowheads="1"/>
          </p:cNvSpPr>
          <p:nvPr>
            <p:ph type="title"/>
          </p:nvPr>
        </p:nvSpPr>
        <p:spPr/>
        <p:txBody>
          <a:bodyPr>
            <a:normAutofit fontScale="90000"/>
          </a:bodyPr>
          <a:lstStyle/>
          <a:p>
            <a:r>
              <a:rPr lang="en-US"/>
              <a:t>Relationships</a:t>
            </a:r>
          </a:p>
        </p:txBody>
      </p:sp>
      <p:sp>
        <p:nvSpPr>
          <p:cNvPr id="164867" name="Text Box 3"/>
          <p:cNvSpPr txBox="1">
            <a:spLocks noChangeArrowheads="1"/>
          </p:cNvSpPr>
          <p:nvPr/>
        </p:nvSpPr>
        <p:spPr bwMode="auto">
          <a:xfrm>
            <a:off x="685800" y="1524000"/>
            <a:ext cx="7302500" cy="4108450"/>
          </a:xfrm>
          <a:prstGeom prst="rect">
            <a:avLst/>
          </a:prstGeom>
          <a:noFill/>
          <a:ln w="9525">
            <a:noFill/>
            <a:miter lim="800000"/>
            <a:headEnd/>
            <a:tailEnd/>
          </a:ln>
          <a:effectLst/>
        </p:spPr>
        <p:txBody>
          <a:bodyPr wrap="none">
            <a:spAutoFit/>
          </a:bodyPr>
          <a:lstStyle/>
          <a:p>
            <a:r>
              <a:rPr lang="en-US"/>
              <a:t>In UML, object interconnections (logical or physical), are </a:t>
            </a:r>
          </a:p>
          <a:p>
            <a:r>
              <a:rPr lang="en-US"/>
              <a:t>modeled as relationships. </a:t>
            </a:r>
          </a:p>
          <a:p>
            <a:endParaRPr lang="en-US"/>
          </a:p>
          <a:p>
            <a:r>
              <a:rPr lang="en-US"/>
              <a:t>There are three kinds of relationships in UML:</a:t>
            </a:r>
          </a:p>
          <a:p>
            <a:endParaRPr lang="en-US"/>
          </a:p>
          <a:p>
            <a:pPr lvl="1">
              <a:buFontTx/>
              <a:buChar char="•"/>
            </a:pPr>
            <a:r>
              <a:rPr lang="en-US"/>
              <a:t> dependencies</a:t>
            </a:r>
          </a:p>
          <a:p>
            <a:pPr lvl="1">
              <a:buFontTx/>
              <a:buChar char="•"/>
            </a:pPr>
            <a:endParaRPr lang="en-US"/>
          </a:p>
          <a:p>
            <a:pPr lvl="1">
              <a:buFontTx/>
              <a:buChar char="•"/>
            </a:pPr>
            <a:r>
              <a:rPr lang="en-US"/>
              <a:t> generalizations</a:t>
            </a:r>
          </a:p>
          <a:p>
            <a:pPr lvl="1">
              <a:buFontTx/>
              <a:buChar char="•"/>
            </a:pPr>
            <a:endParaRPr lang="en-US"/>
          </a:p>
          <a:p>
            <a:pPr lvl="1">
              <a:buFontTx/>
              <a:buChar char="•"/>
            </a:pPr>
            <a:r>
              <a:rPr lang="en-US"/>
              <a:t> associations</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Software Design (UML)</a:t>
            </a:r>
          </a:p>
        </p:txBody>
      </p:sp>
      <p:sp>
        <p:nvSpPr>
          <p:cNvPr id="165890" name="Rectangle 2"/>
          <p:cNvSpPr>
            <a:spLocks noGrp="1" noChangeArrowheads="1"/>
          </p:cNvSpPr>
          <p:nvPr>
            <p:ph type="title"/>
          </p:nvPr>
        </p:nvSpPr>
        <p:spPr>
          <a:xfrm>
            <a:off x="609600" y="381000"/>
            <a:ext cx="7848600" cy="533400"/>
          </a:xfrm>
        </p:spPr>
        <p:txBody>
          <a:bodyPr>
            <a:normAutofit fontScale="90000"/>
          </a:bodyPr>
          <a:lstStyle/>
          <a:p>
            <a:r>
              <a:rPr lang="en-US"/>
              <a:t>Dependency Relationships</a:t>
            </a:r>
          </a:p>
        </p:txBody>
      </p:sp>
      <p:sp>
        <p:nvSpPr>
          <p:cNvPr id="165891" name="Rectangle 3"/>
          <p:cNvSpPr>
            <a:spLocks noChangeArrowheads="1"/>
          </p:cNvSpPr>
          <p:nvPr/>
        </p:nvSpPr>
        <p:spPr bwMode="auto">
          <a:xfrm>
            <a:off x="1219200" y="3733800"/>
            <a:ext cx="2438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CourseSchedule</a:t>
            </a:r>
          </a:p>
        </p:txBody>
      </p:sp>
      <p:sp>
        <p:nvSpPr>
          <p:cNvPr id="165892" name="Rectangle 4"/>
          <p:cNvSpPr>
            <a:spLocks noChangeArrowheads="1"/>
          </p:cNvSpPr>
          <p:nvPr/>
        </p:nvSpPr>
        <p:spPr bwMode="auto">
          <a:xfrm>
            <a:off x="1219200" y="4267200"/>
            <a:ext cx="24384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5893" name="Rectangle 5"/>
          <p:cNvSpPr>
            <a:spLocks noChangeArrowheads="1"/>
          </p:cNvSpPr>
          <p:nvPr/>
        </p:nvSpPr>
        <p:spPr bwMode="auto">
          <a:xfrm>
            <a:off x="1219200" y="4648200"/>
            <a:ext cx="2438400" cy="914400"/>
          </a:xfrm>
          <a:prstGeom prst="rect">
            <a:avLst/>
          </a:prstGeom>
          <a:solidFill>
            <a:schemeClr val="accent1"/>
          </a:solidFill>
          <a:ln w="9525">
            <a:solidFill>
              <a:schemeClr val="tx1"/>
            </a:solidFill>
            <a:miter lim="800000"/>
            <a:headEnd/>
            <a:tailEnd/>
          </a:ln>
          <a:effectLst/>
        </p:spPr>
        <p:txBody>
          <a:bodyPr wrap="none" anchor="ctr"/>
          <a:lstStyle/>
          <a:p>
            <a:r>
              <a:rPr lang="en-US"/>
              <a:t>add(c : Course)</a:t>
            </a:r>
          </a:p>
          <a:p>
            <a:r>
              <a:rPr lang="en-US"/>
              <a:t>remove(c : Course)</a:t>
            </a:r>
          </a:p>
        </p:txBody>
      </p:sp>
      <p:sp>
        <p:nvSpPr>
          <p:cNvPr id="165894" name="Rectangle 6"/>
          <p:cNvSpPr>
            <a:spLocks noChangeArrowheads="1"/>
          </p:cNvSpPr>
          <p:nvPr/>
        </p:nvSpPr>
        <p:spPr bwMode="auto">
          <a:xfrm>
            <a:off x="5410200" y="4191000"/>
            <a:ext cx="2438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Course</a:t>
            </a:r>
          </a:p>
        </p:txBody>
      </p:sp>
      <p:sp>
        <p:nvSpPr>
          <p:cNvPr id="165895" name="Line 7"/>
          <p:cNvSpPr>
            <a:spLocks noChangeShapeType="1"/>
          </p:cNvSpPr>
          <p:nvPr/>
        </p:nvSpPr>
        <p:spPr bwMode="auto">
          <a:xfrm>
            <a:off x="3657600" y="4495800"/>
            <a:ext cx="1752600" cy="0"/>
          </a:xfrm>
          <a:prstGeom prst="line">
            <a:avLst/>
          </a:prstGeom>
          <a:noFill/>
          <a:ln w="28575">
            <a:solidFill>
              <a:schemeClr val="tx1"/>
            </a:solidFill>
            <a:prstDash val="dash"/>
            <a:round/>
            <a:headEnd/>
            <a:tailEnd type="arrow" w="lg" len="lg"/>
          </a:ln>
          <a:effectLst/>
        </p:spPr>
        <p:txBody>
          <a:bodyPr wrap="none" anchor="ctr"/>
          <a:lstStyle/>
          <a:p>
            <a:endParaRPr lang="en-US"/>
          </a:p>
        </p:txBody>
      </p:sp>
      <p:sp>
        <p:nvSpPr>
          <p:cNvPr id="165896" name="Text Box 8"/>
          <p:cNvSpPr txBox="1">
            <a:spLocks noChangeArrowheads="1"/>
          </p:cNvSpPr>
          <p:nvPr/>
        </p:nvSpPr>
        <p:spPr bwMode="auto">
          <a:xfrm>
            <a:off x="609600" y="1143000"/>
            <a:ext cx="8108950" cy="3108543"/>
          </a:xfrm>
          <a:prstGeom prst="rect">
            <a:avLst/>
          </a:prstGeom>
          <a:noFill/>
          <a:ln w="9525">
            <a:noFill/>
            <a:miter lim="800000"/>
            <a:headEnd/>
            <a:tailEnd/>
          </a:ln>
          <a:effectLst/>
        </p:spPr>
        <p:txBody>
          <a:bodyPr>
            <a:spAutoFit/>
          </a:bodyPr>
          <a:lstStyle/>
          <a:p>
            <a:r>
              <a:rPr lang="en-US" sz="2800" dirty="0"/>
              <a:t>A </a:t>
            </a:r>
            <a:r>
              <a:rPr lang="en-US" sz="2800" i="1" dirty="0"/>
              <a:t>dependency</a:t>
            </a:r>
            <a:r>
              <a:rPr lang="en-US" sz="2800" dirty="0"/>
              <a:t> indicates a semantic relationship between two or</a:t>
            </a:r>
          </a:p>
          <a:p>
            <a:r>
              <a:rPr lang="en-US" sz="2800" dirty="0"/>
              <a:t>more elements.  The dependency from </a:t>
            </a:r>
            <a:r>
              <a:rPr lang="en-US" sz="2800" i="1" dirty="0" err="1"/>
              <a:t>CourseSchedule</a:t>
            </a:r>
            <a:r>
              <a:rPr lang="en-US" sz="2800" dirty="0"/>
              <a:t> to </a:t>
            </a:r>
            <a:r>
              <a:rPr lang="en-US" sz="2800" i="1" dirty="0"/>
              <a:t>Course</a:t>
            </a:r>
            <a:r>
              <a:rPr lang="en-US" sz="2800" dirty="0"/>
              <a:t> exists because </a:t>
            </a:r>
            <a:r>
              <a:rPr lang="en-US" sz="2800" i="1" dirty="0"/>
              <a:t>Course</a:t>
            </a:r>
            <a:r>
              <a:rPr lang="en-US" sz="2800" dirty="0"/>
              <a:t> is used in both the </a:t>
            </a:r>
            <a:r>
              <a:rPr lang="en-US" sz="2800" b="1" dirty="0"/>
              <a:t>add</a:t>
            </a:r>
            <a:r>
              <a:rPr lang="en-US" sz="2800" dirty="0"/>
              <a:t> and </a:t>
            </a:r>
            <a:r>
              <a:rPr lang="en-US" sz="2800" b="1" dirty="0"/>
              <a:t>remove</a:t>
            </a:r>
            <a:r>
              <a:rPr lang="en-US" sz="2800" dirty="0"/>
              <a:t> operations of </a:t>
            </a:r>
            <a:r>
              <a:rPr lang="en-US" sz="2800" i="1" dirty="0" err="1"/>
              <a:t>CourseSchedule</a:t>
            </a:r>
            <a:r>
              <a:rPr lang="en-US" sz="2800" dirty="0"/>
              <a:t>.</a:t>
            </a:r>
          </a:p>
          <a:p>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Software Design (UML)</a:t>
            </a:r>
          </a:p>
        </p:txBody>
      </p:sp>
      <p:sp>
        <p:nvSpPr>
          <p:cNvPr id="166914" name="Rectangle 2"/>
          <p:cNvSpPr>
            <a:spLocks noGrp="1" noChangeArrowheads="1"/>
          </p:cNvSpPr>
          <p:nvPr>
            <p:ph type="title"/>
          </p:nvPr>
        </p:nvSpPr>
        <p:spPr/>
        <p:txBody>
          <a:bodyPr>
            <a:normAutofit fontScale="90000"/>
          </a:bodyPr>
          <a:lstStyle/>
          <a:p>
            <a:r>
              <a:rPr lang="en-US"/>
              <a:t>Generalization Relationships</a:t>
            </a:r>
          </a:p>
        </p:txBody>
      </p:sp>
      <p:sp>
        <p:nvSpPr>
          <p:cNvPr id="166915"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Person</a:t>
            </a:r>
          </a:p>
        </p:txBody>
      </p:sp>
      <p:sp>
        <p:nvSpPr>
          <p:cNvPr id="166916" name="Text Box 4"/>
          <p:cNvSpPr txBox="1">
            <a:spLocks noChangeArrowheads="1"/>
          </p:cNvSpPr>
          <p:nvPr/>
        </p:nvSpPr>
        <p:spPr bwMode="auto">
          <a:xfrm>
            <a:off x="3505200" y="1752600"/>
            <a:ext cx="5985741" cy="2677656"/>
          </a:xfrm>
          <a:prstGeom prst="rect">
            <a:avLst/>
          </a:prstGeom>
          <a:noFill/>
          <a:ln w="9525">
            <a:noFill/>
            <a:miter lim="800000"/>
            <a:headEnd/>
            <a:tailEnd/>
          </a:ln>
          <a:effectLst/>
        </p:spPr>
        <p:txBody>
          <a:bodyPr wrap="none">
            <a:spAutoFit/>
          </a:bodyPr>
          <a:lstStyle/>
          <a:p>
            <a:r>
              <a:rPr lang="en-US" sz="2800" dirty="0"/>
              <a:t>A </a:t>
            </a:r>
            <a:r>
              <a:rPr lang="en-US" sz="2800" i="1" dirty="0"/>
              <a:t>generalization</a:t>
            </a:r>
            <a:r>
              <a:rPr lang="en-US" sz="2800" dirty="0"/>
              <a:t> connects a subclass</a:t>
            </a:r>
          </a:p>
          <a:p>
            <a:r>
              <a:rPr lang="en-US" sz="2800" dirty="0"/>
              <a:t>to its </a:t>
            </a:r>
            <a:r>
              <a:rPr lang="en-US" sz="2800" dirty="0" err="1"/>
              <a:t>superclass</a:t>
            </a:r>
            <a:r>
              <a:rPr lang="en-US" sz="2800" dirty="0"/>
              <a:t>. It denotes an </a:t>
            </a:r>
          </a:p>
          <a:p>
            <a:r>
              <a:rPr lang="en-US" sz="2800" dirty="0"/>
              <a:t>inheritance of attributes and behavior</a:t>
            </a:r>
          </a:p>
          <a:p>
            <a:r>
              <a:rPr lang="en-US" sz="2800" dirty="0"/>
              <a:t>from the </a:t>
            </a:r>
            <a:r>
              <a:rPr lang="en-US" sz="2800" dirty="0" err="1"/>
              <a:t>superclass</a:t>
            </a:r>
            <a:r>
              <a:rPr lang="en-US" sz="2800" dirty="0"/>
              <a:t> to the subclass and</a:t>
            </a:r>
          </a:p>
          <a:p>
            <a:r>
              <a:rPr lang="en-US" sz="2800" dirty="0"/>
              <a:t>indicates a specialization in the subclass</a:t>
            </a:r>
          </a:p>
          <a:p>
            <a:r>
              <a:rPr lang="en-US" sz="2800" dirty="0"/>
              <a:t>of the more general </a:t>
            </a:r>
            <a:r>
              <a:rPr lang="en-US" sz="2800" dirty="0" err="1"/>
              <a:t>superclass</a:t>
            </a:r>
            <a:r>
              <a:rPr lang="en-US" sz="2800" dirty="0"/>
              <a:t>.</a:t>
            </a:r>
          </a:p>
        </p:txBody>
      </p:sp>
      <p:sp>
        <p:nvSpPr>
          <p:cNvPr id="166917"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grpSp>
        <p:nvGrpSpPr>
          <p:cNvPr id="2" name="Group 6"/>
          <p:cNvGrpSpPr>
            <a:grpSpLocks/>
          </p:cNvGrpSpPr>
          <p:nvPr/>
        </p:nvGrpSpPr>
        <p:grpSpPr bwMode="auto">
          <a:xfrm>
            <a:off x="1676400" y="2514600"/>
            <a:ext cx="419100" cy="1676400"/>
            <a:chOff x="968" y="1584"/>
            <a:chExt cx="264" cy="1056"/>
          </a:xfrm>
        </p:grpSpPr>
        <p:sp>
          <p:nvSpPr>
            <p:cNvPr id="166919" name="Line 7"/>
            <p:cNvSpPr>
              <a:spLocks noChangeShapeType="1"/>
            </p:cNvSpPr>
            <p:nvPr/>
          </p:nvSpPr>
          <p:spPr bwMode="auto">
            <a:xfrm>
              <a:off x="1104" y="1824"/>
              <a:ext cx="0" cy="816"/>
            </a:xfrm>
            <a:prstGeom prst="line">
              <a:avLst/>
            </a:prstGeom>
            <a:noFill/>
            <a:ln w="19050">
              <a:solidFill>
                <a:schemeClr val="tx1"/>
              </a:solidFill>
              <a:round/>
              <a:headEnd/>
              <a:tailEnd/>
            </a:ln>
            <a:effectLst/>
          </p:spPr>
          <p:txBody>
            <a:bodyPr wrap="none" anchor="ctr"/>
            <a:lstStyle/>
            <a:p>
              <a:endParaRPr lang="en-US"/>
            </a:p>
          </p:txBody>
        </p:sp>
        <p:sp>
          <p:nvSpPr>
            <p:cNvPr id="166920" name="Freeform 8"/>
            <p:cNvSpPr>
              <a:spLocks/>
            </p:cNvSpPr>
            <p:nvPr/>
          </p:nvSpPr>
          <p:spPr bwMode="auto">
            <a:xfrm>
              <a:off x="968" y="1584"/>
              <a:ext cx="264" cy="240"/>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Software Design (UML)</a:t>
            </a:r>
          </a:p>
        </p:txBody>
      </p:sp>
      <p:sp>
        <p:nvSpPr>
          <p:cNvPr id="167938" name="Rectangle 1026"/>
          <p:cNvSpPr>
            <a:spLocks noGrp="1" noChangeArrowheads="1"/>
          </p:cNvSpPr>
          <p:nvPr>
            <p:ph type="title"/>
          </p:nvPr>
        </p:nvSpPr>
        <p:spPr>
          <a:xfrm>
            <a:off x="0" y="457200"/>
            <a:ext cx="9296400" cy="533400"/>
          </a:xfrm>
        </p:spPr>
        <p:txBody>
          <a:bodyPr>
            <a:normAutofit fontScale="90000"/>
          </a:bodyPr>
          <a:lstStyle/>
          <a:p>
            <a:r>
              <a:rPr lang="en-US"/>
              <a:t>Generalization Relationships (Cont’d)</a:t>
            </a:r>
          </a:p>
        </p:txBody>
      </p:sp>
      <p:sp>
        <p:nvSpPr>
          <p:cNvPr id="167939"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7940" name="Text Box 1028"/>
          <p:cNvSpPr txBox="1">
            <a:spLocks noChangeArrowheads="1"/>
          </p:cNvSpPr>
          <p:nvPr/>
        </p:nvSpPr>
        <p:spPr bwMode="auto">
          <a:xfrm>
            <a:off x="457200" y="1295400"/>
            <a:ext cx="8153400" cy="1384995"/>
          </a:xfrm>
          <a:prstGeom prst="rect">
            <a:avLst/>
          </a:prstGeom>
          <a:noFill/>
          <a:ln w="9525">
            <a:noFill/>
            <a:miter lim="800000"/>
            <a:headEnd/>
            <a:tailEnd/>
          </a:ln>
          <a:effectLst/>
        </p:spPr>
        <p:txBody>
          <a:bodyPr>
            <a:spAutoFit/>
          </a:bodyPr>
          <a:lstStyle/>
          <a:p>
            <a:r>
              <a:rPr lang="en-US" sz="2800" dirty="0"/>
              <a:t>UML permits a class to inherit from multiple </a:t>
            </a:r>
            <a:r>
              <a:rPr lang="en-US" sz="2800" dirty="0" err="1"/>
              <a:t>superclasses</a:t>
            </a:r>
            <a:r>
              <a:rPr lang="en-US" sz="2800" dirty="0"/>
              <a:t>, although some programming languages (</a:t>
            </a:r>
            <a:r>
              <a:rPr lang="en-US" sz="2800" i="1" dirty="0"/>
              <a:t>e.g.,</a:t>
            </a:r>
            <a:r>
              <a:rPr lang="en-US" sz="2800" dirty="0"/>
              <a:t> Java) do not permit multiple inheritance. </a:t>
            </a:r>
          </a:p>
        </p:txBody>
      </p:sp>
      <p:sp>
        <p:nvSpPr>
          <p:cNvPr id="167941"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TeachingAssistant</a:t>
            </a:r>
          </a:p>
        </p:txBody>
      </p:sp>
      <p:sp>
        <p:nvSpPr>
          <p:cNvPr id="167942"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p:spPr>
        <p:txBody>
          <a:bodyPr wrap="none" anchor="ctr"/>
          <a:lstStyle/>
          <a:p>
            <a:endParaRPr lang="en-US"/>
          </a:p>
        </p:txBody>
      </p:sp>
      <p:sp>
        <p:nvSpPr>
          <p:cNvPr id="167943" name="Freeform 1031"/>
          <p:cNvSpPr>
            <a:spLocks/>
          </p:cNvSpPr>
          <p:nvPr/>
        </p:nvSpPr>
        <p:spPr bwMode="auto">
          <a:xfrm>
            <a:off x="2755900" y="36195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67944"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167945" name="Freeform 1033"/>
          <p:cNvSpPr>
            <a:spLocks/>
          </p:cNvSpPr>
          <p:nvPr/>
        </p:nvSpPr>
        <p:spPr bwMode="auto">
          <a:xfrm>
            <a:off x="5562600" y="3657600"/>
            <a:ext cx="419100" cy="398463"/>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67946" name="Freeform 1034"/>
          <p:cNvSpPr>
            <a:spLocks/>
          </p:cNvSpPr>
          <p:nvPr/>
        </p:nvSpPr>
        <p:spPr bwMode="auto">
          <a:xfrm>
            <a:off x="2971800" y="4038600"/>
            <a:ext cx="2819400" cy="457200"/>
          </a:xfrm>
          <a:custGeom>
            <a:avLst/>
            <a:gdLst/>
            <a:ahLst/>
            <a:cxnLst>
              <a:cxn ang="0">
                <a:pos x="0" y="0"/>
              </a:cxn>
              <a:cxn ang="0">
                <a:pos x="0" y="288"/>
              </a:cxn>
              <a:cxn ang="0">
                <a:pos x="1776" y="288"/>
              </a:cxn>
              <a:cxn ang="0">
                <a:pos x="1776" y="0"/>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68962" name="Rectangle 2"/>
          <p:cNvSpPr>
            <a:spLocks noGrp="1" noChangeArrowheads="1"/>
          </p:cNvSpPr>
          <p:nvPr>
            <p:ph type="title"/>
          </p:nvPr>
        </p:nvSpPr>
        <p:spPr>
          <a:xfrm>
            <a:off x="609600" y="381000"/>
            <a:ext cx="7848600" cy="533400"/>
          </a:xfrm>
        </p:spPr>
        <p:txBody>
          <a:bodyPr>
            <a:normAutofit fontScale="90000"/>
          </a:bodyPr>
          <a:lstStyle/>
          <a:p>
            <a:r>
              <a:rPr lang="en-US"/>
              <a:t>Association Relationships</a:t>
            </a:r>
          </a:p>
        </p:txBody>
      </p:sp>
      <p:sp>
        <p:nvSpPr>
          <p:cNvPr id="168963" name="Text Box 3"/>
          <p:cNvSpPr txBox="1">
            <a:spLocks noChangeArrowheads="1"/>
          </p:cNvSpPr>
          <p:nvPr/>
        </p:nvSpPr>
        <p:spPr bwMode="auto">
          <a:xfrm>
            <a:off x="609600" y="1371600"/>
            <a:ext cx="8108950" cy="1815882"/>
          </a:xfrm>
          <a:prstGeom prst="rect">
            <a:avLst/>
          </a:prstGeom>
          <a:noFill/>
          <a:ln w="9525">
            <a:noFill/>
            <a:miter lim="800000"/>
            <a:headEnd/>
            <a:tailEnd/>
          </a:ln>
          <a:effectLst/>
        </p:spPr>
        <p:txBody>
          <a:bodyPr>
            <a:spAutoFit/>
          </a:bodyPr>
          <a:lstStyle/>
          <a:p>
            <a:r>
              <a:rPr lang="en-US" sz="2800" dirty="0"/>
              <a:t>If two classes in a model need to communicate with each other, there must be link between them. </a:t>
            </a:r>
          </a:p>
          <a:p>
            <a:endParaRPr lang="en-US" sz="2800" dirty="0"/>
          </a:p>
          <a:p>
            <a:r>
              <a:rPr lang="en-US" sz="2800" dirty="0"/>
              <a:t>An </a:t>
            </a:r>
            <a:r>
              <a:rPr lang="en-US" sz="2800" i="1" dirty="0"/>
              <a:t>association</a:t>
            </a:r>
            <a:r>
              <a:rPr lang="en-US" sz="2800" dirty="0"/>
              <a:t> denotes that link. </a:t>
            </a:r>
          </a:p>
        </p:txBody>
      </p:sp>
      <p:sp>
        <p:nvSpPr>
          <p:cNvPr id="16896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8965"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8966"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36667E-290E-44D9-896C-302AFC1ABB12}" type="slidenum">
              <a:rPr lang="en-US"/>
              <a:pPr/>
              <a:t>2</a:t>
            </a:fld>
            <a:endParaRPr lang="en-US"/>
          </a:p>
        </p:txBody>
      </p:sp>
      <p:sp>
        <p:nvSpPr>
          <p:cNvPr id="1395715" name="Rectangle 3"/>
          <p:cNvSpPr>
            <a:spLocks noGrp="1" noChangeArrowheads="1"/>
          </p:cNvSpPr>
          <p:nvPr>
            <p:ph type="body" idx="1"/>
          </p:nvPr>
        </p:nvSpPr>
        <p:spPr/>
        <p:txBody>
          <a:bodyPr/>
          <a:lstStyle/>
          <a:p>
            <a:r>
              <a:rPr lang="en-US" sz="2800" dirty="0"/>
              <a:t>What is UML?  </a:t>
            </a:r>
          </a:p>
          <a:p>
            <a:pPr lvl="1"/>
            <a:r>
              <a:rPr lang="en-US" sz="2400" dirty="0"/>
              <a:t>Why should I bother?  </a:t>
            </a:r>
            <a:r>
              <a:rPr lang="en-US" sz="2400" b="1" dirty="0">
                <a:solidFill>
                  <a:srgbClr val="FF0000"/>
                </a:solidFill>
              </a:rPr>
              <a:t>Do people really use UML</a:t>
            </a:r>
            <a:r>
              <a:rPr lang="en-US" sz="2400" dirty="0"/>
              <a:t>?</a:t>
            </a:r>
          </a:p>
          <a:p>
            <a:pPr lvl="1"/>
            <a:endParaRPr lang="en-US" sz="2400" dirty="0"/>
          </a:p>
          <a:p>
            <a:r>
              <a:rPr lang="en-US" sz="2800" dirty="0"/>
              <a:t>What is a UML class diagram?</a:t>
            </a:r>
          </a:p>
          <a:p>
            <a:pPr lvl="1"/>
            <a:r>
              <a:rPr lang="en-US" sz="2400" dirty="0"/>
              <a:t>What kind of information goes into it?</a:t>
            </a:r>
          </a:p>
          <a:p>
            <a:pPr lvl="1"/>
            <a:r>
              <a:rPr lang="en-US" sz="2400" dirty="0"/>
              <a:t>How do I create it?</a:t>
            </a:r>
          </a:p>
          <a:p>
            <a:pPr lvl="1"/>
            <a:r>
              <a:rPr lang="en-US" sz="2400" dirty="0"/>
              <a:t>When should I create it?</a:t>
            </a:r>
          </a:p>
        </p:txBody>
      </p:sp>
      <p:sp>
        <p:nvSpPr>
          <p:cNvPr id="5" name="Title 4"/>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69986" name="Rectangle 2"/>
          <p:cNvSpPr>
            <a:spLocks noGrp="1" noChangeArrowheads="1"/>
          </p:cNvSpPr>
          <p:nvPr>
            <p:ph type="title"/>
          </p:nvPr>
        </p:nvSpPr>
        <p:spPr>
          <a:xfrm>
            <a:off x="609600" y="381000"/>
            <a:ext cx="8153400" cy="533400"/>
          </a:xfrm>
        </p:spPr>
        <p:txBody>
          <a:bodyPr>
            <a:normAutofit fontScale="90000"/>
          </a:bodyPr>
          <a:lstStyle/>
          <a:p>
            <a:r>
              <a:rPr lang="en-US"/>
              <a:t>Association Relationships (Cont’d)</a:t>
            </a:r>
          </a:p>
        </p:txBody>
      </p:sp>
      <p:sp>
        <p:nvSpPr>
          <p:cNvPr id="169987" name="Text Box 3"/>
          <p:cNvSpPr txBox="1">
            <a:spLocks noChangeArrowheads="1"/>
          </p:cNvSpPr>
          <p:nvPr/>
        </p:nvSpPr>
        <p:spPr bwMode="auto">
          <a:xfrm>
            <a:off x="609600" y="1219200"/>
            <a:ext cx="8108950" cy="2677656"/>
          </a:xfrm>
          <a:prstGeom prst="rect">
            <a:avLst/>
          </a:prstGeom>
          <a:noFill/>
          <a:ln w="9525">
            <a:noFill/>
            <a:miter lim="800000"/>
            <a:headEnd/>
            <a:tailEnd/>
          </a:ln>
          <a:effectLst/>
        </p:spPr>
        <p:txBody>
          <a:bodyPr>
            <a:spAutoFit/>
          </a:bodyPr>
          <a:lstStyle/>
          <a:p>
            <a:r>
              <a:rPr lang="en-US" sz="2800" dirty="0"/>
              <a:t>We can indicate the </a:t>
            </a:r>
            <a:r>
              <a:rPr lang="en-US" sz="2800" b="1" i="1" dirty="0">
                <a:solidFill>
                  <a:srgbClr val="FF0000"/>
                </a:solidFill>
              </a:rPr>
              <a:t>multiplicity</a:t>
            </a:r>
            <a:r>
              <a:rPr lang="en-US" sz="2800" dirty="0"/>
              <a:t> of an association by adding </a:t>
            </a:r>
            <a:r>
              <a:rPr lang="en-US" sz="2800" i="1" dirty="0"/>
              <a:t>multiplicity adornments</a:t>
            </a:r>
            <a:r>
              <a:rPr lang="en-US" sz="2800" dirty="0"/>
              <a:t> to the line denoting the association. </a:t>
            </a:r>
          </a:p>
          <a:p>
            <a:endParaRPr lang="en-US" sz="2800" dirty="0"/>
          </a:p>
          <a:p>
            <a:r>
              <a:rPr lang="en-US" sz="2800" dirty="0"/>
              <a:t>The example indicates that a </a:t>
            </a:r>
            <a:r>
              <a:rPr lang="en-US" sz="2800" i="1" dirty="0"/>
              <a:t>Student</a:t>
            </a:r>
            <a:r>
              <a:rPr lang="en-US" sz="2800" dirty="0"/>
              <a:t> has one or more </a:t>
            </a:r>
            <a:r>
              <a:rPr lang="en-US" sz="2800" i="1" dirty="0"/>
              <a:t>Instructors</a:t>
            </a:r>
            <a:r>
              <a:rPr lang="en-US" sz="2800" dirty="0"/>
              <a:t>:</a:t>
            </a:r>
          </a:p>
        </p:txBody>
      </p:sp>
      <p:sp>
        <p:nvSpPr>
          <p:cNvPr id="16998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6998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6999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69991" name="Text Box 7"/>
          <p:cNvSpPr txBox="1">
            <a:spLocks noChangeArrowheads="1"/>
          </p:cNvSpPr>
          <p:nvPr/>
        </p:nvSpPr>
        <p:spPr bwMode="auto">
          <a:xfrm>
            <a:off x="56388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71010" name="Rectangle 2"/>
          <p:cNvSpPr>
            <a:spLocks noGrp="1" noChangeArrowheads="1"/>
          </p:cNvSpPr>
          <p:nvPr>
            <p:ph type="title"/>
          </p:nvPr>
        </p:nvSpPr>
        <p:spPr>
          <a:xfrm>
            <a:off x="609600" y="381000"/>
            <a:ext cx="8229600" cy="533400"/>
          </a:xfrm>
        </p:spPr>
        <p:txBody>
          <a:bodyPr>
            <a:normAutofit fontScale="90000"/>
          </a:bodyPr>
          <a:lstStyle/>
          <a:p>
            <a:r>
              <a:rPr lang="en-US"/>
              <a:t>Association Relationships (Cont’d)</a:t>
            </a:r>
          </a:p>
        </p:txBody>
      </p:sp>
      <p:sp>
        <p:nvSpPr>
          <p:cNvPr id="171011" name="Text Box 3"/>
          <p:cNvSpPr txBox="1">
            <a:spLocks noChangeArrowheads="1"/>
          </p:cNvSpPr>
          <p:nvPr/>
        </p:nvSpPr>
        <p:spPr bwMode="auto">
          <a:xfrm>
            <a:off x="609600" y="1981200"/>
            <a:ext cx="8108950" cy="954107"/>
          </a:xfrm>
          <a:prstGeom prst="rect">
            <a:avLst/>
          </a:prstGeom>
          <a:noFill/>
          <a:ln w="9525">
            <a:noFill/>
            <a:miter lim="800000"/>
            <a:headEnd/>
            <a:tailEnd/>
          </a:ln>
          <a:effectLst/>
        </p:spPr>
        <p:txBody>
          <a:bodyPr>
            <a:spAutoFit/>
          </a:bodyPr>
          <a:lstStyle/>
          <a:p>
            <a:r>
              <a:rPr lang="en-US" sz="2800" dirty="0"/>
              <a:t>The example indicates that every </a:t>
            </a:r>
            <a:r>
              <a:rPr lang="en-US" sz="2800" i="1" dirty="0"/>
              <a:t>Instructor</a:t>
            </a:r>
            <a:r>
              <a:rPr lang="en-US" sz="2800" dirty="0"/>
              <a:t> has one or more </a:t>
            </a:r>
            <a:r>
              <a:rPr lang="en-US" sz="2800" i="1" dirty="0"/>
              <a:t>Students</a:t>
            </a:r>
            <a:r>
              <a:rPr lang="en-US" sz="2800" dirty="0"/>
              <a:t>:</a:t>
            </a:r>
          </a:p>
        </p:txBody>
      </p:sp>
      <p:sp>
        <p:nvSpPr>
          <p:cNvPr id="171012"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1013"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71014"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1016" name="Text Box 8"/>
          <p:cNvSpPr txBox="1">
            <a:spLocks noChangeArrowheads="1"/>
          </p:cNvSpPr>
          <p:nvPr/>
        </p:nvSpPr>
        <p:spPr bwMode="auto">
          <a:xfrm>
            <a:off x="27432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Software Design (UML)</a:t>
            </a:r>
          </a:p>
        </p:txBody>
      </p:sp>
      <p:sp>
        <p:nvSpPr>
          <p:cNvPr id="172034" name="Rectangle 2"/>
          <p:cNvSpPr>
            <a:spLocks noGrp="1" noChangeArrowheads="1"/>
          </p:cNvSpPr>
          <p:nvPr>
            <p:ph type="title"/>
          </p:nvPr>
        </p:nvSpPr>
        <p:spPr>
          <a:xfrm>
            <a:off x="609600" y="381000"/>
            <a:ext cx="8229600" cy="533400"/>
          </a:xfrm>
        </p:spPr>
        <p:txBody>
          <a:bodyPr>
            <a:normAutofit fontScale="90000"/>
          </a:bodyPr>
          <a:lstStyle/>
          <a:p>
            <a:r>
              <a:rPr lang="en-US"/>
              <a:t>Association Relationships (Cont’d)</a:t>
            </a:r>
          </a:p>
        </p:txBody>
      </p:sp>
      <p:sp>
        <p:nvSpPr>
          <p:cNvPr id="172035" name="Text Box 3"/>
          <p:cNvSpPr txBox="1">
            <a:spLocks noChangeArrowheads="1"/>
          </p:cNvSpPr>
          <p:nvPr/>
        </p:nvSpPr>
        <p:spPr bwMode="auto">
          <a:xfrm>
            <a:off x="609600" y="1295400"/>
            <a:ext cx="8108950" cy="1384995"/>
          </a:xfrm>
          <a:prstGeom prst="rect">
            <a:avLst/>
          </a:prstGeom>
          <a:noFill/>
          <a:ln w="9525">
            <a:noFill/>
            <a:miter lim="800000"/>
            <a:headEnd/>
            <a:tailEnd/>
          </a:ln>
          <a:effectLst/>
        </p:spPr>
        <p:txBody>
          <a:bodyPr>
            <a:spAutoFit/>
          </a:bodyPr>
          <a:lstStyle/>
          <a:p>
            <a:r>
              <a:rPr lang="en-US" sz="2800" dirty="0"/>
              <a:t>We can also indicate the behavior of an object in an association (</a:t>
            </a:r>
            <a:r>
              <a:rPr lang="en-US" sz="2800" i="1" dirty="0"/>
              <a:t>i.e.,</a:t>
            </a:r>
            <a:r>
              <a:rPr lang="en-US" sz="2800" dirty="0"/>
              <a:t> the </a:t>
            </a:r>
            <a:r>
              <a:rPr lang="en-US" sz="2800" i="1" dirty="0"/>
              <a:t>role </a:t>
            </a:r>
            <a:r>
              <a:rPr lang="en-US" sz="2800" dirty="0"/>
              <a:t>of an object) using </a:t>
            </a:r>
            <a:r>
              <a:rPr lang="en-US" sz="2800" i="1" dirty="0" err="1"/>
              <a:t>rolenames</a:t>
            </a:r>
            <a:r>
              <a:rPr lang="en-US" sz="2800" i="1" dirty="0"/>
              <a:t>.</a:t>
            </a:r>
            <a:endParaRPr lang="en-US" sz="2800" dirty="0"/>
          </a:p>
        </p:txBody>
      </p:sp>
      <p:sp>
        <p:nvSpPr>
          <p:cNvPr id="172036"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2037"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Instructor</a:t>
            </a:r>
          </a:p>
        </p:txBody>
      </p:sp>
      <p:sp>
        <p:nvSpPr>
          <p:cNvPr id="172038"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2039" name="Text Box 7"/>
          <p:cNvSpPr txBox="1">
            <a:spLocks noChangeArrowheads="1"/>
          </p:cNvSpPr>
          <p:nvPr/>
        </p:nvSpPr>
        <p:spPr bwMode="auto">
          <a:xfrm>
            <a:off x="57150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72040" name="Text Box 8"/>
          <p:cNvSpPr txBox="1">
            <a:spLocks noChangeArrowheads="1"/>
          </p:cNvSpPr>
          <p:nvPr/>
        </p:nvSpPr>
        <p:spPr bwMode="auto">
          <a:xfrm>
            <a:off x="27432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72041" name="Text Box 9"/>
          <p:cNvSpPr txBox="1">
            <a:spLocks noChangeArrowheads="1"/>
          </p:cNvSpPr>
          <p:nvPr/>
        </p:nvSpPr>
        <p:spPr bwMode="auto">
          <a:xfrm>
            <a:off x="4724400" y="3581400"/>
            <a:ext cx="1600200" cy="457200"/>
          </a:xfrm>
          <a:prstGeom prst="rect">
            <a:avLst/>
          </a:prstGeom>
          <a:noFill/>
          <a:ln w="9525">
            <a:noFill/>
            <a:miter lim="800000"/>
            <a:headEnd/>
            <a:tailEnd/>
          </a:ln>
          <a:effectLst/>
        </p:spPr>
        <p:txBody>
          <a:bodyPr>
            <a:spAutoFit/>
          </a:bodyPr>
          <a:lstStyle/>
          <a:p>
            <a:pPr>
              <a:spcBef>
                <a:spcPct val="50000"/>
              </a:spcBef>
            </a:pPr>
            <a:r>
              <a:rPr lang="en-US"/>
              <a:t>learns from</a:t>
            </a:r>
          </a:p>
        </p:txBody>
      </p:sp>
      <p:sp>
        <p:nvSpPr>
          <p:cNvPr id="172042" name="Text Box 10"/>
          <p:cNvSpPr txBox="1">
            <a:spLocks noChangeArrowheads="1"/>
          </p:cNvSpPr>
          <p:nvPr/>
        </p:nvSpPr>
        <p:spPr bwMode="auto">
          <a:xfrm>
            <a:off x="2819400" y="3581400"/>
            <a:ext cx="1143000" cy="457200"/>
          </a:xfrm>
          <a:prstGeom prst="rect">
            <a:avLst/>
          </a:prstGeom>
          <a:noFill/>
          <a:ln w="9525">
            <a:noFill/>
            <a:miter lim="800000"/>
            <a:headEnd/>
            <a:tailEnd/>
          </a:ln>
          <a:effectLst/>
        </p:spPr>
        <p:txBody>
          <a:bodyPr>
            <a:spAutoFit/>
          </a:bodyPr>
          <a:lstStyle/>
          <a:p>
            <a:pPr>
              <a:spcBef>
                <a:spcPct val="50000"/>
              </a:spcBef>
            </a:pPr>
            <a:r>
              <a:rPr lang="en-US"/>
              <a:t>teaches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p:txBody>
          <a:bodyPr/>
          <a:lstStyle/>
          <a:p>
            <a:r>
              <a:rPr lang="en-US"/>
              <a:t>Software Design (UML)</a:t>
            </a:r>
          </a:p>
        </p:txBody>
      </p:sp>
      <p:sp>
        <p:nvSpPr>
          <p:cNvPr id="173058"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3059" name="Text Box 3"/>
          <p:cNvSpPr txBox="1">
            <a:spLocks noChangeArrowheads="1"/>
          </p:cNvSpPr>
          <p:nvPr/>
        </p:nvSpPr>
        <p:spPr bwMode="auto">
          <a:xfrm>
            <a:off x="1524000" y="1295400"/>
            <a:ext cx="5791200" cy="457200"/>
          </a:xfrm>
          <a:prstGeom prst="rect">
            <a:avLst/>
          </a:prstGeom>
          <a:noFill/>
          <a:ln w="9525">
            <a:noFill/>
            <a:miter lim="800000"/>
            <a:headEnd/>
            <a:tailEnd/>
          </a:ln>
          <a:effectLst/>
        </p:spPr>
        <p:txBody>
          <a:bodyPr>
            <a:spAutoFit/>
          </a:bodyPr>
          <a:lstStyle/>
          <a:p>
            <a:pPr algn="ctr"/>
            <a:r>
              <a:rPr lang="en-US"/>
              <a:t>We can also name the association.</a:t>
            </a:r>
          </a:p>
        </p:txBody>
      </p:sp>
      <p:sp>
        <p:nvSpPr>
          <p:cNvPr id="173060"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3061"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Team</a:t>
            </a:r>
          </a:p>
        </p:txBody>
      </p:sp>
      <p:sp>
        <p:nvSpPr>
          <p:cNvPr id="173062"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3063" name="Text Box 7"/>
          <p:cNvSpPr txBox="1">
            <a:spLocks noChangeArrowheads="1"/>
          </p:cNvSpPr>
          <p:nvPr/>
        </p:nvSpPr>
        <p:spPr bwMode="auto">
          <a:xfrm>
            <a:off x="3810000" y="3581400"/>
            <a:ext cx="1752600" cy="457200"/>
          </a:xfrm>
          <a:prstGeom prst="rect">
            <a:avLst/>
          </a:prstGeom>
          <a:noFill/>
          <a:ln w="9525">
            <a:noFill/>
            <a:miter lim="800000"/>
            <a:headEnd/>
            <a:tailEnd/>
          </a:ln>
          <a:effectLst/>
        </p:spPr>
        <p:txBody>
          <a:bodyPr>
            <a:spAutoFit/>
          </a:bodyPr>
          <a:lstStyle/>
          <a:p>
            <a:pPr>
              <a:spcBef>
                <a:spcPct val="50000"/>
              </a:spcBef>
            </a:pPr>
            <a:r>
              <a:rPr lang="en-US"/>
              <a:t>membership</a:t>
            </a:r>
          </a:p>
        </p:txBody>
      </p:sp>
      <p:sp>
        <p:nvSpPr>
          <p:cNvPr id="173064" name="Text Box 8"/>
          <p:cNvSpPr txBox="1">
            <a:spLocks noChangeArrowheads="1"/>
          </p:cNvSpPr>
          <p:nvPr/>
        </p:nvSpPr>
        <p:spPr bwMode="auto">
          <a:xfrm>
            <a:off x="2743200" y="4038600"/>
            <a:ext cx="7620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73065" name="Text Box 9"/>
          <p:cNvSpPr txBox="1">
            <a:spLocks noChangeArrowheads="1"/>
          </p:cNvSpPr>
          <p:nvPr/>
        </p:nvSpPr>
        <p:spPr bwMode="auto">
          <a:xfrm>
            <a:off x="57150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0"/>
          </p:nvPr>
        </p:nvSpPr>
        <p:spPr/>
        <p:txBody>
          <a:bodyPr/>
          <a:lstStyle/>
          <a:p>
            <a:r>
              <a:rPr lang="en-US"/>
              <a:t>Software Design (UML)</a:t>
            </a:r>
          </a:p>
        </p:txBody>
      </p:sp>
      <p:sp>
        <p:nvSpPr>
          <p:cNvPr id="174082"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4083" name="Text Box 3"/>
          <p:cNvSpPr txBox="1">
            <a:spLocks noChangeArrowheads="1"/>
          </p:cNvSpPr>
          <p:nvPr/>
        </p:nvSpPr>
        <p:spPr bwMode="auto">
          <a:xfrm>
            <a:off x="685800" y="1295400"/>
            <a:ext cx="7848600" cy="523220"/>
          </a:xfrm>
          <a:prstGeom prst="rect">
            <a:avLst/>
          </a:prstGeom>
          <a:noFill/>
          <a:ln w="9525">
            <a:noFill/>
            <a:miter lim="800000"/>
            <a:headEnd/>
            <a:tailEnd/>
          </a:ln>
          <a:effectLst/>
        </p:spPr>
        <p:txBody>
          <a:bodyPr>
            <a:spAutoFit/>
          </a:bodyPr>
          <a:lstStyle/>
          <a:p>
            <a:pPr algn="ctr"/>
            <a:r>
              <a:rPr lang="en-US" sz="2800" dirty="0"/>
              <a:t>We can specify dual associations.</a:t>
            </a:r>
          </a:p>
        </p:txBody>
      </p:sp>
      <p:sp>
        <p:nvSpPr>
          <p:cNvPr id="17408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p:spPr>
        <p:txBody>
          <a:bodyPr wrap="none" anchor="ctr"/>
          <a:lstStyle/>
          <a:p>
            <a:endParaRPr lang="en-US"/>
          </a:p>
        </p:txBody>
      </p:sp>
      <p:sp>
        <p:nvSpPr>
          <p:cNvPr id="174085" name="Rectangle 5"/>
          <p:cNvSpPr>
            <a:spLocks noChangeArrowheads="1"/>
          </p:cNvSpPr>
          <p:nvPr/>
        </p:nvSpPr>
        <p:spPr bwMode="auto">
          <a:xfrm>
            <a:off x="6324600" y="3810000"/>
            <a:ext cx="20574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a:t>Team</a:t>
            </a:r>
          </a:p>
        </p:txBody>
      </p:sp>
      <p:sp>
        <p:nvSpPr>
          <p:cNvPr id="174086" name="Rectangle 6"/>
          <p:cNvSpPr>
            <a:spLocks noChangeArrowheads="1"/>
          </p:cNvSpPr>
          <p:nvPr/>
        </p:nvSpPr>
        <p:spPr bwMode="auto">
          <a:xfrm>
            <a:off x="685800" y="3759200"/>
            <a:ext cx="2057400" cy="1498600"/>
          </a:xfrm>
          <a:prstGeom prst="rect">
            <a:avLst/>
          </a:prstGeom>
          <a:solidFill>
            <a:schemeClr val="accent1"/>
          </a:solidFill>
          <a:ln w="9525">
            <a:solidFill>
              <a:schemeClr val="tx1"/>
            </a:solidFill>
            <a:miter lim="800000"/>
            <a:headEnd/>
            <a:tailEnd/>
          </a:ln>
          <a:effectLst/>
        </p:spPr>
        <p:txBody>
          <a:bodyPr wrap="none" anchor="ctr"/>
          <a:lstStyle/>
          <a:p>
            <a:pPr algn="ctr"/>
            <a:r>
              <a:rPr lang="en-US"/>
              <a:t>Student</a:t>
            </a:r>
          </a:p>
        </p:txBody>
      </p:sp>
      <p:sp>
        <p:nvSpPr>
          <p:cNvPr id="174087" name="Text Box 7"/>
          <p:cNvSpPr txBox="1">
            <a:spLocks noChangeArrowheads="1"/>
          </p:cNvSpPr>
          <p:nvPr/>
        </p:nvSpPr>
        <p:spPr bwMode="auto">
          <a:xfrm>
            <a:off x="3810000" y="3581400"/>
            <a:ext cx="1752600" cy="457200"/>
          </a:xfrm>
          <a:prstGeom prst="rect">
            <a:avLst/>
          </a:prstGeom>
          <a:noFill/>
          <a:ln w="9525">
            <a:noFill/>
            <a:miter lim="800000"/>
            <a:headEnd/>
            <a:tailEnd/>
          </a:ln>
          <a:effectLst/>
        </p:spPr>
        <p:txBody>
          <a:bodyPr>
            <a:spAutoFit/>
          </a:bodyPr>
          <a:lstStyle/>
          <a:p>
            <a:pPr>
              <a:spcBef>
                <a:spcPct val="50000"/>
              </a:spcBef>
            </a:pPr>
            <a:r>
              <a:rPr lang="en-US"/>
              <a:t>member of</a:t>
            </a:r>
          </a:p>
        </p:txBody>
      </p:sp>
      <p:sp>
        <p:nvSpPr>
          <p:cNvPr id="174088" name="Text Box 8"/>
          <p:cNvSpPr txBox="1">
            <a:spLocks noChangeArrowheads="1"/>
          </p:cNvSpPr>
          <p:nvPr/>
        </p:nvSpPr>
        <p:spPr bwMode="auto">
          <a:xfrm>
            <a:off x="27432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74090" name="Line 10"/>
          <p:cNvSpPr>
            <a:spLocks noChangeShapeType="1"/>
          </p:cNvSpPr>
          <p:nvPr/>
        </p:nvSpPr>
        <p:spPr bwMode="auto">
          <a:xfrm>
            <a:off x="2743200" y="4876800"/>
            <a:ext cx="3581400" cy="0"/>
          </a:xfrm>
          <a:prstGeom prst="line">
            <a:avLst/>
          </a:prstGeom>
          <a:noFill/>
          <a:ln w="28575">
            <a:solidFill>
              <a:schemeClr val="tx1"/>
            </a:solidFill>
            <a:round/>
            <a:headEnd/>
            <a:tailEnd/>
          </a:ln>
          <a:effectLst/>
        </p:spPr>
        <p:txBody>
          <a:bodyPr wrap="none" anchor="ctr"/>
          <a:lstStyle/>
          <a:p>
            <a:endParaRPr lang="en-US"/>
          </a:p>
        </p:txBody>
      </p:sp>
      <p:sp>
        <p:nvSpPr>
          <p:cNvPr id="174091" name="Text Box 11"/>
          <p:cNvSpPr txBox="1">
            <a:spLocks noChangeArrowheads="1"/>
          </p:cNvSpPr>
          <p:nvPr/>
        </p:nvSpPr>
        <p:spPr bwMode="auto">
          <a:xfrm>
            <a:off x="3810000" y="4876800"/>
            <a:ext cx="1752600" cy="457200"/>
          </a:xfrm>
          <a:prstGeom prst="rect">
            <a:avLst/>
          </a:prstGeom>
          <a:noFill/>
          <a:ln w="9525">
            <a:noFill/>
            <a:miter lim="800000"/>
            <a:headEnd/>
            <a:tailEnd/>
          </a:ln>
          <a:effectLst/>
        </p:spPr>
        <p:txBody>
          <a:bodyPr>
            <a:spAutoFit/>
          </a:bodyPr>
          <a:lstStyle/>
          <a:p>
            <a:pPr>
              <a:spcBef>
                <a:spcPct val="50000"/>
              </a:spcBef>
            </a:pPr>
            <a:r>
              <a:rPr lang="en-US"/>
              <a:t>president of</a:t>
            </a:r>
          </a:p>
        </p:txBody>
      </p:sp>
      <p:sp>
        <p:nvSpPr>
          <p:cNvPr id="174093" name="Text Box 13"/>
          <p:cNvSpPr txBox="1">
            <a:spLocks noChangeArrowheads="1"/>
          </p:cNvSpPr>
          <p:nvPr/>
        </p:nvSpPr>
        <p:spPr bwMode="auto">
          <a:xfrm>
            <a:off x="2743200" y="4876800"/>
            <a:ext cx="381000" cy="366713"/>
          </a:xfrm>
          <a:prstGeom prst="rect">
            <a:avLst/>
          </a:prstGeom>
          <a:noFill/>
          <a:ln w="9525">
            <a:noFill/>
            <a:miter lim="800000"/>
            <a:headEnd/>
            <a:tailEnd/>
          </a:ln>
          <a:effectLst/>
        </p:spPr>
        <p:txBody>
          <a:bodyPr>
            <a:spAutoFit/>
          </a:bodyPr>
          <a:lstStyle/>
          <a:p>
            <a:pPr>
              <a:spcBef>
                <a:spcPct val="50000"/>
              </a:spcBef>
            </a:pPr>
            <a:r>
              <a:rPr lang="en-US" sz="1800"/>
              <a:t>1</a:t>
            </a:r>
            <a:endParaRPr lang="en-US"/>
          </a:p>
        </p:txBody>
      </p:sp>
      <p:sp>
        <p:nvSpPr>
          <p:cNvPr id="174094" name="Text Box 14"/>
          <p:cNvSpPr txBox="1">
            <a:spLocks noChangeArrowheads="1"/>
          </p:cNvSpPr>
          <p:nvPr/>
        </p:nvSpPr>
        <p:spPr bwMode="auto">
          <a:xfrm>
            <a:off x="5715000" y="48768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74095" name="Text Box 15"/>
          <p:cNvSpPr txBox="1">
            <a:spLocks noChangeArrowheads="1"/>
          </p:cNvSpPr>
          <p:nvPr/>
        </p:nvSpPr>
        <p:spPr bwMode="auto">
          <a:xfrm>
            <a:off x="5715000" y="4038600"/>
            <a:ext cx="685800" cy="457200"/>
          </a:xfrm>
          <a:prstGeom prst="rect">
            <a:avLst/>
          </a:prstGeom>
          <a:noFill/>
          <a:ln w="9525">
            <a:noFill/>
            <a:miter lim="800000"/>
            <a:headEnd/>
            <a:tailEnd/>
          </a:ln>
          <a:effectLst/>
        </p:spPr>
        <p:txBody>
          <a:bodyPr>
            <a:spAutoFit/>
          </a:bodyPr>
          <a:lstStyle/>
          <a:p>
            <a:pPr>
              <a:spcBef>
                <a:spcPct val="50000"/>
              </a:spcBef>
            </a:pPr>
            <a:r>
              <a:rPr lang="en-US"/>
              <a:t>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Software Design (UML)</a:t>
            </a:r>
          </a:p>
        </p:txBody>
      </p:sp>
      <p:sp>
        <p:nvSpPr>
          <p:cNvPr id="180226" name="Rectangle 2"/>
          <p:cNvSpPr>
            <a:spLocks noGrp="1" noChangeArrowheads="1"/>
          </p:cNvSpPr>
          <p:nvPr>
            <p:ph type="title"/>
          </p:nvPr>
        </p:nvSpPr>
        <p:spPr>
          <a:xfrm>
            <a:off x="609600" y="381000"/>
            <a:ext cx="8153400" cy="533400"/>
          </a:xfrm>
        </p:spPr>
        <p:txBody>
          <a:bodyPr>
            <a:normAutofit fontScale="90000"/>
          </a:bodyPr>
          <a:lstStyle/>
          <a:p>
            <a:r>
              <a:rPr lang="en-US"/>
              <a:t>Association Relationships (Cont’d)</a:t>
            </a:r>
          </a:p>
        </p:txBody>
      </p:sp>
      <p:sp>
        <p:nvSpPr>
          <p:cNvPr id="180227" name="Text Box 3"/>
          <p:cNvSpPr txBox="1">
            <a:spLocks noChangeArrowheads="1"/>
          </p:cNvSpPr>
          <p:nvPr/>
        </p:nvSpPr>
        <p:spPr bwMode="auto">
          <a:xfrm>
            <a:off x="609600" y="1524000"/>
            <a:ext cx="7848600" cy="457200"/>
          </a:xfrm>
          <a:prstGeom prst="rect">
            <a:avLst/>
          </a:prstGeom>
          <a:noFill/>
          <a:ln w="9525">
            <a:noFill/>
            <a:miter lim="800000"/>
            <a:headEnd/>
            <a:tailEnd/>
          </a:ln>
          <a:effectLst/>
        </p:spPr>
        <p:txBody>
          <a:bodyPr>
            <a:spAutoFit/>
          </a:bodyPr>
          <a:lstStyle/>
          <a:p>
            <a:pPr algn="ctr"/>
            <a:r>
              <a:rPr lang="en-US"/>
              <a:t>A class can have a </a:t>
            </a:r>
            <a:r>
              <a:rPr lang="en-US" i="1"/>
              <a:t>self association</a:t>
            </a:r>
            <a:r>
              <a:rPr lang="en-US"/>
              <a:t>.</a:t>
            </a:r>
          </a:p>
        </p:txBody>
      </p:sp>
      <p:grpSp>
        <p:nvGrpSpPr>
          <p:cNvPr id="2" name="Group 4"/>
          <p:cNvGrpSpPr>
            <a:grpSpLocks/>
          </p:cNvGrpSpPr>
          <p:nvPr/>
        </p:nvGrpSpPr>
        <p:grpSpPr bwMode="auto">
          <a:xfrm>
            <a:off x="2667000" y="3581400"/>
            <a:ext cx="3505200" cy="1585913"/>
            <a:chOff x="1680" y="2256"/>
            <a:chExt cx="2208" cy="999"/>
          </a:xfrm>
        </p:grpSpPr>
        <p:sp>
          <p:nvSpPr>
            <p:cNvPr id="180229" name="Rectangle 5"/>
            <p:cNvSpPr>
              <a:spLocks noChangeArrowheads="1"/>
            </p:cNvSpPr>
            <p:nvPr/>
          </p:nvSpPr>
          <p:spPr bwMode="auto">
            <a:xfrm>
              <a:off x="2544" y="2256"/>
              <a:ext cx="1296" cy="81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80230" name="Rectangle 6"/>
            <p:cNvSpPr>
              <a:spLocks noChangeArrowheads="1"/>
            </p:cNvSpPr>
            <p:nvPr/>
          </p:nvSpPr>
          <p:spPr bwMode="auto">
            <a:xfrm>
              <a:off x="1680" y="2784"/>
              <a:ext cx="1536" cy="432"/>
            </a:xfrm>
            <a:prstGeom prst="rect">
              <a:avLst/>
            </a:prstGeom>
            <a:solidFill>
              <a:schemeClr val="accent1"/>
            </a:solidFill>
            <a:ln w="9525">
              <a:solidFill>
                <a:schemeClr val="tx1"/>
              </a:solidFill>
              <a:miter lim="800000"/>
              <a:headEnd/>
              <a:tailEnd/>
            </a:ln>
            <a:effectLst/>
          </p:spPr>
          <p:txBody>
            <a:bodyPr wrap="none" anchor="ctr"/>
            <a:lstStyle/>
            <a:p>
              <a:pPr algn="ctr"/>
              <a:r>
                <a:rPr lang="en-US"/>
                <a:t>LinkedListNode</a:t>
              </a:r>
            </a:p>
          </p:txBody>
        </p:sp>
        <p:sp>
          <p:nvSpPr>
            <p:cNvPr id="180231" name="Text Box 7"/>
            <p:cNvSpPr txBox="1">
              <a:spLocks noChangeArrowheads="1"/>
            </p:cNvSpPr>
            <p:nvPr/>
          </p:nvSpPr>
          <p:spPr bwMode="auto">
            <a:xfrm>
              <a:off x="2208" y="2544"/>
              <a:ext cx="384" cy="231"/>
            </a:xfrm>
            <a:prstGeom prst="rect">
              <a:avLst/>
            </a:prstGeom>
            <a:noFill/>
            <a:ln w="9525">
              <a:noFill/>
              <a:miter lim="800000"/>
              <a:headEnd/>
              <a:tailEnd/>
            </a:ln>
            <a:effectLst/>
          </p:spPr>
          <p:txBody>
            <a:bodyPr>
              <a:spAutoFit/>
            </a:bodyPr>
            <a:lstStyle/>
            <a:p>
              <a:pPr>
                <a:spcBef>
                  <a:spcPct val="50000"/>
                </a:spcBef>
              </a:pPr>
              <a:r>
                <a:rPr lang="en-US" sz="1800"/>
                <a:t>next</a:t>
              </a:r>
            </a:p>
          </p:txBody>
        </p:sp>
        <p:sp>
          <p:nvSpPr>
            <p:cNvPr id="180232" name="Text Box 8"/>
            <p:cNvSpPr txBox="1">
              <a:spLocks noChangeArrowheads="1"/>
            </p:cNvSpPr>
            <p:nvPr/>
          </p:nvSpPr>
          <p:spPr bwMode="auto">
            <a:xfrm>
              <a:off x="3216" y="3024"/>
              <a:ext cx="672" cy="231"/>
            </a:xfrm>
            <a:prstGeom prst="rect">
              <a:avLst/>
            </a:prstGeom>
            <a:noFill/>
            <a:ln w="9525">
              <a:noFill/>
              <a:miter lim="800000"/>
              <a:headEnd/>
              <a:tailEnd/>
            </a:ln>
            <a:effectLst/>
          </p:spPr>
          <p:txBody>
            <a:bodyPr>
              <a:spAutoFit/>
            </a:bodyPr>
            <a:lstStyle/>
            <a:p>
              <a:pPr>
                <a:spcBef>
                  <a:spcPct val="50000"/>
                </a:spcBef>
              </a:pPr>
              <a:r>
                <a:rPr lang="en-US" sz="1800"/>
                <a:t>previous</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0"/>
          </p:nvPr>
        </p:nvSpPr>
        <p:spPr/>
        <p:txBody>
          <a:bodyPr/>
          <a:lstStyle/>
          <a:p>
            <a:r>
              <a:rPr lang="en-US"/>
              <a:t>Software Design (UML)</a:t>
            </a:r>
          </a:p>
        </p:txBody>
      </p:sp>
      <p:sp>
        <p:nvSpPr>
          <p:cNvPr id="181250"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81251" name="Text Box 3"/>
          <p:cNvSpPr txBox="1">
            <a:spLocks noChangeArrowheads="1"/>
          </p:cNvSpPr>
          <p:nvPr/>
        </p:nvSpPr>
        <p:spPr bwMode="auto">
          <a:xfrm>
            <a:off x="609600" y="1219200"/>
            <a:ext cx="7848600" cy="2647950"/>
          </a:xfrm>
          <a:prstGeom prst="rect">
            <a:avLst/>
          </a:prstGeom>
          <a:noFill/>
          <a:ln w="9525">
            <a:noFill/>
            <a:miter lim="800000"/>
            <a:headEnd/>
            <a:tailEnd/>
          </a:ln>
          <a:effectLst/>
        </p:spPr>
        <p:txBody>
          <a:bodyPr>
            <a:spAutoFit/>
          </a:bodyPr>
          <a:lstStyle/>
          <a:p>
            <a:r>
              <a:rPr lang="en-US"/>
              <a:t>We can model objects that contain other objects by way of special associations called </a:t>
            </a:r>
            <a:r>
              <a:rPr lang="en-US" i="1"/>
              <a:t>aggregations</a:t>
            </a:r>
            <a:r>
              <a:rPr lang="en-US"/>
              <a:t> and </a:t>
            </a:r>
            <a:r>
              <a:rPr lang="en-US" i="1"/>
              <a:t>compositions.</a:t>
            </a:r>
          </a:p>
          <a:p>
            <a:endParaRPr lang="en-US"/>
          </a:p>
          <a:p>
            <a:r>
              <a:rPr lang="en-US"/>
              <a:t>An </a:t>
            </a:r>
            <a:r>
              <a:rPr lang="en-US" i="1"/>
              <a:t>aggregation</a:t>
            </a:r>
            <a:r>
              <a:rPr lang="en-US"/>
              <a:t> specifies a whole-part relationship between an aggregate (a whole) and a constituent part, where the part can exist independently from the aggregate. Aggregations are denoted by a hollow-diamond adornment on the association.</a:t>
            </a:r>
          </a:p>
        </p:txBody>
      </p:sp>
      <p:grpSp>
        <p:nvGrpSpPr>
          <p:cNvPr id="2" name="Group 4"/>
          <p:cNvGrpSpPr>
            <a:grpSpLocks/>
          </p:cNvGrpSpPr>
          <p:nvPr/>
        </p:nvGrpSpPr>
        <p:grpSpPr bwMode="auto">
          <a:xfrm>
            <a:off x="914400" y="4267200"/>
            <a:ext cx="7086600" cy="1447800"/>
            <a:chOff x="576" y="2496"/>
            <a:chExt cx="4464" cy="912"/>
          </a:xfrm>
        </p:grpSpPr>
        <p:sp>
          <p:nvSpPr>
            <p:cNvPr id="181253"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p:spPr>
          <p:txBody>
            <a:bodyPr wrap="none" anchor="ctr"/>
            <a:lstStyle/>
            <a:p>
              <a:pPr algn="ctr"/>
              <a:r>
                <a:rPr lang="en-US"/>
                <a:t>Car</a:t>
              </a:r>
            </a:p>
          </p:txBody>
        </p:sp>
        <p:grpSp>
          <p:nvGrpSpPr>
            <p:cNvPr id="3" name="Group 6"/>
            <p:cNvGrpSpPr>
              <a:grpSpLocks/>
            </p:cNvGrpSpPr>
            <p:nvPr/>
          </p:nvGrpSpPr>
          <p:grpSpPr bwMode="auto">
            <a:xfrm>
              <a:off x="1920" y="2544"/>
              <a:ext cx="3120" cy="336"/>
              <a:chOff x="1920" y="2544"/>
              <a:chExt cx="3120" cy="336"/>
            </a:xfrm>
          </p:grpSpPr>
          <p:sp>
            <p:nvSpPr>
              <p:cNvPr id="181255"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p:spPr>
            <p:txBody>
              <a:bodyPr wrap="none" anchor="ctr"/>
              <a:lstStyle/>
              <a:p>
                <a:pPr algn="ctr"/>
                <a:r>
                  <a:rPr lang="en-US"/>
                  <a:t>Engine</a:t>
                </a:r>
              </a:p>
            </p:txBody>
          </p:sp>
          <p:grpSp>
            <p:nvGrpSpPr>
              <p:cNvPr id="4" name="Group 8"/>
              <p:cNvGrpSpPr>
                <a:grpSpLocks/>
              </p:cNvGrpSpPr>
              <p:nvPr/>
            </p:nvGrpSpPr>
            <p:grpSpPr bwMode="auto">
              <a:xfrm>
                <a:off x="1920" y="2736"/>
                <a:ext cx="1584" cy="96"/>
                <a:chOff x="2016" y="2640"/>
                <a:chExt cx="1584" cy="96"/>
              </a:xfrm>
            </p:grpSpPr>
            <p:sp>
              <p:nvSpPr>
                <p:cNvPr id="181257"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181258" name="Freeform 10"/>
                <p:cNvSpPr>
                  <a:spLocks/>
                </p:cNvSpPr>
                <p:nvPr/>
              </p:nvSpPr>
              <p:spPr bwMode="auto">
                <a:xfrm>
                  <a:off x="2016" y="2640"/>
                  <a:ext cx="192" cy="96"/>
                </a:xfrm>
                <a:custGeom>
                  <a:avLst/>
                  <a:gdLst/>
                  <a:ahLst/>
                  <a:cxnLst>
                    <a:cxn ang="0">
                      <a:pos x="0" y="48"/>
                    </a:cxn>
                    <a:cxn ang="0">
                      <a:pos x="96" y="0"/>
                    </a:cxn>
                    <a:cxn ang="0">
                      <a:pos x="192" y="48"/>
                    </a:cxn>
                    <a:cxn ang="0">
                      <a:pos x="96" y="96"/>
                    </a:cxn>
                    <a:cxn ang="0">
                      <a:pos x="0" y="48"/>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grpSp>
        </p:grpSp>
        <p:grpSp>
          <p:nvGrpSpPr>
            <p:cNvPr id="5" name="Group 11"/>
            <p:cNvGrpSpPr>
              <a:grpSpLocks/>
            </p:cNvGrpSpPr>
            <p:nvPr/>
          </p:nvGrpSpPr>
          <p:grpSpPr bwMode="auto">
            <a:xfrm>
              <a:off x="1920" y="2976"/>
              <a:ext cx="3120" cy="336"/>
              <a:chOff x="1920" y="2976"/>
              <a:chExt cx="3120" cy="336"/>
            </a:xfrm>
          </p:grpSpPr>
          <p:sp>
            <p:nvSpPr>
              <p:cNvPr id="181260"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p:spPr>
            <p:txBody>
              <a:bodyPr wrap="none" anchor="ctr"/>
              <a:lstStyle/>
              <a:p>
                <a:endParaRPr lang="en-US"/>
              </a:p>
            </p:txBody>
          </p:sp>
          <p:sp>
            <p:nvSpPr>
              <p:cNvPr id="181261" name="Freeform 13"/>
              <p:cNvSpPr>
                <a:spLocks/>
              </p:cNvSpPr>
              <p:nvPr/>
            </p:nvSpPr>
            <p:spPr bwMode="auto">
              <a:xfrm>
                <a:off x="1920" y="3072"/>
                <a:ext cx="192" cy="96"/>
              </a:xfrm>
              <a:custGeom>
                <a:avLst/>
                <a:gdLst/>
                <a:ahLst/>
                <a:cxnLst>
                  <a:cxn ang="0">
                    <a:pos x="0" y="48"/>
                  </a:cxn>
                  <a:cxn ang="0">
                    <a:pos x="96" y="0"/>
                  </a:cxn>
                  <a:cxn ang="0">
                    <a:pos x="192" y="48"/>
                  </a:cxn>
                  <a:cxn ang="0">
                    <a:pos x="96" y="96"/>
                  </a:cxn>
                  <a:cxn ang="0">
                    <a:pos x="0" y="48"/>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p:spPr>
            <p:txBody>
              <a:bodyPr wrap="none" anchor="ctr"/>
              <a:lstStyle/>
              <a:p>
                <a:endParaRPr lang="en-US"/>
              </a:p>
            </p:txBody>
          </p:sp>
          <p:sp>
            <p:nvSpPr>
              <p:cNvPr id="181262"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p:spPr>
            <p:txBody>
              <a:bodyPr wrap="none" anchor="ctr"/>
              <a:lstStyle/>
              <a:p>
                <a:pPr algn="ctr"/>
                <a:r>
                  <a:rPr lang="en-US"/>
                  <a:t>Transmission</a:t>
                </a: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Software Design (UML)</a:t>
            </a:r>
          </a:p>
        </p:txBody>
      </p:sp>
      <p:sp>
        <p:nvSpPr>
          <p:cNvPr id="183298" name="Rectangle 2"/>
          <p:cNvSpPr>
            <a:spLocks noGrp="1" noChangeArrowheads="1"/>
          </p:cNvSpPr>
          <p:nvPr>
            <p:ph type="title"/>
          </p:nvPr>
        </p:nvSpPr>
        <p:spPr/>
        <p:txBody>
          <a:bodyPr>
            <a:normAutofit fontScale="90000"/>
          </a:bodyPr>
          <a:lstStyle/>
          <a:p>
            <a:r>
              <a:rPr lang="en-US"/>
              <a:t>Interfaces</a:t>
            </a:r>
          </a:p>
        </p:txBody>
      </p:sp>
      <p:sp>
        <p:nvSpPr>
          <p:cNvPr id="183299" name="Text Box 3"/>
          <p:cNvSpPr txBox="1">
            <a:spLocks noChangeArrowheads="1"/>
          </p:cNvSpPr>
          <p:nvPr/>
        </p:nvSpPr>
        <p:spPr bwMode="auto">
          <a:xfrm>
            <a:off x="3962400" y="1676400"/>
            <a:ext cx="4953000" cy="3970318"/>
          </a:xfrm>
          <a:prstGeom prst="rect">
            <a:avLst/>
          </a:prstGeom>
          <a:noFill/>
          <a:ln w="9525">
            <a:noFill/>
            <a:miter lim="800000"/>
            <a:headEnd/>
            <a:tailEnd/>
          </a:ln>
          <a:effectLst/>
        </p:spPr>
        <p:txBody>
          <a:bodyPr>
            <a:spAutoFit/>
          </a:bodyPr>
          <a:lstStyle/>
          <a:p>
            <a:pPr>
              <a:spcBef>
                <a:spcPct val="50000"/>
              </a:spcBef>
            </a:pPr>
            <a:r>
              <a:rPr lang="en-US" sz="2800" dirty="0"/>
              <a:t>An </a:t>
            </a:r>
            <a:r>
              <a:rPr lang="en-US" sz="2800" i="1" dirty="0"/>
              <a:t>interface</a:t>
            </a:r>
            <a:r>
              <a:rPr lang="en-US" sz="2800" dirty="0"/>
              <a:t> is a named set of operations that specifies the behavior of objects without showing their inner structure. It can be rendered in the model by a one- or two-compartment rectangle, with the </a:t>
            </a:r>
            <a:r>
              <a:rPr lang="en-US" sz="2800" b="1" i="1" dirty="0">
                <a:solidFill>
                  <a:srgbClr val="FF0000"/>
                </a:solidFill>
              </a:rPr>
              <a:t>stereotype</a:t>
            </a:r>
            <a:r>
              <a:rPr lang="en-US" sz="2800" dirty="0"/>
              <a:t> &lt;&lt;interface&gt;&gt; above the interface name.</a:t>
            </a:r>
          </a:p>
        </p:txBody>
      </p:sp>
      <p:sp>
        <p:nvSpPr>
          <p:cNvPr id="183300" name="Rectangle 4"/>
          <p:cNvSpPr>
            <a:spLocks noChangeArrowheads="1"/>
          </p:cNvSpPr>
          <p:nvPr/>
        </p:nvSpPr>
        <p:spPr bwMode="auto">
          <a:xfrm>
            <a:off x="838200" y="2438400"/>
            <a:ext cx="2438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&lt;&lt;interface&gt;&gt;</a:t>
            </a:r>
          </a:p>
          <a:p>
            <a:pPr algn="ctr"/>
            <a:r>
              <a:rPr lang="en-US"/>
              <a:t>ControlPanel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84322" name="Rectangle 2"/>
          <p:cNvSpPr>
            <a:spLocks noGrp="1" noChangeArrowheads="1"/>
          </p:cNvSpPr>
          <p:nvPr>
            <p:ph type="title"/>
          </p:nvPr>
        </p:nvSpPr>
        <p:spPr/>
        <p:txBody>
          <a:bodyPr>
            <a:normAutofit fontScale="90000"/>
          </a:bodyPr>
          <a:lstStyle/>
          <a:p>
            <a:r>
              <a:rPr lang="en-US"/>
              <a:t>Interface Services</a:t>
            </a:r>
          </a:p>
        </p:txBody>
      </p:sp>
      <p:sp>
        <p:nvSpPr>
          <p:cNvPr id="184323" name="Text Box 3"/>
          <p:cNvSpPr txBox="1">
            <a:spLocks noChangeArrowheads="1"/>
          </p:cNvSpPr>
          <p:nvPr/>
        </p:nvSpPr>
        <p:spPr bwMode="auto">
          <a:xfrm>
            <a:off x="4495800" y="2286000"/>
            <a:ext cx="4419600" cy="2246769"/>
          </a:xfrm>
          <a:prstGeom prst="rect">
            <a:avLst/>
          </a:prstGeom>
          <a:noFill/>
          <a:ln w="9525">
            <a:noFill/>
            <a:miter lim="800000"/>
            <a:headEnd/>
            <a:tailEnd/>
          </a:ln>
          <a:effectLst/>
        </p:spPr>
        <p:txBody>
          <a:bodyPr>
            <a:spAutoFit/>
          </a:bodyPr>
          <a:lstStyle/>
          <a:p>
            <a:pPr>
              <a:spcBef>
                <a:spcPct val="50000"/>
              </a:spcBef>
            </a:pPr>
            <a:r>
              <a:rPr lang="en-US" sz="2800" dirty="0"/>
              <a:t>Interfaces do not get instantiated. They have no attributes or state. Rather, they specify the services offered by a related class.</a:t>
            </a:r>
          </a:p>
        </p:txBody>
      </p:sp>
      <p:grpSp>
        <p:nvGrpSpPr>
          <p:cNvPr id="2" name="Group 4"/>
          <p:cNvGrpSpPr>
            <a:grpSpLocks/>
          </p:cNvGrpSpPr>
          <p:nvPr/>
        </p:nvGrpSpPr>
        <p:grpSpPr bwMode="auto">
          <a:xfrm>
            <a:off x="838200" y="2209800"/>
            <a:ext cx="3200400" cy="2362200"/>
            <a:chOff x="528" y="1152"/>
            <a:chExt cx="2304" cy="1392"/>
          </a:xfrm>
        </p:grpSpPr>
        <p:sp>
          <p:nvSpPr>
            <p:cNvPr id="184325" name="Rectangle 5"/>
            <p:cNvSpPr>
              <a:spLocks noChangeArrowheads="1"/>
            </p:cNvSpPr>
            <p:nvPr/>
          </p:nvSpPr>
          <p:spPr bwMode="auto">
            <a:xfrm>
              <a:off x="528" y="1152"/>
              <a:ext cx="2304" cy="672"/>
            </a:xfrm>
            <a:prstGeom prst="rect">
              <a:avLst/>
            </a:prstGeom>
            <a:solidFill>
              <a:schemeClr val="accent1"/>
            </a:solidFill>
            <a:ln w="9525">
              <a:solidFill>
                <a:schemeClr val="tx1"/>
              </a:solidFill>
              <a:miter lim="800000"/>
              <a:headEnd/>
              <a:tailEnd/>
            </a:ln>
            <a:effectLst/>
          </p:spPr>
          <p:txBody>
            <a:bodyPr wrap="none" anchor="ctr"/>
            <a:lstStyle/>
            <a:p>
              <a:pPr algn="ctr"/>
              <a:r>
                <a:rPr lang="en-US"/>
                <a:t>&lt;&lt;interface&gt;&gt;</a:t>
              </a:r>
            </a:p>
            <a:p>
              <a:pPr algn="ctr"/>
              <a:r>
                <a:rPr lang="en-US"/>
                <a:t>ControlPanel</a:t>
              </a:r>
            </a:p>
          </p:txBody>
        </p:sp>
        <p:sp>
          <p:nvSpPr>
            <p:cNvPr id="184326" name="Rectangle 6"/>
            <p:cNvSpPr>
              <a:spLocks noChangeArrowheads="1"/>
            </p:cNvSpPr>
            <p:nvPr/>
          </p:nvSpPr>
          <p:spPr bwMode="auto">
            <a:xfrm>
              <a:off x="528" y="1824"/>
              <a:ext cx="2304" cy="720"/>
            </a:xfrm>
            <a:prstGeom prst="rect">
              <a:avLst/>
            </a:prstGeom>
            <a:solidFill>
              <a:schemeClr val="accent1"/>
            </a:solidFill>
            <a:ln w="9525">
              <a:solidFill>
                <a:schemeClr val="tx1"/>
              </a:solidFill>
              <a:miter lim="800000"/>
              <a:headEnd/>
              <a:tailEnd/>
            </a:ln>
            <a:effectLst/>
          </p:spPr>
          <p:txBody>
            <a:bodyPr wrap="none" anchor="ctr"/>
            <a:lstStyle/>
            <a:p>
              <a:r>
                <a:rPr lang="en-US"/>
                <a:t>getChoices : Choice[]</a:t>
              </a:r>
            </a:p>
            <a:p>
              <a:r>
                <a:rPr lang="en-US"/>
                <a:t>makeChoice (c : Choice)</a:t>
              </a:r>
            </a:p>
            <a:p>
              <a:r>
                <a:rPr lang="en-US"/>
                <a:t>getSelection : Selection</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Software Design (UML)</a:t>
            </a:r>
          </a:p>
        </p:txBody>
      </p:sp>
      <p:sp>
        <p:nvSpPr>
          <p:cNvPr id="185346" name="Rectangle 2"/>
          <p:cNvSpPr>
            <a:spLocks noGrp="1" noChangeArrowheads="1"/>
          </p:cNvSpPr>
          <p:nvPr>
            <p:ph type="title"/>
          </p:nvPr>
        </p:nvSpPr>
        <p:spPr>
          <a:xfrm>
            <a:off x="685800" y="381000"/>
            <a:ext cx="8077200" cy="533400"/>
          </a:xfrm>
        </p:spPr>
        <p:txBody>
          <a:bodyPr>
            <a:normAutofit fontScale="90000"/>
          </a:bodyPr>
          <a:lstStyle/>
          <a:p>
            <a:r>
              <a:rPr lang="en-US"/>
              <a:t>Interface Realization Relationship</a:t>
            </a:r>
          </a:p>
        </p:txBody>
      </p:sp>
      <p:sp>
        <p:nvSpPr>
          <p:cNvPr id="185347" name="Rectangle 3"/>
          <p:cNvSpPr>
            <a:spLocks noChangeArrowheads="1"/>
          </p:cNvSpPr>
          <p:nvPr/>
        </p:nvSpPr>
        <p:spPr bwMode="auto">
          <a:xfrm>
            <a:off x="914400" y="1651000"/>
            <a:ext cx="2438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&lt;&lt;interface&gt;&gt;</a:t>
            </a:r>
          </a:p>
          <a:p>
            <a:pPr algn="ctr"/>
            <a:r>
              <a:rPr lang="en-US"/>
              <a:t>ControlPanel</a:t>
            </a:r>
          </a:p>
        </p:txBody>
      </p:sp>
      <p:sp>
        <p:nvSpPr>
          <p:cNvPr id="185348" name="Rectangle 4"/>
          <p:cNvSpPr>
            <a:spLocks noChangeArrowheads="1"/>
          </p:cNvSpPr>
          <p:nvPr/>
        </p:nvSpPr>
        <p:spPr bwMode="auto">
          <a:xfrm>
            <a:off x="914400" y="4419600"/>
            <a:ext cx="23622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VendingMachine</a:t>
            </a:r>
          </a:p>
        </p:txBody>
      </p:sp>
      <p:grpSp>
        <p:nvGrpSpPr>
          <p:cNvPr id="2" name="Group 5"/>
          <p:cNvGrpSpPr>
            <a:grpSpLocks/>
          </p:cNvGrpSpPr>
          <p:nvPr/>
        </p:nvGrpSpPr>
        <p:grpSpPr bwMode="auto">
          <a:xfrm>
            <a:off x="1828800" y="2743200"/>
            <a:ext cx="419100" cy="1676400"/>
            <a:chOff x="1152" y="1728"/>
            <a:chExt cx="264" cy="1056"/>
          </a:xfrm>
        </p:grpSpPr>
        <p:sp>
          <p:nvSpPr>
            <p:cNvPr id="185350" name="Line 6"/>
            <p:cNvSpPr>
              <a:spLocks noChangeShapeType="1"/>
            </p:cNvSpPr>
            <p:nvPr/>
          </p:nvSpPr>
          <p:spPr bwMode="auto">
            <a:xfrm>
              <a:off x="1288" y="1968"/>
              <a:ext cx="0" cy="816"/>
            </a:xfrm>
            <a:prstGeom prst="line">
              <a:avLst/>
            </a:prstGeom>
            <a:noFill/>
            <a:ln w="19050">
              <a:solidFill>
                <a:schemeClr val="tx1"/>
              </a:solidFill>
              <a:prstDash val="dash"/>
              <a:round/>
              <a:headEnd/>
              <a:tailEnd/>
            </a:ln>
            <a:effectLst/>
          </p:spPr>
          <p:txBody>
            <a:bodyPr wrap="none" anchor="ctr"/>
            <a:lstStyle/>
            <a:p>
              <a:endParaRPr lang="en-US"/>
            </a:p>
          </p:txBody>
        </p:sp>
        <p:sp>
          <p:nvSpPr>
            <p:cNvPr id="185351" name="Freeform 7"/>
            <p:cNvSpPr>
              <a:spLocks/>
            </p:cNvSpPr>
            <p:nvPr/>
          </p:nvSpPr>
          <p:spPr bwMode="auto">
            <a:xfrm>
              <a:off x="1152" y="1728"/>
              <a:ext cx="264" cy="240"/>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grpSp>
      <p:sp>
        <p:nvSpPr>
          <p:cNvPr id="185352" name="Text Box 8"/>
          <p:cNvSpPr txBox="1">
            <a:spLocks noChangeArrowheads="1"/>
          </p:cNvSpPr>
          <p:nvPr/>
        </p:nvSpPr>
        <p:spPr bwMode="auto">
          <a:xfrm>
            <a:off x="4800600" y="1600200"/>
            <a:ext cx="3962400" cy="5016758"/>
          </a:xfrm>
          <a:prstGeom prst="rect">
            <a:avLst/>
          </a:prstGeom>
          <a:noFill/>
          <a:ln w="9525">
            <a:noFill/>
            <a:miter lim="800000"/>
            <a:headEnd/>
            <a:tailEnd/>
          </a:ln>
          <a:effectLst/>
        </p:spPr>
        <p:txBody>
          <a:bodyPr>
            <a:spAutoFit/>
          </a:bodyPr>
          <a:lstStyle/>
          <a:p>
            <a:pPr>
              <a:spcBef>
                <a:spcPct val="50000"/>
              </a:spcBef>
            </a:pPr>
            <a:r>
              <a:rPr lang="en-US" sz="3200" dirty="0"/>
              <a:t>A </a:t>
            </a:r>
            <a:r>
              <a:rPr lang="en-US" sz="3200" i="1" dirty="0"/>
              <a:t>realization</a:t>
            </a:r>
            <a:r>
              <a:rPr lang="en-US" sz="3200" dirty="0"/>
              <a:t> relationship connects a class with an interface that supplies </a:t>
            </a:r>
            <a:r>
              <a:rPr lang="en-US" sz="3200" b="1" dirty="0">
                <a:solidFill>
                  <a:srgbClr val="FF0000"/>
                </a:solidFill>
              </a:rPr>
              <a:t>its behavioral specification</a:t>
            </a:r>
            <a:r>
              <a:rPr lang="en-US" sz="3200" dirty="0"/>
              <a:t>. It is rendered by a dashed line with a hollow triangle towards the </a:t>
            </a:r>
            <a:r>
              <a:rPr lang="en-US" sz="3200" dirty="0" err="1"/>
              <a:t>specifier</a:t>
            </a:r>
            <a:r>
              <a:rPr lang="en-US" sz="3200" dirty="0"/>
              <a:t>.</a:t>
            </a:r>
          </a:p>
        </p:txBody>
      </p:sp>
      <p:sp>
        <p:nvSpPr>
          <p:cNvPr id="185353" name="Text Box 9"/>
          <p:cNvSpPr txBox="1">
            <a:spLocks noChangeArrowheads="1"/>
          </p:cNvSpPr>
          <p:nvPr/>
        </p:nvSpPr>
        <p:spPr bwMode="auto">
          <a:xfrm>
            <a:off x="2286000" y="2743200"/>
            <a:ext cx="990600" cy="366713"/>
          </a:xfrm>
          <a:prstGeom prst="rect">
            <a:avLst/>
          </a:prstGeom>
          <a:noFill/>
          <a:ln w="9525">
            <a:noFill/>
            <a:miter lim="800000"/>
            <a:headEnd/>
            <a:tailEnd/>
          </a:ln>
          <a:effectLst/>
        </p:spPr>
        <p:txBody>
          <a:bodyPr>
            <a:spAutoFit/>
          </a:bodyPr>
          <a:lstStyle/>
          <a:p>
            <a:pPr>
              <a:spcBef>
                <a:spcPct val="50000"/>
              </a:spcBef>
            </a:pPr>
            <a:r>
              <a:rPr lang="en-US" sz="1800"/>
              <a:t>specifier</a:t>
            </a:r>
            <a:endParaRPr lang="en-US" sz="1400"/>
          </a:p>
        </p:txBody>
      </p:sp>
      <p:sp>
        <p:nvSpPr>
          <p:cNvPr id="185354" name="Text Box 10"/>
          <p:cNvSpPr txBox="1">
            <a:spLocks noChangeArrowheads="1"/>
          </p:cNvSpPr>
          <p:nvPr/>
        </p:nvSpPr>
        <p:spPr bwMode="auto">
          <a:xfrm>
            <a:off x="2057400" y="4038600"/>
            <a:ext cx="1676400" cy="366713"/>
          </a:xfrm>
          <a:prstGeom prst="rect">
            <a:avLst/>
          </a:prstGeom>
          <a:noFill/>
          <a:ln w="9525">
            <a:noFill/>
            <a:miter lim="800000"/>
            <a:headEnd/>
            <a:tailEnd/>
          </a:ln>
          <a:effectLst/>
        </p:spPr>
        <p:txBody>
          <a:bodyPr>
            <a:spAutoFit/>
          </a:bodyPr>
          <a:lstStyle/>
          <a:p>
            <a:pPr>
              <a:spcBef>
                <a:spcPct val="50000"/>
              </a:spcBef>
            </a:pPr>
            <a:r>
              <a:rPr lang="en-US" sz="1800"/>
              <a:t>implementation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CC9E9F-0934-41A7-AA61-C1EA87599A05}" type="slidenum">
              <a:rPr lang="en-US"/>
              <a:pPr/>
              <a:t>3</a:t>
            </a:fld>
            <a:endParaRPr lang="en-US"/>
          </a:p>
        </p:txBody>
      </p:sp>
      <p:sp>
        <p:nvSpPr>
          <p:cNvPr id="1396738" name="Rectangle 2"/>
          <p:cNvSpPr>
            <a:spLocks noGrp="1" noChangeArrowheads="1"/>
          </p:cNvSpPr>
          <p:nvPr>
            <p:ph type="title"/>
          </p:nvPr>
        </p:nvSpPr>
        <p:spPr/>
        <p:txBody>
          <a:bodyPr/>
          <a:lstStyle/>
          <a:p>
            <a:r>
              <a:rPr lang="en-US"/>
              <a:t>Design phase</a:t>
            </a:r>
          </a:p>
        </p:txBody>
      </p:sp>
      <p:sp>
        <p:nvSpPr>
          <p:cNvPr id="1396739" name="Rectangle 3"/>
          <p:cNvSpPr>
            <a:spLocks noGrp="1" noChangeArrowheads="1"/>
          </p:cNvSpPr>
          <p:nvPr>
            <p:ph type="body" idx="1"/>
          </p:nvPr>
        </p:nvSpPr>
        <p:spPr/>
        <p:txBody>
          <a:bodyPr/>
          <a:lstStyle/>
          <a:p>
            <a:pPr>
              <a:lnSpc>
                <a:spcPct val="90000"/>
              </a:lnSpc>
            </a:pPr>
            <a:r>
              <a:rPr lang="en-US" sz="2800" b="1" dirty="0"/>
              <a:t>design</a:t>
            </a:r>
            <a:r>
              <a:rPr lang="en-US" sz="2800" dirty="0"/>
              <a:t>: specifying the structure of how a software system will be written and function, without actually writing the complete implementation</a:t>
            </a:r>
          </a:p>
          <a:p>
            <a:pPr>
              <a:lnSpc>
                <a:spcPct val="90000"/>
              </a:lnSpc>
            </a:pPr>
            <a:endParaRPr lang="en-US" sz="2800" dirty="0"/>
          </a:p>
          <a:p>
            <a:pPr>
              <a:lnSpc>
                <a:spcPct val="90000"/>
              </a:lnSpc>
            </a:pPr>
            <a:r>
              <a:rPr lang="en-US" sz="2800" dirty="0"/>
              <a:t>a transition from "what" the system must do, to "how" the system will do it</a:t>
            </a:r>
          </a:p>
          <a:p>
            <a:pPr lvl="1">
              <a:lnSpc>
                <a:spcPct val="90000"/>
              </a:lnSpc>
            </a:pPr>
            <a:r>
              <a:rPr lang="en-US" sz="2400" b="1" dirty="0">
                <a:solidFill>
                  <a:srgbClr val="FF0000"/>
                </a:solidFill>
              </a:rPr>
              <a:t>What classes will we need to implement a system that meets our requirements?</a:t>
            </a:r>
          </a:p>
          <a:p>
            <a:pPr lvl="1">
              <a:lnSpc>
                <a:spcPct val="90000"/>
              </a:lnSpc>
            </a:pPr>
            <a:r>
              <a:rPr lang="en-US" sz="2400" b="1" dirty="0">
                <a:solidFill>
                  <a:srgbClr val="FF0000"/>
                </a:solidFill>
              </a:rPr>
              <a:t>What fields and methods will each class have?</a:t>
            </a:r>
          </a:p>
          <a:p>
            <a:pPr lvl="1">
              <a:lnSpc>
                <a:spcPct val="90000"/>
              </a:lnSpc>
            </a:pPr>
            <a:r>
              <a:rPr lang="en-US" sz="2400" b="1" dirty="0">
                <a:solidFill>
                  <a:srgbClr val="FF0000"/>
                </a:solidFill>
              </a:rPr>
              <a:t>How will the classes interact with each other?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90466" name="Rectangle 2"/>
          <p:cNvSpPr>
            <a:spLocks noGrp="1" noChangeArrowheads="1"/>
          </p:cNvSpPr>
          <p:nvPr>
            <p:ph type="title"/>
          </p:nvPr>
        </p:nvSpPr>
        <p:spPr/>
        <p:txBody>
          <a:bodyPr>
            <a:normAutofit fontScale="90000"/>
          </a:bodyPr>
          <a:lstStyle/>
          <a:p>
            <a:r>
              <a:rPr lang="en-US"/>
              <a:t>Enumeration</a:t>
            </a:r>
          </a:p>
        </p:txBody>
      </p:sp>
      <p:grpSp>
        <p:nvGrpSpPr>
          <p:cNvPr id="2" name="Group 3"/>
          <p:cNvGrpSpPr>
            <a:grpSpLocks/>
          </p:cNvGrpSpPr>
          <p:nvPr/>
        </p:nvGrpSpPr>
        <p:grpSpPr bwMode="auto">
          <a:xfrm>
            <a:off x="685800" y="2438400"/>
            <a:ext cx="2438400" cy="1600200"/>
            <a:chOff x="432" y="1056"/>
            <a:chExt cx="1536" cy="1008"/>
          </a:xfrm>
        </p:grpSpPr>
        <p:sp>
          <p:nvSpPr>
            <p:cNvPr id="190468" name="Rectangle 4"/>
            <p:cNvSpPr>
              <a:spLocks noChangeArrowheads="1"/>
            </p:cNvSpPr>
            <p:nvPr/>
          </p:nvSpPr>
          <p:spPr bwMode="auto">
            <a:xfrm>
              <a:off x="432" y="1056"/>
              <a:ext cx="153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&lt;&lt;enumeration&gt;&gt;</a:t>
              </a:r>
            </a:p>
            <a:p>
              <a:pPr algn="ctr"/>
              <a:r>
                <a:rPr lang="en-US"/>
                <a:t>Boolean</a:t>
              </a:r>
            </a:p>
          </p:txBody>
        </p:sp>
        <p:sp>
          <p:nvSpPr>
            <p:cNvPr id="190469" name="Rectangle 5"/>
            <p:cNvSpPr>
              <a:spLocks noChangeArrowheads="1"/>
            </p:cNvSpPr>
            <p:nvPr/>
          </p:nvSpPr>
          <p:spPr bwMode="auto">
            <a:xfrm>
              <a:off x="432" y="1536"/>
              <a:ext cx="1536" cy="528"/>
            </a:xfrm>
            <a:prstGeom prst="rect">
              <a:avLst/>
            </a:prstGeom>
            <a:solidFill>
              <a:schemeClr val="accent1"/>
            </a:solidFill>
            <a:ln w="9525">
              <a:solidFill>
                <a:schemeClr val="tx1"/>
              </a:solidFill>
              <a:miter lim="800000"/>
              <a:headEnd/>
              <a:tailEnd/>
            </a:ln>
            <a:effectLst/>
          </p:spPr>
          <p:txBody>
            <a:bodyPr wrap="none" anchor="ctr"/>
            <a:lstStyle/>
            <a:p>
              <a:pPr algn="ctr"/>
              <a:r>
                <a:rPr lang="en-US"/>
                <a:t>false</a:t>
              </a:r>
            </a:p>
            <a:p>
              <a:pPr algn="ctr"/>
              <a:r>
                <a:rPr lang="en-US"/>
                <a:t>true</a:t>
              </a:r>
            </a:p>
          </p:txBody>
        </p:sp>
      </p:grpSp>
      <p:sp>
        <p:nvSpPr>
          <p:cNvPr id="190470" name="Text Box 6"/>
          <p:cNvSpPr txBox="1">
            <a:spLocks noChangeArrowheads="1"/>
          </p:cNvSpPr>
          <p:nvPr/>
        </p:nvSpPr>
        <p:spPr bwMode="auto">
          <a:xfrm>
            <a:off x="3733800" y="2057400"/>
            <a:ext cx="4700588" cy="2554545"/>
          </a:xfrm>
          <a:prstGeom prst="rect">
            <a:avLst/>
          </a:prstGeom>
          <a:noFill/>
          <a:ln w="9525">
            <a:noFill/>
            <a:miter lim="800000"/>
            <a:headEnd/>
            <a:tailEnd/>
          </a:ln>
          <a:effectLst/>
        </p:spPr>
        <p:txBody>
          <a:bodyPr>
            <a:spAutoFit/>
          </a:bodyPr>
          <a:lstStyle/>
          <a:p>
            <a:r>
              <a:rPr lang="en-US" sz="3200" dirty="0"/>
              <a:t>An </a:t>
            </a:r>
            <a:r>
              <a:rPr lang="en-US" sz="3200" i="1" dirty="0"/>
              <a:t>enumeration</a:t>
            </a:r>
            <a:r>
              <a:rPr lang="en-US" sz="3200" dirty="0"/>
              <a:t> is a user-defined data type that consists of a name and an ordered list of enumeration literals.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0"/>
          </p:nvPr>
        </p:nvSpPr>
        <p:spPr/>
        <p:txBody>
          <a:bodyPr/>
          <a:lstStyle/>
          <a:p>
            <a:r>
              <a:rPr lang="en-US"/>
              <a:t>Software Design (UML)</a:t>
            </a:r>
          </a:p>
        </p:txBody>
      </p:sp>
      <p:sp>
        <p:nvSpPr>
          <p:cNvPr id="192514" name="Rectangle 2"/>
          <p:cNvSpPr>
            <a:spLocks noGrp="1" noChangeArrowheads="1"/>
          </p:cNvSpPr>
          <p:nvPr>
            <p:ph type="title"/>
          </p:nvPr>
        </p:nvSpPr>
        <p:spPr/>
        <p:txBody>
          <a:bodyPr>
            <a:normAutofit fontScale="90000"/>
          </a:bodyPr>
          <a:lstStyle/>
          <a:p>
            <a:r>
              <a:rPr lang="en-US"/>
              <a:t>Exceptions</a:t>
            </a:r>
          </a:p>
        </p:txBody>
      </p:sp>
      <p:grpSp>
        <p:nvGrpSpPr>
          <p:cNvPr id="2" name="Group 3"/>
          <p:cNvGrpSpPr>
            <a:grpSpLocks/>
          </p:cNvGrpSpPr>
          <p:nvPr/>
        </p:nvGrpSpPr>
        <p:grpSpPr bwMode="auto">
          <a:xfrm>
            <a:off x="609600" y="1676400"/>
            <a:ext cx="5638800" cy="3810000"/>
            <a:chOff x="576" y="1200"/>
            <a:chExt cx="3552" cy="2400"/>
          </a:xfrm>
        </p:grpSpPr>
        <p:sp>
          <p:nvSpPr>
            <p:cNvPr id="192516" name="Rectangle 4"/>
            <p:cNvSpPr>
              <a:spLocks noChangeArrowheads="1"/>
            </p:cNvSpPr>
            <p:nvPr/>
          </p:nvSpPr>
          <p:spPr bwMode="auto">
            <a:xfrm>
              <a:off x="576" y="3024"/>
              <a:ext cx="1680" cy="576"/>
            </a:xfrm>
            <a:prstGeom prst="rect">
              <a:avLst/>
            </a:prstGeom>
            <a:solidFill>
              <a:schemeClr val="accent1"/>
            </a:solidFill>
            <a:ln w="9525">
              <a:solidFill>
                <a:schemeClr val="tx1"/>
              </a:solidFill>
              <a:miter lim="800000"/>
              <a:headEnd/>
              <a:tailEnd/>
            </a:ln>
            <a:effectLst/>
          </p:spPr>
          <p:txBody>
            <a:bodyPr wrap="none" anchor="ctr"/>
            <a:lstStyle/>
            <a:p>
              <a:pPr algn="ctr"/>
              <a:r>
                <a:rPr lang="en-US"/>
                <a:t>&lt;&lt;exception&gt;&gt;</a:t>
              </a:r>
              <a:br>
                <a:rPr lang="en-US"/>
              </a:br>
              <a:r>
                <a:rPr lang="en-US"/>
                <a:t>KeyException</a:t>
              </a:r>
            </a:p>
          </p:txBody>
        </p:sp>
        <p:sp>
          <p:nvSpPr>
            <p:cNvPr id="192517" name="Rectangle 5"/>
            <p:cNvSpPr>
              <a:spLocks noChangeArrowheads="1"/>
            </p:cNvSpPr>
            <p:nvPr/>
          </p:nvSpPr>
          <p:spPr bwMode="auto">
            <a:xfrm>
              <a:off x="2448" y="3024"/>
              <a:ext cx="1680" cy="576"/>
            </a:xfrm>
            <a:prstGeom prst="rect">
              <a:avLst/>
            </a:prstGeom>
            <a:solidFill>
              <a:schemeClr val="accent1"/>
            </a:solidFill>
            <a:ln w="9525">
              <a:solidFill>
                <a:schemeClr val="tx1"/>
              </a:solidFill>
              <a:miter lim="800000"/>
              <a:headEnd/>
              <a:tailEnd/>
            </a:ln>
            <a:effectLst/>
          </p:spPr>
          <p:txBody>
            <a:bodyPr wrap="none" anchor="ctr"/>
            <a:lstStyle/>
            <a:p>
              <a:pPr algn="ctr"/>
              <a:r>
                <a:rPr lang="en-US"/>
                <a:t>&lt;&lt;exception&gt;&gt;</a:t>
              </a:r>
              <a:br>
                <a:rPr lang="en-US"/>
              </a:br>
              <a:r>
                <a:rPr lang="en-US"/>
                <a:t>SQLException</a:t>
              </a:r>
            </a:p>
          </p:txBody>
        </p:sp>
        <p:grpSp>
          <p:nvGrpSpPr>
            <p:cNvPr id="3" name="Group 6"/>
            <p:cNvGrpSpPr>
              <a:grpSpLocks/>
            </p:cNvGrpSpPr>
            <p:nvPr/>
          </p:nvGrpSpPr>
          <p:grpSpPr bwMode="auto">
            <a:xfrm>
              <a:off x="1488" y="1200"/>
              <a:ext cx="1584" cy="1104"/>
              <a:chOff x="624" y="768"/>
              <a:chExt cx="1584" cy="1104"/>
            </a:xfrm>
          </p:grpSpPr>
          <p:sp>
            <p:nvSpPr>
              <p:cNvPr id="192519" name="Rectangle 7"/>
              <p:cNvSpPr>
                <a:spLocks noChangeArrowheads="1"/>
              </p:cNvSpPr>
              <p:nvPr/>
            </p:nvSpPr>
            <p:spPr bwMode="auto">
              <a:xfrm>
                <a:off x="624" y="768"/>
                <a:ext cx="1584" cy="480"/>
              </a:xfrm>
              <a:prstGeom prst="rect">
                <a:avLst/>
              </a:prstGeom>
              <a:solidFill>
                <a:schemeClr val="accent1"/>
              </a:solidFill>
              <a:ln w="9525">
                <a:solidFill>
                  <a:schemeClr val="tx1"/>
                </a:solidFill>
                <a:miter lim="800000"/>
                <a:headEnd/>
                <a:tailEnd/>
              </a:ln>
              <a:effectLst/>
            </p:spPr>
            <p:txBody>
              <a:bodyPr wrap="none" anchor="ctr"/>
              <a:lstStyle/>
              <a:p>
                <a:pPr algn="ctr"/>
                <a:r>
                  <a:rPr lang="en-US"/>
                  <a:t>&lt;&lt;exception&gt;&gt;</a:t>
                </a:r>
                <a:br>
                  <a:rPr lang="en-US"/>
                </a:br>
                <a:r>
                  <a:rPr lang="en-US"/>
                  <a:t>Exception</a:t>
                </a:r>
              </a:p>
            </p:txBody>
          </p:sp>
          <p:sp>
            <p:nvSpPr>
              <p:cNvPr id="192520" name="Rectangle 8"/>
              <p:cNvSpPr>
                <a:spLocks noChangeArrowheads="1"/>
              </p:cNvSpPr>
              <p:nvPr/>
            </p:nvSpPr>
            <p:spPr bwMode="auto">
              <a:xfrm>
                <a:off x="624" y="1344"/>
                <a:ext cx="1584" cy="528"/>
              </a:xfrm>
              <a:prstGeom prst="rect">
                <a:avLst/>
              </a:prstGeom>
              <a:solidFill>
                <a:schemeClr val="accent1"/>
              </a:solidFill>
              <a:ln w="9525">
                <a:solidFill>
                  <a:schemeClr val="tx1"/>
                </a:solidFill>
                <a:miter lim="800000"/>
                <a:headEnd/>
                <a:tailEnd/>
              </a:ln>
              <a:effectLst/>
            </p:spPr>
            <p:txBody>
              <a:bodyPr wrap="none" anchor="ctr"/>
              <a:lstStyle/>
              <a:p>
                <a:pPr algn="ctr"/>
                <a:r>
                  <a:rPr lang="en-US"/>
                  <a:t>getMessage()</a:t>
                </a:r>
                <a:r>
                  <a:rPr lang="en-US">
                    <a:latin typeface="Courier New" pitchFamily="49" charset="0"/>
                  </a:rPr>
                  <a:t> </a:t>
                </a:r>
              </a:p>
              <a:p>
                <a:pPr algn="ctr"/>
                <a:r>
                  <a:rPr lang="en-US"/>
                  <a:t>printStackTrace()</a:t>
                </a:r>
                <a:endParaRPr lang="en-US">
                  <a:latin typeface="Courier New" pitchFamily="49" charset="0"/>
                </a:endParaRPr>
              </a:p>
            </p:txBody>
          </p:sp>
          <p:sp>
            <p:nvSpPr>
              <p:cNvPr id="192521" name="Rectangle 9"/>
              <p:cNvSpPr>
                <a:spLocks noChangeArrowheads="1"/>
              </p:cNvSpPr>
              <p:nvPr/>
            </p:nvSpPr>
            <p:spPr bwMode="auto">
              <a:xfrm>
                <a:off x="624" y="1248"/>
                <a:ext cx="1584" cy="9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1584" y="2304"/>
              <a:ext cx="264" cy="720"/>
              <a:chOff x="1248" y="2304"/>
              <a:chExt cx="264" cy="720"/>
            </a:xfrm>
          </p:grpSpPr>
          <p:sp>
            <p:nvSpPr>
              <p:cNvPr id="192523" name="Freeform 11"/>
              <p:cNvSpPr>
                <a:spLocks/>
              </p:cNvSpPr>
              <p:nvPr/>
            </p:nvSpPr>
            <p:spPr bwMode="auto">
              <a:xfrm>
                <a:off x="1248" y="2304"/>
                <a:ext cx="264" cy="229"/>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92524" name="Line 12"/>
              <p:cNvSpPr>
                <a:spLocks noChangeShapeType="1"/>
              </p:cNvSpPr>
              <p:nvPr/>
            </p:nvSpPr>
            <p:spPr bwMode="auto">
              <a:xfrm>
                <a:off x="1392" y="2544"/>
                <a:ext cx="0" cy="480"/>
              </a:xfrm>
              <a:prstGeom prst="line">
                <a:avLst/>
              </a:prstGeom>
              <a:noFill/>
              <a:ln w="9525">
                <a:solidFill>
                  <a:schemeClr val="tx1"/>
                </a:solidFill>
                <a:round/>
                <a:headEnd/>
                <a:tailEnd/>
              </a:ln>
              <a:effectLst/>
            </p:spPr>
            <p:txBody>
              <a:bodyPr wrap="none" anchor="ctr"/>
              <a:lstStyle/>
              <a:p>
                <a:endParaRPr lang="en-US"/>
              </a:p>
            </p:txBody>
          </p:sp>
        </p:grpSp>
        <p:grpSp>
          <p:nvGrpSpPr>
            <p:cNvPr id="5" name="Group 13"/>
            <p:cNvGrpSpPr>
              <a:grpSpLocks/>
            </p:cNvGrpSpPr>
            <p:nvPr/>
          </p:nvGrpSpPr>
          <p:grpSpPr bwMode="auto">
            <a:xfrm>
              <a:off x="2640" y="2304"/>
              <a:ext cx="264" cy="720"/>
              <a:chOff x="1248" y="2304"/>
              <a:chExt cx="264" cy="720"/>
            </a:xfrm>
          </p:grpSpPr>
          <p:sp>
            <p:nvSpPr>
              <p:cNvPr id="192526" name="Freeform 14"/>
              <p:cNvSpPr>
                <a:spLocks/>
              </p:cNvSpPr>
              <p:nvPr/>
            </p:nvSpPr>
            <p:spPr bwMode="auto">
              <a:xfrm>
                <a:off x="1248" y="2304"/>
                <a:ext cx="264" cy="229"/>
              </a:xfrm>
              <a:custGeom>
                <a:avLst/>
                <a:gdLst/>
                <a:ahLst/>
                <a:cxnLst>
                  <a:cxn ang="0">
                    <a:pos x="144" y="0"/>
                  </a:cxn>
                  <a:cxn ang="0">
                    <a:pos x="0" y="240"/>
                  </a:cxn>
                  <a:cxn ang="0">
                    <a:pos x="336" y="240"/>
                  </a:cxn>
                  <a:cxn ang="0">
                    <a:pos x="144" y="0"/>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p:spPr>
            <p:txBody>
              <a:bodyPr wrap="none" anchor="ctr"/>
              <a:lstStyle/>
              <a:p>
                <a:endParaRPr lang="en-US"/>
              </a:p>
            </p:txBody>
          </p:sp>
          <p:sp>
            <p:nvSpPr>
              <p:cNvPr id="192527" name="Line 15"/>
              <p:cNvSpPr>
                <a:spLocks noChangeShapeType="1"/>
              </p:cNvSpPr>
              <p:nvPr/>
            </p:nvSpPr>
            <p:spPr bwMode="auto">
              <a:xfrm>
                <a:off x="1392" y="2544"/>
                <a:ext cx="0" cy="480"/>
              </a:xfrm>
              <a:prstGeom prst="line">
                <a:avLst/>
              </a:prstGeom>
              <a:noFill/>
              <a:ln w="9525">
                <a:solidFill>
                  <a:schemeClr val="tx1"/>
                </a:solidFill>
                <a:round/>
                <a:headEnd/>
                <a:tailEnd/>
              </a:ln>
              <a:effectLst/>
            </p:spPr>
            <p:txBody>
              <a:bodyPr wrap="none" anchor="ctr"/>
              <a:lstStyle/>
              <a:p>
                <a:endParaRPr lang="en-US"/>
              </a:p>
            </p:txBody>
          </p:sp>
        </p:grpSp>
      </p:grpSp>
      <p:sp>
        <p:nvSpPr>
          <p:cNvPr id="192528" name="Text Box 16"/>
          <p:cNvSpPr txBox="1">
            <a:spLocks noChangeArrowheads="1"/>
          </p:cNvSpPr>
          <p:nvPr/>
        </p:nvSpPr>
        <p:spPr bwMode="auto">
          <a:xfrm>
            <a:off x="4953000" y="1447800"/>
            <a:ext cx="3581400" cy="3323987"/>
          </a:xfrm>
          <a:prstGeom prst="rect">
            <a:avLst/>
          </a:prstGeom>
          <a:noFill/>
          <a:ln w="9525">
            <a:noFill/>
            <a:miter lim="800000"/>
            <a:headEnd/>
            <a:tailEnd/>
          </a:ln>
          <a:effectLst/>
        </p:spPr>
        <p:txBody>
          <a:bodyPr>
            <a:spAutoFit/>
          </a:bodyPr>
          <a:lstStyle/>
          <a:p>
            <a:pPr>
              <a:spcBef>
                <a:spcPct val="50000"/>
              </a:spcBef>
            </a:pPr>
            <a:r>
              <a:rPr lang="en-US" sz="2800" i="1" dirty="0"/>
              <a:t>Exceptions</a:t>
            </a:r>
            <a:r>
              <a:rPr lang="en-US" sz="2800" dirty="0"/>
              <a:t> can be modeled just like any other class. </a:t>
            </a:r>
          </a:p>
          <a:p>
            <a:pPr>
              <a:spcBef>
                <a:spcPct val="50000"/>
              </a:spcBef>
            </a:pPr>
            <a:r>
              <a:rPr lang="en-US" sz="2800" dirty="0"/>
              <a:t>Notice the </a:t>
            </a:r>
            <a:r>
              <a:rPr lang="en-US" sz="2800" b="1" dirty="0">
                <a:solidFill>
                  <a:srgbClr val="FF0000"/>
                </a:solidFill>
              </a:rPr>
              <a:t>&lt;&lt;exception&gt;&gt; </a:t>
            </a:r>
            <a:r>
              <a:rPr lang="en-US" sz="2800" dirty="0"/>
              <a:t>stereotype in the name compartment.</a:t>
            </a:r>
            <a:endParaRPr lang="en-US" sz="2800"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93538" name="Rectangle 2"/>
          <p:cNvSpPr>
            <a:spLocks noGrp="1" noChangeArrowheads="1"/>
          </p:cNvSpPr>
          <p:nvPr>
            <p:ph type="title"/>
          </p:nvPr>
        </p:nvSpPr>
        <p:spPr/>
        <p:txBody>
          <a:bodyPr>
            <a:normAutofit fontScale="90000"/>
          </a:bodyPr>
          <a:lstStyle/>
          <a:p>
            <a:r>
              <a:rPr lang="en-US"/>
              <a:t>Packages</a:t>
            </a:r>
          </a:p>
        </p:txBody>
      </p:sp>
      <p:grpSp>
        <p:nvGrpSpPr>
          <p:cNvPr id="2" name="Group 3"/>
          <p:cNvGrpSpPr>
            <a:grpSpLocks/>
          </p:cNvGrpSpPr>
          <p:nvPr/>
        </p:nvGrpSpPr>
        <p:grpSpPr bwMode="auto">
          <a:xfrm>
            <a:off x="838200" y="2514600"/>
            <a:ext cx="2209800" cy="1524000"/>
            <a:chOff x="1056" y="1776"/>
            <a:chExt cx="1392" cy="960"/>
          </a:xfrm>
        </p:grpSpPr>
        <p:sp>
          <p:nvSpPr>
            <p:cNvPr id="193540" name="Rectangle 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p:spPr>
          <p:txBody>
            <a:bodyPr wrap="none" anchor="ctr"/>
            <a:lstStyle/>
            <a:p>
              <a:pPr algn="ctr"/>
              <a:r>
                <a:rPr lang="en-US"/>
                <a:t>Compiler</a:t>
              </a:r>
            </a:p>
          </p:txBody>
        </p:sp>
        <p:sp>
          <p:nvSpPr>
            <p:cNvPr id="193541" name="Rectangle 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93542" name="Text Box 6"/>
          <p:cNvSpPr txBox="1">
            <a:spLocks noChangeArrowheads="1"/>
          </p:cNvSpPr>
          <p:nvPr/>
        </p:nvSpPr>
        <p:spPr bwMode="auto">
          <a:xfrm>
            <a:off x="3886200" y="1752600"/>
            <a:ext cx="4876800" cy="4401205"/>
          </a:xfrm>
          <a:prstGeom prst="rect">
            <a:avLst/>
          </a:prstGeom>
          <a:noFill/>
          <a:ln w="9525">
            <a:noFill/>
            <a:miter lim="800000"/>
            <a:headEnd/>
            <a:tailEnd/>
          </a:ln>
          <a:effectLst/>
        </p:spPr>
        <p:txBody>
          <a:bodyPr>
            <a:spAutoFit/>
          </a:bodyPr>
          <a:lstStyle/>
          <a:p>
            <a:pPr>
              <a:spcBef>
                <a:spcPct val="50000"/>
              </a:spcBef>
            </a:pPr>
            <a:r>
              <a:rPr lang="en-US" sz="2800" dirty="0"/>
              <a:t>A </a:t>
            </a:r>
            <a:r>
              <a:rPr lang="en-US" sz="2800" i="1" dirty="0"/>
              <a:t>package</a:t>
            </a:r>
            <a:r>
              <a:rPr lang="en-US" sz="2800" dirty="0"/>
              <a:t> is a container-like element for organizing other elements into groups.</a:t>
            </a:r>
          </a:p>
          <a:p>
            <a:pPr>
              <a:spcBef>
                <a:spcPct val="50000"/>
              </a:spcBef>
            </a:pPr>
            <a:r>
              <a:rPr lang="en-US" sz="2800" dirty="0"/>
              <a:t>A package can contain classes and other packages and diagrams.</a:t>
            </a:r>
          </a:p>
          <a:p>
            <a:pPr>
              <a:spcBef>
                <a:spcPct val="50000"/>
              </a:spcBef>
            </a:pPr>
            <a:r>
              <a:rPr lang="en-US" sz="2800" dirty="0"/>
              <a:t>Packages can be used to provide controlled access between classes in different packages.</a:t>
            </a:r>
            <a:endParaRPr lang="en-US" sz="2800"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5AAF67E-ECE4-4690-8F00-3C1EAF9B761A}" type="slidenum">
              <a:rPr lang="en-US"/>
              <a:pPr/>
              <a:t>33</a:t>
            </a:fld>
            <a:endParaRPr lang="en-US"/>
          </a:p>
        </p:txBody>
      </p:sp>
      <p:sp>
        <p:nvSpPr>
          <p:cNvPr id="1405954" name="Rectangle 2"/>
          <p:cNvSpPr>
            <a:spLocks noGrp="1" noChangeArrowheads="1"/>
          </p:cNvSpPr>
          <p:nvPr>
            <p:ph type="title"/>
          </p:nvPr>
        </p:nvSpPr>
        <p:spPr/>
        <p:txBody>
          <a:bodyPr/>
          <a:lstStyle/>
          <a:p>
            <a:r>
              <a:rPr lang="en-US"/>
              <a:t>Comments</a:t>
            </a:r>
          </a:p>
        </p:txBody>
      </p:sp>
      <p:sp>
        <p:nvSpPr>
          <p:cNvPr id="1405955" name="Rectangle 3"/>
          <p:cNvSpPr>
            <a:spLocks noGrp="1" noChangeArrowheads="1"/>
          </p:cNvSpPr>
          <p:nvPr>
            <p:ph type="body" idx="1"/>
          </p:nvPr>
        </p:nvSpPr>
        <p:spPr/>
        <p:txBody>
          <a:bodyPr/>
          <a:lstStyle/>
          <a:p>
            <a:r>
              <a:rPr lang="en-US"/>
              <a:t>represented as a folded note, attached to the appropriate class/method/etc by a dashed line</a:t>
            </a:r>
          </a:p>
        </p:txBody>
      </p:sp>
      <p:pic>
        <p:nvPicPr>
          <p:cNvPr id="1405956" name="Picture 4" descr="sample"/>
          <p:cNvPicPr>
            <a:picLocks noChangeAspect="1" noChangeArrowheads="1"/>
          </p:cNvPicPr>
          <p:nvPr/>
        </p:nvPicPr>
        <p:blipFill>
          <a:blip r:embed="rId2" cstate="print"/>
          <a:srcRect/>
          <a:stretch>
            <a:fillRect/>
          </a:stretch>
        </p:blipFill>
        <p:spPr bwMode="auto">
          <a:xfrm>
            <a:off x="533400" y="2819400"/>
            <a:ext cx="8305800" cy="2778125"/>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BC35903-4B12-4E9E-B47B-D9C161019F5E}" type="slidenum">
              <a:rPr lang="en-US"/>
              <a:pPr/>
              <a:t>34</a:t>
            </a:fld>
            <a:endParaRPr lang="en-US"/>
          </a:p>
        </p:txBody>
      </p:sp>
      <p:sp>
        <p:nvSpPr>
          <p:cNvPr id="1412098" name="Rectangle 2"/>
          <p:cNvSpPr>
            <a:spLocks noGrp="1" noChangeArrowheads="1"/>
          </p:cNvSpPr>
          <p:nvPr>
            <p:ph type="title"/>
          </p:nvPr>
        </p:nvSpPr>
        <p:spPr/>
        <p:txBody>
          <a:bodyPr/>
          <a:lstStyle/>
          <a:p>
            <a:r>
              <a:rPr lang="en-US"/>
              <a:t>Class diagram example 1</a:t>
            </a:r>
          </a:p>
        </p:txBody>
      </p:sp>
      <p:pic>
        <p:nvPicPr>
          <p:cNvPr id="1412099" name="Picture 3" descr="votingProgramClassDiagram"/>
          <p:cNvPicPr>
            <a:picLocks noChangeAspect="1" noChangeArrowheads="1"/>
          </p:cNvPicPr>
          <p:nvPr/>
        </p:nvPicPr>
        <p:blipFill>
          <a:blip r:embed="rId2" cstate="print"/>
          <a:srcRect/>
          <a:stretch>
            <a:fillRect/>
          </a:stretch>
        </p:blipFill>
        <p:spPr bwMode="auto">
          <a:xfrm>
            <a:off x="533400" y="1295400"/>
            <a:ext cx="7924800" cy="5394325"/>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6F8EFD9F-C485-4057-A246-656BB31A30AA}" type="slidenum">
              <a:rPr lang="en-US"/>
              <a:pPr/>
              <a:t>35</a:t>
            </a:fld>
            <a:endParaRPr lang="en-US"/>
          </a:p>
        </p:txBody>
      </p:sp>
      <p:sp>
        <p:nvSpPr>
          <p:cNvPr id="1413122" name="Rectangle 2"/>
          <p:cNvSpPr>
            <a:spLocks noGrp="1" noChangeArrowheads="1"/>
          </p:cNvSpPr>
          <p:nvPr>
            <p:ph type="title"/>
          </p:nvPr>
        </p:nvSpPr>
        <p:spPr/>
        <p:txBody>
          <a:bodyPr/>
          <a:lstStyle/>
          <a:p>
            <a:r>
              <a:rPr lang="en-US"/>
              <a:t>Class diagram example 2</a:t>
            </a:r>
          </a:p>
        </p:txBody>
      </p:sp>
      <p:grpSp>
        <p:nvGrpSpPr>
          <p:cNvPr id="2" name="Group 3"/>
          <p:cNvGrpSpPr>
            <a:grpSpLocks/>
          </p:cNvGrpSpPr>
          <p:nvPr/>
        </p:nvGrpSpPr>
        <p:grpSpPr bwMode="auto">
          <a:xfrm>
            <a:off x="838200" y="1447800"/>
            <a:ext cx="7620000" cy="4724400"/>
            <a:chOff x="528" y="912"/>
            <a:chExt cx="4800" cy="2976"/>
          </a:xfrm>
        </p:grpSpPr>
        <p:sp>
          <p:nvSpPr>
            <p:cNvPr id="1413124" name="Rectangle 4"/>
            <p:cNvSpPr>
              <a:spLocks noChangeArrowheads="1"/>
            </p:cNvSpPr>
            <p:nvPr/>
          </p:nvSpPr>
          <p:spPr bwMode="auto">
            <a:xfrm>
              <a:off x="794" y="3467"/>
              <a:ext cx="630" cy="421"/>
            </a:xfrm>
            <a:prstGeom prst="rect">
              <a:avLst/>
            </a:prstGeom>
            <a:solidFill>
              <a:srgbClr val="FFFFFF"/>
            </a:solidFill>
            <a:ln w="12700">
              <a:solidFill>
                <a:srgbClr val="000000"/>
              </a:solidFill>
              <a:miter lim="800000"/>
              <a:headEnd/>
              <a:tailEnd/>
            </a:ln>
          </p:spPr>
          <p:txBody>
            <a:bodyPr/>
            <a:lstStyle/>
            <a:p>
              <a:endParaRPr lang="en-US"/>
            </a:p>
          </p:txBody>
        </p:sp>
        <p:sp>
          <p:nvSpPr>
            <p:cNvPr id="1413125" name="Rectangle 5"/>
            <p:cNvSpPr>
              <a:spLocks noChangeArrowheads="1"/>
            </p:cNvSpPr>
            <p:nvPr/>
          </p:nvSpPr>
          <p:spPr bwMode="auto">
            <a:xfrm>
              <a:off x="794" y="3467"/>
              <a:ext cx="630" cy="141"/>
            </a:xfrm>
            <a:prstGeom prst="rect">
              <a:avLst/>
            </a:prstGeom>
            <a:solidFill>
              <a:srgbClr val="FFFFFF"/>
            </a:solidFill>
            <a:ln w="12700">
              <a:solidFill>
                <a:srgbClr val="000000"/>
              </a:solidFill>
              <a:miter lim="800000"/>
              <a:headEnd/>
              <a:tailEnd/>
            </a:ln>
          </p:spPr>
          <p:txBody>
            <a:bodyPr/>
            <a:lstStyle/>
            <a:p>
              <a:endParaRPr lang="en-US"/>
            </a:p>
          </p:txBody>
        </p:sp>
        <p:sp>
          <p:nvSpPr>
            <p:cNvPr id="1413126" name="Rectangle 6"/>
            <p:cNvSpPr>
              <a:spLocks noChangeArrowheads="1"/>
            </p:cNvSpPr>
            <p:nvPr/>
          </p:nvSpPr>
          <p:spPr bwMode="auto">
            <a:xfrm>
              <a:off x="872" y="3482"/>
              <a:ext cx="484"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DVD Movie</a:t>
              </a:r>
              <a:endParaRPr kumimoji="1" lang="en-US" sz="1600">
                <a:solidFill>
                  <a:schemeClr val="tx2"/>
                </a:solidFill>
                <a:latin typeface="Times New Roman" charset="0"/>
              </a:endParaRPr>
            </a:p>
          </p:txBody>
        </p:sp>
        <p:sp>
          <p:nvSpPr>
            <p:cNvPr id="1413127" name="Rectangle 7"/>
            <p:cNvSpPr>
              <a:spLocks noChangeArrowheads="1"/>
            </p:cNvSpPr>
            <p:nvPr/>
          </p:nvSpPr>
          <p:spPr bwMode="auto">
            <a:xfrm>
              <a:off x="1634" y="3467"/>
              <a:ext cx="629" cy="421"/>
            </a:xfrm>
            <a:prstGeom prst="rect">
              <a:avLst/>
            </a:prstGeom>
            <a:solidFill>
              <a:srgbClr val="FFFFFF"/>
            </a:solidFill>
            <a:ln w="12700">
              <a:solidFill>
                <a:srgbClr val="000000"/>
              </a:solidFill>
              <a:miter lim="800000"/>
              <a:headEnd/>
              <a:tailEnd/>
            </a:ln>
          </p:spPr>
          <p:txBody>
            <a:bodyPr/>
            <a:lstStyle/>
            <a:p>
              <a:endParaRPr lang="en-US"/>
            </a:p>
          </p:txBody>
        </p:sp>
        <p:sp>
          <p:nvSpPr>
            <p:cNvPr id="1413128" name="Rectangle 8"/>
            <p:cNvSpPr>
              <a:spLocks noChangeArrowheads="1"/>
            </p:cNvSpPr>
            <p:nvPr/>
          </p:nvSpPr>
          <p:spPr bwMode="auto">
            <a:xfrm>
              <a:off x="1634" y="3467"/>
              <a:ext cx="629" cy="141"/>
            </a:xfrm>
            <a:prstGeom prst="rect">
              <a:avLst/>
            </a:prstGeom>
            <a:solidFill>
              <a:srgbClr val="FFFFFF"/>
            </a:solidFill>
            <a:ln w="12700">
              <a:solidFill>
                <a:srgbClr val="000000"/>
              </a:solidFill>
              <a:miter lim="800000"/>
              <a:headEnd/>
              <a:tailEnd/>
            </a:ln>
          </p:spPr>
          <p:txBody>
            <a:bodyPr/>
            <a:lstStyle/>
            <a:p>
              <a:endParaRPr lang="en-US"/>
            </a:p>
          </p:txBody>
        </p:sp>
        <p:sp>
          <p:nvSpPr>
            <p:cNvPr id="1413129" name="Rectangle 9"/>
            <p:cNvSpPr>
              <a:spLocks noChangeArrowheads="1"/>
            </p:cNvSpPr>
            <p:nvPr/>
          </p:nvSpPr>
          <p:spPr bwMode="auto">
            <a:xfrm>
              <a:off x="1715" y="3482"/>
              <a:ext cx="479"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VHS Movie</a:t>
              </a:r>
              <a:endParaRPr kumimoji="1" lang="en-US" sz="1600">
                <a:solidFill>
                  <a:schemeClr val="tx2"/>
                </a:solidFill>
                <a:latin typeface="Times New Roman" charset="0"/>
              </a:endParaRPr>
            </a:p>
          </p:txBody>
        </p:sp>
        <p:sp>
          <p:nvSpPr>
            <p:cNvPr id="1413130" name="Rectangle 10"/>
            <p:cNvSpPr>
              <a:spLocks noChangeArrowheads="1"/>
            </p:cNvSpPr>
            <p:nvPr/>
          </p:nvSpPr>
          <p:spPr bwMode="auto">
            <a:xfrm>
              <a:off x="2473" y="3467"/>
              <a:ext cx="630" cy="421"/>
            </a:xfrm>
            <a:prstGeom prst="rect">
              <a:avLst/>
            </a:prstGeom>
            <a:solidFill>
              <a:srgbClr val="FFFFFF"/>
            </a:solidFill>
            <a:ln w="12700">
              <a:solidFill>
                <a:srgbClr val="000000"/>
              </a:solidFill>
              <a:miter lim="800000"/>
              <a:headEnd/>
              <a:tailEnd/>
            </a:ln>
          </p:spPr>
          <p:txBody>
            <a:bodyPr/>
            <a:lstStyle/>
            <a:p>
              <a:endParaRPr lang="en-US"/>
            </a:p>
          </p:txBody>
        </p:sp>
        <p:sp>
          <p:nvSpPr>
            <p:cNvPr id="1413131" name="Rectangle 11"/>
            <p:cNvSpPr>
              <a:spLocks noChangeArrowheads="1"/>
            </p:cNvSpPr>
            <p:nvPr/>
          </p:nvSpPr>
          <p:spPr bwMode="auto">
            <a:xfrm>
              <a:off x="2473" y="3467"/>
              <a:ext cx="630" cy="141"/>
            </a:xfrm>
            <a:prstGeom prst="rect">
              <a:avLst/>
            </a:prstGeom>
            <a:solidFill>
              <a:srgbClr val="FFFFFF"/>
            </a:solidFill>
            <a:ln w="12700">
              <a:solidFill>
                <a:srgbClr val="000000"/>
              </a:solidFill>
              <a:miter lim="800000"/>
              <a:headEnd/>
              <a:tailEnd/>
            </a:ln>
          </p:spPr>
          <p:txBody>
            <a:bodyPr/>
            <a:lstStyle/>
            <a:p>
              <a:endParaRPr lang="en-US"/>
            </a:p>
          </p:txBody>
        </p:sp>
        <p:sp>
          <p:nvSpPr>
            <p:cNvPr id="1413132" name="Rectangle 12"/>
            <p:cNvSpPr>
              <a:spLocks noChangeArrowheads="1"/>
            </p:cNvSpPr>
            <p:nvPr/>
          </p:nvSpPr>
          <p:spPr bwMode="auto">
            <a:xfrm>
              <a:off x="2522" y="3482"/>
              <a:ext cx="532"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Video Game</a:t>
              </a:r>
              <a:endParaRPr kumimoji="1" lang="en-US" sz="1600">
                <a:solidFill>
                  <a:schemeClr val="tx2"/>
                </a:solidFill>
                <a:latin typeface="Times New Roman" charset="0"/>
              </a:endParaRPr>
            </a:p>
          </p:txBody>
        </p:sp>
        <p:sp>
          <p:nvSpPr>
            <p:cNvPr id="1413133" name="Rectangle 13"/>
            <p:cNvSpPr>
              <a:spLocks noChangeArrowheads="1"/>
            </p:cNvSpPr>
            <p:nvPr/>
          </p:nvSpPr>
          <p:spPr bwMode="auto">
            <a:xfrm>
              <a:off x="1529" y="2504"/>
              <a:ext cx="839" cy="288"/>
            </a:xfrm>
            <a:prstGeom prst="rect">
              <a:avLst/>
            </a:prstGeom>
            <a:solidFill>
              <a:srgbClr val="FFFFFF"/>
            </a:solidFill>
            <a:ln w="12700">
              <a:solidFill>
                <a:srgbClr val="000000"/>
              </a:solidFill>
              <a:miter lim="800000"/>
              <a:headEnd/>
              <a:tailEnd/>
            </a:ln>
          </p:spPr>
          <p:txBody>
            <a:bodyPr/>
            <a:lstStyle/>
            <a:p>
              <a:endParaRPr lang="en-US"/>
            </a:p>
          </p:txBody>
        </p:sp>
        <p:sp>
          <p:nvSpPr>
            <p:cNvPr id="1413134" name="Rectangle 14"/>
            <p:cNvSpPr>
              <a:spLocks noChangeArrowheads="1"/>
            </p:cNvSpPr>
            <p:nvPr/>
          </p:nvSpPr>
          <p:spPr bwMode="auto">
            <a:xfrm>
              <a:off x="1529" y="2347"/>
              <a:ext cx="839" cy="245"/>
            </a:xfrm>
            <a:prstGeom prst="rect">
              <a:avLst/>
            </a:prstGeom>
            <a:solidFill>
              <a:srgbClr val="FFFFFF"/>
            </a:solidFill>
            <a:ln w="12700">
              <a:solidFill>
                <a:srgbClr val="000000"/>
              </a:solidFill>
              <a:miter lim="800000"/>
              <a:headEnd/>
              <a:tailEnd/>
            </a:ln>
            <a:effectLst/>
          </p:spPr>
          <p:txBody>
            <a:bodyPr anchor="ctr" anchorCtr="1"/>
            <a:lstStyle/>
            <a:p>
              <a:pPr algn="ctr" eaLnBrk="0" hangingPunct="0">
                <a:lnSpc>
                  <a:spcPct val="50000"/>
                </a:lnSpc>
              </a:pPr>
              <a:r>
                <a:rPr lang="en-US" sz="1200" i="1">
                  <a:latin typeface="Verdana" pitchFamily="34" charset="0"/>
                </a:rPr>
                <a:t>Rental Item</a:t>
              </a:r>
            </a:p>
          </p:txBody>
        </p:sp>
        <p:sp>
          <p:nvSpPr>
            <p:cNvPr id="1413135" name="Rectangle 15"/>
            <p:cNvSpPr>
              <a:spLocks noChangeArrowheads="1"/>
            </p:cNvSpPr>
            <p:nvPr/>
          </p:nvSpPr>
          <p:spPr bwMode="auto">
            <a:xfrm>
              <a:off x="3733" y="1868"/>
              <a:ext cx="840" cy="630"/>
            </a:xfrm>
            <a:prstGeom prst="rect">
              <a:avLst/>
            </a:prstGeom>
            <a:solidFill>
              <a:srgbClr val="FFFFFF"/>
            </a:solidFill>
            <a:ln w="12700">
              <a:solidFill>
                <a:srgbClr val="000000"/>
              </a:solidFill>
              <a:miter lim="800000"/>
              <a:headEnd/>
              <a:tailEnd/>
            </a:ln>
          </p:spPr>
          <p:txBody>
            <a:bodyPr/>
            <a:lstStyle/>
            <a:p>
              <a:endParaRPr lang="en-US"/>
            </a:p>
          </p:txBody>
        </p:sp>
        <p:sp>
          <p:nvSpPr>
            <p:cNvPr id="1413136" name="Rectangle 16"/>
            <p:cNvSpPr>
              <a:spLocks noChangeArrowheads="1"/>
            </p:cNvSpPr>
            <p:nvPr/>
          </p:nvSpPr>
          <p:spPr bwMode="auto">
            <a:xfrm>
              <a:off x="3733" y="1868"/>
              <a:ext cx="840" cy="210"/>
            </a:xfrm>
            <a:prstGeom prst="rect">
              <a:avLst/>
            </a:prstGeom>
            <a:solidFill>
              <a:srgbClr val="FFFFFF"/>
            </a:solidFill>
            <a:ln w="12700">
              <a:solidFill>
                <a:srgbClr val="000000"/>
              </a:solidFill>
              <a:miter lim="800000"/>
              <a:headEnd/>
              <a:tailEnd/>
            </a:ln>
          </p:spPr>
          <p:txBody>
            <a:bodyPr/>
            <a:lstStyle/>
            <a:p>
              <a:endParaRPr lang="en-US"/>
            </a:p>
          </p:txBody>
        </p:sp>
        <p:sp>
          <p:nvSpPr>
            <p:cNvPr id="1413137" name="Rectangle 17"/>
            <p:cNvSpPr>
              <a:spLocks noChangeArrowheads="1"/>
            </p:cNvSpPr>
            <p:nvPr/>
          </p:nvSpPr>
          <p:spPr bwMode="auto">
            <a:xfrm>
              <a:off x="3827" y="1917"/>
              <a:ext cx="606"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Rental Invoice</a:t>
              </a:r>
              <a:endParaRPr kumimoji="1" lang="en-US" sz="1600">
                <a:solidFill>
                  <a:schemeClr val="tx2"/>
                </a:solidFill>
                <a:latin typeface="Times New Roman" charset="0"/>
              </a:endParaRPr>
            </a:p>
          </p:txBody>
        </p:sp>
        <p:sp>
          <p:nvSpPr>
            <p:cNvPr id="1413138" name="Freeform 18"/>
            <p:cNvSpPr>
              <a:spLocks/>
            </p:cNvSpPr>
            <p:nvPr/>
          </p:nvSpPr>
          <p:spPr bwMode="auto">
            <a:xfrm>
              <a:off x="3523" y="2341"/>
              <a:ext cx="210" cy="105"/>
            </a:xfrm>
            <a:custGeom>
              <a:avLst/>
              <a:gdLst/>
              <a:ahLst/>
              <a:cxnLst>
                <a:cxn ang="0">
                  <a:pos x="0" y="52"/>
                </a:cxn>
                <a:cxn ang="0">
                  <a:pos x="105" y="0"/>
                </a:cxn>
                <a:cxn ang="0">
                  <a:pos x="210" y="52"/>
                </a:cxn>
                <a:cxn ang="0">
                  <a:pos x="105" y="105"/>
                </a:cxn>
                <a:cxn ang="0">
                  <a:pos x="0" y="52"/>
                </a:cxn>
              </a:cxnLst>
              <a:rect l="0" t="0" r="r" b="b"/>
              <a:pathLst>
                <a:path w="210" h="105">
                  <a:moveTo>
                    <a:pt x="0" y="52"/>
                  </a:moveTo>
                  <a:lnTo>
                    <a:pt x="105" y="0"/>
                  </a:lnTo>
                  <a:lnTo>
                    <a:pt x="210" y="52"/>
                  </a:lnTo>
                  <a:lnTo>
                    <a:pt x="105" y="105"/>
                  </a:lnTo>
                  <a:lnTo>
                    <a:pt x="0" y="52"/>
                  </a:lnTo>
                  <a:close/>
                </a:path>
              </a:pathLst>
            </a:custGeom>
            <a:solidFill>
              <a:srgbClr val="000000"/>
            </a:solidFill>
            <a:ln w="12700">
              <a:solidFill>
                <a:srgbClr val="000000"/>
              </a:solidFill>
              <a:prstDash val="solid"/>
              <a:round/>
              <a:headEnd/>
              <a:tailEnd/>
            </a:ln>
          </p:spPr>
          <p:txBody>
            <a:bodyPr/>
            <a:lstStyle/>
            <a:p>
              <a:endParaRPr lang="en-US"/>
            </a:p>
          </p:txBody>
        </p:sp>
        <p:sp>
          <p:nvSpPr>
            <p:cNvPr id="1413139" name="Rectangle 19"/>
            <p:cNvSpPr>
              <a:spLocks noChangeArrowheads="1"/>
            </p:cNvSpPr>
            <p:nvPr/>
          </p:nvSpPr>
          <p:spPr bwMode="auto">
            <a:xfrm>
              <a:off x="2448" y="2323"/>
              <a:ext cx="216" cy="173"/>
            </a:xfrm>
            <a:prstGeom prst="rect">
              <a:avLst/>
            </a:prstGeom>
            <a:noFill/>
            <a:ln w="9525">
              <a:noFill/>
              <a:miter lim="800000"/>
              <a:headEnd/>
              <a:tailEnd/>
            </a:ln>
            <a:effectLst/>
          </p:spPr>
          <p:txBody>
            <a:bodyPr wrap="none" lIns="0" tIns="0" rIns="0" bIns="0">
              <a:spAutoFit/>
            </a:bodyPr>
            <a:lstStyle/>
            <a:p>
              <a:pPr eaLnBrk="0" hangingPunct="0"/>
              <a:r>
                <a:rPr kumimoji="1" lang="en-US" sz="1800">
                  <a:solidFill>
                    <a:srgbClr val="000000"/>
                  </a:solidFill>
                  <a:latin typeface="Arial" charset="0"/>
                </a:rPr>
                <a:t>1..*</a:t>
              </a:r>
            </a:p>
          </p:txBody>
        </p:sp>
        <p:sp>
          <p:nvSpPr>
            <p:cNvPr id="1413140" name="Rectangle 20"/>
            <p:cNvSpPr>
              <a:spLocks noChangeArrowheads="1"/>
            </p:cNvSpPr>
            <p:nvPr/>
          </p:nvSpPr>
          <p:spPr bwMode="auto">
            <a:xfrm>
              <a:off x="3608" y="2468"/>
              <a:ext cx="80" cy="173"/>
            </a:xfrm>
            <a:prstGeom prst="rect">
              <a:avLst/>
            </a:prstGeom>
            <a:noFill/>
            <a:ln w="9525">
              <a:noFill/>
              <a:miter lim="800000"/>
              <a:headEnd/>
              <a:tailEnd/>
            </a:ln>
          </p:spPr>
          <p:txBody>
            <a:bodyPr wrap="none" lIns="0" tIns="0" rIns="0" bIns="0">
              <a:spAutoFit/>
            </a:bodyPr>
            <a:lstStyle/>
            <a:p>
              <a:pPr eaLnBrk="0" hangingPunct="0"/>
              <a:r>
                <a:rPr kumimoji="1" lang="en-US" sz="1800">
                  <a:solidFill>
                    <a:srgbClr val="000000"/>
                  </a:solidFill>
                  <a:latin typeface="Arial" charset="0"/>
                </a:rPr>
                <a:t>1</a:t>
              </a:r>
              <a:endParaRPr kumimoji="1" lang="en-US" sz="1600">
                <a:solidFill>
                  <a:schemeClr val="tx2"/>
                </a:solidFill>
                <a:latin typeface="Times New Roman" charset="0"/>
              </a:endParaRPr>
            </a:p>
          </p:txBody>
        </p:sp>
        <p:sp>
          <p:nvSpPr>
            <p:cNvPr id="1413141" name="Rectangle 21"/>
            <p:cNvSpPr>
              <a:spLocks noChangeArrowheads="1"/>
            </p:cNvSpPr>
            <p:nvPr/>
          </p:nvSpPr>
          <p:spPr bwMode="auto">
            <a:xfrm>
              <a:off x="1529" y="1248"/>
              <a:ext cx="839" cy="525"/>
            </a:xfrm>
            <a:prstGeom prst="rect">
              <a:avLst/>
            </a:prstGeom>
            <a:solidFill>
              <a:srgbClr val="FFFFFF"/>
            </a:solidFill>
            <a:ln w="12700">
              <a:solidFill>
                <a:srgbClr val="000000"/>
              </a:solidFill>
              <a:miter lim="800000"/>
              <a:headEnd/>
              <a:tailEnd/>
            </a:ln>
          </p:spPr>
          <p:txBody>
            <a:bodyPr/>
            <a:lstStyle/>
            <a:p>
              <a:endParaRPr lang="en-US"/>
            </a:p>
          </p:txBody>
        </p:sp>
        <p:sp>
          <p:nvSpPr>
            <p:cNvPr id="1413142" name="Rectangle 22"/>
            <p:cNvSpPr>
              <a:spLocks noChangeArrowheads="1"/>
            </p:cNvSpPr>
            <p:nvPr/>
          </p:nvSpPr>
          <p:spPr bwMode="auto">
            <a:xfrm>
              <a:off x="1529" y="1248"/>
              <a:ext cx="839" cy="175"/>
            </a:xfrm>
            <a:prstGeom prst="rect">
              <a:avLst/>
            </a:prstGeom>
            <a:solidFill>
              <a:srgbClr val="FFFFFF"/>
            </a:solidFill>
            <a:ln w="12700">
              <a:solidFill>
                <a:srgbClr val="000000"/>
              </a:solidFill>
              <a:miter lim="800000"/>
              <a:headEnd/>
              <a:tailEnd/>
            </a:ln>
          </p:spPr>
          <p:txBody>
            <a:bodyPr/>
            <a:lstStyle/>
            <a:p>
              <a:endParaRPr lang="en-US"/>
            </a:p>
          </p:txBody>
        </p:sp>
        <p:sp>
          <p:nvSpPr>
            <p:cNvPr id="1413143" name="Rectangle 23"/>
            <p:cNvSpPr>
              <a:spLocks noChangeArrowheads="1"/>
            </p:cNvSpPr>
            <p:nvPr/>
          </p:nvSpPr>
          <p:spPr bwMode="auto">
            <a:xfrm>
              <a:off x="1741" y="1280"/>
              <a:ext cx="415"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Customer</a:t>
              </a:r>
              <a:endParaRPr kumimoji="1" lang="en-US" sz="1600">
                <a:solidFill>
                  <a:schemeClr val="tx2"/>
                </a:solidFill>
                <a:latin typeface="Times New Roman" charset="0"/>
              </a:endParaRPr>
            </a:p>
          </p:txBody>
        </p:sp>
        <p:sp>
          <p:nvSpPr>
            <p:cNvPr id="1413144" name="Freeform 24"/>
            <p:cNvSpPr>
              <a:spLocks/>
            </p:cNvSpPr>
            <p:nvPr/>
          </p:nvSpPr>
          <p:spPr bwMode="auto">
            <a:xfrm>
              <a:off x="3523" y="2131"/>
              <a:ext cx="210" cy="105"/>
            </a:xfrm>
            <a:custGeom>
              <a:avLst/>
              <a:gdLst/>
              <a:ahLst/>
              <a:cxnLst>
                <a:cxn ang="0">
                  <a:pos x="0" y="52"/>
                </a:cxn>
                <a:cxn ang="0">
                  <a:pos x="105" y="0"/>
                </a:cxn>
                <a:cxn ang="0">
                  <a:pos x="210" y="52"/>
                </a:cxn>
                <a:cxn ang="0">
                  <a:pos x="105" y="105"/>
                </a:cxn>
                <a:cxn ang="0">
                  <a:pos x="0" y="52"/>
                </a:cxn>
              </a:cxnLst>
              <a:rect l="0" t="0" r="r" b="b"/>
              <a:pathLst>
                <a:path w="210" h="105">
                  <a:moveTo>
                    <a:pt x="0" y="52"/>
                  </a:moveTo>
                  <a:lnTo>
                    <a:pt x="105" y="0"/>
                  </a:lnTo>
                  <a:lnTo>
                    <a:pt x="210" y="52"/>
                  </a:lnTo>
                  <a:lnTo>
                    <a:pt x="105" y="105"/>
                  </a:lnTo>
                  <a:lnTo>
                    <a:pt x="0" y="52"/>
                  </a:lnTo>
                </a:path>
              </a:pathLst>
            </a:custGeom>
            <a:noFill/>
            <a:ln w="12700">
              <a:solidFill>
                <a:srgbClr val="000000"/>
              </a:solidFill>
              <a:prstDash val="solid"/>
              <a:round/>
              <a:headEnd/>
              <a:tailEnd/>
            </a:ln>
          </p:spPr>
          <p:txBody>
            <a:bodyPr/>
            <a:lstStyle/>
            <a:p>
              <a:endParaRPr lang="en-US"/>
            </a:p>
          </p:txBody>
        </p:sp>
        <p:sp>
          <p:nvSpPr>
            <p:cNvPr id="1413145" name="Rectangle 25"/>
            <p:cNvSpPr>
              <a:spLocks noChangeArrowheads="1"/>
            </p:cNvSpPr>
            <p:nvPr/>
          </p:nvSpPr>
          <p:spPr bwMode="auto">
            <a:xfrm>
              <a:off x="3733" y="3338"/>
              <a:ext cx="840" cy="454"/>
            </a:xfrm>
            <a:prstGeom prst="rect">
              <a:avLst/>
            </a:prstGeom>
            <a:solidFill>
              <a:srgbClr val="FFFFFF"/>
            </a:solidFill>
            <a:ln w="12700">
              <a:solidFill>
                <a:srgbClr val="000000"/>
              </a:solidFill>
              <a:miter lim="800000"/>
              <a:headEnd/>
              <a:tailEnd/>
            </a:ln>
          </p:spPr>
          <p:txBody>
            <a:bodyPr/>
            <a:lstStyle/>
            <a:p>
              <a:endParaRPr lang="en-US"/>
            </a:p>
          </p:txBody>
        </p:sp>
        <p:sp>
          <p:nvSpPr>
            <p:cNvPr id="1413146" name="Rectangle 26"/>
            <p:cNvSpPr>
              <a:spLocks noChangeArrowheads="1"/>
            </p:cNvSpPr>
            <p:nvPr/>
          </p:nvSpPr>
          <p:spPr bwMode="auto">
            <a:xfrm>
              <a:off x="3733" y="3338"/>
              <a:ext cx="840" cy="210"/>
            </a:xfrm>
            <a:prstGeom prst="rect">
              <a:avLst/>
            </a:prstGeom>
            <a:solidFill>
              <a:srgbClr val="FFFFFF"/>
            </a:solidFill>
            <a:ln w="12700">
              <a:solidFill>
                <a:srgbClr val="000000"/>
              </a:solidFill>
              <a:miter lim="800000"/>
              <a:headEnd/>
              <a:tailEnd/>
            </a:ln>
          </p:spPr>
          <p:txBody>
            <a:bodyPr/>
            <a:lstStyle/>
            <a:p>
              <a:endParaRPr lang="en-US"/>
            </a:p>
          </p:txBody>
        </p:sp>
        <p:sp>
          <p:nvSpPr>
            <p:cNvPr id="1413147" name="Rectangle 27"/>
            <p:cNvSpPr>
              <a:spLocks noChangeArrowheads="1"/>
            </p:cNvSpPr>
            <p:nvPr/>
          </p:nvSpPr>
          <p:spPr bwMode="auto">
            <a:xfrm>
              <a:off x="3793" y="3387"/>
              <a:ext cx="734" cy="115"/>
            </a:xfrm>
            <a:prstGeom prst="rect">
              <a:avLst/>
            </a:prstGeom>
            <a:noFill/>
            <a:ln w="9525">
              <a:noFill/>
              <a:miter lim="800000"/>
              <a:headEnd/>
              <a:tailEnd/>
            </a:ln>
          </p:spPr>
          <p:txBody>
            <a:bodyPr wrap="none" lIns="0" tIns="0" rIns="0" bIns="0">
              <a:spAutoFit/>
            </a:bodyPr>
            <a:lstStyle/>
            <a:p>
              <a:pPr eaLnBrk="0" hangingPunct="0"/>
              <a:r>
                <a:rPr kumimoji="1" lang="en-US" sz="1200">
                  <a:solidFill>
                    <a:srgbClr val="000000"/>
                  </a:solidFill>
                  <a:latin typeface="Arial" charset="0"/>
                </a:rPr>
                <a:t>Checkout Screen</a:t>
              </a:r>
              <a:endParaRPr kumimoji="1" lang="en-US" sz="1600">
                <a:solidFill>
                  <a:schemeClr val="tx2"/>
                </a:solidFill>
                <a:latin typeface="Times New Roman" charset="0"/>
              </a:endParaRPr>
            </a:p>
          </p:txBody>
        </p:sp>
        <p:sp>
          <p:nvSpPr>
            <p:cNvPr id="1413148" name="Line 28"/>
            <p:cNvSpPr>
              <a:spLocks noChangeShapeType="1"/>
            </p:cNvSpPr>
            <p:nvPr/>
          </p:nvSpPr>
          <p:spPr bwMode="auto">
            <a:xfrm flipV="1">
              <a:off x="4153" y="2498"/>
              <a:ext cx="1" cy="840"/>
            </a:xfrm>
            <a:prstGeom prst="line">
              <a:avLst/>
            </a:prstGeom>
            <a:noFill/>
            <a:ln w="12700">
              <a:solidFill>
                <a:srgbClr val="000000"/>
              </a:solidFill>
              <a:round/>
              <a:headEnd/>
              <a:tailEnd/>
            </a:ln>
          </p:spPr>
          <p:txBody>
            <a:bodyPr/>
            <a:lstStyle/>
            <a:p>
              <a:endParaRPr lang="en-US"/>
            </a:p>
          </p:txBody>
        </p:sp>
        <p:sp>
          <p:nvSpPr>
            <p:cNvPr id="1413149" name="Rectangle 29"/>
            <p:cNvSpPr>
              <a:spLocks noChangeArrowheads="1"/>
            </p:cNvSpPr>
            <p:nvPr/>
          </p:nvSpPr>
          <p:spPr bwMode="auto">
            <a:xfrm>
              <a:off x="4199" y="2520"/>
              <a:ext cx="240" cy="173"/>
            </a:xfrm>
            <a:prstGeom prst="rect">
              <a:avLst/>
            </a:prstGeom>
            <a:noFill/>
            <a:ln w="9525">
              <a:noFill/>
              <a:miter lim="800000"/>
              <a:headEnd/>
              <a:tailEnd/>
            </a:ln>
          </p:spPr>
          <p:txBody>
            <a:bodyPr wrap="none" lIns="0" tIns="0" rIns="0" bIns="0">
              <a:spAutoFit/>
            </a:bodyPr>
            <a:lstStyle/>
            <a:p>
              <a:pPr eaLnBrk="0" hangingPunct="0"/>
              <a:r>
                <a:rPr kumimoji="1" lang="en-US" sz="1800">
                  <a:solidFill>
                    <a:srgbClr val="000000"/>
                  </a:solidFill>
                  <a:latin typeface="Arial" charset="0"/>
                </a:rPr>
                <a:t>0..1</a:t>
              </a:r>
              <a:endParaRPr kumimoji="1" lang="en-US" sz="1600">
                <a:solidFill>
                  <a:schemeClr val="tx2"/>
                </a:solidFill>
                <a:latin typeface="Times New Roman" charset="0"/>
              </a:endParaRPr>
            </a:p>
          </p:txBody>
        </p:sp>
        <p:sp>
          <p:nvSpPr>
            <p:cNvPr id="1413150" name="Rectangle 30"/>
            <p:cNvSpPr>
              <a:spLocks noChangeArrowheads="1"/>
            </p:cNvSpPr>
            <p:nvPr/>
          </p:nvSpPr>
          <p:spPr bwMode="auto">
            <a:xfrm>
              <a:off x="2415" y="1318"/>
              <a:ext cx="80" cy="173"/>
            </a:xfrm>
            <a:prstGeom prst="rect">
              <a:avLst/>
            </a:prstGeom>
            <a:noFill/>
            <a:ln w="9525">
              <a:noFill/>
              <a:miter lim="800000"/>
              <a:headEnd/>
              <a:tailEnd/>
            </a:ln>
          </p:spPr>
          <p:txBody>
            <a:bodyPr wrap="none" lIns="0" tIns="0" rIns="0" bIns="0">
              <a:spAutoFit/>
            </a:bodyPr>
            <a:lstStyle/>
            <a:p>
              <a:pPr eaLnBrk="0" hangingPunct="0"/>
              <a:r>
                <a:rPr kumimoji="1" lang="en-US" sz="1800">
                  <a:solidFill>
                    <a:srgbClr val="000000"/>
                  </a:solidFill>
                  <a:latin typeface="Arial" charset="0"/>
                </a:rPr>
                <a:t>1</a:t>
              </a:r>
              <a:endParaRPr kumimoji="1" lang="en-US" sz="1600">
                <a:solidFill>
                  <a:schemeClr val="tx2"/>
                </a:solidFill>
                <a:latin typeface="Times New Roman" charset="0"/>
              </a:endParaRPr>
            </a:p>
          </p:txBody>
        </p:sp>
        <p:sp>
          <p:nvSpPr>
            <p:cNvPr id="1413151" name="AutoShape 31"/>
            <p:cNvSpPr>
              <a:spLocks noChangeArrowheads="1"/>
            </p:cNvSpPr>
            <p:nvPr/>
          </p:nvSpPr>
          <p:spPr bwMode="auto">
            <a:xfrm>
              <a:off x="4512" y="2832"/>
              <a:ext cx="816" cy="384"/>
            </a:xfrm>
            <a:prstGeom prst="wedgeRoundRectCallout">
              <a:avLst>
                <a:gd name="adj1" fmla="val -92032"/>
                <a:gd name="adj2" fmla="val -80991"/>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Simple</a:t>
              </a:r>
            </a:p>
            <a:p>
              <a:pPr algn="ctr" eaLnBrk="0" hangingPunct="0">
                <a:lnSpc>
                  <a:spcPct val="89000"/>
                </a:lnSpc>
                <a:spcBef>
                  <a:spcPct val="40000"/>
                </a:spcBef>
              </a:pPr>
              <a:r>
                <a:rPr lang="en-US" sz="1200">
                  <a:latin typeface="Verdana" pitchFamily="34" charset="0"/>
                </a:rPr>
                <a:t> Association</a:t>
              </a:r>
            </a:p>
          </p:txBody>
        </p:sp>
        <p:sp>
          <p:nvSpPr>
            <p:cNvPr id="1413152" name="AutoShape 32"/>
            <p:cNvSpPr>
              <a:spLocks noChangeArrowheads="1"/>
            </p:cNvSpPr>
            <p:nvPr/>
          </p:nvSpPr>
          <p:spPr bwMode="auto">
            <a:xfrm>
              <a:off x="720" y="1392"/>
              <a:ext cx="480" cy="288"/>
            </a:xfrm>
            <a:prstGeom prst="wedgeRoundRectCallout">
              <a:avLst>
                <a:gd name="adj1" fmla="val 117708"/>
                <a:gd name="adj2" fmla="val -70486"/>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Class</a:t>
              </a:r>
            </a:p>
          </p:txBody>
        </p:sp>
        <p:sp>
          <p:nvSpPr>
            <p:cNvPr id="1413153" name="AutoShape 33"/>
            <p:cNvSpPr>
              <a:spLocks noChangeArrowheads="1"/>
            </p:cNvSpPr>
            <p:nvPr/>
          </p:nvSpPr>
          <p:spPr bwMode="auto">
            <a:xfrm>
              <a:off x="624" y="1872"/>
              <a:ext cx="624" cy="432"/>
            </a:xfrm>
            <a:prstGeom prst="wedgeRoundRectCallout">
              <a:avLst>
                <a:gd name="adj1" fmla="val 93111"/>
                <a:gd name="adj2" fmla="val 67130"/>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Abstract</a:t>
              </a:r>
            </a:p>
            <a:p>
              <a:pPr algn="ctr" eaLnBrk="0" hangingPunct="0">
                <a:lnSpc>
                  <a:spcPct val="89000"/>
                </a:lnSpc>
                <a:spcBef>
                  <a:spcPct val="40000"/>
                </a:spcBef>
              </a:pPr>
              <a:r>
                <a:rPr lang="en-US" sz="1200">
                  <a:latin typeface="Verdana" pitchFamily="34" charset="0"/>
                </a:rPr>
                <a:t>Class</a:t>
              </a:r>
            </a:p>
          </p:txBody>
        </p:sp>
        <p:sp>
          <p:nvSpPr>
            <p:cNvPr id="1413154" name="AutoShape 34"/>
            <p:cNvSpPr>
              <a:spLocks noChangeArrowheads="1"/>
            </p:cNvSpPr>
            <p:nvPr/>
          </p:nvSpPr>
          <p:spPr bwMode="auto">
            <a:xfrm>
              <a:off x="3168" y="1296"/>
              <a:ext cx="864" cy="336"/>
            </a:xfrm>
            <a:prstGeom prst="wedgeRoundRectCallout">
              <a:avLst>
                <a:gd name="adj1" fmla="val -1157"/>
                <a:gd name="adj2" fmla="val 179167"/>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Simple </a:t>
              </a:r>
            </a:p>
            <a:p>
              <a:pPr algn="ctr" eaLnBrk="0" hangingPunct="0">
                <a:lnSpc>
                  <a:spcPct val="89000"/>
                </a:lnSpc>
                <a:spcBef>
                  <a:spcPct val="40000"/>
                </a:spcBef>
              </a:pPr>
              <a:r>
                <a:rPr lang="en-US" sz="1200">
                  <a:latin typeface="Verdana" pitchFamily="34" charset="0"/>
                </a:rPr>
                <a:t>Aggregation</a:t>
              </a:r>
            </a:p>
          </p:txBody>
        </p:sp>
        <p:sp>
          <p:nvSpPr>
            <p:cNvPr id="1413155" name="AutoShape 35"/>
            <p:cNvSpPr>
              <a:spLocks noChangeArrowheads="1"/>
            </p:cNvSpPr>
            <p:nvPr/>
          </p:nvSpPr>
          <p:spPr bwMode="auto">
            <a:xfrm>
              <a:off x="528" y="2928"/>
              <a:ext cx="912" cy="240"/>
            </a:xfrm>
            <a:prstGeom prst="wedgeRoundRectCallout">
              <a:avLst>
                <a:gd name="adj1" fmla="val 97477"/>
                <a:gd name="adj2" fmla="val -49167"/>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Generalization</a:t>
              </a:r>
            </a:p>
          </p:txBody>
        </p:sp>
        <p:sp>
          <p:nvSpPr>
            <p:cNvPr id="1413156" name="AutoShape 36"/>
            <p:cNvSpPr>
              <a:spLocks noChangeArrowheads="1"/>
            </p:cNvSpPr>
            <p:nvPr/>
          </p:nvSpPr>
          <p:spPr bwMode="auto">
            <a:xfrm>
              <a:off x="2640" y="2736"/>
              <a:ext cx="768" cy="384"/>
            </a:xfrm>
            <a:prstGeom prst="wedgeRoundRectCallout">
              <a:avLst>
                <a:gd name="adj1" fmla="val 70315"/>
                <a:gd name="adj2" fmla="val -117968"/>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Composition</a:t>
              </a:r>
            </a:p>
          </p:txBody>
        </p:sp>
        <p:cxnSp>
          <p:nvCxnSpPr>
            <p:cNvPr id="1413157" name="AutoShape 37"/>
            <p:cNvCxnSpPr>
              <a:cxnSpLocks noChangeShapeType="1"/>
              <a:stCxn id="1413128" idx="0"/>
              <a:endCxn id="1413133" idx="2"/>
            </p:cNvCxnSpPr>
            <p:nvPr/>
          </p:nvCxnSpPr>
          <p:spPr bwMode="auto">
            <a:xfrm flipV="1">
              <a:off x="1949" y="2792"/>
              <a:ext cx="0" cy="675"/>
            </a:xfrm>
            <a:prstGeom prst="straightConnector1">
              <a:avLst/>
            </a:prstGeom>
            <a:noFill/>
            <a:ln w="9525">
              <a:solidFill>
                <a:schemeClr val="tx1"/>
              </a:solidFill>
              <a:round/>
              <a:headEnd/>
              <a:tailEnd/>
            </a:ln>
            <a:effectLst/>
          </p:spPr>
        </p:cxnSp>
        <p:sp>
          <p:nvSpPr>
            <p:cNvPr id="1413158" name="AutoShape 38"/>
            <p:cNvSpPr>
              <a:spLocks noChangeArrowheads="1"/>
            </p:cNvSpPr>
            <p:nvPr/>
          </p:nvSpPr>
          <p:spPr bwMode="auto">
            <a:xfrm>
              <a:off x="1853" y="2792"/>
              <a:ext cx="191" cy="147"/>
            </a:xfrm>
            <a:prstGeom prst="flowChartExtract">
              <a:avLst/>
            </a:prstGeom>
            <a:solidFill>
              <a:schemeClr val="tx1"/>
            </a:solidFill>
            <a:ln w="9525">
              <a:solidFill>
                <a:schemeClr val="tx1"/>
              </a:solidFill>
              <a:miter lim="800000"/>
              <a:headEnd/>
              <a:tailEnd/>
            </a:ln>
            <a:effectLst/>
          </p:spPr>
          <p:txBody>
            <a:bodyPr wrap="none" anchor="ctr"/>
            <a:lstStyle/>
            <a:p>
              <a:endParaRPr lang="en-US"/>
            </a:p>
          </p:txBody>
        </p:sp>
        <p:cxnSp>
          <p:nvCxnSpPr>
            <p:cNvPr id="1413159" name="AutoShape 39"/>
            <p:cNvCxnSpPr>
              <a:cxnSpLocks noChangeShapeType="1"/>
              <a:stCxn id="1413125" idx="0"/>
              <a:endCxn id="1413131" idx="0"/>
            </p:cNvCxnSpPr>
            <p:nvPr/>
          </p:nvCxnSpPr>
          <p:spPr bwMode="auto">
            <a:xfrm rot="5400000" flipV="1">
              <a:off x="1948" y="2628"/>
              <a:ext cx="1" cy="1679"/>
            </a:xfrm>
            <a:prstGeom prst="bentConnector3">
              <a:avLst>
                <a:gd name="adj1" fmla="val -18000005"/>
              </a:avLst>
            </a:prstGeom>
            <a:noFill/>
            <a:ln w="9525">
              <a:solidFill>
                <a:schemeClr val="tx1"/>
              </a:solidFill>
              <a:miter lim="800000"/>
              <a:headEnd/>
              <a:tailEnd/>
            </a:ln>
            <a:effectLst/>
          </p:spPr>
        </p:cxnSp>
        <p:cxnSp>
          <p:nvCxnSpPr>
            <p:cNvPr id="1413160" name="AutoShape 40"/>
            <p:cNvCxnSpPr>
              <a:cxnSpLocks noChangeShapeType="1"/>
              <a:stCxn id="1413138" idx="4"/>
              <a:endCxn id="1413133" idx="3"/>
            </p:cNvCxnSpPr>
            <p:nvPr/>
          </p:nvCxnSpPr>
          <p:spPr bwMode="auto">
            <a:xfrm rot="10800000" flipV="1">
              <a:off x="2368" y="2393"/>
              <a:ext cx="1155" cy="255"/>
            </a:xfrm>
            <a:prstGeom prst="bentConnector3">
              <a:avLst>
                <a:gd name="adj1" fmla="val 49958"/>
              </a:avLst>
            </a:prstGeom>
            <a:noFill/>
            <a:ln w="9525">
              <a:solidFill>
                <a:schemeClr val="tx1"/>
              </a:solidFill>
              <a:miter lim="800000"/>
              <a:headEnd/>
              <a:tailEnd/>
            </a:ln>
            <a:effectLst/>
          </p:spPr>
        </p:cxnSp>
        <p:cxnSp>
          <p:nvCxnSpPr>
            <p:cNvPr id="1413161" name="AutoShape 41"/>
            <p:cNvCxnSpPr>
              <a:cxnSpLocks noChangeShapeType="1"/>
              <a:stCxn id="1413144" idx="4"/>
              <a:endCxn id="1413141" idx="3"/>
            </p:cNvCxnSpPr>
            <p:nvPr/>
          </p:nvCxnSpPr>
          <p:spPr bwMode="auto">
            <a:xfrm rot="10800000">
              <a:off x="2368" y="1511"/>
              <a:ext cx="1155" cy="672"/>
            </a:xfrm>
            <a:prstGeom prst="bentConnector3">
              <a:avLst>
                <a:gd name="adj1" fmla="val 42250"/>
              </a:avLst>
            </a:prstGeom>
            <a:noFill/>
            <a:ln w="9525">
              <a:solidFill>
                <a:schemeClr val="tx1"/>
              </a:solidFill>
              <a:miter lim="800000"/>
              <a:headEnd/>
              <a:tailEnd/>
            </a:ln>
            <a:effectLst/>
          </p:spPr>
        </p:cxnSp>
        <p:sp>
          <p:nvSpPr>
            <p:cNvPr id="1413162" name="AutoShape 42"/>
            <p:cNvSpPr>
              <a:spLocks noChangeArrowheads="1"/>
            </p:cNvSpPr>
            <p:nvPr/>
          </p:nvSpPr>
          <p:spPr bwMode="auto">
            <a:xfrm>
              <a:off x="3107" y="912"/>
              <a:ext cx="720" cy="288"/>
            </a:xfrm>
            <a:prstGeom prst="wedgeRoundRectCallout">
              <a:avLst>
                <a:gd name="adj1" fmla="val -127361"/>
                <a:gd name="adj2" fmla="val 116319"/>
                <a:gd name="adj3" fmla="val 16667"/>
              </a:avLst>
            </a:prstGeom>
            <a:solidFill>
              <a:srgbClr val="FFFFFB"/>
            </a:solidFill>
            <a:ln w="25400">
              <a:solidFill>
                <a:srgbClr val="FF0000"/>
              </a:solidFill>
              <a:miter lim="800000"/>
              <a:headEnd/>
              <a:tailEnd/>
            </a:ln>
            <a:effectLst/>
          </p:spPr>
          <p:txBody>
            <a:bodyPr wrap="none" anchor="ctr"/>
            <a:lstStyle/>
            <a:p>
              <a:pPr algn="ctr" eaLnBrk="0" hangingPunct="0">
                <a:lnSpc>
                  <a:spcPct val="89000"/>
                </a:lnSpc>
                <a:spcBef>
                  <a:spcPct val="40000"/>
                </a:spcBef>
              </a:pPr>
              <a:r>
                <a:rPr lang="en-US" sz="1200">
                  <a:latin typeface="Verdana" pitchFamily="34" charset="0"/>
                </a:rPr>
                <a:t>Multiplicity</a:t>
              </a:r>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D2FD47F1-EB5E-41C1-91EE-815BE088196A}" type="slidenum">
              <a:rPr lang="en-US"/>
              <a:pPr/>
              <a:t>36</a:t>
            </a:fld>
            <a:endParaRPr lang="en-US"/>
          </a:p>
        </p:txBody>
      </p:sp>
      <p:sp>
        <p:nvSpPr>
          <p:cNvPr id="1414146" name="Rectangle 2"/>
          <p:cNvSpPr>
            <a:spLocks noGrp="1" noChangeArrowheads="1"/>
          </p:cNvSpPr>
          <p:nvPr>
            <p:ph type="title"/>
          </p:nvPr>
        </p:nvSpPr>
        <p:spPr/>
        <p:txBody>
          <a:bodyPr/>
          <a:lstStyle/>
          <a:p>
            <a:r>
              <a:rPr lang="en-US"/>
              <a:t>Class diagram example 3</a:t>
            </a:r>
          </a:p>
        </p:txBody>
      </p:sp>
      <p:sp>
        <p:nvSpPr>
          <p:cNvPr id="1414147" name="Rectangle 3"/>
          <p:cNvSpPr>
            <a:spLocks noChangeArrowheads="1"/>
          </p:cNvSpPr>
          <p:nvPr/>
        </p:nvSpPr>
        <p:spPr bwMode="auto">
          <a:xfrm>
            <a:off x="762000" y="2362200"/>
            <a:ext cx="2819400" cy="409575"/>
          </a:xfrm>
          <a:prstGeom prst="rect">
            <a:avLst/>
          </a:prstGeom>
          <a:solidFill>
            <a:srgbClr val="FFFF99"/>
          </a:solidFill>
          <a:ln w="12700">
            <a:solidFill>
              <a:schemeClr val="bg2"/>
            </a:solidFill>
            <a:miter lim="800000"/>
            <a:headEnd type="none" w="sm" len="sm"/>
            <a:tailEnd type="none" w="sm" len="sm"/>
          </a:ln>
          <a:effectLst/>
        </p:spPr>
        <p:txBody>
          <a:bodyPr anchor="ctr">
            <a:spAutoFit/>
          </a:bodyPr>
          <a:lstStyle/>
          <a:p>
            <a:pPr algn="ctr" eaLnBrk="0" hangingPunct="0"/>
            <a:r>
              <a:rPr lang="en-US" sz="2000" b="1">
                <a:solidFill>
                  <a:schemeClr val="bg2"/>
                </a:solidFill>
                <a:latin typeface="Arial Unicode MS" pitchFamily="34" charset="-128"/>
              </a:rPr>
              <a:t>StudentBody</a:t>
            </a:r>
          </a:p>
        </p:txBody>
      </p:sp>
      <p:sp>
        <p:nvSpPr>
          <p:cNvPr id="1414148" name="Rectangle 4"/>
          <p:cNvSpPr>
            <a:spLocks noChangeArrowheads="1"/>
          </p:cNvSpPr>
          <p:nvPr/>
        </p:nvSpPr>
        <p:spPr bwMode="auto">
          <a:xfrm>
            <a:off x="762000" y="2771775"/>
            <a:ext cx="2819400" cy="304800"/>
          </a:xfrm>
          <a:prstGeom prst="rect">
            <a:avLst/>
          </a:prstGeom>
          <a:solidFill>
            <a:srgbClr val="FFFF99"/>
          </a:solidFill>
          <a:ln w="12700">
            <a:solidFill>
              <a:schemeClr val="bg2"/>
            </a:solidFill>
            <a:miter lim="800000"/>
            <a:headEnd type="none" w="sm" len="sm"/>
            <a:tailEnd type="none" w="sm" len="sm"/>
          </a:ln>
          <a:effectLst/>
        </p:spPr>
        <p:txBody>
          <a:bodyPr anchor="ctr"/>
          <a:lstStyle/>
          <a:p>
            <a:pPr algn="ctr" eaLnBrk="0" hangingPunct="0"/>
            <a:endParaRPr lang="en-US" sz="2000" b="1">
              <a:solidFill>
                <a:schemeClr val="bg2"/>
              </a:solidFill>
              <a:latin typeface="Verdana" pitchFamily="34" charset="0"/>
            </a:endParaRPr>
          </a:p>
        </p:txBody>
      </p:sp>
      <p:sp>
        <p:nvSpPr>
          <p:cNvPr id="1414149" name="Rectangle 5"/>
          <p:cNvSpPr>
            <a:spLocks noChangeArrowheads="1"/>
          </p:cNvSpPr>
          <p:nvPr/>
        </p:nvSpPr>
        <p:spPr bwMode="auto">
          <a:xfrm>
            <a:off x="762000" y="3062288"/>
            <a:ext cx="2819400" cy="471487"/>
          </a:xfrm>
          <a:prstGeom prst="rect">
            <a:avLst/>
          </a:prstGeom>
          <a:solidFill>
            <a:srgbClr val="FFFF99"/>
          </a:solidFill>
          <a:ln w="12700">
            <a:solidFill>
              <a:schemeClr val="bg2"/>
            </a:solidFill>
            <a:miter lim="800000"/>
            <a:headEnd type="none" w="sm" len="sm"/>
            <a:tailEnd type="none" w="sm" len="sm"/>
          </a:ln>
          <a:effectLst/>
        </p:spPr>
        <p:txBody>
          <a:bodyPr anchor="ctr"/>
          <a:lstStyle/>
          <a:p>
            <a:pPr eaLnBrk="0" hangingPunct="0"/>
            <a:r>
              <a:rPr lang="en-US" sz="1600" b="1">
                <a:solidFill>
                  <a:schemeClr val="bg2"/>
                </a:solidFill>
                <a:latin typeface="Arial Unicode MS" pitchFamily="34" charset="-128"/>
              </a:rPr>
              <a:t>+ main (args : String[])</a:t>
            </a:r>
          </a:p>
        </p:txBody>
      </p:sp>
      <p:sp>
        <p:nvSpPr>
          <p:cNvPr id="1414150" name="Rectangle 6"/>
          <p:cNvSpPr>
            <a:spLocks noChangeArrowheads="1"/>
          </p:cNvSpPr>
          <p:nvPr/>
        </p:nvSpPr>
        <p:spPr bwMode="auto">
          <a:xfrm>
            <a:off x="5156200" y="3937000"/>
            <a:ext cx="2844800" cy="533400"/>
          </a:xfrm>
          <a:prstGeom prst="rect">
            <a:avLst/>
          </a:prstGeom>
          <a:solidFill>
            <a:srgbClr val="FFFF99"/>
          </a:solidFill>
          <a:ln w="12700">
            <a:solidFill>
              <a:schemeClr val="bg2"/>
            </a:solidFill>
            <a:miter lim="800000"/>
            <a:headEnd type="none" w="sm" len="sm"/>
            <a:tailEnd type="none" w="sm" len="sm"/>
          </a:ln>
          <a:effectLst/>
        </p:spPr>
        <p:txBody>
          <a:bodyPr anchor="ctr"/>
          <a:lstStyle/>
          <a:p>
            <a:pPr eaLnBrk="0" hangingPunct="0"/>
            <a:r>
              <a:rPr lang="en-US" sz="1600" b="1">
                <a:solidFill>
                  <a:schemeClr val="bg2"/>
                </a:solidFill>
                <a:latin typeface="Arial Unicode MS" pitchFamily="34" charset="-128"/>
              </a:rPr>
              <a:t>+ toString() : String</a:t>
            </a:r>
          </a:p>
        </p:txBody>
      </p:sp>
      <p:sp>
        <p:nvSpPr>
          <p:cNvPr id="1414151" name="Line 7"/>
          <p:cNvSpPr>
            <a:spLocks noChangeShapeType="1"/>
          </p:cNvSpPr>
          <p:nvPr/>
        </p:nvSpPr>
        <p:spPr bwMode="auto">
          <a:xfrm flipV="1">
            <a:off x="3581400" y="2590800"/>
            <a:ext cx="1600200" cy="0"/>
          </a:xfrm>
          <a:prstGeom prst="line">
            <a:avLst/>
          </a:prstGeom>
          <a:noFill/>
          <a:ln w="28575">
            <a:solidFill>
              <a:schemeClr val="bg2"/>
            </a:solidFill>
            <a:round/>
            <a:headEnd type="none" w="sm" len="sm"/>
            <a:tailEnd type="none" w="sm" len="sm"/>
          </a:ln>
          <a:effectLst/>
        </p:spPr>
        <p:txBody>
          <a:bodyPr anchorCtr="1">
            <a:spAutoFit/>
          </a:bodyPr>
          <a:lstStyle/>
          <a:p>
            <a:endParaRPr lang="en-US"/>
          </a:p>
        </p:txBody>
      </p:sp>
      <p:sp>
        <p:nvSpPr>
          <p:cNvPr id="1414152" name="Text Box 8"/>
          <p:cNvSpPr txBox="1">
            <a:spLocks noChangeArrowheads="1"/>
          </p:cNvSpPr>
          <p:nvPr/>
        </p:nvSpPr>
        <p:spPr bwMode="auto">
          <a:xfrm>
            <a:off x="3581400" y="2590800"/>
            <a:ext cx="346075" cy="366713"/>
          </a:xfrm>
          <a:prstGeom prst="rect">
            <a:avLst/>
          </a:prstGeom>
          <a:noFill/>
          <a:ln w="12700">
            <a:noFill/>
            <a:miter lim="800000"/>
            <a:headEnd type="none" w="sm" len="sm"/>
            <a:tailEnd type="none" w="sm" len="sm"/>
          </a:ln>
          <a:effectLst/>
        </p:spPr>
        <p:txBody>
          <a:bodyPr wrap="none" anchorCtr="1">
            <a:spAutoFit/>
          </a:bodyPr>
          <a:lstStyle/>
          <a:p>
            <a:pPr algn="ctr" eaLnBrk="0" hangingPunct="0"/>
            <a:r>
              <a:rPr lang="en-US" sz="1800" b="1">
                <a:latin typeface="Verdana" pitchFamily="34" charset="0"/>
              </a:rPr>
              <a:t>1</a:t>
            </a:r>
          </a:p>
        </p:txBody>
      </p:sp>
      <p:sp>
        <p:nvSpPr>
          <p:cNvPr id="1414153" name="Text Box 9"/>
          <p:cNvSpPr txBox="1">
            <a:spLocks noChangeArrowheads="1"/>
          </p:cNvSpPr>
          <p:nvPr/>
        </p:nvSpPr>
        <p:spPr bwMode="auto">
          <a:xfrm>
            <a:off x="4495800" y="2590800"/>
            <a:ext cx="669925" cy="366713"/>
          </a:xfrm>
          <a:prstGeom prst="rect">
            <a:avLst/>
          </a:prstGeom>
          <a:noFill/>
          <a:ln w="12700">
            <a:noFill/>
            <a:miter lim="800000"/>
            <a:headEnd type="none" w="sm" len="sm"/>
            <a:tailEnd type="none" w="sm" len="sm"/>
          </a:ln>
          <a:effectLst/>
        </p:spPr>
        <p:txBody>
          <a:bodyPr wrap="none" anchorCtr="1">
            <a:spAutoFit/>
          </a:bodyPr>
          <a:lstStyle/>
          <a:p>
            <a:pPr algn="ctr" eaLnBrk="0" hangingPunct="0"/>
            <a:r>
              <a:rPr lang="en-US" sz="1800" b="1">
                <a:latin typeface="Verdana" pitchFamily="34" charset="0"/>
              </a:rPr>
              <a:t>100</a:t>
            </a:r>
          </a:p>
        </p:txBody>
      </p:sp>
      <p:sp>
        <p:nvSpPr>
          <p:cNvPr id="1414154" name="Rectangle 10"/>
          <p:cNvSpPr>
            <a:spLocks noChangeArrowheads="1"/>
          </p:cNvSpPr>
          <p:nvPr/>
        </p:nvSpPr>
        <p:spPr bwMode="auto">
          <a:xfrm>
            <a:off x="5157788" y="2376488"/>
            <a:ext cx="2843212" cy="409575"/>
          </a:xfrm>
          <a:prstGeom prst="rect">
            <a:avLst/>
          </a:prstGeom>
          <a:solidFill>
            <a:srgbClr val="FFFF99"/>
          </a:solidFill>
          <a:ln w="12700">
            <a:solidFill>
              <a:schemeClr val="bg2"/>
            </a:solidFill>
            <a:miter lim="800000"/>
            <a:headEnd type="none" w="sm" len="sm"/>
            <a:tailEnd type="none" w="sm" len="sm"/>
          </a:ln>
          <a:effectLst/>
        </p:spPr>
        <p:txBody>
          <a:bodyPr anchor="ctr">
            <a:spAutoFit/>
          </a:bodyPr>
          <a:lstStyle/>
          <a:p>
            <a:pPr algn="ctr" eaLnBrk="0" hangingPunct="0"/>
            <a:r>
              <a:rPr lang="en-US" sz="2000" b="1">
                <a:solidFill>
                  <a:schemeClr val="bg2"/>
                </a:solidFill>
                <a:latin typeface="Arial Unicode MS" pitchFamily="34" charset="-128"/>
              </a:rPr>
              <a:t>Student</a:t>
            </a:r>
          </a:p>
        </p:txBody>
      </p:sp>
      <p:sp>
        <p:nvSpPr>
          <p:cNvPr id="1414155" name="Rectangle 11"/>
          <p:cNvSpPr>
            <a:spLocks noChangeArrowheads="1"/>
          </p:cNvSpPr>
          <p:nvPr/>
        </p:nvSpPr>
        <p:spPr bwMode="auto">
          <a:xfrm>
            <a:off x="5156200" y="2781300"/>
            <a:ext cx="2844800" cy="1155700"/>
          </a:xfrm>
          <a:prstGeom prst="rect">
            <a:avLst/>
          </a:prstGeom>
          <a:solidFill>
            <a:srgbClr val="FFFF99"/>
          </a:solidFill>
          <a:ln w="12700">
            <a:solidFill>
              <a:schemeClr val="bg2"/>
            </a:solidFill>
            <a:miter lim="800000"/>
            <a:headEnd type="none" w="sm" len="sm"/>
            <a:tailEnd type="none" w="sm" len="sm"/>
          </a:ln>
          <a:effectLst/>
        </p:spPr>
        <p:txBody>
          <a:bodyPr anchor="ctr"/>
          <a:lstStyle/>
          <a:p>
            <a:pPr eaLnBrk="0" hangingPunct="0"/>
            <a:r>
              <a:rPr lang="en-US" sz="1600" b="1">
                <a:solidFill>
                  <a:schemeClr val="bg2"/>
                </a:solidFill>
                <a:latin typeface="Arial Unicode MS" pitchFamily="34" charset="-128"/>
              </a:rPr>
              <a:t>- firstName : String</a:t>
            </a:r>
          </a:p>
          <a:p>
            <a:pPr eaLnBrk="0" hangingPunct="0"/>
            <a:r>
              <a:rPr lang="en-US" sz="1600" b="1">
                <a:solidFill>
                  <a:schemeClr val="bg2"/>
                </a:solidFill>
                <a:latin typeface="Arial Unicode MS" pitchFamily="34" charset="-128"/>
              </a:rPr>
              <a:t>- lastName : String</a:t>
            </a:r>
          </a:p>
          <a:p>
            <a:pPr eaLnBrk="0" hangingPunct="0"/>
            <a:r>
              <a:rPr lang="en-US" sz="1600" b="1">
                <a:solidFill>
                  <a:schemeClr val="bg2"/>
                </a:solidFill>
                <a:latin typeface="Arial Unicode MS" pitchFamily="34" charset="-128"/>
              </a:rPr>
              <a:t>- homeAddress : Address</a:t>
            </a:r>
          </a:p>
          <a:p>
            <a:pPr eaLnBrk="0" hangingPunct="0"/>
            <a:r>
              <a:rPr lang="en-US" sz="1600" b="1">
                <a:solidFill>
                  <a:schemeClr val="bg2"/>
                </a:solidFill>
                <a:latin typeface="Arial Unicode MS" pitchFamily="34" charset="-128"/>
              </a:rPr>
              <a:t>- schoolAddress : Address</a:t>
            </a:r>
          </a:p>
        </p:txBody>
      </p:sp>
      <p:sp>
        <p:nvSpPr>
          <p:cNvPr id="1414156" name="Rectangle 12"/>
          <p:cNvSpPr>
            <a:spLocks noChangeArrowheads="1"/>
          </p:cNvSpPr>
          <p:nvPr/>
        </p:nvSpPr>
        <p:spPr bwMode="auto">
          <a:xfrm>
            <a:off x="1117600" y="5791200"/>
            <a:ext cx="2844800" cy="533400"/>
          </a:xfrm>
          <a:prstGeom prst="rect">
            <a:avLst/>
          </a:prstGeom>
          <a:solidFill>
            <a:srgbClr val="FFFF99"/>
          </a:solidFill>
          <a:ln w="12700">
            <a:solidFill>
              <a:schemeClr val="bg2"/>
            </a:solidFill>
            <a:miter lim="800000"/>
            <a:headEnd type="none" w="sm" len="sm"/>
            <a:tailEnd type="none" w="sm" len="sm"/>
          </a:ln>
          <a:effectLst/>
        </p:spPr>
        <p:txBody>
          <a:bodyPr anchor="ctr"/>
          <a:lstStyle/>
          <a:p>
            <a:pPr eaLnBrk="0" hangingPunct="0"/>
            <a:r>
              <a:rPr lang="en-US" sz="1600" b="1">
                <a:solidFill>
                  <a:schemeClr val="bg2"/>
                </a:solidFill>
                <a:latin typeface="Arial Unicode MS" pitchFamily="34" charset="-128"/>
              </a:rPr>
              <a:t>+ toString() : String</a:t>
            </a:r>
          </a:p>
        </p:txBody>
      </p:sp>
      <p:sp>
        <p:nvSpPr>
          <p:cNvPr id="1414157" name="Rectangle 13"/>
          <p:cNvSpPr>
            <a:spLocks noChangeArrowheads="1"/>
          </p:cNvSpPr>
          <p:nvPr/>
        </p:nvSpPr>
        <p:spPr bwMode="auto">
          <a:xfrm>
            <a:off x="1117600" y="4635500"/>
            <a:ext cx="2844800" cy="1155700"/>
          </a:xfrm>
          <a:prstGeom prst="rect">
            <a:avLst/>
          </a:prstGeom>
          <a:solidFill>
            <a:srgbClr val="FFFF99"/>
          </a:solidFill>
          <a:ln w="12700">
            <a:solidFill>
              <a:schemeClr val="bg2"/>
            </a:solidFill>
            <a:miter lim="800000"/>
            <a:headEnd type="none" w="sm" len="sm"/>
            <a:tailEnd type="none" w="sm" len="sm"/>
          </a:ln>
          <a:effectLst/>
        </p:spPr>
        <p:txBody>
          <a:bodyPr anchor="ctr"/>
          <a:lstStyle/>
          <a:p>
            <a:pPr eaLnBrk="0" hangingPunct="0"/>
            <a:r>
              <a:rPr lang="en-US" sz="1600" b="1">
                <a:solidFill>
                  <a:schemeClr val="bg2"/>
                </a:solidFill>
                <a:latin typeface="Arial Unicode MS" pitchFamily="34" charset="-128"/>
              </a:rPr>
              <a:t>- streetAddress : String</a:t>
            </a:r>
          </a:p>
          <a:p>
            <a:pPr eaLnBrk="0" hangingPunct="0"/>
            <a:r>
              <a:rPr lang="en-US" sz="1600" b="1">
                <a:solidFill>
                  <a:schemeClr val="bg2"/>
                </a:solidFill>
                <a:latin typeface="Arial Unicode MS" pitchFamily="34" charset="-128"/>
              </a:rPr>
              <a:t>- city : String</a:t>
            </a:r>
          </a:p>
          <a:p>
            <a:pPr eaLnBrk="0" hangingPunct="0"/>
            <a:r>
              <a:rPr lang="en-US" sz="1600" b="1">
                <a:solidFill>
                  <a:schemeClr val="bg2"/>
                </a:solidFill>
                <a:latin typeface="Arial Unicode MS" pitchFamily="34" charset="-128"/>
              </a:rPr>
              <a:t>- state : String</a:t>
            </a:r>
          </a:p>
          <a:p>
            <a:pPr eaLnBrk="0" hangingPunct="0"/>
            <a:r>
              <a:rPr lang="en-US" sz="1600" b="1">
                <a:solidFill>
                  <a:schemeClr val="bg2"/>
                </a:solidFill>
                <a:latin typeface="Arial Unicode MS" pitchFamily="34" charset="-128"/>
              </a:rPr>
              <a:t>- zipCode : long</a:t>
            </a:r>
          </a:p>
        </p:txBody>
      </p:sp>
      <p:sp>
        <p:nvSpPr>
          <p:cNvPr id="1414158" name="Line 14"/>
          <p:cNvSpPr>
            <a:spLocks noChangeShapeType="1"/>
          </p:cNvSpPr>
          <p:nvPr/>
        </p:nvSpPr>
        <p:spPr bwMode="auto">
          <a:xfrm flipH="1">
            <a:off x="4114800" y="4040188"/>
            <a:ext cx="1025525" cy="227012"/>
          </a:xfrm>
          <a:prstGeom prst="line">
            <a:avLst/>
          </a:prstGeom>
          <a:noFill/>
          <a:ln w="28575">
            <a:solidFill>
              <a:schemeClr val="bg2"/>
            </a:solidFill>
            <a:round/>
            <a:headEnd type="none" w="sm" len="sm"/>
            <a:tailEnd type="none" w="sm" len="sm"/>
          </a:ln>
          <a:effectLst/>
        </p:spPr>
        <p:txBody>
          <a:bodyPr anchorCtr="1">
            <a:spAutoFit/>
          </a:bodyPr>
          <a:lstStyle/>
          <a:p>
            <a:endParaRPr lang="en-US"/>
          </a:p>
        </p:txBody>
      </p:sp>
      <p:sp>
        <p:nvSpPr>
          <p:cNvPr id="1414159" name="Rectangle 15"/>
          <p:cNvSpPr>
            <a:spLocks noChangeArrowheads="1"/>
          </p:cNvSpPr>
          <p:nvPr/>
        </p:nvSpPr>
        <p:spPr bwMode="auto">
          <a:xfrm rot="-3267740">
            <a:off x="4013200" y="4187825"/>
            <a:ext cx="152400" cy="152400"/>
          </a:xfrm>
          <a:prstGeom prst="rect">
            <a:avLst/>
          </a:prstGeom>
          <a:solidFill>
            <a:srgbClr val="FFFFFF"/>
          </a:solidFill>
          <a:ln w="12700">
            <a:solidFill>
              <a:schemeClr val="bg2"/>
            </a:solidFill>
            <a:miter lim="800000"/>
            <a:headEnd type="none" w="sm" len="sm"/>
            <a:tailEnd type="none" w="sm" len="sm"/>
          </a:ln>
          <a:effectLst/>
        </p:spPr>
        <p:txBody>
          <a:bodyPr wrap="none" anchor="ctr">
            <a:spAutoFit/>
          </a:bodyPr>
          <a:lstStyle/>
          <a:p>
            <a:endParaRPr lang="en-US"/>
          </a:p>
        </p:txBody>
      </p:sp>
      <p:sp>
        <p:nvSpPr>
          <p:cNvPr id="1414160" name="Rectangle 16"/>
          <p:cNvSpPr>
            <a:spLocks noChangeArrowheads="1"/>
          </p:cNvSpPr>
          <p:nvPr/>
        </p:nvSpPr>
        <p:spPr bwMode="auto">
          <a:xfrm>
            <a:off x="1117600" y="4230688"/>
            <a:ext cx="2844800" cy="409575"/>
          </a:xfrm>
          <a:prstGeom prst="rect">
            <a:avLst/>
          </a:prstGeom>
          <a:solidFill>
            <a:srgbClr val="FFFF99"/>
          </a:solidFill>
          <a:ln w="12700">
            <a:solidFill>
              <a:schemeClr val="bg2"/>
            </a:solidFill>
            <a:miter lim="800000"/>
            <a:headEnd type="none" w="sm" len="sm"/>
            <a:tailEnd type="none" w="sm" len="sm"/>
          </a:ln>
          <a:effectLst/>
        </p:spPr>
        <p:txBody>
          <a:bodyPr anchor="ctr">
            <a:spAutoFit/>
          </a:bodyPr>
          <a:lstStyle/>
          <a:p>
            <a:pPr algn="ctr" eaLnBrk="0" hangingPunct="0"/>
            <a:r>
              <a:rPr lang="en-US" sz="2000" b="1">
                <a:solidFill>
                  <a:schemeClr val="bg2"/>
                </a:solidFill>
                <a:latin typeface="Arial Unicode MS" pitchFamily="34" charset="-128"/>
              </a:rPr>
              <a:t>Address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9B24ACA-33E7-4367-82E4-A1004A48E4E3}" type="slidenum">
              <a:rPr lang="en-US"/>
              <a:pPr/>
              <a:t>37</a:t>
            </a:fld>
            <a:endParaRPr lang="en-US"/>
          </a:p>
        </p:txBody>
      </p:sp>
      <p:sp>
        <p:nvSpPr>
          <p:cNvPr id="1415170" name="Rectangle 2"/>
          <p:cNvSpPr>
            <a:spLocks noGrp="1" noChangeArrowheads="1"/>
          </p:cNvSpPr>
          <p:nvPr>
            <p:ph type="title"/>
          </p:nvPr>
        </p:nvSpPr>
        <p:spPr/>
        <p:txBody>
          <a:bodyPr/>
          <a:lstStyle/>
          <a:p>
            <a:r>
              <a:rPr lang="en-US"/>
              <a:t>Tools for creating UML diags.</a:t>
            </a:r>
          </a:p>
        </p:txBody>
      </p:sp>
      <p:sp>
        <p:nvSpPr>
          <p:cNvPr id="1415171" name="Rectangle 3"/>
          <p:cNvSpPr>
            <a:spLocks noGrp="1" noChangeArrowheads="1"/>
          </p:cNvSpPr>
          <p:nvPr>
            <p:ph type="body" idx="1"/>
          </p:nvPr>
        </p:nvSpPr>
        <p:spPr/>
        <p:txBody>
          <a:bodyPr>
            <a:normAutofit fontScale="92500" lnSpcReduction="20000"/>
          </a:bodyPr>
          <a:lstStyle/>
          <a:p>
            <a:r>
              <a:rPr lang="en-US"/>
              <a:t>Violet (free)</a:t>
            </a:r>
          </a:p>
          <a:p>
            <a:pPr lvl="1"/>
            <a:r>
              <a:rPr lang="en-US"/>
              <a:t>http://horstmann.com/violet/</a:t>
            </a:r>
          </a:p>
          <a:p>
            <a:endParaRPr lang="en-US"/>
          </a:p>
          <a:p>
            <a:r>
              <a:rPr lang="en-US"/>
              <a:t>Rational Rose</a:t>
            </a:r>
          </a:p>
          <a:p>
            <a:pPr lvl="1"/>
            <a:r>
              <a:rPr lang="en-US" sz="1800"/>
              <a:t>http://www.rational.com/</a:t>
            </a:r>
          </a:p>
          <a:p>
            <a:pPr>
              <a:buFont typeface="Wingdings" pitchFamily="2" charset="2"/>
              <a:buNone/>
            </a:pPr>
            <a:endParaRPr lang="en-US" sz="2000"/>
          </a:p>
          <a:p>
            <a:r>
              <a:rPr lang="en-US"/>
              <a:t>Visual Paradigm UML Suite (trial)</a:t>
            </a:r>
          </a:p>
          <a:p>
            <a:pPr lvl="1"/>
            <a:r>
              <a:rPr lang="en-US"/>
              <a:t>http://www.visual-paradigm.com/</a:t>
            </a:r>
          </a:p>
          <a:p>
            <a:pPr lvl="1"/>
            <a:r>
              <a:rPr lang="en-US"/>
              <a:t>(nearly) direct download link:</a:t>
            </a:r>
            <a:br>
              <a:rPr lang="en-US"/>
            </a:br>
            <a:r>
              <a:rPr lang="en-US" sz="1400"/>
              <a:t>http://www.visual-paradigm.com/vp/download.jsp?product=vpuml&amp;edition=ce</a:t>
            </a:r>
          </a:p>
          <a:p>
            <a:endParaRPr lang="en-US"/>
          </a:p>
          <a:p>
            <a:pPr>
              <a:buFont typeface="Wingdings" pitchFamily="2" charset="2"/>
              <a:buNone/>
            </a:pPr>
            <a:r>
              <a:rPr lang="en-US" sz="2000"/>
              <a:t>(there are many others, but most are commercial)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425B94F-2CAD-4650-B83C-DE923BE73BD0}" type="slidenum">
              <a:rPr lang="en-US"/>
              <a:pPr/>
              <a:t>38</a:t>
            </a:fld>
            <a:endParaRPr lang="en-US"/>
          </a:p>
        </p:txBody>
      </p:sp>
      <p:sp>
        <p:nvSpPr>
          <p:cNvPr id="1398786" name="Rectangle 2"/>
          <p:cNvSpPr>
            <a:spLocks noGrp="1" noChangeArrowheads="1"/>
          </p:cNvSpPr>
          <p:nvPr>
            <p:ph type="title"/>
          </p:nvPr>
        </p:nvSpPr>
        <p:spPr/>
        <p:txBody>
          <a:bodyPr/>
          <a:lstStyle/>
          <a:p>
            <a:r>
              <a:rPr lang="en-US"/>
              <a:t>Class design exercise</a:t>
            </a:r>
          </a:p>
        </p:txBody>
      </p:sp>
      <p:sp>
        <p:nvSpPr>
          <p:cNvPr id="1398787" name="Rectangle 3"/>
          <p:cNvSpPr>
            <a:spLocks noGrp="1" noChangeArrowheads="1"/>
          </p:cNvSpPr>
          <p:nvPr>
            <p:ph type="body" idx="1"/>
          </p:nvPr>
        </p:nvSpPr>
        <p:spPr/>
        <p:txBody>
          <a:bodyPr>
            <a:normAutofit fontScale="70000" lnSpcReduction="20000"/>
          </a:bodyPr>
          <a:lstStyle/>
          <a:p>
            <a:pPr>
              <a:lnSpc>
                <a:spcPct val="90000"/>
              </a:lnSpc>
            </a:pPr>
            <a:r>
              <a:rPr lang="en-US"/>
              <a:t>Consider this Texas Hold 'em poker game system:</a:t>
            </a:r>
          </a:p>
          <a:p>
            <a:pPr lvl="1">
              <a:lnSpc>
                <a:spcPct val="90000"/>
              </a:lnSpc>
            </a:pPr>
            <a:r>
              <a:rPr lang="en-US"/>
              <a:t>2 to 8 human or computer players</a:t>
            </a:r>
          </a:p>
          <a:p>
            <a:pPr lvl="1">
              <a:lnSpc>
                <a:spcPct val="90000"/>
              </a:lnSpc>
            </a:pPr>
            <a:r>
              <a:rPr lang="en-US"/>
              <a:t>Each player has a name and stack of chips</a:t>
            </a:r>
          </a:p>
          <a:p>
            <a:pPr lvl="1">
              <a:lnSpc>
                <a:spcPct val="90000"/>
              </a:lnSpc>
            </a:pPr>
            <a:r>
              <a:rPr lang="en-US"/>
              <a:t>Computer players have a difficulty setting: easy, medium, hard</a:t>
            </a:r>
          </a:p>
          <a:p>
            <a:pPr lvl="1">
              <a:lnSpc>
                <a:spcPct val="90000"/>
              </a:lnSpc>
            </a:pPr>
            <a:r>
              <a:rPr lang="en-US"/>
              <a:t>Summary of each hand:</a:t>
            </a:r>
          </a:p>
          <a:p>
            <a:pPr lvl="2">
              <a:lnSpc>
                <a:spcPct val="90000"/>
              </a:lnSpc>
            </a:pPr>
            <a:r>
              <a:rPr lang="en-US"/>
              <a:t>Dealer collects ante from appropriate players, shuffles the deck, and deals each player a hand of 2 cards from the deck.</a:t>
            </a:r>
          </a:p>
          <a:p>
            <a:pPr lvl="2">
              <a:lnSpc>
                <a:spcPct val="90000"/>
              </a:lnSpc>
            </a:pPr>
            <a:r>
              <a:rPr lang="en-US"/>
              <a:t>A betting round occurs, followed by dealing 3 shared cards from the deck.</a:t>
            </a:r>
          </a:p>
          <a:p>
            <a:pPr lvl="2">
              <a:lnSpc>
                <a:spcPct val="90000"/>
              </a:lnSpc>
            </a:pPr>
            <a:r>
              <a:rPr lang="en-US"/>
              <a:t>As shared cards are dealt, more betting rounds occur, where each player can fold, check, or raise.</a:t>
            </a:r>
          </a:p>
          <a:p>
            <a:pPr lvl="2">
              <a:lnSpc>
                <a:spcPct val="90000"/>
              </a:lnSpc>
            </a:pPr>
            <a:r>
              <a:rPr lang="en-US"/>
              <a:t>At the end of a round, if more than one player is remaining, players' hands are compared, and the best hand wins the pot of all chips bet so far.</a:t>
            </a:r>
          </a:p>
          <a:p>
            <a:pPr lvl="1">
              <a:lnSpc>
                <a:spcPct val="90000"/>
              </a:lnSpc>
            </a:pPr>
            <a:endParaRPr lang="en-US" sz="800"/>
          </a:p>
          <a:p>
            <a:pPr lvl="1">
              <a:lnSpc>
                <a:spcPct val="90000"/>
              </a:lnSpc>
            </a:pPr>
            <a:r>
              <a:rPr lang="en-US"/>
              <a:t>What classes are in this system?  What are their responsibilities?  Which classes collaborate?</a:t>
            </a:r>
          </a:p>
          <a:p>
            <a:pPr lvl="1">
              <a:lnSpc>
                <a:spcPct val="90000"/>
              </a:lnSpc>
            </a:pPr>
            <a:r>
              <a:rPr lang="en-US"/>
              <a:t>Draw a class diagram for this system.  Include relationships between classes (generalization and associational).</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Tips</a:t>
            </a:r>
          </a:p>
        </p:txBody>
      </p:sp>
      <p:sp>
        <p:nvSpPr>
          <p:cNvPr id="53251" name="Rectangle 3"/>
          <p:cNvSpPr>
            <a:spLocks noGrp="1" noChangeArrowheads="1"/>
          </p:cNvSpPr>
          <p:nvPr>
            <p:ph type="body" idx="1"/>
          </p:nvPr>
        </p:nvSpPr>
        <p:spPr>
          <a:noFill/>
          <a:ln/>
        </p:spPr>
        <p:txBody>
          <a:bodyPr/>
          <a:lstStyle/>
          <a:p>
            <a:r>
              <a:rPr lang="en-US" dirty="0"/>
              <a:t>Don’t try to use all the various notations.</a:t>
            </a:r>
          </a:p>
          <a:p>
            <a:r>
              <a:rPr lang="en-US" dirty="0"/>
              <a:t>Don’t draw models for everything, concentrate on the key areas.</a:t>
            </a:r>
          </a:p>
          <a:p>
            <a:r>
              <a:rPr lang="en-US" dirty="0"/>
              <a:t>Draw implementation models only when illustrating a particular implementation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6DF56D2-BC29-4BF2-9145-7FA96E26FF86}" type="slidenum">
              <a:rPr lang="en-US"/>
              <a:pPr/>
              <a:t>4</a:t>
            </a:fld>
            <a:endParaRPr lang="en-US"/>
          </a:p>
        </p:txBody>
      </p:sp>
      <p:sp>
        <p:nvSpPr>
          <p:cNvPr id="1397762" name="Rectangle 2"/>
          <p:cNvSpPr>
            <a:spLocks noGrp="1" noChangeArrowheads="1"/>
          </p:cNvSpPr>
          <p:nvPr>
            <p:ph type="title"/>
          </p:nvPr>
        </p:nvSpPr>
        <p:spPr/>
        <p:txBody>
          <a:bodyPr/>
          <a:lstStyle/>
          <a:p>
            <a:r>
              <a:rPr lang="en-US"/>
              <a:t>How do we design classes?</a:t>
            </a:r>
          </a:p>
        </p:txBody>
      </p:sp>
      <p:sp>
        <p:nvSpPr>
          <p:cNvPr id="1397763" name="Rectangle 3"/>
          <p:cNvSpPr>
            <a:spLocks noGrp="1" noChangeArrowheads="1"/>
          </p:cNvSpPr>
          <p:nvPr>
            <p:ph type="body" idx="1"/>
          </p:nvPr>
        </p:nvSpPr>
        <p:spPr/>
        <p:txBody>
          <a:bodyPr>
            <a:normAutofit fontScale="85000" lnSpcReduction="20000"/>
          </a:bodyPr>
          <a:lstStyle/>
          <a:p>
            <a:pPr>
              <a:lnSpc>
                <a:spcPct val="90000"/>
              </a:lnSpc>
            </a:pPr>
            <a:r>
              <a:rPr lang="en-US"/>
              <a:t>class identification from project spec / requirements</a:t>
            </a:r>
          </a:p>
          <a:p>
            <a:pPr lvl="1">
              <a:lnSpc>
                <a:spcPct val="90000"/>
              </a:lnSpc>
            </a:pPr>
            <a:r>
              <a:rPr lang="en-US"/>
              <a:t>nouns are potential classes, objects, fields</a:t>
            </a:r>
          </a:p>
          <a:p>
            <a:pPr lvl="1">
              <a:lnSpc>
                <a:spcPct val="90000"/>
              </a:lnSpc>
            </a:pPr>
            <a:r>
              <a:rPr lang="en-US"/>
              <a:t>verbs are potential methods or responsibilities of a class</a:t>
            </a:r>
          </a:p>
          <a:p>
            <a:pPr>
              <a:lnSpc>
                <a:spcPct val="90000"/>
              </a:lnSpc>
            </a:pPr>
            <a:endParaRPr lang="en-US" sz="1200"/>
          </a:p>
          <a:p>
            <a:pPr>
              <a:lnSpc>
                <a:spcPct val="90000"/>
              </a:lnSpc>
            </a:pPr>
            <a:r>
              <a:rPr lang="en-US"/>
              <a:t>CRC card exercises</a:t>
            </a:r>
          </a:p>
          <a:p>
            <a:pPr lvl="1">
              <a:lnSpc>
                <a:spcPct val="90000"/>
              </a:lnSpc>
            </a:pPr>
            <a:r>
              <a:rPr lang="en-US"/>
              <a:t>write down classes' names on index cards</a:t>
            </a:r>
          </a:p>
          <a:p>
            <a:pPr lvl="1">
              <a:lnSpc>
                <a:spcPct val="90000"/>
              </a:lnSpc>
            </a:pPr>
            <a:r>
              <a:rPr lang="en-US"/>
              <a:t>next to each class, list the following:</a:t>
            </a:r>
          </a:p>
          <a:p>
            <a:pPr lvl="2">
              <a:lnSpc>
                <a:spcPct val="90000"/>
              </a:lnSpc>
            </a:pPr>
            <a:r>
              <a:rPr lang="en-US" b="1"/>
              <a:t>responsibilities</a:t>
            </a:r>
            <a:r>
              <a:rPr lang="en-US"/>
              <a:t>: problems to be solved; short verb phrases</a:t>
            </a:r>
          </a:p>
          <a:p>
            <a:pPr lvl="2">
              <a:lnSpc>
                <a:spcPct val="90000"/>
              </a:lnSpc>
            </a:pPr>
            <a:r>
              <a:rPr lang="en-US" b="1"/>
              <a:t>collaborators</a:t>
            </a:r>
            <a:r>
              <a:rPr lang="en-US"/>
              <a:t>: other classes that are sent messages by this class (asymmetric)</a:t>
            </a:r>
          </a:p>
          <a:p>
            <a:pPr>
              <a:lnSpc>
                <a:spcPct val="90000"/>
              </a:lnSpc>
            </a:pPr>
            <a:endParaRPr lang="en-US" sz="1200"/>
          </a:p>
          <a:p>
            <a:pPr>
              <a:lnSpc>
                <a:spcPct val="90000"/>
              </a:lnSpc>
            </a:pPr>
            <a:r>
              <a:rPr lang="en-US"/>
              <a:t>UML diagrams</a:t>
            </a:r>
          </a:p>
          <a:p>
            <a:pPr lvl="1">
              <a:lnSpc>
                <a:spcPct val="90000"/>
              </a:lnSpc>
            </a:pPr>
            <a:r>
              <a:rPr lang="en-US"/>
              <a:t>class diagrams (today)</a:t>
            </a:r>
          </a:p>
          <a:p>
            <a:pPr lvl="1">
              <a:lnSpc>
                <a:spcPct val="90000"/>
              </a:lnSpc>
            </a:pPr>
            <a:r>
              <a:rPr lang="en-US"/>
              <a:t>sequence diagrams</a:t>
            </a:r>
          </a:p>
          <a:p>
            <a:pPr lvl="1">
              <a:lnSpc>
                <a:spcPct val="90000"/>
              </a:lnSpc>
            </a:pPr>
            <a:r>
              <a:rPr lang="en-US"/>
              <a:t>...</a:t>
            </a:r>
          </a:p>
        </p:txBody>
      </p:sp>
      <p:pic>
        <p:nvPicPr>
          <p:cNvPr id="1397764" name="Picture 4"/>
          <p:cNvPicPr>
            <a:picLocks noChangeAspect="1" noChangeArrowheads="1"/>
          </p:cNvPicPr>
          <p:nvPr/>
        </p:nvPicPr>
        <p:blipFill>
          <a:blip r:embed="rId2" cstate="print"/>
          <a:srcRect/>
          <a:stretch>
            <a:fillRect/>
          </a:stretch>
        </p:blipFill>
        <p:spPr bwMode="auto">
          <a:xfrm>
            <a:off x="5486400" y="4716463"/>
            <a:ext cx="3417888" cy="1978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designer has been assigned a task to model a book subsystem with a class diagram. Knowing that an author writes a book, and then a publisher produces it and a customer purchases it, draw a class diagram to model the subsystem showing class attributes and relationships, associations, roles and multiplicities.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Design a project planning system where a project can be decomposed into activities. An activity involves any number of work products as input and any number of work products as output, and work products may be used with any number of activities as input or output. Activities are related where one predecessor activity may have any number of successor activities, and one successor may have at most one predecessor activity. An activity can be decomposed into tasks. Tasks are related where one predecessor task may have any number of successor tasks, and one successor may have at most one predecessor activity. </a:t>
            </a:r>
          </a:p>
          <a:p>
            <a:r>
              <a:rPr lang="en-US" dirty="0" smtClean="0"/>
              <a:t>Draw a class diagram to model the project planning system showing classes, their relationships (generalization, association, aggregation, composition) as appropriate, roles and multiplicities on associations.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523372702"/>
              </p:ext>
            </p:extLst>
          </p:nvPr>
        </p:nvGraphicFramePr>
        <p:xfrm>
          <a:off x="1143000" y="2209800"/>
          <a:ext cx="914400" cy="771525"/>
        </p:xfrm>
        <a:graphic>
          <a:graphicData uri="http://schemas.openxmlformats.org/presentationml/2006/ole">
            <mc:AlternateContent xmlns:mc="http://schemas.openxmlformats.org/markup-compatibility/2006">
              <mc:Choice xmlns:v="urn:schemas-microsoft-com:vml" Requires="v">
                <p:oleObj spid="_x0000_s1048" name="Document" showAsIcon="1" r:id="rId3" imgW="914400" imgH="771480" progId="Word.Document.8">
                  <p:embed/>
                </p:oleObj>
              </mc:Choice>
              <mc:Fallback>
                <p:oleObj name="Document" showAsIcon="1" r:id="rId3" imgW="914400" imgH="771480" progId="Word.Document.8">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8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71746695"/>
              </p:ext>
            </p:extLst>
          </p:nvPr>
        </p:nvGraphicFramePr>
        <p:xfrm>
          <a:off x="3429000" y="2209800"/>
          <a:ext cx="914400" cy="771525"/>
        </p:xfrm>
        <a:graphic>
          <a:graphicData uri="http://schemas.openxmlformats.org/presentationml/2006/ole">
            <mc:AlternateContent xmlns:mc="http://schemas.openxmlformats.org/markup-compatibility/2006">
              <mc:Choice xmlns:v="urn:schemas-microsoft-com:vml" Requires="v">
                <p:oleObj spid="_x0000_s1049" name="Acrobat Document" showAsIcon="1" r:id="rId5" imgW="914400" imgH="771480" progId="AcroExch.Document.11">
                  <p:embed/>
                </p:oleObj>
              </mc:Choice>
              <mc:Fallback>
                <p:oleObj name="Acrobat Document" showAsIcon="1" r:id="rId5" imgW="914400" imgH="771480" progId="AcroExch.Document.11">
                  <p:embed/>
                  <p:pic>
                    <p:nvPicPr>
                      <p:cNvPr id="0" name="Picture 3"/>
                      <p:cNvPicPr>
                        <a:picLocks noChangeAspect="1" noChangeArrowheads="1"/>
                      </p:cNvPicPr>
                      <p:nvPr/>
                    </p:nvPicPr>
                    <p:blipFill>
                      <a:blip r:embed="rId6"/>
                      <a:srcRect/>
                      <a:stretch>
                        <a:fillRect/>
                      </a:stretch>
                    </p:blipFill>
                    <p:spPr bwMode="auto">
                      <a:xfrm>
                        <a:off x="3429000" y="22098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D76E572-D7B1-4B4B-82E8-0E276B0D17C2}" type="slidenum">
              <a:rPr lang="en-US"/>
              <a:pPr/>
              <a:t>5</a:t>
            </a:fld>
            <a:endParaRPr lang="en-US"/>
          </a:p>
        </p:txBody>
      </p:sp>
      <p:sp>
        <p:nvSpPr>
          <p:cNvPr id="1400834" name="Rectangle 2"/>
          <p:cNvSpPr>
            <a:spLocks noGrp="1" noChangeArrowheads="1"/>
          </p:cNvSpPr>
          <p:nvPr>
            <p:ph type="title"/>
          </p:nvPr>
        </p:nvSpPr>
        <p:spPr/>
        <p:txBody>
          <a:bodyPr/>
          <a:lstStyle/>
          <a:p>
            <a:r>
              <a:rPr lang="en-US"/>
              <a:t>Uses for UML</a:t>
            </a:r>
          </a:p>
        </p:txBody>
      </p:sp>
      <p:sp>
        <p:nvSpPr>
          <p:cNvPr id="1400835" name="Rectangle 3"/>
          <p:cNvSpPr>
            <a:spLocks noGrp="1" noChangeArrowheads="1"/>
          </p:cNvSpPr>
          <p:nvPr>
            <p:ph type="body" idx="1"/>
          </p:nvPr>
        </p:nvSpPr>
        <p:spPr/>
        <p:txBody>
          <a:bodyPr>
            <a:normAutofit fontScale="77500" lnSpcReduction="20000"/>
          </a:bodyPr>
          <a:lstStyle/>
          <a:p>
            <a:r>
              <a:rPr lang="en-US" dirty="0"/>
              <a:t>as a sketch: to communicate aspects of system</a:t>
            </a:r>
          </a:p>
          <a:p>
            <a:pPr lvl="1"/>
            <a:r>
              <a:rPr lang="en-US" dirty="0"/>
              <a:t>forward design: doing UML before coding</a:t>
            </a:r>
          </a:p>
          <a:p>
            <a:pPr lvl="1"/>
            <a:r>
              <a:rPr lang="en-US" dirty="0"/>
              <a:t>backward design: doing UML after coding as documentation</a:t>
            </a:r>
          </a:p>
          <a:p>
            <a:pPr lvl="1"/>
            <a:r>
              <a:rPr lang="en-US" b="1" dirty="0">
                <a:solidFill>
                  <a:srgbClr val="FF0000"/>
                </a:solidFill>
              </a:rPr>
              <a:t>often done on whiteboard or paper</a:t>
            </a:r>
          </a:p>
          <a:p>
            <a:pPr lvl="1"/>
            <a:r>
              <a:rPr lang="en-US" dirty="0"/>
              <a:t>used to get rough selective ideas</a:t>
            </a:r>
          </a:p>
          <a:p>
            <a:endParaRPr lang="en-US" dirty="0"/>
          </a:p>
          <a:p>
            <a:r>
              <a:rPr lang="en-US" dirty="0"/>
              <a:t>as a blueprint: a complete design to be implemented</a:t>
            </a:r>
          </a:p>
          <a:p>
            <a:pPr lvl="1"/>
            <a:r>
              <a:rPr lang="en-US" dirty="0"/>
              <a:t>sometimes done with CASE (Computer-Aided Software Engineering) tools</a:t>
            </a:r>
          </a:p>
          <a:p>
            <a:endParaRPr lang="en-US" dirty="0"/>
          </a:p>
          <a:p>
            <a:r>
              <a:rPr lang="en-US" b="1" dirty="0">
                <a:solidFill>
                  <a:srgbClr val="FF0000"/>
                </a:solidFill>
              </a:rPr>
              <a:t>as a programming language: with the right tools, code can be auto-generated and executed from UML</a:t>
            </a:r>
          </a:p>
          <a:p>
            <a:pPr lvl="1"/>
            <a:r>
              <a:rPr lang="en-US" dirty="0"/>
              <a:t>only good if this is faster than coding in a "real" language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4626" name="Rectangle 2"/>
          <p:cNvSpPr>
            <a:spLocks noGrp="1" noChangeArrowheads="1"/>
          </p:cNvSpPr>
          <p:nvPr>
            <p:ph type="title"/>
          </p:nvPr>
        </p:nvSpPr>
        <p:spPr/>
        <p:txBody>
          <a:bodyPr>
            <a:normAutofit fontScale="90000"/>
          </a:bodyPr>
          <a:lstStyle/>
          <a:p>
            <a:r>
              <a:rPr lang="en-US"/>
              <a:t>Classes</a:t>
            </a:r>
          </a:p>
        </p:txBody>
      </p:sp>
      <p:grpSp>
        <p:nvGrpSpPr>
          <p:cNvPr id="2" name="Group 3"/>
          <p:cNvGrpSpPr>
            <a:grpSpLocks/>
          </p:cNvGrpSpPr>
          <p:nvPr/>
        </p:nvGrpSpPr>
        <p:grpSpPr bwMode="auto">
          <a:xfrm>
            <a:off x="228600" y="1676400"/>
            <a:ext cx="2057400" cy="2571750"/>
            <a:chOff x="576" y="1056"/>
            <a:chExt cx="1296" cy="1620"/>
          </a:xfrm>
        </p:grpSpPr>
        <p:sp>
          <p:nvSpPr>
            <p:cNvPr id="154628"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4629"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p:spPr>
          <p:txBody>
            <a:bodyPr wrap="none" anchor="ctr"/>
            <a:lstStyle/>
            <a:p>
              <a:pPr algn="ctr"/>
              <a:r>
                <a:rPr lang="en-US"/>
                <a:t>attributes</a:t>
              </a:r>
            </a:p>
          </p:txBody>
        </p:sp>
        <p:sp>
          <p:nvSpPr>
            <p:cNvPr id="154630"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p:spPr>
          <p:txBody>
            <a:bodyPr wrap="none" anchor="ctr"/>
            <a:lstStyle/>
            <a:p>
              <a:pPr algn="ctr"/>
              <a:r>
                <a:rPr lang="en-US"/>
                <a:t>operations</a:t>
              </a:r>
            </a:p>
          </p:txBody>
        </p:sp>
      </p:grpSp>
      <p:sp>
        <p:nvSpPr>
          <p:cNvPr id="154631" name="Text Box 7"/>
          <p:cNvSpPr txBox="1">
            <a:spLocks noChangeArrowheads="1"/>
          </p:cNvSpPr>
          <p:nvPr/>
        </p:nvSpPr>
        <p:spPr bwMode="auto">
          <a:xfrm>
            <a:off x="2590800" y="1412874"/>
            <a:ext cx="6308725" cy="3539430"/>
          </a:xfrm>
          <a:prstGeom prst="rect">
            <a:avLst/>
          </a:prstGeom>
          <a:noFill/>
          <a:ln w="9525">
            <a:noFill/>
            <a:miter lim="800000"/>
            <a:headEnd/>
            <a:tailEnd/>
          </a:ln>
          <a:effectLst/>
        </p:spPr>
        <p:txBody>
          <a:bodyPr wrap="square">
            <a:spAutoFit/>
          </a:bodyPr>
          <a:lstStyle/>
          <a:p>
            <a:r>
              <a:rPr lang="en-US" sz="2800" dirty="0"/>
              <a:t>A </a:t>
            </a:r>
            <a:r>
              <a:rPr lang="en-US" sz="2800" i="1" dirty="0"/>
              <a:t>class</a:t>
            </a:r>
            <a:r>
              <a:rPr lang="en-US" sz="2800" dirty="0"/>
              <a:t> is a description of a set of </a:t>
            </a:r>
          </a:p>
          <a:p>
            <a:r>
              <a:rPr lang="en-US" sz="2800" dirty="0"/>
              <a:t>objects that </a:t>
            </a:r>
            <a:r>
              <a:rPr lang="en-US" sz="2800" b="1" dirty="0">
                <a:solidFill>
                  <a:srgbClr val="FF0000"/>
                </a:solidFill>
              </a:rPr>
              <a:t>share the same attributes,</a:t>
            </a:r>
          </a:p>
          <a:p>
            <a:r>
              <a:rPr lang="en-US" sz="2800" b="1" dirty="0">
                <a:solidFill>
                  <a:srgbClr val="FF0000"/>
                </a:solidFill>
              </a:rPr>
              <a:t>operations, relationships, and semantics.</a:t>
            </a:r>
          </a:p>
          <a:p>
            <a:endParaRPr lang="en-US" sz="2800" dirty="0"/>
          </a:p>
          <a:p>
            <a:r>
              <a:rPr lang="en-US" sz="2800" dirty="0"/>
              <a:t>Graphically, a class is rendered as a </a:t>
            </a:r>
          </a:p>
          <a:p>
            <a:r>
              <a:rPr lang="en-US" sz="2800" b="1" dirty="0">
                <a:solidFill>
                  <a:srgbClr val="FF0000"/>
                </a:solidFill>
              </a:rPr>
              <a:t>rectangle</a:t>
            </a:r>
            <a:r>
              <a:rPr lang="en-US" sz="2800" dirty="0"/>
              <a:t>, usually including its name,</a:t>
            </a:r>
          </a:p>
          <a:p>
            <a:r>
              <a:rPr lang="en-US" sz="2800" dirty="0"/>
              <a:t>attributes, and operations in separate,</a:t>
            </a:r>
          </a:p>
          <a:p>
            <a:r>
              <a:rPr lang="en-US" sz="2800" dirty="0"/>
              <a:t>designated compartments.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5650" name="Rectangle 2"/>
          <p:cNvSpPr>
            <a:spLocks noGrp="1" noChangeArrowheads="1"/>
          </p:cNvSpPr>
          <p:nvPr>
            <p:ph type="title"/>
          </p:nvPr>
        </p:nvSpPr>
        <p:spPr/>
        <p:txBody>
          <a:bodyPr>
            <a:normAutofit fontScale="90000"/>
          </a:bodyPr>
          <a:lstStyle/>
          <a:p>
            <a:r>
              <a:rPr lang="en-US"/>
              <a:t>Class Names</a:t>
            </a:r>
          </a:p>
        </p:txBody>
      </p:sp>
      <p:grpSp>
        <p:nvGrpSpPr>
          <p:cNvPr id="2" name="Group 3"/>
          <p:cNvGrpSpPr>
            <a:grpSpLocks/>
          </p:cNvGrpSpPr>
          <p:nvPr/>
        </p:nvGrpSpPr>
        <p:grpSpPr bwMode="auto">
          <a:xfrm>
            <a:off x="685800" y="1676400"/>
            <a:ext cx="2057400" cy="2571750"/>
            <a:chOff x="576" y="1056"/>
            <a:chExt cx="1296" cy="1620"/>
          </a:xfrm>
        </p:grpSpPr>
        <p:sp>
          <p:nvSpPr>
            <p:cNvPr id="15565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p:spPr>
          <p:txBody>
            <a:bodyPr wrap="none" anchor="ctr"/>
            <a:lstStyle/>
            <a:p>
              <a:pPr algn="ctr"/>
              <a:r>
                <a:rPr lang="en-US"/>
                <a:t>ClassName</a:t>
              </a:r>
            </a:p>
          </p:txBody>
        </p:sp>
        <p:sp>
          <p:nvSpPr>
            <p:cNvPr id="155653"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p:spPr>
          <p:txBody>
            <a:bodyPr wrap="none" anchor="ctr"/>
            <a:lstStyle/>
            <a:p>
              <a:pPr algn="ctr"/>
              <a:r>
                <a:rPr lang="en-US"/>
                <a:t>attributes</a:t>
              </a:r>
            </a:p>
          </p:txBody>
        </p:sp>
        <p:sp>
          <p:nvSpPr>
            <p:cNvPr id="155654"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p:spPr>
          <p:txBody>
            <a:bodyPr wrap="none" anchor="ctr"/>
            <a:lstStyle/>
            <a:p>
              <a:pPr algn="ctr"/>
              <a:r>
                <a:rPr lang="en-US"/>
                <a:t>operations</a:t>
              </a:r>
            </a:p>
          </p:txBody>
        </p:sp>
      </p:grpSp>
      <p:sp>
        <p:nvSpPr>
          <p:cNvPr id="155655" name="Text Box 7"/>
          <p:cNvSpPr txBox="1">
            <a:spLocks noChangeArrowheads="1"/>
          </p:cNvSpPr>
          <p:nvPr/>
        </p:nvSpPr>
        <p:spPr bwMode="auto">
          <a:xfrm>
            <a:off x="3352800" y="1600200"/>
            <a:ext cx="5486400" cy="2554545"/>
          </a:xfrm>
          <a:prstGeom prst="rect">
            <a:avLst/>
          </a:prstGeom>
          <a:noFill/>
          <a:ln w="9525">
            <a:noFill/>
            <a:miter lim="800000"/>
            <a:headEnd/>
            <a:tailEnd/>
          </a:ln>
          <a:effectLst/>
        </p:spPr>
        <p:txBody>
          <a:bodyPr>
            <a:spAutoFit/>
          </a:bodyPr>
          <a:lstStyle/>
          <a:p>
            <a:r>
              <a:rPr lang="en-US" sz="3200" dirty="0"/>
              <a:t>The name of the class is the </a:t>
            </a:r>
            <a:r>
              <a:rPr lang="en-US" sz="3200" b="1" dirty="0">
                <a:solidFill>
                  <a:srgbClr val="FF0000"/>
                </a:solidFill>
              </a:rPr>
              <a:t>only required tag </a:t>
            </a:r>
            <a:r>
              <a:rPr lang="en-US" sz="3200" dirty="0"/>
              <a:t>in the graphical representation of a class.  It always appears in the top-most compartment.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Software Design (UML)</a:t>
            </a:r>
          </a:p>
        </p:txBody>
      </p:sp>
      <p:sp>
        <p:nvSpPr>
          <p:cNvPr id="156674" name="Rectangle 2"/>
          <p:cNvSpPr>
            <a:spLocks noGrp="1" noChangeArrowheads="1"/>
          </p:cNvSpPr>
          <p:nvPr>
            <p:ph type="title"/>
          </p:nvPr>
        </p:nvSpPr>
        <p:spPr/>
        <p:txBody>
          <a:bodyPr>
            <a:normAutofit fontScale="90000"/>
          </a:bodyPr>
          <a:lstStyle/>
          <a:p>
            <a:r>
              <a:rPr lang="en-US"/>
              <a:t>Class Attributes</a:t>
            </a:r>
          </a:p>
        </p:txBody>
      </p:sp>
      <p:grpSp>
        <p:nvGrpSpPr>
          <p:cNvPr id="2" name="Group 3"/>
          <p:cNvGrpSpPr>
            <a:grpSpLocks/>
          </p:cNvGrpSpPr>
          <p:nvPr/>
        </p:nvGrpSpPr>
        <p:grpSpPr bwMode="auto">
          <a:xfrm>
            <a:off x="304800" y="1676400"/>
            <a:ext cx="2590800" cy="3048000"/>
            <a:chOff x="336" y="1056"/>
            <a:chExt cx="1536" cy="1920"/>
          </a:xfrm>
        </p:grpSpPr>
        <p:sp>
          <p:nvSpPr>
            <p:cNvPr id="15667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6677"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ssn          : Id</a:t>
              </a:r>
            </a:p>
          </p:txBody>
        </p:sp>
        <p:sp>
          <p:nvSpPr>
            <p:cNvPr id="15667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grpSp>
      <p:sp>
        <p:nvSpPr>
          <p:cNvPr id="156679" name="Text Box 7"/>
          <p:cNvSpPr txBox="1">
            <a:spLocks noChangeArrowheads="1"/>
          </p:cNvSpPr>
          <p:nvPr/>
        </p:nvSpPr>
        <p:spPr bwMode="auto">
          <a:xfrm>
            <a:off x="3048000" y="1676400"/>
            <a:ext cx="6928372" cy="2246769"/>
          </a:xfrm>
          <a:prstGeom prst="rect">
            <a:avLst/>
          </a:prstGeom>
          <a:noFill/>
          <a:ln w="9525">
            <a:noFill/>
            <a:miter lim="800000"/>
            <a:headEnd/>
            <a:tailEnd/>
          </a:ln>
          <a:effectLst/>
        </p:spPr>
        <p:txBody>
          <a:bodyPr wrap="square">
            <a:spAutoFit/>
          </a:bodyPr>
          <a:lstStyle/>
          <a:p>
            <a:r>
              <a:rPr lang="en-US" sz="2800" dirty="0"/>
              <a:t>An </a:t>
            </a:r>
            <a:r>
              <a:rPr lang="en-US" sz="2800" i="1" dirty="0"/>
              <a:t>attribute</a:t>
            </a:r>
            <a:r>
              <a:rPr lang="en-US" sz="2800" dirty="0"/>
              <a:t> is a </a:t>
            </a:r>
            <a:r>
              <a:rPr lang="en-US" sz="2800" b="1" dirty="0">
                <a:solidFill>
                  <a:srgbClr val="FF0000"/>
                </a:solidFill>
              </a:rPr>
              <a:t>named property </a:t>
            </a:r>
            <a:r>
              <a:rPr lang="en-US" sz="2800" dirty="0"/>
              <a:t>of a </a:t>
            </a:r>
          </a:p>
          <a:p>
            <a:r>
              <a:rPr lang="en-US" sz="2800" dirty="0"/>
              <a:t>class that describes the object being modeled.</a:t>
            </a:r>
          </a:p>
          <a:p>
            <a:r>
              <a:rPr lang="en-US" sz="2800" dirty="0"/>
              <a:t>In the class diagram, attributes appear in </a:t>
            </a:r>
          </a:p>
          <a:p>
            <a:r>
              <a:rPr lang="en-US" sz="2800" dirty="0"/>
              <a:t>the second compartment just below the </a:t>
            </a:r>
          </a:p>
          <a:p>
            <a:r>
              <a:rPr lang="en-US" sz="2800" dirty="0"/>
              <a:t>name-compartment.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7698" name="Rectangle 2"/>
          <p:cNvSpPr>
            <a:spLocks noGrp="1" noChangeArrowheads="1"/>
          </p:cNvSpPr>
          <p:nvPr>
            <p:ph type="title"/>
          </p:nvPr>
        </p:nvSpPr>
        <p:spPr/>
        <p:txBody>
          <a:bodyPr>
            <a:normAutofit fontScale="90000"/>
          </a:bodyPr>
          <a:lstStyle/>
          <a:p>
            <a:r>
              <a:rPr 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p:spPr>
        <p:txBody>
          <a:bodyPr wrap="none" anchor="ctr"/>
          <a:lstStyle/>
          <a:p>
            <a:pPr algn="ctr"/>
            <a:r>
              <a:rPr lang="en-US"/>
              <a:t>Person</a:t>
            </a:r>
          </a:p>
        </p:txBody>
      </p:sp>
      <p:sp>
        <p:nvSpPr>
          <p:cNvPr id="157700"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p:spPr>
        <p:txBody>
          <a:bodyPr wrap="none" anchor="ctr"/>
          <a:lstStyle/>
          <a:p>
            <a:r>
              <a:rPr lang="en-US"/>
              <a:t>name      : String</a:t>
            </a:r>
          </a:p>
          <a:p>
            <a:r>
              <a:rPr lang="en-US"/>
              <a:t>address   : Address</a:t>
            </a:r>
          </a:p>
          <a:p>
            <a:r>
              <a:rPr lang="en-US"/>
              <a:t>birthdate : Date</a:t>
            </a:r>
          </a:p>
          <a:p>
            <a:r>
              <a:rPr lang="en-US"/>
              <a:t>/ age        : Date</a:t>
            </a:r>
          </a:p>
          <a:p>
            <a:r>
              <a:rPr lang="en-US"/>
              <a:t>ssn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7702" name="Text Box 6"/>
          <p:cNvSpPr txBox="1">
            <a:spLocks noChangeArrowheads="1"/>
          </p:cNvSpPr>
          <p:nvPr/>
        </p:nvSpPr>
        <p:spPr bwMode="auto">
          <a:xfrm>
            <a:off x="3657600" y="1219200"/>
            <a:ext cx="5129161" cy="4524315"/>
          </a:xfrm>
          <a:prstGeom prst="rect">
            <a:avLst/>
          </a:prstGeom>
          <a:noFill/>
          <a:ln w="9525">
            <a:noFill/>
            <a:miter lim="800000"/>
            <a:headEnd/>
            <a:tailEnd/>
          </a:ln>
          <a:effectLst/>
        </p:spPr>
        <p:txBody>
          <a:bodyPr wrap="none">
            <a:spAutoFit/>
          </a:bodyPr>
          <a:lstStyle/>
          <a:p>
            <a:r>
              <a:rPr lang="en-US" sz="2400" dirty="0"/>
              <a:t>Attributes are usually listed in the form:</a:t>
            </a:r>
          </a:p>
          <a:p>
            <a:endParaRPr lang="en-US" sz="2400" dirty="0"/>
          </a:p>
          <a:p>
            <a:r>
              <a:rPr lang="en-US" sz="2400" dirty="0"/>
              <a:t>        </a:t>
            </a:r>
            <a:r>
              <a:rPr lang="en-US" sz="2400" b="1" dirty="0" err="1">
                <a:solidFill>
                  <a:srgbClr val="FF0000"/>
                </a:solidFill>
              </a:rPr>
              <a:t>attributeName</a:t>
            </a:r>
            <a:r>
              <a:rPr lang="en-US" sz="2400" b="1" dirty="0">
                <a:solidFill>
                  <a:srgbClr val="FF0000"/>
                </a:solidFill>
              </a:rPr>
              <a:t> : Type</a:t>
            </a:r>
          </a:p>
          <a:p>
            <a:endParaRPr lang="en-US" sz="2400" dirty="0"/>
          </a:p>
          <a:p>
            <a:r>
              <a:rPr lang="en-US" sz="2400" dirty="0"/>
              <a:t>A </a:t>
            </a:r>
            <a:r>
              <a:rPr lang="en-US" sz="2400" i="1" dirty="0"/>
              <a:t>derived</a:t>
            </a:r>
            <a:r>
              <a:rPr lang="en-US" sz="2400" dirty="0"/>
              <a:t> attribute is one that can be</a:t>
            </a:r>
          </a:p>
          <a:p>
            <a:r>
              <a:rPr lang="en-US" sz="2400" dirty="0"/>
              <a:t>computed from other attributes, but</a:t>
            </a:r>
          </a:p>
          <a:p>
            <a:r>
              <a:rPr lang="en-US" sz="2400" dirty="0"/>
              <a:t>doesn’t actually exist. For example,</a:t>
            </a:r>
          </a:p>
          <a:p>
            <a:r>
              <a:rPr lang="en-US" sz="2400" dirty="0"/>
              <a:t>a Person’s age can be computed from </a:t>
            </a:r>
          </a:p>
          <a:p>
            <a:r>
              <a:rPr lang="en-US" sz="2400" dirty="0"/>
              <a:t>his birth date. A derived attribute is </a:t>
            </a:r>
          </a:p>
          <a:p>
            <a:r>
              <a:rPr lang="en-US" sz="2400" dirty="0"/>
              <a:t>designated by a preceding ‘/’ as in:</a:t>
            </a:r>
          </a:p>
          <a:p>
            <a:endParaRPr lang="en-US" sz="2400" dirty="0"/>
          </a:p>
          <a:p>
            <a:r>
              <a:rPr lang="en-US" sz="2400" b="1" dirty="0">
                <a:solidFill>
                  <a:srgbClr val="FF0000"/>
                </a:solidFill>
              </a:rPr>
              <a:t>      / age : Date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2042</Words>
  <Application>Microsoft Office PowerPoint</Application>
  <PresentationFormat>On-screen Show (4:3)</PresentationFormat>
  <Paragraphs>384</Paragraphs>
  <Slides>42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2" baseType="lpstr">
      <vt:lpstr>Arial Unicode MS</vt:lpstr>
      <vt:lpstr>Arial</vt:lpstr>
      <vt:lpstr>Calibri</vt:lpstr>
      <vt:lpstr>Courier New</vt:lpstr>
      <vt:lpstr>Times New Roman</vt:lpstr>
      <vt:lpstr>Verdana</vt:lpstr>
      <vt:lpstr>Wingdings</vt:lpstr>
      <vt:lpstr>Office Theme</vt:lpstr>
      <vt:lpstr>Document</vt:lpstr>
      <vt:lpstr>Acrobat Document</vt:lpstr>
      <vt:lpstr>Software Design</vt:lpstr>
      <vt:lpstr>PowerPoint Presentation</vt:lpstr>
      <vt:lpstr>Design phase</vt:lpstr>
      <vt:lpstr>How do we design classes?</vt:lpstr>
      <vt:lpstr>Uses for UML</vt:lpstr>
      <vt:lpstr>Classes</vt:lpstr>
      <vt:lpstr>Class Names</vt:lpstr>
      <vt:lpstr>Class Attributes</vt:lpstr>
      <vt:lpstr>Class Attributes (Cont’d)</vt:lpstr>
      <vt:lpstr>Class Attributes (Cont’d)</vt:lpstr>
      <vt:lpstr>Class Operations</vt:lpstr>
      <vt:lpstr>Class Operations (Cont’d)</vt:lpstr>
      <vt:lpstr>Class operations / methods</vt:lpstr>
      <vt:lpstr>Depicting Classes</vt:lpstr>
      <vt:lpstr>Relationships</vt:lpstr>
      <vt:lpstr>Dependency Relationships</vt:lpstr>
      <vt:lpstr>Generalization Relationships</vt:lpstr>
      <vt:lpstr>Generalization Relationships (Cont’d)</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Interfaces</vt:lpstr>
      <vt:lpstr>Interface Services</vt:lpstr>
      <vt:lpstr>Interface Realization Relationship</vt:lpstr>
      <vt:lpstr>Enumeration</vt:lpstr>
      <vt:lpstr>Exceptions</vt:lpstr>
      <vt:lpstr>Packages</vt:lpstr>
      <vt:lpstr>Comments</vt:lpstr>
      <vt:lpstr>Class diagram example 1</vt:lpstr>
      <vt:lpstr>Class diagram example 2</vt:lpstr>
      <vt:lpstr>Class diagram example 3</vt:lpstr>
      <vt:lpstr>Tools for creating UML diags.</vt:lpstr>
      <vt:lpstr>Class design exercise</vt:lpstr>
      <vt:lpstr>Tips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19</cp:revision>
  <dcterms:created xsi:type="dcterms:W3CDTF">2014-03-27T14:01:15Z</dcterms:created>
  <dcterms:modified xsi:type="dcterms:W3CDTF">2021-06-16T06:21:25Z</dcterms:modified>
</cp:coreProperties>
</file>